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8" r:id="rId3"/>
    <p:sldId id="261" r:id="rId4"/>
    <p:sldId id="263" r:id="rId5"/>
    <p:sldId id="264" r:id="rId6"/>
    <p:sldId id="265" r:id="rId7"/>
    <p:sldId id="269" r:id="rId8"/>
    <p:sldId id="271" r:id="rId9"/>
    <p:sldId id="272" r:id="rId10"/>
    <p:sldId id="273" r:id="rId11"/>
    <p:sldId id="274" r:id="rId12"/>
    <p:sldId id="277" r:id="rId13"/>
    <p:sldId id="279" r:id="rId14"/>
    <p:sldId id="280" r:id="rId15"/>
    <p:sldId id="349" r:id="rId16"/>
    <p:sldId id="281" r:id="rId17"/>
    <p:sldId id="282" r:id="rId18"/>
    <p:sldId id="311" r:id="rId19"/>
    <p:sldId id="328" r:id="rId20"/>
    <p:sldId id="330" r:id="rId21"/>
    <p:sldId id="329" r:id="rId22"/>
    <p:sldId id="331" r:id="rId23"/>
    <p:sldId id="332" r:id="rId24"/>
    <p:sldId id="284" r:id="rId25"/>
    <p:sldId id="350" r:id="rId26"/>
    <p:sldId id="351" r:id="rId27"/>
    <p:sldId id="312" r:id="rId28"/>
    <p:sldId id="313" r:id="rId29"/>
    <p:sldId id="314" r:id="rId30"/>
    <p:sldId id="316" r:id="rId31"/>
    <p:sldId id="317" r:id="rId32"/>
    <p:sldId id="318" r:id="rId33"/>
    <p:sldId id="259" r:id="rId34"/>
    <p:sldId id="285" r:id="rId35"/>
    <p:sldId id="260" r:id="rId36"/>
    <p:sldId id="300" r:id="rId37"/>
    <p:sldId id="298" r:id="rId38"/>
    <p:sldId id="341" r:id="rId39"/>
    <p:sldId id="348" r:id="rId40"/>
    <p:sldId id="291" r:id="rId41"/>
    <p:sldId id="293" r:id="rId42"/>
    <p:sldId id="292" r:id="rId43"/>
    <p:sldId id="335" r:id="rId44"/>
    <p:sldId id="336" r:id="rId45"/>
    <p:sldId id="337" r:id="rId46"/>
    <p:sldId id="338" r:id="rId47"/>
    <p:sldId id="352" r:id="rId48"/>
    <p:sldId id="353" r:id="rId49"/>
    <p:sldId id="323" r:id="rId50"/>
    <p:sldId id="319" r:id="rId51"/>
    <p:sldId id="320" r:id="rId52"/>
    <p:sldId id="321" r:id="rId53"/>
    <p:sldId id="296" r:id="rId54"/>
    <p:sldId id="289" r:id="rId55"/>
    <p:sldId id="303" r:id="rId56"/>
    <p:sldId id="343" r:id="rId57"/>
    <p:sldId id="344" r:id="rId58"/>
    <p:sldId id="346" r:id="rId59"/>
    <p:sldId id="347"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61DD"/>
    <a:srgbClr val="77377E"/>
    <a:srgbClr val="528FC7"/>
    <a:srgbClr val="763A7D"/>
    <a:srgbClr val="1775B3"/>
    <a:srgbClr val="2B5999"/>
    <a:srgbClr val="397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55"/>
    <p:restoredTop sz="94824"/>
  </p:normalViewPr>
  <p:slideViewPr>
    <p:cSldViewPr snapToGrid="0" snapToObjects="1">
      <p:cViewPr>
        <p:scale>
          <a:sx n="120" d="100"/>
          <a:sy n="120" d="100"/>
        </p:scale>
        <p:origin x="135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latin typeface="Microsoft YaHei" charset="-122"/>
                <a:ea typeface="Microsoft YaHei" charset="-122"/>
                <a:cs typeface="Microsoft YaHei" charset="-122"/>
              </a:rPr>
              <a:t>测试集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工作表1!$B$1</c:f>
              <c:strCache>
                <c:ptCount val="1"/>
                <c:pt idx="0">
                  <c:v>测试集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没有反讽</c:v>
                </c:pt>
                <c:pt idx="1">
                  <c:v>基于相反语义的言语反讽</c:v>
                </c:pt>
                <c:pt idx="2">
                  <c:v>情景反讽</c:v>
                </c:pt>
                <c:pt idx="3">
                  <c:v>其他反讽</c:v>
                </c:pt>
              </c:strCache>
            </c:strRef>
          </c:cat>
          <c:val>
            <c:numRef>
              <c:f>工作表1!$B$2:$B$5</c:f>
              <c:numCache>
                <c:formatCode>General</c:formatCode>
                <c:ptCount val="4"/>
                <c:pt idx="0">
                  <c:v>473.0</c:v>
                </c:pt>
                <c:pt idx="1">
                  <c:v>164.0</c:v>
                </c:pt>
                <c:pt idx="2">
                  <c:v>85.0</c:v>
                </c:pt>
                <c:pt idx="3">
                  <c:v>62.0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latin typeface="Microsoft YaHei" charset="-122"/>
                <a:ea typeface="Microsoft YaHei" charset="-122"/>
                <a:cs typeface="Microsoft YaHei" charset="-122"/>
              </a:rPr>
              <a:t>训练集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工作表1!$B$1</c:f>
              <c:strCache>
                <c:ptCount val="1"/>
                <c:pt idx="0">
                  <c:v>训练集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没有反讽</c:v>
                </c:pt>
                <c:pt idx="1">
                  <c:v>基于相反语义的言语反讽</c:v>
                </c:pt>
                <c:pt idx="2">
                  <c:v>情景反讽</c:v>
                </c:pt>
                <c:pt idx="3">
                  <c:v>其他反讽</c:v>
                </c:pt>
              </c:strCache>
            </c:strRef>
          </c:cat>
          <c:val>
            <c:numRef>
              <c:f>工作表1!$B$2:$B$5</c:f>
              <c:numCache>
                <c:formatCode>General</c:formatCode>
                <c:ptCount val="4"/>
                <c:pt idx="0">
                  <c:v>1923.0</c:v>
                </c:pt>
                <c:pt idx="1">
                  <c:v>1390.0</c:v>
                </c:pt>
                <c:pt idx="2">
                  <c:v>316.0</c:v>
                </c:pt>
                <c:pt idx="3">
                  <c:v>205.0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dirty="0">
                <a:latin typeface="Microsoft YaHei" charset="-122"/>
                <a:ea typeface="Microsoft YaHei" charset="-122"/>
                <a:cs typeface="Microsoft YaHei" charset="-122"/>
              </a:rPr>
              <a:t>训练集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训练集</c:v>
                </c:pt>
              </c:strCache>
            </c:strRef>
          </c:tx>
          <c:explosion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14948.0</c:v>
                </c:pt>
                <c:pt idx="1">
                  <c:v>4243.0</c:v>
                </c:pt>
                <c:pt idx="2">
                  <c:v>5463.0</c:v>
                </c:pt>
                <c:pt idx="3">
                  <c:v>5506.0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dirty="0">
                <a:latin typeface="Microsoft YaHei" charset="-122"/>
                <a:ea typeface="Microsoft YaHei" charset="-122"/>
                <a:cs typeface="Microsoft YaHei" charset="-122"/>
              </a:rPr>
              <a:t>验证集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验证集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2338.0</c:v>
                </c:pt>
                <c:pt idx="1">
                  <c:v>142.0</c:v>
                </c:pt>
                <c:pt idx="2">
                  <c:v>125.0</c:v>
                </c:pt>
                <c:pt idx="3">
                  <c:v>150.0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r>
              <a:rPr lang="zh-CN" altLang="en-US" dirty="0">
                <a:latin typeface="Microsoft YaHei" charset="-122"/>
                <a:ea typeface="Microsoft YaHei" charset="-122"/>
                <a:cs typeface="Microsoft YaHei" charset="-122"/>
              </a:rPr>
              <a:t>测试集</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charset="-122"/>
              <a:ea typeface="Microsoft YaHei" charset="-122"/>
              <a:cs typeface="Microsoft YaHei" charset="-122"/>
            </a:defRPr>
          </a:pPr>
          <a:endParaRPr lang="zh-CN"/>
        </a:p>
      </c:txPr>
    </c:title>
    <c:autoTitleDeleted val="0"/>
    <c:plotArea>
      <c:layout/>
      <c:pieChart>
        <c:varyColors val="1"/>
        <c:ser>
          <c:idx val="0"/>
          <c:order val="0"/>
          <c:tx>
            <c:strRef>
              <c:f>工作表1!$B$1</c:f>
              <c:strCache>
                <c:ptCount val="1"/>
                <c:pt idx="0">
                  <c:v>测试集</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工作表1!$A$2:$A$5</c:f>
              <c:strCache>
                <c:ptCount val="4"/>
                <c:pt idx="0">
                  <c:v>其他</c:v>
                </c:pt>
                <c:pt idx="1">
                  <c:v>开心</c:v>
                </c:pt>
                <c:pt idx="2">
                  <c:v>悲伤</c:v>
                </c:pt>
                <c:pt idx="3">
                  <c:v>愤怒</c:v>
                </c:pt>
              </c:strCache>
            </c:strRef>
          </c:cat>
          <c:val>
            <c:numRef>
              <c:f>工作表1!$B$2:$B$5</c:f>
              <c:numCache>
                <c:formatCode>General</c:formatCode>
                <c:ptCount val="4"/>
                <c:pt idx="0">
                  <c:v>4677.0</c:v>
                </c:pt>
                <c:pt idx="1">
                  <c:v>284.0</c:v>
                </c:pt>
                <c:pt idx="2">
                  <c:v>250.0</c:v>
                </c:pt>
                <c:pt idx="3">
                  <c:v>298.0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9C119-6DD9-FA45-8702-93FF2CEC39F0}" type="datetimeFigureOut">
              <a:rPr kumimoji="1" lang="zh-CN" altLang="en-US" smtClean="0"/>
              <a:t>2019/5/27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001E5-3C4B-084C-9566-860A94C6C759}" type="slidenum">
              <a:rPr kumimoji="1" lang="zh-CN" altLang="en-US" smtClean="0"/>
              <a:t>‹#›</a:t>
            </a:fld>
            <a:endParaRPr kumimoji="1" lang="zh-CN" altLang="en-US"/>
          </a:p>
        </p:txBody>
      </p:sp>
    </p:spTree>
    <p:extLst>
      <p:ext uri="{BB962C8B-B14F-4D97-AF65-F5344CB8AC3E}">
        <p14:creationId xmlns:p14="http://schemas.microsoft.com/office/powerpoint/2010/main" val="7139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a:t>
            </a:fld>
            <a:endParaRPr kumimoji="1" lang="zh-CN" altLang="en-US"/>
          </a:p>
        </p:txBody>
      </p:sp>
    </p:spTree>
    <p:extLst>
      <p:ext uri="{BB962C8B-B14F-4D97-AF65-F5344CB8AC3E}">
        <p14:creationId xmlns:p14="http://schemas.microsoft.com/office/powerpoint/2010/main" val="200687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21</a:t>
            </a:fld>
            <a:endParaRPr kumimoji="1" lang="zh-CN" altLang="en-US"/>
          </a:p>
        </p:txBody>
      </p:sp>
    </p:spTree>
    <p:extLst>
      <p:ext uri="{BB962C8B-B14F-4D97-AF65-F5344CB8AC3E}">
        <p14:creationId xmlns:p14="http://schemas.microsoft.com/office/powerpoint/2010/main" val="4199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22</a:t>
            </a:fld>
            <a:endParaRPr kumimoji="1" lang="zh-CN" altLang="en-US"/>
          </a:p>
        </p:txBody>
      </p:sp>
    </p:spTree>
    <p:extLst>
      <p:ext uri="{BB962C8B-B14F-4D97-AF65-F5344CB8AC3E}">
        <p14:creationId xmlns:p14="http://schemas.microsoft.com/office/powerpoint/2010/main" val="1330703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23</a:t>
            </a:fld>
            <a:endParaRPr kumimoji="1" lang="zh-CN" altLang="en-US"/>
          </a:p>
        </p:txBody>
      </p:sp>
    </p:spTree>
    <p:extLst>
      <p:ext uri="{BB962C8B-B14F-4D97-AF65-F5344CB8AC3E}">
        <p14:creationId xmlns:p14="http://schemas.microsoft.com/office/powerpoint/2010/main" val="129903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24</a:t>
            </a:fld>
            <a:endParaRPr kumimoji="1" lang="zh-CN" altLang="en-US"/>
          </a:p>
        </p:txBody>
      </p:sp>
    </p:spTree>
    <p:extLst>
      <p:ext uri="{BB962C8B-B14F-4D97-AF65-F5344CB8AC3E}">
        <p14:creationId xmlns:p14="http://schemas.microsoft.com/office/powerpoint/2010/main" val="60933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25</a:t>
            </a:fld>
            <a:endParaRPr kumimoji="1" lang="zh-CN" altLang="en-US"/>
          </a:p>
        </p:txBody>
      </p:sp>
    </p:spTree>
    <p:extLst>
      <p:ext uri="{BB962C8B-B14F-4D97-AF65-F5344CB8AC3E}">
        <p14:creationId xmlns:p14="http://schemas.microsoft.com/office/powerpoint/2010/main" val="195400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26</a:t>
            </a:fld>
            <a:endParaRPr kumimoji="1" lang="zh-CN" altLang="en-US"/>
          </a:p>
        </p:txBody>
      </p:sp>
    </p:spTree>
    <p:extLst>
      <p:ext uri="{BB962C8B-B14F-4D97-AF65-F5344CB8AC3E}">
        <p14:creationId xmlns:p14="http://schemas.microsoft.com/office/powerpoint/2010/main" val="644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27</a:t>
            </a:fld>
            <a:endParaRPr kumimoji="1" lang="zh-CN" altLang="en-US"/>
          </a:p>
        </p:txBody>
      </p:sp>
    </p:spTree>
    <p:extLst>
      <p:ext uri="{BB962C8B-B14F-4D97-AF65-F5344CB8AC3E}">
        <p14:creationId xmlns:p14="http://schemas.microsoft.com/office/powerpoint/2010/main" val="1350830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28</a:t>
            </a:fld>
            <a:endParaRPr kumimoji="1" lang="zh-CN" altLang="en-US"/>
          </a:p>
        </p:txBody>
      </p:sp>
    </p:spTree>
    <p:extLst>
      <p:ext uri="{BB962C8B-B14F-4D97-AF65-F5344CB8AC3E}">
        <p14:creationId xmlns:p14="http://schemas.microsoft.com/office/powerpoint/2010/main" val="1776352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29</a:t>
            </a:fld>
            <a:endParaRPr kumimoji="1" lang="zh-CN" altLang="en-US"/>
          </a:p>
        </p:txBody>
      </p:sp>
    </p:spTree>
    <p:extLst>
      <p:ext uri="{BB962C8B-B14F-4D97-AF65-F5344CB8AC3E}">
        <p14:creationId xmlns:p14="http://schemas.microsoft.com/office/powerpoint/2010/main" val="26432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30</a:t>
            </a:fld>
            <a:endParaRPr kumimoji="1" lang="zh-CN" altLang="en-US"/>
          </a:p>
        </p:txBody>
      </p:sp>
    </p:spTree>
    <p:extLst>
      <p:ext uri="{BB962C8B-B14F-4D97-AF65-F5344CB8AC3E}">
        <p14:creationId xmlns:p14="http://schemas.microsoft.com/office/powerpoint/2010/main" val="18585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a:t>
            </a:fld>
            <a:endParaRPr kumimoji="1" lang="zh-CN" altLang="en-US"/>
          </a:p>
        </p:txBody>
      </p:sp>
    </p:spTree>
    <p:extLst>
      <p:ext uri="{BB962C8B-B14F-4D97-AF65-F5344CB8AC3E}">
        <p14:creationId xmlns:p14="http://schemas.microsoft.com/office/powerpoint/2010/main" val="401569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31</a:t>
            </a:fld>
            <a:endParaRPr kumimoji="1" lang="zh-CN" altLang="en-US"/>
          </a:p>
        </p:txBody>
      </p:sp>
    </p:spTree>
    <p:extLst>
      <p:ext uri="{BB962C8B-B14F-4D97-AF65-F5344CB8AC3E}">
        <p14:creationId xmlns:p14="http://schemas.microsoft.com/office/powerpoint/2010/main" val="851032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32</a:t>
            </a:fld>
            <a:endParaRPr kumimoji="1" lang="zh-CN" altLang="en-US"/>
          </a:p>
        </p:txBody>
      </p:sp>
    </p:spTree>
    <p:extLst>
      <p:ext uri="{BB962C8B-B14F-4D97-AF65-F5344CB8AC3E}">
        <p14:creationId xmlns:p14="http://schemas.microsoft.com/office/powerpoint/2010/main" val="269526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33</a:t>
            </a:fld>
            <a:endParaRPr kumimoji="1" lang="zh-CN" altLang="en-US"/>
          </a:p>
        </p:txBody>
      </p:sp>
    </p:spTree>
    <p:extLst>
      <p:ext uri="{BB962C8B-B14F-4D97-AF65-F5344CB8AC3E}">
        <p14:creationId xmlns:p14="http://schemas.microsoft.com/office/powerpoint/2010/main" val="441516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38</a:t>
            </a:fld>
            <a:endParaRPr kumimoji="1" lang="zh-CN" altLang="en-US"/>
          </a:p>
        </p:txBody>
      </p:sp>
    </p:spTree>
    <p:extLst>
      <p:ext uri="{BB962C8B-B14F-4D97-AF65-F5344CB8AC3E}">
        <p14:creationId xmlns:p14="http://schemas.microsoft.com/office/powerpoint/2010/main" val="773243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40</a:t>
            </a:fld>
            <a:endParaRPr kumimoji="1" lang="zh-CN" altLang="en-US"/>
          </a:p>
        </p:txBody>
      </p:sp>
    </p:spTree>
    <p:extLst>
      <p:ext uri="{BB962C8B-B14F-4D97-AF65-F5344CB8AC3E}">
        <p14:creationId xmlns:p14="http://schemas.microsoft.com/office/powerpoint/2010/main" val="1774339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43</a:t>
            </a:fld>
            <a:endParaRPr kumimoji="1" lang="zh-CN" altLang="en-US"/>
          </a:p>
        </p:txBody>
      </p:sp>
    </p:spTree>
    <p:extLst>
      <p:ext uri="{BB962C8B-B14F-4D97-AF65-F5344CB8AC3E}">
        <p14:creationId xmlns:p14="http://schemas.microsoft.com/office/powerpoint/2010/main" val="1368201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44</a:t>
            </a:fld>
            <a:endParaRPr kumimoji="1" lang="zh-CN" altLang="en-US"/>
          </a:p>
        </p:txBody>
      </p:sp>
    </p:spTree>
    <p:extLst>
      <p:ext uri="{BB962C8B-B14F-4D97-AF65-F5344CB8AC3E}">
        <p14:creationId xmlns:p14="http://schemas.microsoft.com/office/powerpoint/2010/main" val="1357237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45</a:t>
            </a:fld>
            <a:endParaRPr kumimoji="1" lang="zh-CN" altLang="en-US"/>
          </a:p>
        </p:txBody>
      </p:sp>
    </p:spTree>
    <p:extLst>
      <p:ext uri="{BB962C8B-B14F-4D97-AF65-F5344CB8AC3E}">
        <p14:creationId xmlns:p14="http://schemas.microsoft.com/office/powerpoint/2010/main" val="843896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46</a:t>
            </a:fld>
            <a:endParaRPr kumimoji="1" lang="zh-CN" altLang="en-US"/>
          </a:p>
        </p:txBody>
      </p:sp>
    </p:spTree>
    <p:extLst>
      <p:ext uri="{BB962C8B-B14F-4D97-AF65-F5344CB8AC3E}">
        <p14:creationId xmlns:p14="http://schemas.microsoft.com/office/powerpoint/2010/main" val="1731777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47</a:t>
            </a:fld>
            <a:endParaRPr kumimoji="1" lang="zh-CN" altLang="en-US"/>
          </a:p>
        </p:txBody>
      </p:sp>
    </p:spTree>
    <p:extLst>
      <p:ext uri="{BB962C8B-B14F-4D97-AF65-F5344CB8AC3E}">
        <p14:creationId xmlns:p14="http://schemas.microsoft.com/office/powerpoint/2010/main" val="2063936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7</a:t>
            </a:fld>
            <a:endParaRPr kumimoji="1" lang="zh-CN" altLang="en-US"/>
          </a:p>
        </p:txBody>
      </p:sp>
    </p:spTree>
    <p:extLst>
      <p:ext uri="{BB962C8B-B14F-4D97-AF65-F5344CB8AC3E}">
        <p14:creationId xmlns:p14="http://schemas.microsoft.com/office/powerpoint/2010/main" val="1909593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48</a:t>
            </a:fld>
            <a:endParaRPr kumimoji="1" lang="zh-CN" altLang="en-US"/>
          </a:p>
        </p:txBody>
      </p:sp>
    </p:spTree>
    <p:extLst>
      <p:ext uri="{BB962C8B-B14F-4D97-AF65-F5344CB8AC3E}">
        <p14:creationId xmlns:p14="http://schemas.microsoft.com/office/powerpoint/2010/main" val="428975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49</a:t>
            </a:fld>
            <a:endParaRPr kumimoji="1" lang="zh-CN" altLang="en-US"/>
          </a:p>
        </p:txBody>
      </p:sp>
    </p:spTree>
    <p:extLst>
      <p:ext uri="{BB962C8B-B14F-4D97-AF65-F5344CB8AC3E}">
        <p14:creationId xmlns:p14="http://schemas.microsoft.com/office/powerpoint/2010/main" val="1762759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50</a:t>
            </a:fld>
            <a:endParaRPr kumimoji="1" lang="zh-CN" altLang="en-US"/>
          </a:p>
        </p:txBody>
      </p:sp>
    </p:spTree>
    <p:extLst>
      <p:ext uri="{BB962C8B-B14F-4D97-AF65-F5344CB8AC3E}">
        <p14:creationId xmlns:p14="http://schemas.microsoft.com/office/powerpoint/2010/main" val="1879160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51</a:t>
            </a:fld>
            <a:endParaRPr kumimoji="1" lang="zh-CN" altLang="en-US"/>
          </a:p>
        </p:txBody>
      </p:sp>
    </p:spTree>
    <p:extLst>
      <p:ext uri="{BB962C8B-B14F-4D97-AF65-F5344CB8AC3E}">
        <p14:creationId xmlns:p14="http://schemas.microsoft.com/office/powerpoint/2010/main" val="877735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52</a:t>
            </a:fld>
            <a:endParaRPr kumimoji="1" lang="zh-CN" altLang="en-US"/>
          </a:p>
        </p:txBody>
      </p:sp>
    </p:spTree>
    <p:extLst>
      <p:ext uri="{BB962C8B-B14F-4D97-AF65-F5344CB8AC3E}">
        <p14:creationId xmlns:p14="http://schemas.microsoft.com/office/powerpoint/2010/main" val="797871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56</a:t>
            </a:fld>
            <a:endParaRPr kumimoji="1" lang="zh-CN" altLang="en-US"/>
          </a:p>
        </p:txBody>
      </p:sp>
    </p:spTree>
    <p:extLst>
      <p:ext uri="{BB962C8B-B14F-4D97-AF65-F5344CB8AC3E}">
        <p14:creationId xmlns:p14="http://schemas.microsoft.com/office/powerpoint/2010/main" val="930473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8</a:t>
            </a:fld>
            <a:endParaRPr kumimoji="1" lang="zh-CN" altLang="en-US"/>
          </a:p>
        </p:txBody>
      </p:sp>
    </p:spTree>
    <p:extLst>
      <p:ext uri="{BB962C8B-B14F-4D97-AF65-F5344CB8AC3E}">
        <p14:creationId xmlns:p14="http://schemas.microsoft.com/office/powerpoint/2010/main" val="3951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16</a:t>
            </a:fld>
            <a:endParaRPr kumimoji="1" lang="zh-CN" altLang="en-US"/>
          </a:p>
        </p:txBody>
      </p:sp>
    </p:spTree>
    <p:extLst>
      <p:ext uri="{BB962C8B-B14F-4D97-AF65-F5344CB8AC3E}">
        <p14:creationId xmlns:p14="http://schemas.microsoft.com/office/powerpoint/2010/main" val="74315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17</a:t>
            </a:fld>
            <a:endParaRPr kumimoji="1" lang="zh-CN" altLang="en-US"/>
          </a:p>
        </p:txBody>
      </p:sp>
    </p:spTree>
    <p:extLst>
      <p:ext uri="{BB962C8B-B14F-4D97-AF65-F5344CB8AC3E}">
        <p14:creationId xmlns:p14="http://schemas.microsoft.com/office/powerpoint/2010/main" val="167557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18</a:t>
            </a:fld>
            <a:endParaRPr kumimoji="1" lang="zh-CN" altLang="en-US"/>
          </a:p>
        </p:txBody>
      </p:sp>
    </p:spTree>
    <p:extLst>
      <p:ext uri="{BB962C8B-B14F-4D97-AF65-F5344CB8AC3E}">
        <p14:creationId xmlns:p14="http://schemas.microsoft.com/office/powerpoint/2010/main" val="209939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19</a:t>
            </a:fld>
            <a:endParaRPr kumimoji="1" lang="zh-CN" altLang="en-US"/>
          </a:p>
        </p:txBody>
      </p:sp>
    </p:spTree>
    <p:extLst>
      <p:ext uri="{BB962C8B-B14F-4D97-AF65-F5344CB8AC3E}">
        <p14:creationId xmlns:p14="http://schemas.microsoft.com/office/powerpoint/2010/main" val="58975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EE001E5-3C4B-084C-9566-860A94C6C759}" type="slidenum">
              <a:rPr kumimoji="1" lang="zh-CN" altLang="en-US" smtClean="0"/>
              <a:t>20</a:t>
            </a:fld>
            <a:endParaRPr kumimoji="1" lang="zh-CN" altLang="en-US"/>
          </a:p>
        </p:txBody>
      </p:sp>
    </p:spTree>
    <p:extLst>
      <p:ext uri="{BB962C8B-B14F-4D97-AF65-F5344CB8AC3E}">
        <p14:creationId xmlns:p14="http://schemas.microsoft.com/office/powerpoint/2010/main" val="184102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93074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69098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61599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40576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72359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28903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24026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80253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93094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61575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A77812E-D1CE-484D-8026-FCEEC4262656}" type="datetimeFigureOut">
              <a:rPr kumimoji="1" lang="zh-CN" altLang="en-US" smtClean="0"/>
              <a:t>2019/5/27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3256666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7812E-D1CE-484D-8026-FCEEC4262656}" type="datetimeFigureOut">
              <a:rPr kumimoji="1" lang="zh-CN" altLang="en-US" smtClean="0"/>
              <a:t>2019/5/27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8189F-F864-C748-B8FA-7BFD25779425}" type="slidenum">
              <a:rPr kumimoji="1" lang="zh-CN" altLang="en-US" smtClean="0"/>
              <a:t>‹#›</a:t>
            </a:fld>
            <a:endParaRPr kumimoji="1" lang="zh-CN" altLang="en-US"/>
          </a:p>
        </p:txBody>
      </p:sp>
    </p:spTree>
    <p:extLst>
      <p:ext uri="{BB962C8B-B14F-4D97-AF65-F5344CB8AC3E}">
        <p14:creationId xmlns:p14="http://schemas.microsoft.com/office/powerpoint/2010/main" val="1542149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100.png"/><Relationship Id="rId5" Type="http://schemas.openxmlformats.org/officeDocument/2006/relationships/image" Target="../media/image1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40.png"/><Relationship Id="rId6" Type="http://schemas.openxmlformats.org/officeDocument/2006/relationships/image" Target="../media/image150.png"/><Relationship Id="rId7" Type="http://schemas.openxmlformats.org/officeDocument/2006/relationships/image" Target="../media/image160.png"/><Relationship Id="rId8" Type="http://schemas.openxmlformats.org/officeDocument/2006/relationships/image" Target="../media/image1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3.jpe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17969"/>
            <a:ext cx="12192000" cy="320765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 name="文本框 5"/>
          <p:cNvSpPr txBox="1"/>
          <p:nvPr/>
        </p:nvSpPr>
        <p:spPr>
          <a:xfrm>
            <a:off x="478476" y="1966195"/>
            <a:ext cx="11355308" cy="1107996"/>
          </a:xfrm>
          <a:prstGeom prst="rect">
            <a:avLst/>
          </a:prstGeom>
          <a:noFill/>
        </p:spPr>
        <p:txBody>
          <a:bodyPr wrap="square" rtlCol="0">
            <a:spAutoFit/>
          </a:bodyPr>
          <a:lstStyle/>
          <a:p>
            <a:pPr algn="ctr"/>
            <a:r>
              <a:rPr lang="zh-CN" altLang="en-US" sz="6600" b="1" dirty="0" smtClean="0">
                <a:solidFill>
                  <a:schemeClr val="bg1"/>
                </a:solidFill>
                <a:latin typeface="微软雅黑" pitchFamily="34" charset="-122"/>
                <a:ea typeface="微软雅黑" pitchFamily="34" charset="-122"/>
              </a:rPr>
              <a:t>面向社交文本的情感识别研究</a:t>
            </a:r>
            <a:endParaRPr lang="zh-CN" altLang="en-US" sz="6600" b="1" dirty="0">
              <a:solidFill>
                <a:schemeClr val="bg1"/>
              </a:solidFill>
              <a:latin typeface="微软雅黑" pitchFamily="34" charset="-122"/>
              <a:ea typeface="微软雅黑" pitchFamily="34" charset="-122"/>
            </a:endParaRPr>
          </a:p>
        </p:txBody>
      </p:sp>
      <p:sp>
        <p:nvSpPr>
          <p:cNvPr id="7" name="文本框 6"/>
          <p:cNvSpPr txBox="1"/>
          <p:nvPr/>
        </p:nvSpPr>
        <p:spPr>
          <a:xfrm>
            <a:off x="4300116" y="3221798"/>
            <a:ext cx="3712029" cy="400110"/>
          </a:xfrm>
          <a:prstGeom prst="rect">
            <a:avLst/>
          </a:prstGeom>
          <a:noFill/>
          <a:ln>
            <a:noFill/>
          </a:ln>
        </p:spPr>
        <p:txBody>
          <a:bodyPr wrap="square" rtlCol="0">
            <a:spAutoFit/>
          </a:bodyPr>
          <a:lstStyle/>
          <a:p>
            <a:pPr algn="ctr"/>
            <a:r>
              <a:rPr lang="zh-CN" altLang="en-US" sz="2000" dirty="0" smtClean="0">
                <a:solidFill>
                  <a:schemeClr val="bg1"/>
                </a:solidFill>
                <a:latin typeface="Microsoft YaHei" charset="-122"/>
                <a:ea typeface="Microsoft YaHei" charset="-122"/>
                <a:cs typeface="Microsoft YaHei" charset="-122"/>
              </a:rPr>
              <a:t>硕士论文答辩</a:t>
            </a:r>
            <a:endParaRPr lang="zh-CN" altLang="en-US" sz="2000" dirty="0">
              <a:solidFill>
                <a:schemeClr val="bg1"/>
              </a:solidFill>
              <a:latin typeface="Microsoft YaHei" charset="-122"/>
              <a:ea typeface="Microsoft YaHei" charset="-122"/>
              <a:cs typeface="Microsoft YaHei" charset="-122"/>
            </a:endParaRPr>
          </a:p>
        </p:txBody>
      </p:sp>
      <p:cxnSp>
        <p:nvCxnSpPr>
          <p:cNvPr id="8" name="直接连接符 4"/>
          <p:cNvCxnSpPr/>
          <p:nvPr/>
        </p:nvCxnSpPr>
        <p:spPr>
          <a:xfrm>
            <a:off x="1928813" y="3421853"/>
            <a:ext cx="3372392"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94858" y="3918525"/>
            <a:ext cx="7402285" cy="430374"/>
          </a:xfrm>
          <a:prstGeom prst="rect">
            <a:avLst/>
          </a:prstGeom>
          <a:noFill/>
        </p:spPr>
        <p:txBody>
          <a:bodyPr wrap="square" rtlCol="0">
            <a:spAutoFit/>
          </a:bodyPr>
          <a:lstStyle/>
          <a:p>
            <a:pPr algn="ctr">
              <a:lnSpc>
                <a:spcPct val="120000"/>
              </a:lnSpc>
            </a:pPr>
            <a:r>
              <a:rPr lang="zh-CN" altLang="en-US" sz="2000" dirty="0">
                <a:solidFill>
                  <a:schemeClr val="bg1"/>
                </a:solidFill>
                <a:latin typeface="Microsoft YaHei" charset="-122"/>
                <a:ea typeface="Microsoft YaHei" charset="-122"/>
                <a:cs typeface="Microsoft YaHei" charset="-122"/>
              </a:rPr>
              <a:t>学生</a:t>
            </a:r>
            <a:r>
              <a:rPr lang="zh-CN" altLang="en-US" sz="2000" dirty="0" smtClean="0">
                <a:solidFill>
                  <a:schemeClr val="bg1"/>
                </a:solidFill>
                <a:latin typeface="Microsoft YaHei" charset="-122"/>
                <a:ea typeface="Microsoft YaHei" charset="-122"/>
                <a:cs typeface="Microsoft YaHei" charset="-122"/>
              </a:rPr>
              <a:t>：梁锡豪</a:t>
            </a:r>
            <a:r>
              <a:rPr lang="en-US" altLang="zh-CN" sz="2000" dirty="0" smtClean="0">
                <a:solidFill>
                  <a:schemeClr val="bg1"/>
                </a:solidFill>
                <a:latin typeface="Microsoft YaHei" charset="-122"/>
                <a:ea typeface="Microsoft YaHei" charset="-122"/>
                <a:cs typeface="Microsoft YaHei" charset="-122"/>
              </a:rPr>
              <a:t>          </a:t>
            </a:r>
            <a:r>
              <a:rPr lang="zh-CN" altLang="en-US" sz="2000" dirty="0" smtClean="0">
                <a:solidFill>
                  <a:schemeClr val="bg1"/>
                </a:solidFill>
                <a:latin typeface="Microsoft YaHei" charset="-122"/>
                <a:ea typeface="Microsoft YaHei" charset="-122"/>
                <a:cs typeface="Microsoft YaHei" charset="-122"/>
              </a:rPr>
              <a:t>导师：徐明星  副教授</a:t>
            </a:r>
            <a:endParaRPr lang="zh-CN" altLang="en-US" sz="2000" dirty="0">
              <a:solidFill>
                <a:schemeClr val="bg1"/>
              </a:solidFill>
              <a:latin typeface="Microsoft YaHei" charset="-122"/>
              <a:ea typeface="Microsoft YaHei" charset="-122"/>
              <a:cs typeface="Microsoft YaHei" charset="-122"/>
            </a:endParaRPr>
          </a:p>
        </p:txBody>
      </p:sp>
      <p:sp>
        <p:nvSpPr>
          <p:cNvPr id="10" name="等腰三角形 11"/>
          <p:cNvSpPr/>
          <p:nvPr/>
        </p:nvSpPr>
        <p:spPr>
          <a:xfrm flipV="1">
            <a:off x="8977053" y="4821550"/>
            <a:ext cx="359294" cy="206608"/>
          </a:xfrm>
          <a:prstGeom prst="triangle">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1" name="直接连接符 52"/>
          <p:cNvCxnSpPr/>
          <p:nvPr/>
        </p:nvCxnSpPr>
        <p:spPr>
          <a:xfrm>
            <a:off x="7014258" y="3421853"/>
            <a:ext cx="3258455"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https://timgsa.baidu.com/timg?image&amp;quality=80&amp;size=b9999_10000&amp;sec=1558942161574&amp;di=e20e85abae86de0163d0c82d2dccda67&amp;imgtype=0&amp;src=http%3A%2F%2Fs11.sinaimg.cn%2Fmw690%2F004ljCShzy7n1QNledQ3a%26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6" y="134092"/>
            <a:ext cx="3391786" cy="138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5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smtClean="0">
                <a:latin typeface="Microsoft YaHei" charset="-122"/>
                <a:ea typeface="Microsoft YaHei" charset="-122"/>
                <a:cs typeface="Microsoft YaHei" charset="-122"/>
              </a:rPr>
              <a:t>Wang</a:t>
            </a:r>
            <a:r>
              <a:rPr kumimoji="1" lang="zh-CN" altLang="en-US" sz="1800" dirty="0" smtClean="0">
                <a:latin typeface="Microsoft YaHei" charset="-122"/>
                <a:ea typeface="Microsoft YaHei" charset="-122"/>
                <a:cs typeface="Microsoft YaHei" charset="-122"/>
              </a:rPr>
              <a:t>等人研究了对网上评论中特定属性的情感识别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i="1" dirty="0" err="1" smtClean="0">
                <a:latin typeface="Times New Roman" charset="0"/>
                <a:ea typeface="Times New Roman" charset="0"/>
                <a:cs typeface="Times New Roman" charset="0"/>
              </a:rPr>
              <a:t>SemEval</a:t>
            </a:r>
            <a:r>
              <a:rPr kumimoji="1" lang="en-US" altLang="zh-CN" sz="1600" i="1" dirty="0" smtClean="0">
                <a:latin typeface="Times New Roman" charset="0"/>
                <a:ea typeface="Times New Roman" charset="0"/>
                <a:cs typeface="Times New Roman" charset="0"/>
              </a:rPr>
              <a:t> 2014 Task 3: Aspect Based Sentiment Analysis</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句子的情感极性和内容对应的主题紧密相关</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提出了两个结合注意力机制和</a:t>
            </a:r>
            <a:r>
              <a:rPr kumimoji="1" lang="en-US" altLang="zh-CN" sz="1600" dirty="0" smtClean="0">
                <a:latin typeface="Microsoft YaHei" charset="-122"/>
                <a:ea typeface="Microsoft YaHei" charset="-122"/>
                <a:cs typeface="Microsoft YaHei" charset="-122"/>
              </a:rPr>
              <a:t>LSTM</a:t>
            </a:r>
            <a:r>
              <a:rPr kumimoji="1" lang="zh-CN" altLang="en-US" sz="1600" dirty="0" smtClean="0">
                <a:latin typeface="Microsoft YaHei" charset="-122"/>
                <a:ea typeface="Microsoft YaHei" charset="-122"/>
                <a:cs typeface="Microsoft YaHei" charset="-122"/>
              </a:rPr>
              <a:t>的人工神经网络</a:t>
            </a:r>
            <a:endParaRPr kumimoji="1" lang="en-US" altLang="zh-CN" sz="16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分别以不同方式引入了目标属性的嵌入向量</a:t>
            </a:r>
            <a:endParaRPr kumimoji="1" lang="en-US" altLang="zh-CN" sz="14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他们的模型比没有引入属性嵌入向量的模型性能更好</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注意力机制确实能定位和目标属性相关的内容</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29180"/>
            <a:ext cx="9442386" cy="461665"/>
          </a:xfrm>
          <a:prstGeom prst="rect">
            <a:avLst/>
          </a:prstGeom>
        </p:spPr>
        <p:txBody>
          <a:bodyPr wrap="square">
            <a:spAutoFit/>
          </a:bodyPr>
          <a:lstStyle/>
          <a:p>
            <a:r>
              <a:rPr lang="en-US" altLang="zh-CN" sz="1200" dirty="0" smtClean="0">
                <a:solidFill>
                  <a:schemeClr val="bg1"/>
                </a:solidFill>
              </a:rPr>
              <a:t>Wang Y, Huang M, Zhao L, et al. Attention-based </a:t>
            </a:r>
            <a:r>
              <a:rPr lang="en-US" altLang="zh-CN" sz="1200" dirty="0" err="1" smtClean="0">
                <a:solidFill>
                  <a:schemeClr val="bg1"/>
                </a:solidFill>
              </a:rPr>
              <a:t>lstm</a:t>
            </a:r>
            <a:r>
              <a:rPr lang="en-US" altLang="zh-CN" sz="1200" dirty="0" smtClean="0">
                <a:solidFill>
                  <a:schemeClr val="bg1"/>
                </a:solidFill>
              </a:rPr>
              <a:t> for aspect-level sentiment classification [C]//Proceedings of the 2016 conference on empirical methods in natural language processing. </a:t>
            </a:r>
            <a:r>
              <a:rPr lang="pt-BR" altLang="zh-CN" sz="1200" dirty="0" smtClean="0">
                <a:solidFill>
                  <a:schemeClr val="bg1"/>
                </a:solidFill>
              </a:rPr>
              <a:t>[</a:t>
            </a:r>
            <a:r>
              <a:rPr lang="pt-BR" altLang="zh-CN" sz="1200" dirty="0" err="1" smtClean="0">
                <a:solidFill>
                  <a:schemeClr val="bg1"/>
                </a:solidFill>
              </a:rPr>
              <a:t>S.l</a:t>
            </a:r>
            <a:r>
              <a:rPr lang="pt-BR" altLang="zh-CN" sz="1200" dirty="0" smtClean="0">
                <a:solidFill>
                  <a:schemeClr val="bg1"/>
                </a:solidFill>
              </a:rPr>
              <a:t>.: s.n.], 2016: 606-615.</a:t>
            </a:r>
            <a:endParaRPr lang="zh-CN" altLang="en-US" sz="1200" dirty="0">
              <a:solidFill>
                <a:schemeClr val="bg1"/>
              </a:solidFill>
            </a:endParaRPr>
          </a:p>
        </p:txBody>
      </p:sp>
      <p:cxnSp>
        <p:nvCxnSpPr>
          <p:cNvPr id="18"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493"/>
          <a:stretch/>
        </p:blipFill>
        <p:spPr>
          <a:xfrm>
            <a:off x="6869331" y="3338483"/>
            <a:ext cx="4333667" cy="239880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281" y="1250266"/>
            <a:ext cx="4333667" cy="1953756"/>
          </a:xfrm>
          <a:prstGeom prst="rect">
            <a:avLst/>
          </a:prstGeom>
        </p:spPr>
      </p:pic>
      <p:sp>
        <p:nvSpPr>
          <p:cNvPr id="17" name="矩形 1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68623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smtClean="0">
                <a:latin typeface="Microsoft YaHei" charset="-122"/>
                <a:ea typeface="Microsoft YaHei" charset="-122"/>
                <a:cs typeface="Microsoft YaHei" charset="-122"/>
              </a:rPr>
              <a:t>Reyes</a:t>
            </a:r>
            <a:r>
              <a:rPr kumimoji="1" lang="zh-CN" altLang="en-US" sz="1800" dirty="0" smtClean="0">
                <a:latin typeface="Microsoft YaHei" charset="-122"/>
                <a:ea typeface="Microsoft YaHei" charset="-122"/>
                <a:cs typeface="Microsoft YaHei" charset="-122"/>
              </a:rPr>
              <a:t>等人研究了</a:t>
            </a:r>
            <a:r>
              <a:rPr kumimoji="1" lang="en-US" altLang="zh-CN" sz="1800" dirty="0" smtClean="0">
                <a:latin typeface="Microsoft YaHei" charset="-122"/>
                <a:ea typeface="Microsoft YaHei" charset="-122"/>
                <a:cs typeface="Microsoft YaHei" charset="-122"/>
              </a:rPr>
              <a:t>Twitter</a:t>
            </a:r>
            <a:r>
              <a:rPr kumimoji="1" lang="zh-CN" altLang="en-US" sz="1800" dirty="0" smtClean="0">
                <a:latin typeface="Microsoft YaHei" charset="-122"/>
                <a:ea typeface="Microsoft YaHei" charset="-122"/>
                <a:cs typeface="Microsoft YaHei" charset="-122"/>
              </a:rPr>
              <a:t>上的英语微博反讽识别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利用</a:t>
            </a:r>
            <a:r>
              <a:rPr kumimoji="1" lang="en-US" altLang="zh-CN" sz="1600" dirty="0" smtClean="0">
                <a:latin typeface="Microsoft YaHei" charset="-122"/>
                <a:ea typeface="Microsoft YaHei" charset="-122"/>
                <a:cs typeface="Microsoft YaHei" charset="-122"/>
              </a:rPr>
              <a:t>'#irony'</a:t>
            </a:r>
            <a:r>
              <a:rPr kumimoji="1" lang="zh-CN" altLang="en-US" sz="1600" dirty="0" smtClean="0">
                <a:latin typeface="Microsoft YaHei" charset="-122"/>
                <a:ea typeface="Microsoft YaHei" charset="-122"/>
                <a:cs typeface="Microsoft YaHei" charset="-122"/>
              </a:rPr>
              <a:t>，</a:t>
            </a:r>
            <a:r>
              <a:rPr kumimoji="1" lang="en-US" altLang="zh-CN" sz="1600" dirty="0" smtClean="0">
                <a:latin typeface="Microsoft YaHei" charset="-122"/>
                <a:ea typeface="Microsoft YaHei" charset="-122"/>
                <a:cs typeface="Microsoft YaHei" charset="-122"/>
              </a:rPr>
              <a:t>'#education', #humor, #politics</a:t>
            </a:r>
            <a:r>
              <a:rPr kumimoji="1" lang="zh-CN" altLang="en-US" sz="1600" dirty="0" smtClean="0">
                <a:latin typeface="Microsoft YaHei" charset="-122"/>
                <a:ea typeface="Microsoft YaHei" charset="-122"/>
                <a:cs typeface="Microsoft YaHei" charset="-122"/>
              </a:rPr>
              <a:t>这四个井号标签在</a:t>
            </a:r>
            <a:r>
              <a:rPr kumimoji="1" lang="en-US" altLang="zh-CN" sz="1600" dirty="0" smtClean="0">
                <a:latin typeface="Microsoft YaHei" charset="-122"/>
                <a:ea typeface="Microsoft YaHei" charset="-122"/>
                <a:cs typeface="Microsoft YaHei" charset="-122"/>
              </a:rPr>
              <a:t>Twitter</a:t>
            </a:r>
            <a:r>
              <a:rPr kumimoji="1" lang="zh-CN" altLang="en-US" sz="1600" dirty="0" smtClean="0">
                <a:latin typeface="Microsoft YaHei" charset="-122"/>
                <a:ea typeface="Microsoft YaHei" charset="-122"/>
                <a:cs typeface="Microsoft YaHei" charset="-122"/>
              </a:rPr>
              <a:t>上自动获取四组微博</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把标签</a:t>
            </a:r>
            <a:r>
              <a:rPr kumimoji="1" lang="en-US" altLang="zh-CN" sz="1600" dirty="0" smtClean="0">
                <a:latin typeface="Microsoft YaHei" charset="-122"/>
                <a:ea typeface="Microsoft YaHei" charset="-122"/>
                <a:cs typeface="Microsoft YaHei" charset="-122"/>
              </a:rPr>
              <a:t>#irony</a:t>
            </a:r>
            <a:r>
              <a:rPr kumimoji="1" lang="zh-CN" altLang="en-US" sz="1600" dirty="0" smtClean="0">
                <a:latin typeface="Microsoft YaHei" charset="-122"/>
                <a:ea typeface="Microsoft YaHei" charset="-122"/>
                <a:cs typeface="Microsoft YaHei" charset="-122"/>
              </a:rPr>
              <a:t>的微博和另外三组微博两两组成二分类的实验</a:t>
            </a:r>
            <a:endParaRPr kumimoji="1" lang="en-US" altLang="zh-CN" sz="16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针对了四个方面的特征提取方法</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特殊标记</a:t>
            </a:r>
            <a:r>
              <a:rPr kumimoji="1" lang="en-US" altLang="zh-CN"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词汇和标点符号等</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不可预期性，表达风格，以及情感特性</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以朴素贝叶斯和决策树作为分类器</a:t>
            </a:r>
            <a:endParaRPr kumimoji="1" lang="en-US" altLang="zh-CN" sz="16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决策树和朴素贝叶斯之间没有明显更好的算法</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在数据均匀和不均匀的情况下分别达到约</a:t>
            </a:r>
            <a:r>
              <a:rPr kumimoji="1" lang="en-US" altLang="zh-CN" sz="1600" dirty="0" smtClean="0">
                <a:latin typeface="Microsoft YaHei" charset="-122"/>
                <a:ea typeface="Microsoft YaHei" charset="-122"/>
                <a:cs typeface="Microsoft YaHei" charset="-122"/>
              </a:rPr>
              <a:t>0.70</a:t>
            </a:r>
            <a:r>
              <a:rPr kumimoji="1" lang="zh-CN" altLang="en-US" sz="1600" dirty="0" smtClean="0">
                <a:latin typeface="Microsoft YaHei" charset="-122"/>
                <a:ea typeface="Microsoft YaHei" charset="-122"/>
                <a:cs typeface="Microsoft YaHei" charset="-122"/>
              </a:rPr>
              <a:t>和</a:t>
            </a:r>
            <a:r>
              <a:rPr kumimoji="1" lang="en-US" altLang="zh-CN" sz="1600" dirty="0" smtClean="0">
                <a:latin typeface="Microsoft YaHei" charset="-122"/>
                <a:ea typeface="Microsoft YaHei" charset="-122"/>
                <a:cs typeface="Microsoft YaHei" charset="-122"/>
              </a:rPr>
              <a:t>0.60</a:t>
            </a:r>
            <a:r>
              <a:rPr kumimoji="1" lang="zh-CN" altLang="en-US" sz="1600" dirty="0" smtClean="0">
                <a:latin typeface="Microsoft YaHei" charset="-122"/>
                <a:ea typeface="Microsoft YaHei" charset="-122"/>
                <a:cs typeface="Microsoft YaHei" charset="-122"/>
              </a:rPr>
              <a:t>的</a:t>
            </a:r>
            <a:r>
              <a:rPr kumimoji="1" lang="en-US" altLang="zh-CN" sz="1600" dirty="0" smtClean="0">
                <a:latin typeface="Microsoft YaHei" charset="-122"/>
                <a:ea typeface="Microsoft YaHei" charset="-122"/>
                <a:cs typeface="Microsoft YaHei" charset="-122"/>
              </a:rPr>
              <a:t>F1</a:t>
            </a:r>
            <a:r>
              <a:rPr kumimoji="1" lang="zh-CN" altLang="en-US" sz="1600" dirty="0" smtClean="0">
                <a:latin typeface="Microsoft YaHei" charset="-122"/>
                <a:ea typeface="Microsoft YaHei" charset="-122"/>
                <a:cs typeface="Microsoft YaHei" charset="-122"/>
              </a:rPr>
              <a:t>值</a:t>
            </a:r>
            <a:endParaRPr kumimoji="1" lang="zh-CN" altLang="en-US" sz="4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7" y="6339813"/>
            <a:ext cx="10147179" cy="276999"/>
          </a:xfrm>
          <a:prstGeom prst="rect">
            <a:avLst/>
          </a:prstGeom>
        </p:spPr>
        <p:txBody>
          <a:bodyPr wrap="square">
            <a:spAutoFit/>
          </a:bodyPr>
          <a:lstStyle/>
          <a:p>
            <a:r>
              <a:rPr lang="en-US" altLang="zh-CN" sz="1200" dirty="0" smtClean="0">
                <a:solidFill>
                  <a:schemeClr val="bg1"/>
                </a:solidFill>
              </a:rPr>
              <a:t>Reyes, A. , Rosso, P. , &amp; Veale, T. . (2013). A multidimensional approach for detecting irony in twitter. </a:t>
            </a:r>
            <a:r>
              <a:rPr lang="en-US" altLang="zh-CN" sz="1200" i="1" dirty="0" smtClean="0">
                <a:solidFill>
                  <a:schemeClr val="bg1"/>
                </a:solidFill>
              </a:rPr>
              <a:t>Language Resources and Evaluation,</a:t>
            </a:r>
            <a:r>
              <a:rPr lang="en-US" altLang="zh-CN" sz="1200" dirty="0" smtClean="0">
                <a:solidFill>
                  <a:schemeClr val="bg1"/>
                </a:solidFill>
              </a:rPr>
              <a:t> </a:t>
            </a:r>
            <a:r>
              <a:rPr lang="en-US" altLang="zh-CN" sz="1200" i="1" dirty="0" smtClean="0">
                <a:solidFill>
                  <a:schemeClr val="bg1"/>
                </a:solidFill>
              </a:rPr>
              <a:t>47</a:t>
            </a:r>
            <a:r>
              <a:rPr lang="en-US" altLang="zh-CN" sz="1200" dirty="0" smtClean="0">
                <a:solidFill>
                  <a:schemeClr val="bg1"/>
                </a:solidFill>
              </a:rPr>
              <a:t>(1), 239-268.</a:t>
            </a:r>
            <a:endParaRPr lang="en-US" altLang="zh-CN" sz="1200" dirty="0">
              <a:solidFill>
                <a:schemeClr val="bg1"/>
              </a:solidFill>
            </a:endParaRPr>
          </a:p>
        </p:txBody>
      </p:sp>
      <p:cxnSp>
        <p:nvCxnSpPr>
          <p:cNvPr id="1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388" y="3717798"/>
            <a:ext cx="4213652" cy="2164812"/>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74118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err="1" smtClean="0">
                <a:latin typeface="Microsoft YaHei" charset="-122"/>
                <a:ea typeface="Microsoft YaHei" charset="-122"/>
                <a:cs typeface="Microsoft YaHei" charset="-122"/>
              </a:rPr>
              <a:t>Soujanya</a:t>
            </a:r>
            <a:r>
              <a:rPr kumimoji="1" lang="zh-CN" altLang="en-US" sz="1800" dirty="0" smtClean="0">
                <a:latin typeface="Microsoft YaHei" charset="-122"/>
                <a:ea typeface="Microsoft YaHei" charset="-122"/>
                <a:cs typeface="Microsoft YaHei" charset="-122"/>
              </a:rPr>
              <a:t>等人研究了</a:t>
            </a:r>
            <a:r>
              <a:rPr kumimoji="1" lang="en-US" altLang="zh-CN" sz="1800" dirty="0" smtClean="0">
                <a:latin typeface="Microsoft YaHei" charset="-122"/>
                <a:ea typeface="Microsoft YaHei" charset="-122"/>
                <a:cs typeface="Microsoft YaHei" charset="-122"/>
              </a:rPr>
              <a:t>Twitter</a:t>
            </a:r>
            <a:r>
              <a:rPr kumimoji="1" lang="zh-CN" altLang="en-US" sz="1800" dirty="0" smtClean="0">
                <a:latin typeface="Microsoft YaHei" charset="-122"/>
                <a:ea typeface="Microsoft YaHei" charset="-122"/>
                <a:cs typeface="Microsoft YaHei" charset="-122"/>
              </a:rPr>
              <a:t>上的英语微博的反讽识别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dirty="0" smtClean="0">
                <a:latin typeface="Microsoft YaHei" charset="-122"/>
                <a:ea typeface="Microsoft YaHei" charset="-122"/>
                <a:cs typeface="Microsoft YaHei" charset="-122"/>
              </a:rPr>
              <a:t>Pt</a:t>
            </a:r>
            <a:r>
              <a:rPr kumimoji="1" lang="is-IS" altLang="zh-CN" sz="1600" dirty="0" smtClean="0">
                <a:latin typeface="Microsoft YaHei" charset="-122"/>
                <a:ea typeface="Microsoft YaHei" charset="-122"/>
                <a:cs typeface="Microsoft YaHei" charset="-122"/>
              </a:rPr>
              <a:t>á</a:t>
            </a:r>
            <a:r>
              <a:rPr kumimoji="1" lang="en-US" altLang="zh-CN" sz="1600" dirty="0" err="1" smtClean="0">
                <a:latin typeface="Microsoft YaHei" charset="-122"/>
                <a:ea typeface="Microsoft YaHei" charset="-122"/>
                <a:cs typeface="Microsoft YaHei" charset="-122"/>
              </a:rPr>
              <a:t>cek</a:t>
            </a:r>
            <a:r>
              <a:rPr kumimoji="1" lang="zh-CN" altLang="en-US" sz="1600" dirty="0" smtClean="0">
                <a:latin typeface="Microsoft YaHei" charset="-122"/>
                <a:ea typeface="Microsoft YaHei" charset="-122"/>
                <a:cs typeface="Microsoft YaHei" charset="-122"/>
              </a:rPr>
              <a:t>等人公开的数据集</a:t>
            </a:r>
            <a:r>
              <a:rPr kumimoji="1" lang="en-US" altLang="zh-CN" sz="1600" dirty="0" smtClean="0">
                <a:latin typeface="Microsoft YaHei" charset="-122"/>
                <a:ea typeface="Microsoft YaHei" charset="-122"/>
                <a:cs typeface="Microsoft YaHei" charset="-122"/>
              </a:rPr>
              <a:t> http://thesarcasmdetector.com</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首次尝试将神经网络应用于对微博的反讽识别</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算法框架主要包含四个卷积神经网络，利用不同的数据集进行预训练</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分别对应反讽识别、情感极性识别、情感类型识别和性格识别</a:t>
            </a:r>
            <a:endParaRPr kumimoji="1" lang="en-US" altLang="zh-CN" sz="16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后融合</a:t>
            </a:r>
            <a:r>
              <a:rPr kumimoji="1" lang="en-US" altLang="zh-CN" sz="1400" dirty="0" smtClean="0">
                <a:latin typeface="Microsoft YaHei" charset="-122"/>
                <a:ea typeface="Microsoft YaHei" charset="-122"/>
                <a:cs typeface="Microsoft YaHei" charset="-122"/>
              </a:rPr>
              <a:t>: 1)</a:t>
            </a:r>
            <a:r>
              <a:rPr kumimoji="1" lang="zh-CN" altLang="en-US" sz="1400" dirty="0" smtClean="0">
                <a:latin typeface="Microsoft YaHei" charset="-122"/>
                <a:ea typeface="Microsoft YaHei" charset="-122"/>
                <a:cs typeface="Microsoft YaHei" charset="-122"/>
              </a:rPr>
              <a:t>支持向量机 </a:t>
            </a:r>
            <a:r>
              <a:rPr kumimoji="1" lang="en-US" altLang="zh-CN" sz="1400" dirty="0" smtClean="0">
                <a:latin typeface="Microsoft YaHei" charset="-122"/>
                <a:ea typeface="Microsoft YaHei" charset="-122"/>
                <a:cs typeface="Microsoft YaHei" charset="-122"/>
              </a:rPr>
              <a:t>2) </a:t>
            </a:r>
            <a:r>
              <a:rPr kumimoji="1" lang="zh-CN" altLang="en-US" sz="1400" dirty="0" smtClean="0">
                <a:latin typeface="Microsoft YaHei" charset="-122"/>
                <a:ea typeface="Microsoft YaHei" charset="-122"/>
                <a:cs typeface="Microsoft YaHei" charset="-122"/>
              </a:rPr>
              <a:t>全连接层 </a:t>
            </a:r>
            <a:r>
              <a:rPr kumimoji="1" lang="en-US" altLang="zh-CN" sz="1400" dirty="0" smtClean="0">
                <a:latin typeface="Microsoft YaHei" charset="-122"/>
                <a:ea typeface="Microsoft YaHei" charset="-122"/>
                <a:cs typeface="Microsoft YaHei" charset="-122"/>
              </a:rPr>
              <a:t>+ Softmax</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他们提出的系统要比只使用反讽识别数据集训练的分类器更好</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14913"/>
            <a:ext cx="9442386" cy="276999"/>
          </a:xfrm>
          <a:prstGeom prst="rect">
            <a:avLst/>
          </a:prstGeom>
        </p:spPr>
        <p:txBody>
          <a:bodyPr wrap="square">
            <a:spAutoFit/>
          </a:bodyPr>
          <a:lstStyle/>
          <a:p>
            <a:r>
              <a:rPr lang="en-US" altLang="zh-CN" sz="1200" dirty="0" err="1" smtClean="0">
                <a:solidFill>
                  <a:schemeClr val="bg1"/>
                </a:solidFill>
              </a:rPr>
              <a:t>Poria</a:t>
            </a:r>
            <a:r>
              <a:rPr lang="en-US" altLang="zh-CN" sz="1200" dirty="0" smtClean="0">
                <a:solidFill>
                  <a:schemeClr val="bg1"/>
                </a:solidFill>
              </a:rPr>
              <a:t>, S. , Cambria, E. , Hazarika, D. , &amp; </a:t>
            </a:r>
            <a:r>
              <a:rPr lang="en-US" altLang="zh-CN" sz="1200" dirty="0" err="1" smtClean="0">
                <a:solidFill>
                  <a:schemeClr val="bg1"/>
                </a:solidFill>
              </a:rPr>
              <a:t>Vij</a:t>
            </a:r>
            <a:r>
              <a:rPr lang="en-US" altLang="zh-CN" sz="1200" dirty="0" smtClean="0">
                <a:solidFill>
                  <a:schemeClr val="bg1"/>
                </a:solidFill>
              </a:rPr>
              <a:t>, P. . (2016). A deeper look into sarcastic tweets using deep convolutional neural networks.</a:t>
            </a:r>
            <a:endParaRPr lang="en-US" altLang="zh-CN" sz="1200" dirty="0">
              <a:solidFill>
                <a:schemeClr val="bg1"/>
              </a:solidFill>
            </a:endParaRPr>
          </a:p>
        </p:txBody>
      </p:sp>
      <p:cxnSp>
        <p:nvCxnSpPr>
          <p:cNvPr id="1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491" y="1817054"/>
            <a:ext cx="3771751" cy="215060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810" y="4141877"/>
            <a:ext cx="4571432" cy="1554955"/>
          </a:xfrm>
          <a:prstGeom prst="rect">
            <a:avLst/>
          </a:prstGeom>
        </p:spPr>
      </p:pic>
      <p:sp>
        <p:nvSpPr>
          <p:cNvPr id="15" name="矩形 14"/>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018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83608"/>
            <a:ext cx="10515600" cy="4351338"/>
          </a:xfrm>
        </p:spPr>
        <p:txBody>
          <a:bodyPr>
            <a:normAutofit fontScale="85000" lnSpcReduction="20000"/>
          </a:bodyPr>
          <a:lstStyle/>
          <a:p>
            <a:pPr>
              <a:lnSpc>
                <a:spcPct val="150000"/>
              </a:lnSpc>
              <a:buBlip>
                <a:blip r:embed="rId2"/>
              </a:buBlip>
            </a:pPr>
            <a:r>
              <a:rPr kumimoji="1" lang="zh-CN" altLang="en-US" sz="2400" dirty="0" smtClean="0">
                <a:latin typeface="Microsoft YaHei" charset="-122"/>
                <a:ea typeface="Microsoft YaHei" charset="-122"/>
                <a:cs typeface="Microsoft YaHei" charset="-122"/>
              </a:rPr>
              <a:t>多分类问题中的数据不均匀</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随着现实中应用场景变得复杂，需要解决的多分类问题越来越多</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当区分的类别越多</a:t>
            </a:r>
            <a:endParaRPr kumimoji="1" lang="en-US" altLang="zh-CN" sz="2000" dirty="0" smtClean="0">
              <a:latin typeface="Microsoft YaHei" charset="-122"/>
              <a:ea typeface="Microsoft YaHei" charset="-122"/>
              <a:cs typeface="Microsoft YaHei" charset="-122"/>
            </a:endParaRPr>
          </a:p>
          <a:p>
            <a:pPr lvl="2">
              <a:lnSpc>
                <a:spcPct val="150000"/>
              </a:lnSpc>
              <a:buBlip>
                <a:blip r:embed="rId2"/>
              </a:buBlip>
            </a:pPr>
            <a:r>
              <a:rPr kumimoji="1" lang="zh-CN" altLang="en-US" sz="1900" dirty="0" smtClean="0">
                <a:latin typeface="Microsoft YaHei" charset="-122"/>
                <a:ea typeface="Microsoft YaHei" charset="-122"/>
                <a:cs typeface="Microsoft YaHei" charset="-122"/>
              </a:rPr>
              <a:t>机器学习算法对数据进行拟合的难度越高</a:t>
            </a:r>
            <a:endParaRPr kumimoji="1" lang="en-US" altLang="zh-CN" sz="1900" dirty="0" smtClean="0">
              <a:latin typeface="Microsoft YaHei" charset="-122"/>
              <a:ea typeface="Microsoft YaHei" charset="-122"/>
              <a:cs typeface="Microsoft YaHei" charset="-122"/>
            </a:endParaRPr>
          </a:p>
          <a:p>
            <a:pPr lvl="2">
              <a:lnSpc>
                <a:spcPct val="150000"/>
              </a:lnSpc>
              <a:buBlip>
                <a:blip r:embed="rId2"/>
              </a:buBlip>
            </a:pPr>
            <a:r>
              <a:rPr kumimoji="1" lang="zh-CN" altLang="en-US" sz="1900" dirty="0" smtClean="0">
                <a:latin typeface="Microsoft YaHei" charset="-122"/>
                <a:ea typeface="Microsoft YaHei" charset="-122"/>
                <a:cs typeface="Microsoft YaHei" charset="-122"/>
              </a:rPr>
              <a:t>对识别性能的要求也变得复杂</a:t>
            </a:r>
            <a:endParaRPr kumimoji="1" lang="en-US" altLang="zh-CN" sz="1900" dirty="0" smtClean="0">
              <a:latin typeface="Microsoft YaHei" charset="-122"/>
              <a:ea typeface="Microsoft YaHei" charset="-122"/>
              <a:cs typeface="Microsoft YaHei" charset="-122"/>
            </a:endParaRPr>
          </a:p>
          <a:p>
            <a:pPr lvl="3">
              <a:lnSpc>
                <a:spcPct val="150000"/>
              </a:lnSpc>
              <a:buBlip>
                <a:blip r:embed="rId2"/>
              </a:buBlip>
            </a:pPr>
            <a:r>
              <a:rPr kumimoji="1" lang="zh-CN" altLang="en-US" sz="1600" dirty="0" smtClean="0">
                <a:latin typeface="Microsoft YaHei" charset="-122"/>
                <a:ea typeface="Microsoft YaHei" charset="-122"/>
                <a:cs typeface="Microsoft YaHei" charset="-122"/>
              </a:rPr>
              <a:t>譬如确保个别类别的召回率和正确率等</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smtClean="0">
              <a:latin typeface="Microsoft YaHei" charset="-122"/>
              <a:ea typeface="Microsoft YaHei" charset="-122"/>
              <a:cs typeface="Microsoft YaHei" charset="-122"/>
            </a:endParaRPr>
          </a:p>
          <a:p>
            <a:pPr>
              <a:lnSpc>
                <a:spcPct val="150000"/>
              </a:lnSpc>
              <a:buBlip>
                <a:blip r:embed="rId2"/>
              </a:buBlip>
            </a:pPr>
            <a:r>
              <a:rPr kumimoji="1" lang="zh-CN" altLang="en-US" sz="2400" dirty="0" smtClean="0">
                <a:latin typeface="Microsoft YaHei" charset="-122"/>
                <a:ea typeface="Microsoft YaHei" charset="-122"/>
                <a:cs typeface="Microsoft YaHei" charset="-122"/>
              </a:rPr>
              <a:t>算法建模中引入上下文信息</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不同场景下有不同类型的上下文，对识别目标起着不同的作用</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2000" dirty="0" smtClean="0">
                <a:latin typeface="Microsoft YaHei" charset="-122"/>
                <a:ea typeface="Microsoft YaHei" charset="-122"/>
                <a:cs typeface="Microsoft YaHei" charset="-122"/>
              </a:rPr>
              <a:t>如何在算法建模中引入上下文信息始终没有一种通用的方法</a:t>
            </a:r>
            <a:endParaRPr kumimoji="1" lang="zh-CN" altLang="en-US" sz="8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反讽识别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79189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研究框架</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nvGrpSpPr>
          <p:cNvPr id="65" name="组 64"/>
          <p:cNvGrpSpPr/>
          <p:nvPr/>
        </p:nvGrpSpPr>
        <p:grpSpPr>
          <a:xfrm>
            <a:off x="507321" y="1239284"/>
            <a:ext cx="11222942" cy="4668850"/>
            <a:chOff x="0" y="1988584"/>
            <a:chExt cx="11222942" cy="4668850"/>
          </a:xfrm>
        </p:grpSpPr>
        <p:sp>
          <p:nvSpPr>
            <p:cNvPr id="13" name="罐形 12"/>
            <p:cNvSpPr/>
            <p:nvPr/>
          </p:nvSpPr>
          <p:spPr>
            <a:xfrm>
              <a:off x="2478070" y="4080221"/>
              <a:ext cx="102151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训练数据</a:t>
              </a:r>
              <a:endParaRPr kumimoji="1" lang="en-US" altLang="zh-CN" sz="1600" dirty="0" smtClean="0">
                <a:solidFill>
                  <a:schemeClr val="tx1"/>
                </a:solidFill>
                <a:latin typeface="SimHei" charset="-122"/>
                <a:ea typeface="SimHei" charset="-122"/>
                <a:cs typeface="SimHei" charset="-122"/>
              </a:endParaRPr>
            </a:p>
          </p:txBody>
        </p:sp>
        <p:sp>
          <p:nvSpPr>
            <p:cNvPr id="14" name="圆角矩形 13"/>
            <p:cNvSpPr/>
            <p:nvPr/>
          </p:nvSpPr>
          <p:spPr>
            <a:xfrm>
              <a:off x="1111062" y="4199841"/>
              <a:ext cx="376385" cy="171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1600" dirty="0" smtClean="0">
                  <a:solidFill>
                    <a:schemeClr val="tx1"/>
                  </a:solidFill>
                  <a:latin typeface="SimHei" charset="-122"/>
                  <a:ea typeface="SimHei" charset="-122"/>
                  <a:cs typeface="SimHei" charset="-122"/>
                </a:rPr>
                <a:t>数据预处理</a:t>
              </a:r>
              <a:endParaRPr kumimoji="1" lang="zh-CN" altLang="en-US" sz="1600" dirty="0">
                <a:solidFill>
                  <a:schemeClr val="tx1"/>
                </a:solidFill>
                <a:latin typeface="SimHei" charset="-122"/>
                <a:ea typeface="SimHei" charset="-122"/>
                <a:cs typeface="SimHei" charset="-122"/>
              </a:endParaRPr>
            </a:p>
          </p:txBody>
        </p:sp>
        <p:sp>
          <p:nvSpPr>
            <p:cNvPr id="15" name="圆角矩形 14"/>
            <p:cNvSpPr/>
            <p:nvPr/>
          </p:nvSpPr>
          <p:spPr>
            <a:xfrm>
              <a:off x="1725774" y="4203608"/>
              <a:ext cx="376385" cy="171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特征提取</a:t>
              </a:r>
              <a:endParaRPr kumimoji="1" lang="zh-CN" altLang="en-US" sz="1600" dirty="0">
                <a:solidFill>
                  <a:schemeClr val="tx1"/>
                </a:solidFill>
                <a:latin typeface="SimHei" charset="-122"/>
                <a:ea typeface="SimHei" charset="-122"/>
                <a:cs typeface="SimHei" charset="-122"/>
              </a:endParaRPr>
            </a:p>
          </p:txBody>
        </p:sp>
        <p:sp>
          <p:nvSpPr>
            <p:cNvPr id="16" name="罐形 15"/>
            <p:cNvSpPr/>
            <p:nvPr/>
          </p:nvSpPr>
          <p:spPr>
            <a:xfrm>
              <a:off x="0" y="4756838"/>
              <a:ext cx="894170" cy="60804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数据集</a:t>
              </a:r>
              <a:endParaRPr kumimoji="1" lang="zh-CN" altLang="en-US" sz="1600" dirty="0">
                <a:solidFill>
                  <a:schemeClr val="tx1"/>
                </a:solidFill>
                <a:latin typeface="SimHei" charset="-122"/>
                <a:ea typeface="SimHei" charset="-122"/>
                <a:cs typeface="SimHei" charset="-122"/>
              </a:endParaRPr>
            </a:p>
          </p:txBody>
        </p:sp>
        <p:sp>
          <p:nvSpPr>
            <p:cNvPr id="17" name="罐形 16"/>
            <p:cNvSpPr/>
            <p:nvPr/>
          </p:nvSpPr>
          <p:spPr>
            <a:xfrm>
              <a:off x="2484319" y="5557203"/>
              <a:ext cx="102151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测试数据</a:t>
              </a:r>
              <a:endParaRPr kumimoji="1" lang="en-US" altLang="zh-CN" sz="1600" dirty="0" smtClean="0">
                <a:solidFill>
                  <a:schemeClr val="tx1"/>
                </a:solidFill>
                <a:latin typeface="SimHei" charset="-122"/>
                <a:ea typeface="SimHei" charset="-122"/>
                <a:cs typeface="SimHei" charset="-122"/>
              </a:endParaRPr>
            </a:p>
          </p:txBody>
        </p:sp>
        <p:sp>
          <p:nvSpPr>
            <p:cNvPr id="18" name="罐形 17"/>
            <p:cNvSpPr/>
            <p:nvPr/>
          </p:nvSpPr>
          <p:spPr>
            <a:xfrm>
              <a:off x="4637713" y="3046014"/>
              <a:ext cx="93502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训练集</a:t>
              </a:r>
              <a:endParaRPr kumimoji="1" lang="en-US" altLang="zh-CN" sz="1600" dirty="0" smtClean="0">
                <a:solidFill>
                  <a:schemeClr val="tx1"/>
                </a:solidFill>
                <a:latin typeface="SimHei" charset="-122"/>
                <a:ea typeface="SimHei" charset="-122"/>
                <a:cs typeface="SimHei" charset="-122"/>
              </a:endParaRPr>
            </a:p>
          </p:txBody>
        </p:sp>
        <p:sp>
          <p:nvSpPr>
            <p:cNvPr id="19" name="罐形 18"/>
            <p:cNvSpPr/>
            <p:nvPr/>
          </p:nvSpPr>
          <p:spPr>
            <a:xfrm>
              <a:off x="4637713" y="3907062"/>
              <a:ext cx="935027" cy="54610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验证集</a:t>
              </a:r>
              <a:endParaRPr kumimoji="1" lang="en-US" altLang="zh-CN" sz="1600" dirty="0" smtClean="0">
                <a:solidFill>
                  <a:schemeClr val="tx1"/>
                </a:solidFill>
                <a:latin typeface="SimHei" charset="-122"/>
                <a:ea typeface="SimHei" charset="-122"/>
                <a:cs typeface="SimHei" charset="-122"/>
              </a:endParaRPr>
            </a:p>
          </p:txBody>
        </p:sp>
        <p:sp>
          <p:nvSpPr>
            <p:cNvPr id="20" name="圆角矩形 19"/>
            <p:cNvSpPr/>
            <p:nvPr/>
          </p:nvSpPr>
          <p:spPr>
            <a:xfrm>
              <a:off x="5948651" y="2973866"/>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参数调整</a:t>
              </a:r>
              <a:endParaRPr kumimoji="1" lang="zh-CN" altLang="en-US" sz="1600" dirty="0">
                <a:solidFill>
                  <a:schemeClr val="tx1"/>
                </a:solidFill>
                <a:latin typeface="SimHei" charset="-122"/>
                <a:ea typeface="SimHei" charset="-122"/>
                <a:cs typeface="SimHei" charset="-122"/>
              </a:endParaRPr>
            </a:p>
          </p:txBody>
        </p:sp>
        <p:sp>
          <p:nvSpPr>
            <p:cNvPr id="21" name="圆角矩形 20"/>
            <p:cNvSpPr/>
            <p:nvPr/>
          </p:nvSpPr>
          <p:spPr>
            <a:xfrm>
              <a:off x="5948651" y="3839094"/>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参数选择</a:t>
              </a:r>
              <a:endParaRPr kumimoji="1" lang="zh-CN" altLang="en-US" sz="1600" dirty="0">
                <a:solidFill>
                  <a:schemeClr val="tx1"/>
                </a:solidFill>
                <a:latin typeface="SimHei" charset="-122"/>
                <a:ea typeface="SimHei" charset="-122"/>
                <a:cs typeface="SimHei" charset="-122"/>
              </a:endParaRPr>
            </a:p>
          </p:txBody>
        </p:sp>
        <p:sp>
          <p:nvSpPr>
            <p:cNvPr id="22" name="罐形 21"/>
            <p:cNvSpPr/>
            <p:nvPr/>
          </p:nvSpPr>
          <p:spPr>
            <a:xfrm>
              <a:off x="7125706" y="5221042"/>
              <a:ext cx="661359" cy="532060"/>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输入</a:t>
              </a:r>
              <a:endParaRPr kumimoji="1" lang="en-US" altLang="zh-CN" sz="1600" dirty="0" smtClean="0">
                <a:solidFill>
                  <a:schemeClr val="tx1"/>
                </a:solidFill>
                <a:latin typeface="SimHei" charset="-122"/>
                <a:ea typeface="SimHei" charset="-122"/>
                <a:cs typeface="SimHei" charset="-122"/>
              </a:endParaRPr>
            </a:p>
          </p:txBody>
        </p:sp>
        <p:sp>
          <p:nvSpPr>
            <p:cNvPr id="23" name="罐形 22"/>
            <p:cNvSpPr/>
            <p:nvPr/>
          </p:nvSpPr>
          <p:spPr>
            <a:xfrm>
              <a:off x="7125708" y="5924160"/>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真实标签</a:t>
              </a:r>
              <a:endParaRPr kumimoji="1" lang="en-US" altLang="zh-CN" sz="1600" dirty="0" smtClean="0">
                <a:solidFill>
                  <a:schemeClr val="tx1"/>
                </a:solidFill>
                <a:latin typeface="SimHei" charset="-122"/>
                <a:ea typeface="SimHei" charset="-122"/>
                <a:cs typeface="SimHei" charset="-122"/>
              </a:endParaRPr>
            </a:p>
          </p:txBody>
        </p:sp>
        <p:sp>
          <p:nvSpPr>
            <p:cNvPr id="24" name="圆角矩形 23"/>
            <p:cNvSpPr/>
            <p:nvPr/>
          </p:nvSpPr>
          <p:spPr>
            <a:xfrm>
              <a:off x="9014164" y="2425631"/>
              <a:ext cx="376385" cy="22292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融合</a:t>
              </a:r>
              <a:endParaRPr kumimoji="1" lang="zh-CN" altLang="en-US" sz="1600" dirty="0">
                <a:solidFill>
                  <a:schemeClr val="tx1"/>
                </a:solidFill>
                <a:latin typeface="SimHei" charset="-122"/>
                <a:ea typeface="SimHei" charset="-122"/>
                <a:cs typeface="SimHei" charset="-122"/>
              </a:endParaRPr>
            </a:p>
          </p:txBody>
        </p:sp>
        <p:sp>
          <p:nvSpPr>
            <p:cNvPr id="25" name="罐形 24"/>
            <p:cNvSpPr/>
            <p:nvPr/>
          </p:nvSpPr>
          <p:spPr>
            <a:xfrm>
              <a:off x="9964762" y="3173788"/>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预测标签</a:t>
              </a:r>
              <a:endParaRPr kumimoji="1" lang="en-US" altLang="zh-CN" sz="1600" dirty="0" smtClean="0">
                <a:solidFill>
                  <a:schemeClr val="tx1"/>
                </a:solidFill>
                <a:latin typeface="SimHei" charset="-122"/>
                <a:ea typeface="SimHei" charset="-122"/>
                <a:cs typeface="SimHei" charset="-122"/>
              </a:endParaRPr>
            </a:p>
          </p:txBody>
        </p:sp>
        <p:sp>
          <p:nvSpPr>
            <p:cNvPr id="26" name="圆角矩形 25"/>
            <p:cNvSpPr/>
            <p:nvPr/>
          </p:nvSpPr>
          <p:spPr>
            <a:xfrm>
              <a:off x="8049928" y="5107000"/>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性能评测</a:t>
              </a:r>
              <a:endParaRPr kumimoji="1" lang="zh-CN" altLang="en-US" sz="1600" dirty="0">
                <a:solidFill>
                  <a:schemeClr val="tx1"/>
                </a:solidFill>
                <a:latin typeface="SimHei" charset="-122"/>
                <a:ea typeface="SimHei" charset="-122"/>
                <a:cs typeface="SimHei" charset="-122"/>
              </a:endParaRPr>
            </a:p>
          </p:txBody>
        </p:sp>
        <p:sp>
          <p:nvSpPr>
            <p:cNvPr id="27" name="圆角矩形 26"/>
            <p:cNvSpPr/>
            <p:nvPr/>
          </p:nvSpPr>
          <p:spPr>
            <a:xfrm>
              <a:off x="9505086" y="5849569"/>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性能评测</a:t>
              </a:r>
              <a:endParaRPr kumimoji="1" lang="zh-CN" altLang="en-US" sz="1600" dirty="0">
                <a:solidFill>
                  <a:schemeClr val="tx1"/>
                </a:solidFill>
                <a:latin typeface="SimHei" charset="-122"/>
                <a:ea typeface="SimHei" charset="-122"/>
                <a:cs typeface="SimHei" charset="-122"/>
              </a:endParaRPr>
            </a:p>
          </p:txBody>
        </p:sp>
        <p:sp>
          <p:nvSpPr>
            <p:cNvPr id="28" name="圆角矩形 27"/>
            <p:cNvSpPr/>
            <p:nvPr/>
          </p:nvSpPr>
          <p:spPr>
            <a:xfrm>
              <a:off x="10379298" y="5864954"/>
              <a:ext cx="729655" cy="6903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错误分析 </a:t>
              </a:r>
              <a:endParaRPr kumimoji="1" lang="zh-CN" altLang="en-US" sz="1600" dirty="0">
                <a:solidFill>
                  <a:schemeClr val="tx1"/>
                </a:solidFill>
                <a:latin typeface="SimHei" charset="-122"/>
                <a:ea typeface="SimHei" charset="-122"/>
                <a:cs typeface="SimHei" charset="-122"/>
              </a:endParaRPr>
            </a:p>
          </p:txBody>
        </p:sp>
        <p:cxnSp>
          <p:nvCxnSpPr>
            <p:cNvPr id="29" name="直线箭头连接符 28"/>
            <p:cNvCxnSpPr>
              <a:stCxn id="19" idx="4"/>
              <a:endCxn id="17" idx="1"/>
            </p:cNvCxnSpPr>
            <p:nvPr/>
          </p:nvCxnSpPr>
          <p:spPr>
            <a:xfrm flipV="1">
              <a:off x="894170" y="5057091"/>
              <a:ext cx="216892" cy="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17" idx="3"/>
              <a:endCxn id="18" idx="1"/>
            </p:cNvCxnSpPr>
            <p:nvPr/>
          </p:nvCxnSpPr>
          <p:spPr>
            <a:xfrm>
              <a:off x="1487447" y="5057091"/>
              <a:ext cx="238327" cy="3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8" idx="3"/>
              <a:endCxn id="14" idx="2"/>
            </p:cNvCxnSpPr>
            <p:nvPr/>
          </p:nvCxnSpPr>
          <p:spPr>
            <a:xfrm flipV="1">
              <a:off x="2102159" y="4353271"/>
              <a:ext cx="375911" cy="70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8" idx="3"/>
              <a:endCxn id="20" idx="2"/>
            </p:cNvCxnSpPr>
            <p:nvPr/>
          </p:nvCxnSpPr>
          <p:spPr>
            <a:xfrm>
              <a:off x="2102159" y="5060858"/>
              <a:ext cx="382160" cy="769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0" idx="4"/>
              <a:endCxn id="25" idx="2"/>
            </p:cNvCxnSpPr>
            <p:nvPr/>
          </p:nvCxnSpPr>
          <p:spPr>
            <a:xfrm flipV="1">
              <a:off x="3505836" y="5487072"/>
              <a:ext cx="3619870" cy="3431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0" idx="4"/>
              <a:endCxn id="26" idx="2"/>
            </p:cNvCxnSpPr>
            <p:nvPr/>
          </p:nvCxnSpPr>
          <p:spPr>
            <a:xfrm>
              <a:off x="3505836" y="5830253"/>
              <a:ext cx="3619872" cy="460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4" idx="4"/>
              <a:endCxn id="22" idx="2"/>
            </p:cNvCxnSpPr>
            <p:nvPr/>
          </p:nvCxnSpPr>
          <p:spPr>
            <a:xfrm flipV="1">
              <a:off x="3499587" y="4180112"/>
              <a:ext cx="1138126" cy="173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4" idx="4"/>
              <a:endCxn id="21" idx="2"/>
            </p:cNvCxnSpPr>
            <p:nvPr/>
          </p:nvCxnSpPr>
          <p:spPr>
            <a:xfrm flipV="1">
              <a:off x="3499587" y="3319064"/>
              <a:ext cx="1138126" cy="10342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21" idx="4"/>
              <a:endCxn id="23" idx="1"/>
            </p:cNvCxnSpPr>
            <p:nvPr/>
          </p:nvCxnSpPr>
          <p:spPr>
            <a:xfrm>
              <a:off x="5572740" y="3319064"/>
              <a:ext cx="3759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2" idx="4"/>
              <a:endCxn id="24" idx="1"/>
            </p:cNvCxnSpPr>
            <p:nvPr/>
          </p:nvCxnSpPr>
          <p:spPr>
            <a:xfrm>
              <a:off x="5572740" y="4180112"/>
              <a:ext cx="375911" cy="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4353743" y="2446190"/>
              <a:ext cx="2547477" cy="220864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charset="-122"/>
                <a:ea typeface="SimHei" charset="-122"/>
                <a:cs typeface="SimHei" charset="-122"/>
              </a:endParaRPr>
            </a:p>
          </p:txBody>
        </p:sp>
        <p:sp>
          <p:nvSpPr>
            <p:cNvPr id="40" name="文本框 39"/>
            <p:cNvSpPr txBox="1"/>
            <p:nvPr/>
          </p:nvSpPr>
          <p:spPr>
            <a:xfrm>
              <a:off x="4769358" y="2512934"/>
              <a:ext cx="1826141" cy="338554"/>
            </a:xfrm>
            <a:prstGeom prst="rect">
              <a:avLst/>
            </a:prstGeom>
            <a:noFill/>
          </p:spPr>
          <p:txBody>
            <a:bodyPr wrap="none" rtlCol="0">
              <a:spAutoFit/>
            </a:bodyPr>
            <a:lstStyle/>
            <a:p>
              <a:r>
                <a:rPr kumimoji="1" lang="zh-CN" altLang="en-US" sz="1600" dirty="0" smtClean="0">
                  <a:latin typeface="SimHei" charset="-122"/>
                  <a:ea typeface="SimHei" charset="-122"/>
                  <a:cs typeface="SimHei" charset="-122"/>
                </a:rPr>
                <a:t>机器学习模型训练</a:t>
              </a:r>
              <a:endParaRPr kumimoji="1" lang="zh-CN" altLang="en-US" sz="1600" dirty="0">
                <a:latin typeface="SimHei" charset="-122"/>
                <a:ea typeface="SimHei" charset="-122"/>
                <a:cs typeface="SimHei" charset="-122"/>
              </a:endParaRPr>
            </a:p>
          </p:txBody>
        </p:sp>
        <p:sp>
          <p:nvSpPr>
            <p:cNvPr id="41" name="文本框 40"/>
            <p:cNvSpPr txBox="1"/>
            <p:nvPr/>
          </p:nvSpPr>
          <p:spPr>
            <a:xfrm>
              <a:off x="4984997" y="2028709"/>
              <a:ext cx="1415772" cy="338554"/>
            </a:xfrm>
            <a:prstGeom prst="rect">
              <a:avLst/>
            </a:prstGeom>
            <a:noFill/>
          </p:spPr>
          <p:txBody>
            <a:bodyPr wrap="none" rtlCol="0">
              <a:spAutoFit/>
            </a:bodyPr>
            <a:lstStyle/>
            <a:p>
              <a:r>
                <a:rPr kumimoji="1" lang="zh-CN" altLang="en-US" sz="1600" dirty="0" smtClean="0">
                  <a:latin typeface="SimHei" charset="-122"/>
                  <a:ea typeface="SimHei" charset="-122"/>
                  <a:cs typeface="SimHei" charset="-122"/>
                </a:rPr>
                <a:t>集成识别系统</a:t>
              </a:r>
              <a:endParaRPr kumimoji="1" lang="zh-CN" altLang="en-US" sz="1600" dirty="0">
                <a:latin typeface="SimHei" charset="-122"/>
                <a:ea typeface="SimHei" charset="-122"/>
                <a:cs typeface="SimHei" charset="-122"/>
              </a:endParaRPr>
            </a:p>
          </p:txBody>
        </p:sp>
        <p:sp>
          <p:nvSpPr>
            <p:cNvPr id="42" name="圆角矩形 41"/>
            <p:cNvSpPr/>
            <p:nvPr/>
          </p:nvSpPr>
          <p:spPr>
            <a:xfrm>
              <a:off x="3706851" y="1988584"/>
              <a:ext cx="6039579" cy="295344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charset="-122"/>
                <a:ea typeface="SimHei" charset="-122"/>
                <a:cs typeface="SimHei" charset="-122"/>
              </a:endParaRPr>
            </a:p>
          </p:txBody>
        </p:sp>
        <p:cxnSp>
          <p:nvCxnSpPr>
            <p:cNvPr id="43" name="直线箭头连接符 42"/>
            <p:cNvCxnSpPr>
              <a:stCxn id="30" idx="3"/>
              <a:endCxn id="34" idx="2"/>
            </p:cNvCxnSpPr>
            <p:nvPr/>
          </p:nvCxnSpPr>
          <p:spPr>
            <a:xfrm>
              <a:off x="9390549" y="3540233"/>
              <a:ext cx="574213" cy="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罐形 43"/>
            <p:cNvSpPr/>
            <p:nvPr/>
          </p:nvSpPr>
          <p:spPr>
            <a:xfrm>
              <a:off x="8078370" y="2446190"/>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预测标签</a:t>
              </a:r>
              <a:endParaRPr kumimoji="1" lang="en-US" altLang="zh-CN" sz="1600" dirty="0" smtClean="0">
                <a:solidFill>
                  <a:schemeClr val="tx1"/>
                </a:solidFill>
                <a:latin typeface="SimHei" charset="-122"/>
                <a:ea typeface="SimHei" charset="-122"/>
                <a:cs typeface="SimHei" charset="-122"/>
              </a:endParaRPr>
            </a:p>
          </p:txBody>
        </p:sp>
        <p:cxnSp>
          <p:nvCxnSpPr>
            <p:cNvPr id="45" name="直线箭头连接符 44"/>
            <p:cNvCxnSpPr>
              <a:stCxn id="27" idx="6"/>
              <a:endCxn id="31" idx="2"/>
            </p:cNvCxnSpPr>
            <p:nvPr/>
          </p:nvCxnSpPr>
          <p:spPr>
            <a:xfrm>
              <a:off x="7730769" y="2812827"/>
              <a:ext cx="347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31" idx="4"/>
            </p:cNvCxnSpPr>
            <p:nvPr/>
          </p:nvCxnSpPr>
          <p:spPr>
            <a:xfrm>
              <a:off x="8751143" y="2812827"/>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a:xfrm>
              <a:off x="6908842" y="2332148"/>
              <a:ext cx="821927" cy="961358"/>
              <a:chOff x="7441360" y="1876789"/>
              <a:chExt cx="821927" cy="961358"/>
            </a:xfrm>
          </p:grpSpPr>
          <p:sp>
            <p:nvSpPr>
              <p:cNvPr id="48" name="椭圆 47"/>
              <p:cNvSpPr/>
              <p:nvPr/>
            </p:nvSpPr>
            <p:spPr>
              <a:xfrm>
                <a:off x="7704381" y="1876789"/>
                <a:ext cx="558906" cy="9613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分类器</a:t>
                </a:r>
                <a:endParaRPr kumimoji="1" lang="zh-CN" altLang="en-US" sz="1600" dirty="0">
                  <a:solidFill>
                    <a:schemeClr val="tx1"/>
                  </a:solidFill>
                  <a:latin typeface="SimHei" charset="-122"/>
                  <a:ea typeface="SimHei" charset="-122"/>
                  <a:cs typeface="SimHei" charset="-122"/>
                </a:endParaRPr>
              </a:p>
            </p:txBody>
          </p:sp>
          <p:cxnSp>
            <p:nvCxnSpPr>
              <p:cNvPr id="49" name="直线箭头连接符 48"/>
              <p:cNvCxnSpPr/>
              <p:nvPr/>
            </p:nvCxnSpPr>
            <p:spPr>
              <a:xfrm>
                <a:off x="7441360" y="2357468"/>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罐形 49"/>
            <p:cNvSpPr/>
            <p:nvPr/>
          </p:nvSpPr>
          <p:spPr>
            <a:xfrm>
              <a:off x="8083493" y="3893047"/>
              <a:ext cx="672773" cy="73327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smtClean="0">
                  <a:solidFill>
                    <a:schemeClr val="tx1"/>
                  </a:solidFill>
                  <a:latin typeface="SimHei" charset="-122"/>
                  <a:ea typeface="SimHei" charset="-122"/>
                  <a:cs typeface="SimHei" charset="-122"/>
                </a:rPr>
                <a:t>预测标签</a:t>
              </a:r>
              <a:endParaRPr kumimoji="1" lang="en-US" altLang="zh-CN" sz="1600" dirty="0" smtClean="0">
                <a:solidFill>
                  <a:schemeClr val="tx1"/>
                </a:solidFill>
                <a:latin typeface="SimHei" charset="-122"/>
                <a:ea typeface="SimHei" charset="-122"/>
                <a:cs typeface="SimHei" charset="-122"/>
              </a:endParaRPr>
            </a:p>
          </p:txBody>
        </p:sp>
        <p:cxnSp>
          <p:nvCxnSpPr>
            <p:cNvPr id="51" name="直线箭头连接符 50"/>
            <p:cNvCxnSpPr/>
            <p:nvPr/>
          </p:nvCxnSpPr>
          <p:spPr>
            <a:xfrm>
              <a:off x="7735892" y="4259684"/>
              <a:ext cx="347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a:off x="8756266" y="4259684"/>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组 52"/>
            <p:cNvGrpSpPr/>
            <p:nvPr/>
          </p:nvGrpSpPr>
          <p:grpSpPr>
            <a:xfrm>
              <a:off x="6913965" y="3779005"/>
              <a:ext cx="821927" cy="961358"/>
              <a:chOff x="7441360" y="1876789"/>
              <a:chExt cx="821927" cy="961358"/>
            </a:xfrm>
          </p:grpSpPr>
          <p:sp>
            <p:nvSpPr>
              <p:cNvPr id="54" name="椭圆 53"/>
              <p:cNvSpPr/>
              <p:nvPr/>
            </p:nvSpPr>
            <p:spPr>
              <a:xfrm>
                <a:off x="7704381" y="1876789"/>
                <a:ext cx="558906" cy="9613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tx1"/>
                    </a:solidFill>
                    <a:latin typeface="SimHei" charset="-122"/>
                    <a:ea typeface="SimHei" charset="-122"/>
                    <a:cs typeface="SimHei" charset="-122"/>
                  </a:rPr>
                  <a:t>分类器</a:t>
                </a:r>
                <a:endParaRPr kumimoji="1" lang="zh-CN" altLang="en-US" sz="1600" dirty="0">
                  <a:solidFill>
                    <a:schemeClr val="tx1"/>
                  </a:solidFill>
                  <a:latin typeface="SimHei" charset="-122"/>
                  <a:ea typeface="SimHei" charset="-122"/>
                  <a:cs typeface="SimHei" charset="-122"/>
                </a:endParaRPr>
              </a:p>
            </p:txBody>
          </p:sp>
          <p:cxnSp>
            <p:nvCxnSpPr>
              <p:cNvPr id="55" name="直线箭头连接符 54"/>
              <p:cNvCxnSpPr/>
              <p:nvPr/>
            </p:nvCxnSpPr>
            <p:spPr>
              <a:xfrm>
                <a:off x="7441360" y="2357468"/>
                <a:ext cx="263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6" name="直线箭头连接符 55"/>
            <p:cNvCxnSpPr>
              <a:stCxn id="23" idx="2"/>
              <a:endCxn id="24" idx="0"/>
            </p:cNvCxnSpPr>
            <p:nvPr/>
          </p:nvCxnSpPr>
          <p:spPr>
            <a:xfrm>
              <a:off x="6313479" y="3664263"/>
              <a:ext cx="0" cy="17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300791" y="3417449"/>
              <a:ext cx="430887" cy="297517"/>
            </a:xfrm>
            <a:prstGeom prst="rect">
              <a:avLst/>
            </a:prstGeom>
            <a:noFill/>
          </p:spPr>
          <p:txBody>
            <a:bodyPr vert="eaVert" wrap="none" rtlCol="0">
              <a:spAutoFit/>
            </a:bodyPr>
            <a:lstStyle/>
            <a:p>
              <a:r>
                <a:rPr kumimoji="1" lang="mr-IN" altLang="zh-CN" sz="1600" dirty="0" smtClean="0">
                  <a:latin typeface="SimHei" charset="-122"/>
                  <a:ea typeface="SimHei" charset="-122"/>
                  <a:cs typeface="SimHei" charset="-122"/>
                </a:rPr>
                <a:t>…</a:t>
              </a:r>
              <a:endParaRPr kumimoji="1" lang="zh-CN" altLang="en-US" sz="1600" dirty="0">
                <a:latin typeface="SimHei" charset="-122"/>
                <a:ea typeface="SimHei" charset="-122"/>
                <a:cs typeface="SimHei" charset="-122"/>
              </a:endParaRPr>
            </a:p>
          </p:txBody>
        </p:sp>
        <p:cxnSp>
          <p:nvCxnSpPr>
            <p:cNvPr id="58" name="直线箭头连接符 57"/>
            <p:cNvCxnSpPr>
              <a:stCxn id="25" idx="1"/>
            </p:cNvCxnSpPr>
            <p:nvPr/>
          </p:nvCxnSpPr>
          <p:spPr>
            <a:xfrm flipV="1">
              <a:off x="7456386" y="4740363"/>
              <a:ext cx="53" cy="48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9379356" y="5378509"/>
              <a:ext cx="1843586" cy="127892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SimHei" charset="-122"/>
                <a:ea typeface="SimHei" charset="-122"/>
                <a:cs typeface="SimHei" charset="-122"/>
              </a:endParaRPr>
            </a:p>
          </p:txBody>
        </p:sp>
        <p:sp>
          <p:nvSpPr>
            <p:cNvPr id="60" name="矩形 59"/>
            <p:cNvSpPr/>
            <p:nvPr/>
          </p:nvSpPr>
          <p:spPr>
            <a:xfrm>
              <a:off x="9818076" y="5399811"/>
              <a:ext cx="1005403" cy="338554"/>
            </a:xfrm>
            <a:prstGeom prst="rect">
              <a:avLst/>
            </a:prstGeom>
          </p:spPr>
          <p:txBody>
            <a:bodyPr wrap="none">
              <a:spAutoFit/>
            </a:bodyPr>
            <a:lstStyle/>
            <a:p>
              <a:r>
                <a:rPr kumimoji="1" lang="zh-CN" altLang="en-US" sz="1600" dirty="0" smtClean="0">
                  <a:latin typeface="SimHei" charset="-122"/>
                  <a:ea typeface="SimHei" charset="-122"/>
                  <a:cs typeface="SimHei" charset="-122"/>
                </a:rPr>
                <a:t>系统评测</a:t>
              </a:r>
              <a:endParaRPr kumimoji="1" lang="zh-CN" altLang="en-US" sz="1600" dirty="0">
                <a:latin typeface="SimHei" charset="-122"/>
                <a:ea typeface="SimHei" charset="-122"/>
                <a:cs typeface="SimHei" charset="-122"/>
              </a:endParaRPr>
            </a:p>
          </p:txBody>
        </p:sp>
        <p:cxnSp>
          <p:nvCxnSpPr>
            <p:cNvPr id="61" name="直线箭头连接符 60"/>
            <p:cNvCxnSpPr>
              <a:stCxn id="34" idx="3"/>
            </p:cNvCxnSpPr>
            <p:nvPr/>
          </p:nvCxnSpPr>
          <p:spPr>
            <a:xfrm>
              <a:off x="10301149" y="3907062"/>
              <a:ext cx="0" cy="147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endCxn id="35" idx="0"/>
            </p:cNvCxnSpPr>
            <p:nvPr/>
          </p:nvCxnSpPr>
          <p:spPr>
            <a:xfrm flipH="1">
              <a:off x="8414756" y="4626321"/>
              <a:ext cx="5124" cy="48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6" idx="4"/>
              <a:endCxn id="35" idx="2"/>
            </p:cNvCxnSpPr>
            <p:nvPr/>
          </p:nvCxnSpPr>
          <p:spPr>
            <a:xfrm flipV="1">
              <a:off x="7798481" y="5797397"/>
              <a:ext cx="616275" cy="49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26" idx="4"/>
            </p:cNvCxnSpPr>
            <p:nvPr/>
          </p:nvCxnSpPr>
          <p:spPr>
            <a:xfrm flipV="1">
              <a:off x="7798481" y="6017972"/>
              <a:ext cx="1580875" cy="272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60874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7377E"/>
        </a:solidFill>
        <a:effectLst/>
      </p:bgPr>
    </p:bg>
    <p:spTree>
      <p:nvGrpSpPr>
        <p:cNvPr id="1" name=""/>
        <p:cNvGrpSpPr/>
        <p:nvPr/>
      </p:nvGrpSpPr>
      <p:grpSpPr>
        <a:xfrm>
          <a:off x="0" y="0"/>
          <a:ext cx="0" cy="0"/>
          <a:chOff x="0" y="0"/>
          <a:chExt cx="0" cy="0"/>
        </a:xfrm>
      </p:grpSpPr>
      <p:sp>
        <p:nvSpPr>
          <p:cNvPr id="4" name="标题 1"/>
          <p:cNvSpPr txBox="1">
            <a:spLocks/>
          </p:cNvSpPr>
          <p:nvPr/>
        </p:nvSpPr>
        <p:spPr>
          <a:xfrm>
            <a:off x="1524000" y="2544006"/>
            <a:ext cx="9144000" cy="8135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bg1"/>
                </a:solidFill>
                <a:latin typeface="微软雅黑" pitchFamily="34" charset="-122"/>
                <a:ea typeface="微软雅黑" pitchFamily="34" charset="-122"/>
                <a:cs typeface="+mj-cs"/>
              </a:defRPr>
            </a:lvl1pPr>
          </a:lstStyle>
          <a:p>
            <a:r>
              <a:rPr lang="zh-CN" altLang="en-US" dirty="0"/>
              <a:t>基于多分类器分层的微博反讽识别</a:t>
            </a:r>
          </a:p>
        </p:txBody>
      </p:sp>
      <p:sp>
        <p:nvSpPr>
          <p:cNvPr id="5" name="Freeform 5"/>
          <p:cNvSpPr>
            <a:spLocks noEditPoints="1"/>
          </p:cNvSpPr>
          <p:nvPr/>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528FC7"/>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4578597" y="3594282"/>
            <a:ext cx="3034805" cy="458908"/>
          </a:xfrm>
          <a:prstGeom prst="rect">
            <a:avLst/>
          </a:prstGeom>
        </p:spPr>
        <p:txBody>
          <a:bodyPr wrap="none">
            <a:spAutoFit/>
          </a:bodyPr>
          <a:lstStyle/>
          <a:p>
            <a:pPr>
              <a:lnSpc>
                <a:spcPct val="150000"/>
              </a:lnSpc>
            </a:pPr>
            <a:r>
              <a:rPr kumimoji="1" lang="zh-CN" altLang="en-US" dirty="0">
                <a:solidFill>
                  <a:schemeClr val="bg1"/>
                </a:solidFill>
                <a:latin typeface="Microsoft YaHei" charset="-122"/>
                <a:ea typeface="Microsoft YaHei" charset="-122"/>
                <a:cs typeface="Microsoft YaHei" charset="-122"/>
              </a:rPr>
              <a:t>多分类问题中的数据不均匀</a:t>
            </a:r>
            <a:endParaRPr kumimoji="1" lang="en-US" altLang="zh-CN"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7941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2162" y="1222121"/>
            <a:ext cx="10515600"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SemEval-2018 Task3 Irony detection in English tweets</a:t>
            </a:r>
          </a:p>
          <a:p>
            <a:pPr>
              <a:lnSpc>
                <a:spcPct val="150000"/>
              </a:lnSpc>
              <a:buBlip>
                <a:blip r:embed="rId3"/>
              </a:buBlip>
            </a:pPr>
            <a:r>
              <a:rPr kumimoji="1" lang="en-US" altLang="zh-CN"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子任务一： </a:t>
            </a:r>
            <a:r>
              <a:rPr kumimoji="1" lang="en-US" altLang="zh-CN"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二分类问题</a:t>
            </a:r>
            <a:r>
              <a:rPr kumimoji="1" lang="en-US" altLang="zh-CN"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判断一条微博是否带有反讽</a:t>
            </a:r>
            <a:endParaRPr kumimoji="1" lang="en-US" altLang="zh-CN" sz="1800" dirty="0" smtClean="0">
              <a:latin typeface="Microsoft YaHei" charset="-122"/>
              <a:ea typeface="Microsoft YaHei" charset="-122"/>
              <a:cs typeface="Microsoft YaHei" charset="-122"/>
            </a:endParaRPr>
          </a:p>
          <a:p>
            <a:pPr>
              <a:lnSpc>
                <a:spcPct val="150000"/>
              </a:lnSpc>
              <a:buBlip>
                <a:blip r:embed="rId3"/>
              </a:buBlip>
            </a:pPr>
            <a:endParaRPr kumimoji="1" lang="en-US" altLang="zh-CN" sz="2000" dirty="0">
              <a:latin typeface="Microsoft YaHei" charset="-122"/>
              <a:ea typeface="Microsoft YaHei" charset="-122"/>
              <a:cs typeface="Microsoft YaHei" charset="-122"/>
            </a:endParaRPr>
          </a:p>
          <a:p>
            <a:pPr>
              <a:lnSpc>
                <a:spcPct val="150000"/>
              </a:lnSpc>
              <a:buBlip>
                <a:blip r:embed="rId3"/>
              </a:buBlip>
            </a:pPr>
            <a:endParaRPr kumimoji="1" lang="en-US" altLang="zh-CN" sz="18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a:latin typeface="Microsoft YaHei" charset="-122"/>
                <a:ea typeface="Microsoft YaHei" charset="-122"/>
                <a:cs typeface="Microsoft YaHei" charset="-122"/>
              </a:rPr>
              <a:t>子任务</a:t>
            </a:r>
            <a:r>
              <a:rPr kumimoji="1" lang="zh-CN" altLang="en-US" sz="1800" dirty="0" smtClean="0">
                <a:latin typeface="Microsoft YaHei" charset="-122"/>
                <a:ea typeface="Microsoft YaHei" charset="-122"/>
                <a:cs typeface="Microsoft YaHei" charset="-122"/>
              </a:rPr>
              <a:t>二： </a:t>
            </a:r>
            <a:r>
              <a:rPr kumimoji="1" lang="en-US" altLang="zh-CN"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四分类问题</a:t>
            </a:r>
            <a:r>
              <a:rPr kumimoji="1" lang="en-US" altLang="zh-CN"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判断一条微博的反讽属于以下哪一种</a:t>
            </a:r>
            <a:endParaRPr kumimoji="1" lang="zh-CN" altLang="en-US" sz="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723846"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a:t>
            </a:r>
            <a:r>
              <a:rPr lang="zh-CN" altLang="en-US" sz="2600" dirty="0" smtClean="0"/>
              <a:t>识别 </a:t>
            </a:r>
            <a:r>
              <a:rPr lang="en-US" altLang="zh-CN" sz="2600" dirty="0" smtClean="0"/>
              <a:t>- </a:t>
            </a:r>
            <a:r>
              <a:rPr lang="zh-CN" altLang="en-US" sz="2600" dirty="0"/>
              <a:t>实验数据</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1323430405"/>
              </p:ext>
            </p:extLst>
          </p:nvPr>
        </p:nvGraphicFramePr>
        <p:xfrm>
          <a:off x="1151277" y="2288745"/>
          <a:ext cx="10150384" cy="1172661"/>
        </p:xfrm>
        <a:graphic>
          <a:graphicData uri="http://schemas.openxmlformats.org/drawingml/2006/table">
            <a:tbl>
              <a:tblPr firstRow="1" bandRow="1">
                <a:tableStyleId>{8FD4443E-F989-4FC4-A0C8-D5A2AF1F390B}</a:tableStyleId>
              </a:tblPr>
              <a:tblGrid>
                <a:gridCol w="2118372"/>
                <a:gridCol w="8032012"/>
              </a:tblGrid>
              <a:tr h="390887">
                <a:tc>
                  <a:txBody>
                    <a:bodyPr/>
                    <a:lstStyle/>
                    <a:p>
                      <a:pPr marL="0" lvl="1" indent="0" algn="l">
                        <a:buFont typeface="Arial" charset="0"/>
                        <a:buNone/>
                      </a:pPr>
                      <a:r>
                        <a:rPr lang="zh-CN" altLang="en-US" sz="1400" b="0" dirty="0" smtClean="0">
                          <a:latin typeface="+mn-lt"/>
                          <a:ea typeface="Microsoft YaHei" charset="-122"/>
                          <a:cs typeface="Microsoft YaHei" charset="-122"/>
                        </a:rPr>
                        <a:t>类别</a:t>
                      </a: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600" b="0" i="0" dirty="0" smtClean="0">
                          <a:solidFill>
                            <a:schemeClr val="bg1"/>
                          </a:solidFill>
                          <a:latin typeface="+mn-lt"/>
                          <a:ea typeface="Microsoft YaHei" charset="-122"/>
                          <a:cs typeface="Microsoft YaHei" charset="-122"/>
                        </a:rPr>
                        <a:t>微博</a:t>
                      </a:r>
                      <a:endParaRPr lang="en-US" altLang="zh-CN" sz="1600" b="0" i="0" dirty="0" smtClean="0">
                        <a:solidFill>
                          <a:schemeClr val="bg1"/>
                        </a:solidFill>
                        <a:latin typeface="+mn-lt"/>
                        <a:ea typeface="Microsoft YaHei" charset="-122"/>
                        <a:cs typeface="Microsoft YaHei" charset="-122"/>
                      </a:endParaRPr>
                    </a:p>
                  </a:txBody>
                  <a:tcPr>
                    <a:lnL w="12700" cap="flat" cmpd="sng" algn="ctr">
                      <a:solidFill>
                        <a:srgbClr val="75B0DB">
                          <a:alpha val="0"/>
                        </a:srgbClr>
                      </a:solidFill>
                      <a:prstDash val="solid"/>
                      <a:round/>
                      <a:headEnd type="none" w="med" len="med"/>
                      <a:tailEnd type="none" w="med" len="med"/>
                    </a:lnL>
                  </a:tcPr>
                </a:tc>
              </a:tr>
              <a:tr h="39088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mr-IN" sz="1400" dirty="0" smtClean="0">
                          <a:latin typeface="+mn-lt"/>
                        </a:rPr>
                        <a:t>没有反讽</a:t>
                      </a:r>
                      <a:endParaRPr lang="en-US" altLang="zh-CN" sz="1400" b="0" i="1" dirty="0" smtClean="0">
                        <a:solidFill>
                          <a:schemeClr val="tx1">
                            <a:lumMod val="65000"/>
                          </a:schemeClr>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n-lt"/>
                        </a:rPr>
                        <a:t>Had no sleep and have got school now #not happy</a:t>
                      </a:r>
                      <a:endParaRPr lang="en-US" altLang="zh-CN" sz="1600" b="0" i="1" dirty="0" smtClean="0">
                        <a:solidFill>
                          <a:schemeClr val="tx1">
                            <a:lumMod val="65000"/>
                          </a:schemeClr>
                        </a:solidFill>
                        <a:latin typeface="+mn-lt"/>
                        <a:ea typeface="Times New Roman" charset="0"/>
                        <a:cs typeface="Times New Roman" charset="0"/>
                      </a:endParaRPr>
                    </a:p>
                  </a:txBody>
                  <a:tcPr>
                    <a:lnL w="12700" cap="flat" cmpd="sng" algn="ctr">
                      <a:solidFill>
                        <a:srgbClr val="75B0DB">
                          <a:alpha val="0"/>
                        </a:srgbClr>
                      </a:solidFill>
                      <a:prstDash val="solid"/>
                      <a:round/>
                      <a:headEnd type="none" w="med" len="med"/>
                      <a:tailEnd type="none" w="med" len="med"/>
                    </a:lnL>
                  </a:tcPr>
                </a:tc>
              </a:tr>
              <a:tr h="390887">
                <a:tc>
                  <a:txBody>
                    <a:bodyPr/>
                    <a:lstStyle/>
                    <a:p>
                      <a:pPr marL="0" lvl="1" algn="l"/>
                      <a:r>
                        <a:rPr lang="zh-CN" altLang="mr-IN" sz="1400" dirty="0" smtClean="0">
                          <a:latin typeface="+mn-lt"/>
                        </a:rPr>
                        <a:t>带有反讽</a:t>
                      </a:r>
                      <a:endParaRPr lang="en-US" altLang="zh-CN" sz="1400" b="0" i="1" dirty="0" smtClean="0">
                        <a:solidFill>
                          <a:schemeClr val="tx1">
                            <a:lumMod val="65000"/>
                          </a:schemeClr>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n-lt"/>
                        </a:rPr>
                        <a:t>I just love when you test my patience!! #not</a:t>
                      </a:r>
                      <a:endParaRPr lang="en-US" altLang="zh-CN" sz="1600" b="0" i="1" dirty="0" smtClean="0">
                        <a:solidFill>
                          <a:schemeClr val="tx1">
                            <a:lumMod val="65000"/>
                          </a:schemeClr>
                        </a:solidFill>
                        <a:latin typeface="+mn-lt"/>
                        <a:ea typeface="Times New Roman" charset="0"/>
                        <a:cs typeface="Times New Roman" charset="0"/>
                      </a:endParaRPr>
                    </a:p>
                  </a:txBody>
                  <a:tcP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4023892"/>
              </p:ext>
            </p:extLst>
          </p:nvPr>
        </p:nvGraphicFramePr>
        <p:xfrm>
          <a:off x="1151277" y="4015020"/>
          <a:ext cx="10150384" cy="1676400"/>
        </p:xfrm>
        <a:graphic>
          <a:graphicData uri="http://schemas.openxmlformats.org/drawingml/2006/table">
            <a:tbl>
              <a:tblPr firstRow="1" bandRow="1">
                <a:tableStyleId>{8FD4443E-F989-4FC4-A0C8-D5A2AF1F390B}</a:tableStyleId>
              </a:tblPr>
              <a:tblGrid>
                <a:gridCol w="2085884"/>
                <a:gridCol w="8064500"/>
              </a:tblGrid>
              <a:tr h="311106">
                <a:tc>
                  <a:txBody>
                    <a:bodyPr/>
                    <a:lstStyle/>
                    <a:p>
                      <a:pPr marL="0" lvl="1" indent="0" algn="l">
                        <a:buFont typeface="Arial" charset="0"/>
                        <a:buNone/>
                      </a:pPr>
                      <a:r>
                        <a:rPr lang="zh-CN" altLang="en-US" sz="1400" b="0" dirty="0" smtClean="0">
                          <a:latin typeface="+mn-ea"/>
                          <a:ea typeface="+mn-ea"/>
                          <a:cs typeface="Microsoft YaHei" charset="-122"/>
                        </a:rPr>
                        <a:t>类别</a:t>
                      </a: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600" b="0" i="0" dirty="0" smtClean="0">
                          <a:solidFill>
                            <a:schemeClr val="bg1"/>
                          </a:solidFill>
                          <a:latin typeface="+mn-ea"/>
                          <a:ea typeface="+mn-ea"/>
                          <a:cs typeface="Microsoft YaHei" charset="-122"/>
                        </a:rPr>
                        <a:t>微博</a:t>
                      </a:r>
                      <a:endParaRPr lang="en-US" altLang="zh-CN" sz="1600" b="0" i="0" dirty="0" smtClean="0">
                        <a:solidFill>
                          <a:schemeClr val="bg1"/>
                        </a:solidFill>
                        <a:latin typeface="+mn-ea"/>
                        <a:ea typeface="+mn-ea"/>
                        <a:cs typeface="Microsoft YaHei" charset="-122"/>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lvl="1" indent="0" algn="l">
                        <a:buFont typeface="Arial" charset="0"/>
                        <a:buNone/>
                      </a:pPr>
                      <a:r>
                        <a:rPr lang="zh-CN" altLang="mr-IN" sz="1400" dirty="0" smtClean="0">
                          <a:latin typeface="+mn-ea"/>
                          <a:ea typeface="+mn-ea"/>
                        </a:rPr>
                        <a:t>没有反讽</a:t>
                      </a:r>
                      <a:endParaRPr lang="zh-CN" altLang="en-US" sz="1400" b="0" dirty="0" smtClean="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Had no sleep and have got school now #not happy</a:t>
                      </a:r>
                      <a:endParaRPr lang="en-US" altLang="zh-CN" sz="1600" b="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lvl="1" indent="0" algn="l">
                        <a:buFont typeface="Arial" charset="0"/>
                        <a:buNone/>
                      </a:pPr>
                      <a:r>
                        <a:rPr lang="zh-CN" altLang="en-US" sz="1400" dirty="0" smtClean="0">
                          <a:latin typeface="+mn-ea"/>
                          <a:ea typeface="+mn-ea"/>
                        </a:rPr>
                        <a:t>基于相反语义的反讽</a:t>
                      </a:r>
                      <a:r>
                        <a:rPr lang="en-US" altLang="zh-CN" sz="1400" dirty="0" smtClean="0">
                          <a:latin typeface="+mn-ea"/>
                          <a:ea typeface="+mn-ea"/>
                        </a:rPr>
                        <a:t> </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I really love this year’s summer; weeks and weeks of awful weather</a:t>
                      </a:r>
                      <a:endParaRPr lang="en-US" altLang="zh-CN" sz="1600" b="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mr-IN" sz="1400" dirty="0" smtClean="0">
                          <a:latin typeface="+mn-ea"/>
                          <a:ea typeface="+mn-ea"/>
                        </a:rPr>
                        <a:t>情景反讽</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Most of us didn’t focus in the #ADHD lecture. #irony</a:t>
                      </a:r>
                      <a:endParaRPr lang="zh-CN" altLang="en-US" sz="1600" dirty="0" smtClean="0">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r h="311106">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zh-CN" altLang="en-US" sz="1400" dirty="0" smtClean="0">
                          <a:latin typeface="+mn-ea"/>
                          <a:ea typeface="+mn-ea"/>
                        </a:rPr>
                        <a:t>其他反讽</a:t>
                      </a:r>
                      <a:endParaRPr lang="zh-CN" altLang="en-US" sz="140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dirty="0" smtClean="0">
                          <a:latin typeface="+mn-ea"/>
                          <a:ea typeface="+mn-ea"/>
                        </a:rPr>
                        <a:t>Human brains disappear every day. Some of them have never even appeared. #Sarcasm</a:t>
                      </a:r>
                      <a:endParaRPr lang="en-US" altLang="zh-CN" sz="1600" i="1" dirty="0" smtClean="0">
                        <a:solidFill>
                          <a:schemeClr val="tx1">
                            <a:lumMod val="65000"/>
                          </a:schemeClr>
                        </a:solidFill>
                        <a:latin typeface="+mn-ea"/>
                        <a:ea typeface="+mn-ea"/>
                        <a:cs typeface="Times New Roman" charset="0"/>
                      </a:endParaRPr>
                    </a:p>
                  </a:txBody>
                  <a:tcPr>
                    <a:lnL w="12700" cap="flat" cmpd="sng" algn="ctr">
                      <a:solidFill>
                        <a:srgbClr val="75B0DB">
                          <a:alpha val="0"/>
                        </a:srgbClr>
                      </a:solidFill>
                      <a:prstDash val="solid"/>
                      <a:round/>
                      <a:headEnd type="none" w="med" len="med"/>
                      <a:tailEnd type="none" w="med" len="med"/>
                    </a:lnL>
                  </a:tcPr>
                </a:tc>
              </a:tr>
            </a:tbl>
          </a:graphicData>
        </a:graphic>
      </p:graphicFrame>
      <p:cxnSp>
        <p:nvCxnSpPr>
          <p:cNvPr id="18"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1089738" y="6294924"/>
            <a:ext cx="10211923" cy="461665"/>
          </a:xfrm>
          <a:prstGeom prst="rect">
            <a:avLst/>
          </a:prstGeom>
        </p:spPr>
        <p:txBody>
          <a:bodyPr wrap="square">
            <a:spAutoFit/>
          </a:bodyPr>
          <a:lstStyle/>
          <a:p>
            <a:r>
              <a:rPr lang="en-US" altLang="zh-CN" sz="1200" dirty="0">
                <a:solidFill>
                  <a:schemeClr val="bg1"/>
                </a:solidFill>
              </a:rPr>
              <a:t>Cynthia Van </a:t>
            </a:r>
            <a:r>
              <a:rPr lang="en-US" altLang="zh-CN" sz="1200" dirty="0" err="1">
                <a:solidFill>
                  <a:schemeClr val="bg1"/>
                </a:solidFill>
              </a:rPr>
              <a:t>Hee</a:t>
            </a:r>
            <a:r>
              <a:rPr lang="en-US" altLang="zh-CN" sz="1200" dirty="0">
                <a:solidFill>
                  <a:schemeClr val="bg1"/>
                </a:solidFill>
              </a:rPr>
              <a:t>, </a:t>
            </a:r>
            <a:r>
              <a:rPr lang="en-US" altLang="zh-CN" sz="1200" dirty="0" err="1">
                <a:solidFill>
                  <a:schemeClr val="bg1"/>
                </a:solidFill>
              </a:rPr>
              <a:t>Els</a:t>
            </a:r>
            <a:r>
              <a:rPr lang="en-US" altLang="zh-CN" sz="1200" dirty="0">
                <a:solidFill>
                  <a:schemeClr val="bg1"/>
                </a:solidFill>
              </a:rPr>
              <a:t> </a:t>
            </a:r>
            <a:r>
              <a:rPr lang="en-US" altLang="zh-CN" sz="1200" dirty="0" err="1">
                <a:solidFill>
                  <a:schemeClr val="bg1"/>
                </a:solidFill>
              </a:rPr>
              <a:t>Lefever</a:t>
            </a:r>
            <a:r>
              <a:rPr lang="en-US" altLang="zh-CN" sz="1200" dirty="0">
                <a:solidFill>
                  <a:schemeClr val="bg1"/>
                </a:solidFill>
              </a:rPr>
              <a:t>, and </a:t>
            </a:r>
            <a:r>
              <a:rPr lang="en-US" altLang="zh-CN" sz="1200" dirty="0" err="1">
                <a:solidFill>
                  <a:schemeClr val="bg1"/>
                </a:solidFill>
              </a:rPr>
              <a:t>Véronique</a:t>
            </a:r>
            <a:r>
              <a:rPr lang="en-US" altLang="zh-CN" sz="1200" dirty="0">
                <a:solidFill>
                  <a:schemeClr val="bg1"/>
                </a:solidFill>
              </a:rPr>
              <a:t> </a:t>
            </a:r>
            <a:r>
              <a:rPr lang="en-US" altLang="zh-CN" sz="1200" dirty="0" err="1">
                <a:solidFill>
                  <a:schemeClr val="bg1"/>
                </a:solidFill>
              </a:rPr>
              <a:t>Hoste</a:t>
            </a:r>
            <a:r>
              <a:rPr lang="en-US" altLang="zh-CN" sz="1200" dirty="0">
                <a:solidFill>
                  <a:schemeClr val="bg1"/>
                </a:solidFill>
              </a:rPr>
              <a:t>. 2018. Semeval-2018 Task 3: Irony detection in English Tweets. In Proceedings of the 12th International Workshop on Semantic Evaluation (SemEval-2018), New Orleans, LA, USA, June 2018.</a:t>
            </a:r>
            <a:endParaRPr lang="zh-CN" altLang="en-US" sz="1200" dirty="0">
              <a:solidFill>
                <a:schemeClr val="bg1"/>
              </a:solidFill>
            </a:endParaRPr>
          </a:p>
        </p:txBody>
      </p:sp>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66513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961239"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实验数据</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57468000"/>
              </p:ext>
            </p:extLst>
          </p:nvPr>
        </p:nvGraphicFramePr>
        <p:xfrm>
          <a:off x="1789912" y="3140822"/>
          <a:ext cx="4547389" cy="1226604"/>
        </p:xfrm>
        <a:graphic>
          <a:graphicData uri="http://schemas.openxmlformats.org/drawingml/2006/table">
            <a:tbl>
              <a:tblPr firstRow="1" bandRow="1">
                <a:tableStyleId>{8FD4443E-F989-4FC4-A0C8-D5A2AF1F390B}</a:tableStyleId>
              </a:tblPr>
              <a:tblGrid>
                <a:gridCol w="1320452"/>
                <a:gridCol w="1424350"/>
                <a:gridCol w="1802587"/>
              </a:tblGrid>
              <a:tr h="408868">
                <a:tc>
                  <a:txBody>
                    <a:bodyPr/>
                    <a:lstStyle/>
                    <a:p>
                      <a:pPr algn="ctr"/>
                      <a:r>
                        <a:rPr lang="zh-TW" altLang="en-US" sz="1600" b="0" dirty="0" smtClean="0">
                          <a:latin typeface="+mn-lt"/>
                          <a:ea typeface="Microsoft YaHei" charset="-122"/>
                          <a:cs typeface="Microsoft YaHei" charset="-122"/>
                        </a:rPr>
                        <a:t>任务一</a:t>
                      </a:r>
                      <a:endParaRPr lang="zh-CN" altLang="en-US" sz="1600" b="0" dirty="0">
                        <a:latin typeface="+mn-lt"/>
                        <a:ea typeface="Microsoft YaHei" charset="-122"/>
                        <a:cs typeface="Microsoft YaHei" charset="-122"/>
                      </a:endParaRPr>
                    </a:p>
                  </a:txBody>
                  <a:tcPr anchor="ctr"/>
                </a:tc>
                <a:tc>
                  <a:txBody>
                    <a:bodyPr/>
                    <a:lstStyle/>
                    <a:p>
                      <a:pPr algn="ctr"/>
                      <a:r>
                        <a:rPr lang="zh-CN" altLang="en-US" sz="1600" b="0" kern="1200" dirty="0" smtClean="0">
                          <a:latin typeface="+mn-lt"/>
                        </a:rPr>
                        <a:t>没有反讽</a:t>
                      </a:r>
                      <a:endParaRPr lang="zh-CN" altLang="en-US" sz="1600" b="0" dirty="0">
                        <a:latin typeface="+mn-lt"/>
                        <a:ea typeface="Microsoft YaHei" charset="-122"/>
                        <a:cs typeface="Microsoft YaHei" charset="-122"/>
                      </a:endParaRPr>
                    </a:p>
                  </a:txBody>
                  <a:tcPr anchor="ctr"/>
                </a:tc>
                <a:tc>
                  <a:txBody>
                    <a:bodyPr/>
                    <a:lstStyle/>
                    <a:p>
                      <a:pPr algn="ctr"/>
                      <a:r>
                        <a:rPr lang="zh-CN" altLang="en-US" sz="1600" b="0" kern="1200" dirty="0" smtClean="0">
                          <a:latin typeface="+mn-lt"/>
                        </a:rPr>
                        <a:t>带有反讽</a:t>
                      </a:r>
                      <a:endParaRPr lang="zh-CN" altLang="en-US" sz="1600" b="0" dirty="0">
                        <a:latin typeface="+mn-lt"/>
                        <a:ea typeface="Microsoft YaHei" charset="-122"/>
                        <a:cs typeface="Microsoft YaHei" charset="-122"/>
                      </a:endParaRPr>
                    </a:p>
                  </a:txBody>
                  <a:tcPr anchor="ctr"/>
                </a:tc>
              </a:tr>
              <a:tr h="408868">
                <a:tc>
                  <a:txBody>
                    <a:bodyPr/>
                    <a:lstStyle/>
                    <a:p>
                      <a:pPr algn="ctr"/>
                      <a:r>
                        <a:rPr lang="zh-CN" altLang="en-US" sz="1600" kern="1200" dirty="0" smtClean="0">
                          <a:latin typeface="+mn-lt"/>
                          <a:ea typeface="Microsoft YaHei" charset="-122"/>
                          <a:cs typeface="Microsoft YaHei" charset="-122"/>
                        </a:rPr>
                        <a:t>训练集</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1,923</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1,911</a:t>
                      </a:r>
                      <a:endParaRPr lang="zh-CN" altLang="en-US" sz="1600" b="0" dirty="0">
                        <a:latin typeface="+mn-lt"/>
                        <a:ea typeface="Microsoft YaHei" charset="-122"/>
                        <a:cs typeface="Microsoft YaHei" charset="-122"/>
                      </a:endParaRPr>
                    </a:p>
                  </a:txBody>
                  <a:tcPr anchor="ctr"/>
                </a:tc>
              </a:tr>
              <a:tr h="408868">
                <a:tc>
                  <a:txBody>
                    <a:bodyPr/>
                    <a:lstStyle/>
                    <a:p>
                      <a:pPr algn="ctr"/>
                      <a:r>
                        <a:rPr lang="zh-CN" altLang="en-US" sz="1600" kern="1200" dirty="0" smtClean="0">
                          <a:latin typeface="+mn-lt"/>
                          <a:ea typeface="Microsoft YaHei" charset="-122"/>
                          <a:cs typeface="Microsoft YaHei" charset="-122"/>
                        </a:rPr>
                        <a:t>测试集</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473</a:t>
                      </a:r>
                      <a:endParaRPr lang="zh-CN" altLang="en-US" sz="1600" b="0" dirty="0">
                        <a:latin typeface="+mn-lt"/>
                        <a:ea typeface="Microsoft YaHei" charset="-122"/>
                        <a:cs typeface="Microsoft YaHei" charset="-122"/>
                      </a:endParaRPr>
                    </a:p>
                  </a:txBody>
                  <a:tcPr anchor="ctr"/>
                </a:tc>
                <a:tc>
                  <a:txBody>
                    <a:bodyPr/>
                    <a:lstStyle/>
                    <a:p>
                      <a:pPr algn="ctr"/>
                      <a:r>
                        <a:rPr lang="en-US" altLang="zh-TW" sz="1600" dirty="0" smtClean="0">
                          <a:latin typeface="+mn-lt"/>
                        </a:rPr>
                        <a:t>311</a:t>
                      </a:r>
                      <a:endParaRPr lang="zh-CN" altLang="en-US" sz="1600" b="0" dirty="0">
                        <a:latin typeface="+mn-lt"/>
                        <a:ea typeface="Microsoft YaHei" charset="-122"/>
                        <a:cs typeface="Microsoft YaHei" charset="-122"/>
                      </a:endParaRPr>
                    </a:p>
                  </a:txBody>
                  <a:tcPr anchor="ct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165546437"/>
              </p:ext>
            </p:extLst>
          </p:nvPr>
        </p:nvGraphicFramePr>
        <p:xfrm>
          <a:off x="1767569" y="4555451"/>
          <a:ext cx="7935232" cy="1237932"/>
        </p:xfrm>
        <a:graphic>
          <a:graphicData uri="http://schemas.openxmlformats.org/drawingml/2006/table">
            <a:tbl>
              <a:tblPr firstRow="1" bandRow="1">
                <a:tableStyleId>{8FD4443E-F989-4FC4-A0C8-D5A2AF1F390B}</a:tableStyleId>
              </a:tblPr>
              <a:tblGrid>
                <a:gridCol w="1445531"/>
                <a:gridCol w="1236680"/>
                <a:gridCol w="2566939"/>
                <a:gridCol w="1343041"/>
                <a:gridCol w="1343041"/>
              </a:tblGrid>
              <a:tr h="412644">
                <a:tc>
                  <a:txBody>
                    <a:bodyPr/>
                    <a:lstStyle/>
                    <a:p>
                      <a:pPr algn="ctr"/>
                      <a:r>
                        <a:rPr lang="zh-TW" altLang="en-US" sz="1600" b="0" dirty="0" smtClean="0">
                          <a:latin typeface="+mn-lt"/>
                          <a:ea typeface="Microsoft YaHei" charset="-122"/>
                          <a:cs typeface="Microsoft YaHei" charset="-122"/>
                        </a:rPr>
                        <a:t>任务二</a:t>
                      </a:r>
                      <a:endParaRPr lang="zh-CN" altLang="en-US" sz="1600" b="0" dirty="0">
                        <a:solidFill>
                          <a:schemeClr val="tx1"/>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latin typeface="+mn-lt"/>
                          <a:ea typeface="Microsoft YaHei" charset="-122"/>
                          <a:cs typeface="Microsoft YaHei" charset="-122"/>
                        </a:rPr>
                        <a:t>没有反讽</a:t>
                      </a:r>
                      <a:endParaRPr lang="zh-CN" altLang="en-US" sz="1600" b="0" dirty="0" smtClean="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zh-CN" altLang="en-US" sz="1600" b="0" kern="1200" dirty="0" smtClean="0">
                          <a:latin typeface="+mn-lt"/>
                          <a:ea typeface="Microsoft YaHei" charset="-122"/>
                          <a:cs typeface="Microsoft YaHei" charset="-122"/>
                        </a:rPr>
                        <a:t>基于相反语义的反讽</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zh-CN" altLang="en-US" sz="1600" b="0" kern="1200" dirty="0" smtClean="0">
                          <a:latin typeface="+mn-lt"/>
                          <a:ea typeface="Microsoft YaHei" charset="-122"/>
                          <a:cs typeface="Microsoft YaHei" charset="-122"/>
                        </a:rPr>
                        <a:t>情景反讽</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zh-CN" altLang="en-US" sz="1600" b="0" kern="1200" dirty="0" smtClean="0">
                          <a:latin typeface="+mn-lt"/>
                          <a:ea typeface="Microsoft YaHei" charset="-122"/>
                          <a:cs typeface="Microsoft YaHei" charset="-122"/>
                        </a:rPr>
                        <a:t>其他反讽</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412644">
                <a:tc>
                  <a:txBody>
                    <a:bodyPr/>
                    <a:lstStyle/>
                    <a:p>
                      <a:pPr algn="ctr"/>
                      <a:r>
                        <a:rPr lang="zh-CN" altLang="en-US" sz="1600" kern="1200" dirty="0" smtClean="0">
                          <a:latin typeface="+mn-lt"/>
                          <a:ea typeface="Microsoft YaHei" charset="-122"/>
                          <a:cs typeface="Microsoft YaHei" charset="-122"/>
                        </a:rPr>
                        <a:t>训练集</a:t>
                      </a:r>
                      <a:endParaRPr lang="zh-CN" altLang="en-US" sz="1600" b="0" dirty="0">
                        <a:solidFill>
                          <a:schemeClr val="tx1"/>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1,923</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1,390</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316</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205</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412644">
                <a:tc>
                  <a:txBody>
                    <a:bodyPr/>
                    <a:lstStyle/>
                    <a:p>
                      <a:pPr algn="ctr"/>
                      <a:r>
                        <a:rPr lang="zh-CN" altLang="en-US" sz="1600" kern="1200" dirty="0" smtClean="0">
                          <a:latin typeface="+mn-lt"/>
                          <a:ea typeface="Microsoft YaHei" charset="-122"/>
                          <a:cs typeface="Microsoft YaHei" charset="-122"/>
                        </a:rPr>
                        <a:t>测试集</a:t>
                      </a:r>
                      <a:endParaRPr lang="zh-CN" altLang="en-US" sz="1600" b="0" dirty="0">
                        <a:solidFill>
                          <a:schemeClr val="tx1"/>
                        </a:solidFill>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473</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164</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85</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TW" sz="1600" dirty="0" smtClean="0">
                          <a:latin typeface="+mn-lt"/>
                          <a:ea typeface="Microsoft YaHei" charset="-122"/>
                          <a:cs typeface="Microsoft YaHei" charset="-122"/>
                        </a:rPr>
                        <a:t>62</a:t>
                      </a:r>
                      <a:endParaRPr lang="zh-CN" altLang="en-US" sz="1600" b="0" dirty="0">
                        <a:solidFill>
                          <a:schemeClr val="tx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7" name="图表 16"/>
          <p:cNvGraphicFramePr/>
          <p:nvPr>
            <p:extLst>
              <p:ext uri="{D42A27DB-BD31-4B8C-83A1-F6EECF244321}">
                <p14:modId xmlns:p14="http://schemas.microsoft.com/office/powerpoint/2010/main" val="1163442491"/>
              </p:ext>
            </p:extLst>
          </p:nvPr>
        </p:nvGraphicFramePr>
        <p:xfrm>
          <a:off x="8701863" y="1702260"/>
          <a:ext cx="2615312" cy="25854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1139340302"/>
              </p:ext>
            </p:extLst>
          </p:nvPr>
        </p:nvGraphicFramePr>
        <p:xfrm>
          <a:off x="6637028" y="1702260"/>
          <a:ext cx="2584321" cy="2585463"/>
        </p:xfrm>
        <a:graphic>
          <a:graphicData uri="http://schemas.openxmlformats.org/drawingml/2006/chart">
            <c:chart xmlns:c="http://schemas.openxmlformats.org/drawingml/2006/chart" xmlns:r="http://schemas.openxmlformats.org/officeDocument/2006/relationships" r:id="rId4"/>
          </a:graphicData>
        </a:graphic>
      </p:graphicFrame>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1332162" y="12221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Font typeface="Arial"/>
              <a:buNone/>
            </a:pPr>
            <a:r>
              <a:rPr kumimoji="1" lang="en-US" altLang="zh-CN" sz="2000" i="1" dirty="0" smtClean="0">
                <a:latin typeface="Times New Roman" charset="0"/>
                <a:ea typeface="Times New Roman" charset="0"/>
                <a:cs typeface="Times New Roman" charset="0"/>
              </a:rPr>
              <a:t>SemEval-2018 Task3 Irony detection in English tweets</a:t>
            </a:r>
          </a:p>
          <a:p>
            <a:pPr lvl="1">
              <a:lnSpc>
                <a:spcPct val="150000"/>
              </a:lnSpc>
              <a:buBlip>
                <a:blip r:embed="rId5"/>
              </a:buBlip>
            </a:pPr>
            <a:r>
              <a:rPr kumimoji="1" lang="en-US" altLang="zh-CN" sz="1600" dirty="0" smtClean="0">
                <a:latin typeface="Microsoft YaHei" charset="-122"/>
                <a:ea typeface="Microsoft YaHei" charset="-122"/>
                <a:cs typeface="Microsoft YaHei" charset="-122"/>
              </a:rPr>
              <a:t>Twitter</a:t>
            </a:r>
            <a:r>
              <a:rPr kumimoji="1" lang="zh-CN" altLang="en-US" sz="1600" dirty="0" smtClean="0">
                <a:latin typeface="Microsoft YaHei" charset="-122"/>
                <a:ea typeface="Microsoft YaHei" charset="-122"/>
                <a:cs typeface="Microsoft YaHei" charset="-122"/>
              </a:rPr>
              <a:t>上的微博</a:t>
            </a:r>
            <a:endParaRPr kumimoji="1" lang="en-US" altLang="zh-CN" sz="1600" dirty="0" smtClean="0">
              <a:latin typeface="Microsoft YaHei" charset="-122"/>
              <a:ea typeface="Microsoft YaHei" charset="-122"/>
              <a:cs typeface="Microsoft YaHei" charset="-122"/>
            </a:endParaRPr>
          </a:p>
          <a:p>
            <a:pPr lvl="1">
              <a:lnSpc>
                <a:spcPct val="150000"/>
              </a:lnSpc>
              <a:buBlip>
                <a:blip r:embed="rId5"/>
              </a:buBlip>
            </a:pPr>
            <a:r>
              <a:rPr kumimoji="1" lang="zh-CN" altLang="en-US" sz="1600" dirty="0" smtClean="0">
                <a:latin typeface="Microsoft YaHei" charset="-122"/>
                <a:ea typeface="Microsoft YaHei" charset="-122"/>
                <a:cs typeface="Microsoft YaHei" charset="-122"/>
              </a:rPr>
              <a:t>发布于</a:t>
            </a:r>
            <a:r>
              <a:rPr kumimoji="1" lang="en-US" altLang="zh-CN" sz="1600" dirty="0" smtClean="0">
                <a:latin typeface="Microsoft YaHei" charset="-122"/>
                <a:ea typeface="Microsoft YaHei" charset="-122"/>
                <a:cs typeface="Microsoft YaHei" charset="-122"/>
              </a:rPr>
              <a:t>2014</a:t>
            </a:r>
            <a:r>
              <a:rPr kumimoji="1" lang="zh-CN" altLang="en-US" sz="1600" dirty="0" smtClean="0">
                <a:latin typeface="Microsoft YaHei" charset="-122"/>
                <a:ea typeface="Microsoft YaHei" charset="-122"/>
                <a:cs typeface="Microsoft YaHei" charset="-122"/>
              </a:rPr>
              <a:t>年至</a:t>
            </a:r>
            <a:r>
              <a:rPr kumimoji="1" lang="en-US" altLang="zh-CN" sz="1600" dirty="0" smtClean="0">
                <a:latin typeface="Microsoft YaHei" charset="-122"/>
                <a:ea typeface="Microsoft YaHei" charset="-122"/>
                <a:cs typeface="Microsoft YaHei" charset="-122"/>
              </a:rPr>
              <a:t>2015</a:t>
            </a:r>
            <a:r>
              <a:rPr kumimoji="1" lang="zh-CN" altLang="en-US" sz="1600" dirty="0" smtClean="0">
                <a:latin typeface="Microsoft YaHei" charset="-122"/>
                <a:ea typeface="Microsoft YaHei" charset="-122"/>
                <a:cs typeface="Microsoft YaHei" charset="-122"/>
              </a:rPr>
              <a:t>年之间</a:t>
            </a:r>
            <a:endParaRPr kumimoji="1" lang="en-US" altLang="zh-CN" sz="1600" dirty="0" smtClean="0">
              <a:latin typeface="Microsoft YaHei" charset="-122"/>
              <a:ea typeface="Microsoft YaHei" charset="-122"/>
              <a:cs typeface="Microsoft YaHei" charset="-122"/>
            </a:endParaRPr>
          </a:p>
          <a:p>
            <a:pPr lvl="1">
              <a:lnSpc>
                <a:spcPct val="150000"/>
              </a:lnSpc>
              <a:buBlip>
                <a:blip r:embed="rId5"/>
              </a:buBlip>
            </a:pPr>
            <a:r>
              <a:rPr kumimoji="1" lang="zh-CN" altLang="en-US" sz="1600" dirty="0" smtClean="0">
                <a:latin typeface="Microsoft YaHei" charset="-122"/>
                <a:ea typeface="Microsoft YaHei" charset="-122"/>
                <a:cs typeface="Microsoft YaHei" charset="-122"/>
              </a:rPr>
              <a:t>由人工标注得出分类标签</a:t>
            </a:r>
            <a:endParaRPr kumimoji="1" lang="zh-CN" altLang="en-US" sz="300" dirty="0">
              <a:latin typeface="Microsoft YaHei" charset="-122"/>
              <a:ea typeface="Microsoft YaHei" charset="-122"/>
              <a:cs typeface="Microsoft YaHei" charset="-122"/>
            </a:endParaRPr>
          </a:p>
        </p:txBody>
      </p:sp>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089738" y="6294924"/>
            <a:ext cx="10211923" cy="461665"/>
          </a:xfrm>
          <a:prstGeom prst="rect">
            <a:avLst/>
          </a:prstGeom>
        </p:spPr>
        <p:txBody>
          <a:bodyPr wrap="square">
            <a:spAutoFit/>
          </a:bodyPr>
          <a:lstStyle/>
          <a:p>
            <a:r>
              <a:rPr lang="en-US" altLang="zh-CN" sz="1200" dirty="0">
                <a:solidFill>
                  <a:schemeClr val="bg1"/>
                </a:solidFill>
              </a:rPr>
              <a:t>Cynthia Van </a:t>
            </a:r>
            <a:r>
              <a:rPr lang="en-US" altLang="zh-CN" sz="1200" dirty="0" err="1">
                <a:solidFill>
                  <a:schemeClr val="bg1"/>
                </a:solidFill>
              </a:rPr>
              <a:t>Hee</a:t>
            </a:r>
            <a:r>
              <a:rPr lang="en-US" altLang="zh-CN" sz="1200" dirty="0">
                <a:solidFill>
                  <a:schemeClr val="bg1"/>
                </a:solidFill>
              </a:rPr>
              <a:t>, </a:t>
            </a:r>
            <a:r>
              <a:rPr lang="en-US" altLang="zh-CN" sz="1200" dirty="0" err="1">
                <a:solidFill>
                  <a:schemeClr val="bg1"/>
                </a:solidFill>
              </a:rPr>
              <a:t>Els</a:t>
            </a:r>
            <a:r>
              <a:rPr lang="en-US" altLang="zh-CN" sz="1200" dirty="0">
                <a:solidFill>
                  <a:schemeClr val="bg1"/>
                </a:solidFill>
              </a:rPr>
              <a:t> </a:t>
            </a:r>
            <a:r>
              <a:rPr lang="en-US" altLang="zh-CN" sz="1200" dirty="0" err="1">
                <a:solidFill>
                  <a:schemeClr val="bg1"/>
                </a:solidFill>
              </a:rPr>
              <a:t>Lefever</a:t>
            </a:r>
            <a:r>
              <a:rPr lang="en-US" altLang="zh-CN" sz="1200" dirty="0">
                <a:solidFill>
                  <a:schemeClr val="bg1"/>
                </a:solidFill>
              </a:rPr>
              <a:t>, and </a:t>
            </a:r>
            <a:r>
              <a:rPr lang="en-US" altLang="zh-CN" sz="1200" dirty="0" err="1">
                <a:solidFill>
                  <a:schemeClr val="bg1"/>
                </a:solidFill>
              </a:rPr>
              <a:t>Véronique</a:t>
            </a:r>
            <a:r>
              <a:rPr lang="en-US" altLang="zh-CN" sz="1200" dirty="0">
                <a:solidFill>
                  <a:schemeClr val="bg1"/>
                </a:solidFill>
              </a:rPr>
              <a:t> </a:t>
            </a:r>
            <a:r>
              <a:rPr lang="en-US" altLang="zh-CN" sz="1200" dirty="0" err="1">
                <a:solidFill>
                  <a:schemeClr val="bg1"/>
                </a:solidFill>
              </a:rPr>
              <a:t>Hoste</a:t>
            </a:r>
            <a:r>
              <a:rPr lang="en-US" altLang="zh-CN" sz="1200" dirty="0">
                <a:solidFill>
                  <a:schemeClr val="bg1"/>
                </a:solidFill>
              </a:rPr>
              <a:t>. 2018. Semeval-2018 Task 3: Irony detection in English Tweets. In Proceedings of the 12th International Workshop on Semantic Evaluation (SemEval-2018), New Orleans, LA, USA, June 2018.</a:t>
            </a:r>
            <a:endParaRPr lang="zh-CN" altLang="en-US" sz="1200" dirty="0">
              <a:solidFill>
                <a:schemeClr val="bg1"/>
              </a:solidFill>
            </a:endParaRPr>
          </a:p>
        </p:txBody>
      </p:sp>
      <p:sp>
        <p:nvSpPr>
          <p:cNvPr id="14" name="矩形 13"/>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59861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858562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评价指标</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a:latin typeface="Microsoft YaHei" charset="-122"/>
                    <a:ea typeface="Microsoft YaHei" charset="-122"/>
                    <a:cs typeface="Microsoft YaHei" charset="-122"/>
                  </a:rPr>
                  <a:t>对</a:t>
                </a:r>
                <a:r>
                  <a:rPr kumimoji="1" lang="zh-CN" altLang="en-US" sz="1600" dirty="0" smtClean="0">
                    <a:latin typeface="Microsoft YaHei" charset="-122"/>
                    <a:ea typeface="Microsoft YaHei" charset="-122"/>
                    <a:cs typeface="Microsoft YaHei" charset="-122"/>
                  </a:rPr>
                  <a:t>子</a:t>
                </a:r>
                <a:r>
                  <a:rPr kumimoji="1" lang="zh-CN" altLang="en-US" sz="1600" dirty="0">
                    <a:latin typeface="Microsoft YaHei" charset="-122"/>
                    <a:ea typeface="Microsoft YaHei" charset="-122"/>
                    <a:cs typeface="Microsoft YaHei" charset="-122"/>
                  </a:rPr>
                  <a:t>任务</a:t>
                </a:r>
                <a:r>
                  <a:rPr kumimoji="1" lang="zh-CN" altLang="en-US" sz="1600" dirty="0" smtClean="0">
                    <a:latin typeface="Microsoft YaHei" charset="-122"/>
                    <a:ea typeface="Microsoft YaHei" charset="-122"/>
                    <a:cs typeface="Microsoft YaHei" charset="-122"/>
                  </a:rPr>
                  <a:t>二：判断一条微博为</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没有反讽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情景反讽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其他反讽</a:t>
                </a:r>
                <a:endParaRPr kumimoji="1" lang="en-US" altLang="zh-CN" sz="1600" i="1" dirty="0" smtClean="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以针对 </a:t>
                </a:r>
                <a:r>
                  <a:rPr kumimoji="1" lang="zh-CN" altLang="en-US" sz="1600" i="1" dirty="0" smtClean="0">
                    <a:solidFill>
                      <a:schemeClr val="accent1">
                        <a:lumMod val="75000"/>
                      </a:schemeClr>
                    </a:solidFill>
                    <a:latin typeface="Microsoft YaHei" charset="-122"/>
                    <a:ea typeface="Microsoft YaHei" charset="-122"/>
                    <a:cs typeface="Microsoft YaHei" charset="-122"/>
                  </a:rPr>
                  <a:t>基于</a:t>
                </a:r>
                <a:r>
                  <a:rPr kumimoji="1" lang="zh-CN" altLang="en-US" sz="1600" i="1" dirty="0">
                    <a:solidFill>
                      <a:schemeClr val="accent1">
                        <a:lumMod val="75000"/>
                      </a:schemeClr>
                    </a:solidFill>
                    <a:latin typeface="Microsoft YaHei" charset="-122"/>
                    <a:ea typeface="Microsoft YaHei" charset="-122"/>
                    <a:cs typeface="Microsoft YaHei" charset="-122"/>
                  </a:rPr>
                  <a:t>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a:t>
                </a:r>
                <a:r>
                  <a:rPr kumimoji="1" lang="zh-CN" altLang="en-US" sz="1600" i="1" dirty="0" smtClean="0">
                    <a:solidFill>
                      <a:schemeClr val="accent1">
                        <a:lumMod val="75000"/>
                      </a:schemeClr>
                    </a:solidFill>
                    <a:latin typeface="Microsoft YaHei" charset="-122"/>
                    <a:ea typeface="Microsoft YaHei" charset="-122"/>
                    <a:cs typeface="Microsoft YaHei" charset="-122"/>
                  </a:rPr>
                  <a:t>讽</a:t>
                </a:r>
                <a:r>
                  <a:rPr kumimoji="1" lang="zh-CN" altLang="en-US" sz="1600" dirty="0">
                    <a:latin typeface="Microsoft YaHei" charset="-122"/>
                    <a:ea typeface="Microsoft YaHei" charset="-122"/>
                    <a:cs typeface="Microsoft YaHei" charset="-122"/>
                  </a:rPr>
                  <a:t> 的宏平均</a:t>
                </a:r>
                <a:r>
                  <a:rPr kumimoji="1" lang="en-US" altLang="zh-CN" sz="1600" dirty="0" smtClean="0">
                    <a:latin typeface="Microsoft YaHei" charset="-122"/>
                    <a:ea typeface="Microsoft YaHei" charset="-122"/>
                    <a:cs typeface="Microsoft YaHei" charset="-122"/>
                  </a:rPr>
                  <a:t>F1</a:t>
                </a:r>
                <a:r>
                  <a:rPr kumimoji="1" lang="zh-CN" altLang="en-US" sz="1600" dirty="0">
                    <a:latin typeface="Microsoft YaHei" charset="-122"/>
                    <a:ea typeface="Microsoft YaHei" charset="-122"/>
                    <a:cs typeface="Microsoft YaHei" charset="-122"/>
                  </a:rPr>
                  <a:t>值作为主要评价指标</a:t>
                </a:r>
                <a:endParaRPr kumimoji="1" lang="en-US" altLang="zh-CN" sz="1600" dirty="0">
                  <a:latin typeface="Microsoft YaHei" charset="-122"/>
                  <a:ea typeface="Microsoft YaHei" charset="-122"/>
                  <a:cs typeface="Microsoft YaHei" charset="-122"/>
                </a:endParaRP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m:t>
                          </m:r>
                        </m:e>
                        <m:sub>
                          <m:r>
                            <a:rPr kumimoji="1" lang="en-US" altLang="zh-CN" sz="1600" b="0" i="1" dirty="0" smtClean="0">
                              <a:latin typeface="Cambria Math" charset="0"/>
                              <a:ea typeface="Microsoft YaHei" charset="-122"/>
                              <a:cs typeface="Microsoft YaHei" charset="-122"/>
                            </a:rPr>
                            <m:t>𝑚𝑎𝑐𝑟𝑜</m:t>
                          </m:r>
                        </m:sub>
                      </m:sSub>
                      <m:r>
                        <a:rPr kumimoji="1" lang="en-US" altLang="zh-CN" sz="1600" b="0" i="1" dirty="0" smtClean="0">
                          <a:latin typeface="Cambria Math" charset="0"/>
                          <a:ea typeface="Microsoft YaHei" charset="-122"/>
                          <a:cs typeface="Microsoft YaHei" charset="-122"/>
                        </a:rPr>
                        <m:t>=</m:t>
                      </m:r>
                      <m:nary>
                        <m:naryPr>
                          <m:chr m:val="∑"/>
                          <m:supHide m:val="on"/>
                          <m:ctrlPr>
                            <a:rPr kumimoji="1" lang="en-US" altLang="zh-CN" sz="1600" b="0" i="1" dirty="0" smtClean="0">
                              <a:latin typeface="Cambria Math" charset="0"/>
                              <a:ea typeface="Microsoft YaHei" charset="-122"/>
                              <a:cs typeface="Microsoft YaHei" charset="-122"/>
                            </a:rPr>
                          </m:ctrlPr>
                        </m:naryPr>
                        <m:sub>
                          <m:r>
                            <m:rPr>
                              <m:brk m:alnAt="7"/>
                            </m:rPr>
                            <a:rPr kumimoji="1" lang="en-US" altLang="zh-CN" sz="1600" b="0" i="1" dirty="0" smtClean="0">
                              <a:latin typeface="Cambria Math" charset="0"/>
                              <a:ea typeface="Microsoft YaHei" charset="-122"/>
                              <a:cs typeface="Microsoft YaHei" charset="-122"/>
                            </a:rPr>
                            <m:t>𝑐</m:t>
                          </m:r>
                          <m:r>
                            <a:rPr kumimoji="1" lang="en-US" altLang="zh-CN" sz="1600" b="0" i="1" dirty="0" smtClean="0">
                              <a:latin typeface="Cambria Math" charset="0"/>
                              <a:ea typeface="Cambria Math" charset="0"/>
                              <a:cs typeface="Cambria Math" charset="0"/>
                            </a:rPr>
                            <m:t>∈</m:t>
                          </m:r>
                          <m:r>
                            <a:rPr kumimoji="1" lang="en-US" altLang="zh-CN" sz="1600" b="0" i="1" dirty="0" smtClean="0">
                              <a:latin typeface="Cambria Math" charset="0"/>
                              <a:ea typeface="Cambria Math" charset="0"/>
                              <a:cs typeface="Cambria Math" charset="0"/>
                            </a:rPr>
                            <m:t>𝐶</m:t>
                          </m:r>
                        </m:sub>
                        <m:sup/>
                        <m:e>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m:t>
                              </m:r>
                            </m:e>
                            <m:sub>
                              <m:r>
                                <a:rPr kumimoji="1" lang="en-US" altLang="zh-CN" sz="1600" b="0" i="1" dirty="0" smtClean="0">
                                  <a:latin typeface="Cambria Math" charset="0"/>
                                  <a:ea typeface="Microsoft YaHei" charset="-122"/>
                                  <a:cs typeface="Microsoft YaHei" charset="-122"/>
                                </a:rPr>
                                <m:t>𝑐</m:t>
                              </m:r>
                            </m:sub>
                          </m:sSub>
                        </m:e>
                      </m:nary>
                    </m:oMath>
                  </m:oMathPara>
                </a14:m>
                <a:endParaRPr kumimoji="1" lang="en-US" altLang="zh-CN" sz="1600" b="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其中</a:t>
                </a:r>
                <a14:m>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smtClean="0">
                        <a:latin typeface="Cambria Math" charset="0"/>
                        <a:ea typeface="Microsoft YaHei" charset="-122"/>
                        <a:cs typeface="Microsoft YaHei" charset="-122"/>
                      </a:rPr>
                      <m:t> </m:t>
                    </m:r>
                  </m:oMath>
                </a14:m>
                <a:r>
                  <a:rPr kumimoji="1" lang="zh-CN" altLang="en-US" sz="1600" dirty="0" smtClean="0">
                    <a:latin typeface="Microsoft YaHei" charset="-122"/>
                    <a:ea typeface="Microsoft YaHei" charset="-122"/>
                    <a:cs typeface="Microsoft YaHei" charset="-122"/>
                  </a:rPr>
                  <a:t>和前面定义相同</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en-US" altLang="zh-CN" sz="1600" i="1" dirty="0">
                    <a:latin typeface="Times New Roman" charset="0"/>
                    <a:ea typeface="Times New Roman" charset="0"/>
                    <a:cs typeface="Times New Roman" charset="0"/>
                  </a:rPr>
                  <a:t>C</a:t>
                </a:r>
                <a:r>
                  <a:rPr kumimoji="1" lang="en-US" altLang="zh-CN" sz="1600" dirty="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对应反讽类别</a:t>
                </a:r>
                <a:r>
                  <a:rPr kumimoji="1" lang="zh-CN" altLang="en-US" sz="1600" dirty="0">
                    <a:latin typeface="Microsoft YaHei" charset="-122"/>
                    <a:ea typeface="Microsoft YaHei" charset="-122"/>
                    <a:cs typeface="Microsoft YaHei" charset="-122"/>
                  </a:rPr>
                  <a:t>集合</a:t>
                </a:r>
                <a:r>
                  <a:rPr kumimoji="1" lang="en-US" altLang="zh-CN" sz="1600" dirty="0">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基于</a:t>
                </a:r>
                <a:r>
                  <a:rPr kumimoji="1" lang="zh-CN" altLang="en-US" sz="1600" i="1" dirty="0">
                    <a:solidFill>
                      <a:schemeClr val="accent1">
                        <a:lumMod val="75000"/>
                      </a:schemeClr>
                    </a:solidFill>
                    <a:latin typeface="Microsoft YaHei" charset="-122"/>
                    <a:ea typeface="Microsoft YaHei" charset="-122"/>
                    <a:cs typeface="Microsoft YaHei" charset="-122"/>
                  </a:rPr>
                  <a:t>相反语义的反讽</a:t>
                </a:r>
                <a:r>
                  <a:rPr kumimoji="1" lang="zh-CN" altLang="en-US" sz="1600" i="1" dirty="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a:t>
                </a:r>
                <a:r>
                  <a:rPr kumimoji="1" lang="en-US" altLang="zh-CN" sz="1600" i="1" dirty="0" smtClean="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a:t>
                </a:r>
                <a:r>
                  <a:rPr kumimoji="1" lang="zh-CN" altLang="en-US" sz="1600" i="1" dirty="0" smtClean="0">
                    <a:solidFill>
                      <a:schemeClr val="accent1">
                        <a:lumMod val="75000"/>
                      </a:schemeClr>
                    </a:solidFill>
                    <a:latin typeface="Microsoft YaHei" charset="-122"/>
                    <a:ea typeface="Microsoft YaHei" charset="-122"/>
                    <a:cs typeface="Microsoft YaHei" charset="-122"/>
                  </a:rPr>
                  <a:t>讽 </a:t>
                </a:r>
                <a:r>
                  <a:rPr kumimoji="1" lang="en-US" altLang="zh-CN" sz="1600" dirty="0" smtClean="0">
                    <a:latin typeface="Microsoft YaHei" charset="-122"/>
                    <a:ea typeface="Microsoft YaHei" charset="-122"/>
                    <a:cs typeface="Microsoft YaHei" charset="-122"/>
                  </a:rPr>
                  <a:t>}</a:t>
                </a:r>
                <a:endParaRPr kumimoji="1" lang="en-US" altLang="zh-CN" sz="1600" dirty="0">
                  <a:latin typeface="Microsoft YaHei" charset="-122"/>
                  <a:ea typeface="Microsoft YaHei" charset="-122"/>
                  <a:cs typeface="Microsoft YaHei" charset="-122"/>
                </a:endParaRPr>
              </a:p>
              <a:p>
                <a:pPr>
                  <a:lnSpc>
                    <a:spcPct val="130000"/>
                  </a:lnSpc>
                  <a:buBlip>
                    <a:blip r:embed="rId3"/>
                  </a:buBlip>
                </a:pPr>
                <a:endParaRPr kumimoji="1" lang="en-US" altLang="zh-CN" sz="1200" dirty="0" smtClean="0">
                  <a:latin typeface="Microsoft YaHei" charset="-122"/>
                  <a:ea typeface="Microsoft YaHei" charset="-122"/>
                  <a:cs typeface="Microsoft YaHei" charset="-122"/>
                </a:endParaRPr>
              </a:p>
            </p:txBody>
          </p:sp>
        </mc:Choice>
        <mc:Fallback xmlns="">
          <p:sp>
            <p:nvSpPr>
              <p:cNvPr id="24" name="内容占位符 2"/>
              <p:cNvSpPr txBox="1">
                <a:spLocks noRot="1" noChangeAspect="1" noMove="1" noResize="1" noEditPoints="1" noAdjustHandles="1" noChangeArrowheads="1" noChangeShapeType="1" noTextEdit="1"/>
              </p:cNvSpPr>
              <p:nvPr/>
            </p:nvSpPr>
            <p:spPr>
              <a:xfrm>
                <a:off x="730278" y="1131320"/>
                <a:ext cx="10196223" cy="4893864"/>
              </a:xfrm>
              <a:prstGeom prst="rect">
                <a:avLst/>
              </a:prstGeom>
              <a:blipFill rotWithShape="0">
                <a:blip r:embed="rId4"/>
                <a:stretch>
                  <a:fillRect/>
                </a:stretch>
              </a:blipFill>
            </p:spPr>
            <p:txBody>
              <a:bodyPr/>
              <a:lstStyle/>
              <a:p>
                <a:r>
                  <a:rPr lang="zh-CN" altLang="en-US">
                    <a:noFill/>
                  </a:rPr>
                  <a:t> </a:t>
                </a:r>
              </a:p>
            </p:txBody>
          </p:sp>
        </mc:Fallback>
      </mc:AlternateContent>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05060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10435688"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原本</a:t>
            </a:r>
            <a:r>
              <a:rPr kumimoji="1" lang="zh-CN" altLang="en-US" sz="1400" dirty="0">
                <a:latin typeface="Microsoft YaHei" charset="-122"/>
                <a:ea typeface="Microsoft YaHei" charset="-122"/>
                <a:cs typeface="Microsoft YaHei" charset="-122"/>
              </a:rPr>
              <a:t>的</a:t>
            </a:r>
            <a:r>
              <a:rPr kumimoji="1" lang="zh-CN" altLang="en-US" sz="1400" dirty="0" smtClean="0">
                <a:latin typeface="Microsoft YaHei" charset="-122"/>
                <a:ea typeface="Microsoft YaHei" charset="-122"/>
                <a:cs typeface="Microsoft YaHei" charset="-122"/>
              </a:rPr>
              <a:t>反讽四</a:t>
            </a:r>
            <a:r>
              <a:rPr kumimoji="1" lang="zh-CN" altLang="en-US" sz="1400" dirty="0">
                <a:latin typeface="Microsoft YaHei" charset="-122"/>
                <a:ea typeface="Microsoft YaHei" charset="-122"/>
                <a:cs typeface="Microsoft YaHei" charset="-122"/>
              </a:rPr>
              <a:t>分类</a:t>
            </a:r>
            <a:r>
              <a:rPr kumimoji="1" lang="zh-CN" altLang="en-US" sz="1400" dirty="0" smtClean="0">
                <a:latin typeface="Microsoft YaHei" charset="-122"/>
                <a:ea typeface="Microsoft YaHei" charset="-122"/>
                <a:cs typeface="Microsoft YaHei" charset="-122"/>
              </a:rPr>
              <a:t>问题</a:t>
            </a: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基于相反语义的反讽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情景反讽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其他反讽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900" dirty="0" smtClean="0">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7820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92052" y="1232694"/>
            <a:ext cx="2232837" cy="752473"/>
          </a:xfrm>
          <a:prstGeom prst="rect">
            <a:avLst/>
          </a:prstGeom>
          <a:noFill/>
          <a:ln w="19050">
            <a:solidFill>
              <a:srgbClr val="77377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6792052" y="1476549"/>
            <a:ext cx="2232836" cy="523220"/>
          </a:xfrm>
          <a:prstGeom prst="rect">
            <a:avLst/>
          </a:prstGeom>
          <a:noFill/>
        </p:spPr>
        <p:txBody>
          <a:bodyPr wrap="square" rtlCol="0">
            <a:spAutoFit/>
          </a:bodyPr>
          <a:lstStyle/>
          <a:p>
            <a:pPr algn="ctr"/>
            <a:r>
              <a:rPr lang="en-US" altLang="zh-CN" sz="2800" dirty="0" smtClean="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p:txBody>
      </p:sp>
      <p:sp>
        <p:nvSpPr>
          <p:cNvPr id="6" name="矩形 5"/>
          <p:cNvSpPr/>
          <p:nvPr/>
        </p:nvSpPr>
        <p:spPr>
          <a:xfrm>
            <a:off x="75253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Freeform 5"/>
          <p:cNvSpPr>
            <a:spLocks noEditPoints="1"/>
          </p:cNvSpPr>
          <p:nvPr/>
        </p:nvSpPr>
        <p:spPr bwMode="auto">
          <a:xfrm>
            <a:off x="75253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434" y="0"/>
            <a:ext cx="3937434" cy="6858000"/>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32"/>
          <p:cNvSpPr/>
          <p:nvPr/>
        </p:nvSpPr>
        <p:spPr>
          <a:xfrm rot="5400000" flipH="1">
            <a:off x="3860053" y="1469709"/>
            <a:ext cx="295275" cy="137150"/>
          </a:xfrm>
          <a:prstGeom prst="triangle">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5" name="组 144"/>
          <p:cNvGrpSpPr/>
          <p:nvPr/>
        </p:nvGrpSpPr>
        <p:grpSpPr>
          <a:xfrm>
            <a:off x="5180568" y="2399411"/>
            <a:ext cx="1781734" cy="461665"/>
            <a:chOff x="4790268" y="2275499"/>
            <a:chExt cx="1781734" cy="461665"/>
          </a:xfrm>
        </p:grpSpPr>
        <p:sp>
          <p:nvSpPr>
            <p:cNvPr id="10" name="文本框 9"/>
            <p:cNvSpPr txBox="1"/>
            <p:nvPr/>
          </p:nvSpPr>
          <p:spPr>
            <a:xfrm>
              <a:off x="5080254" y="2275499"/>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研究背景</a:t>
              </a:r>
              <a:endParaRPr lang="zh-CN" altLang="en-US" sz="2400" dirty="0">
                <a:latin typeface="微软雅黑" pitchFamily="34" charset="-122"/>
                <a:ea typeface="微软雅黑" pitchFamily="34" charset="-122"/>
              </a:endParaRPr>
            </a:p>
          </p:txBody>
        </p:sp>
        <p:sp>
          <p:nvSpPr>
            <p:cNvPr id="15" name="Freeform 9"/>
            <p:cNvSpPr/>
            <p:nvPr/>
          </p:nvSpPr>
          <p:spPr bwMode="auto">
            <a:xfrm>
              <a:off x="4790268" y="235771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4" name="组 143"/>
          <p:cNvGrpSpPr/>
          <p:nvPr/>
        </p:nvGrpSpPr>
        <p:grpSpPr>
          <a:xfrm>
            <a:off x="5180568" y="2941055"/>
            <a:ext cx="1781734" cy="461665"/>
            <a:chOff x="4772109" y="2737164"/>
            <a:chExt cx="1781734" cy="461665"/>
          </a:xfrm>
        </p:grpSpPr>
        <p:sp>
          <p:nvSpPr>
            <p:cNvPr id="12" name="文本框 11"/>
            <p:cNvSpPr txBox="1"/>
            <p:nvPr/>
          </p:nvSpPr>
          <p:spPr>
            <a:xfrm>
              <a:off x="5062095" y="2737164"/>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问题定义</a:t>
              </a:r>
              <a:endParaRPr lang="zh-CN" altLang="en-US" sz="2400" dirty="0">
                <a:latin typeface="微软雅黑" pitchFamily="34" charset="-122"/>
                <a:ea typeface="微软雅黑" pitchFamily="34" charset="-122"/>
              </a:endParaRPr>
            </a:p>
          </p:txBody>
        </p:sp>
        <p:sp>
          <p:nvSpPr>
            <p:cNvPr id="16" name="Freeform 9"/>
            <p:cNvSpPr/>
            <p:nvPr/>
          </p:nvSpPr>
          <p:spPr bwMode="auto">
            <a:xfrm>
              <a:off x="4772109" y="2820512"/>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3" name="组 142"/>
          <p:cNvGrpSpPr/>
          <p:nvPr/>
        </p:nvGrpSpPr>
        <p:grpSpPr>
          <a:xfrm>
            <a:off x="5180568" y="3482699"/>
            <a:ext cx="1781734" cy="461665"/>
            <a:chOff x="4772109" y="3198829"/>
            <a:chExt cx="1781734" cy="461665"/>
          </a:xfrm>
        </p:grpSpPr>
        <p:sp>
          <p:nvSpPr>
            <p:cNvPr id="14" name="文本框 13"/>
            <p:cNvSpPr txBox="1"/>
            <p:nvPr/>
          </p:nvSpPr>
          <p:spPr>
            <a:xfrm>
              <a:off x="5062095" y="3198829"/>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研究现状</a:t>
              </a:r>
              <a:endParaRPr lang="zh-CN" altLang="en-US" sz="2400" dirty="0">
                <a:latin typeface="微软雅黑" pitchFamily="34" charset="-122"/>
                <a:ea typeface="微软雅黑" pitchFamily="34" charset="-122"/>
              </a:endParaRPr>
            </a:p>
          </p:txBody>
        </p:sp>
        <p:sp>
          <p:nvSpPr>
            <p:cNvPr id="17" name="Freeform 9"/>
            <p:cNvSpPr/>
            <p:nvPr/>
          </p:nvSpPr>
          <p:spPr bwMode="auto">
            <a:xfrm>
              <a:off x="4772109" y="32768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2" name="组 141"/>
          <p:cNvGrpSpPr/>
          <p:nvPr/>
        </p:nvGrpSpPr>
        <p:grpSpPr>
          <a:xfrm>
            <a:off x="5180568" y="4042694"/>
            <a:ext cx="1781734" cy="461665"/>
            <a:chOff x="4771114" y="3660494"/>
            <a:chExt cx="1781734" cy="461665"/>
          </a:xfrm>
        </p:grpSpPr>
        <p:sp>
          <p:nvSpPr>
            <p:cNvPr id="131" name="文本框 130"/>
            <p:cNvSpPr txBox="1"/>
            <p:nvPr/>
          </p:nvSpPr>
          <p:spPr>
            <a:xfrm>
              <a:off x="5061100" y="3660494"/>
              <a:ext cx="1491748" cy="461665"/>
            </a:xfrm>
            <a:prstGeom prst="rect">
              <a:avLst/>
            </a:prstGeom>
            <a:noFill/>
          </p:spPr>
          <p:txBody>
            <a:bodyPr wrap="square" rtlCol="0">
              <a:spAutoFit/>
            </a:bodyPr>
            <a:lstStyle/>
            <a:p>
              <a:pPr algn="ctr"/>
              <a:r>
                <a:rPr lang="zh-CN" altLang="en-US" sz="2400" dirty="0" smtClean="0">
                  <a:latin typeface="微软雅黑" pitchFamily="34" charset="-122"/>
                  <a:ea typeface="微软雅黑" pitchFamily="34" charset="-122"/>
                </a:rPr>
                <a:t>研究框架</a:t>
              </a:r>
              <a:endParaRPr lang="zh-CN" altLang="en-US" sz="2400" dirty="0">
                <a:latin typeface="微软雅黑" pitchFamily="34" charset="-122"/>
                <a:ea typeface="微软雅黑" pitchFamily="34" charset="-122"/>
              </a:endParaRPr>
            </a:p>
          </p:txBody>
        </p:sp>
        <p:sp>
          <p:nvSpPr>
            <p:cNvPr id="134" name="Freeform 9"/>
            <p:cNvSpPr/>
            <p:nvPr/>
          </p:nvSpPr>
          <p:spPr bwMode="auto">
            <a:xfrm>
              <a:off x="4771114" y="3742714"/>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1" name="组 140"/>
          <p:cNvGrpSpPr/>
          <p:nvPr/>
        </p:nvGrpSpPr>
        <p:grpSpPr>
          <a:xfrm>
            <a:off x="5180568" y="4599832"/>
            <a:ext cx="5173066" cy="461665"/>
            <a:chOff x="4771114" y="4202958"/>
            <a:chExt cx="5173066" cy="461665"/>
          </a:xfrm>
        </p:grpSpPr>
        <p:sp>
          <p:nvSpPr>
            <p:cNvPr id="132" name="文本框 131"/>
            <p:cNvSpPr txBox="1"/>
            <p:nvPr/>
          </p:nvSpPr>
          <p:spPr>
            <a:xfrm>
              <a:off x="5080254" y="4202958"/>
              <a:ext cx="4863926"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基于多分类器分层的微博反讽识别</a:t>
              </a:r>
              <a:endParaRPr lang="zh-CN" altLang="en-US" sz="2400" dirty="0">
                <a:latin typeface="微软雅黑" pitchFamily="34" charset="-122"/>
                <a:ea typeface="微软雅黑" pitchFamily="34" charset="-122"/>
              </a:endParaRPr>
            </a:p>
          </p:txBody>
        </p:sp>
        <p:sp>
          <p:nvSpPr>
            <p:cNvPr id="135" name="Freeform 9"/>
            <p:cNvSpPr/>
            <p:nvPr/>
          </p:nvSpPr>
          <p:spPr bwMode="auto">
            <a:xfrm>
              <a:off x="4771114" y="4272435"/>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40" name="组 139"/>
          <p:cNvGrpSpPr/>
          <p:nvPr/>
        </p:nvGrpSpPr>
        <p:grpSpPr>
          <a:xfrm>
            <a:off x="5180568" y="5141476"/>
            <a:ext cx="5925422" cy="461665"/>
            <a:chOff x="4771114" y="4664916"/>
            <a:chExt cx="5925422" cy="461665"/>
          </a:xfrm>
        </p:grpSpPr>
        <p:sp>
          <p:nvSpPr>
            <p:cNvPr id="133" name="文本框 132"/>
            <p:cNvSpPr txBox="1"/>
            <p:nvPr/>
          </p:nvSpPr>
          <p:spPr>
            <a:xfrm>
              <a:off x="5080254" y="4664916"/>
              <a:ext cx="561628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基于多通道模型引入上下文的情感识别</a:t>
              </a:r>
              <a:endParaRPr lang="zh-CN" altLang="en-US" sz="2400" dirty="0">
                <a:latin typeface="微软雅黑" pitchFamily="34" charset="-122"/>
                <a:ea typeface="微软雅黑" pitchFamily="34" charset="-122"/>
              </a:endParaRPr>
            </a:p>
          </p:txBody>
        </p:sp>
        <p:sp>
          <p:nvSpPr>
            <p:cNvPr id="136" name="Freeform 9"/>
            <p:cNvSpPr/>
            <p:nvPr/>
          </p:nvSpPr>
          <p:spPr bwMode="auto">
            <a:xfrm>
              <a:off x="4771114" y="476618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139" name="组 138"/>
          <p:cNvGrpSpPr/>
          <p:nvPr/>
        </p:nvGrpSpPr>
        <p:grpSpPr>
          <a:xfrm>
            <a:off x="5180568" y="5683120"/>
            <a:ext cx="1781734" cy="461665"/>
            <a:chOff x="4771114" y="5890612"/>
            <a:chExt cx="1781734" cy="461665"/>
          </a:xfrm>
        </p:grpSpPr>
        <p:sp>
          <p:nvSpPr>
            <p:cNvPr id="137" name="文本框 136"/>
            <p:cNvSpPr txBox="1"/>
            <p:nvPr/>
          </p:nvSpPr>
          <p:spPr>
            <a:xfrm>
              <a:off x="5061100" y="5890612"/>
              <a:ext cx="1491748"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总结</a:t>
              </a:r>
              <a:endParaRPr lang="zh-CN" altLang="en-US" sz="2400" dirty="0">
                <a:latin typeface="微软雅黑" pitchFamily="34" charset="-122"/>
                <a:ea typeface="微软雅黑" pitchFamily="34" charset="-122"/>
              </a:endParaRPr>
            </a:p>
          </p:txBody>
        </p:sp>
        <p:sp>
          <p:nvSpPr>
            <p:cNvPr id="138" name="Freeform 9"/>
            <p:cNvSpPr/>
            <p:nvPr/>
          </p:nvSpPr>
          <p:spPr bwMode="auto">
            <a:xfrm>
              <a:off x="4771114" y="5972832"/>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grpSp>
        <p:nvGrpSpPr>
          <p:cNvPr id="2" name="组 1"/>
          <p:cNvGrpSpPr/>
          <p:nvPr/>
        </p:nvGrpSpPr>
        <p:grpSpPr>
          <a:xfrm>
            <a:off x="635773" y="2128999"/>
            <a:ext cx="2748086" cy="2799434"/>
            <a:chOff x="484872" y="2861447"/>
            <a:chExt cx="2029073" cy="2066986"/>
          </a:xfrm>
        </p:grpSpPr>
        <p:sp>
          <p:nvSpPr>
            <p:cNvPr id="147" name="椭圆 146"/>
            <p:cNvSpPr/>
            <p:nvPr/>
          </p:nvSpPr>
          <p:spPr>
            <a:xfrm>
              <a:off x="484872" y="2861447"/>
              <a:ext cx="2029073" cy="2066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descr="https://timgsa.baidu.com/timg?image&amp;quality=80&amp;size=b9999_10000&amp;sec=1558941659852&amp;di=5f08caf77d0fcb646054f257f9f7ba3c&amp;imgtype=0&amp;src=http%3A%2F%2Fhiphotos.baidu.com%2Fhotonny%2Fpic%2Fitem%2Fc0e696342918defcd1a2d3ec.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491" y="2970391"/>
              <a:ext cx="1846282" cy="18555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0515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921751"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原本</a:t>
            </a:r>
            <a:r>
              <a:rPr kumimoji="1" lang="zh-CN" altLang="en-US" sz="1400" dirty="0">
                <a:latin typeface="Microsoft YaHei" charset="-122"/>
                <a:ea typeface="Microsoft YaHei" charset="-122"/>
                <a:cs typeface="Microsoft YaHei" charset="-122"/>
              </a:rPr>
              <a:t>的</a:t>
            </a:r>
            <a:r>
              <a:rPr kumimoji="1" lang="zh-CN" altLang="en-US" sz="1400" dirty="0" smtClean="0">
                <a:latin typeface="Microsoft YaHei" charset="-122"/>
                <a:ea typeface="Microsoft YaHei" charset="-122"/>
                <a:cs typeface="Microsoft YaHei" charset="-122"/>
              </a:rPr>
              <a:t>反讽四</a:t>
            </a:r>
            <a:r>
              <a:rPr kumimoji="1" lang="zh-CN" altLang="en-US" sz="1400" dirty="0">
                <a:latin typeface="Microsoft YaHei" charset="-122"/>
                <a:ea typeface="Microsoft YaHei" charset="-122"/>
                <a:cs typeface="Microsoft YaHei" charset="-122"/>
              </a:rPr>
              <a:t>分类</a:t>
            </a:r>
            <a:r>
              <a:rPr kumimoji="1" lang="zh-CN" altLang="en-US" sz="1400" dirty="0" smtClean="0">
                <a:latin typeface="Microsoft YaHei" charset="-122"/>
                <a:ea typeface="Microsoft YaHei" charset="-122"/>
                <a:cs typeface="Microsoft YaHei" charset="-122"/>
              </a:rPr>
              <a:t>问题</a:t>
            </a: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基于相反语义的反讽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情景反讽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7" name="文本框 6"/>
          <p:cNvSpPr txBox="1"/>
          <p:nvPr/>
        </p:nvSpPr>
        <p:spPr>
          <a:xfrm>
            <a:off x="4343601" y="3589388"/>
            <a:ext cx="538704" cy="304927"/>
          </a:xfrm>
          <a:prstGeom prst="rect">
            <a:avLst/>
          </a:prstGeom>
          <a:noFill/>
        </p:spPr>
        <p:txBody>
          <a:bodyPr wrap="square" rtlCol="0">
            <a:spAutoFit/>
          </a:bodyPr>
          <a:lstStyle/>
          <a:p>
            <a:r>
              <a:rPr lang="zh-CN" altLang="en-US" sz="1400" dirty="0" smtClean="0">
                <a:latin typeface="Microsoft YaHei" charset="-122"/>
                <a:ea typeface="Microsoft YaHei" charset="-122"/>
                <a:cs typeface="Microsoft YaHei" charset="-122"/>
              </a:rPr>
              <a:t>微博</a:t>
            </a:r>
            <a:endParaRPr kumimoji="1" lang="zh-CN" altLang="en-US" sz="1400" dirty="0">
              <a:latin typeface="Microsoft YaHei" charset="-122"/>
              <a:ea typeface="Microsoft YaHei" charset="-122"/>
              <a:cs typeface="Microsoft YaHei" charset="-122"/>
            </a:endParaRPr>
          </a:p>
        </p:txBody>
      </p:sp>
      <p:sp>
        <p:nvSpPr>
          <p:cNvPr id="8" name="圆角矩形 7"/>
          <p:cNvSpPr/>
          <p:nvPr/>
        </p:nvSpPr>
        <p:spPr>
          <a:xfrm>
            <a:off x="3597969" y="4081953"/>
            <a:ext cx="2034978" cy="4156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Microsoft YaHei" charset="-122"/>
                <a:ea typeface="Microsoft YaHei" charset="-122"/>
                <a:cs typeface="Microsoft YaHei" charset="-122"/>
              </a:rPr>
              <a:t>四分类反讽识别</a:t>
            </a:r>
            <a:endParaRPr kumimoji="1" lang="zh-CN" altLang="en-US" sz="1400" dirty="0">
              <a:solidFill>
                <a:schemeClr val="tx1"/>
              </a:solidFill>
              <a:latin typeface="Microsoft YaHei" charset="-122"/>
              <a:ea typeface="Microsoft YaHei" charset="-122"/>
              <a:cs typeface="Microsoft YaHei" charset="-122"/>
            </a:endParaRPr>
          </a:p>
        </p:txBody>
      </p:sp>
      <p:grpSp>
        <p:nvGrpSpPr>
          <p:cNvPr id="2" name="组 1"/>
          <p:cNvGrpSpPr/>
          <p:nvPr/>
        </p:nvGrpSpPr>
        <p:grpSpPr>
          <a:xfrm>
            <a:off x="894591" y="4806036"/>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7" y="5053359"/>
              <a:ext cx="999270" cy="30492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cxnSp>
        <p:nvCxnSpPr>
          <p:cNvPr id="18" name="直线箭头连接符 17"/>
          <p:cNvCxnSpPr>
            <a:stCxn id="7" idx="2"/>
            <a:endCxn id="8" idx="0"/>
          </p:cNvCxnSpPr>
          <p:nvPr/>
        </p:nvCxnSpPr>
        <p:spPr>
          <a:xfrm>
            <a:off x="4612953" y="3894315"/>
            <a:ext cx="2505" cy="187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线箭头连接符 4"/>
          <p:cNvCxnSpPr>
            <a:stCxn id="8" idx="2"/>
            <a:endCxn id="10" idx="0"/>
          </p:cNvCxnSpPr>
          <p:nvPr/>
        </p:nvCxnSpPr>
        <p:spPr>
          <a:xfrm flipH="1">
            <a:off x="2588166" y="4497584"/>
            <a:ext cx="2027292"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8" idx="2"/>
            <a:endCxn id="13" idx="0"/>
          </p:cNvCxnSpPr>
          <p:nvPr/>
        </p:nvCxnSpPr>
        <p:spPr>
          <a:xfrm flipH="1">
            <a:off x="3970154" y="4497584"/>
            <a:ext cx="645304"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2"/>
            <a:endCxn id="16" idx="0"/>
          </p:cNvCxnSpPr>
          <p:nvPr/>
        </p:nvCxnSpPr>
        <p:spPr>
          <a:xfrm>
            <a:off x="4615458" y="4497584"/>
            <a:ext cx="736684" cy="44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8" idx="2"/>
            <a:endCxn id="17" idx="0"/>
          </p:cNvCxnSpPr>
          <p:nvPr/>
        </p:nvCxnSpPr>
        <p:spPr>
          <a:xfrm>
            <a:off x="4615458" y="4497584"/>
            <a:ext cx="2091876" cy="43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任意形状 98"/>
          <p:cNvSpPr/>
          <p:nvPr/>
        </p:nvSpPr>
        <p:spPr>
          <a:xfrm>
            <a:off x="7814930" y="3478985"/>
            <a:ext cx="3710763" cy="969999"/>
          </a:xfrm>
          <a:custGeom>
            <a:avLst/>
            <a:gdLst>
              <a:gd name="connsiteX0" fmla="*/ 0 w 3710763"/>
              <a:gd name="connsiteY0" fmla="*/ 965424 h 969999"/>
              <a:gd name="connsiteX1" fmla="*/ 404037 w 3710763"/>
              <a:gd name="connsiteY1" fmla="*/ 859099 h 969999"/>
              <a:gd name="connsiteX2" fmla="*/ 489098 w 3710763"/>
              <a:gd name="connsiteY2" fmla="*/ 221145 h 969999"/>
              <a:gd name="connsiteX3" fmla="*/ 1382233 w 3710763"/>
              <a:gd name="connsiteY3" fmla="*/ 8494 h 969999"/>
              <a:gd name="connsiteX4" fmla="*/ 1935126 w 3710763"/>
              <a:gd name="connsiteY4" fmla="*/ 465694 h 969999"/>
              <a:gd name="connsiteX5" fmla="*/ 2732568 w 3710763"/>
              <a:gd name="connsiteY5" fmla="*/ 710243 h 969999"/>
              <a:gd name="connsiteX6" fmla="*/ 3710763 w 3710763"/>
              <a:gd name="connsiteY6" fmla="*/ 486959 h 9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0763" h="969999">
                <a:moveTo>
                  <a:pt x="0" y="965424"/>
                </a:moveTo>
                <a:cubicBezTo>
                  <a:pt x="161260" y="974284"/>
                  <a:pt x="322521" y="983145"/>
                  <a:pt x="404037" y="859099"/>
                </a:cubicBezTo>
                <a:cubicBezTo>
                  <a:pt x="485553" y="735053"/>
                  <a:pt x="326065" y="362912"/>
                  <a:pt x="489098" y="221145"/>
                </a:cubicBezTo>
                <a:cubicBezTo>
                  <a:pt x="652131" y="79377"/>
                  <a:pt x="1141228" y="-32264"/>
                  <a:pt x="1382233" y="8494"/>
                </a:cubicBezTo>
                <a:cubicBezTo>
                  <a:pt x="1623238" y="49252"/>
                  <a:pt x="1710070" y="348736"/>
                  <a:pt x="1935126" y="465694"/>
                </a:cubicBezTo>
                <a:cubicBezTo>
                  <a:pt x="2160182" y="582652"/>
                  <a:pt x="2436629" y="706699"/>
                  <a:pt x="2732568" y="710243"/>
                </a:cubicBezTo>
                <a:cubicBezTo>
                  <a:pt x="3028507" y="713787"/>
                  <a:pt x="3606209" y="607461"/>
                  <a:pt x="3710763" y="486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任意形状 100"/>
          <p:cNvSpPr/>
          <p:nvPr/>
        </p:nvSpPr>
        <p:spPr>
          <a:xfrm>
            <a:off x="8778507" y="3912781"/>
            <a:ext cx="897121" cy="1520456"/>
          </a:xfrm>
          <a:custGeom>
            <a:avLst/>
            <a:gdLst>
              <a:gd name="connsiteX0" fmla="*/ 897121 w 897121"/>
              <a:gd name="connsiteY0" fmla="*/ 0 h 1520456"/>
              <a:gd name="connsiteX1" fmla="*/ 620674 w 897121"/>
              <a:gd name="connsiteY1" fmla="*/ 616688 h 1520456"/>
              <a:gd name="connsiteX2" fmla="*/ 354860 w 897121"/>
              <a:gd name="connsiteY2" fmla="*/ 478465 h 1520456"/>
              <a:gd name="connsiteX3" fmla="*/ 131577 w 897121"/>
              <a:gd name="connsiteY3" fmla="*/ 478465 h 1520456"/>
              <a:gd name="connsiteX4" fmla="*/ 14619 w 897121"/>
              <a:gd name="connsiteY4" fmla="*/ 637953 h 1520456"/>
              <a:gd name="connsiteX5" fmla="*/ 14619 w 897121"/>
              <a:gd name="connsiteY5" fmla="*/ 1063256 h 1520456"/>
              <a:gd name="connsiteX6" fmla="*/ 131577 w 897121"/>
              <a:gd name="connsiteY6" fmla="*/ 1520456 h 152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121" h="1520456">
                <a:moveTo>
                  <a:pt x="897121" y="0"/>
                </a:moveTo>
                <a:cubicBezTo>
                  <a:pt x="804086" y="268472"/>
                  <a:pt x="711051" y="536944"/>
                  <a:pt x="620674" y="616688"/>
                </a:cubicBezTo>
                <a:cubicBezTo>
                  <a:pt x="530297" y="696432"/>
                  <a:pt x="436376" y="501502"/>
                  <a:pt x="354860" y="478465"/>
                </a:cubicBezTo>
                <a:cubicBezTo>
                  <a:pt x="273344" y="455428"/>
                  <a:pt x="188284" y="451884"/>
                  <a:pt x="131577" y="478465"/>
                </a:cubicBezTo>
                <a:cubicBezTo>
                  <a:pt x="74870" y="505046"/>
                  <a:pt x="34112" y="540488"/>
                  <a:pt x="14619" y="637953"/>
                </a:cubicBezTo>
                <a:cubicBezTo>
                  <a:pt x="-4874" y="735418"/>
                  <a:pt x="-4874" y="916172"/>
                  <a:pt x="14619" y="1063256"/>
                </a:cubicBezTo>
                <a:cubicBezTo>
                  <a:pt x="34112" y="1210340"/>
                  <a:pt x="131577" y="1520456"/>
                  <a:pt x="131577" y="15204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任意形状 101"/>
          <p:cNvSpPr/>
          <p:nvPr/>
        </p:nvSpPr>
        <p:spPr>
          <a:xfrm>
            <a:off x="8984512" y="2915605"/>
            <a:ext cx="1570578" cy="1262990"/>
          </a:xfrm>
          <a:custGeom>
            <a:avLst/>
            <a:gdLst>
              <a:gd name="connsiteX0" fmla="*/ 0 w 1570578"/>
              <a:gd name="connsiteY0" fmla="*/ 561242 h 1262990"/>
              <a:gd name="connsiteX1" fmla="*/ 297711 w 1570578"/>
              <a:gd name="connsiteY1" fmla="*/ 157204 h 1262990"/>
              <a:gd name="connsiteX2" fmla="*/ 935665 w 1570578"/>
              <a:gd name="connsiteY2" fmla="*/ 8348 h 1262990"/>
              <a:gd name="connsiteX3" fmla="*/ 1520455 w 1570578"/>
              <a:gd name="connsiteY3" fmla="*/ 380488 h 1262990"/>
              <a:gd name="connsiteX4" fmla="*/ 1552353 w 1570578"/>
              <a:gd name="connsiteY4" fmla="*/ 1262990 h 126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0578" h="1262990">
                <a:moveTo>
                  <a:pt x="0" y="561242"/>
                </a:moveTo>
                <a:cubicBezTo>
                  <a:pt x="70883" y="405297"/>
                  <a:pt x="141767" y="249353"/>
                  <a:pt x="297711" y="157204"/>
                </a:cubicBezTo>
                <a:cubicBezTo>
                  <a:pt x="453655" y="65055"/>
                  <a:pt x="731875" y="-28866"/>
                  <a:pt x="935665" y="8348"/>
                </a:cubicBezTo>
                <a:cubicBezTo>
                  <a:pt x="1139455" y="45562"/>
                  <a:pt x="1417674" y="171381"/>
                  <a:pt x="1520455" y="380488"/>
                </a:cubicBezTo>
                <a:cubicBezTo>
                  <a:pt x="1623236" y="589595"/>
                  <a:pt x="1532860" y="1149576"/>
                  <a:pt x="1552353" y="12629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43981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10180507"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原本</a:t>
            </a:r>
            <a:r>
              <a:rPr kumimoji="1" lang="zh-CN" altLang="en-US" sz="1400" dirty="0">
                <a:solidFill>
                  <a:schemeClr val="bg1">
                    <a:lumMod val="75000"/>
                  </a:schemeClr>
                </a:solidFill>
                <a:latin typeface="Microsoft YaHei" charset="-122"/>
                <a:ea typeface="Microsoft YaHei" charset="-122"/>
                <a:cs typeface="Microsoft YaHei" charset="-122"/>
              </a:rPr>
              <a:t>的</a:t>
            </a:r>
            <a:r>
              <a:rPr kumimoji="1" lang="zh-CN" altLang="en-US" sz="1400" dirty="0" smtClean="0">
                <a:solidFill>
                  <a:schemeClr val="bg1">
                    <a:lumMod val="75000"/>
                  </a:schemeClr>
                </a:solidFill>
                <a:latin typeface="Microsoft YaHei" charset="-122"/>
                <a:ea typeface="Microsoft YaHei" charset="-122"/>
                <a:cs typeface="Microsoft YaHei" charset="-122"/>
              </a:rPr>
              <a:t>反讽四</a:t>
            </a:r>
            <a:r>
              <a:rPr kumimoji="1" lang="zh-CN" altLang="en-US" sz="1400" dirty="0">
                <a:solidFill>
                  <a:schemeClr val="bg1">
                    <a:lumMod val="75000"/>
                  </a:schemeClr>
                </a:solidFill>
                <a:latin typeface="Microsoft YaHei" charset="-122"/>
                <a:ea typeface="Microsoft YaHei" charset="-122"/>
                <a:cs typeface="Microsoft YaHei" charset="-122"/>
              </a:rPr>
              <a:t>分类</a:t>
            </a:r>
            <a:r>
              <a:rPr kumimoji="1" lang="zh-CN" altLang="en-US" sz="1400" dirty="0" smtClean="0">
                <a:solidFill>
                  <a:schemeClr val="bg1">
                    <a:lumMod val="75000"/>
                  </a:schemeClr>
                </a:solidFill>
                <a:latin typeface="Microsoft YaHei" charset="-122"/>
                <a:ea typeface="Microsoft YaHei" charset="-122"/>
                <a:cs typeface="Microsoft YaHei" charset="-122"/>
              </a:rPr>
              <a:t>问题</a:t>
            </a:r>
          </a:p>
          <a:p>
            <a:pPr lvl="1">
              <a:lnSpc>
                <a:spcPct val="130000"/>
              </a:lnSpc>
              <a:buBlip>
                <a:blip r:embed="rId3"/>
              </a:buBlip>
            </a:pPr>
            <a:r>
              <a:rPr kumimoji="1" lang="zh-CN" altLang="en-US" sz="1400" dirty="0">
                <a:latin typeface="Microsoft YaHei" charset="-122"/>
                <a:ea typeface="Microsoft YaHei" charset="-122"/>
                <a:cs typeface="Microsoft YaHei" charset="-122"/>
              </a:rPr>
              <a:t>面向 </a:t>
            </a:r>
            <a:r>
              <a:rPr kumimoji="1" lang="zh-CN" altLang="en-US" sz="1400" i="1" dirty="0">
                <a:solidFill>
                  <a:srgbClr val="1775B3"/>
                </a:solidFill>
                <a:latin typeface="Microsoft YaHei" charset="-122"/>
                <a:ea typeface="Microsoft YaHei" charset="-122"/>
                <a:cs typeface="Microsoft YaHei" charset="-122"/>
              </a:rPr>
              <a:t>没有反讽</a:t>
            </a:r>
            <a:r>
              <a:rPr kumimoji="1" lang="zh-TW" altLang="en-US" sz="1400" dirty="0">
                <a:latin typeface="Microsoft YaHei" charset="-122"/>
                <a:ea typeface="Microsoft YaHei" charset="-122"/>
                <a:cs typeface="Microsoft YaHei" charset="-122"/>
              </a:rPr>
              <a:t> 、</a:t>
            </a:r>
            <a:r>
              <a:rPr kumimoji="1" lang="zh-CN" altLang="en-US" sz="1400" i="1" dirty="0">
                <a:solidFill>
                  <a:srgbClr val="1775B3"/>
                </a:solidFill>
                <a:latin typeface="Microsoft YaHei" charset="-122"/>
                <a:ea typeface="Microsoft YaHei" charset="-122"/>
                <a:cs typeface="Microsoft YaHei" charset="-122"/>
              </a:rPr>
              <a:t>基于相反语义的</a:t>
            </a:r>
            <a:r>
              <a:rPr kumimoji="1" lang="zh-CN" altLang="en-US" sz="1400" i="1" dirty="0" smtClean="0">
                <a:solidFill>
                  <a:srgbClr val="1775B3"/>
                </a:solidFill>
                <a:latin typeface="Microsoft YaHei" charset="-122"/>
                <a:ea typeface="Microsoft YaHei" charset="-122"/>
                <a:cs typeface="Microsoft YaHei" charset="-122"/>
              </a:rPr>
              <a:t>反讽</a:t>
            </a:r>
            <a:endParaRPr kumimoji="1" lang="en-US" altLang="zh-CN" sz="1400" dirty="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情景反讽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grpSp>
        <p:nvGrpSpPr>
          <p:cNvPr id="112" name="组 111"/>
          <p:cNvGrpSpPr/>
          <p:nvPr/>
        </p:nvGrpSpPr>
        <p:grpSpPr>
          <a:xfrm>
            <a:off x="849953" y="5170495"/>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6" y="5053359"/>
              <a:ext cx="1240563" cy="30777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a:t>
              </a:r>
              <a:r>
                <a:rPr lang="en-US" altLang="zh-CN" sz="1400" dirty="0" smtClean="0">
                  <a:latin typeface="Microsoft YaHei" charset="-122"/>
                  <a:ea typeface="Microsoft YaHei" charset="-122"/>
                  <a:cs typeface="Microsoft YaHei" charset="-122"/>
                </a:rPr>
                <a:t> II</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37" name="椭圆 3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3" name="组 112"/>
          <p:cNvGrpSpPr/>
          <p:nvPr/>
        </p:nvGrpSpPr>
        <p:grpSpPr>
          <a:xfrm>
            <a:off x="849954" y="3661854"/>
            <a:ext cx="6556595" cy="720000"/>
            <a:chOff x="428996" y="4794900"/>
            <a:chExt cx="6556595" cy="851558"/>
          </a:xfrm>
        </p:grpSpPr>
        <p:sp>
          <p:nvSpPr>
            <p:cNvPr id="114" name="椭圆 11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15" name="椭圆 11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16" name="圆角矩形 11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17" name="文本框 116"/>
            <p:cNvSpPr txBox="1"/>
            <p:nvPr/>
          </p:nvSpPr>
          <p:spPr>
            <a:xfrm>
              <a:off x="428997" y="5053359"/>
              <a:ext cx="999270" cy="30492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118" name="椭圆 11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19" name="椭圆 11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125" name="圆角矩形 124"/>
          <p:cNvSpPr/>
          <p:nvPr/>
        </p:nvSpPr>
        <p:spPr>
          <a:xfrm>
            <a:off x="858294" y="4602417"/>
            <a:ext cx="3850866"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smtClean="0">
                <a:solidFill>
                  <a:schemeClr val="tx1"/>
                </a:solidFill>
                <a:latin typeface="Microsoft YaHei" charset="-122"/>
                <a:ea typeface="Microsoft YaHei" charset="-122"/>
                <a:cs typeface="Microsoft YaHei" charset="-122"/>
              </a:rPr>
              <a:t>面向 </a:t>
            </a:r>
            <a:r>
              <a:rPr kumimoji="1" lang="zh-CN" altLang="en-US" sz="1200" i="1" dirty="0">
                <a:solidFill>
                  <a:srgbClr val="1775B3"/>
                </a:solidFill>
                <a:latin typeface="Microsoft YaHei" charset="-122"/>
                <a:ea typeface="Microsoft YaHei" charset="-122"/>
                <a:cs typeface="Microsoft YaHei" charset="-122"/>
              </a:rPr>
              <a:t>没有反讽</a:t>
            </a:r>
            <a:r>
              <a:rPr kumimoji="1" lang="zh-TW" altLang="en-US" sz="1200" dirty="0">
                <a:latin typeface="Microsoft YaHei" charset="-122"/>
                <a:ea typeface="Microsoft YaHei" charset="-122"/>
                <a:cs typeface="Microsoft YaHei" charset="-122"/>
              </a:rPr>
              <a:t> </a:t>
            </a:r>
            <a:r>
              <a:rPr kumimoji="1" lang="zh-TW"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基于相反语义的</a:t>
            </a:r>
            <a:r>
              <a:rPr kumimoji="1" lang="zh-CN" altLang="en-US" sz="1200" i="1" dirty="0" smtClean="0">
                <a:solidFill>
                  <a:srgbClr val="1775B3"/>
                </a:solidFill>
                <a:latin typeface="Microsoft YaHei" charset="-122"/>
                <a:ea typeface="Microsoft YaHei" charset="-122"/>
                <a:cs typeface="Microsoft YaHei" charset="-122"/>
              </a:rPr>
              <a:t>反讽</a:t>
            </a:r>
            <a:r>
              <a:rPr kumimoji="1" lang="en-US" altLang="zh-CN" sz="1200" i="1" dirty="0" smtClean="0">
                <a:solidFill>
                  <a:srgbClr val="1775B3"/>
                </a:solidFill>
                <a:latin typeface="Microsoft YaHei" charset="-122"/>
                <a:ea typeface="Microsoft YaHei" charset="-122"/>
                <a:cs typeface="Microsoft YaHei" charset="-122"/>
              </a:rPr>
              <a:t> </a:t>
            </a:r>
            <a:r>
              <a:rPr kumimoji="1" lang="zh-CN" altLang="en-US" sz="1200" dirty="0" smtClean="0">
                <a:solidFill>
                  <a:schemeClr val="tx1"/>
                </a:solidFill>
                <a:latin typeface="Microsoft YaHei" charset="-122"/>
                <a:ea typeface="Microsoft YaHei" charset="-122"/>
                <a:cs typeface="Microsoft YaHei" charset="-122"/>
              </a:rPr>
              <a:t>二分</a:t>
            </a:r>
            <a:r>
              <a:rPr kumimoji="1" lang="zh-CN" altLang="en-US" sz="1200" dirty="0">
                <a:solidFill>
                  <a:schemeClr val="tx1"/>
                </a:solidFill>
                <a:latin typeface="Microsoft YaHei" charset="-122"/>
                <a:ea typeface="Microsoft YaHei" charset="-122"/>
                <a:cs typeface="Microsoft YaHei" charset="-122"/>
              </a:rPr>
              <a:t>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127" name="直线箭头连接符 126"/>
          <p:cNvCxnSpPr>
            <a:stCxn id="118" idx="4"/>
            <a:endCxn id="16"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119" idx="4"/>
            <a:endCxn id="17"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14" idx="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15" idx="4"/>
            <a:endCxn id="125" idx="0"/>
          </p:cNvCxnSpPr>
          <p:nvPr/>
        </p:nvCxnSpPr>
        <p:spPr>
          <a:xfrm flipH="1">
            <a:off x="2783727" y="4242242"/>
            <a:ext cx="1141790" cy="36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endCxn id="10"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25" idx="2"/>
            <a:endCxn id="13" idx="0"/>
          </p:cNvCxnSpPr>
          <p:nvPr/>
        </p:nvCxnSpPr>
        <p:spPr>
          <a:xfrm>
            <a:off x="2783727" y="4959307"/>
            <a:ext cx="1141789"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任意形状 5"/>
          <p:cNvSpPr/>
          <p:nvPr/>
        </p:nvSpPr>
        <p:spPr>
          <a:xfrm>
            <a:off x="7785073" y="3479798"/>
            <a:ext cx="2721383" cy="1640842"/>
          </a:xfrm>
          <a:custGeom>
            <a:avLst/>
            <a:gdLst>
              <a:gd name="connsiteX0" fmla="*/ 965735 w 2721383"/>
              <a:gd name="connsiteY0" fmla="*/ 1613410 h 1640842"/>
              <a:gd name="connsiteX1" fmla="*/ 618263 w 2721383"/>
              <a:gd name="connsiteY1" fmla="*/ 1311658 h 1640842"/>
              <a:gd name="connsiteX2" fmla="*/ 261647 w 2721383"/>
              <a:gd name="connsiteY2" fmla="*/ 1302514 h 1640842"/>
              <a:gd name="connsiteX3" fmla="*/ 5615 w 2721383"/>
              <a:gd name="connsiteY3" fmla="*/ 1156210 h 1640842"/>
              <a:gd name="connsiteX4" fmla="*/ 508535 w 2721383"/>
              <a:gd name="connsiteY4" fmla="*/ 781306 h 1640842"/>
              <a:gd name="connsiteX5" fmla="*/ 508535 w 2721383"/>
              <a:gd name="connsiteY5" fmla="*/ 232666 h 1640842"/>
              <a:gd name="connsiteX6" fmla="*/ 1093751 w 2721383"/>
              <a:gd name="connsiteY6" fmla="*/ 95506 h 1640842"/>
              <a:gd name="connsiteX7" fmla="*/ 2721383 w 2721383"/>
              <a:gd name="connsiteY7" fmla="*/ 1640842 h 164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1383" h="1640842">
                <a:moveTo>
                  <a:pt x="965735" y="1613410"/>
                </a:moveTo>
                <a:cubicBezTo>
                  <a:pt x="850673" y="1488442"/>
                  <a:pt x="735611" y="1363474"/>
                  <a:pt x="618263" y="1311658"/>
                </a:cubicBezTo>
                <a:cubicBezTo>
                  <a:pt x="500915" y="1259842"/>
                  <a:pt x="363755" y="1328422"/>
                  <a:pt x="261647" y="1302514"/>
                </a:cubicBezTo>
                <a:cubicBezTo>
                  <a:pt x="159539" y="1276606"/>
                  <a:pt x="-35533" y="1243078"/>
                  <a:pt x="5615" y="1156210"/>
                </a:cubicBezTo>
                <a:cubicBezTo>
                  <a:pt x="46763" y="1069342"/>
                  <a:pt x="424715" y="935230"/>
                  <a:pt x="508535" y="781306"/>
                </a:cubicBezTo>
                <a:cubicBezTo>
                  <a:pt x="592355" y="627382"/>
                  <a:pt x="410999" y="346966"/>
                  <a:pt x="508535" y="232666"/>
                </a:cubicBezTo>
                <a:cubicBezTo>
                  <a:pt x="606071" y="118366"/>
                  <a:pt x="724943" y="-139190"/>
                  <a:pt x="1093751" y="95506"/>
                </a:cubicBezTo>
                <a:cubicBezTo>
                  <a:pt x="1462559" y="330202"/>
                  <a:pt x="2348003" y="1349758"/>
                  <a:pt x="2721383" y="16408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48961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10159242"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对子任务二：判断一条微博为</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没有反讽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情景反讽</a:t>
            </a:r>
            <a:r>
              <a:rPr kumimoji="1" lang="zh-CN" altLang="en-US" sz="1600" i="1" dirty="0" smtClean="0">
                <a:latin typeface="Microsoft YaHei" charset="-122"/>
                <a:ea typeface="Microsoft YaHei" charset="-122"/>
                <a:cs typeface="Microsoft YaHei" charset="-122"/>
              </a:rPr>
              <a:t> </a:t>
            </a:r>
            <a:r>
              <a:rPr kumimoji="1" lang="en-US" altLang="zh-CN"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其他反讽</a:t>
            </a:r>
            <a:endParaRPr kumimoji="1" lang="en-US" altLang="zh-CN" sz="1600" i="1" dirty="0" smtClean="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拆解成了以下四个子分类问题的叠加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原本的反讽四分类问题</a:t>
            </a: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基于相反语义的反讽</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 </a:t>
            </a:r>
            <a:r>
              <a:rPr kumimoji="1" lang="zh-CN" altLang="en-US" sz="1400" i="1" dirty="0" smtClean="0">
                <a:solidFill>
                  <a:srgbClr val="1775B3"/>
                </a:solidFill>
                <a:latin typeface="Microsoft YaHei" charset="-122"/>
                <a:ea typeface="Microsoft YaHei" charset="-122"/>
                <a:cs typeface="Microsoft YaHei" charset="-122"/>
              </a:rPr>
              <a:t>没有反讽</a:t>
            </a:r>
            <a:r>
              <a:rPr kumimoji="1" lang="zh-TW" altLang="en-US"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情景反讽</a:t>
            </a:r>
            <a:r>
              <a:rPr kumimoji="1" lang="zh-TW" altLang="en-US"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 </a:t>
            </a:r>
            <a:r>
              <a:rPr kumimoji="1" lang="zh-CN" altLang="en-US" sz="1400" i="1" dirty="0" smtClean="0">
                <a:solidFill>
                  <a:schemeClr val="bg1">
                    <a:lumMod val="75000"/>
                  </a:schemeClr>
                </a:solidFill>
                <a:latin typeface="Microsoft YaHei" charset="-122"/>
                <a:ea typeface="Microsoft YaHei" charset="-122"/>
                <a:cs typeface="Microsoft YaHei" charset="-122"/>
              </a:rPr>
              <a:t>没有反讽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其他反讽</a:t>
            </a:r>
            <a:r>
              <a:rPr kumimoji="1" lang="zh-TW" altLang="en-US"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grpSp>
        <p:nvGrpSpPr>
          <p:cNvPr id="112" name="组 111"/>
          <p:cNvGrpSpPr/>
          <p:nvPr/>
        </p:nvGrpSpPr>
        <p:grpSpPr>
          <a:xfrm>
            <a:off x="849953" y="5170495"/>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6" y="5053358"/>
              <a:ext cx="1240563"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a:t>
              </a:r>
              <a:r>
                <a:rPr lang="en-US" altLang="zh-CN" sz="1400" dirty="0" smtClean="0">
                  <a:latin typeface="Microsoft YaHei" charset="-122"/>
                  <a:ea typeface="Microsoft YaHei" charset="-122"/>
                  <a:cs typeface="Microsoft YaHei" charset="-122"/>
                </a:rPr>
                <a:t> III</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37" name="椭圆 36"/>
          <p:cNvSpPr/>
          <p:nvPr/>
        </p:nvSpPr>
        <p:spPr>
          <a:xfrm>
            <a:off x="8489247" y="37307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3" name="组 112"/>
          <p:cNvGrpSpPr/>
          <p:nvPr/>
        </p:nvGrpSpPr>
        <p:grpSpPr>
          <a:xfrm>
            <a:off x="849954" y="3661854"/>
            <a:ext cx="6556595" cy="720000"/>
            <a:chOff x="428996" y="4794900"/>
            <a:chExt cx="6556595" cy="851558"/>
          </a:xfrm>
        </p:grpSpPr>
        <p:sp>
          <p:nvSpPr>
            <p:cNvPr id="114" name="椭圆 11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15" name="椭圆 11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16" name="圆角矩形 11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17" name="文本框 116"/>
            <p:cNvSpPr txBox="1"/>
            <p:nvPr/>
          </p:nvSpPr>
          <p:spPr>
            <a:xfrm>
              <a:off x="428996" y="5053359"/>
              <a:ext cx="1150129"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II</a:t>
              </a:r>
              <a:endParaRPr kumimoji="1" lang="zh-CN" altLang="en-US" sz="1400" dirty="0">
                <a:latin typeface="Microsoft YaHei" charset="-122"/>
                <a:ea typeface="Microsoft YaHei" charset="-122"/>
                <a:cs typeface="Microsoft YaHei" charset="-122"/>
              </a:endParaRPr>
            </a:p>
          </p:txBody>
        </p:sp>
        <p:sp>
          <p:nvSpPr>
            <p:cNvPr id="118" name="椭圆 11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19" name="椭圆 11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125" name="圆角矩形 124"/>
          <p:cNvSpPr/>
          <p:nvPr/>
        </p:nvSpPr>
        <p:spPr>
          <a:xfrm>
            <a:off x="840007" y="4602417"/>
            <a:ext cx="2910590"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smtClean="0">
                <a:solidFill>
                  <a:schemeClr val="tx1"/>
                </a:solidFill>
                <a:latin typeface="Microsoft YaHei" charset="-122"/>
                <a:ea typeface="Microsoft YaHei" charset="-122"/>
                <a:cs typeface="Microsoft YaHei" charset="-122"/>
              </a:rPr>
              <a:t>面</a:t>
            </a:r>
            <a:r>
              <a:rPr kumimoji="1" lang="zh-CN" altLang="en-US" sz="1200" dirty="0">
                <a:solidFill>
                  <a:schemeClr val="tx1"/>
                </a:solidFill>
                <a:latin typeface="Microsoft YaHei" charset="-122"/>
                <a:ea typeface="Microsoft YaHei" charset="-122"/>
                <a:cs typeface="Microsoft YaHei" charset="-122"/>
              </a:rPr>
              <a:t>向</a:t>
            </a:r>
            <a:r>
              <a:rPr kumimoji="1" lang="zh-CN" altLang="en-US" sz="1200" dirty="0">
                <a:latin typeface="Microsoft YaHei" charset="-122"/>
                <a:ea typeface="Microsoft YaHei" charset="-122"/>
                <a:cs typeface="Microsoft YaHei" charset="-122"/>
              </a:rPr>
              <a:t> </a:t>
            </a:r>
            <a:r>
              <a:rPr kumimoji="1" lang="zh-CN" altLang="en-US" sz="1200" i="1" dirty="0">
                <a:solidFill>
                  <a:srgbClr val="1775B3"/>
                </a:solidFill>
                <a:latin typeface="Microsoft YaHei" charset="-122"/>
                <a:ea typeface="Microsoft YaHei" charset="-122"/>
                <a:cs typeface="Microsoft YaHei" charset="-122"/>
              </a:rPr>
              <a:t>没有反讽</a:t>
            </a:r>
            <a:r>
              <a:rPr kumimoji="1" lang="zh-TW" altLang="en-US" sz="1200" dirty="0">
                <a:latin typeface="Microsoft YaHei" charset="-122"/>
                <a:ea typeface="Microsoft YaHei" charset="-122"/>
                <a:cs typeface="Microsoft YaHei" charset="-122"/>
              </a:rPr>
              <a:t> </a:t>
            </a:r>
            <a:r>
              <a:rPr kumimoji="1" lang="zh-TW"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情景反讽</a:t>
            </a:r>
            <a:r>
              <a:rPr kumimoji="1" lang="zh-TW" altLang="en-US" sz="1200" dirty="0">
                <a:latin typeface="Microsoft YaHei" charset="-122"/>
                <a:ea typeface="Microsoft YaHei" charset="-122"/>
                <a:cs typeface="Microsoft YaHei" charset="-122"/>
              </a:rPr>
              <a:t> </a:t>
            </a:r>
            <a:r>
              <a:rPr kumimoji="1" lang="zh-CN" altLang="en-US" sz="1200" dirty="0">
                <a:solidFill>
                  <a:schemeClr val="tx1"/>
                </a:solidFill>
                <a:latin typeface="Microsoft YaHei" charset="-122"/>
                <a:ea typeface="Microsoft YaHei" charset="-122"/>
                <a:cs typeface="Microsoft YaHei" charset="-122"/>
              </a:rPr>
              <a:t>二分类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127" name="直线箭头连接符 126"/>
          <p:cNvCxnSpPr>
            <a:stCxn id="118" idx="4"/>
          </p:cNvCxnSpPr>
          <p:nvPr/>
        </p:nvCxnSpPr>
        <p:spPr>
          <a:xfrm flipH="1">
            <a:off x="2566969" y="4255507"/>
            <a:ext cx="2740536" cy="32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119" idx="4"/>
            <a:endCxn id="17"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14" idx="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endCxn id="10"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stCxn id="115" idx="4"/>
            <a:endCxn id="13"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endCxn id="16" idx="0"/>
          </p:cNvCxnSpPr>
          <p:nvPr/>
        </p:nvCxnSpPr>
        <p:spPr>
          <a:xfrm>
            <a:off x="2543528" y="4959307"/>
            <a:ext cx="2763976"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任意形状 2"/>
          <p:cNvSpPr/>
          <p:nvPr/>
        </p:nvSpPr>
        <p:spPr>
          <a:xfrm>
            <a:off x="9035507" y="2924507"/>
            <a:ext cx="1536984" cy="1556053"/>
          </a:xfrm>
          <a:custGeom>
            <a:avLst/>
            <a:gdLst>
              <a:gd name="connsiteX0" fmla="*/ 675421 w 1536984"/>
              <a:gd name="connsiteY0" fmla="*/ 1162861 h 1556053"/>
              <a:gd name="connsiteX1" fmla="*/ 565693 w 1536984"/>
              <a:gd name="connsiteY1" fmla="*/ 696517 h 1556053"/>
              <a:gd name="connsiteX2" fmla="*/ 99349 w 1536984"/>
              <a:gd name="connsiteY2" fmla="*/ 513637 h 1556053"/>
              <a:gd name="connsiteX3" fmla="*/ 62773 w 1536984"/>
              <a:gd name="connsiteY3" fmla="*/ 239317 h 1556053"/>
              <a:gd name="connsiteX4" fmla="*/ 812581 w 1536984"/>
              <a:gd name="connsiteY4" fmla="*/ 1573 h 1556053"/>
              <a:gd name="connsiteX5" fmla="*/ 1516669 w 1536984"/>
              <a:gd name="connsiteY5" fmla="*/ 358189 h 1556053"/>
              <a:gd name="connsiteX6" fmla="*/ 1361221 w 1536984"/>
              <a:gd name="connsiteY6" fmla="*/ 1556053 h 155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6984" h="1556053">
                <a:moveTo>
                  <a:pt x="675421" y="1162861"/>
                </a:moveTo>
                <a:cubicBezTo>
                  <a:pt x="668563" y="983791"/>
                  <a:pt x="661705" y="804721"/>
                  <a:pt x="565693" y="696517"/>
                </a:cubicBezTo>
                <a:cubicBezTo>
                  <a:pt x="469681" y="588313"/>
                  <a:pt x="183169" y="589837"/>
                  <a:pt x="99349" y="513637"/>
                </a:cubicBezTo>
                <a:cubicBezTo>
                  <a:pt x="15529" y="437437"/>
                  <a:pt x="-56099" y="324661"/>
                  <a:pt x="62773" y="239317"/>
                </a:cubicBezTo>
                <a:cubicBezTo>
                  <a:pt x="181645" y="153973"/>
                  <a:pt x="570265" y="-18239"/>
                  <a:pt x="812581" y="1573"/>
                </a:cubicBezTo>
                <a:cubicBezTo>
                  <a:pt x="1054897" y="21385"/>
                  <a:pt x="1425229" y="99109"/>
                  <a:pt x="1516669" y="358189"/>
                </a:cubicBezTo>
                <a:cubicBezTo>
                  <a:pt x="1608109" y="617269"/>
                  <a:pt x="1361221" y="1556053"/>
                  <a:pt x="1361221" y="15560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6238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921751"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多</a:t>
            </a:r>
            <a:r>
              <a:rPr lang="zh-CN" altLang="en-US" sz="26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a:t>
            </a:r>
            <a:r>
              <a:rPr kumimoji="1" lang="zh-CN" altLang="en-US" sz="1600" dirty="0">
                <a:latin typeface="Microsoft YaHei" charset="-122"/>
                <a:ea typeface="Microsoft YaHei" charset="-122"/>
                <a:cs typeface="Microsoft YaHei" charset="-122"/>
              </a:rPr>
              <a:t>任务二：判断一条微博为</a:t>
            </a:r>
            <a:r>
              <a:rPr kumimoji="1" lang="en-US" altLang="zh-CN" sz="1600"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没有反讽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基于相反语义的反讽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情景反讽</a:t>
            </a:r>
            <a:r>
              <a:rPr kumimoji="1" lang="zh-CN" altLang="en-US" sz="1600" i="1" dirty="0">
                <a:latin typeface="Microsoft YaHei" charset="-122"/>
                <a:ea typeface="Microsoft YaHei" charset="-122"/>
                <a:cs typeface="Microsoft YaHei" charset="-122"/>
              </a:rPr>
              <a:t> </a:t>
            </a:r>
            <a:r>
              <a:rPr kumimoji="1" lang="en-US" altLang="zh-CN" sz="1600" i="1" dirty="0">
                <a:latin typeface="Microsoft YaHei" charset="-122"/>
                <a:ea typeface="Microsoft YaHei" charset="-122"/>
                <a:cs typeface="Microsoft YaHei" charset="-122"/>
              </a:rPr>
              <a:t>/ </a:t>
            </a:r>
            <a:r>
              <a:rPr kumimoji="1" lang="zh-CN" altLang="en-US" sz="1600" i="1" dirty="0">
                <a:solidFill>
                  <a:schemeClr val="accent1">
                    <a:lumMod val="75000"/>
                  </a:schemeClr>
                </a:solidFill>
                <a:latin typeface="Microsoft YaHei" charset="-122"/>
                <a:ea typeface="Microsoft YaHei" charset="-122"/>
                <a:cs typeface="Microsoft YaHei" charset="-122"/>
              </a:rPr>
              <a:t>其他反讽</a:t>
            </a:r>
            <a:endParaRPr kumimoji="1" lang="en-US" altLang="zh-CN" sz="1600" i="1" dirty="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成了以下四个子分类问题的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原本</a:t>
            </a:r>
            <a:r>
              <a:rPr kumimoji="1" lang="zh-CN" altLang="en-US" sz="1400" dirty="0">
                <a:solidFill>
                  <a:schemeClr val="bg1">
                    <a:lumMod val="75000"/>
                  </a:schemeClr>
                </a:solidFill>
                <a:latin typeface="Microsoft YaHei" charset="-122"/>
                <a:ea typeface="Microsoft YaHei" charset="-122"/>
                <a:cs typeface="Microsoft YaHei" charset="-122"/>
              </a:rPr>
              <a:t>的</a:t>
            </a:r>
            <a:r>
              <a:rPr kumimoji="1" lang="zh-CN" altLang="en-US" sz="1400" dirty="0" smtClean="0">
                <a:solidFill>
                  <a:schemeClr val="bg1">
                    <a:lumMod val="75000"/>
                  </a:schemeClr>
                </a:solidFill>
                <a:latin typeface="Microsoft YaHei" charset="-122"/>
                <a:ea typeface="Microsoft YaHei" charset="-122"/>
                <a:cs typeface="Microsoft YaHei" charset="-122"/>
              </a:rPr>
              <a:t>反讽四</a:t>
            </a:r>
            <a:r>
              <a:rPr kumimoji="1" lang="zh-CN" altLang="en-US" sz="1400" dirty="0">
                <a:solidFill>
                  <a:schemeClr val="bg1">
                    <a:lumMod val="75000"/>
                  </a:schemeClr>
                </a:solidFill>
                <a:latin typeface="Microsoft YaHei" charset="-122"/>
                <a:ea typeface="Microsoft YaHei" charset="-122"/>
                <a:cs typeface="Microsoft YaHei" charset="-122"/>
              </a:rPr>
              <a:t>分类</a:t>
            </a:r>
            <a:r>
              <a:rPr kumimoji="1" lang="zh-CN" altLang="en-US" sz="1400" dirty="0" smtClean="0">
                <a:solidFill>
                  <a:schemeClr val="bg1">
                    <a:lumMod val="75000"/>
                  </a:schemeClr>
                </a:solidFill>
                <a:latin typeface="Microsoft YaHei" charset="-122"/>
                <a:ea typeface="Microsoft YaHei" charset="-122"/>
                <a:cs typeface="Microsoft YaHei" charset="-122"/>
              </a:rPr>
              <a:t>问题</a:t>
            </a: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面向 </a:t>
            </a:r>
            <a:r>
              <a:rPr kumimoji="1" lang="zh-CN" altLang="en-US" sz="1400" i="1" dirty="0">
                <a:solidFill>
                  <a:schemeClr val="bg1">
                    <a:lumMod val="75000"/>
                  </a:schemeClr>
                </a:solidFill>
                <a:latin typeface="Microsoft YaHei" charset="-122"/>
                <a:ea typeface="Microsoft YaHei" charset="-122"/>
                <a:cs typeface="Microsoft YaHei" charset="-122"/>
              </a:rPr>
              <a:t>没有反讽</a:t>
            </a:r>
            <a:r>
              <a:rPr kumimoji="1" lang="zh-TW" altLang="en-US" sz="1400" dirty="0">
                <a:solidFill>
                  <a:schemeClr val="bg1">
                    <a:lumMod val="75000"/>
                  </a:schemeClr>
                </a:solidFill>
                <a:latin typeface="Microsoft YaHei" charset="-122"/>
                <a:ea typeface="Microsoft YaHei" charset="-122"/>
                <a:cs typeface="Microsoft YaHei" charset="-122"/>
              </a:rPr>
              <a:t> 、</a:t>
            </a:r>
            <a:r>
              <a:rPr kumimoji="1" lang="zh-CN" altLang="en-US" sz="1400" i="1" dirty="0">
                <a:solidFill>
                  <a:schemeClr val="bg1">
                    <a:lumMod val="75000"/>
                  </a:schemeClr>
                </a:solidFill>
                <a:latin typeface="Microsoft YaHei" charset="-122"/>
                <a:ea typeface="Microsoft YaHei" charset="-122"/>
                <a:cs typeface="Microsoft YaHei" charset="-122"/>
              </a:rPr>
              <a:t>基于相反语义的</a:t>
            </a:r>
            <a:r>
              <a:rPr kumimoji="1" lang="zh-CN" altLang="en-US" sz="1400" i="1" dirty="0" smtClean="0">
                <a:solidFill>
                  <a:schemeClr val="bg1">
                    <a:lumMod val="75000"/>
                  </a:schemeClr>
                </a:solidFill>
                <a:latin typeface="Microsoft YaHei" charset="-122"/>
                <a:ea typeface="Microsoft YaHei" charset="-122"/>
                <a:cs typeface="Microsoft YaHei" charset="-122"/>
              </a:rPr>
              <a:t>反讽</a:t>
            </a:r>
            <a:endParaRPr kumimoji="1" lang="en-US" altLang="zh-CN" sz="1400" dirty="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面向 </a:t>
            </a:r>
            <a:r>
              <a:rPr kumimoji="1" lang="zh-CN" altLang="en-US" sz="1400" i="1" dirty="0">
                <a:solidFill>
                  <a:schemeClr val="bg1">
                    <a:lumMod val="75000"/>
                  </a:schemeClr>
                </a:solidFill>
                <a:latin typeface="Microsoft YaHei" charset="-122"/>
                <a:ea typeface="Microsoft YaHei" charset="-122"/>
                <a:cs typeface="Microsoft YaHei" charset="-122"/>
              </a:rPr>
              <a:t>没有反讽</a:t>
            </a:r>
            <a:r>
              <a:rPr kumimoji="1" lang="zh-TW" altLang="en-US" sz="1400" dirty="0">
                <a:solidFill>
                  <a:schemeClr val="bg1">
                    <a:lumMod val="75000"/>
                  </a:schemeClr>
                </a:solidFill>
                <a:latin typeface="Microsoft YaHei" charset="-122"/>
                <a:ea typeface="Microsoft YaHei" charset="-122"/>
                <a:cs typeface="Microsoft YaHei" charset="-122"/>
              </a:rPr>
              <a:t> 、</a:t>
            </a:r>
            <a:r>
              <a:rPr kumimoji="1" lang="zh-CN" altLang="en-US" sz="1400" i="1" dirty="0">
                <a:solidFill>
                  <a:schemeClr val="bg1">
                    <a:lumMod val="75000"/>
                  </a:schemeClr>
                </a:solidFill>
                <a:latin typeface="Microsoft YaHei" charset="-122"/>
                <a:ea typeface="Microsoft YaHei" charset="-122"/>
                <a:cs typeface="Microsoft YaHei" charset="-122"/>
              </a:rPr>
              <a:t>情景反讽</a:t>
            </a:r>
            <a:r>
              <a:rPr kumimoji="1" lang="zh-TW" altLang="en-US" sz="1400" dirty="0">
                <a:solidFill>
                  <a:schemeClr val="bg1">
                    <a:lumMod val="75000"/>
                  </a:schemeClr>
                </a:solidFill>
                <a:latin typeface="Microsoft YaHei" charset="-122"/>
                <a:ea typeface="Microsoft YaHei" charset="-122"/>
                <a:cs typeface="Microsoft YaHei" charset="-122"/>
              </a:rPr>
              <a:t> </a:t>
            </a:r>
            <a:r>
              <a:rPr kumimoji="1" lang="zh-CN" altLang="en-US" sz="1400" dirty="0">
                <a:solidFill>
                  <a:schemeClr val="bg1">
                    <a:lumMod val="75000"/>
                  </a:schemeClr>
                </a:solidFill>
                <a:latin typeface="Microsoft YaHei" charset="-122"/>
                <a:ea typeface="Microsoft YaHei" charset="-122"/>
                <a:cs typeface="Microsoft YaHei" charset="-122"/>
              </a:rPr>
              <a:t>二分类</a:t>
            </a:r>
            <a:endParaRPr kumimoji="1" lang="en-US" altLang="zh-CN" sz="1400" dirty="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a:latin typeface="Microsoft YaHei" charset="-122"/>
                <a:ea typeface="Microsoft YaHei" charset="-122"/>
                <a:cs typeface="Microsoft YaHei" charset="-122"/>
              </a:rPr>
              <a:t>面向 </a:t>
            </a:r>
            <a:r>
              <a:rPr kumimoji="1" lang="zh-CN" altLang="en-US" sz="1400" i="1" dirty="0">
                <a:solidFill>
                  <a:srgbClr val="1775B3"/>
                </a:solidFill>
                <a:latin typeface="Microsoft YaHei" charset="-122"/>
                <a:ea typeface="Microsoft YaHei" charset="-122"/>
                <a:cs typeface="Microsoft YaHei" charset="-122"/>
              </a:rPr>
              <a:t>没有反讽</a:t>
            </a:r>
            <a:r>
              <a:rPr kumimoji="1" lang="zh-TW" altLang="en-US" sz="1400" dirty="0">
                <a:latin typeface="Microsoft YaHei" charset="-122"/>
                <a:ea typeface="Microsoft YaHei" charset="-122"/>
                <a:cs typeface="Microsoft YaHei" charset="-122"/>
              </a:rPr>
              <a:t> 、</a:t>
            </a:r>
            <a:r>
              <a:rPr kumimoji="1" lang="zh-CN" altLang="en-US" sz="1400" i="1" dirty="0">
                <a:solidFill>
                  <a:srgbClr val="1775B3"/>
                </a:solidFill>
                <a:latin typeface="Microsoft YaHei" charset="-122"/>
                <a:ea typeface="Microsoft YaHei" charset="-122"/>
                <a:cs typeface="Microsoft YaHei" charset="-122"/>
              </a:rPr>
              <a:t>其他反讽</a:t>
            </a:r>
            <a:r>
              <a:rPr kumimoji="1" lang="zh-TW" altLang="en-US" sz="1400" dirty="0">
                <a:latin typeface="Microsoft YaHei" charset="-122"/>
                <a:ea typeface="Microsoft YaHei" charset="-122"/>
                <a:cs typeface="Microsoft YaHei" charset="-122"/>
              </a:rPr>
              <a:t> </a:t>
            </a:r>
            <a:r>
              <a:rPr kumimoji="1" lang="zh-CN" altLang="en-US" sz="1400" dirty="0">
                <a:latin typeface="Microsoft YaHei" charset="-122"/>
                <a:ea typeface="Microsoft YaHei" charset="-122"/>
                <a:cs typeface="Microsoft YaHei" charset="-122"/>
              </a:rPr>
              <a:t>二分类</a:t>
            </a:r>
            <a:endParaRPr kumimoji="1" lang="en-US" altLang="zh-CN" sz="900" dirty="0">
              <a:latin typeface="Microsoft YaHei" charset="-122"/>
              <a:ea typeface="Microsoft YaHei" charset="-122"/>
              <a:cs typeface="Microsoft YaHei" charset="-122"/>
            </a:endParaRPr>
          </a:p>
        </p:txBody>
      </p:sp>
      <p:grpSp>
        <p:nvGrpSpPr>
          <p:cNvPr id="112" name="组 111"/>
          <p:cNvGrpSpPr/>
          <p:nvPr/>
        </p:nvGrpSpPr>
        <p:grpSpPr>
          <a:xfrm>
            <a:off x="849953" y="5170495"/>
            <a:ext cx="6556595" cy="720000"/>
            <a:chOff x="428996" y="4794900"/>
            <a:chExt cx="6556595" cy="851558"/>
          </a:xfrm>
        </p:grpSpPr>
        <p:sp>
          <p:nvSpPr>
            <p:cNvPr id="10" name="椭圆 9"/>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3" name="椭圆 12"/>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4" name="圆角矩形 13"/>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5" name="文本框 14"/>
            <p:cNvSpPr txBox="1"/>
            <p:nvPr/>
          </p:nvSpPr>
          <p:spPr>
            <a:xfrm>
              <a:off x="428996" y="5053359"/>
              <a:ext cx="1240563" cy="364014"/>
            </a:xfrm>
            <a:prstGeom prst="rect">
              <a:avLst/>
            </a:prstGeom>
            <a:noFill/>
          </p:spPr>
          <p:txBody>
            <a:bodyPr wrap="square" rtlCol="0">
              <a:spAutoFit/>
            </a:bodyPr>
            <a:lstStyle/>
            <a:p>
              <a:r>
                <a:rPr lang="zh-CN" altLang="en-US" sz="1400" dirty="0" smtClean="0">
                  <a:latin typeface="Microsoft YaHei" charset="-122"/>
                  <a:ea typeface="Microsoft YaHei" charset="-122"/>
                  <a:cs typeface="Microsoft YaHei" charset="-122"/>
                </a:rPr>
                <a:t>最终结果</a:t>
              </a:r>
              <a:endParaRPr kumimoji="1" lang="zh-CN" altLang="en-US" sz="1400" dirty="0">
                <a:latin typeface="Microsoft YaHei" charset="-122"/>
                <a:ea typeface="Microsoft YaHei" charset="-122"/>
                <a:cs typeface="Microsoft YaHei" charset="-122"/>
              </a:endParaRPr>
            </a:p>
          </p:txBody>
        </p:sp>
        <p:sp>
          <p:nvSpPr>
            <p:cNvPr id="16" name="椭圆 15"/>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7" name="椭圆 16"/>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37" name="椭圆 36"/>
          <p:cNvSpPr/>
          <p:nvPr/>
        </p:nvSpPr>
        <p:spPr>
          <a:xfrm>
            <a:off x="8489247" y="37307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7995988" y="451801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8721462" y="36562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8424601" y="4113487"/>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8795890" y="4197175"/>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939384" y="3799066"/>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9257122" y="4090243"/>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9029" y="4657180"/>
            <a:ext cx="148856" cy="148856"/>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9251141" y="321117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602930" y="329666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9736993" y="3579738"/>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866194" y="330061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9938980" y="3799332"/>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0112702" y="34704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0121100" y="381990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91766" y="3013599"/>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211312" y="3186243"/>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0330624" y="3654166"/>
            <a:ext cx="148856" cy="148856"/>
          </a:xfrm>
          <a:prstGeom prst="ellipse">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3" name="组 112"/>
          <p:cNvGrpSpPr/>
          <p:nvPr/>
        </p:nvGrpSpPr>
        <p:grpSpPr>
          <a:xfrm>
            <a:off x="849954" y="3661854"/>
            <a:ext cx="6556595" cy="720000"/>
            <a:chOff x="428996" y="4794900"/>
            <a:chExt cx="6556595" cy="851558"/>
          </a:xfrm>
        </p:grpSpPr>
        <p:sp>
          <p:nvSpPr>
            <p:cNvPr id="114" name="椭圆 11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没有反讽</a:t>
              </a:r>
            </a:p>
          </p:txBody>
        </p:sp>
        <p:sp>
          <p:nvSpPr>
            <p:cNvPr id="115" name="椭圆 11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solidFill>
                    <a:schemeClr val="tx1"/>
                  </a:solidFill>
                  <a:latin typeface="Microsoft YaHei" charset="-122"/>
                  <a:ea typeface="Microsoft YaHei" charset="-122"/>
                  <a:cs typeface="Microsoft YaHei" charset="-122"/>
                </a:rPr>
                <a:t>基于相反语义的反讽</a:t>
              </a:r>
            </a:p>
          </p:txBody>
        </p:sp>
        <p:sp>
          <p:nvSpPr>
            <p:cNvPr id="116" name="圆角矩形 11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117" name="文本框 116"/>
            <p:cNvSpPr txBox="1"/>
            <p:nvPr/>
          </p:nvSpPr>
          <p:spPr>
            <a:xfrm>
              <a:off x="428996" y="5053359"/>
              <a:ext cx="1150129"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III</a:t>
              </a:r>
              <a:endParaRPr kumimoji="1" lang="zh-CN" altLang="en-US" sz="1400" dirty="0">
                <a:latin typeface="Microsoft YaHei" charset="-122"/>
                <a:ea typeface="Microsoft YaHei" charset="-122"/>
                <a:cs typeface="Microsoft YaHei" charset="-122"/>
              </a:endParaRPr>
            </a:p>
          </p:txBody>
        </p:sp>
        <p:sp>
          <p:nvSpPr>
            <p:cNvPr id="118" name="椭圆 11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情景反讽</a:t>
              </a:r>
            </a:p>
          </p:txBody>
        </p:sp>
        <p:sp>
          <p:nvSpPr>
            <p:cNvPr id="119" name="椭圆 11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charset="-122"/>
                  <a:ea typeface="Microsoft YaHei" charset="-122"/>
                  <a:cs typeface="Microsoft YaHei" charset="-122"/>
                </a:rPr>
                <a:t>其他反讽</a:t>
              </a:r>
            </a:p>
          </p:txBody>
        </p:sp>
      </p:grpSp>
      <p:sp>
        <p:nvSpPr>
          <p:cNvPr id="125" name="圆角矩形 124"/>
          <p:cNvSpPr/>
          <p:nvPr/>
        </p:nvSpPr>
        <p:spPr>
          <a:xfrm>
            <a:off x="840007" y="4602417"/>
            <a:ext cx="2910590"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smtClean="0">
                <a:solidFill>
                  <a:schemeClr val="tx1"/>
                </a:solidFill>
                <a:latin typeface="Microsoft YaHei" charset="-122"/>
                <a:ea typeface="Microsoft YaHei" charset="-122"/>
                <a:cs typeface="Microsoft YaHei" charset="-122"/>
              </a:rPr>
              <a:t>面</a:t>
            </a:r>
            <a:r>
              <a:rPr kumimoji="1" lang="zh-CN" altLang="en-US" sz="1200" dirty="0">
                <a:solidFill>
                  <a:schemeClr val="tx1"/>
                </a:solidFill>
                <a:latin typeface="Microsoft YaHei" charset="-122"/>
                <a:ea typeface="Microsoft YaHei" charset="-122"/>
                <a:cs typeface="Microsoft YaHei" charset="-122"/>
              </a:rPr>
              <a:t>向</a:t>
            </a:r>
            <a:r>
              <a:rPr kumimoji="1" lang="zh-CN" altLang="en-US" sz="1200" dirty="0">
                <a:latin typeface="Microsoft YaHei" charset="-122"/>
                <a:ea typeface="Microsoft YaHei" charset="-122"/>
                <a:cs typeface="Microsoft YaHei" charset="-122"/>
              </a:rPr>
              <a:t> </a:t>
            </a:r>
            <a:r>
              <a:rPr kumimoji="1" lang="zh-CN" altLang="en-US" sz="1200" i="1" dirty="0">
                <a:solidFill>
                  <a:srgbClr val="1775B3"/>
                </a:solidFill>
                <a:latin typeface="Microsoft YaHei" charset="-122"/>
                <a:ea typeface="Microsoft YaHei" charset="-122"/>
                <a:cs typeface="Microsoft YaHei" charset="-122"/>
              </a:rPr>
              <a:t>没有反讽</a:t>
            </a:r>
            <a:r>
              <a:rPr kumimoji="1" lang="zh-TW" altLang="en-US" sz="1200" dirty="0">
                <a:latin typeface="Microsoft YaHei" charset="-122"/>
                <a:ea typeface="Microsoft YaHei" charset="-122"/>
                <a:cs typeface="Microsoft YaHei" charset="-122"/>
              </a:rPr>
              <a:t> </a:t>
            </a:r>
            <a:r>
              <a:rPr kumimoji="1" lang="zh-TW" altLang="en-US" sz="1200" dirty="0" smtClean="0">
                <a:solidFill>
                  <a:schemeClr val="tx1"/>
                </a:solidFill>
                <a:latin typeface="Microsoft YaHei" charset="-122"/>
                <a:ea typeface="Microsoft YaHei" charset="-122"/>
                <a:cs typeface="Microsoft YaHei" charset="-122"/>
              </a:rPr>
              <a:t>、</a:t>
            </a:r>
            <a:r>
              <a:rPr kumimoji="1" lang="zh-CN" altLang="en-US" sz="1200" i="1" dirty="0" smtClean="0">
                <a:solidFill>
                  <a:srgbClr val="1775B3"/>
                </a:solidFill>
                <a:latin typeface="Microsoft YaHei" charset="-122"/>
                <a:ea typeface="Microsoft YaHei" charset="-122"/>
                <a:cs typeface="Microsoft YaHei" charset="-122"/>
              </a:rPr>
              <a:t>其他反讽</a:t>
            </a:r>
            <a:r>
              <a:rPr kumimoji="1" lang="zh-TW" altLang="en-US" sz="1200" dirty="0" smtClean="0">
                <a:latin typeface="Microsoft YaHei" charset="-122"/>
                <a:ea typeface="Microsoft YaHei" charset="-122"/>
                <a:cs typeface="Microsoft YaHei" charset="-122"/>
              </a:rPr>
              <a:t> </a:t>
            </a:r>
            <a:r>
              <a:rPr kumimoji="1" lang="zh-CN" altLang="en-US" sz="1200" dirty="0">
                <a:solidFill>
                  <a:schemeClr val="tx1"/>
                </a:solidFill>
                <a:latin typeface="Microsoft YaHei" charset="-122"/>
                <a:ea typeface="Microsoft YaHei" charset="-122"/>
                <a:cs typeface="Microsoft YaHei" charset="-122"/>
              </a:rPr>
              <a:t>二分类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127" name="直线箭头连接符 126"/>
          <p:cNvCxnSpPr>
            <a:stCxn id="119" idx="4"/>
          </p:cNvCxnSpPr>
          <p:nvPr/>
        </p:nvCxnSpPr>
        <p:spPr>
          <a:xfrm flipH="1">
            <a:off x="2566969" y="4242163"/>
            <a:ext cx="4095728" cy="3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118" idx="4"/>
            <a:endCxn id="16"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14" idx="4"/>
          </p:cNvCxnSpPr>
          <p:nvPr/>
        </p:nvCxnSpPr>
        <p:spPr>
          <a:xfrm>
            <a:off x="2543529" y="4242242"/>
            <a:ext cx="0" cy="3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endCxn id="10" idx="0"/>
          </p:cNvCxnSpPr>
          <p:nvPr/>
        </p:nvCxnSpPr>
        <p:spPr>
          <a:xfrm>
            <a:off x="2543528" y="4959307"/>
            <a:ext cx="0" cy="3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stCxn id="115" idx="4"/>
            <a:endCxn id="13"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endCxn id="17" idx="0"/>
          </p:cNvCxnSpPr>
          <p:nvPr/>
        </p:nvCxnSpPr>
        <p:spPr>
          <a:xfrm>
            <a:off x="2543528" y="4959307"/>
            <a:ext cx="4119168" cy="33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任意形状 1"/>
          <p:cNvSpPr/>
          <p:nvPr/>
        </p:nvSpPr>
        <p:spPr>
          <a:xfrm>
            <a:off x="8530254" y="3867912"/>
            <a:ext cx="3082626" cy="1399032"/>
          </a:xfrm>
          <a:custGeom>
            <a:avLst/>
            <a:gdLst>
              <a:gd name="connsiteX0" fmla="*/ 3082626 w 3082626"/>
              <a:gd name="connsiteY0" fmla="*/ 0 h 1399032"/>
              <a:gd name="connsiteX1" fmla="*/ 2067642 w 3082626"/>
              <a:gd name="connsiteY1" fmla="*/ 347472 h 1399032"/>
              <a:gd name="connsiteX2" fmla="*/ 705186 w 3082626"/>
              <a:gd name="connsiteY2" fmla="*/ 54864 h 1399032"/>
              <a:gd name="connsiteX3" fmla="*/ 119970 w 3082626"/>
              <a:gd name="connsiteY3" fmla="*/ 128016 h 1399032"/>
              <a:gd name="connsiteX4" fmla="*/ 19386 w 3082626"/>
              <a:gd name="connsiteY4" fmla="*/ 822960 h 1399032"/>
              <a:gd name="connsiteX5" fmla="*/ 385146 w 3082626"/>
              <a:gd name="connsiteY5" fmla="*/ 13990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626" h="1399032">
                <a:moveTo>
                  <a:pt x="3082626" y="0"/>
                </a:moveTo>
                <a:cubicBezTo>
                  <a:pt x="2773254" y="169164"/>
                  <a:pt x="2463882" y="338328"/>
                  <a:pt x="2067642" y="347472"/>
                </a:cubicBezTo>
                <a:cubicBezTo>
                  <a:pt x="1671402" y="356616"/>
                  <a:pt x="1029798" y="91440"/>
                  <a:pt x="705186" y="54864"/>
                </a:cubicBezTo>
                <a:cubicBezTo>
                  <a:pt x="380574" y="18288"/>
                  <a:pt x="234270" y="0"/>
                  <a:pt x="119970" y="128016"/>
                </a:cubicBezTo>
                <a:cubicBezTo>
                  <a:pt x="5670" y="256032"/>
                  <a:pt x="-24810" y="611124"/>
                  <a:pt x="19386" y="822960"/>
                </a:cubicBezTo>
                <a:cubicBezTo>
                  <a:pt x="63582" y="1034796"/>
                  <a:pt x="276942" y="1278636"/>
                  <a:pt x="385146" y="13990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50222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9252008"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分类</a:t>
            </a:r>
            <a:r>
              <a:rPr lang="zh-CN" altLang="en-US" sz="2600" dirty="0"/>
              <a:t>模型框架</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pSp>
        <p:nvGrpSpPr>
          <p:cNvPr id="76" name="组 75"/>
          <p:cNvGrpSpPr/>
          <p:nvPr/>
        </p:nvGrpSpPr>
        <p:grpSpPr>
          <a:xfrm>
            <a:off x="507321" y="1702260"/>
            <a:ext cx="11535363" cy="3568699"/>
            <a:chOff x="1445981" y="2452499"/>
            <a:chExt cx="8629861" cy="2669823"/>
          </a:xfrm>
        </p:grpSpPr>
        <p:sp>
          <p:nvSpPr>
            <p:cNvPr id="77" name="圆角矩形 76"/>
            <p:cNvSpPr/>
            <p:nvPr/>
          </p:nvSpPr>
          <p:spPr>
            <a:xfrm>
              <a:off x="2372185" y="2970547"/>
              <a:ext cx="1186720"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78" name="椭圆 77"/>
            <p:cNvSpPr/>
            <p:nvPr/>
          </p:nvSpPr>
          <p:spPr>
            <a:xfrm>
              <a:off x="2473798" y="307216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79" name="椭圆 78"/>
            <p:cNvSpPr/>
            <p:nvPr/>
          </p:nvSpPr>
          <p:spPr>
            <a:xfrm>
              <a:off x="2685463" y="307216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0" name="椭圆 79"/>
            <p:cNvSpPr/>
            <p:nvPr/>
          </p:nvSpPr>
          <p:spPr>
            <a:xfrm>
              <a:off x="2897128" y="307216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1" name="椭圆 80"/>
            <p:cNvSpPr/>
            <p:nvPr/>
          </p:nvSpPr>
          <p:spPr>
            <a:xfrm>
              <a:off x="3108793" y="306660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2" name="椭圆 81"/>
            <p:cNvSpPr/>
            <p:nvPr/>
          </p:nvSpPr>
          <p:spPr>
            <a:xfrm>
              <a:off x="3320458" y="306660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3" name="圆角矩形 82"/>
            <p:cNvSpPr/>
            <p:nvPr/>
          </p:nvSpPr>
          <p:spPr>
            <a:xfrm>
              <a:off x="2372185" y="3525930"/>
              <a:ext cx="1186720"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4" name="椭圆 83"/>
            <p:cNvSpPr/>
            <p:nvPr/>
          </p:nvSpPr>
          <p:spPr>
            <a:xfrm>
              <a:off x="2473798" y="3627544"/>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5" name="椭圆 84"/>
            <p:cNvSpPr/>
            <p:nvPr/>
          </p:nvSpPr>
          <p:spPr>
            <a:xfrm>
              <a:off x="2685463" y="3627544"/>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6" name="椭圆 85"/>
            <p:cNvSpPr/>
            <p:nvPr/>
          </p:nvSpPr>
          <p:spPr>
            <a:xfrm>
              <a:off x="2897128" y="3627544"/>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7" name="椭圆 86"/>
            <p:cNvSpPr/>
            <p:nvPr/>
          </p:nvSpPr>
          <p:spPr>
            <a:xfrm>
              <a:off x="3108793" y="3621992"/>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8" name="椭圆 87"/>
            <p:cNvSpPr/>
            <p:nvPr/>
          </p:nvSpPr>
          <p:spPr>
            <a:xfrm>
              <a:off x="3320458" y="3621992"/>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89" name="圆角矩形 88"/>
            <p:cNvSpPr/>
            <p:nvPr/>
          </p:nvSpPr>
          <p:spPr>
            <a:xfrm>
              <a:off x="2372185" y="4607615"/>
              <a:ext cx="1186720"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0" name="椭圆 89"/>
            <p:cNvSpPr/>
            <p:nvPr/>
          </p:nvSpPr>
          <p:spPr>
            <a:xfrm>
              <a:off x="2473798" y="470922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1" name="椭圆 90"/>
            <p:cNvSpPr/>
            <p:nvPr/>
          </p:nvSpPr>
          <p:spPr>
            <a:xfrm>
              <a:off x="2685463" y="470922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2" name="椭圆 91"/>
            <p:cNvSpPr/>
            <p:nvPr/>
          </p:nvSpPr>
          <p:spPr>
            <a:xfrm>
              <a:off x="2897128" y="4709229"/>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3" name="椭圆 92"/>
            <p:cNvSpPr/>
            <p:nvPr/>
          </p:nvSpPr>
          <p:spPr>
            <a:xfrm>
              <a:off x="3108793" y="4703677"/>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4" name="椭圆 93"/>
            <p:cNvSpPr/>
            <p:nvPr/>
          </p:nvSpPr>
          <p:spPr>
            <a:xfrm>
              <a:off x="3320458" y="4703677"/>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95" name="圆角矩形 94"/>
            <p:cNvSpPr/>
            <p:nvPr/>
          </p:nvSpPr>
          <p:spPr>
            <a:xfrm>
              <a:off x="2239221" y="2828781"/>
              <a:ext cx="1462105" cy="2293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96" name="文本框 95"/>
                <p:cNvSpPr txBox="1"/>
                <p:nvPr/>
              </p:nvSpPr>
              <p:spPr>
                <a:xfrm>
                  <a:off x="1735896" y="2984746"/>
                  <a:ext cx="194181" cy="161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a:latin typeface="Cambria Math" charset="0"/>
                                <a:ea typeface="Microsoft YaHei" charset="-122"/>
                                <a:cs typeface="Microsoft YaHei" charset="-122"/>
                              </a:rPr>
                            </m:ctrlPr>
                          </m:sSubPr>
                          <m:e>
                            <m:r>
                              <a:rPr kumimoji="1" lang="en-US" altLang="zh-CN" sz="1400" i="1">
                                <a:latin typeface="Cambria Math" charset="0"/>
                                <a:ea typeface="Microsoft YaHei" charset="-122"/>
                                <a:cs typeface="Microsoft YaHei" charset="-122"/>
                              </a:rPr>
                              <m:t>𝑤</m:t>
                            </m:r>
                          </m:e>
                          <m:sub>
                            <m:r>
                              <a:rPr kumimoji="1" lang="en-US" altLang="zh-CN" sz="1400" i="1">
                                <a:latin typeface="Cambria Math" charset="0"/>
                                <a:ea typeface="Microsoft YaHei" charset="-122"/>
                                <a:cs typeface="Microsoft YaHei" charset="-122"/>
                              </a:rPr>
                              <m:t>1</m:t>
                            </m:r>
                          </m:sub>
                        </m:sSub>
                      </m:oMath>
                    </m:oMathPara>
                  </a14:m>
                  <a:endParaRPr kumimoji="1" lang="zh-CN" altLang="en-US" sz="1400" dirty="0">
                    <a:latin typeface="Microsoft YaHei" charset="-122"/>
                    <a:ea typeface="Microsoft YaHei" charset="-122"/>
                    <a:cs typeface="Microsoft YaHei"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735896" y="2984746"/>
                  <a:ext cx="253146" cy="21544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1735896" y="3506092"/>
                  <a:ext cx="194181" cy="161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a:latin typeface="Cambria Math" charset="0"/>
                                <a:ea typeface="Microsoft YaHei" charset="-122"/>
                                <a:cs typeface="Microsoft YaHei" charset="-122"/>
                              </a:rPr>
                            </m:ctrlPr>
                          </m:sSubPr>
                          <m:e>
                            <m:r>
                              <a:rPr kumimoji="1" lang="en-US" altLang="zh-CN" sz="1400" i="1">
                                <a:latin typeface="Cambria Math" charset="0"/>
                                <a:ea typeface="Microsoft YaHei" charset="-122"/>
                                <a:cs typeface="Microsoft YaHei" charset="-122"/>
                              </a:rPr>
                              <m:t>𝑤</m:t>
                            </m:r>
                          </m:e>
                          <m:sub>
                            <m:r>
                              <a:rPr kumimoji="1" lang="en-US" altLang="zh-CN" sz="1400" i="1">
                                <a:latin typeface="Cambria Math" charset="0"/>
                                <a:ea typeface="Microsoft YaHei" charset="-122"/>
                                <a:cs typeface="Microsoft YaHei" charset="-122"/>
                              </a:rPr>
                              <m:t>2</m:t>
                            </m:r>
                          </m:sub>
                        </m:sSub>
                      </m:oMath>
                    </m:oMathPara>
                  </a14:m>
                  <a:endParaRPr kumimoji="1" lang="zh-CN" altLang="en-US" sz="1400" dirty="0">
                    <a:latin typeface="Microsoft YaHei" charset="-122"/>
                    <a:ea typeface="Microsoft YaHei" charset="-122"/>
                    <a:cs typeface="Microsoft YaHei" charset="-122"/>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1735896" y="3506092"/>
                  <a:ext cx="249940" cy="21544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1719519" y="4621814"/>
                  <a:ext cx="193797" cy="161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a:latin typeface="Cambria Math" charset="0"/>
                                <a:ea typeface="Microsoft YaHei" charset="-122"/>
                                <a:cs typeface="Microsoft YaHei" charset="-122"/>
                              </a:rPr>
                            </m:ctrlPr>
                          </m:sSubPr>
                          <m:e>
                            <m:r>
                              <a:rPr kumimoji="1" lang="en-US" altLang="zh-CN" sz="1400" i="1">
                                <a:latin typeface="Cambria Math" charset="0"/>
                                <a:ea typeface="Microsoft YaHei" charset="-122"/>
                                <a:cs typeface="Microsoft YaHei" charset="-122"/>
                              </a:rPr>
                              <m:t>𝑤</m:t>
                            </m:r>
                          </m:e>
                          <m:sub>
                            <m:r>
                              <a:rPr kumimoji="1" lang="en-US" altLang="zh-CN" sz="1400" i="1">
                                <a:latin typeface="Cambria Math" charset="0"/>
                                <a:ea typeface="Microsoft YaHei" charset="-122"/>
                                <a:cs typeface="Microsoft YaHei" charset="-122"/>
                              </a:rPr>
                              <m:t>𝐿</m:t>
                            </m:r>
                          </m:sub>
                        </m:sSub>
                      </m:oMath>
                    </m:oMathPara>
                  </a14:m>
                  <a:endParaRPr kumimoji="1" lang="zh-CN" altLang="en-US" sz="1400" dirty="0">
                    <a:latin typeface="Microsoft YaHei" charset="-122"/>
                    <a:ea typeface="Microsoft YaHei" charset="-122"/>
                    <a:cs typeface="Microsoft YaHei"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719519" y="4621814"/>
                  <a:ext cx="250261" cy="215444"/>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99" name="直线箭头连接符 98"/>
            <p:cNvCxnSpPr/>
            <p:nvPr/>
          </p:nvCxnSpPr>
          <p:spPr>
            <a:xfrm>
              <a:off x="2025581" y="3695261"/>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p:nvPr/>
          </p:nvCxnSpPr>
          <p:spPr>
            <a:xfrm>
              <a:off x="2025581" y="4766399"/>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445981" y="2505616"/>
              <a:ext cx="713789" cy="241767"/>
            </a:xfrm>
            <a:prstGeom prst="rect">
              <a:avLst/>
            </a:prstGeom>
            <a:noFill/>
          </p:spPr>
          <p:txBody>
            <a:bodyPr vert="horz" wrap="none" rtlCol="0">
              <a:spAutoFit/>
            </a:bodyPr>
            <a:lstStyle/>
            <a:p>
              <a:r>
                <a:rPr kumimoji="1" lang="zh-CN" altLang="en-US" sz="1500" dirty="0">
                  <a:latin typeface="Microsoft YaHei" charset="-122"/>
                  <a:ea typeface="Microsoft YaHei" charset="-122"/>
                  <a:cs typeface="Microsoft YaHei" charset="-122"/>
                </a:rPr>
                <a:t>微博文本</a:t>
              </a:r>
            </a:p>
          </p:txBody>
        </p:sp>
        <p:sp>
          <p:nvSpPr>
            <p:cNvPr id="102" name="文本框 101"/>
            <p:cNvSpPr txBox="1"/>
            <p:nvPr/>
          </p:nvSpPr>
          <p:spPr>
            <a:xfrm>
              <a:off x="2583985" y="2478300"/>
              <a:ext cx="569880" cy="241767"/>
            </a:xfrm>
            <a:prstGeom prst="rect">
              <a:avLst/>
            </a:prstGeom>
            <a:noFill/>
          </p:spPr>
          <p:txBody>
            <a:bodyPr wrap="none" rtlCol="0">
              <a:spAutoFit/>
            </a:bodyPr>
            <a:lstStyle/>
            <a:p>
              <a:r>
                <a:rPr kumimoji="1" lang="zh-CN" altLang="en-US" sz="1500" dirty="0">
                  <a:latin typeface="Microsoft YaHei" charset="-122"/>
                  <a:ea typeface="Microsoft YaHei" charset="-122"/>
                  <a:cs typeface="Microsoft YaHei" charset="-122"/>
                </a:rPr>
                <a:t>词嵌入</a:t>
              </a:r>
            </a:p>
          </p:txBody>
        </p:sp>
        <p:sp>
          <p:nvSpPr>
            <p:cNvPr id="103" name="圆角矩形 102"/>
            <p:cNvSpPr/>
            <p:nvPr/>
          </p:nvSpPr>
          <p:spPr>
            <a:xfrm>
              <a:off x="4547255" y="2961324"/>
              <a:ext cx="275202" cy="19643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latin typeface="Microsoft YaHei" charset="-122"/>
                  <a:ea typeface="Microsoft YaHei" charset="-122"/>
                  <a:cs typeface="Microsoft YaHei" charset="-122"/>
                </a:rPr>
                <a:t>RNN</a:t>
              </a:r>
              <a:r>
                <a:rPr kumimoji="1" lang="zh-CN" altLang="en-US" sz="1200" dirty="0">
                  <a:solidFill>
                    <a:schemeClr val="tx1"/>
                  </a:solidFill>
                  <a:latin typeface="Microsoft YaHei" charset="-122"/>
                  <a:ea typeface="Microsoft YaHei" charset="-122"/>
                  <a:cs typeface="Microsoft YaHei" charset="-122"/>
                </a:rPr>
                <a:t> </a:t>
              </a:r>
              <a:r>
                <a:rPr kumimoji="1" lang="en-US" altLang="zh-CN" sz="1200" dirty="0">
                  <a:solidFill>
                    <a:schemeClr val="tx1"/>
                  </a:solidFill>
                  <a:latin typeface="Microsoft YaHei" charset="-122"/>
                  <a:ea typeface="Microsoft YaHei" charset="-122"/>
                  <a:cs typeface="Microsoft YaHei" charset="-122"/>
                </a:rPr>
                <a:t>/ CNN</a:t>
              </a:r>
              <a:endParaRPr kumimoji="1" lang="zh-CN" altLang="en-US" sz="1200" dirty="0">
                <a:solidFill>
                  <a:schemeClr val="tx1"/>
                </a:solidFill>
                <a:latin typeface="Microsoft YaHei" charset="-122"/>
                <a:ea typeface="Microsoft YaHei" charset="-122"/>
                <a:cs typeface="Microsoft YaHei" charset="-122"/>
              </a:endParaRPr>
            </a:p>
          </p:txBody>
        </p:sp>
        <p:sp>
          <p:nvSpPr>
            <p:cNvPr id="104" name="圆角矩形 103"/>
            <p:cNvSpPr/>
            <p:nvPr/>
          </p:nvSpPr>
          <p:spPr>
            <a:xfrm>
              <a:off x="5594157" y="2961326"/>
              <a:ext cx="272857" cy="19643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kumimoji="1" lang="zh-CN" altLang="en-US" sz="1400" dirty="0">
                  <a:solidFill>
                    <a:schemeClr val="tx1"/>
                  </a:solidFill>
                  <a:latin typeface="Microsoft YaHei" charset="-122"/>
                  <a:ea typeface="Microsoft YaHei" charset="-122"/>
                  <a:cs typeface="Microsoft YaHei" charset="-122"/>
                </a:rPr>
                <a:t>池化</a:t>
              </a:r>
              <a:r>
                <a:rPr kumimoji="1" lang="en-US" altLang="zh-CN" sz="1400" dirty="0">
                  <a:solidFill>
                    <a:schemeClr val="tx1"/>
                  </a:solidFill>
                  <a:latin typeface="Microsoft YaHei" charset="-122"/>
                  <a:ea typeface="Microsoft YaHei" charset="-122"/>
                  <a:cs typeface="Microsoft YaHei" charset="-122"/>
                </a:rPr>
                <a:t> / </a:t>
              </a:r>
              <a:r>
                <a:rPr kumimoji="1" lang="zh-CN" altLang="en-US" sz="1400" dirty="0">
                  <a:solidFill>
                    <a:schemeClr val="tx1"/>
                  </a:solidFill>
                  <a:latin typeface="Microsoft YaHei" charset="-122"/>
                  <a:ea typeface="Microsoft YaHei" charset="-122"/>
                  <a:cs typeface="Microsoft YaHei" charset="-122"/>
                </a:rPr>
                <a:t>注意力</a:t>
              </a:r>
              <a:r>
                <a:rPr kumimoji="1" lang="en-US" altLang="zh-CN" sz="1400" dirty="0">
                  <a:solidFill>
                    <a:schemeClr val="tx1"/>
                  </a:solidFill>
                  <a:latin typeface="Microsoft YaHei" charset="-122"/>
                  <a:ea typeface="Microsoft YaHei" charset="-122"/>
                  <a:cs typeface="Microsoft YaHei" charset="-122"/>
                </a:rPr>
                <a:t> / </a:t>
              </a:r>
              <a:r>
                <a:rPr kumimoji="1" lang="zh-CN" altLang="en-US" sz="1400" dirty="0">
                  <a:solidFill>
                    <a:schemeClr val="tx1"/>
                  </a:solidFill>
                  <a:latin typeface="Microsoft YaHei" charset="-122"/>
                  <a:ea typeface="Microsoft YaHei" charset="-122"/>
                  <a:cs typeface="Microsoft YaHei" charset="-122"/>
                </a:rPr>
                <a:t>其他 </a:t>
              </a:r>
              <a:r>
                <a:rPr kumimoji="1" lang="en-US" altLang="zh-CN" sz="1400" dirty="0">
                  <a:solidFill>
                    <a:schemeClr val="tx1"/>
                  </a:solidFill>
                  <a:latin typeface="Microsoft YaHei" charset="-122"/>
                  <a:ea typeface="Microsoft YaHei" charset="-122"/>
                  <a:cs typeface="Microsoft YaHei" charset="-122"/>
                </a:rPr>
                <a:t>  </a:t>
              </a:r>
              <a:endParaRPr kumimoji="1" lang="zh-CN" altLang="en-US" sz="1400" dirty="0">
                <a:solidFill>
                  <a:schemeClr val="tx1"/>
                </a:solidFill>
                <a:latin typeface="Microsoft YaHei" charset="-122"/>
                <a:ea typeface="Microsoft YaHei" charset="-122"/>
                <a:cs typeface="Microsoft YaHei" charset="-122"/>
              </a:endParaRPr>
            </a:p>
          </p:txBody>
        </p:sp>
        <p:sp>
          <p:nvSpPr>
            <p:cNvPr id="105" name="圆角矩形 104"/>
            <p:cNvSpPr/>
            <p:nvPr/>
          </p:nvSpPr>
          <p:spPr>
            <a:xfrm>
              <a:off x="3876176" y="2822181"/>
              <a:ext cx="284201" cy="230014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kumimoji="1" lang="zh-CN" altLang="en-US" sz="1400" dirty="0">
                  <a:solidFill>
                    <a:schemeClr val="tx1"/>
                  </a:solidFill>
                  <a:latin typeface="Microsoft YaHei" charset="-122"/>
                  <a:ea typeface="Microsoft YaHei" charset="-122"/>
                  <a:cs typeface="Microsoft YaHei" charset="-122"/>
                </a:rPr>
                <a:t>高斯噪声</a:t>
              </a:r>
            </a:p>
          </p:txBody>
        </p:sp>
        <p:sp>
          <p:nvSpPr>
            <p:cNvPr id="106" name="圆角矩形 105"/>
            <p:cNvSpPr/>
            <p:nvPr/>
          </p:nvSpPr>
          <p:spPr>
            <a:xfrm>
              <a:off x="6312700" y="2797133"/>
              <a:ext cx="272857" cy="232085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latin typeface="Microsoft YaHei" charset="-122"/>
                  <a:ea typeface="Microsoft YaHei" charset="-122"/>
                  <a:cs typeface="Microsoft YaHei" charset="-122"/>
                </a:rPr>
                <a:t>Dropout</a:t>
              </a:r>
              <a:endParaRPr kumimoji="1" lang="zh-CN" altLang="en-US" sz="1200" dirty="0">
                <a:solidFill>
                  <a:schemeClr val="tx1"/>
                </a:solidFill>
                <a:latin typeface="Microsoft YaHei" charset="-122"/>
                <a:ea typeface="Microsoft YaHei" charset="-122"/>
                <a:cs typeface="Microsoft YaHei" charset="-122"/>
              </a:endParaRPr>
            </a:p>
          </p:txBody>
        </p:sp>
        <p:sp>
          <p:nvSpPr>
            <p:cNvPr id="107" name="圆角矩形 106"/>
            <p:cNvSpPr/>
            <p:nvPr/>
          </p:nvSpPr>
          <p:spPr>
            <a:xfrm>
              <a:off x="6981981" y="2945669"/>
              <a:ext cx="272857"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kumimoji="1" lang="zh-CN" altLang="en-US" sz="1400" dirty="0">
                  <a:solidFill>
                    <a:schemeClr val="tx1"/>
                  </a:solidFill>
                  <a:latin typeface="Microsoft YaHei" charset="-122"/>
                  <a:ea typeface="Microsoft YaHei" charset="-122"/>
                  <a:cs typeface="Microsoft YaHei" charset="-122"/>
                </a:rPr>
                <a:t>全联接层</a:t>
              </a:r>
            </a:p>
          </p:txBody>
        </p:sp>
        <p:sp>
          <p:nvSpPr>
            <p:cNvPr id="108" name="圆角矩形 107"/>
            <p:cNvSpPr/>
            <p:nvPr/>
          </p:nvSpPr>
          <p:spPr>
            <a:xfrm>
              <a:off x="7433260" y="2945669"/>
              <a:ext cx="275202"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latin typeface="Microsoft YaHei" charset="-122"/>
                  <a:ea typeface="Microsoft YaHei" charset="-122"/>
                  <a:cs typeface="Microsoft YaHei" charset="-122"/>
                </a:rPr>
                <a:t>Softmax</a:t>
              </a:r>
            </a:p>
          </p:txBody>
        </p:sp>
        <p:cxnSp>
          <p:nvCxnSpPr>
            <p:cNvPr id="109" name="直线箭头连接符 108"/>
            <p:cNvCxnSpPr>
              <a:stCxn id="85" idx="3"/>
            </p:cNvCxnSpPr>
            <p:nvPr/>
          </p:nvCxnSpPr>
          <p:spPr>
            <a:xfrm>
              <a:off x="3558921" y="3129331"/>
              <a:ext cx="3087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p:cNvCxnSpPr/>
            <p:nvPr/>
          </p:nvCxnSpPr>
          <p:spPr>
            <a:xfrm>
              <a:off x="3558921" y="3701431"/>
              <a:ext cx="3087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p:nvPr/>
          </p:nvCxnSpPr>
          <p:spPr>
            <a:xfrm>
              <a:off x="3560240" y="4774383"/>
              <a:ext cx="3073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p:cNvCxnSpPr/>
            <p:nvPr/>
          </p:nvCxnSpPr>
          <p:spPr>
            <a:xfrm>
              <a:off x="4161403" y="3129331"/>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p:nvPr/>
          </p:nvCxnSpPr>
          <p:spPr>
            <a:xfrm>
              <a:off x="4161403" y="3701431"/>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p:nvPr/>
          </p:nvCxnSpPr>
          <p:spPr>
            <a:xfrm>
              <a:off x="4160364" y="4774383"/>
              <a:ext cx="3868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4822457" y="3123161"/>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4822457" y="3695261"/>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5343175" y="3123161"/>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5343175" y="3688169"/>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6596190" y="3935426"/>
              <a:ext cx="3857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7254838" y="3935426"/>
              <a:ext cx="178438" cy="1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p:nvPr/>
          </p:nvCxnSpPr>
          <p:spPr>
            <a:xfrm>
              <a:off x="7708462" y="3935426"/>
              <a:ext cx="6419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4397605" y="2452499"/>
              <a:ext cx="1615959" cy="241767"/>
            </a:xfrm>
            <a:prstGeom prst="rect">
              <a:avLst/>
            </a:prstGeom>
            <a:noFill/>
          </p:spPr>
          <p:txBody>
            <a:bodyPr wrap="square" rtlCol="0">
              <a:spAutoFit/>
            </a:bodyPr>
            <a:lstStyle/>
            <a:p>
              <a:pPr algn="ctr"/>
              <a:r>
                <a:rPr kumimoji="1" lang="zh-CN" altLang="en-US" sz="1500" dirty="0">
                  <a:latin typeface="Microsoft YaHei" charset="-122"/>
                  <a:ea typeface="Microsoft YaHei" charset="-122"/>
                  <a:cs typeface="Microsoft YaHei" charset="-122"/>
                </a:rPr>
                <a:t>特征编码器</a:t>
              </a:r>
              <a:endParaRPr kumimoji="1" lang="en-US" altLang="zh-CN" sz="1500" dirty="0">
                <a:latin typeface="Microsoft YaHei" charset="-122"/>
                <a:ea typeface="Microsoft YaHei" charset="-122"/>
                <a:cs typeface="Microsoft YaHei" charset="-122"/>
              </a:endParaRPr>
            </a:p>
          </p:txBody>
        </p:sp>
        <p:sp>
          <p:nvSpPr>
            <p:cNvPr id="123" name="圆角矩形 122"/>
            <p:cNvSpPr/>
            <p:nvPr/>
          </p:nvSpPr>
          <p:spPr>
            <a:xfrm>
              <a:off x="4357678" y="2801459"/>
              <a:ext cx="1703947"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24" name="文本框 123"/>
            <p:cNvSpPr txBox="1"/>
            <p:nvPr/>
          </p:nvSpPr>
          <p:spPr>
            <a:xfrm>
              <a:off x="7639382" y="2787742"/>
              <a:ext cx="1615959" cy="391433"/>
            </a:xfrm>
            <a:prstGeom prst="rect">
              <a:avLst/>
            </a:prstGeom>
            <a:noFill/>
          </p:spPr>
          <p:txBody>
            <a:bodyPr wrap="square" rtlCol="0">
              <a:spAutoFit/>
            </a:bodyPr>
            <a:lstStyle/>
            <a:p>
              <a:pPr algn="ctr"/>
              <a:r>
                <a:rPr kumimoji="1" lang="zh-CN" altLang="en-US" sz="1400" dirty="0">
                  <a:latin typeface="Microsoft YaHei" charset="-122"/>
                  <a:ea typeface="Microsoft YaHei" charset="-122"/>
                  <a:cs typeface="Microsoft YaHei" charset="-122"/>
                </a:rPr>
                <a:t>各反讽类别</a:t>
              </a:r>
              <a:endParaRPr kumimoji="1" lang="en-US" altLang="zh-CN" sz="1400" dirty="0">
                <a:latin typeface="Microsoft YaHei" charset="-122"/>
                <a:ea typeface="Microsoft YaHei" charset="-122"/>
                <a:cs typeface="Microsoft YaHei" charset="-122"/>
              </a:endParaRPr>
            </a:p>
            <a:p>
              <a:pPr algn="ctr"/>
              <a:r>
                <a:rPr kumimoji="1" lang="zh-CN" altLang="en-US" sz="1400" dirty="0">
                  <a:latin typeface="Microsoft YaHei" charset="-122"/>
                  <a:ea typeface="Microsoft YaHei" charset="-122"/>
                  <a:cs typeface="Microsoft YaHei" charset="-122"/>
                </a:rPr>
                <a:t>概率分布</a:t>
              </a:r>
              <a:endParaRPr kumimoji="1" lang="en-US" altLang="zh-CN" sz="1400" dirty="0">
                <a:latin typeface="Microsoft YaHei" charset="-122"/>
                <a:ea typeface="Microsoft YaHei" charset="-122"/>
                <a:cs typeface="Microsoft YaHei" charset="-122"/>
              </a:endParaRPr>
            </a:p>
          </p:txBody>
        </p:sp>
        <p:cxnSp>
          <p:nvCxnSpPr>
            <p:cNvPr id="125" name="直线箭头连接符 124"/>
            <p:cNvCxnSpPr/>
            <p:nvPr/>
          </p:nvCxnSpPr>
          <p:spPr>
            <a:xfrm>
              <a:off x="2025579" y="3161343"/>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5033082" y="2945674"/>
              <a:ext cx="247284" cy="230255"/>
            </a:xfrm>
            <a:prstGeom prst="rect">
              <a:avLst/>
            </a:prstGeom>
            <a:noFill/>
          </p:spPr>
          <p:txBody>
            <a:bodyPr wrap="none" rtlCol="0">
              <a:spAutoFit/>
            </a:bodyPr>
            <a:lstStyle/>
            <a:p>
              <a:r>
                <a:rPr kumimoji="1" lang="mr-IN" altLang="zh-CN" sz="140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sp>
          <p:nvSpPr>
            <p:cNvPr id="127" name="文本框 126"/>
            <p:cNvSpPr txBox="1"/>
            <p:nvPr/>
          </p:nvSpPr>
          <p:spPr>
            <a:xfrm>
              <a:off x="5035015" y="3492969"/>
              <a:ext cx="247284" cy="230255"/>
            </a:xfrm>
            <a:prstGeom prst="rect">
              <a:avLst/>
            </a:prstGeom>
            <a:noFill/>
          </p:spPr>
          <p:txBody>
            <a:bodyPr wrap="none" rtlCol="0">
              <a:spAutoFit/>
            </a:bodyPr>
            <a:lstStyle/>
            <a:p>
              <a:r>
                <a:rPr kumimoji="1" lang="mr-IN" altLang="zh-CN" sz="140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sp>
          <p:nvSpPr>
            <p:cNvPr id="128" name="文本框 127"/>
            <p:cNvSpPr txBox="1"/>
            <p:nvPr/>
          </p:nvSpPr>
          <p:spPr>
            <a:xfrm>
              <a:off x="5028303" y="4589730"/>
              <a:ext cx="247284" cy="230255"/>
            </a:xfrm>
            <a:prstGeom prst="rect">
              <a:avLst/>
            </a:prstGeom>
            <a:noFill/>
          </p:spPr>
          <p:txBody>
            <a:bodyPr wrap="none" rtlCol="0">
              <a:spAutoFit/>
            </a:bodyPr>
            <a:lstStyle/>
            <a:p>
              <a:r>
                <a:rPr kumimoji="1" lang="mr-IN" altLang="zh-CN" sz="1400" dirty="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cxnSp>
          <p:nvCxnSpPr>
            <p:cNvPr id="129" name="直线箭头连接符 128"/>
            <p:cNvCxnSpPr/>
            <p:nvPr/>
          </p:nvCxnSpPr>
          <p:spPr>
            <a:xfrm>
              <a:off x="5856373" y="3922091"/>
              <a:ext cx="4563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圆角矩形 129"/>
            <p:cNvSpPr/>
            <p:nvPr/>
          </p:nvSpPr>
          <p:spPr>
            <a:xfrm rot="5400000">
              <a:off x="8025883" y="3776642"/>
              <a:ext cx="966538"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1" name="椭圆 130"/>
            <p:cNvSpPr/>
            <p:nvPr/>
          </p:nvSpPr>
          <p:spPr>
            <a:xfrm rot="5400000">
              <a:off x="8442055" y="354292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2" name="椭圆 131"/>
            <p:cNvSpPr/>
            <p:nvPr/>
          </p:nvSpPr>
          <p:spPr>
            <a:xfrm rot="5400000">
              <a:off x="8442055" y="375458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3" name="椭圆 132"/>
            <p:cNvSpPr/>
            <p:nvPr/>
          </p:nvSpPr>
          <p:spPr>
            <a:xfrm rot="5400000">
              <a:off x="8442055" y="396625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4" name="椭圆 133"/>
            <p:cNvSpPr/>
            <p:nvPr/>
          </p:nvSpPr>
          <p:spPr>
            <a:xfrm rot="5400000">
              <a:off x="8447607" y="417791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35" name="文本框 134"/>
            <p:cNvSpPr txBox="1"/>
            <p:nvPr/>
          </p:nvSpPr>
          <p:spPr>
            <a:xfrm rot="5400000">
              <a:off x="1815134" y="3948070"/>
              <a:ext cx="247284" cy="230255"/>
            </a:xfrm>
            <a:prstGeom prst="rect">
              <a:avLst/>
            </a:prstGeom>
            <a:noFill/>
          </p:spPr>
          <p:txBody>
            <a:bodyPr wrap="none" rtlCol="0">
              <a:spAutoFit/>
            </a:bodyPr>
            <a:lstStyle/>
            <a:p>
              <a:r>
                <a:rPr kumimoji="1" lang="mr-IN" altLang="zh-CN" sz="1400" dirty="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sp>
          <p:nvSpPr>
            <p:cNvPr id="136" name="文本框 135"/>
            <p:cNvSpPr txBox="1"/>
            <p:nvPr/>
          </p:nvSpPr>
          <p:spPr>
            <a:xfrm rot="5400000">
              <a:off x="2841205" y="4110403"/>
              <a:ext cx="247284" cy="230255"/>
            </a:xfrm>
            <a:prstGeom prst="rect">
              <a:avLst/>
            </a:prstGeom>
            <a:noFill/>
          </p:spPr>
          <p:txBody>
            <a:bodyPr wrap="none" rtlCol="0">
              <a:spAutoFit/>
            </a:bodyPr>
            <a:lstStyle/>
            <a:p>
              <a:r>
                <a:rPr kumimoji="1" lang="mr-IN" altLang="zh-CN" sz="1400">
                  <a:latin typeface="Microsoft YaHei" charset="-122"/>
                  <a:ea typeface="Microsoft YaHei" charset="-122"/>
                  <a:cs typeface="Microsoft YaHei" charset="-122"/>
                </a:rPr>
                <a:t>…</a:t>
              </a:r>
              <a:endParaRPr kumimoji="1" lang="zh-CN" altLang="en-US" sz="1400" dirty="0">
                <a:latin typeface="Microsoft YaHei" charset="-122"/>
                <a:ea typeface="Microsoft YaHei" charset="-122"/>
                <a:cs typeface="Microsoft YaHei" charset="-122"/>
              </a:endParaRPr>
            </a:p>
          </p:txBody>
        </p:sp>
        <p:cxnSp>
          <p:nvCxnSpPr>
            <p:cNvPr id="137" name="直线箭头连接符 136"/>
            <p:cNvCxnSpPr/>
            <p:nvPr/>
          </p:nvCxnSpPr>
          <p:spPr>
            <a:xfrm>
              <a:off x="4823493" y="4774383"/>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a:off x="5344211" y="4774383"/>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圆角矩形 138"/>
            <p:cNvSpPr/>
            <p:nvPr/>
          </p:nvSpPr>
          <p:spPr>
            <a:xfrm>
              <a:off x="6785569" y="2797133"/>
              <a:ext cx="1132376"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charset="-122"/>
                <a:ea typeface="Microsoft YaHei" charset="-122"/>
                <a:cs typeface="Microsoft YaHei" charset="-122"/>
              </a:endParaRPr>
            </a:p>
          </p:txBody>
        </p:sp>
        <p:sp>
          <p:nvSpPr>
            <p:cNvPr id="140" name="文本框 139"/>
            <p:cNvSpPr txBox="1"/>
            <p:nvPr/>
          </p:nvSpPr>
          <p:spPr>
            <a:xfrm>
              <a:off x="6560433" y="2473968"/>
              <a:ext cx="1615959" cy="241767"/>
            </a:xfrm>
            <a:prstGeom prst="rect">
              <a:avLst/>
            </a:prstGeom>
            <a:noFill/>
          </p:spPr>
          <p:txBody>
            <a:bodyPr wrap="square" rtlCol="0">
              <a:spAutoFit/>
            </a:bodyPr>
            <a:lstStyle/>
            <a:p>
              <a:pPr algn="ctr"/>
              <a:r>
                <a:rPr kumimoji="1" lang="zh-CN" altLang="en-US" sz="1500" dirty="0">
                  <a:latin typeface="Microsoft YaHei" charset="-122"/>
                  <a:ea typeface="Microsoft YaHei" charset="-122"/>
                  <a:cs typeface="Microsoft YaHei" charset="-122"/>
                </a:rPr>
                <a:t>概率预测器</a:t>
              </a:r>
              <a:endParaRPr kumimoji="1" lang="en-US" altLang="zh-CN" sz="1500" dirty="0">
                <a:latin typeface="Microsoft YaHei" charset="-122"/>
                <a:ea typeface="Microsoft YaHei" charset="-122"/>
                <a:cs typeface="Microsoft YaHei" charset="-122"/>
              </a:endParaRPr>
            </a:p>
          </p:txBody>
        </p:sp>
        <p:sp>
          <p:nvSpPr>
            <p:cNvPr id="141" name="圆角矩形 140"/>
            <p:cNvSpPr/>
            <p:nvPr/>
          </p:nvSpPr>
          <p:spPr>
            <a:xfrm>
              <a:off x="8962621" y="3452161"/>
              <a:ext cx="275202" cy="9665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solidFill>
                    <a:schemeClr val="tx1"/>
                  </a:solidFill>
                  <a:latin typeface="Microsoft YaHei" charset="-122"/>
                  <a:ea typeface="Microsoft YaHei" charset="-122"/>
                  <a:cs typeface="Microsoft YaHei" charset="-122"/>
                </a:rPr>
                <a:t>Argmax</a:t>
              </a:r>
              <a:endParaRPr kumimoji="1" lang="en-US" altLang="zh-CN" sz="1200" dirty="0">
                <a:solidFill>
                  <a:schemeClr val="tx1"/>
                </a:solidFill>
                <a:latin typeface="Microsoft YaHei" charset="-122"/>
                <a:ea typeface="Microsoft YaHei" charset="-122"/>
                <a:cs typeface="Microsoft YaHei" charset="-122"/>
              </a:endParaRPr>
            </a:p>
          </p:txBody>
        </p:sp>
        <p:sp>
          <p:nvSpPr>
            <p:cNvPr id="142" name="文本框 141"/>
            <p:cNvSpPr txBox="1"/>
            <p:nvPr/>
          </p:nvSpPr>
          <p:spPr>
            <a:xfrm>
              <a:off x="9437835" y="3773847"/>
              <a:ext cx="210107" cy="241767"/>
            </a:xfrm>
            <a:prstGeom prst="rect">
              <a:avLst/>
            </a:prstGeom>
            <a:noFill/>
          </p:spPr>
          <p:txBody>
            <a:bodyPr vert="horz" wrap="none" rtlCol="0" anchor="t">
              <a:spAutoFit/>
            </a:bodyPr>
            <a:lstStyle/>
            <a:p>
              <a:r>
                <a:rPr kumimoji="1" lang="en-US" altLang="zh-CN" sz="1500" i="1" dirty="0">
                  <a:latin typeface="Microsoft YaHei" charset="-122"/>
                  <a:ea typeface="Microsoft YaHei" charset="-122"/>
                  <a:cs typeface="Microsoft YaHei" charset="-122"/>
                </a:rPr>
                <a:t>c</a:t>
              </a:r>
              <a:endParaRPr kumimoji="1" lang="zh-CN" altLang="en-US" sz="1500" i="1" dirty="0">
                <a:latin typeface="Microsoft YaHei" charset="-122"/>
                <a:ea typeface="Microsoft YaHei" charset="-122"/>
                <a:cs typeface="Microsoft YaHei" charset="-122"/>
              </a:endParaRPr>
            </a:p>
          </p:txBody>
        </p:sp>
        <p:cxnSp>
          <p:nvCxnSpPr>
            <p:cNvPr id="143" name="直线箭头连接符 142"/>
            <p:cNvCxnSpPr/>
            <p:nvPr/>
          </p:nvCxnSpPr>
          <p:spPr>
            <a:xfrm>
              <a:off x="8667940" y="3935430"/>
              <a:ext cx="2946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p:nvPr/>
          </p:nvCxnSpPr>
          <p:spPr>
            <a:xfrm flipV="1">
              <a:off x="9237823" y="3935430"/>
              <a:ext cx="20001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9069461" y="2945673"/>
              <a:ext cx="1006381" cy="230255"/>
            </a:xfrm>
            <a:prstGeom prst="rect">
              <a:avLst/>
            </a:prstGeom>
          </p:spPr>
          <p:txBody>
            <a:bodyPr wrap="square">
              <a:spAutoFit/>
            </a:bodyPr>
            <a:lstStyle/>
            <a:p>
              <a:pPr algn="ctr"/>
              <a:r>
                <a:rPr kumimoji="1" lang="zh-CN" altLang="en-US" sz="1400" dirty="0">
                  <a:latin typeface="Microsoft YaHei" charset="-122"/>
                  <a:ea typeface="Microsoft YaHei" charset="-122"/>
                  <a:cs typeface="Microsoft YaHei" charset="-122"/>
                </a:rPr>
                <a:t>反讽类别</a:t>
              </a:r>
              <a:endParaRPr kumimoji="1" lang="en-US" altLang="zh-CN" sz="1400" dirty="0">
                <a:latin typeface="Microsoft YaHei" charset="-122"/>
                <a:ea typeface="Microsoft YaHei" charset="-122"/>
                <a:cs typeface="Microsoft YaHei" charset="-122"/>
              </a:endParaRPr>
            </a:p>
          </p:txBody>
        </p:sp>
      </p:grpSp>
      <p:cxnSp>
        <p:nvCxnSpPr>
          <p:cNvPr id="14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32477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511195"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数据</a:t>
            </a:r>
            <a:r>
              <a:rPr lang="zh-CN" altLang="en-US" sz="2600" dirty="0"/>
              <a:t>预处理</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9" y="1131320"/>
            <a:ext cx="5554774"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对于不用的用户标签</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 </a:t>
            </a:r>
            <a:r>
              <a:rPr kumimoji="1" lang="en-US" altLang="zh-CN" sz="1400" dirty="0" smtClean="0">
                <a:latin typeface="+mn-ea"/>
                <a:cs typeface="Times New Roman" charset="0"/>
              </a:rPr>
              <a:t>@</a:t>
            </a:r>
            <a:r>
              <a:rPr kumimoji="1" lang="en-US" altLang="zh-CN" sz="1400" dirty="0" err="1" smtClean="0">
                <a:latin typeface="+mn-ea"/>
                <a:cs typeface="Times New Roman" charset="0"/>
              </a:rPr>
              <a:t>someuser</a:t>
            </a:r>
            <a:r>
              <a:rPr kumimoji="1" lang="en-US" altLang="zh-CN" sz="1400" dirty="0" smtClean="0">
                <a:latin typeface="+mn-ea"/>
                <a:cs typeface="Times New Roman" charset="0"/>
              </a:rPr>
              <a:t> ”</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 </a:t>
            </a:r>
            <a:r>
              <a:rPr kumimoji="1" lang="en-US" altLang="zh-CN" sz="1400" dirty="0" smtClean="0">
                <a:latin typeface="+mn-ea"/>
                <a:cs typeface="Times New Roman" charset="0"/>
              </a:rPr>
              <a:t>&lt;user&gt; ”</a:t>
            </a:r>
          </a:p>
          <a:p>
            <a:pPr>
              <a:lnSpc>
                <a:spcPct val="150000"/>
              </a:lnSpc>
              <a:buBlip>
                <a:blip r:embed="rId3"/>
              </a:buBlip>
            </a:pPr>
            <a:r>
              <a:rPr kumimoji="1" lang="zh-CN" altLang="en-US" sz="1800" dirty="0" smtClean="0">
                <a:latin typeface="+mn-ea"/>
                <a:cs typeface="Times New Roman" charset="0"/>
              </a:rPr>
              <a:t>对于井号标签</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err="1" smtClean="0">
                <a:latin typeface="+mn-ea"/>
                <a:cs typeface="Times New Roman" charset="0"/>
              </a:rPr>
              <a:t>SoCute</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&lt;hashtag&gt;”,</a:t>
            </a:r>
            <a:r>
              <a:rPr kumimoji="1" lang="zh-CN" altLang="en-US" sz="1400" dirty="0" smtClean="0">
                <a:latin typeface="+mn-ea"/>
                <a:cs typeface="Times New Roman" charset="0"/>
              </a:rPr>
              <a:t>“</a:t>
            </a:r>
            <a:r>
              <a:rPr kumimoji="1" lang="en-US" altLang="zh-CN" sz="1400" dirty="0" smtClean="0">
                <a:latin typeface="+mn-ea"/>
                <a:cs typeface="Times New Roman" charset="0"/>
              </a:rPr>
              <a:t>So”,</a:t>
            </a:r>
            <a:r>
              <a:rPr kumimoji="1" lang="zh-CN" altLang="en-US" sz="1400" dirty="0" smtClean="0">
                <a:latin typeface="+mn-ea"/>
                <a:cs typeface="Times New Roman" charset="0"/>
              </a:rPr>
              <a:t>“</a:t>
            </a:r>
            <a:r>
              <a:rPr kumimoji="1" lang="en-US" altLang="zh-CN" sz="1400" dirty="0" smtClean="0">
                <a:latin typeface="+mn-ea"/>
                <a:cs typeface="Times New Roman" charset="0"/>
              </a:rPr>
              <a:t>Cute”,</a:t>
            </a:r>
            <a:r>
              <a:rPr kumimoji="1" lang="zh-CN" altLang="en-US" sz="1400" dirty="0" smtClean="0">
                <a:latin typeface="+mn-ea"/>
                <a:cs typeface="Times New Roman" charset="0"/>
              </a:rPr>
              <a:t>“</a:t>
            </a:r>
            <a:r>
              <a:rPr kumimoji="1" lang="en-US" altLang="zh-CN" sz="1400" dirty="0" smtClean="0">
                <a:latin typeface="+mn-ea"/>
                <a:cs typeface="Times New Roman" charset="0"/>
              </a:rPr>
              <a:t>&lt;/hashtag&gt;”</a:t>
            </a:r>
          </a:p>
          <a:p>
            <a:pPr>
              <a:lnSpc>
                <a:spcPct val="150000"/>
              </a:lnSpc>
              <a:buBlip>
                <a:blip r:embed="rId3"/>
              </a:buBlip>
            </a:pPr>
            <a:r>
              <a:rPr kumimoji="1" lang="zh-CN" altLang="en-US" sz="1800" dirty="0" smtClean="0">
                <a:latin typeface="+mn-ea"/>
                <a:cs typeface="Times New Roman" charset="0"/>
              </a:rPr>
              <a:t>对于全字母大写</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YAYYYY”</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r>
              <a:rPr kumimoji="1" lang="zh-CN" altLang="en-US" sz="1400" dirty="0" smtClean="0">
                <a:latin typeface="+mn-ea"/>
                <a:cs typeface="Times New Roman" charset="0"/>
              </a:rPr>
              <a:t>“</a:t>
            </a:r>
            <a:r>
              <a:rPr kumimoji="1" lang="en-US" altLang="zh-CN" sz="1400" dirty="0" err="1" smtClean="0">
                <a:latin typeface="+mn-ea"/>
                <a:cs typeface="Times New Roman" charset="0"/>
              </a:rPr>
              <a:t>yayyyy</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p>
          <a:p>
            <a:pPr>
              <a:lnSpc>
                <a:spcPct val="150000"/>
              </a:lnSpc>
              <a:buBlip>
                <a:blip r:embed="rId3"/>
              </a:buBlip>
            </a:pPr>
            <a:r>
              <a:rPr kumimoji="1" lang="zh-CN" altLang="en-US" sz="1800" dirty="0" smtClean="0">
                <a:latin typeface="+mn-ea"/>
                <a:cs typeface="Times New Roman" charset="0"/>
              </a:rPr>
              <a:t>对于重复次数大于等次三次的标点符号</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&lt;repeated&gt;”</a:t>
            </a:r>
          </a:p>
          <a:p>
            <a:pPr>
              <a:lnSpc>
                <a:spcPct val="150000"/>
              </a:lnSpc>
              <a:buBlip>
                <a:blip r:embed="rId3"/>
              </a:buBlip>
            </a:pPr>
            <a:r>
              <a:rPr kumimoji="1" lang="zh-CN" altLang="en-US" sz="1800" dirty="0" smtClean="0">
                <a:latin typeface="+mn-ea"/>
                <a:cs typeface="Times New Roman" charset="0"/>
              </a:rPr>
              <a:t>对于字母被故意重复的单词</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err="1" smtClean="0">
                <a:latin typeface="+mn-ea"/>
                <a:cs typeface="Times New Roman" charset="0"/>
              </a:rPr>
              <a:t>Noooooooo</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No”,</a:t>
            </a:r>
            <a:r>
              <a:rPr kumimoji="1" lang="zh-CN" altLang="en-US" sz="1400" dirty="0" smtClean="0">
                <a:latin typeface="+mn-ea"/>
                <a:cs typeface="Times New Roman" charset="0"/>
              </a:rPr>
              <a:t>“</a:t>
            </a:r>
            <a:r>
              <a:rPr kumimoji="1" lang="en-US" altLang="zh-CN" sz="1400" dirty="0" smtClean="0">
                <a:latin typeface="+mn-ea"/>
                <a:cs typeface="Times New Roman" charset="0"/>
              </a:rPr>
              <a:t>&lt;elongated&gt;”</a:t>
            </a:r>
          </a:p>
          <a:p>
            <a:pPr lvl="1">
              <a:lnSpc>
                <a:spcPct val="150000"/>
              </a:lnSpc>
              <a:buBlip>
                <a:blip r:embed="rId3"/>
              </a:buBlip>
            </a:pPr>
            <a:endParaRPr kumimoji="1" lang="en-US" altLang="zh-CN" sz="1400" dirty="0" smtClean="0">
              <a:latin typeface="+mn-ea"/>
              <a:cs typeface="Times New Roman" charset="0"/>
            </a:endParaRPr>
          </a:p>
        </p:txBody>
      </p:sp>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p:cNvSpPr txBox="1">
            <a:spLocks/>
          </p:cNvSpPr>
          <p:nvPr/>
        </p:nvSpPr>
        <p:spPr>
          <a:xfrm>
            <a:off x="6285053" y="1080615"/>
            <a:ext cx="5617580"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对于特定格式的内容</a:t>
            </a:r>
            <a:endParaRPr kumimoji="1" lang="en-US" altLang="zh-CN"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数字串</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num</a:t>
            </a:r>
            <a:r>
              <a:rPr kumimoji="1" lang="en-US" altLang="zh-CN" sz="1400" dirty="0" smtClean="0">
                <a:latin typeface="+mn-ea"/>
                <a:cs typeface="Times New Roman" charset="0"/>
              </a:rPr>
              <a:t>&gt;”</a:t>
            </a:r>
            <a:r>
              <a:rPr kumimoji="1" lang="zh-TW" altLang="en-US" sz="1400" dirty="0" smtClean="0">
                <a:latin typeface="+mn-ea"/>
                <a:cs typeface="Times New Roman" charset="0"/>
              </a:rPr>
              <a:t>；</a:t>
            </a:r>
            <a:r>
              <a:rPr kumimoji="1" lang="zh-CN" altLang="en-US" sz="1400" dirty="0" smtClean="0">
                <a:latin typeface="+mn-ea"/>
                <a:cs typeface="Times New Roman" charset="0"/>
              </a:rPr>
              <a:t>电话号码</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&lt;phone&gt;”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日期和时间分别</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&lt;date&gt;”</a:t>
            </a:r>
            <a:r>
              <a:rPr kumimoji="1" lang="zh-CN" altLang="en-US" sz="1400" dirty="0" smtClean="0">
                <a:latin typeface="+mn-ea"/>
                <a:cs typeface="Times New Roman" charset="0"/>
              </a:rPr>
              <a:t>和“</a:t>
            </a:r>
            <a:r>
              <a:rPr kumimoji="1" lang="en-US" altLang="zh-CN" sz="1400" dirty="0" smtClean="0">
                <a:latin typeface="+mn-ea"/>
                <a:cs typeface="Times New Roman" charset="0"/>
              </a:rPr>
              <a:t>&lt;time&gt;”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数字百分比</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&lt;percentage&gt;”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超链接</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url</a:t>
            </a:r>
            <a:r>
              <a:rPr kumimoji="1" lang="en-US" altLang="zh-CN" sz="1400" dirty="0" smtClean="0">
                <a:latin typeface="+mn-ea"/>
                <a:cs typeface="Times New Roman" charset="0"/>
              </a:rPr>
              <a:t>&gt;”</a:t>
            </a:r>
            <a:endParaRPr kumimoji="1" lang="en-US" altLang="zh-TW" sz="1400" dirty="0" smtClean="0">
              <a:latin typeface="+mn-ea"/>
              <a:cs typeface="Times New Roman" charset="0"/>
            </a:endParaRPr>
          </a:p>
          <a:p>
            <a:pPr lvl="1">
              <a:lnSpc>
                <a:spcPct val="150000"/>
              </a:lnSpc>
              <a:buBlip>
                <a:blip r:embed="rId3"/>
              </a:buBlip>
            </a:pPr>
            <a:r>
              <a:rPr kumimoji="1" lang="en-US" altLang="zh-TW" sz="1400" dirty="0" smtClean="0">
                <a:cs typeface="Times New Roman" charset="0"/>
              </a:rPr>
              <a:t>etc.</a:t>
            </a:r>
            <a:endParaRPr kumimoji="1" lang="en-US" altLang="zh-CN" sz="1400" dirty="0" smtClean="0">
              <a:cs typeface="Times New Roman" charset="0"/>
            </a:endParaRPr>
          </a:p>
          <a:p>
            <a:pPr>
              <a:lnSpc>
                <a:spcPct val="150000"/>
              </a:lnSpc>
              <a:buBlip>
                <a:blip r:embed="rId3"/>
              </a:buBlip>
            </a:pPr>
            <a:r>
              <a:rPr kumimoji="1" lang="zh-CN" altLang="en-US" sz="1800" dirty="0" smtClean="0">
                <a:latin typeface="+mn-ea"/>
                <a:cs typeface="Times New Roman" charset="0"/>
              </a:rPr>
              <a:t>对于由多个标点符号组成的表情符</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&lt;happy&gt;”</a:t>
            </a: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&lt;sad&gt;”</a:t>
            </a:r>
          </a:p>
          <a:p>
            <a:pPr lvl="1">
              <a:lnSpc>
                <a:spcPct val="150000"/>
              </a:lnSpc>
              <a:buBlip>
                <a:blip r:embed="rId3"/>
              </a:buBlip>
            </a:pPr>
            <a:r>
              <a:rPr kumimoji="1" lang="zh-TW" altLang="en-US" sz="1400" dirty="0" smtClean="0">
                <a:latin typeface="+mn-ea"/>
                <a:cs typeface="Times New Roman" charset="0"/>
              </a:rPr>
              <a:t> </a:t>
            </a:r>
            <a:r>
              <a:rPr kumimoji="1" lang="en-US" altLang="zh-CN" sz="1400" dirty="0" smtClean="0">
                <a:latin typeface="+mn-ea"/>
                <a:cs typeface="Times New Roman" charset="0"/>
              </a:rPr>
              <a:t>etc.</a:t>
            </a:r>
          </a:p>
          <a:p>
            <a:pPr>
              <a:lnSpc>
                <a:spcPct val="150000"/>
              </a:lnSpc>
              <a:buBlip>
                <a:blip r:embed="rId3"/>
              </a:buBlip>
            </a:pPr>
            <a:r>
              <a:rPr kumimoji="1" lang="zh-CN" altLang="en-US" sz="1800" dirty="0" smtClean="0">
                <a:latin typeface="+mn-ea"/>
                <a:cs typeface="Times New Roman" charset="0"/>
              </a:rPr>
              <a:t>英文的大小写统一转换成小写</a:t>
            </a:r>
            <a:endParaRPr kumimoji="1" lang="zh-CN" altLang="en-US" sz="1800" dirty="0">
              <a:latin typeface="+mn-ea"/>
              <a:cs typeface="Microsoft YaHei" charset="-122"/>
            </a:endParaRPr>
          </a:p>
        </p:txBody>
      </p:sp>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090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862815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评价指标</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对子任务一：判断</a:t>
                </a:r>
                <a:r>
                  <a:rPr kumimoji="1" lang="zh-CN" altLang="en-US" sz="1600" dirty="0">
                    <a:latin typeface="Microsoft YaHei" charset="-122"/>
                    <a:ea typeface="Microsoft YaHei" charset="-122"/>
                    <a:cs typeface="Microsoft YaHei" charset="-122"/>
                  </a:rPr>
                  <a:t>一条</a:t>
                </a:r>
                <a:r>
                  <a:rPr kumimoji="1" lang="zh-CN" altLang="en-US" sz="1600" dirty="0" smtClean="0">
                    <a:latin typeface="Microsoft YaHei" charset="-122"/>
                    <a:ea typeface="Microsoft YaHei" charset="-122"/>
                    <a:cs typeface="Microsoft YaHei" charset="-122"/>
                  </a:rPr>
                  <a:t>微博为 </a:t>
                </a:r>
                <a:r>
                  <a:rPr kumimoji="1" lang="zh-CN" altLang="en-US" sz="1600" i="1" dirty="0" smtClean="0">
                    <a:solidFill>
                      <a:schemeClr val="accent1">
                        <a:lumMod val="75000"/>
                      </a:schemeClr>
                    </a:solidFill>
                    <a:latin typeface="Microsoft YaHei" charset="-122"/>
                    <a:ea typeface="Microsoft YaHei" charset="-122"/>
                    <a:cs typeface="Microsoft YaHei" charset="-122"/>
                  </a:rPr>
                  <a:t>没有反讽 </a:t>
                </a:r>
                <a:r>
                  <a:rPr kumimoji="1" lang="en-US" altLang="zh-CN" sz="1600" i="1" dirty="0" smtClean="0">
                    <a:latin typeface="Microsoft YaHei" charset="-122"/>
                    <a:ea typeface="Microsoft YaHei" charset="-122"/>
                    <a:cs typeface="Microsoft YaHei" charset="-122"/>
                  </a:rPr>
                  <a:t>/</a:t>
                </a:r>
                <a:r>
                  <a:rPr kumimoji="1" lang="zh-CN" altLang="en-US" sz="1600" i="1"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带有反讽</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以针对 </a:t>
                </a:r>
                <a:r>
                  <a:rPr kumimoji="1" lang="zh-CN" altLang="en-US" sz="1600" i="1" dirty="0" smtClean="0">
                    <a:solidFill>
                      <a:schemeClr val="accent1">
                        <a:lumMod val="75000"/>
                      </a:schemeClr>
                    </a:solidFill>
                    <a:latin typeface="Microsoft YaHei" charset="-122"/>
                    <a:ea typeface="Microsoft YaHei" charset="-122"/>
                    <a:cs typeface="Microsoft YaHei" charset="-122"/>
                  </a:rPr>
                  <a:t>带有反讽</a:t>
                </a:r>
                <a:r>
                  <a:rPr kumimoji="1" lang="zh-CN" altLang="en-US" sz="1600" dirty="0" smtClean="0">
                    <a:latin typeface="Microsoft YaHei" charset="-122"/>
                    <a:ea typeface="Microsoft YaHei" charset="-122"/>
                    <a:cs typeface="Microsoft YaHei" charset="-122"/>
                  </a:rPr>
                  <a:t> 的</a:t>
                </a:r>
                <a:r>
                  <a:rPr kumimoji="1" lang="en-US" altLang="zh-CN" sz="1600" dirty="0">
                    <a:latin typeface="Microsoft YaHei" charset="-122"/>
                    <a:ea typeface="Microsoft YaHei" charset="-122"/>
                    <a:cs typeface="Microsoft YaHei" charset="-122"/>
                  </a:rPr>
                  <a:t>F1</a:t>
                </a:r>
                <a:r>
                  <a:rPr kumimoji="1" lang="zh-CN" altLang="en-US" sz="1600" dirty="0">
                    <a:latin typeface="Microsoft YaHei" charset="-122"/>
                    <a:ea typeface="Microsoft YaHei" charset="-122"/>
                    <a:cs typeface="Microsoft YaHei" charset="-122"/>
                  </a:rPr>
                  <a:t>值作为主要评价指标</a:t>
                </a:r>
                <a:endParaRPr kumimoji="1" lang="en-US" altLang="zh-CN" sz="1600" dirty="0">
                  <a:latin typeface="Microsoft YaHei" charset="-122"/>
                  <a:ea typeface="Microsoft YaHei" charset="-122"/>
                  <a:cs typeface="Microsoft YaHei" charset="-122"/>
                </a:endParaRP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𝐹</m:t>
                          </m:r>
                        </m:e>
                        <m:sub>
                          <m:r>
                            <a:rPr kumimoji="1" lang="en-US" altLang="zh-CN" sz="1600" b="0" i="1" smtClean="0">
                              <a:latin typeface="Cambria Math" charset="0"/>
                              <a:ea typeface="Microsoft YaHei" charset="-122"/>
                              <a:cs typeface="Microsoft YaHei" charset="-122"/>
                            </a:rPr>
                            <m:t>𝑐</m:t>
                          </m:r>
                        </m:sub>
                      </m:sSub>
                      <m:r>
                        <a:rPr kumimoji="1" lang="en-US" altLang="zh-CN" sz="1600" b="0" i="1" smtClean="0">
                          <a:latin typeface="Cambria Math" charset="0"/>
                          <a:ea typeface="Microsoft YaHei" charset="-122"/>
                          <a:cs typeface="Microsoft YaHei" charset="-122"/>
                        </a:rPr>
                        <m:t>=</m:t>
                      </m:r>
                      <m:f>
                        <m:fPr>
                          <m:ctrlPr>
                            <a:rPr kumimoji="1" lang="en-US" altLang="zh-CN" sz="1600" b="0" i="1" smtClean="0">
                              <a:latin typeface="Cambria Math" charset="0"/>
                              <a:ea typeface="Microsoft YaHei" charset="-122"/>
                              <a:cs typeface="Microsoft YaHei" charset="-122"/>
                            </a:rPr>
                          </m:ctrlPr>
                        </m:fPr>
                        <m:num>
                          <m:r>
                            <a:rPr kumimoji="1" lang="en-US" altLang="zh-CN" sz="1600" b="0" i="1" smtClean="0">
                              <a:latin typeface="Cambria Math" charset="0"/>
                              <a:ea typeface="Microsoft YaHei" charset="-122"/>
                              <a:cs typeface="Microsoft YaHei" charset="-122"/>
                            </a:rPr>
                            <m:t>2×</m:t>
                          </m:r>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TW" sz="1600" b="0" i="1" smtClean="0">
                                  <a:latin typeface="Cambria Math" charset="0"/>
                                  <a:ea typeface="Microsoft YaHei" charset="-122"/>
                                  <a:cs typeface="Microsoft YaHei" charset="-122"/>
                                </a:rPr>
                                <m:t>𝑐</m:t>
                              </m:r>
                            </m:sub>
                          </m:sSub>
                          <m:r>
                            <a:rPr kumimoji="1" lang="en-US" altLang="zh-CN" sz="1600" i="1">
                              <a:latin typeface="Cambria Math" charset="0"/>
                              <a:ea typeface="Microsoft YaHei" charset="-122"/>
                              <a:cs typeface="Microsoft YaHei" charset="-122"/>
                            </a:rPr>
                            <m:t>×</m:t>
                          </m:r>
                          <m:sSub>
                            <m:sSubPr>
                              <m:ctrlPr>
                                <a:rPr kumimoji="1" lang="en-US" altLang="zh-CN" sz="1600" b="0" i="1" smtClean="0">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b="0" i="1" smtClean="0">
                                  <a:latin typeface="Cambria Math" charset="0"/>
                                  <a:ea typeface="Microsoft YaHei" charset="-122"/>
                                  <a:cs typeface="Microsoft YaHei" charset="-122"/>
                                </a:rPr>
                                <m:t>𝑐</m:t>
                              </m:r>
                            </m:sub>
                          </m:sSub>
                        </m:num>
                        <m:den>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CN" sz="1600" b="0" i="1" smtClean="0">
                                  <a:latin typeface="Cambria Math" charset="0"/>
                                  <a:ea typeface="Microsoft YaHei" charset="-122"/>
                                  <a:cs typeface="Microsoft YaHei" charset="-122"/>
                                </a:rPr>
                                <m:t>𝑐</m:t>
                              </m:r>
                            </m:sub>
                          </m:sSub>
                          <m:r>
                            <a:rPr kumimoji="1" lang="mr-IN" altLang="zh-CN" sz="1600" b="0" i="1" smtClean="0">
                              <a:latin typeface="Cambria Math" charset="0"/>
                              <a:ea typeface="Microsoft YaHei" charset="-122"/>
                              <a:cs typeface="Microsoft YaHei" charset="-122"/>
                            </a:rPr>
                            <m:t>+</m:t>
                          </m:r>
                          <m:sSub>
                            <m:sSubPr>
                              <m:ctrlPr>
                                <a:rPr kumimoji="1" lang="en-US" altLang="zh-CN" sz="1600" i="1">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b="0" i="1" smtClean="0">
                                  <a:latin typeface="Cambria Math" charset="0"/>
                                  <a:ea typeface="Microsoft YaHei" charset="-122"/>
                                  <a:cs typeface="Microsoft YaHei" charset="-122"/>
                                </a:rPr>
                                <m:t>𝑐</m:t>
                              </m:r>
                            </m:sub>
                          </m:sSub>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其中</a:t>
                </a:r>
                <a14:m>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smtClean="0">
                        <a:latin typeface="Cambria Math" charset="0"/>
                        <a:ea typeface="Microsoft YaHei" charset="-122"/>
                        <a:cs typeface="Microsoft YaHei" charset="-122"/>
                      </a:rPr>
                      <m:t> </m:t>
                    </m:r>
                  </m:oMath>
                </a14:m>
                <a:r>
                  <a:rPr kumimoji="1" lang="zh-CN" altLang="en-US" sz="1600" dirty="0" smtClean="0">
                    <a:latin typeface="Microsoft YaHei" charset="-122"/>
                    <a:ea typeface="Microsoft YaHei" charset="-122"/>
                    <a:cs typeface="Microsoft YaHei" charset="-122"/>
                  </a:rPr>
                  <a:t>和</a:t>
                </a:r>
                <a14:m>
                  <m:oMath xmlns:m="http://schemas.openxmlformats.org/officeDocument/2006/math">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b="0" i="1" dirty="0" smtClean="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分别是针对类别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的正确率和召回率</a:t>
                </a:r>
                <a:endParaRPr kumimoji="1" lang="en-US" altLang="zh-CN" sz="1600" dirty="0" smtClean="0">
                  <a:latin typeface="Microsoft YaHei" charset="-122"/>
                  <a:ea typeface="Microsoft YaHei" charset="-122"/>
                  <a:cs typeface="Microsoft YaHei" charset="-122"/>
                </a:endParaRPr>
              </a:p>
              <a:p>
                <a:pPr marL="0" indent="0" algn="ctr">
                  <a:lnSpc>
                    <a:spcPct val="130000"/>
                  </a:lnSpc>
                  <a:spcAft>
                    <a:spcPts val="1500"/>
                  </a:spcAft>
                  <a:buNone/>
                </a:pPr>
                <a14:m>
                  <m:oMathPara xmlns:m="http://schemas.openxmlformats.org/officeDocument/2006/math">
                    <m:oMathParaPr>
                      <m:jc m:val="centerGroup"/>
                    </m:oMathParaPr>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i="1">
                              <a:latin typeface="Cambria Math" charset="0"/>
                              <a:ea typeface="Microsoft YaHei" charset="-122"/>
                              <a:cs typeface="Microsoft YaHei" charset="-122"/>
                            </a:rPr>
                            <m:t>𝜇</m:t>
                          </m:r>
                        </m:sub>
                      </m:sSub>
                      <m:r>
                        <a:rPr kumimoji="1" lang="en-US" altLang="zh-CN" sz="1600" i="1" dirty="0" smtClean="0">
                          <a:latin typeface="Cambria Math" charset="0"/>
                          <a:ea typeface="Microsoft YaHei" charset="-122"/>
                          <a:cs typeface="Microsoft YaHei" charset="-122"/>
                        </a:rPr>
                        <m:t>=</m:t>
                      </m:r>
                      <m:f>
                        <m:fPr>
                          <m:ctrlPr>
                            <a:rPr kumimoji="1" lang="mr-IN" altLang="zh-CN" sz="1600" i="1" dirty="0" smtClean="0">
                              <a:latin typeface="Cambria Math" charset="0"/>
                              <a:ea typeface="Microsoft YaHei" charset="-122"/>
                              <a:cs typeface="Microsoft YaHei" charset="-122"/>
                            </a:rPr>
                          </m:ctrlPr>
                        </m:fPr>
                        <m:num>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num>
                        <m:den>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den>
                      </m:f>
                      <m:r>
                        <a:rPr kumimoji="1" lang="en-US" altLang="zh-CN" sz="1600" b="0" i="1" dirty="0" smtClean="0">
                          <a:latin typeface="Cambria Math" charset="0"/>
                          <a:ea typeface="Microsoft YaHei" charset="-122"/>
                          <a:cs typeface="Microsoft YaHei" charset="-122"/>
                        </a:rPr>
                        <m:t>             </m:t>
                      </m:r>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r>
                        <a:rPr kumimoji="1" lang="en-US" altLang="zh-CN" sz="1600" i="1" dirty="0">
                          <a:latin typeface="Cambria Math" charset="0"/>
                          <a:ea typeface="Microsoft YaHei" charset="-122"/>
                          <a:cs typeface="Microsoft YaHei" charset="-122"/>
                        </a:rPr>
                        <m:t>=</m:t>
                      </m:r>
                      <m:f>
                        <m:fPr>
                          <m:ctrlPr>
                            <a:rPr kumimoji="1" lang="mr-IN" altLang="zh-CN" sz="1600" i="1" dirty="0">
                              <a:latin typeface="Cambria Math" charset="0"/>
                              <a:ea typeface="Microsoft YaHei" charset="-122"/>
                              <a:cs typeface="Microsoft YaHei" charset="-122"/>
                            </a:rPr>
                          </m:ctrlPr>
                        </m:fPr>
                        <m:num>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num>
                        <m:den>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𝑁</m:t>
                              </m:r>
                            </m:e>
                            <m:sub>
                              <m:r>
                                <a:rPr kumimoji="1" lang="en-US" altLang="zh-CN" sz="1600" i="1" dirty="0">
                                  <a:latin typeface="Cambria Math" charset="0"/>
                                  <a:ea typeface="Microsoft YaHei" charset="-122"/>
                                  <a:cs typeface="Microsoft YaHei" charset="-122"/>
                                </a:rPr>
                                <m:t>𝑐</m:t>
                              </m:r>
                            </m:sub>
                          </m:sSub>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a:latin typeface="Microsoft YaHei" charset="-122"/>
                    <a:ea typeface="Microsoft YaHei" charset="-122"/>
                    <a:cs typeface="Microsoft YaHei" charset="-122"/>
                  </a:rPr>
                  <a:t>对应反讽类别</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带有反讽</a:t>
                </a:r>
                <a:endParaRPr kumimoji="1" lang="en-US" altLang="zh-CN" sz="1600" i="1" dirty="0" smtClean="0">
                  <a:solidFill>
                    <a:schemeClr val="accent1">
                      <a:lumMod val="75000"/>
                    </a:schemeClr>
                  </a:solidFill>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，且真实标签为类别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r>
                      <a:rPr kumimoji="1" lang="en-US" altLang="zh-CN" sz="1600" b="0" i="1" dirty="0" smtClean="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，但真实标签不是类别</a:t>
                </a:r>
                <a:r>
                  <a:rPr kumimoji="1" lang="en-US" altLang="zh-CN" sz="1600" dirty="0" smtClean="0">
                    <a:latin typeface="Microsoft YaHei" charset="-122"/>
                    <a:ea typeface="Microsoft YaHei" charset="-122"/>
                    <a:cs typeface="Microsoft YaHei" charset="-122"/>
                  </a:rPr>
                  <a:t> </a:t>
                </a:r>
                <a:r>
                  <a:rPr kumimoji="1" lang="en-US" altLang="zh-CN" sz="1600" i="1" dirty="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sSub>
                      <m:sSubPr>
                        <m:ctrlPr>
                          <a:rPr kumimoji="1" lang="en-US" altLang="zh-CN" sz="160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𝐹𝑁</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表示被预测为不是类别 </a:t>
                </a: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，但真实标签为类别 </a:t>
                </a:r>
                <a:r>
                  <a:rPr kumimoji="1" lang="en-US" altLang="zh-CN" sz="1600" i="1" dirty="0" smtClean="0">
                    <a:latin typeface="Times New Roman" charset="0"/>
                    <a:ea typeface="Times New Roman" charset="0"/>
                    <a:cs typeface="Times New Roman" charset="0"/>
                  </a:rPr>
                  <a:t>c</a:t>
                </a:r>
                <a:r>
                  <a:rPr kumimoji="1" lang="zh-CN" altLang="en-US" sz="1600" i="1" dirty="0" smtClean="0">
                    <a:latin typeface="Times New Roman" charset="0"/>
                    <a:ea typeface="Times New Roman" charset="0"/>
                    <a:cs typeface="Times New Roman" charset="0"/>
                  </a:rPr>
                  <a:t> </a:t>
                </a:r>
                <a:r>
                  <a:rPr kumimoji="1" lang="zh-CN" altLang="en-US" sz="1600" dirty="0" smtClean="0">
                    <a:latin typeface="Microsoft YaHei" charset="-122"/>
                    <a:ea typeface="Microsoft YaHei" charset="-122"/>
                    <a:cs typeface="Microsoft YaHei" charset="-122"/>
                  </a:rPr>
                  <a:t>的样本数量</a:t>
                </a:r>
                <a:endParaRPr kumimoji="1" lang="en-US" altLang="zh-CN" sz="1200" dirty="0" smtClean="0">
                  <a:latin typeface="Microsoft YaHei" charset="-122"/>
                  <a:ea typeface="Microsoft YaHei" charset="-122"/>
                  <a:cs typeface="Microsoft YaHei" charset="-122"/>
                </a:endParaRPr>
              </a:p>
            </p:txBody>
          </p:sp>
        </mc:Choice>
        <mc:Fallback xmlns="">
          <p:sp>
            <p:nvSpPr>
              <p:cNvPr id="24" name="内容占位符 2"/>
              <p:cNvSpPr txBox="1">
                <a:spLocks noRot="1" noChangeAspect="1" noMove="1" noResize="1" noEditPoints="1" noAdjustHandles="1" noChangeArrowheads="1" noChangeShapeType="1" noTextEdit="1"/>
              </p:cNvSpPr>
              <p:nvPr/>
            </p:nvSpPr>
            <p:spPr>
              <a:xfrm>
                <a:off x="730278" y="1131320"/>
                <a:ext cx="10196223" cy="4893864"/>
              </a:xfrm>
              <a:prstGeom prst="rect">
                <a:avLst/>
              </a:prstGeom>
              <a:blipFill rotWithShape="0">
                <a:blip r:embed="rId4"/>
                <a:stretch>
                  <a:fillRect b="-3367"/>
                </a:stretch>
              </a:blipFill>
            </p:spPr>
            <p:txBody>
              <a:bodyPr/>
              <a:lstStyle/>
              <a:p>
                <a:r>
                  <a:rPr lang="zh-CN" altLang="en-US">
                    <a:noFill/>
                  </a:rPr>
                  <a:t> </a:t>
                </a:r>
              </a:p>
            </p:txBody>
          </p:sp>
        </mc:Fallback>
      </mc:AlternateContent>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89673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339702"/>
                <a:ext cx="7540257" cy="4837261"/>
              </a:xfrm>
            </p:spPr>
            <p:txBody>
              <a:bodyPr>
                <a:normAutofit fontScale="62500" lnSpcReduction="20000"/>
              </a:bodyPr>
              <a:lstStyle/>
              <a:p>
                <a:pPr>
                  <a:lnSpc>
                    <a:spcPct val="150000"/>
                  </a:lnSpc>
                  <a:buBlip>
                    <a:blip r:embed="rId3"/>
                  </a:buBlip>
                </a:pPr>
                <a:r>
                  <a:rPr kumimoji="1" lang="zh-CN" altLang="en-US" sz="2400" dirty="0">
                    <a:latin typeface="Microsoft YaHei" charset="-122"/>
                    <a:ea typeface="Microsoft YaHei" charset="-122"/>
                    <a:cs typeface="Microsoft YaHei" charset="-122"/>
                  </a:rPr>
                  <a:t>对每个分类器的训练，我们分别从每个类的训练数据中</a:t>
                </a:r>
                <a:r>
                  <a:rPr kumimoji="1" lang="zh-CN" altLang="en-US" sz="2400" dirty="0">
                    <a:solidFill>
                      <a:srgbClr val="00B0F0"/>
                    </a:solidFill>
                    <a:latin typeface="Microsoft YaHei" charset="-122"/>
                    <a:ea typeface="Microsoft YaHei" charset="-122"/>
                    <a:cs typeface="Microsoft YaHei" charset="-122"/>
                  </a:rPr>
                  <a:t>随机选</a:t>
                </a:r>
                <a:r>
                  <a:rPr kumimoji="1" lang="en-US" altLang="zh-CN" sz="2400" dirty="0">
                    <a:solidFill>
                      <a:srgbClr val="00B0F0"/>
                    </a:solidFill>
                    <a:latin typeface="Microsoft YaHei" charset="-122"/>
                    <a:ea typeface="Microsoft YaHei" charset="-122"/>
                    <a:cs typeface="Microsoft YaHei" charset="-122"/>
                  </a:rPr>
                  <a:t>10%</a:t>
                </a:r>
                <a:r>
                  <a:rPr kumimoji="1" lang="zh-CN" altLang="en-US" sz="2400" dirty="0">
                    <a:solidFill>
                      <a:srgbClr val="00B0F0"/>
                    </a:solidFill>
                    <a:latin typeface="Microsoft YaHei" charset="-122"/>
                    <a:ea typeface="Microsoft YaHei" charset="-122"/>
                    <a:cs typeface="Microsoft YaHei" charset="-122"/>
                  </a:rPr>
                  <a:t>的样本</a:t>
                </a:r>
                <a:r>
                  <a:rPr kumimoji="1" lang="zh-CN" altLang="en-US" sz="2400" dirty="0">
                    <a:latin typeface="Microsoft YaHei" charset="-122"/>
                    <a:ea typeface="Microsoft YaHei" charset="-122"/>
                    <a:cs typeface="Microsoft YaHei" charset="-122"/>
                  </a:rPr>
                  <a:t>作为</a:t>
                </a:r>
                <a:r>
                  <a:rPr kumimoji="1" lang="zh-CN" altLang="en-US" sz="2400" dirty="0">
                    <a:solidFill>
                      <a:srgbClr val="00B0F0"/>
                    </a:solidFill>
                    <a:latin typeface="Microsoft YaHei" charset="-122"/>
                    <a:ea typeface="Microsoft YaHei" charset="-122"/>
                    <a:cs typeface="Microsoft YaHei" charset="-122"/>
                  </a:rPr>
                  <a:t>验证</a:t>
                </a:r>
                <a:r>
                  <a:rPr kumimoji="1" lang="zh-CN" altLang="en-US" sz="2400" dirty="0" smtClean="0">
                    <a:solidFill>
                      <a:srgbClr val="00B0F0"/>
                    </a:solidFill>
                    <a:latin typeface="Microsoft YaHei" charset="-122"/>
                    <a:ea typeface="Microsoft YaHei" charset="-122"/>
                    <a:cs typeface="Microsoft YaHei" charset="-122"/>
                  </a:rPr>
                  <a:t>集</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采用 </a:t>
                </a:r>
                <a:r>
                  <a:rPr kumimoji="1" lang="en-US" altLang="zh-CN" sz="2400" dirty="0" err="1" smtClean="0">
                    <a:solidFill>
                      <a:srgbClr val="00B0F0"/>
                    </a:solidFill>
                    <a:latin typeface="Microsoft YaHei" charset="-122"/>
                    <a:ea typeface="Microsoft YaHei" charset="-122"/>
                    <a:cs typeface="Microsoft YaHei" charset="-122"/>
                  </a:rPr>
                  <a:t>Baziotis</a:t>
                </a:r>
                <a:r>
                  <a:rPr kumimoji="1" lang="en-US" altLang="zh-CN" sz="2400" dirty="0" smtClean="0">
                    <a:solidFill>
                      <a:srgbClr val="00B0F0"/>
                    </a:solidFill>
                    <a:latin typeface="Microsoft YaHei" charset="-122"/>
                    <a:ea typeface="Microsoft YaHei" charset="-122"/>
                    <a:cs typeface="Microsoft YaHei" charset="-122"/>
                  </a:rPr>
                  <a:t> </a:t>
                </a:r>
                <a:r>
                  <a:rPr kumimoji="1" lang="zh-CN" altLang="en-US" sz="2400" dirty="0">
                    <a:solidFill>
                      <a:srgbClr val="00B0F0"/>
                    </a:solidFill>
                    <a:latin typeface="Microsoft YaHei" charset="-122"/>
                    <a:ea typeface="Microsoft YaHei" charset="-122"/>
                    <a:cs typeface="Microsoft YaHei" charset="-122"/>
                  </a:rPr>
                  <a:t>等</a:t>
                </a:r>
                <a:r>
                  <a:rPr kumimoji="1" lang="zh-CN" altLang="en-US" sz="2400" dirty="0" smtClean="0">
                    <a:solidFill>
                      <a:srgbClr val="00B0F0"/>
                    </a:solidFill>
                    <a:latin typeface="Microsoft YaHei" charset="-122"/>
                    <a:ea typeface="Microsoft YaHei" charset="-122"/>
                    <a:cs typeface="Microsoft YaHei" charset="-122"/>
                  </a:rPr>
                  <a:t>人提供</a:t>
                </a:r>
                <a:r>
                  <a:rPr kumimoji="1" lang="zh-CN" altLang="en-US" sz="2400" dirty="0">
                    <a:solidFill>
                      <a:srgbClr val="00B0F0"/>
                    </a:solidFill>
                    <a:latin typeface="Microsoft YaHei" charset="-122"/>
                    <a:ea typeface="Microsoft YaHei" charset="-122"/>
                    <a:cs typeface="Microsoft YaHei" charset="-122"/>
                  </a:rPr>
                  <a:t>的</a:t>
                </a:r>
                <a:r>
                  <a:rPr kumimoji="1" lang="zh-CN" altLang="en-US" sz="2400" dirty="0" smtClean="0">
                    <a:solidFill>
                      <a:srgbClr val="00B0F0"/>
                    </a:solidFill>
                    <a:latin typeface="Microsoft YaHei" charset="-122"/>
                    <a:ea typeface="Microsoft YaHei" charset="-122"/>
                    <a:cs typeface="Microsoft YaHei" charset="-122"/>
                  </a:rPr>
                  <a:t>词向量模型</a:t>
                </a:r>
                <a:r>
                  <a:rPr kumimoji="1" lang="zh-CN" altLang="en-US" sz="2400" dirty="0" smtClean="0">
                    <a:latin typeface="Microsoft YaHei" charset="-122"/>
                    <a:ea typeface="Microsoft YaHei" charset="-122"/>
                    <a:cs typeface="Microsoft YaHei" charset="-122"/>
                  </a:rPr>
                  <a:t>初始化</a:t>
                </a:r>
                <a:r>
                  <a:rPr kumimoji="1" lang="zh-CN" altLang="en-US" sz="2400" dirty="0">
                    <a:latin typeface="Microsoft YaHei" charset="-122"/>
                    <a:ea typeface="Microsoft YaHei" charset="-122"/>
                    <a:cs typeface="Microsoft YaHei" charset="-122"/>
                  </a:rPr>
                  <a:t>词嵌入层的</a:t>
                </a:r>
                <a:r>
                  <a:rPr kumimoji="1" lang="zh-CN" altLang="en-US" sz="2400" dirty="0" smtClean="0">
                    <a:latin typeface="Microsoft YaHei" charset="-122"/>
                    <a:ea typeface="Microsoft YaHei" charset="-122"/>
                    <a:cs typeface="Microsoft YaHei" charset="-122"/>
                  </a:rPr>
                  <a:t>参数。而对于词</a:t>
                </a:r>
                <a:r>
                  <a:rPr kumimoji="1" lang="zh-CN" altLang="en-US" sz="2400" dirty="0">
                    <a:latin typeface="Microsoft YaHei" charset="-122"/>
                    <a:ea typeface="Microsoft YaHei" charset="-122"/>
                    <a:cs typeface="Microsoft YaHei" charset="-122"/>
                  </a:rPr>
                  <a:t>向量</a:t>
                </a:r>
                <a:r>
                  <a:rPr kumimoji="1" lang="zh-CN" altLang="en-US" sz="2400" dirty="0" smtClean="0">
                    <a:latin typeface="Microsoft YaHei" charset="-122"/>
                    <a:ea typeface="Microsoft YaHei" charset="-122"/>
                    <a:cs typeface="Microsoft YaHei" charset="-122"/>
                  </a:rPr>
                  <a:t>模型中未被覆盖的单词，若它在至少</a:t>
                </a:r>
                <a:r>
                  <a:rPr kumimoji="1" lang="en-US" altLang="zh-CN" sz="2400" dirty="0" smtClean="0">
                    <a:latin typeface="Microsoft YaHei" charset="-122"/>
                    <a:ea typeface="Microsoft YaHei" charset="-122"/>
                    <a:cs typeface="Microsoft YaHei" charset="-122"/>
                  </a:rPr>
                  <a:t>2 </a:t>
                </a:r>
                <a:r>
                  <a:rPr kumimoji="1" lang="zh-CN" altLang="en-US" sz="2400" dirty="0" smtClean="0">
                    <a:latin typeface="Microsoft YaHei" charset="-122"/>
                    <a:ea typeface="Microsoft YaHei" charset="-122"/>
                    <a:cs typeface="Microsoft YaHei" charset="-122"/>
                  </a:rPr>
                  <a:t>个训练样本中出现，则为其</a:t>
                </a:r>
                <a:r>
                  <a:rPr kumimoji="1" lang="zh-CN" altLang="en-US" sz="2400" dirty="0" smtClean="0">
                    <a:solidFill>
                      <a:srgbClr val="00B0F0"/>
                    </a:solidFill>
                    <a:latin typeface="Microsoft YaHei" charset="-122"/>
                    <a:ea typeface="Microsoft YaHei" charset="-122"/>
                    <a:cs typeface="Microsoft YaHei" charset="-122"/>
                  </a:rPr>
                  <a:t>随机生成词向量</a:t>
                </a:r>
                <a:r>
                  <a:rPr kumimoji="1" lang="zh-CN" altLang="en-US" sz="2400" dirty="0" smtClean="0">
                    <a:latin typeface="Microsoft YaHei" charset="-122"/>
                    <a:ea typeface="Microsoft YaHei" charset="-122"/>
                    <a:cs typeface="Microsoft YaHei" charset="-122"/>
                  </a:rPr>
                  <a:t>。在训练过程中，不对</a:t>
                </a:r>
                <a:r>
                  <a:rPr kumimoji="1" lang="zh-CN" altLang="en-US" sz="2400" dirty="0">
                    <a:latin typeface="Microsoft YaHei" charset="-122"/>
                    <a:ea typeface="Microsoft YaHei" charset="-122"/>
                    <a:cs typeface="Microsoft YaHei" charset="-122"/>
                  </a:rPr>
                  <a:t>词向量</a:t>
                </a:r>
                <a:r>
                  <a:rPr kumimoji="1" lang="zh-CN" altLang="en-US" sz="2400" dirty="0" smtClean="0">
                    <a:latin typeface="Microsoft YaHei" charset="-122"/>
                    <a:ea typeface="Microsoft YaHei" charset="-122"/>
                    <a:cs typeface="Microsoft YaHei" charset="-122"/>
                  </a:rPr>
                  <a:t>进行参数调整</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对词嵌入层输出的词向量序列添加 </a:t>
                </a:r>
                <a:r>
                  <a:rPr kumimoji="1" lang="zh-CN" altLang="en-US" sz="2400" dirty="0" smtClean="0">
                    <a:solidFill>
                      <a:srgbClr val="00B0F0"/>
                    </a:solidFill>
                    <a:latin typeface="Microsoft YaHei" charset="-122"/>
                    <a:ea typeface="Microsoft YaHei" charset="-122"/>
                    <a:cs typeface="Microsoft YaHei" charset="-122"/>
                  </a:rPr>
                  <a:t>高斯噪音</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在特征编码器和概率预测器之间添加 </a:t>
                </a:r>
                <a:r>
                  <a:rPr kumimoji="1" lang="en-US" altLang="zh-CN" sz="2400" dirty="0" smtClean="0">
                    <a:solidFill>
                      <a:srgbClr val="00B0F0"/>
                    </a:solidFill>
                    <a:latin typeface="Microsoft YaHei" charset="-122"/>
                    <a:ea typeface="Microsoft YaHei" charset="-122"/>
                    <a:cs typeface="Microsoft YaHei" charset="-122"/>
                  </a:rPr>
                  <a:t>Dropout</a:t>
                </a:r>
                <a:r>
                  <a:rPr kumimoji="1" lang="zh-CN" altLang="en-US" sz="2400" dirty="0" smtClean="0">
                    <a:solidFill>
                      <a:srgbClr val="00B0F0"/>
                    </a:solidFill>
                    <a:latin typeface="Microsoft YaHei" charset="-122"/>
                    <a:ea typeface="Microsoft YaHei" charset="-122"/>
                    <a:cs typeface="Microsoft YaHei" charset="-122"/>
                  </a:rPr>
                  <a:t>层</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对于损失</a:t>
                </a:r>
                <a:r>
                  <a:rPr kumimoji="1" lang="zh-CN" altLang="en-US" sz="2400" dirty="0">
                    <a:latin typeface="Microsoft YaHei" charset="-122"/>
                    <a:ea typeface="Microsoft YaHei" charset="-122"/>
                    <a:cs typeface="Microsoft YaHei" charset="-122"/>
                  </a:rPr>
                  <a:t>函数</a:t>
                </a:r>
                <a:r>
                  <a:rPr kumimoji="1" lang="zh-CN" altLang="en-US" sz="2400" dirty="0" smtClean="0">
                    <a:latin typeface="Microsoft YaHei" charset="-122"/>
                    <a:ea typeface="Microsoft YaHei" charset="-122"/>
                    <a:cs typeface="Microsoft YaHei" charset="-122"/>
                  </a:rPr>
                  <a:t>，加入</a:t>
                </a:r>
                <a:r>
                  <a:rPr kumimoji="1" lang="zh-CN" altLang="en-US" sz="2400" dirty="0">
                    <a:latin typeface="Microsoft YaHei" charset="-122"/>
                    <a:ea typeface="Microsoft YaHei" charset="-122"/>
                    <a:cs typeface="Microsoft YaHei" charset="-122"/>
                  </a:rPr>
                  <a:t>了概率预测器中全联接层的</a:t>
                </a:r>
                <a:r>
                  <a:rPr kumimoji="1" lang="zh-CN" altLang="en-US" sz="2400" dirty="0" smtClean="0">
                    <a:latin typeface="Microsoft YaHei" charset="-122"/>
                    <a:ea typeface="Microsoft YaHei" charset="-122"/>
                    <a:cs typeface="Microsoft YaHei" charset="-122"/>
                  </a:rPr>
                  <a:t>权重的 </a:t>
                </a:r>
                <a:r>
                  <a:rPr kumimoji="1" lang="en-US" altLang="zh-CN" sz="2400" dirty="0" smtClean="0">
                    <a:solidFill>
                      <a:srgbClr val="00B0F0"/>
                    </a:solidFill>
                    <a:latin typeface="Microsoft YaHei" charset="-122"/>
                    <a:ea typeface="Microsoft YaHei" charset="-122"/>
                    <a:cs typeface="Microsoft YaHei" charset="-122"/>
                  </a:rPr>
                  <a:t>L2 </a:t>
                </a:r>
                <a:r>
                  <a:rPr kumimoji="1" lang="zh-CN" altLang="en-US" sz="2400" dirty="0">
                    <a:solidFill>
                      <a:srgbClr val="00B0F0"/>
                    </a:solidFill>
                    <a:latin typeface="Microsoft YaHei" charset="-122"/>
                    <a:ea typeface="Microsoft YaHei" charset="-122"/>
                    <a:cs typeface="Microsoft YaHei" charset="-122"/>
                  </a:rPr>
                  <a:t>正则</a:t>
                </a:r>
                <a:r>
                  <a:rPr kumimoji="1" lang="zh-CN" altLang="en-US" sz="2400" dirty="0" smtClean="0">
                    <a:solidFill>
                      <a:srgbClr val="00B0F0"/>
                    </a:solidFill>
                    <a:latin typeface="Microsoft YaHei" charset="-122"/>
                    <a:ea typeface="Microsoft YaHei" charset="-122"/>
                    <a:cs typeface="Microsoft YaHei" charset="-122"/>
                  </a:rPr>
                  <a:t>项</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在面向 </a:t>
                </a:r>
                <a:r>
                  <a:rPr kumimoji="1" lang="zh-CN" altLang="en-US" sz="2400" i="1" dirty="0" smtClean="0">
                    <a:solidFill>
                      <a:srgbClr val="1775B3"/>
                    </a:solidFill>
                    <a:latin typeface="Microsoft YaHei" charset="-122"/>
                    <a:ea typeface="Microsoft YaHei" charset="-122"/>
                    <a:cs typeface="Microsoft YaHei" charset="-122"/>
                  </a:rPr>
                  <a:t>没有反讽</a:t>
                </a:r>
                <a:r>
                  <a:rPr kumimoji="1" lang="zh-CN" altLang="en-US" sz="2400" dirty="0" smtClean="0">
                    <a:latin typeface="Microsoft YaHei" charset="-122"/>
                    <a:ea typeface="Microsoft YaHei" charset="-122"/>
                    <a:cs typeface="Microsoft YaHei" charset="-122"/>
                  </a:rPr>
                  <a:t> 和 </a:t>
                </a:r>
                <a:r>
                  <a:rPr kumimoji="1" lang="zh-CN" altLang="en-US" sz="2400" i="1" dirty="0" smtClean="0">
                    <a:solidFill>
                      <a:srgbClr val="1775B3"/>
                    </a:solidFill>
                    <a:latin typeface="Microsoft YaHei" charset="-122"/>
                    <a:ea typeface="Microsoft YaHei" charset="-122"/>
                    <a:cs typeface="Microsoft YaHei" charset="-122"/>
                  </a:rPr>
                  <a:t>其他反讽</a:t>
                </a:r>
                <a:r>
                  <a:rPr kumimoji="1" lang="zh-CN" altLang="en-US" sz="2400" dirty="0" smtClean="0">
                    <a:latin typeface="Microsoft YaHei" charset="-122"/>
                    <a:ea typeface="Microsoft YaHei" charset="-122"/>
                    <a:cs typeface="Microsoft YaHei" charset="-122"/>
                  </a:rPr>
                  <a:t> 的</a:t>
                </a:r>
                <a:r>
                  <a:rPr kumimoji="1" lang="zh-CN" altLang="en-US" sz="2400" dirty="0">
                    <a:latin typeface="Microsoft YaHei" charset="-122"/>
                    <a:ea typeface="Microsoft YaHei" charset="-122"/>
                    <a:cs typeface="Microsoft YaHei" charset="-122"/>
                  </a:rPr>
                  <a:t>二分类问题中，由于两个类别的样本数据差异较大（</a:t>
                </a:r>
                <a:r>
                  <a:rPr kumimoji="1" lang="en-US" altLang="zh-CN" sz="2400" dirty="0">
                    <a:latin typeface="Microsoft YaHei" charset="-122"/>
                    <a:ea typeface="Microsoft YaHei" charset="-122"/>
                    <a:cs typeface="Microsoft YaHei" charset="-122"/>
                  </a:rPr>
                  <a:t>1923</a:t>
                </a:r>
                <a:r>
                  <a:rPr kumimoji="1" lang="zh-CN" altLang="en-US" sz="2400" dirty="0">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205</a:t>
                </a:r>
                <a:r>
                  <a:rPr kumimoji="1" lang="zh-CN" altLang="en-US" sz="2400" dirty="0">
                    <a:latin typeface="Microsoft YaHei" charset="-122"/>
                    <a:ea typeface="Microsoft YaHei" charset="-122"/>
                    <a:cs typeface="Microsoft YaHei" charset="-122"/>
                  </a:rPr>
                  <a:t>）</a:t>
                </a:r>
                <a:r>
                  <a:rPr kumimoji="1" lang="zh-CN" altLang="en-US" sz="2400" dirty="0" smtClean="0">
                    <a:latin typeface="Microsoft YaHei" charset="-122"/>
                    <a:ea typeface="Microsoft YaHei" charset="-122"/>
                    <a:cs typeface="Microsoft YaHei" charset="-122"/>
                  </a:rPr>
                  <a:t>，模型</a:t>
                </a:r>
                <a:r>
                  <a:rPr kumimoji="1" lang="zh-CN" altLang="en-US" sz="2400" dirty="0">
                    <a:latin typeface="Microsoft YaHei" charset="-122"/>
                    <a:ea typeface="Microsoft YaHei" charset="-122"/>
                    <a:cs typeface="Microsoft YaHei" charset="-122"/>
                  </a:rPr>
                  <a:t>会倾向于把所有样本判断为样本量够多的“没有反讽”。为此我们根据样本量的分布决定各个类别</a:t>
                </a:r>
                <a:r>
                  <a:rPr kumimoji="1" lang="zh-CN" altLang="en-US" sz="2400" dirty="0" smtClean="0">
                    <a:latin typeface="Microsoft YaHei" charset="-122"/>
                    <a:ea typeface="Microsoft YaHei" charset="-122"/>
                    <a:cs typeface="Microsoft YaHei" charset="-122"/>
                  </a:rPr>
                  <a:t>的 </a:t>
                </a:r>
                <a:r>
                  <a:rPr kumimoji="1" lang="zh-CN" altLang="en-US" sz="2400" dirty="0" smtClean="0">
                    <a:solidFill>
                      <a:srgbClr val="00B0F0"/>
                    </a:solidFill>
                    <a:latin typeface="Microsoft YaHei" charset="-122"/>
                    <a:ea typeface="Microsoft YaHei" charset="-122"/>
                    <a:cs typeface="Microsoft YaHei" charset="-122"/>
                  </a:rPr>
                  <a:t>样本权重</a:t>
                </a:r>
                <a:r>
                  <a:rPr kumimoji="1" lang="zh-CN" altLang="en-US" sz="2400" dirty="0">
                    <a:latin typeface="Microsoft YaHei" charset="-122"/>
                    <a:ea typeface="Microsoft YaHei" charset="-122"/>
                    <a:cs typeface="Microsoft YaHei" charset="-122"/>
                  </a:rPr>
                  <a:t> </a:t>
                </a:r>
                <a:endParaRPr kumimoji="1" lang="en-US" altLang="zh-CN" sz="2400" dirty="0" smtClean="0">
                  <a:latin typeface="Microsoft YaHei" charset="-122"/>
                  <a:ea typeface="Microsoft YaHei" charset="-122"/>
                  <a:cs typeface="Microsoft YaHei"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charset="0"/>
                              <a:ea typeface="Microsoft YaHei" charset="-122"/>
                              <a:cs typeface="Microsoft YaHei" charset="-122"/>
                            </a:rPr>
                          </m:ctrlPr>
                        </m:sSubPr>
                        <m:e>
                          <m:r>
                            <a:rPr kumimoji="1" lang="en-US" altLang="zh-CN" sz="2400" b="0" i="1" smtClean="0">
                              <a:latin typeface="Cambria Math" charset="0"/>
                              <a:ea typeface="Microsoft YaHei" charset="-122"/>
                              <a:cs typeface="Microsoft YaHei" charset="-122"/>
                            </a:rPr>
                            <m:t>𝑤</m:t>
                          </m:r>
                        </m:e>
                        <m:sub>
                          <m:r>
                            <a:rPr kumimoji="1" lang="en-US" altLang="zh-CN" sz="2400" b="0" i="1" smtClean="0">
                              <a:latin typeface="Cambria Math" charset="0"/>
                              <a:ea typeface="Microsoft YaHei" charset="-122"/>
                              <a:cs typeface="Microsoft YaHei" charset="-122"/>
                            </a:rPr>
                            <m:t>𝑐</m:t>
                          </m:r>
                        </m:sub>
                      </m:sSub>
                      <m:r>
                        <a:rPr kumimoji="1" lang="en-US" altLang="zh-CN" sz="2400" b="0" i="1" smtClean="0">
                          <a:latin typeface="Cambria Math" charset="0"/>
                          <a:ea typeface="Microsoft YaHei" charset="-122"/>
                          <a:cs typeface="Microsoft YaHei" charset="-122"/>
                        </a:rPr>
                        <m:t>=</m:t>
                      </m:r>
                      <m:f>
                        <m:fPr>
                          <m:ctrlPr>
                            <a:rPr kumimoji="1" lang="en-US" altLang="zh-CN" sz="2400" b="0" i="1" smtClean="0">
                              <a:latin typeface="Cambria Math" charset="0"/>
                              <a:ea typeface="Microsoft YaHei" charset="-122"/>
                              <a:cs typeface="Microsoft YaHei" charset="-122"/>
                            </a:rPr>
                          </m:ctrlPr>
                        </m:fPr>
                        <m:num>
                          <m:r>
                            <a:rPr kumimoji="1" lang="en-US" altLang="zh-CN" sz="2400" b="0" i="1" smtClean="0">
                              <a:latin typeface="Cambria Math" charset="0"/>
                              <a:ea typeface="Microsoft YaHei" charset="-122"/>
                              <a:cs typeface="Microsoft YaHei" charset="-122"/>
                            </a:rPr>
                            <m:t>𝑁</m:t>
                          </m:r>
                        </m:num>
                        <m:den>
                          <m:d>
                            <m:dPr>
                              <m:begChr m:val="|"/>
                              <m:endChr m:val="|"/>
                              <m:ctrlPr>
                                <a:rPr kumimoji="1" lang="hr-HR" altLang="zh-CN" sz="2400" b="0" i="1" smtClean="0">
                                  <a:latin typeface="Cambria Math" charset="0"/>
                                  <a:ea typeface="Microsoft YaHei" charset="-122"/>
                                  <a:cs typeface="Microsoft YaHei" charset="-122"/>
                                </a:rPr>
                              </m:ctrlPr>
                            </m:dPr>
                            <m:e>
                              <m:r>
                                <a:rPr kumimoji="1" lang="en-US" altLang="zh-CN" sz="2400" b="0" i="1" smtClean="0">
                                  <a:latin typeface="Cambria Math" charset="0"/>
                                  <a:ea typeface="Microsoft YaHei" charset="-122"/>
                                  <a:cs typeface="Microsoft YaHei" charset="-122"/>
                                </a:rPr>
                                <m:t>𝐶</m:t>
                              </m:r>
                            </m:e>
                          </m:d>
                          <m:r>
                            <a:rPr kumimoji="1" lang="hr-HR" altLang="zh-CN" sz="2400" b="0" i="1" smtClean="0">
                              <a:latin typeface="Cambria Math" charset="0"/>
                              <a:ea typeface="Cambria Math" charset="0"/>
                              <a:cs typeface="Cambria Math" charset="0"/>
                            </a:rPr>
                            <m:t>×</m:t>
                          </m:r>
                          <m:sSub>
                            <m:sSubPr>
                              <m:ctrlPr>
                                <a:rPr kumimoji="1" lang="en-US" altLang="zh-CN" sz="2400" b="0" i="1" smtClean="0">
                                  <a:latin typeface="Cambria Math" charset="0"/>
                                  <a:ea typeface="Cambria Math" charset="0"/>
                                  <a:cs typeface="Cambria Math" charset="0"/>
                                </a:rPr>
                              </m:ctrlPr>
                            </m:sSubPr>
                            <m:e>
                              <m:r>
                                <a:rPr kumimoji="1" lang="en-US" altLang="zh-CN" sz="2400" b="0" i="1" smtClean="0">
                                  <a:latin typeface="Cambria Math" charset="0"/>
                                  <a:ea typeface="Cambria Math" charset="0"/>
                                  <a:cs typeface="Cambria Math" charset="0"/>
                                </a:rPr>
                                <m:t>𝑁</m:t>
                              </m:r>
                            </m:e>
                            <m:sub>
                              <m:r>
                                <a:rPr kumimoji="1" lang="en-US" altLang="zh-CN" sz="2400" b="0" i="1" smtClean="0">
                                  <a:latin typeface="Cambria Math" charset="0"/>
                                  <a:ea typeface="Cambria Math" charset="0"/>
                                  <a:cs typeface="Cambria Math" charset="0"/>
                                </a:rPr>
                                <m:t>𝑐</m:t>
                              </m:r>
                            </m:sub>
                          </m:sSub>
                        </m:den>
                      </m:f>
                    </m:oMath>
                  </m:oMathPara>
                </a14:m>
                <a:endParaRPr kumimoji="1" lang="en-US" altLang="zh-CN" sz="2400" dirty="0" smtClean="0">
                  <a:latin typeface="Microsoft YaHei" charset="-122"/>
                  <a:ea typeface="Microsoft YaHei" charset="-122"/>
                  <a:cs typeface="Microsoft YaHei"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339702"/>
                <a:ext cx="7540257" cy="4837261"/>
              </a:xfrm>
              <a:blipFill rotWithShape="0">
                <a:blip r:embed="rId4"/>
                <a:stretch>
                  <a:fillRect/>
                </a:stretch>
              </a:blipFill>
            </p:spPr>
            <p:txBody>
              <a:bodyPr/>
              <a:lstStyle/>
              <a:p>
                <a:r>
                  <a:rPr lang="zh-CN" altLang="en-US">
                    <a:noFill/>
                  </a:rPr>
                  <a:t> </a:t>
                </a:r>
              </a:p>
            </p:txBody>
          </p:sp>
        </mc:Fallback>
      </mc:AlternateContent>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模型训练</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100019716"/>
              </p:ext>
            </p:extLst>
          </p:nvPr>
        </p:nvGraphicFramePr>
        <p:xfrm>
          <a:off x="8378456" y="1367695"/>
          <a:ext cx="3390088" cy="3905408"/>
        </p:xfrm>
        <a:graphic>
          <a:graphicData uri="http://schemas.openxmlformats.org/drawingml/2006/table">
            <a:tbl>
              <a:tblPr firstRow="1" bandRow="1">
                <a:tableStyleId>{D03447BB-5D67-496B-8E87-E561075AD55C}</a:tableStyleId>
              </a:tblPr>
              <a:tblGrid>
                <a:gridCol w="2690037"/>
                <a:gridCol w="700051"/>
              </a:tblGrid>
              <a:tr h="300416">
                <a:tc>
                  <a:txBody>
                    <a:bodyPr/>
                    <a:lstStyle/>
                    <a:p>
                      <a:pPr marL="108000" algn="l" fontAlgn="b"/>
                      <a:r>
                        <a:rPr lang="zh-CN" altLang="en-US" sz="1200" b="0" u="none" strike="noStrike" dirty="0">
                          <a:effectLst/>
                          <a:latin typeface="Microsoft YaHei" charset="-122"/>
                          <a:ea typeface="Microsoft YaHei" charset="-122"/>
                          <a:cs typeface="Microsoft YaHei" charset="-122"/>
                        </a:rPr>
                        <a:t>参数</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zh-CN" altLang="en-US" sz="1200" b="0" u="none" strike="noStrike" dirty="0">
                          <a:effectLst/>
                          <a:latin typeface="Microsoft YaHei" charset="-122"/>
                          <a:ea typeface="Microsoft YaHei" charset="-122"/>
                          <a:cs typeface="Microsoft YaHei" charset="-122"/>
                        </a:rPr>
                        <a:t>数值</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词向量维数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a:effectLst/>
                          <a:latin typeface="Microsoft YaHei" charset="-122"/>
                          <a:ea typeface="Microsoft YaHei" charset="-122"/>
                          <a:cs typeface="Microsoft YaHei" charset="-122"/>
                        </a:rPr>
                        <a:t>300</a:t>
                      </a:r>
                      <a:endParaRPr lang="is-I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RNN </a:t>
                      </a:r>
                      <a:r>
                        <a:rPr lang="zh-CN" altLang="en-US" sz="1200" u="none" strike="noStrike">
                          <a:effectLst/>
                          <a:latin typeface="Microsoft YaHei" charset="-122"/>
                          <a:ea typeface="Microsoft YaHei" charset="-122"/>
                          <a:cs typeface="Microsoft YaHei" charset="-122"/>
                        </a:rPr>
                        <a:t>内各隐藏层神经元数量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a:effectLst/>
                          <a:latin typeface="Microsoft YaHei" charset="-122"/>
                          <a:ea typeface="Microsoft YaHei" charset="-122"/>
                          <a:cs typeface="Microsoft YaHei" charset="-122"/>
                        </a:rPr>
                        <a:t>150</a:t>
                      </a:r>
                      <a:endParaRPr lang="en-US" altLang="zh-CN"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dirty="0">
                          <a:effectLst/>
                          <a:latin typeface="Microsoft YaHei" charset="-122"/>
                          <a:ea typeface="Microsoft YaHei" charset="-122"/>
                          <a:cs typeface="Microsoft YaHei" charset="-122"/>
                        </a:rPr>
                        <a:t>CNN </a:t>
                      </a:r>
                      <a:r>
                        <a:rPr lang="zh-CN" altLang="en-US" sz="1200" u="none" strike="noStrike" dirty="0">
                          <a:effectLst/>
                          <a:latin typeface="Microsoft YaHei" charset="-122"/>
                          <a:ea typeface="Microsoft YaHei" charset="-122"/>
                          <a:cs typeface="Microsoft YaHei" charset="-122"/>
                        </a:rPr>
                        <a:t>卷积核大小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a:effectLst/>
                          <a:latin typeface="Microsoft YaHei" charset="-122"/>
                          <a:ea typeface="Microsoft YaHei" charset="-122"/>
                          <a:cs typeface="Microsoft YaHei" charset="-122"/>
                        </a:rPr>
                        <a:t>5</a:t>
                      </a:r>
                      <a:endParaRPr lang="en-US" altLang="zh-CN"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CNN </a:t>
                      </a:r>
                      <a:r>
                        <a:rPr lang="zh-CN" altLang="en-US" sz="1200" u="none" strike="noStrike">
                          <a:effectLst/>
                          <a:latin typeface="Microsoft YaHei" charset="-122"/>
                          <a:ea typeface="Microsoft YaHei" charset="-122"/>
                          <a:cs typeface="Microsoft YaHei" charset="-122"/>
                        </a:rPr>
                        <a:t>过滤器数量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a:effectLst/>
                          <a:latin typeface="Microsoft YaHei" charset="-122"/>
                          <a:ea typeface="Microsoft YaHei" charset="-122"/>
                          <a:cs typeface="Microsoft YaHei" charset="-122"/>
                        </a:rPr>
                        <a:t>128</a:t>
                      </a:r>
                      <a:endParaRPr lang="is-I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注意力机制的隐藏层神经元数量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a:effectLst/>
                          <a:latin typeface="Microsoft YaHei" charset="-122"/>
                          <a:ea typeface="Microsoft YaHei" charset="-122"/>
                          <a:cs typeface="Microsoft YaHei" charset="-122"/>
                        </a:rPr>
                        <a:t>64</a:t>
                      </a:r>
                      <a:endParaRPr lang="en-US" altLang="zh-CN"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高斯噪音的标准方差</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0.1</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fr-FR" sz="1200" u="none" strike="noStrike">
                          <a:effectLst/>
                          <a:latin typeface="Microsoft YaHei" charset="-122"/>
                          <a:ea typeface="Microsoft YaHei" charset="-122"/>
                          <a:cs typeface="Microsoft YaHei" charset="-122"/>
                        </a:rPr>
                        <a:t>Dropout 比例</a:t>
                      </a:r>
                      <a:endParaRPr lang="fr-FR"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0.5</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学习率初始值</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0.01</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学习率衰减系数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0.9</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L2 </a:t>
                      </a:r>
                      <a:r>
                        <a:rPr lang="zh-CN" altLang="en-US" sz="1200" u="none" strike="noStrike">
                          <a:effectLst/>
                          <a:latin typeface="Microsoft YaHei" charset="-122"/>
                          <a:ea typeface="Microsoft YaHei" charset="-122"/>
                          <a:cs typeface="Microsoft YaHei" charset="-122"/>
                        </a:rPr>
                        <a:t>正则项权重</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0.2</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训练的迭代次数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200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训练的批大小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100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bl>
          </a:graphicData>
        </a:graphic>
      </p:graphicFrame>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93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081200604"/>
              </p:ext>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0.6658 </a:t>
                      </a:r>
                      <a:r>
                        <a:rPr lang="mr-IN" sz="1300" b="0" i="0" u="none" strike="noStrike" dirty="0">
                          <a:solidFill>
                            <a:schemeClr val="bg1"/>
                          </a:solidFill>
                          <a:effectLst/>
                          <a:latin typeface="Microsoft YaHei" charset="-122"/>
                          <a:ea typeface="Microsoft YaHei" charset="-122"/>
                          <a:cs typeface="Microsoft YaHei" charset="-122"/>
                        </a:rPr>
                        <a:t>(6)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0.5548 </a:t>
                      </a:r>
                      <a:r>
                        <a:rPr lang="mr-IN" sz="1300" b="0" i="0" u="none" strike="noStrike" dirty="0">
                          <a:solidFill>
                            <a:schemeClr val="bg1"/>
                          </a:solidFill>
                          <a:effectLst/>
                          <a:latin typeface="Microsoft YaHei" charset="-122"/>
                          <a:ea typeface="Microsoft YaHei" charset="-122"/>
                          <a:cs typeface="Microsoft YaHei" charset="-122"/>
                        </a:rPr>
                        <a:t>(6)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0.7974 </a:t>
                      </a:r>
                      <a:r>
                        <a:rPr lang="is-IS" sz="1300" b="0" i="0" u="none" strike="noStrike" dirty="0">
                          <a:solidFill>
                            <a:schemeClr val="bg1"/>
                          </a:solidFill>
                          <a:effectLst/>
                          <a:latin typeface="Microsoft YaHei" charset="-122"/>
                          <a:ea typeface="Microsoft YaHei" charset="-122"/>
                          <a:cs typeface="Microsoft YaHei" charset="-122"/>
                        </a:rPr>
                        <a:t>(5)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0.6544 </a:t>
                      </a:r>
                      <a:r>
                        <a:rPr lang="mr-IN" sz="1300" b="0" i="0" u="none" strike="noStrike" dirty="0">
                          <a:solidFill>
                            <a:schemeClr val="bg1"/>
                          </a:solidFill>
                          <a:effectLst/>
                          <a:latin typeface="Microsoft YaHei" charset="-122"/>
                          <a:ea typeface="Microsoft YaHei" charset="-122"/>
                          <a:cs typeface="Microsoft YaHei" charset="-122"/>
                        </a:rPr>
                        <a:t>(5)</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0.6008 </a:t>
                      </a:r>
                      <a:r>
                        <a:rPr lang="is-IS" sz="1300" b="0" i="0" u="none" strike="noStrike" dirty="0">
                          <a:solidFill>
                            <a:schemeClr val="bg1"/>
                          </a:solidFill>
                          <a:effectLst/>
                          <a:latin typeface="Microsoft YaHei" charset="-122"/>
                          <a:ea typeface="Microsoft YaHei" charset="-122"/>
                          <a:cs typeface="Microsoft YaHei" charset="-122"/>
                        </a:rPr>
                        <a:t>(12)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0.4980 </a:t>
                      </a:r>
                      <a:r>
                        <a:rPr lang="is-IS" sz="1300" b="0" i="0" u="none" strike="noStrike" dirty="0">
                          <a:solidFill>
                            <a:schemeClr val="bg1"/>
                          </a:solidFill>
                          <a:effectLst/>
                          <a:latin typeface="Microsoft YaHei" charset="-122"/>
                          <a:ea typeface="Microsoft YaHei" charset="-122"/>
                          <a:cs typeface="Microsoft YaHei" charset="-122"/>
                        </a:rPr>
                        <a:t>(12)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0.8039 </a:t>
                      </a:r>
                      <a:r>
                        <a:rPr lang="is-IS" sz="1300" b="0" i="0" u="none" strike="noStrike" dirty="0">
                          <a:solidFill>
                            <a:schemeClr val="bg1"/>
                          </a:solidFill>
                          <a:effectLst/>
                          <a:latin typeface="Microsoft YaHei" charset="-122"/>
                          <a:ea typeface="Microsoft YaHei" charset="-122"/>
                          <a:cs typeface="Microsoft YaHei" charset="-122"/>
                        </a:rPr>
                        <a:t>(3)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0.6150 </a:t>
                      </a:r>
                      <a:r>
                        <a:rPr lang="is-IS" sz="1300" b="0" i="0" u="none" strike="noStrike" dirty="0">
                          <a:solidFill>
                            <a:schemeClr val="bg1"/>
                          </a:solidFill>
                          <a:effectLst/>
                          <a:latin typeface="Microsoft YaHei" charset="-122"/>
                          <a:ea typeface="Microsoft YaHei" charset="-122"/>
                          <a:cs typeface="Microsoft YaHei" charset="-122"/>
                        </a:rPr>
                        <a:t>(12)</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0.6607 </a:t>
                      </a:r>
                      <a:r>
                        <a:rPr lang="is-IS" sz="1300" b="0" i="0" u="none" strike="noStrike" dirty="0">
                          <a:solidFill>
                            <a:schemeClr val="bg1"/>
                          </a:solidFill>
                          <a:effectLst/>
                          <a:latin typeface="Microsoft YaHei" charset="-122"/>
                          <a:ea typeface="Microsoft YaHei" charset="-122"/>
                          <a:cs typeface="Microsoft YaHei" charset="-122"/>
                        </a:rPr>
                        <a:t>(7)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0.5542 </a:t>
                      </a:r>
                      <a:r>
                        <a:rPr lang="is-IS" sz="1300" b="0" i="0" u="none" strike="noStrike" dirty="0">
                          <a:solidFill>
                            <a:schemeClr val="bg1"/>
                          </a:solidFill>
                          <a:effectLst/>
                          <a:latin typeface="Microsoft YaHei" charset="-122"/>
                          <a:ea typeface="Microsoft YaHei" charset="-122"/>
                          <a:cs typeface="Microsoft YaHei" charset="-122"/>
                        </a:rPr>
                        <a:t>(7)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0.7395 </a:t>
                      </a:r>
                      <a:r>
                        <a:rPr lang="is-IS" sz="1300" b="0" i="0" u="none" strike="noStrike" dirty="0">
                          <a:solidFill>
                            <a:schemeClr val="bg1"/>
                          </a:solidFill>
                          <a:effectLst/>
                          <a:latin typeface="Microsoft YaHei" charset="-122"/>
                          <a:ea typeface="Microsoft YaHei" charset="-122"/>
                          <a:cs typeface="Microsoft YaHei" charset="-122"/>
                        </a:rPr>
                        <a:t>(9)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0.6336 </a:t>
                      </a:r>
                      <a:r>
                        <a:rPr lang="mr-IN" sz="1300" b="0" i="0" u="none" strike="noStrike" dirty="0">
                          <a:solidFill>
                            <a:schemeClr val="bg1"/>
                          </a:solidFill>
                          <a:effectLst/>
                          <a:latin typeface="Microsoft YaHei" charset="-122"/>
                          <a:ea typeface="Microsoft YaHei" charset="-122"/>
                          <a:cs typeface="Microsoft YaHei" charset="-122"/>
                        </a:rPr>
                        <a:t>(10)</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0.6569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0.5482 </a:t>
                      </a:r>
                      <a:r>
                        <a:rPr lang="is-IS" sz="1300" b="0" i="0" u="none" strike="noStrike" dirty="0">
                          <a:solidFill>
                            <a:schemeClr val="bg1"/>
                          </a:solidFill>
                          <a:effectLst/>
                          <a:latin typeface="Microsoft YaHei" charset="-122"/>
                          <a:ea typeface="Microsoft YaHei" charset="-122"/>
                          <a:cs typeface="Microsoft YaHei" charset="-122"/>
                        </a:rPr>
                        <a:t>(9)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0.7685 </a:t>
                      </a:r>
                      <a:r>
                        <a:rPr lang="is-IS" sz="1300" b="0" i="0" u="none" strike="noStrike" dirty="0">
                          <a:solidFill>
                            <a:schemeClr val="bg1"/>
                          </a:solidFill>
                          <a:effectLst/>
                          <a:latin typeface="Microsoft YaHei" charset="-122"/>
                          <a:ea typeface="Microsoft YaHei" charset="-122"/>
                          <a:cs typeface="Microsoft YaHei" charset="-122"/>
                        </a:rPr>
                        <a:t>(7)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0.6399 </a:t>
                      </a:r>
                      <a:r>
                        <a:rPr lang="is-IS" sz="1300" b="0" i="0" u="none" strike="noStrike" dirty="0">
                          <a:solidFill>
                            <a:schemeClr val="bg1"/>
                          </a:solidFill>
                          <a:effectLst/>
                          <a:latin typeface="Microsoft YaHei" charset="-122"/>
                          <a:ea typeface="Microsoft YaHei" charset="-122"/>
                          <a:cs typeface="Microsoft YaHei" charset="-122"/>
                        </a:rPr>
                        <a:t>(9)</a:t>
                      </a:r>
                    </a:p>
                  </a:txBody>
                  <a:tcPr marL="11721" marR="11721" marT="11721"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0.6594 </a:t>
                      </a:r>
                      <a:r>
                        <a:rPr lang="is-IS" sz="1300" b="0" i="0" u="none" strike="noStrike" dirty="0">
                          <a:solidFill>
                            <a:schemeClr val="bg1"/>
                          </a:solidFill>
                          <a:effectLst/>
                          <a:latin typeface="Microsoft YaHei" charset="-122"/>
                          <a:ea typeface="Microsoft YaHei" charset="-122"/>
                          <a:cs typeface="Microsoft YaHei" charset="-122"/>
                        </a:rPr>
                        <a:t>(8)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0.5534 </a:t>
                      </a:r>
                      <a:r>
                        <a:rPr lang="is-IS" sz="1300" b="0" i="0" u="none" strike="noStrike" dirty="0">
                          <a:solidFill>
                            <a:schemeClr val="bg1"/>
                          </a:solidFill>
                          <a:effectLst/>
                          <a:latin typeface="Microsoft YaHei" charset="-122"/>
                          <a:ea typeface="Microsoft YaHei" charset="-122"/>
                          <a:cs typeface="Microsoft YaHei" charset="-122"/>
                        </a:rPr>
                        <a:t>(8)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0.7331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0.6307 </a:t>
                      </a:r>
                      <a:r>
                        <a:rPr lang="is-IS" sz="1300" b="0" i="0" u="none" strike="noStrike" dirty="0">
                          <a:solidFill>
                            <a:schemeClr val="bg1"/>
                          </a:solidFill>
                          <a:effectLst/>
                          <a:latin typeface="Microsoft YaHei" charset="-122"/>
                          <a:ea typeface="Microsoft YaHei" charset="-122"/>
                          <a:cs typeface="Microsoft YaHei" charset="-122"/>
                        </a:rPr>
                        <a:t>(11)</a:t>
                      </a:r>
                    </a:p>
                  </a:txBody>
                  <a:tcPr marL="11721" marR="11721" marT="11721"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0.6582 </a:t>
                      </a:r>
                      <a:r>
                        <a:rPr lang="is-IS" sz="1300" b="0" i="0" u="none" strike="noStrike" dirty="0">
                          <a:solidFill>
                            <a:schemeClr val="bg1"/>
                          </a:solidFill>
                          <a:effectLst/>
                          <a:latin typeface="Microsoft YaHei" charset="-122"/>
                          <a:ea typeface="Microsoft YaHei" charset="-122"/>
                          <a:cs typeface="Microsoft YaHei" charset="-122"/>
                        </a:rPr>
                        <a:t>(9)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0.5473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0.8006 </a:t>
                      </a:r>
                      <a:r>
                        <a:rPr lang="is-IS" sz="1300" b="0" i="0" u="none" strike="noStrike" dirty="0">
                          <a:solidFill>
                            <a:schemeClr val="bg1"/>
                          </a:solidFill>
                          <a:effectLst/>
                          <a:latin typeface="Microsoft YaHei" charset="-122"/>
                          <a:ea typeface="Microsoft YaHei" charset="-122"/>
                          <a:cs typeface="Microsoft YaHei" charset="-122"/>
                        </a:rPr>
                        <a:t>(4)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0.6501 </a:t>
                      </a:r>
                      <a:r>
                        <a:rPr lang="mr-IN" sz="1300" b="0" i="0" u="none" strike="noStrike" dirty="0">
                          <a:solidFill>
                            <a:schemeClr val="bg1"/>
                          </a:solidFill>
                          <a:effectLst/>
                          <a:latin typeface="Microsoft YaHei" charset="-122"/>
                          <a:ea typeface="Microsoft YaHei" charset="-122"/>
                          <a:cs typeface="Microsoft YaHei" charset="-122"/>
                        </a:rPr>
                        <a:t>(7)</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0.6390 </a:t>
                      </a:r>
                      <a:r>
                        <a:rPr lang="is-IS" sz="1300" b="0" i="0" u="none" strike="noStrike" dirty="0">
                          <a:solidFill>
                            <a:schemeClr val="bg1"/>
                          </a:solidFill>
                          <a:effectLst/>
                          <a:latin typeface="Microsoft YaHei" charset="-122"/>
                          <a:ea typeface="Microsoft YaHei" charset="-122"/>
                          <a:cs typeface="Microsoft YaHei" charset="-122"/>
                        </a:rPr>
                        <a:t>(11)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0.5276 </a:t>
                      </a:r>
                      <a:r>
                        <a:rPr lang="is-IS" sz="1300" b="0" i="0" u="none" strike="noStrike" dirty="0">
                          <a:solidFill>
                            <a:schemeClr val="bg1"/>
                          </a:solidFill>
                          <a:effectLst/>
                          <a:latin typeface="Microsoft YaHei" charset="-122"/>
                          <a:ea typeface="Microsoft YaHei" charset="-122"/>
                          <a:cs typeface="Microsoft YaHei" charset="-122"/>
                        </a:rPr>
                        <a:t>(11) </a:t>
                      </a: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0.8617 </a:t>
                      </a:r>
                      <a:r>
                        <a:rPr lang="is-IS" sz="1300" b="1" i="0" u="none" strike="noStrike" dirty="0">
                          <a:solidFill>
                            <a:srgbClr val="FFFF00"/>
                          </a:solidFill>
                          <a:effectLst/>
                          <a:latin typeface="Microsoft YaHei" charset="-122"/>
                          <a:ea typeface="Microsoft YaHei" charset="-122"/>
                          <a:cs typeface="Microsoft YaHei" charset="-122"/>
                        </a:rPr>
                        <a:t>(1)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0.6545 </a:t>
                      </a:r>
                      <a:r>
                        <a:rPr lang="mr-IN" sz="1300" b="0" i="0" u="none" strike="noStrike" dirty="0">
                          <a:solidFill>
                            <a:schemeClr val="bg1"/>
                          </a:solidFill>
                          <a:effectLst/>
                          <a:latin typeface="Microsoft YaHei" charset="-122"/>
                          <a:ea typeface="Microsoft YaHei" charset="-122"/>
                          <a:cs typeface="Microsoft YaHei" charset="-122"/>
                        </a:rPr>
                        <a:t>(4)</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0.6862 </a:t>
                      </a:r>
                      <a:r>
                        <a:rPr lang="is-IS" sz="1300" b="0" i="0" u="none" strike="noStrike" dirty="0">
                          <a:solidFill>
                            <a:schemeClr val="bg1"/>
                          </a:solidFill>
                          <a:effectLst/>
                          <a:latin typeface="Microsoft YaHei" charset="-122"/>
                          <a:ea typeface="Microsoft YaHei" charset="-122"/>
                          <a:cs typeface="Microsoft YaHei" charset="-122"/>
                        </a:rPr>
                        <a:t>(3)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0.5768 </a:t>
                      </a:r>
                      <a:r>
                        <a:rPr lang="is-IS" sz="1300" b="0" i="0" u="none" strike="noStrike" dirty="0">
                          <a:solidFill>
                            <a:schemeClr val="bg1"/>
                          </a:solidFill>
                          <a:effectLst/>
                          <a:latin typeface="Microsoft YaHei" charset="-122"/>
                          <a:ea typeface="Microsoft YaHei" charset="-122"/>
                          <a:cs typeface="Microsoft YaHei" charset="-122"/>
                        </a:rPr>
                        <a:t>(3)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0.7846 </a:t>
                      </a:r>
                      <a:r>
                        <a:rPr lang="mr-IN" sz="1300" b="0" i="0" u="none" strike="noStrike" dirty="0">
                          <a:solidFill>
                            <a:schemeClr val="bg1"/>
                          </a:solidFill>
                          <a:effectLst/>
                          <a:latin typeface="Microsoft YaHei" charset="-122"/>
                          <a:ea typeface="Microsoft YaHei" charset="-122"/>
                          <a:cs typeface="Microsoft YaHei" charset="-122"/>
                        </a:rPr>
                        <a:t>(6)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0.6640 </a:t>
                      </a:r>
                      <a:r>
                        <a:rPr lang="is-IS" sz="1300" b="0" i="0" u="none" strike="noStrike" dirty="0">
                          <a:solidFill>
                            <a:schemeClr val="bg1"/>
                          </a:solidFill>
                          <a:effectLst/>
                          <a:latin typeface="Microsoft YaHei" charset="-122"/>
                          <a:ea typeface="Microsoft YaHei" charset="-122"/>
                          <a:cs typeface="Microsoft YaHei" charset="-122"/>
                        </a:rPr>
                        <a:t>(2)</a:t>
                      </a:r>
                    </a:p>
                  </a:txBody>
                  <a:tcPr marL="11721" marR="11721" marT="11721"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0.6798 </a:t>
                      </a:r>
                      <a:r>
                        <a:rPr lang="is-IS" sz="1300" b="0" i="0" u="none" strike="noStrike" dirty="0">
                          <a:solidFill>
                            <a:schemeClr val="bg1"/>
                          </a:solidFill>
                          <a:effectLst/>
                          <a:latin typeface="Microsoft YaHei" charset="-122"/>
                          <a:ea typeface="Microsoft YaHei" charset="-122"/>
                          <a:cs typeface="Microsoft YaHei" charset="-122"/>
                        </a:rPr>
                        <a:t>(4)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0.5721 </a:t>
                      </a:r>
                      <a:r>
                        <a:rPr lang="is-IS" sz="1300" b="0" i="0" u="none" strike="noStrike" dirty="0">
                          <a:solidFill>
                            <a:schemeClr val="bg1"/>
                          </a:solidFill>
                          <a:effectLst/>
                          <a:latin typeface="Microsoft YaHei" charset="-122"/>
                          <a:ea typeface="Microsoft YaHei" charset="-122"/>
                          <a:cs typeface="Microsoft YaHei" charset="-122"/>
                        </a:rPr>
                        <a:t>(4)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0.7653 </a:t>
                      </a:r>
                      <a:r>
                        <a:rPr lang="is-IS" sz="1300" b="0" i="0" u="none" strike="noStrike" dirty="0">
                          <a:solidFill>
                            <a:schemeClr val="bg1"/>
                          </a:solidFill>
                          <a:effectLst/>
                          <a:latin typeface="Microsoft YaHei" charset="-122"/>
                          <a:ea typeface="Microsoft YaHei" charset="-122"/>
                          <a:cs typeface="Microsoft YaHei" charset="-122"/>
                        </a:rPr>
                        <a:t>(8)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0.6547 </a:t>
                      </a:r>
                      <a:r>
                        <a:rPr lang="mr-IN" sz="1300" b="0" i="0" u="none" strike="noStrike" dirty="0">
                          <a:solidFill>
                            <a:schemeClr val="bg1"/>
                          </a:solidFill>
                          <a:effectLst/>
                          <a:latin typeface="Microsoft YaHei" charset="-122"/>
                          <a:ea typeface="Microsoft YaHei" charset="-122"/>
                          <a:cs typeface="Microsoft YaHei" charset="-122"/>
                        </a:rPr>
                        <a:t>(3)</a:t>
                      </a:r>
                    </a:p>
                  </a:txBody>
                  <a:tcPr marL="11721" marR="11721" marT="11721"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0.6888 (1)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0.5861 </a:t>
                      </a:r>
                      <a:r>
                        <a:rPr lang="is-IS" sz="1300" b="0" i="0" u="none" strike="noStrike" dirty="0">
                          <a:solidFill>
                            <a:schemeClr val="bg1"/>
                          </a:solidFill>
                          <a:effectLst/>
                          <a:latin typeface="Microsoft YaHei" charset="-122"/>
                          <a:ea typeface="Microsoft YaHei" charset="-122"/>
                          <a:cs typeface="Microsoft YaHei" charset="-122"/>
                        </a:rPr>
                        <a:t>(2)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0.7331 </a:t>
                      </a:r>
                      <a:r>
                        <a:rPr lang="is-IS" sz="1300" b="0" i="0" u="none" strike="noStrike" dirty="0">
                          <a:solidFill>
                            <a:schemeClr val="bg1"/>
                          </a:solidFill>
                          <a:effectLst/>
                          <a:latin typeface="Microsoft YaHei" charset="-122"/>
                          <a:ea typeface="Microsoft YaHei" charset="-122"/>
                          <a:cs typeface="Microsoft YaHei" charset="-122"/>
                        </a:rPr>
                        <a:t>(10) </a:t>
                      </a:r>
                    </a:p>
                  </a:txBody>
                  <a:tcPr marL="11721" marR="11721" marT="11721" marB="0" anchor="ctr"/>
                </a:tc>
                <a:tc>
                  <a:txBody>
                    <a:bodyPr/>
                    <a:lstStyle/>
                    <a:p>
                      <a:pPr marL="108000" algn="l" fontAlgn="b"/>
                      <a:r>
                        <a:rPr lang="mr-IN" sz="1300" b="0" i="0" u="none" strike="noStrike" dirty="0" smtClean="0">
                          <a:solidFill>
                            <a:schemeClr val="bg1"/>
                          </a:solidFill>
                          <a:effectLst/>
                          <a:latin typeface="Microsoft YaHei" charset="-122"/>
                          <a:ea typeface="Microsoft YaHei" charset="-122"/>
                          <a:cs typeface="Microsoft YaHei" charset="-122"/>
                        </a:rPr>
                        <a:t>0.6514 </a:t>
                      </a:r>
                      <a:r>
                        <a:rPr lang="mr-IN" sz="1300" b="0" i="0" u="none" strike="noStrike" dirty="0">
                          <a:solidFill>
                            <a:schemeClr val="bg1"/>
                          </a:solidFill>
                          <a:effectLst/>
                          <a:latin typeface="Microsoft YaHei" charset="-122"/>
                          <a:ea typeface="Microsoft YaHei" charset="-122"/>
                          <a:cs typeface="Microsoft YaHei" charset="-122"/>
                        </a:rPr>
                        <a:t>(6)</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smtClean="0">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0.6709 </a:t>
                      </a:r>
                      <a:r>
                        <a:rPr lang="is-IS" sz="1300" b="0" i="0" u="none" strike="noStrike" dirty="0">
                          <a:solidFill>
                            <a:schemeClr val="bg1"/>
                          </a:solidFill>
                          <a:effectLst/>
                          <a:latin typeface="Microsoft YaHei" charset="-122"/>
                          <a:ea typeface="Microsoft YaHei" charset="-122"/>
                          <a:cs typeface="Microsoft YaHei" charset="-122"/>
                        </a:rPr>
                        <a:t>(5)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0.5577 </a:t>
                      </a:r>
                      <a:r>
                        <a:rPr lang="is-IS" sz="1300" b="0" i="0" u="none" strike="noStrike" dirty="0">
                          <a:solidFill>
                            <a:schemeClr val="bg1"/>
                          </a:solidFill>
                          <a:effectLst/>
                          <a:latin typeface="Microsoft YaHei" charset="-122"/>
                          <a:ea typeface="Microsoft YaHei" charset="-122"/>
                          <a:cs typeface="Microsoft YaHei" charset="-122"/>
                        </a:rPr>
                        <a:t>(5)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0.8232 </a:t>
                      </a:r>
                      <a:r>
                        <a:rPr lang="is-IS" sz="1300" b="0" i="0" u="none" strike="noStrike" dirty="0">
                          <a:solidFill>
                            <a:schemeClr val="bg1"/>
                          </a:solidFill>
                          <a:effectLst/>
                          <a:latin typeface="Microsoft YaHei" charset="-122"/>
                          <a:ea typeface="Microsoft YaHei" charset="-122"/>
                          <a:cs typeface="Microsoft YaHei" charset="-122"/>
                        </a:rPr>
                        <a:t>(2) </a:t>
                      </a: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0.6649 </a:t>
                      </a:r>
                      <a:r>
                        <a:rPr lang="is-IS" sz="1300" b="1" i="0" u="none" strike="noStrike" dirty="0">
                          <a:solidFill>
                            <a:srgbClr val="FFFF00"/>
                          </a:solidFill>
                          <a:effectLst/>
                          <a:latin typeface="Microsoft YaHei" charset="-122"/>
                          <a:ea typeface="Microsoft YaHei" charset="-122"/>
                          <a:cs typeface="Microsoft YaHei" charset="-122"/>
                        </a:rPr>
                        <a:t>(1)</a:t>
                      </a:r>
                    </a:p>
                  </a:txBody>
                  <a:tcPr marL="11721" marR="11721" marT="11721"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0.6888 </a:t>
                      </a:r>
                      <a:r>
                        <a:rPr lang="is-IS" sz="1300" b="1" i="0" u="none" strike="noStrike" dirty="0">
                          <a:solidFill>
                            <a:srgbClr val="FFFF00"/>
                          </a:solidFill>
                          <a:effectLst/>
                          <a:latin typeface="Microsoft YaHei" charset="-122"/>
                          <a:ea typeface="Microsoft YaHei" charset="-122"/>
                          <a:cs typeface="Microsoft YaHei" charset="-122"/>
                        </a:rPr>
                        <a:t>(1) </a:t>
                      </a:r>
                    </a:p>
                  </a:txBody>
                  <a:tcPr marL="11721" marR="11721" marT="11721"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0.5870 </a:t>
                      </a:r>
                      <a:r>
                        <a:rPr lang="is-IS" sz="1300" b="1" i="0" u="none" strike="noStrike" dirty="0">
                          <a:solidFill>
                            <a:srgbClr val="FFFF00"/>
                          </a:solidFill>
                          <a:effectLst/>
                          <a:latin typeface="Microsoft YaHei" charset="-122"/>
                          <a:ea typeface="Microsoft YaHei" charset="-122"/>
                          <a:cs typeface="Microsoft YaHei" charset="-122"/>
                        </a:rPr>
                        <a:t>(1) </a:t>
                      </a:r>
                    </a:p>
                  </a:txBody>
                  <a:tcPr marL="11721" marR="11721" marT="11721" marB="0" anchor="ctr"/>
                </a:tc>
                <a:tc>
                  <a:txBody>
                    <a:bodyPr/>
                    <a:lstStyle/>
                    <a:p>
                      <a:pPr marL="108000" algn="l" fontAlgn="b"/>
                      <a:r>
                        <a:rPr lang="is-IS" sz="1300" b="0" i="0" u="none" strike="noStrike" dirty="0" smtClean="0">
                          <a:solidFill>
                            <a:schemeClr val="bg1"/>
                          </a:solidFill>
                          <a:effectLst/>
                          <a:latin typeface="Microsoft YaHei" charset="-122"/>
                          <a:ea typeface="Microsoft YaHei" charset="-122"/>
                          <a:cs typeface="Microsoft YaHei" charset="-122"/>
                        </a:rPr>
                        <a:t>0.7267 </a:t>
                      </a:r>
                      <a:r>
                        <a:rPr lang="is-IS" sz="1300" b="0" i="0" u="none" strike="noStrike" dirty="0">
                          <a:solidFill>
                            <a:schemeClr val="bg1"/>
                          </a:solidFill>
                          <a:effectLst/>
                          <a:latin typeface="Microsoft YaHei" charset="-122"/>
                          <a:ea typeface="Microsoft YaHei" charset="-122"/>
                          <a:cs typeface="Microsoft YaHei" charset="-122"/>
                        </a:rPr>
                        <a:t>(12) </a:t>
                      </a:r>
                    </a:p>
                  </a:txBody>
                  <a:tcPr marL="11721" marR="11721" marT="11721" marB="0" anchor="ctr"/>
                </a:tc>
                <a:tc>
                  <a:txBody>
                    <a:bodyPr/>
                    <a:lstStyle/>
                    <a:p>
                      <a:pPr marL="108000" algn="l" fontAlgn="b"/>
                      <a:r>
                        <a:rPr lang="cs-CZ" sz="1300" b="0" i="0" u="none" strike="noStrike" dirty="0" smtClean="0">
                          <a:solidFill>
                            <a:schemeClr val="bg1"/>
                          </a:solidFill>
                          <a:effectLst/>
                          <a:latin typeface="Microsoft YaHei" charset="-122"/>
                          <a:ea typeface="Microsoft YaHei" charset="-122"/>
                          <a:cs typeface="Microsoft YaHei" charset="-122"/>
                        </a:rPr>
                        <a:t>0.6494 </a:t>
                      </a:r>
                      <a:r>
                        <a:rPr lang="cs-CZ" sz="1300" b="0" i="0" u="none" strike="noStrike" dirty="0">
                          <a:solidFill>
                            <a:schemeClr val="bg1"/>
                          </a:solidFill>
                          <a:effectLst/>
                          <a:latin typeface="Microsoft YaHei" charset="-122"/>
                          <a:ea typeface="Microsoft YaHei" charset="-122"/>
                          <a:cs typeface="Microsoft YaHei" charset="-122"/>
                        </a:rPr>
                        <a:t>(8)</a:t>
                      </a:r>
                    </a:p>
                  </a:txBody>
                  <a:tcPr marL="11721" marR="11721" marT="11721" marB="0" anchor="ctr"/>
                </a:tc>
              </a:tr>
            </a:tbl>
          </a:graphicData>
        </a:graphic>
      </p:graphicFrame>
      <p:sp>
        <p:nvSpPr>
          <p:cNvPr id="4" name="矩形 3"/>
          <p:cNvSpPr/>
          <p:nvPr/>
        </p:nvSpPr>
        <p:spPr>
          <a:xfrm>
            <a:off x="4554444" y="1303873"/>
            <a:ext cx="4988866"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带有反讽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二分</a:t>
            </a:r>
            <a:r>
              <a:rPr lang="zh-CN" altLang="en-US" dirty="0">
                <a:latin typeface="Microsoft YaHei" charset="-122"/>
                <a:ea typeface="Microsoft YaHei" charset="-122"/>
                <a:cs typeface="Microsoft YaHei" charset="-122"/>
              </a:rPr>
              <a:t>类</a:t>
            </a:r>
            <a:r>
              <a:rPr lang="zh-CN" altLang="en-US" dirty="0" smtClean="0">
                <a:latin typeface="Microsoft YaHei" charset="-122"/>
                <a:ea typeface="Microsoft YaHei" charset="-122"/>
                <a:cs typeface="Microsoft YaHei" charset="-122"/>
              </a:rPr>
              <a:t>的模型</a:t>
            </a:r>
            <a:r>
              <a:rPr lang="zh-CN" altLang="en-US" dirty="0">
                <a:latin typeface="Microsoft YaHei" charset="-122"/>
                <a:ea typeface="Microsoft YaHei" charset="-122"/>
                <a:cs typeface="Microsoft YaHei" charset="-122"/>
              </a:rPr>
              <a:t>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77" y="2679713"/>
            <a:ext cx="4993871" cy="2662727"/>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40074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171004511"/>
              </p:ext>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0.6531 (4)</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0.5090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0.4667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0.4432 (7)</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0.6186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0.4467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0.4214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0.4030 (12)</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0.6148 (12)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0.4437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0.4693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0.4476 (5)</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0.6531 (4)</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0.4253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0.4605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0.4370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0.6722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0.4868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0.4779 (2)</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0.4768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0.6301 (9)</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0.4543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0.4638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0.4497 (4)</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0.6186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0.4313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0.4490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0.4307 (9)</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0.6416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0.4046 (12)</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0.4394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0.4148 (11)</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0.6582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0.4875 (3)</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0.4537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0.4447 (6)</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0.6352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0.4168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0.4386 (11)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0.4160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0.6582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0.5068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0.4762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0.4644 (3)</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0.6314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0.4824 (5)</a:t>
                      </a:r>
                    </a:p>
                  </a:txBody>
                  <a:tcPr marL="12700" marR="12700" marT="12700" marB="0" anchor="ctr"/>
                </a:tc>
                <a:tc>
                  <a:txBody>
                    <a:bodyPr/>
                    <a:lstStyle/>
                    <a:p>
                      <a:pPr marL="108000" algn="l" fontAlgn="b"/>
                      <a:r>
                        <a:rPr lang="is-IS" sz="1300" b="1" i="0" u="none" strike="noStrike" dirty="0" smtClean="0">
                          <a:solidFill>
                            <a:srgbClr val="FFFF00"/>
                          </a:solidFill>
                          <a:effectLst/>
                          <a:latin typeface="Microsoft YaHei" charset="-122"/>
                          <a:ea typeface="Microsoft YaHei" charset="-122"/>
                          <a:cs typeface="Microsoft YaHei" charset="-122"/>
                        </a:rPr>
                        <a:t>0.4864 </a:t>
                      </a:r>
                      <a:r>
                        <a:rPr lang="is-IS" sz="1300" b="1" i="0" u="none" strike="noStrike" dirty="0">
                          <a:solidFill>
                            <a:srgbClr val="FFFF00"/>
                          </a:solidFill>
                          <a:effectLst/>
                          <a:latin typeface="Microsoft YaHei" charset="-122"/>
                          <a:ea typeface="Microsoft YaHei" charset="-122"/>
                          <a:cs typeface="Microsoft YaHei" charset="-122"/>
                        </a:rPr>
                        <a:t>(1)</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0.4657 (2)</a:t>
                      </a:r>
                    </a:p>
                  </a:txBody>
                  <a:tcPr marL="12700" marR="12700" marT="12700" marB="0" anchor="ctr"/>
                </a:tc>
              </a:tr>
            </a:tbl>
          </a:graphicData>
        </a:graphic>
      </p:graphicFrame>
      <p:sp>
        <p:nvSpPr>
          <p:cNvPr id="4" name="矩形 3"/>
          <p:cNvSpPr/>
          <p:nvPr/>
        </p:nvSpPr>
        <p:spPr>
          <a:xfrm>
            <a:off x="4862050" y="1303873"/>
            <a:ext cx="309251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面向</a:t>
            </a:r>
            <a:r>
              <a:rPr lang="zh-CN" altLang="en-US" dirty="0" smtClean="0">
                <a:latin typeface="Microsoft YaHei" charset="-122"/>
                <a:ea typeface="Microsoft YaHei" charset="-122"/>
                <a:cs typeface="Microsoft YaHei" charset="-122"/>
              </a:rPr>
              <a:t>反讽 </a:t>
            </a:r>
            <a:r>
              <a:rPr lang="zh-CN" altLang="en-US" i="1" dirty="0" smtClean="0">
                <a:solidFill>
                  <a:srgbClr val="1775B3"/>
                </a:solidFill>
                <a:latin typeface="Microsoft YaHei" charset="-122"/>
                <a:ea typeface="Microsoft YaHei" charset="-122"/>
                <a:cs typeface="Microsoft YaHei" charset="-122"/>
              </a:rPr>
              <a:t>四分类</a:t>
            </a:r>
            <a:r>
              <a:rPr lang="zh-CN" altLang="en-US" dirty="0" smtClean="0">
                <a:latin typeface="Microsoft YaHei" charset="-122"/>
                <a:ea typeface="Microsoft YaHei" charset="-122"/>
                <a:cs typeface="Microsoft YaHei" charset="-122"/>
              </a:rPr>
              <a:t> 的</a:t>
            </a:r>
            <a:r>
              <a:rPr lang="zh-CN" altLang="en-US" dirty="0">
                <a:latin typeface="Microsoft YaHei" charset="-122"/>
                <a:ea typeface="Microsoft YaHei" charset="-122"/>
                <a:cs typeface="Microsoft YaHei" charset="-122"/>
              </a:rPr>
              <a:t>模型性能</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79713"/>
            <a:ext cx="5214797" cy="2662728"/>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72938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22630"/>
            <a:ext cx="10515600" cy="4351338"/>
          </a:xfrm>
        </p:spPr>
        <p:txBody>
          <a:bodyPr>
            <a:normAutofit fontScale="92500" lnSpcReduction="20000"/>
          </a:bodyPr>
          <a:lstStyle/>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自</a:t>
            </a:r>
            <a:r>
              <a:rPr kumimoji="1" lang="en-US" altLang="zh-CN" sz="2400" dirty="0" smtClean="0">
                <a:latin typeface="Microsoft YaHei" charset="-122"/>
                <a:ea typeface="Microsoft YaHei" charset="-122"/>
                <a:cs typeface="Microsoft YaHei" charset="-122"/>
              </a:rPr>
              <a:t>Web2.0</a:t>
            </a:r>
            <a:r>
              <a:rPr kumimoji="1" lang="zh-CN" altLang="en-US" sz="2400" dirty="0" smtClean="0">
                <a:latin typeface="Microsoft YaHei" charset="-122"/>
                <a:ea typeface="Microsoft YaHei" charset="-122"/>
                <a:cs typeface="Microsoft YaHei" charset="-122"/>
              </a:rPr>
              <a:t>普及后，网民每天在互联网上生产量着大量的内容</a:t>
            </a:r>
            <a:endParaRPr kumimoji="1" lang="en-US" altLang="zh-CN" sz="24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透过对内容的分析可以得知他们对各种人事物的态度和想法</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公司可以从产品评论得知用户对产品是否满意</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政府可以从线平台上的讨论得知人民对新政策的态度</a:t>
            </a:r>
            <a:endParaRPr kumimoji="1" lang="en-US" altLang="zh-CN" sz="20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对这些反馈快速作出响应能够带来相应的商业价值和政治价值</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情感识别研究因此受到重视</a:t>
            </a:r>
            <a:endParaRPr kumimoji="1" lang="zh-CN" altLang="en-US" sz="20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情感识别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5"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37217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3406354" y="1303873"/>
            <a:ext cx="6231193"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基于</a:t>
            </a:r>
            <a:r>
              <a:rPr lang="zh-CN" altLang="en-US" i="1" dirty="0">
                <a:solidFill>
                  <a:srgbClr val="1775B3"/>
                </a:solidFill>
                <a:latin typeface="Microsoft YaHei" charset="-122"/>
                <a:ea typeface="Microsoft YaHei" charset="-122"/>
                <a:cs typeface="Microsoft YaHei" charset="-122"/>
              </a:rPr>
              <a:t>相反语义的</a:t>
            </a:r>
            <a:r>
              <a:rPr lang="zh-CN" altLang="en-US" i="1" dirty="0" smtClean="0">
                <a:solidFill>
                  <a:srgbClr val="1775B3"/>
                </a:solidFill>
                <a:latin typeface="Microsoft YaHei" charset="-122"/>
                <a:ea typeface="Microsoft YaHei" charset="-122"/>
                <a:cs typeface="Microsoft YaHei" charset="-122"/>
              </a:rPr>
              <a:t>反讽</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的</a:t>
            </a:r>
            <a:r>
              <a:rPr lang="zh-CN" altLang="en-US" dirty="0">
                <a:latin typeface="Microsoft YaHei" charset="-122"/>
                <a:ea typeface="Microsoft YaHei" charset="-122"/>
                <a:cs typeface="Microsoft YaHei" charset="-122"/>
              </a:rPr>
              <a:t>二分类各模型性能</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79713"/>
            <a:ext cx="5214797" cy="2662727"/>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672522957"/>
              </p:ext>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0.7991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0.7438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0.7791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0.7562 (5)</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0.6829 (12)</a:t>
                      </a:r>
                    </a:p>
                  </a:txBody>
                  <a:tcPr marL="12700" marR="12700" marT="12700"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0.6494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0.6909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0.6470 (12)</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0.8100 (2)</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0.7566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0.7944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0.7699 (3)</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0.7677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0.7196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0.7679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0.7303 (9)</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0.8085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0.7565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0.7993 (1)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0.7705 (2)</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0.7755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0.7301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0.7831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0.7412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0.8053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0.7525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0.7932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0.7661 (4)</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0.8257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0.7717 (1)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0.7791 (7)</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0.7752 (1)</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0.7551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0.7169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0.7734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0.7236 (10)</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0.7174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0.6909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0.7460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0.6889 (11)</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0.7849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0.7339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0.7795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0.7465 (7)</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0.7928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0.7421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0.7888 (4)</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0.7554 (6)</a:t>
                      </a:r>
                    </a:p>
                  </a:txBody>
                  <a:tcPr marL="12700" marR="12700" marT="12700" marB="0" anchor="ct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44730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4370977" y="1303873"/>
            <a:ext cx="4846198"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情景反讽</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的</a:t>
            </a:r>
            <a:r>
              <a:rPr lang="zh-CN" altLang="en-US" dirty="0">
                <a:latin typeface="Microsoft YaHei" charset="-122"/>
                <a:ea typeface="Microsoft YaHei" charset="-122"/>
                <a:cs typeface="Microsoft YaHei" charset="-122"/>
              </a:rPr>
              <a:t>二分类模型性能</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79713"/>
            <a:ext cx="5214797" cy="266272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416412765"/>
              </p:ext>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0.8656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0.7634 (1)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0.6167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0.6473 (7)</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0.8477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0.6865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0.5917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0.6117 (11)</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0.8495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0.6942 (4)</a:t>
                      </a:r>
                    </a:p>
                  </a:txBody>
                  <a:tcPr marL="12700" marR="12700" marT="12700" marB="0" anchor="ctr"/>
                </a:tc>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0.6024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0.6242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0.8333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0.6708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0.6556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0.6625 (4)</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0.8423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0.6645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0.5789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0.5951 (12)</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0.8423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0.6825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0.6416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0.6572 (6)</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0.8513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0.7027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0.6372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0.6590 (5)</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0.8387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0.6676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0.6153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0.6325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0.8351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0.6575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0.6084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0.6243 (9)</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0.8369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0.6797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0.6674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0.6731 (3)</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0.8262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0.6691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0.6803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0.6743 (2)</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0.8513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0.7076 (2)</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0.6806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0.6924 (1)</a:t>
                      </a:r>
                    </a:p>
                  </a:txBody>
                  <a:tcPr marL="12700" marR="12700" marT="12700" marB="0" anchor="ct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14034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14" y="2681442"/>
            <a:ext cx="5214798" cy="2659270"/>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1604256812"/>
              </p:ext>
            </p:extLst>
          </p:nvPr>
        </p:nvGraphicFramePr>
        <p:xfrm>
          <a:off x="255181" y="1957442"/>
          <a:ext cx="6683233" cy="3910738"/>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CNN</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0.8860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0.7123 (1)</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0.5781 (2)</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0.6016 (1)</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CNN+</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0.7981 (11)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0.4930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0.4934 (11)</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0.4932 (7)</a:t>
                      </a:r>
                    </a:p>
                  </a:txBody>
                  <a:tcPr marL="12700" marR="12700" marT="12700" marB="0" anchor="ctr"/>
                </a:tc>
              </a:tr>
              <a:tr h="300826">
                <a:tc>
                  <a:txBody>
                    <a:bodyPr/>
                    <a:lstStyle/>
                    <a:p>
                      <a:pPr marL="108000" algn="l" fontAlgn="b"/>
                      <a:r>
                        <a:rPr lang="en-US" sz="1300" b="0" i="0" u="none" strike="noStrike" dirty="0">
                          <a:solidFill>
                            <a:schemeClr val="bg1"/>
                          </a:solidFill>
                          <a:effectLst/>
                          <a:latin typeface="Microsoft YaHei" charset="-122"/>
                          <a:ea typeface="Microsoft YaHei" charset="-122"/>
                          <a:cs typeface="Microsoft YaHei" charset="-122"/>
                        </a:rPr>
                        <a:t>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0.8336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0.5873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0.5836 (1)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0.5853 (2)</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0.8841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0.6928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0.5070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0.4848 (8)</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BiGRU</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0.8411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0.5481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0.5317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0.5353 (6)</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BiGRU+</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0.8822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0.4419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0.4989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0.4687 (10)</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0.8486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0.5603 (5)</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0.5360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0.5409 (4)</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0.8841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0.4421 (10)</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0.5000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0.4692 (9)</a:t>
                      </a:r>
                    </a:p>
                  </a:txBody>
                  <a:tcPr marL="12700" marR="12700" marT="12700" marB="0" anchor="ctr"/>
                </a:tc>
              </a:tr>
              <a:tr h="300826">
                <a:tc>
                  <a:txBody>
                    <a:bodyPr/>
                    <a:lstStyle/>
                    <a:p>
                      <a:pPr marL="108000" algn="l" fontAlgn="b"/>
                      <a:r>
                        <a:rPr lang="en-US" sz="1300" b="0" i="0" u="none" strike="noStrike">
                          <a:solidFill>
                            <a:schemeClr val="bg1"/>
                          </a:solidFill>
                          <a:effectLst/>
                          <a:latin typeface="Microsoft YaHei" charset="-122"/>
                          <a:ea typeface="Microsoft YaHei" charset="-122"/>
                          <a:cs typeface="Microsoft YaHei" charset="-122"/>
                        </a:rPr>
                        <a:t>BiLSTM</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0.8430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0.5663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0.5468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0.5527 (3)</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0.8822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0.4419 (11)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0.4989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0.4687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2</a:t>
                      </a:r>
                      <a:r>
                        <a:rPr lang="zh-CN" altLang="en-US" sz="1300" b="0" i="0" u="none" strike="noStrike" dirty="0">
                          <a:solidFill>
                            <a:schemeClr val="bg1"/>
                          </a:solidFill>
                          <a:effectLst/>
                          <a:latin typeface="Microsoft YaHei" charset="-122"/>
                          <a:ea typeface="Microsoft YaHei" charset="-122"/>
                          <a:cs typeface="Microsoft YaHei" charset="-122"/>
                        </a:rPr>
                        <a:t>层</a:t>
                      </a:r>
                      <a:r>
                        <a:rPr lang="en-US" altLang="zh-CN" sz="1300" b="0" i="0" u="none" strike="noStrike" dirty="0" err="1">
                          <a:solidFill>
                            <a:schemeClr val="bg1"/>
                          </a:solidFill>
                          <a:effectLst/>
                          <a:latin typeface="Microsoft YaHei" charset="-122"/>
                          <a:ea typeface="Microsoft YaHei" charset="-122"/>
                          <a:cs typeface="Microsoft YaHei" charset="-122"/>
                        </a:rPr>
                        <a:t>BiLSTM</a:t>
                      </a:r>
                      <a:endParaRPr lang="en-US" altLang="zh-CN" sz="13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0.8355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0.5483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0.5356 (5)</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0.5393 (5)</a:t>
                      </a:r>
                    </a:p>
                  </a:txBody>
                  <a:tcPr marL="12700" marR="12700" marT="12700" marB="0" anchor="ctr"/>
                </a:tc>
              </a:tr>
              <a:tr h="300826">
                <a:tc>
                  <a:txBody>
                    <a:bodyPr/>
                    <a:lstStyle/>
                    <a:p>
                      <a:pPr marL="108000" algn="l" fontAlgn="b"/>
                      <a:r>
                        <a:rPr lang="en-US" altLang="zh-CN" sz="1300" b="0" i="0" u="none" strike="noStrike">
                          <a:solidFill>
                            <a:schemeClr val="bg1"/>
                          </a:solidFill>
                          <a:effectLst/>
                          <a:latin typeface="Microsoft YaHei" charset="-122"/>
                          <a:ea typeface="Microsoft YaHei" charset="-122"/>
                          <a:cs typeface="Microsoft YaHei" charset="-122"/>
                        </a:rPr>
                        <a:t>2</a:t>
                      </a:r>
                      <a:r>
                        <a:rPr lang="zh-CN" altLang="en-US" sz="1300" b="0" i="0" u="none" strike="noStrike">
                          <a:solidFill>
                            <a:schemeClr val="bg1"/>
                          </a:solidFill>
                          <a:effectLst/>
                          <a:latin typeface="Microsoft YaHei" charset="-122"/>
                          <a:ea typeface="Microsoft YaHei" charset="-122"/>
                          <a:cs typeface="Microsoft YaHei" charset="-122"/>
                        </a:rPr>
                        <a:t>层</a:t>
                      </a:r>
                      <a:r>
                        <a:rPr lang="en-US" altLang="zh-CN" sz="1300" b="0" i="0" u="none" strike="noStrike">
                          <a:solidFill>
                            <a:schemeClr val="bg1"/>
                          </a:solidFill>
                          <a:effectLst/>
                          <a:latin typeface="Microsoft YaHei" charset="-122"/>
                          <a:ea typeface="Microsoft YaHei" charset="-122"/>
                          <a:cs typeface="Microsoft YaHei" charset="-122"/>
                        </a:rPr>
                        <a:t>BiLSTM+</a:t>
                      </a:r>
                      <a:r>
                        <a:rPr lang="zh-CN" altLang="en-US" sz="1300" b="0" i="0" u="none" strike="noStrike">
                          <a:solidFill>
                            <a:schemeClr val="bg1"/>
                          </a:solidFill>
                          <a:effectLst/>
                          <a:latin typeface="Microsoft YaHei" charset="-122"/>
                          <a:ea typeface="Microsoft YaHei" charset="-122"/>
                          <a:cs typeface="Microsoft YaHei" charset="-122"/>
                        </a:rPr>
                        <a:t>注意力机制</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0.7944 (12)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0.4571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0.4633 (12)</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0.4600 (12)</a:t>
                      </a:r>
                    </a:p>
                  </a:txBody>
                  <a:tcPr marL="12700" marR="12700" marT="12700" marB="0" anchor="ctr"/>
                </a:tc>
              </a:tr>
            </a:tbl>
          </a:graphicData>
        </a:graphic>
      </p:graphicFrame>
      <p:sp>
        <p:nvSpPr>
          <p:cNvPr id="10" name="矩形 9"/>
          <p:cNvSpPr/>
          <p:nvPr/>
        </p:nvSpPr>
        <p:spPr>
          <a:xfrm>
            <a:off x="4370977" y="1303873"/>
            <a:ext cx="5038559"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没有反讽</a:t>
            </a:r>
            <a:r>
              <a:rPr lang="en-US" altLang="zh-CN" i="1" dirty="0" smtClean="0">
                <a:solidFill>
                  <a:srgbClr val="1775B3"/>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其他反讽</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的</a:t>
            </a:r>
            <a:r>
              <a:rPr lang="zh-CN" altLang="en-US" dirty="0">
                <a:latin typeface="Microsoft YaHei" charset="-122"/>
                <a:ea typeface="Microsoft YaHei" charset="-122"/>
                <a:cs typeface="Microsoft YaHei" charset="-122"/>
              </a:rPr>
              <a:t>二分类模型性能</a:t>
            </a:r>
          </a:p>
        </p:txBody>
      </p:sp>
      <p:sp>
        <p:nvSpPr>
          <p:cNvPr id="13" name="矩形 12"/>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657720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33712299"/>
              </p:ext>
            </p:extLst>
          </p:nvPr>
        </p:nvGraphicFramePr>
        <p:xfrm>
          <a:off x="1302656" y="1867849"/>
          <a:ext cx="9673594" cy="4020912"/>
        </p:xfrm>
        <a:graphic>
          <a:graphicData uri="http://schemas.openxmlformats.org/drawingml/2006/table">
            <a:tbl>
              <a:tblPr firstRow="1" bandRow="1">
                <a:tableStyleId>{8FD4443E-F989-4FC4-A0C8-D5A2AF1F390B}</a:tableStyleId>
              </a:tblPr>
              <a:tblGrid>
                <a:gridCol w="745888"/>
                <a:gridCol w="2478642"/>
                <a:gridCol w="1612266"/>
                <a:gridCol w="1612266"/>
                <a:gridCol w="1612266"/>
                <a:gridCol w="1612266"/>
              </a:tblGrid>
              <a:tr h="335076">
                <a:tc>
                  <a:txBody>
                    <a:bodyPr/>
                    <a:lstStyle/>
                    <a:p>
                      <a:r>
                        <a:rPr lang="zh-CN" altLang="en-US" sz="1600" b="0" u="none" strike="noStrike" kern="1200" baseline="0" smtClean="0"/>
                        <a:t>排名</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dirty="0" smtClean="0"/>
                        <a:t>队伍名称</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dirty="0" smtClean="0"/>
                        <a:t>准确率</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smtClean="0"/>
                        <a:t>正确率</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zh-CN" altLang="en-US" sz="1600" b="0" u="none" strike="noStrike" kern="1200" baseline="0" dirty="0" smtClean="0"/>
                        <a:t>召回率</a:t>
                      </a:r>
                      <a:endParaRPr lang="zh-CN" altLang="en-US" sz="1600" b="0" dirty="0">
                        <a:latin typeface="Microsoft YaHei" charset="-122"/>
                        <a:ea typeface="Microsoft YaHei" charset="-122"/>
                        <a:cs typeface="Microsoft YaHei" charset="-122"/>
                      </a:endParaRPr>
                    </a:p>
                  </a:txBody>
                  <a:tcPr marL="82621" marR="82621" marT="41311" marB="41311"/>
                </a:tc>
                <a:tc>
                  <a:txBody>
                    <a:bodyPr/>
                    <a:lstStyle/>
                    <a:p>
                      <a:r>
                        <a:rPr lang="en-US" altLang="zh-CN" sz="1600" b="0" u="none" strike="noStrike" kern="1200" baseline="0" dirty="0" smtClean="0"/>
                        <a:t>F1 </a:t>
                      </a:r>
                      <a:r>
                        <a:rPr lang="zh-CN" altLang="en-US" sz="1600" b="0" u="none" strike="noStrike" kern="1200" baseline="0" dirty="0" smtClean="0"/>
                        <a:t>值</a:t>
                      </a:r>
                      <a:endParaRPr lang="zh-CN" altLang="en-US" sz="1600" b="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THU_NGN</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0.7347 (1)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0.6304 (4)</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0.8006 (4)</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0.7054</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NTUA-SLP</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0.7321 (2)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0.6535 (2)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0.6913 (13)</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0.6719</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WLV</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0.6429 (15)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0.5317 (20)</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0.8360 (2)</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0.6500</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4</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a:t>
                      </a:r>
                      <a:r>
                        <a:rPr lang="zh-CN" altLang="is-IS" sz="1600" u="none" strike="noStrike" kern="1200" baseline="0" dirty="0" smtClean="0"/>
                        <a:t>无</a:t>
                      </a:r>
                      <a:r>
                        <a:rPr lang="is-IS" altLang="zh-CN" sz="1600" u="none" strike="noStrike" kern="1200" baseline="0" dirty="0" smtClean="0"/>
                        <a:t>)</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0.6607 (10)</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0.5506 (13)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0.7878 (7)</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0.6481</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NIHRIO, NCL</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0.7015 (3)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0.6091 (5)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0.6913 (13)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0.6476</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en-US" altLang="zh-CN" sz="1600" u="none" strike="noStrike" kern="1200" baseline="0" smtClean="0"/>
                        <a:t>6</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s-IS" altLang="zh-CN" sz="1600" u="none" strike="noStrike" kern="1200" baseline="0" dirty="0" smtClean="0"/>
                        <a:t>DLUTNLP-1</a:t>
                      </a:r>
                      <a:endParaRPr lang="en-US" altLang="zh-CN" sz="1400" b="0" i="0" u="none" strike="noStrike" kern="1200" baseline="0" dirty="0" smtClean="0">
                        <a:solidFill>
                          <a:schemeClr val="dk1"/>
                        </a:solidFill>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0.6276 (19)</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0.5199 (23)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0.7974 (5)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0.6294</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dirty="0" smtClean="0"/>
                        <a:t>7</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ELiRF-UPV</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0.6110 (23)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0.5059 (27)</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0.8328 (3)</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0.6294</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8</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THU_HCSI</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0.6594 (11)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0.5550 (11)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0.7138 (10)</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0.6245</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t-IT" altLang="zh-CN" sz="1600" u="none" strike="noStrike" kern="1200" baseline="0" dirty="0" smtClean="0"/>
                        <a:t>9</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CJ</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0.6671 (8)</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0.5654 (9)</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0.6945 (12)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0.6234</a:t>
                      </a:r>
                      <a:endParaRPr lang="zh-CN" altLang="en-US" sz="1600" dirty="0" smtClean="0">
                        <a:latin typeface="Microsoft YaHei" charset="-122"/>
                        <a:ea typeface="Microsoft YaHei" charset="-122"/>
                        <a:cs typeface="Microsoft YaHei" charset="-122"/>
                      </a:endParaRPr>
                    </a:p>
                  </a:txBody>
                  <a:tcPr marL="82621" marR="82621" marT="41311" marB="41311"/>
                </a:tc>
              </a:tr>
              <a:tr h="335076">
                <a:tc>
                  <a:txBody>
                    <a:bodyPr/>
                    <a:lstStyle/>
                    <a:p>
                      <a:r>
                        <a:rPr lang="is-IS" altLang="zh-CN" sz="1600" u="none" strike="noStrike" kern="1200" baseline="0" smtClean="0"/>
                        <a:t>10</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t-IT" altLang="zh-CN" sz="1600" u="none" strike="noStrike" kern="1200" baseline="0" dirty="0" smtClean="0"/>
                        <a:t>#</a:t>
                      </a:r>
                      <a:r>
                        <a:rPr lang="it-IT" altLang="zh-CN" sz="1600" u="none" strike="noStrike" kern="1200" baseline="0" dirty="0" err="1" smtClean="0"/>
                        <a:t>NonDicevoSulSerio</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t-IT" altLang="zh-CN" sz="1600" u="none" strike="noStrike" kern="1200" baseline="0" dirty="0" smtClean="0"/>
                        <a:t>0.6786 (7)</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t-IT" altLang="zh-CN" sz="1600" u="none" strike="noStrike" kern="1200" baseline="0" dirty="0" smtClean="0"/>
                        <a:t>0.5831 (8)</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t-IT" altLang="zh-CN" sz="1600" u="none" strike="noStrike" kern="1200" baseline="0" dirty="0" smtClean="0"/>
                        <a:t>0.6656 (15)</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it-IT" altLang="zh-CN" sz="1600" u="none" strike="noStrike" kern="1200" baseline="0" dirty="0" smtClean="0"/>
                        <a:t>0.6216</a:t>
                      </a:r>
                      <a:endParaRPr lang="zh-CN" altLang="en-US" sz="1600" dirty="0">
                        <a:latin typeface="Microsoft YaHei" charset="-122"/>
                        <a:ea typeface="Microsoft YaHei" charset="-122"/>
                        <a:cs typeface="Microsoft YaHei" charset="-122"/>
                      </a:endParaRPr>
                    </a:p>
                  </a:txBody>
                  <a:tcPr marL="82621" marR="82621" marT="41311" marB="41311"/>
                </a:tc>
              </a:tr>
              <a:tr h="335076">
                <a:tc>
                  <a:txBody>
                    <a:bodyPr/>
                    <a:lstStyle/>
                    <a:p>
                      <a:endParaRPr lang="zh-CN" altLang="en-US" sz="1600" dirty="0">
                        <a:latin typeface="Microsoft YaHei" charset="-122"/>
                        <a:ea typeface="Microsoft YaHei" charset="-122"/>
                        <a:cs typeface="Microsoft YaHei" charset="-122"/>
                      </a:endParaRPr>
                    </a:p>
                  </a:txBody>
                  <a:tcPr marL="82621" marR="82621" marT="41311" marB="41311"/>
                </a:tc>
                <a:tc>
                  <a:txBody>
                    <a:bodyPr/>
                    <a:lstStyle/>
                    <a:p>
                      <a:r>
                        <a:rPr lang="zh-CN" altLang="is-IS" sz="1600" u="none" strike="noStrike" kern="1200" baseline="0" dirty="0" smtClean="0"/>
                        <a:t>我们的系统</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smtClean="0"/>
                        <a:t>0.6939 (2)</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smtClean="0"/>
                        <a:t>0.6003 (1)</a:t>
                      </a:r>
                      <a:endParaRPr lang="zh-CN" altLang="en-US" sz="1600" dirty="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0.5241 (2)</a:t>
                      </a:r>
                      <a:endParaRPr lang="zh-CN" altLang="en-US" sz="1600" dirty="0" smtClean="0">
                        <a:latin typeface="Microsoft YaHei" charset="-122"/>
                        <a:ea typeface="Microsoft YaHei" charset="-122"/>
                        <a:cs typeface="Microsoft YaHei" charset="-122"/>
                      </a:endParaRPr>
                    </a:p>
                  </a:txBody>
                  <a:tcPr marL="82621" marR="82621" marT="41311" marB="413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0.5205 (1)</a:t>
                      </a:r>
                      <a:endParaRPr lang="zh-CN" altLang="en-US" sz="1600" dirty="0" smtClean="0">
                        <a:latin typeface="Microsoft YaHei" charset="-122"/>
                        <a:ea typeface="Microsoft YaHei" charset="-122"/>
                        <a:cs typeface="Microsoft YaHei" charset="-122"/>
                      </a:endParaRPr>
                    </a:p>
                  </a:txBody>
                  <a:tcPr marL="82621" marR="82621" marT="41311" marB="41311"/>
                </a:tc>
              </a:tr>
            </a:tbl>
          </a:graphicData>
        </a:graphic>
      </p:graphicFrame>
      <p:sp>
        <p:nvSpPr>
          <p:cNvPr id="6" name="矩形 5"/>
          <p:cNvSpPr/>
          <p:nvPr/>
        </p:nvSpPr>
        <p:spPr>
          <a:xfrm>
            <a:off x="3986731" y="1370392"/>
            <a:ext cx="4615366" cy="369332"/>
          </a:xfrm>
          <a:prstGeom prst="rect">
            <a:avLst/>
          </a:prstGeom>
        </p:spPr>
        <p:txBody>
          <a:bodyPr wrap="none">
            <a:spAutoFit/>
          </a:bodyPr>
          <a:lstStyle/>
          <a:p>
            <a:r>
              <a:rPr lang="zh-CN" altLang="en-US" i="1" dirty="0">
                <a:latin typeface="Times New Roman" charset="0"/>
                <a:ea typeface="Times New Roman" charset="0"/>
                <a:cs typeface="Times New Roman" charset="0"/>
              </a:rPr>
              <a:t>SemEval-2018 </a:t>
            </a:r>
            <a:r>
              <a:rPr lang="zh-CN" altLang="en-US" dirty="0">
                <a:latin typeface="Microsoft YaHei" charset="-122"/>
                <a:ea typeface="Microsoft YaHei" charset="-122"/>
                <a:cs typeface="Microsoft YaHei" charset="-122"/>
              </a:rPr>
              <a:t>任务三子任务一参赛系统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sp>
        <p:nvSpPr>
          <p:cNvPr id="7"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8"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3" name="直接连接符 4"/>
          <p:cNvCxnSpPr/>
          <p:nvPr/>
        </p:nvCxnSpPr>
        <p:spPr>
          <a:xfrm>
            <a:off x="1302656" y="1023274"/>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66051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smtClean="0"/>
              <a:t>基于多分类器分层的微博反讽识别 </a:t>
            </a:r>
            <a:r>
              <a:rPr lang="en-US" altLang="zh-CN" sz="2600" dirty="0" smtClean="0"/>
              <a:t>-</a:t>
            </a:r>
            <a:r>
              <a:rPr lang="zh-CN" altLang="en-US" sz="2600" dirty="0" smtClean="0"/>
              <a:t> 实验结果</a:t>
            </a:r>
            <a:endParaRPr lang="zh-CN" altLang="en-US" sz="2600" dirty="0"/>
          </a:p>
        </p:txBody>
      </p:sp>
      <p:sp>
        <p:nvSpPr>
          <p:cNvPr id="7"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986731" y="1370392"/>
            <a:ext cx="4615366" cy="369332"/>
          </a:xfrm>
          <a:prstGeom prst="rect">
            <a:avLst/>
          </a:prstGeom>
        </p:spPr>
        <p:txBody>
          <a:bodyPr wrap="none">
            <a:spAutoFit/>
          </a:bodyPr>
          <a:lstStyle/>
          <a:p>
            <a:r>
              <a:rPr lang="zh-CN" altLang="en-US" i="1" dirty="0">
                <a:latin typeface="Times New Roman" charset="0"/>
                <a:ea typeface="Times New Roman" charset="0"/>
                <a:cs typeface="Times New Roman" charset="0"/>
              </a:rPr>
              <a:t>SemEval-2018 </a:t>
            </a:r>
            <a:r>
              <a:rPr lang="zh-CN" altLang="en-US" dirty="0">
                <a:latin typeface="Microsoft YaHei" charset="-122"/>
                <a:ea typeface="Microsoft YaHei" charset="-122"/>
                <a:cs typeface="Microsoft YaHei" charset="-122"/>
              </a:rPr>
              <a:t>任务三子</a:t>
            </a:r>
            <a:r>
              <a:rPr lang="zh-CN" altLang="en-US" dirty="0" smtClean="0">
                <a:latin typeface="Microsoft YaHei" charset="-122"/>
                <a:ea typeface="Microsoft YaHei" charset="-122"/>
                <a:cs typeface="Microsoft YaHei" charset="-122"/>
              </a:rPr>
              <a:t>任务二参赛</a:t>
            </a:r>
            <a:r>
              <a:rPr lang="zh-CN" altLang="en-US" dirty="0">
                <a:latin typeface="Microsoft YaHei" charset="-122"/>
                <a:ea typeface="Microsoft YaHei" charset="-122"/>
                <a:cs typeface="Microsoft YaHei" charset="-122"/>
              </a:rPr>
              <a:t>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cxnSp>
        <p:nvCxnSpPr>
          <p:cNvPr id="10"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542677378"/>
              </p:ext>
            </p:extLst>
          </p:nvPr>
        </p:nvGraphicFramePr>
        <p:xfrm>
          <a:off x="1302656" y="1867849"/>
          <a:ext cx="9673594" cy="4020916"/>
        </p:xfrm>
        <a:graphic>
          <a:graphicData uri="http://schemas.openxmlformats.org/drawingml/2006/table">
            <a:tbl>
              <a:tblPr firstRow="1" bandRow="1">
                <a:tableStyleId>{8FD4443E-F989-4FC4-A0C8-D5A2AF1F390B}</a:tableStyleId>
              </a:tblPr>
              <a:tblGrid>
                <a:gridCol w="745888"/>
                <a:gridCol w="2478642"/>
                <a:gridCol w="1612266"/>
                <a:gridCol w="1612266"/>
                <a:gridCol w="1612266"/>
                <a:gridCol w="1612266"/>
              </a:tblGrid>
              <a:tr h="334658">
                <a:tc>
                  <a:txBody>
                    <a:bodyPr/>
                    <a:lstStyle/>
                    <a:p>
                      <a:r>
                        <a:rPr lang="zh-CN" altLang="en-US" sz="1600" b="0" u="none" strike="noStrike" kern="1200" baseline="0" dirty="0" smtClean="0"/>
                        <a:t>排名</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队伍名称</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准确率</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正确率</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zh-CN" altLang="en-US" sz="1600" b="0" u="none" strike="noStrike" kern="1200" baseline="0" dirty="0" smtClean="0"/>
                        <a:t>召回率</a:t>
                      </a:r>
                      <a:endParaRPr lang="zh-CN" altLang="en-US" sz="1600" b="0" dirty="0">
                        <a:latin typeface="Microsoft YaHei" charset="-122"/>
                        <a:ea typeface="Microsoft YaHei" charset="-122"/>
                        <a:cs typeface="Microsoft YaHei" charset="-122"/>
                      </a:endParaRPr>
                    </a:p>
                  </a:txBody>
                  <a:tcPr marL="82991" marR="82991" marT="41495" marB="41495"/>
                </a:tc>
                <a:tc>
                  <a:txBody>
                    <a:bodyPr/>
                    <a:lstStyle/>
                    <a:p>
                      <a:r>
                        <a:rPr lang="en-US" altLang="zh-CN" sz="1600" b="0" u="none" strike="noStrike" kern="1200" baseline="0" dirty="0" smtClean="0"/>
                        <a:t>F1 </a:t>
                      </a:r>
                      <a:r>
                        <a:rPr lang="zh-CN" altLang="en-US" sz="1600" b="0" u="none" strike="noStrike" kern="1200" baseline="0" dirty="0" smtClean="0"/>
                        <a:t>值</a:t>
                      </a:r>
                      <a:endParaRPr lang="zh-CN" altLang="en-US" sz="1600" b="0" dirty="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a:t>
                      </a:r>
                      <a:r>
                        <a:rPr lang="zh-CN" altLang="is-IS" sz="1600" u="none" strike="noStrike" kern="1200" baseline="0" dirty="0" smtClean="0"/>
                        <a:t>无</a:t>
                      </a:r>
                      <a:r>
                        <a:rPr lang="is-IS" altLang="zh-CN" sz="1600" u="none" strike="noStrike" kern="1200" baseline="0" dirty="0" smtClean="0"/>
                        <a:t>)</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0.7321 (1)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0.5768 (1)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0.5044 (4)</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0.5074</a:t>
                      </a:r>
                      <a:endParaRPr lang="zh-CN" altLang="en-US" sz="1600" dirty="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NTUA-SLP</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0.6518 (4)</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0.4959 (4)</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0.5124 (2)</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0.4959</a:t>
                      </a:r>
                      <a:endParaRPr lang="zh-CN" altLang="en-US" sz="1600" dirty="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3</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THU_NGN</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0.6046 (9)</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0.4860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0.5414 (1)</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0.4947</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4</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a:t>
                      </a:r>
                      <a:r>
                        <a:rPr lang="zh-CN" altLang="is-IS" sz="1600" u="none" strike="noStrike" kern="1200" baseline="0" dirty="0" smtClean="0"/>
                        <a:t>无</a:t>
                      </a:r>
                      <a:r>
                        <a:rPr lang="is-IS" altLang="zh-CN" sz="1600" u="none" strike="noStrike" kern="1200" baseline="0" dirty="0" smtClean="0"/>
                        <a:t>)</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0.6033 (10)</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0.4660 (7)</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0.5058 (3)</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0.4743</a:t>
                      </a:r>
                      <a:endParaRPr lang="zh-CN" altLang="en-US" sz="1600" dirty="0">
                        <a:latin typeface="Microsoft YaHei" charset="-122"/>
                        <a:ea typeface="Microsoft YaHei" charset="-122"/>
                        <a:cs typeface="Microsoft YaHei" charset="-122"/>
                      </a:endParaRPr>
                    </a:p>
                  </a:txBody>
                  <a:tcPr marL="82991" marR="82991" marT="41495" marB="41495"/>
                </a:tc>
              </a:tr>
              <a:tr h="347001">
                <a:tc>
                  <a:txBody>
                    <a:bodyPr/>
                    <a:lstStyle/>
                    <a:p>
                      <a:r>
                        <a:rPr lang="is-IS" altLang="zh-CN" sz="1600" u="none" strike="noStrike" kern="1200" baseline="0" dirty="0" smtClean="0"/>
                        <a:t>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NIHRIO, NCL</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0.6594 (3)</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0.5446 (2)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0.4475 (5)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0.4437</a:t>
                      </a:r>
                      <a:endParaRPr lang="zh-CN" altLang="en-US" sz="1600" dirty="0" smtClean="0">
                        <a:latin typeface="Microsoft YaHei" charset="-122"/>
                        <a:ea typeface="Microsoft YaHei" charset="-122"/>
                        <a:cs typeface="Microsoft YaHei" charset="-122"/>
                      </a:endParaRPr>
                    </a:p>
                  </a:txBody>
                  <a:tcPr marL="82991" marR="82991" marT="41495" marB="41495"/>
                </a:tc>
              </a:tr>
              <a:tr h="327335">
                <a:tc>
                  <a:txBody>
                    <a:bodyPr/>
                    <a:lstStyle/>
                    <a:p>
                      <a:r>
                        <a:rPr lang="en-US" altLang="zh-CN" sz="1600" u="none" strike="noStrike" kern="1200" baseline="0" dirty="0" smtClean="0"/>
                        <a:t>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en-US" altLang="zh-CN" sz="1200" u="none" strike="noStrike" kern="1200" baseline="0" dirty="0" smtClean="0"/>
                        <a:t>Random Decision Syntax Trees</a:t>
                      </a:r>
                      <a:endParaRPr lang="en-US" altLang="zh-CN" sz="1200" b="0" i="0" u="none" strike="noStrike" kern="1200" baseline="0" dirty="0" smtClean="0">
                        <a:solidFill>
                          <a:schemeClr val="dk1"/>
                        </a:solidFill>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0.6327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0.4868 (5)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0.4388 (8)</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0.4352</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7</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ELiRF-UPV</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0.6327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0.4123 (12)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0.4404 (7)</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0.4211</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dirty="0" smtClean="0"/>
                        <a:t>8</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WLV</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0.6709 (2)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0.4311 (10)</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0.4149 (9)</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0.4153</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t-IT" altLang="zh-CN" sz="1600" u="none" strike="noStrike" kern="1200" baseline="0" dirty="0" smtClean="0"/>
                        <a:t>9</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a:t>
                      </a:r>
                      <a:r>
                        <a:rPr lang="it-IT" altLang="zh-CN" sz="1600" u="none" strike="noStrike" kern="1200" baseline="0" dirty="0" err="1" smtClean="0"/>
                        <a:t>NonDicevoSulSerio</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0.5446 (18)</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0.4087 (15)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0.4410 (6)</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altLang="zh-CN" sz="1600" u="none" strike="noStrike" kern="1200" baseline="0" dirty="0" smtClean="0"/>
                        <a:t>0.4131</a:t>
                      </a:r>
                      <a:endParaRPr lang="zh-CN" altLang="en-US" sz="1600" dirty="0" smtClean="0">
                        <a:latin typeface="Microsoft YaHei" charset="-122"/>
                        <a:ea typeface="Microsoft YaHei" charset="-122"/>
                        <a:cs typeface="Microsoft YaHei" charset="-122"/>
                      </a:endParaRPr>
                    </a:p>
                  </a:txBody>
                  <a:tcPr marL="82991" marR="82991" marT="41495" marB="41495"/>
                </a:tc>
              </a:tr>
              <a:tr h="334658">
                <a:tc>
                  <a:txBody>
                    <a:bodyPr/>
                    <a:lstStyle/>
                    <a:p>
                      <a:r>
                        <a:rPr lang="is-IS" altLang="zh-CN" sz="1600" u="none" strike="noStrike" kern="1200" baseline="0" smtClean="0"/>
                        <a:t>10</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INGEOTEC-IIMAS</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0.6441 (5)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 0.5017 (3)</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0.3850 (15)</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is-IS" altLang="zh-CN" sz="1600" u="none" strike="noStrike" kern="1200" baseline="0" dirty="0" smtClean="0"/>
                        <a:t>0.4055</a:t>
                      </a:r>
                      <a:endParaRPr lang="zh-CN" altLang="en-US" sz="1600" dirty="0">
                        <a:latin typeface="Microsoft YaHei" charset="-122"/>
                        <a:ea typeface="Microsoft YaHei" charset="-122"/>
                        <a:cs typeface="Microsoft YaHei" charset="-122"/>
                      </a:endParaRPr>
                    </a:p>
                  </a:txBody>
                  <a:tcPr marL="82991" marR="82991" marT="41495" marB="41495"/>
                </a:tc>
              </a:tr>
              <a:tr h="334658">
                <a:tc>
                  <a:txBody>
                    <a:bodyPr/>
                    <a:lstStyle/>
                    <a:p>
                      <a:endParaRPr lang="zh-CN" altLang="en-US" sz="1600" dirty="0">
                        <a:latin typeface="Microsoft YaHei" charset="-122"/>
                        <a:ea typeface="Microsoft YaHei" charset="-122"/>
                        <a:cs typeface="Microsoft YaHei" charset="-122"/>
                      </a:endParaRPr>
                    </a:p>
                  </a:txBody>
                  <a:tcPr marL="82991" marR="82991" marT="41495" marB="41495"/>
                </a:tc>
                <a:tc>
                  <a:txBody>
                    <a:bodyPr/>
                    <a:lstStyle/>
                    <a:p>
                      <a:r>
                        <a:rPr lang="zh-CN" altLang="is-IS" sz="1600" u="none" strike="noStrike" kern="1200" baseline="0" dirty="0" smtClean="0"/>
                        <a:t>我们的系统</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0.6939 (2)</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0.6003 (1)</a:t>
                      </a:r>
                      <a:endParaRPr lang="zh-CN" altLang="en-US" sz="1600" dirty="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0.5241 (2)</a:t>
                      </a:r>
                      <a:endParaRPr lang="zh-CN" altLang="en-US" sz="1600" dirty="0" smtClean="0">
                        <a:latin typeface="Microsoft YaHei" charset="-122"/>
                        <a:ea typeface="Microsoft YaHei" charset="-122"/>
                        <a:cs typeface="Microsoft YaHei" charset="-122"/>
                      </a:endParaRPr>
                    </a:p>
                  </a:txBody>
                  <a:tcPr marL="82991" marR="82991" marT="41495" marB="414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600" u="none" strike="noStrike" kern="1200" baseline="0" dirty="0" smtClean="0"/>
                        <a:t>0.5205 (1)</a:t>
                      </a:r>
                      <a:endParaRPr lang="zh-CN" altLang="en-US" sz="1600" dirty="0" smtClean="0">
                        <a:latin typeface="Microsoft YaHei" charset="-122"/>
                        <a:ea typeface="Microsoft YaHei" charset="-122"/>
                        <a:cs typeface="Microsoft YaHei" charset="-122"/>
                      </a:endParaRPr>
                    </a:p>
                  </a:txBody>
                  <a:tcPr marL="82991" marR="82991" marT="41495" marB="41495"/>
                </a:tc>
              </a:tr>
            </a:tbl>
          </a:graphicData>
        </a:graphic>
      </p:graphicFrame>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4357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53034337"/>
              </p:ext>
            </p:extLst>
          </p:nvPr>
        </p:nvGraphicFramePr>
        <p:xfrm>
          <a:off x="1991043" y="1454678"/>
          <a:ext cx="8128000" cy="1854200"/>
        </p:xfrm>
        <a:graphic>
          <a:graphicData uri="http://schemas.openxmlformats.org/drawingml/2006/table">
            <a:tbl>
              <a:tblPr firstRow="1" bandRow="1">
                <a:tableStyleId>{8FD4443E-F989-4FC4-A0C8-D5A2AF1F390B}</a:tableStyleId>
              </a:tblPr>
              <a:tblGrid>
                <a:gridCol w="1625600"/>
                <a:gridCol w="1625600"/>
                <a:gridCol w="1625600"/>
                <a:gridCol w="1625600"/>
                <a:gridCol w="1625600"/>
              </a:tblGrid>
              <a:tr h="370840">
                <a:tc>
                  <a:txBody>
                    <a:bodyPr/>
                    <a:lstStyle/>
                    <a:p>
                      <a:pPr algn="l"/>
                      <a:endParaRPr lang="zh-CN" altLang="en-US" b="0" dirty="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准确率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召回率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t>中间结果</a:t>
                      </a:r>
                      <a:r>
                        <a:rPr lang="en-US" altLang="zh-CN" sz="1800" b="0" u="none" strike="noStrike" kern="1200" baseline="0" dirty="0" smtClean="0"/>
                        <a:t>I</a:t>
                      </a:r>
                      <a:endParaRPr lang="zh-CN" altLang="en-US" b="0" dirty="0">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t>0.6837</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t>0.5606</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t>0.4891</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t>0.4913</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t>中间结果</a:t>
                      </a:r>
                      <a:r>
                        <a:rPr lang="en-US" altLang="zh-CN" sz="1800" b="0" u="none" strike="noStrike" kern="1200" baseline="0" dirty="0" smtClean="0"/>
                        <a:t>II</a:t>
                      </a:r>
                      <a:endParaRPr lang="zh-CN" altLang="en-US" b="0" dirty="0">
                        <a:latin typeface="Microsoft YaHei" charset="-122"/>
                        <a:ea typeface="Microsoft YaHei" charset="-122"/>
                        <a:cs typeface="Microsoft YaHei" charset="-122"/>
                      </a:endParaRPr>
                    </a:p>
                  </a:txBody>
                  <a:tcPr/>
                </a:tc>
                <a:tc>
                  <a:txBody>
                    <a:bodyPr/>
                    <a:lstStyle/>
                    <a:p>
                      <a:pPr algn="l"/>
                      <a:r>
                        <a:rPr lang="cs-CZ" altLang="zh-CN" sz="1800" b="0" u="none" strike="noStrike" kern="1200" baseline="0" dirty="0" smtClean="0"/>
                        <a:t>0.6913</a:t>
                      </a:r>
                      <a:r>
                        <a:rPr lang="en-US" altLang="zh-CN" sz="1800" b="0" dirty="0" smtClean="0">
                          <a:latin typeface="+mn-lt"/>
                        </a:rPr>
                        <a:t>↑</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0.5655</a:t>
                      </a:r>
                      <a:r>
                        <a:rPr lang="en-US" altLang="zh-CN" sz="1800" b="0" dirty="0" smtClean="0">
                          <a:latin typeface="+mn-lt"/>
                        </a:rPr>
                        <a:t>↑</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0.4893</a:t>
                      </a:r>
                      <a:r>
                        <a:rPr lang="en-US" altLang="zh-CN" sz="1800" b="0" dirty="0" smtClean="0">
                          <a:latin typeface="+mn-lt"/>
                        </a:rPr>
                        <a:t>↑</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0.4949</a:t>
                      </a:r>
                      <a:r>
                        <a:rPr lang="en-US" altLang="zh-CN" sz="1800" b="0" dirty="0" smtClean="0">
                          <a:latin typeface="+mn-lt"/>
                        </a:rPr>
                        <a:t>↑</a:t>
                      </a:r>
                      <a:endParaRPr lang="zh-CN" altLang="en-US" b="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rgbClr val="0070C0"/>
                          </a:solidFill>
                        </a:rPr>
                        <a:t>中间结果</a:t>
                      </a:r>
                      <a:r>
                        <a:rPr lang="en-US" altLang="zh-CN" sz="1800" b="0" u="none" strike="noStrike" kern="1200" baseline="0" dirty="0" smtClean="0">
                          <a:solidFill>
                            <a:srgbClr val="0070C0"/>
                          </a:solidFill>
                        </a:rPr>
                        <a:t>III</a:t>
                      </a:r>
                      <a:endParaRPr lang="zh-CN" altLang="en-US" b="0" dirty="0" smtClean="0">
                        <a:solidFill>
                          <a:srgbClr val="0070C0"/>
                        </a:solidFill>
                        <a:latin typeface="Microsoft YaHei" charset="-122"/>
                        <a:ea typeface="Microsoft YaHei" charset="-122"/>
                        <a:cs typeface="Microsoft YaHei" charset="-122"/>
                      </a:endParaRPr>
                    </a:p>
                  </a:txBody>
                  <a:tcPr/>
                </a:tc>
                <a:tc>
                  <a:txBody>
                    <a:bodyPr/>
                    <a:lstStyle/>
                    <a:p>
                      <a:pPr algn="l"/>
                      <a:r>
                        <a:rPr lang="nb-NO" altLang="zh-CN" sz="1800" b="0" u="none" strike="noStrike" kern="1200" baseline="0" dirty="0" smtClean="0">
                          <a:solidFill>
                            <a:srgbClr val="0070C0"/>
                          </a:solidFill>
                        </a:rPr>
                        <a:t>0.6913</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rgbClr val="0070C0"/>
                          </a:solidFill>
                        </a:rPr>
                        <a:t>0.5587</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rgbClr val="0070C0"/>
                          </a:solidFill>
                        </a:rPr>
                        <a:t>0.5231</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rgbClr val="0070C0"/>
                          </a:solidFill>
                        </a:rPr>
                        <a:t>0.5179</a:t>
                      </a:r>
                      <a:endParaRPr lang="zh-CN" altLang="en-US" b="0" dirty="0" smtClean="0">
                        <a:solidFill>
                          <a:srgbClr val="0070C0"/>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accent1"/>
                          </a:solidFill>
                        </a:rPr>
                        <a:t>最终结果</a:t>
                      </a:r>
                      <a:endParaRPr lang="zh-CN" altLang="en-US" b="0" dirty="0" smtClean="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0.6939</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0.6003</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0.5241</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0.5205</a:t>
                      </a:r>
                      <a:endParaRPr lang="zh-CN" altLang="en-US" b="0" dirty="0" smtClean="0">
                        <a:solidFill>
                          <a:schemeClr val="accent1"/>
                        </a:solidFill>
                        <a:latin typeface="Microsoft YaHei" charset="-122"/>
                        <a:ea typeface="Microsoft YaHei" charset="-122"/>
                        <a:cs typeface="Microsoft YaHei" charset="-122"/>
                      </a:endParaRPr>
                    </a:p>
                  </a:txBody>
                  <a:tcP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1377226707"/>
              </p:ext>
            </p:extLst>
          </p:nvPr>
        </p:nvGraphicFramePr>
        <p:xfrm>
          <a:off x="427065" y="3859740"/>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lt"/>
                        </a:rPr>
                        <a:t>中间结果</a:t>
                      </a:r>
                      <a:r>
                        <a:rPr lang="en-US" altLang="zh-CN" sz="1400" b="0" dirty="0" smtClean="0">
                          <a:latin typeface="+mn-lt"/>
                        </a:rPr>
                        <a:t>I</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lt"/>
                        </a:rPr>
                        <a:t>预测标签</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lt"/>
                        </a:rPr>
                        <a:t>真实标签</a:t>
                      </a:r>
                      <a:endParaRPr lang="zh-CN" altLang="en-US" sz="1400" b="0" dirty="0">
                        <a:latin typeface="+mn-lt"/>
                        <a:ea typeface="Microsoft YaHei" charset="-122"/>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latin typeface="+mn-ea"/>
                          <a:ea typeface="+mn-ea"/>
                          <a:cs typeface="Microsoft YaHei" charset="-122"/>
                        </a:rPr>
                        <a:t>380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73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7</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36</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125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44</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25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41</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6</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892988610"/>
              </p:ext>
            </p:extLst>
          </p:nvPr>
        </p:nvGraphicFramePr>
        <p:xfrm>
          <a:off x="6228521" y="3859740"/>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lt"/>
                        </a:rPr>
                        <a:t>中间结果</a:t>
                      </a:r>
                      <a:r>
                        <a:rPr lang="en-US" altLang="zh-CN" sz="1400" b="0" dirty="0" smtClean="0">
                          <a:latin typeface="+mn-lt"/>
                        </a:rPr>
                        <a:t>II</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lt"/>
                        </a:rPr>
                        <a:t>预测标签</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lt"/>
                        </a:rPr>
                        <a:t>真实标签</a:t>
                      </a:r>
                      <a:endParaRPr lang="zh-CN" altLang="en-US" sz="1400" b="0" dirty="0">
                        <a:latin typeface="+mn-lt"/>
                        <a:ea typeface="Microsoft YaHei" charset="-122"/>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solidFill>
                            <a:schemeClr val="bg1"/>
                          </a:solidFill>
                          <a:latin typeface="+mn-ea"/>
                          <a:ea typeface="+mn-ea"/>
                          <a:cs typeface="Microsoft YaHei" charset="-122"/>
                        </a:rPr>
                        <a:t>380</a:t>
                      </a:r>
                      <a:r>
                        <a:rPr lang="en-US" altLang="zh-CN" sz="1400" dirty="0" smtClean="0">
                          <a:solidFill>
                            <a:srgbClr val="FFFF00"/>
                          </a:solidFill>
                          <a:latin typeface="+mn-ea"/>
                          <a:ea typeface="+mn-ea"/>
                          <a:cs typeface="Microsoft YaHei" charset="-122"/>
                        </a:rPr>
                        <a:t> +9</a:t>
                      </a:r>
                      <a:endParaRPr lang="zh-CN" altLang="en-US" sz="1400" dirty="0">
                        <a:solidFill>
                          <a:srgbClr val="FFFF00"/>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73 </a:t>
                      </a:r>
                      <a:r>
                        <a:rPr lang="en-US" altLang="zh-CN" sz="1400" dirty="0" smtClean="0">
                          <a:solidFill>
                            <a:schemeClr val="accent1">
                              <a:lumMod val="60000"/>
                              <a:lumOff val="40000"/>
                            </a:schemeClr>
                          </a:solidFill>
                          <a:latin typeface="+mn-ea"/>
                          <a:ea typeface="+mn-ea"/>
                          <a:cs typeface="Microsoft YaHei" charset="-122"/>
                        </a:rPr>
                        <a:t>-9</a:t>
                      </a:r>
                      <a:endParaRPr lang="zh-CN" altLang="en-US" sz="1400" dirty="0">
                        <a:solidFill>
                          <a:schemeClr val="accent1">
                            <a:lumMod val="60000"/>
                            <a:lumOff val="40000"/>
                          </a:schemeClr>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7</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36 </a:t>
                      </a:r>
                      <a:r>
                        <a:rPr lang="en-US" altLang="zh-CN" sz="1400" dirty="0" smtClean="0">
                          <a:solidFill>
                            <a:srgbClr val="528FC7"/>
                          </a:solidFill>
                          <a:latin typeface="+mn-ea"/>
                          <a:ea typeface="+mn-ea"/>
                          <a:cs typeface="Microsoft YaHei" charset="-122"/>
                        </a:rPr>
                        <a:t>+3</a:t>
                      </a:r>
                      <a:endParaRPr lang="zh-CN" altLang="en-US" sz="1400" dirty="0">
                        <a:solidFill>
                          <a:srgbClr val="528FC7"/>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solidFill>
                            <a:schemeClr val="bg1"/>
                          </a:solidFill>
                          <a:latin typeface="+mn-ea"/>
                          <a:ea typeface="+mn-ea"/>
                          <a:cs typeface="Microsoft YaHei" charset="-122"/>
                        </a:rPr>
                        <a:t>125 </a:t>
                      </a:r>
                      <a:r>
                        <a:rPr lang="en-US" altLang="zh-CN" sz="1400" dirty="0" smtClean="0">
                          <a:solidFill>
                            <a:srgbClr val="FFFF00"/>
                          </a:solidFill>
                          <a:latin typeface="+mn-ea"/>
                          <a:ea typeface="+mn-ea"/>
                          <a:cs typeface="Microsoft YaHei" charset="-122"/>
                        </a:rPr>
                        <a:t>-3</a:t>
                      </a:r>
                      <a:endParaRPr lang="zh-CN" altLang="en-US" sz="1400" dirty="0">
                        <a:solidFill>
                          <a:srgbClr val="FFFF00"/>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44 </a:t>
                      </a:r>
                      <a:r>
                        <a:rPr lang="en-US" altLang="zh-CN" sz="1400" dirty="0" smtClean="0">
                          <a:solidFill>
                            <a:schemeClr val="accent1">
                              <a:lumMod val="60000"/>
                              <a:lumOff val="40000"/>
                            </a:schemeClr>
                          </a:solidFill>
                          <a:latin typeface="+mn-ea"/>
                          <a:ea typeface="+mn-ea"/>
                          <a:cs typeface="Microsoft YaHei" charset="-122"/>
                        </a:rPr>
                        <a:t>+3</a:t>
                      </a:r>
                      <a:endParaRPr lang="zh-CN" altLang="en-US" sz="1400" dirty="0">
                        <a:solidFill>
                          <a:schemeClr val="accent1">
                            <a:lumMod val="60000"/>
                            <a:lumOff val="40000"/>
                          </a:schemeClr>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13 </a:t>
                      </a:r>
                      <a:r>
                        <a:rPr lang="en-US" altLang="zh-CN" sz="1400" dirty="0" smtClean="0">
                          <a:solidFill>
                            <a:schemeClr val="accent1">
                              <a:lumMod val="60000"/>
                              <a:lumOff val="40000"/>
                            </a:schemeClr>
                          </a:solidFill>
                          <a:latin typeface="+mn-ea"/>
                          <a:ea typeface="+mn-ea"/>
                          <a:cs typeface="Microsoft YaHei" charset="-122"/>
                        </a:rPr>
                        <a:t>-3</a:t>
                      </a:r>
                      <a:endParaRPr lang="zh-CN" altLang="en-US" sz="1400" dirty="0">
                        <a:solidFill>
                          <a:schemeClr val="accent1">
                            <a:lumMod val="60000"/>
                            <a:lumOff val="40000"/>
                          </a:schemeClr>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25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solidFill>
                            <a:schemeClr val="lt1"/>
                          </a:solidFill>
                          <a:latin typeface="+mn-ea"/>
                          <a:ea typeface="+mn-ea"/>
                          <a:cs typeface="Microsoft YaHei" charset="-122"/>
                        </a:rPr>
                        <a:t>41</a:t>
                      </a:r>
                      <a:r>
                        <a:rPr lang="en-US" altLang="zh-CN" sz="1400" dirty="0" smtClean="0">
                          <a:solidFill>
                            <a:srgbClr val="528FC7"/>
                          </a:solidFill>
                          <a:latin typeface="+mn-ea"/>
                          <a:ea typeface="+mn-ea"/>
                          <a:cs typeface="Microsoft YaHei" charset="-122"/>
                        </a:rPr>
                        <a:t> -2</a:t>
                      </a:r>
                      <a:endParaRPr lang="zh-CN" altLang="en-US" sz="1400" dirty="0">
                        <a:solidFill>
                          <a:srgbClr val="528FC7"/>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10 </a:t>
                      </a:r>
                      <a:r>
                        <a:rPr lang="en-US" altLang="zh-CN" sz="1400" dirty="0" smtClean="0">
                          <a:solidFill>
                            <a:srgbClr val="528FC7"/>
                          </a:solidFill>
                          <a:latin typeface="+mn-ea"/>
                          <a:ea typeface="+mn-ea"/>
                          <a:cs typeface="Microsoft YaHei" charset="-122"/>
                        </a:rPr>
                        <a:t>+2</a:t>
                      </a:r>
                      <a:endParaRPr lang="zh-CN" altLang="en-US" sz="1400" dirty="0">
                        <a:solidFill>
                          <a:srgbClr val="528FC7"/>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6</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sp>
        <p:nvSpPr>
          <p:cNvPr id="19" name="矩形 18"/>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18907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055111261"/>
              </p:ext>
            </p:extLst>
          </p:nvPr>
        </p:nvGraphicFramePr>
        <p:xfrm>
          <a:off x="1991043" y="1454678"/>
          <a:ext cx="8128000" cy="1854200"/>
        </p:xfrm>
        <a:graphic>
          <a:graphicData uri="http://schemas.openxmlformats.org/drawingml/2006/table">
            <a:tbl>
              <a:tblPr firstRow="1" bandRow="1">
                <a:tableStyleId>{8FD4443E-F989-4FC4-A0C8-D5A2AF1F390B}</a:tableStyleId>
              </a:tblPr>
              <a:tblGrid>
                <a:gridCol w="1625600"/>
                <a:gridCol w="1625600"/>
                <a:gridCol w="1625600"/>
                <a:gridCol w="1625600"/>
                <a:gridCol w="1625600"/>
              </a:tblGrid>
              <a:tr h="370840">
                <a:tc>
                  <a:txBody>
                    <a:bodyPr/>
                    <a:lstStyle/>
                    <a:p>
                      <a:pPr algn="l"/>
                      <a:endParaRPr lang="zh-CN" altLang="en-US" b="0" dirty="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准确率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召回率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solidFill>
                            <a:srgbClr val="0070C0"/>
                          </a:solidFill>
                        </a:rPr>
                        <a:t>中间结果</a:t>
                      </a:r>
                      <a:r>
                        <a:rPr lang="en-US" altLang="zh-CN" sz="1800" b="0" u="none" strike="noStrike" kern="1200" baseline="0" dirty="0" smtClean="0">
                          <a:solidFill>
                            <a:srgbClr val="0070C0"/>
                          </a:solidFill>
                        </a:rPr>
                        <a:t>I</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rgbClr val="0070C0"/>
                          </a:solidFill>
                        </a:rPr>
                        <a:t>0.6837</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0.5606</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0.4891</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0.4913</a:t>
                      </a:r>
                      <a:endParaRPr lang="zh-CN" altLang="en-US" b="0" dirty="0" smtClean="0">
                        <a:solidFill>
                          <a:srgbClr val="0070C0"/>
                        </a:solidFill>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t>中间结果</a:t>
                      </a:r>
                      <a:r>
                        <a:rPr lang="en-US" altLang="zh-CN" sz="1800" b="0" u="none" strike="noStrike" kern="1200" baseline="0" dirty="0" smtClean="0"/>
                        <a:t>II</a:t>
                      </a:r>
                      <a:endParaRPr lang="zh-CN" altLang="en-US" b="0" dirty="0">
                        <a:latin typeface="Microsoft YaHei" charset="-122"/>
                        <a:ea typeface="Microsoft YaHei" charset="-122"/>
                        <a:cs typeface="Microsoft YaHei" charset="-122"/>
                      </a:endParaRPr>
                    </a:p>
                  </a:txBody>
                  <a:tcPr/>
                </a:tc>
                <a:tc>
                  <a:txBody>
                    <a:bodyPr/>
                    <a:lstStyle/>
                    <a:p>
                      <a:pPr algn="l"/>
                      <a:r>
                        <a:rPr lang="cs-CZ" altLang="zh-CN" sz="1800" b="0" u="none" strike="noStrike" kern="1200" baseline="0" dirty="0" smtClean="0"/>
                        <a:t>0.6913</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0.5655</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0.4893</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t>0.4949</a:t>
                      </a:r>
                      <a:endParaRPr lang="zh-CN" altLang="en-US" b="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bg1"/>
                          </a:solidFill>
                        </a:rPr>
                        <a:t>中间结果</a:t>
                      </a:r>
                      <a:r>
                        <a:rPr lang="en-US" altLang="zh-CN" sz="1800" b="0" u="none" strike="noStrike" kern="1200" baseline="0" dirty="0" smtClean="0">
                          <a:solidFill>
                            <a:schemeClr val="bg1"/>
                          </a:solidFill>
                        </a:rPr>
                        <a:t>III</a:t>
                      </a:r>
                      <a:endParaRPr lang="zh-CN" altLang="en-US" b="0" dirty="0" smtClean="0">
                        <a:solidFill>
                          <a:schemeClr val="bg1"/>
                        </a:solidFill>
                        <a:latin typeface="Microsoft YaHei" charset="-122"/>
                        <a:ea typeface="Microsoft YaHei" charset="-122"/>
                        <a:cs typeface="Microsoft YaHei" charset="-122"/>
                      </a:endParaRPr>
                    </a:p>
                  </a:txBody>
                  <a:tcPr/>
                </a:tc>
                <a:tc>
                  <a:txBody>
                    <a:bodyPr/>
                    <a:lstStyle/>
                    <a:p>
                      <a:pPr algn="l"/>
                      <a:r>
                        <a:rPr lang="nb-NO" altLang="zh-CN" sz="1800" b="0" u="none" strike="noStrike" kern="1200" baseline="0" dirty="0" smtClean="0">
                          <a:solidFill>
                            <a:schemeClr val="bg1"/>
                          </a:solidFill>
                        </a:rPr>
                        <a:t>0.6913</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0.5587</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0.5231</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0.5179</a:t>
                      </a:r>
                      <a:r>
                        <a:rPr lang="en-US" altLang="zh-CN" sz="1800" b="0" dirty="0" smtClean="0">
                          <a:latin typeface="+mn-lt"/>
                        </a:rPr>
                        <a:t>↑</a:t>
                      </a:r>
                      <a:endParaRPr lang="zh-CN" altLang="en-US" b="0" dirty="0" smtClean="0">
                        <a:solidFill>
                          <a:schemeClr val="bg1"/>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accent1"/>
                          </a:solidFill>
                        </a:rPr>
                        <a:t>最终结果</a:t>
                      </a:r>
                      <a:endParaRPr lang="zh-CN" altLang="en-US" b="0" dirty="0" smtClean="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0.6939</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accent1"/>
                          </a:solidFill>
                        </a:rPr>
                        <a:t>0.6003</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0.5241</a:t>
                      </a:r>
                      <a:endParaRPr lang="zh-CN" altLang="en-US" b="0" dirty="0">
                        <a:solidFill>
                          <a:schemeClr val="accent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accent1"/>
                          </a:solidFill>
                        </a:rPr>
                        <a:t>0.5205</a:t>
                      </a:r>
                      <a:endParaRPr lang="zh-CN" altLang="en-US" b="0" dirty="0" smtClean="0">
                        <a:solidFill>
                          <a:schemeClr val="accent1"/>
                        </a:solidFill>
                        <a:latin typeface="Microsoft YaHei" charset="-122"/>
                        <a:ea typeface="Microsoft YaHei" charset="-122"/>
                        <a:cs typeface="Microsoft YaHei" charset="-122"/>
                      </a:endParaRPr>
                    </a:p>
                  </a:txBody>
                  <a:tcP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316806090"/>
              </p:ext>
            </p:extLst>
          </p:nvPr>
        </p:nvGraphicFramePr>
        <p:xfrm>
          <a:off x="6224929" y="3859741"/>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lt"/>
                        </a:rPr>
                        <a:t>中间结果</a:t>
                      </a:r>
                      <a:r>
                        <a:rPr lang="en-US" altLang="zh-CN" sz="1400" b="0" dirty="0" smtClean="0">
                          <a:latin typeface="+mn-lt"/>
                        </a:rPr>
                        <a:t>III</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lt"/>
                        </a:rPr>
                        <a:t>预测标签</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lt"/>
                        </a:rPr>
                        <a:t>真实标签</a:t>
                      </a:r>
                      <a:endParaRPr lang="zh-CN" altLang="en-US" sz="1400" b="0" dirty="0">
                        <a:latin typeface="+mn-lt"/>
                        <a:ea typeface="Microsoft YaHei" charset="-122"/>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b="0" dirty="0" smtClean="0">
                          <a:latin typeface="+mn-lt"/>
                        </a:rPr>
                        <a:t>375 </a:t>
                      </a:r>
                      <a:r>
                        <a:rPr lang="en-US" altLang="zh-CN" sz="1400" b="0" dirty="0" smtClean="0">
                          <a:solidFill>
                            <a:srgbClr val="FFFF00"/>
                          </a:solidFill>
                          <a:latin typeface="+mn-lt"/>
                        </a:rPr>
                        <a:t>-14</a:t>
                      </a:r>
                      <a:endParaRPr lang="zh-CN" altLang="en-US" sz="1400" b="0" dirty="0">
                        <a:solidFill>
                          <a:srgbClr val="FFFF00"/>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64</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27 </a:t>
                      </a:r>
                      <a:r>
                        <a:rPr lang="en-US" altLang="zh-CN" sz="1400" b="0" dirty="0" smtClean="0">
                          <a:solidFill>
                            <a:schemeClr val="accent1"/>
                          </a:solidFill>
                          <a:latin typeface="+mn-lt"/>
                        </a:rPr>
                        <a:t>+14</a:t>
                      </a:r>
                      <a:endParaRPr lang="zh-CN" altLang="en-US" sz="1400" b="0" dirty="0">
                        <a:solidFill>
                          <a:schemeClr val="accent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7</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35 </a:t>
                      </a:r>
                      <a:r>
                        <a:rPr lang="en-US" altLang="zh-CN" sz="1400" b="0" dirty="0" smtClean="0">
                          <a:solidFill>
                            <a:schemeClr val="accent1"/>
                          </a:solidFill>
                          <a:latin typeface="+mn-lt"/>
                        </a:rPr>
                        <a:t>-4</a:t>
                      </a:r>
                      <a:endParaRPr lang="zh-CN" altLang="en-US" sz="1400" b="0" dirty="0">
                        <a:solidFill>
                          <a:schemeClr val="accent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122</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7 </a:t>
                      </a:r>
                      <a:r>
                        <a:rPr lang="en-US" altLang="zh-CN" sz="1400" b="0" dirty="0" smtClean="0">
                          <a:solidFill>
                            <a:schemeClr val="accent1"/>
                          </a:solidFill>
                          <a:latin typeface="+mn-lt"/>
                        </a:rPr>
                        <a:t>+4</a:t>
                      </a:r>
                      <a:endParaRPr lang="zh-CN" altLang="en-US" sz="1400" b="0" dirty="0">
                        <a:solidFill>
                          <a:schemeClr val="accent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0</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33</a:t>
                      </a:r>
                      <a:r>
                        <a:rPr lang="en-US" altLang="zh-CN" sz="1400" b="0" dirty="0" smtClean="0">
                          <a:solidFill>
                            <a:schemeClr val="accent1"/>
                          </a:solidFill>
                          <a:latin typeface="+mn-lt"/>
                        </a:rPr>
                        <a:t> -14</a:t>
                      </a:r>
                      <a:endParaRPr lang="zh-CN" altLang="en-US" sz="1400" b="0" dirty="0">
                        <a:solidFill>
                          <a:schemeClr val="accent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10</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39 </a:t>
                      </a:r>
                      <a:r>
                        <a:rPr lang="en-US" altLang="zh-CN" sz="1400" b="0" dirty="0" smtClean="0">
                          <a:solidFill>
                            <a:srgbClr val="FFFF00"/>
                          </a:solidFill>
                          <a:latin typeface="+mn-lt"/>
                        </a:rPr>
                        <a:t>+14</a:t>
                      </a:r>
                      <a:endParaRPr lang="zh-CN" altLang="en-US" sz="1400" b="0" dirty="0">
                        <a:solidFill>
                          <a:srgbClr val="FFFF00"/>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38</a:t>
                      </a:r>
                      <a:r>
                        <a:rPr lang="en-US" altLang="zh-CN" sz="1400" b="0" dirty="0" smtClean="0">
                          <a:solidFill>
                            <a:schemeClr val="accent1"/>
                          </a:solidFill>
                          <a:latin typeface="+mn-lt"/>
                        </a:rPr>
                        <a:t> -1</a:t>
                      </a:r>
                      <a:endParaRPr lang="zh-CN" altLang="en-US" sz="1400" b="0" dirty="0">
                        <a:solidFill>
                          <a:schemeClr val="accent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12</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6 </a:t>
                      </a:r>
                      <a:r>
                        <a:rPr lang="en-US" altLang="zh-CN" sz="1400" b="0" dirty="0" smtClean="0">
                          <a:solidFill>
                            <a:schemeClr val="accent1"/>
                          </a:solidFill>
                          <a:latin typeface="+mn-lt"/>
                        </a:rPr>
                        <a:t>+1</a:t>
                      </a:r>
                      <a:endParaRPr lang="zh-CN" altLang="en-US" sz="1400" b="0" dirty="0">
                        <a:solidFill>
                          <a:schemeClr val="accent1"/>
                        </a:solidFill>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6</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sp>
        <p:nvSpPr>
          <p:cNvPr id="17" name="矩形 1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8" name="表格 17"/>
          <p:cNvGraphicFramePr>
            <a:graphicFrameLocks noGrp="1"/>
          </p:cNvGraphicFramePr>
          <p:nvPr>
            <p:extLst>
              <p:ext uri="{D42A27DB-BD31-4B8C-83A1-F6EECF244321}">
                <p14:modId xmlns:p14="http://schemas.microsoft.com/office/powerpoint/2010/main" val="1664254964"/>
              </p:ext>
            </p:extLst>
          </p:nvPr>
        </p:nvGraphicFramePr>
        <p:xfrm>
          <a:off x="427065" y="3859741"/>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lt"/>
                        </a:rPr>
                        <a:t>中间结果</a:t>
                      </a:r>
                      <a:r>
                        <a:rPr lang="en-US" altLang="zh-CN" sz="1400" b="0" dirty="0" smtClean="0">
                          <a:latin typeface="+mn-lt"/>
                        </a:rPr>
                        <a:t>II</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lt"/>
                        </a:rPr>
                        <a:t>预测标签</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lt"/>
                        </a:rPr>
                        <a:t>真实标签</a:t>
                      </a:r>
                      <a:endParaRPr lang="zh-CN" altLang="en-US" sz="1400" b="0" dirty="0">
                        <a:latin typeface="+mn-lt"/>
                        <a:ea typeface="Microsoft YaHei" charset="-122"/>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latin typeface="+mn-ea"/>
                          <a:ea typeface="+mn-ea"/>
                          <a:cs typeface="Microsoft YaHei" charset="-122"/>
                        </a:rPr>
                        <a:t>389</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64</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7</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39</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122</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47</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25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39</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12</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5</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6</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5481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19241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8351074"/>
              </p:ext>
            </p:extLst>
          </p:nvPr>
        </p:nvGraphicFramePr>
        <p:xfrm>
          <a:off x="1991043" y="1454678"/>
          <a:ext cx="8128000" cy="1854200"/>
        </p:xfrm>
        <a:graphic>
          <a:graphicData uri="http://schemas.openxmlformats.org/drawingml/2006/table">
            <a:tbl>
              <a:tblPr firstRow="1" bandRow="1">
                <a:tableStyleId>{8FD4443E-F989-4FC4-A0C8-D5A2AF1F390B}</a:tableStyleId>
              </a:tblPr>
              <a:tblGrid>
                <a:gridCol w="1625600"/>
                <a:gridCol w="1625600"/>
                <a:gridCol w="1625600"/>
                <a:gridCol w="1625600"/>
                <a:gridCol w="1625600"/>
              </a:tblGrid>
              <a:tr h="370840">
                <a:tc>
                  <a:txBody>
                    <a:bodyPr/>
                    <a:lstStyle/>
                    <a:p>
                      <a:pPr algn="l"/>
                      <a:endParaRPr lang="zh-CN" altLang="en-US" b="0" dirty="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准确率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Microsoft YaHei" charset="-122"/>
                        <a:ea typeface="Microsoft YaHei" charset="-122"/>
                        <a:cs typeface="Microsoft YaHei" charset="-122"/>
                      </a:endParaRPr>
                    </a:p>
                  </a:txBody>
                  <a:tcPr/>
                </a:tc>
                <a:tc>
                  <a:txBody>
                    <a:bodyPr/>
                    <a:lstStyle/>
                    <a:p>
                      <a:pPr algn="l"/>
                      <a:r>
                        <a:rPr lang="zh-CN" altLang="en-US" sz="1800" b="0" u="none" strike="noStrike" kern="1200" baseline="0" dirty="0" smtClean="0"/>
                        <a:t>召回率</a:t>
                      </a:r>
                      <a:endParaRPr lang="zh-CN" altLang="en-US" b="0" dirty="0">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solidFill>
                            <a:srgbClr val="0070C0"/>
                          </a:solidFill>
                        </a:rPr>
                        <a:t>中间结果</a:t>
                      </a:r>
                      <a:r>
                        <a:rPr lang="en-US" altLang="zh-CN" sz="1800" b="0" u="none" strike="noStrike" kern="1200" baseline="0" dirty="0" smtClean="0">
                          <a:solidFill>
                            <a:srgbClr val="0070C0"/>
                          </a:solidFill>
                        </a:rPr>
                        <a:t>I</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rgbClr val="0070C0"/>
                          </a:solidFill>
                        </a:rPr>
                        <a:t>0.6837</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0.5606</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0.4891</a:t>
                      </a:r>
                      <a:endParaRPr lang="zh-CN" altLang="en-US" b="0" dirty="0">
                        <a:solidFill>
                          <a:srgbClr val="0070C0"/>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rgbClr val="0070C0"/>
                          </a:solidFill>
                        </a:rPr>
                        <a:t>0.4913</a:t>
                      </a:r>
                      <a:endParaRPr lang="zh-CN" altLang="en-US" b="0" dirty="0" smtClean="0">
                        <a:solidFill>
                          <a:srgbClr val="0070C0"/>
                        </a:solidFill>
                        <a:latin typeface="Microsoft YaHei" charset="-122"/>
                        <a:ea typeface="Microsoft YaHei" charset="-122"/>
                        <a:cs typeface="Microsoft YaHei" charset="-122"/>
                      </a:endParaRPr>
                    </a:p>
                  </a:txBody>
                  <a:tcPr/>
                </a:tc>
              </a:tr>
              <a:tr h="370840">
                <a:tc>
                  <a:txBody>
                    <a:bodyPr/>
                    <a:lstStyle/>
                    <a:p>
                      <a:pPr algn="l"/>
                      <a:r>
                        <a:rPr lang="zh-CN" altLang="en-US" sz="1800" b="0" u="none" strike="noStrike" kern="1200" baseline="0" dirty="0" smtClean="0">
                          <a:solidFill>
                            <a:srgbClr val="528FC7"/>
                          </a:solidFill>
                        </a:rPr>
                        <a:t>中间结果</a:t>
                      </a:r>
                      <a:r>
                        <a:rPr lang="en-US" altLang="zh-CN" sz="1800" b="0" u="none" strike="noStrike" kern="1200" baseline="0" dirty="0" smtClean="0">
                          <a:solidFill>
                            <a:srgbClr val="528FC7"/>
                          </a:solidFill>
                        </a:rPr>
                        <a:t>II</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algn="l"/>
                      <a:r>
                        <a:rPr lang="cs-CZ" altLang="zh-CN" sz="1800" b="0" u="none" strike="noStrike" kern="1200" baseline="0" dirty="0" smtClean="0">
                          <a:solidFill>
                            <a:srgbClr val="528FC7"/>
                          </a:solidFill>
                        </a:rPr>
                        <a:t>0.6913</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solidFill>
                            <a:srgbClr val="528FC7"/>
                          </a:solidFill>
                        </a:rPr>
                        <a:t>0.5655</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solidFill>
                            <a:srgbClr val="528FC7"/>
                          </a:solidFill>
                        </a:rPr>
                        <a:t>0.4893</a:t>
                      </a:r>
                      <a:endParaRPr lang="zh-CN" altLang="en-US" b="0" dirty="0">
                        <a:solidFill>
                          <a:srgbClr val="528FC7"/>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altLang="zh-CN" sz="1800" b="0" u="none" strike="noStrike" kern="1200" baseline="0" dirty="0" smtClean="0">
                          <a:solidFill>
                            <a:srgbClr val="528FC7"/>
                          </a:solidFill>
                        </a:rPr>
                        <a:t>0.4949</a:t>
                      </a:r>
                      <a:endParaRPr lang="zh-CN" altLang="en-US" b="0" dirty="0" smtClean="0">
                        <a:solidFill>
                          <a:srgbClr val="528FC7"/>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bg1"/>
                          </a:solidFill>
                        </a:rPr>
                        <a:t>中间结果</a:t>
                      </a:r>
                      <a:r>
                        <a:rPr lang="en-US" altLang="zh-CN" sz="1800" b="0" u="none" strike="noStrike" kern="1200" baseline="0" dirty="0" smtClean="0">
                          <a:solidFill>
                            <a:schemeClr val="bg1"/>
                          </a:solidFill>
                        </a:rPr>
                        <a:t>III</a:t>
                      </a:r>
                      <a:endParaRPr lang="zh-CN" altLang="en-US" b="0" dirty="0" smtClean="0">
                        <a:solidFill>
                          <a:schemeClr val="bg1"/>
                        </a:solidFill>
                        <a:latin typeface="Microsoft YaHei" charset="-122"/>
                        <a:ea typeface="Microsoft YaHei" charset="-122"/>
                        <a:cs typeface="Microsoft YaHei" charset="-122"/>
                      </a:endParaRPr>
                    </a:p>
                  </a:txBody>
                  <a:tcPr/>
                </a:tc>
                <a:tc>
                  <a:txBody>
                    <a:bodyPr/>
                    <a:lstStyle/>
                    <a:p>
                      <a:pPr algn="l"/>
                      <a:r>
                        <a:rPr lang="nb-NO" altLang="zh-CN" sz="1800" b="0" u="none" strike="noStrike" kern="1200" baseline="0" dirty="0" smtClean="0">
                          <a:solidFill>
                            <a:schemeClr val="bg1"/>
                          </a:solidFill>
                        </a:rPr>
                        <a:t>0.6913</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0.5587</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0.5231</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solidFill>
                            <a:schemeClr val="bg1"/>
                          </a:solidFill>
                        </a:rPr>
                        <a:t>0.5179</a:t>
                      </a:r>
                      <a:endParaRPr lang="zh-CN" altLang="en-US" b="0" dirty="0" smtClean="0">
                        <a:solidFill>
                          <a:schemeClr val="bg1"/>
                        </a:solidFill>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solidFill>
                            <a:schemeClr val="bg1"/>
                          </a:solidFill>
                        </a:rPr>
                        <a:t>最终结果</a:t>
                      </a:r>
                      <a:endParaRPr lang="zh-CN" altLang="en-US" b="0" dirty="0" smtClean="0">
                        <a:solidFill>
                          <a:schemeClr val="bg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bg1"/>
                          </a:solidFill>
                        </a:rPr>
                        <a:t>0.6939</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algn="l"/>
                      <a:r>
                        <a:rPr lang="hr-HR" altLang="zh-CN" sz="1800" b="0" u="none" strike="noStrike" kern="1200" baseline="0" dirty="0" smtClean="0">
                          <a:solidFill>
                            <a:schemeClr val="bg1"/>
                          </a:solidFill>
                        </a:rPr>
                        <a:t>0.6003</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bg1"/>
                          </a:solidFill>
                        </a:rPr>
                        <a:t>0.5241</a:t>
                      </a:r>
                      <a:r>
                        <a:rPr lang="en-US" altLang="zh-CN" sz="1800" b="0" dirty="0" smtClean="0">
                          <a:latin typeface="+mn-lt"/>
                        </a:rPr>
                        <a:t>↑</a:t>
                      </a:r>
                      <a:endParaRPr lang="zh-CN" altLang="en-US" b="0" dirty="0">
                        <a:solidFill>
                          <a:schemeClr val="bg1"/>
                        </a:solidFill>
                        <a:latin typeface="Microsoft YaHei" charset="-122"/>
                        <a:ea typeface="Microsoft YaHei" charset="-122"/>
                        <a:cs typeface="Microsoft Ya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solidFill>
                            <a:schemeClr val="bg1"/>
                          </a:solidFill>
                        </a:rPr>
                        <a:t>0.5205</a:t>
                      </a:r>
                      <a:r>
                        <a:rPr lang="en-US" altLang="zh-CN" sz="1800" b="0" dirty="0" smtClean="0">
                          <a:latin typeface="+mn-lt"/>
                        </a:rPr>
                        <a:t>↑</a:t>
                      </a:r>
                      <a:endParaRPr lang="zh-CN" altLang="en-US" b="0" dirty="0" smtClean="0">
                        <a:solidFill>
                          <a:schemeClr val="bg1"/>
                        </a:solidFill>
                        <a:latin typeface="Microsoft YaHei" charset="-122"/>
                        <a:ea typeface="Microsoft YaHei" charset="-122"/>
                        <a:cs typeface="Microsoft YaHei" charset="-122"/>
                      </a:endParaRPr>
                    </a:p>
                  </a:txBody>
                  <a:tcPr/>
                </a:tc>
              </a:tr>
            </a:tbl>
          </a:graphicData>
        </a:graphic>
      </p:graphicFrame>
      <p:cxnSp>
        <p:nvCxnSpPr>
          <p:cNvPr id="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8" name="表格 17"/>
          <p:cNvGraphicFramePr>
            <a:graphicFrameLocks noGrp="1"/>
          </p:cNvGraphicFramePr>
          <p:nvPr>
            <p:extLst>
              <p:ext uri="{D42A27DB-BD31-4B8C-83A1-F6EECF244321}">
                <p14:modId xmlns:p14="http://schemas.microsoft.com/office/powerpoint/2010/main" val="180810073"/>
              </p:ext>
            </p:extLst>
          </p:nvPr>
        </p:nvGraphicFramePr>
        <p:xfrm>
          <a:off x="6224928" y="3854913"/>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ea"/>
                          <a:ea typeface="+mn-ea"/>
                          <a:cs typeface="Microsoft YaHei" charset="-122"/>
                        </a:rPr>
                        <a:t>最终识别结果</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ea"/>
                          <a:ea typeface="+mn-ea"/>
                        </a:rPr>
                        <a:t>预测标签</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smtClean="0">
                          <a:latin typeface="+mn-ea"/>
                          <a:ea typeface="+mn-ea"/>
                        </a:rPr>
                        <a:t>没有反讽</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smtClean="0">
                          <a:latin typeface="+mn-ea"/>
                          <a:ea typeface="+mn-ea"/>
                        </a:rPr>
                        <a:t>反义反讽</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smtClean="0">
                          <a:latin typeface="+mn-ea"/>
                          <a:ea typeface="+mn-ea"/>
                        </a:rPr>
                        <a:t>情景反讽</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smtClean="0">
                          <a:latin typeface="+mn-ea"/>
                          <a:ea typeface="+mn-ea"/>
                        </a:rPr>
                        <a:t>其他反讽</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smtClean="0">
                          <a:latin typeface="+mn-ea"/>
                          <a:ea typeface="+mn-ea"/>
                        </a:rPr>
                        <a:t>真实标签</a:t>
                      </a:r>
                      <a:endParaRPr lang="zh-CN" altLang="en-US" sz="1400" b="0" dirty="0">
                        <a:latin typeface="+mn-ea"/>
                        <a:ea typeface="+mn-ea"/>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ea"/>
                          <a:ea typeface="+mn-ea"/>
                        </a:rPr>
                        <a:t>没有反讽</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solidFill>
                            <a:schemeClr val="bg1"/>
                          </a:solidFill>
                          <a:latin typeface="+mn-ea"/>
                          <a:ea typeface="+mn-ea"/>
                          <a:cs typeface="Microsoft YaHei" charset="-122"/>
                        </a:rPr>
                        <a:t>377</a:t>
                      </a:r>
                      <a:r>
                        <a:rPr lang="en-US" altLang="zh-CN" sz="1400" dirty="0" smtClean="0">
                          <a:solidFill>
                            <a:srgbClr val="FFFF00"/>
                          </a:solidFill>
                          <a:latin typeface="+mn-ea"/>
                          <a:ea typeface="+mn-ea"/>
                          <a:cs typeface="Microsoft YaHei" charset="-122"/>
                        </a:rPr>
                        <a:t> +2</a:t>
                      </a:r>
                      <a:endParaRPr lang="zh-CN" altLang="en-US" sz="1400" dirty="0">
                        <a:solidFill>
                          <a:srgbClr val="FFFF00"/>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64</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smtClean="0">
                          <a:latin typeface="+mn-ea"/>
                          <a:ea typeface="+mn-ea"/>
                          <a:cs typeface="Microsoft YaHei" charset="-122"/>
                        </a:rPr>
                        <a:t>27</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5 </a:t>
                      </a:r>
                      <a:r>
                        <a:rPr lang="en-US" altLang="zh-CN" sz="1400" dirty="0" smtClean="0">
                          <a:solidFill>
                            <a:schemeClr val="accent1">
                              <a:lumMod val="60000"/>
                              <a:lumOff val="40000"/>
                            </a:schemeClr>
                          </a:solidFill>
                          <a:latin typeface="+mn-ea"/>
                          <a:ea typeface="+mn-ea"/>
                          <a:cs typeface="Microsoft YaHei" charset="-122"/>
                        </a:rPr>
                        <a:t>-2</a:t>
                      </a:r>
                      <a:endParaRPr lang="zh-CN" altLang="en-US" sz="1400" dirty="0">
                        <a:solidFill>
                          <a:schemeClr val="accent1">
                            <a:lumMod val="60000"/>
                            <a:lumOff val="40000"/>
                          </a:schemeClr>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smtClean="0">
                          <a:latin typeface="+mn-ea"/>
                          <a:ea typeface="+mn-ea"/>
                        </a:rPr>
                        <a:t>反义反讽</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35</a:t>
                      </a:r>
                      <a:r>
                        <a:rPr lang="en-US" altLang="zh-CN" sz="1400" dirty="0" smtClean="0">
                          <a:solidFill>
                            <a:srgbClr val="528FC7"/>
                          </a:solidFill>
                          <a:latin typeface="+mn-ea"/>
                          <a:ea typeface="+mn-ea"/>
                          <a:cs typeface="Microsoft YaHei" charset="-122"/>
                        </a:rPr>
                        <a:t> </a:t>
                      </a:r>
                      <a:r>
                        <a:rPr lang="en-US" altLang="zh-CN" sz="1400" dirty="0" smtClean="0">
                          <a:solidFill>
                            <a:srgbClr val="2B5999"/>
                          </a:solidFill>
                          <a:latin typeface="+mn-ea"/>
                          <a:ea typeface="+mn-ea"/>
                          <a:cs typeface="Microsoft YaHei" charset="-122"/>
                        </a:rPr>
                        <a:t>+0</a:t>
                      </a:r>
                      <a:endParaRPr lang="zh-CN" altLang="en-US" sz="1400" dirty="0">
                        <a:solidFill>
                          <a:srgbClr val="2B5999"/>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122</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smtClean="0">
                          <a:latin typeface="+mn-ea"/>
                          <a:ea typeface="+mn-ea"/>
                          <a:cs typeface="Microsoft YaHei" charset="-122"/>
                        </a:rPr>
                        <a:t>7</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solidFill>
                            <a:schemeClr val="bg1"/>
                          </a:solidFill>
                          <a:latin typeface="+mn-ea"/>
                          <a:ea typeface="+mn-ea"/>
                          <a:cs typeface="Microsoft YaHei" charset="-122"/>
                        </a:rPr>
                        <a:t>0</a:t>
                      </a:r>
                      <a:r>
                        <a:rPr lang="en-US" altLang="zh-CN" sz="1400" dirty="0" smtClean="0">
                          <a:solidFill>
                            <a:srgbClr val="2B5999"/>
                          </a:solidFill>
                          <a:latin typeface="+mn-ea"/>
                          <a:ea typeface="+mn-ea"/>
                          <a:cs typeface="Microsoft YaHei" charset="-122"/>
                        </a:rPr>
                        <a:t> +0</a:t>
                      </a:r>
                      <a:endParaRPr lang="zh-CN" altLang="en-US" sz="1400" dirty="0">
                        <a:solidFill>
                          <a:srgbClr val="2B5999"/>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smtClean="0">
                          <a:latin typeface="+mn-ea"/>
                          <a:ea typeface="+mn-ea"/>
                        </a:rPr>
                        <a:t>情景反讽</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36</a:t>
                      </a:r>
                      <a:r>
                        <a:rPr lang="en-US" altLang="zh-CN" sz="1400" dirty="0" smtClean="0">
                          <a:solidFill>
                            <a:schemeClr val="accent1">
                              <a:lumMod val="60000"/>
                              <a:lumOff val="40000"/>
                            </a:schemeClr>
                          </a:solidFill>
                          <a:latin typeface="+mn-ea"/>
                          <a:ea typeface="+mn-ea"/>
                          <a:cs typeface="Microsoft YaHei" charset="-122"/>
                        </a:rPr>
                        <a:t> +3</a:t>
                      </a:r>
                      <a:endParaRPr lang="zh-CN" altLang="en-US" sz="1400" dirty="0">
                        <a:solidFill>
                          <a:schemeClr val="accent1">
                            <a:lumMod val="60000"/>
                            <a:lumOff val="40000"/>
                          </a:schemeClr>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10</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39</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solidFill>
                            <a:schemeClr val="bg1"/>
                          </a:solidFill>
                          <a:latin typeface="+mn-ea"/>
                          <a:ea typeface="+mn-ea"/>
                          <a:cs typeface="Microsoft YaHei" charset="-122"/>
                        </a:rPr>
                        <a:t>0 </a:t>
                      </a:r>
                      <a:r>
                        <a:rPr lang="en-US" altLang="zh-CN" sz="1400" dirty="0" smtClean="0">
                          <a:solidFill>
                            <a:schemeClr val="accent1">
                              <a:lumMod val="60000"/>
                              <a:lumOff val="40000"/>
                            </a:schemeClr>
                          </a:solidFill>
                          <a:latin typeface="+mn-ea"/>
                          <a:ea typeface="+mn-ea"/>
                          <a:cs typeface="Microsoft YaHei" charset="-122"/>
                        </a:rPr>
                        <a:t>-3</a:t>
                      </a:r>
                      <a:endParaRPr lang="zh-CN" altLang="en-US" sz="1400" dirty="0">
                        <a:solidFill>
                          <a:schemeClr val="accent1">
                            <a:lumMod val="60000"/>
                            <a:lumOff val="40000"/>
                          </a:schemeClr>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smtClean="0">
                          <a:latin typeface="+mn-ea"/>
                          <a:ea typeface="+mn-ea"/>
                        </a:rPr>
                        <a:t>其他反讽</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38 </a:t>
                      </a:r>
                      <a:r>
                        <a:rPr lang="en-US" altLang="zh-CN" sz="1400" dirty="0" smtClean="0">
                          <a:solidFill>
                            <a:srgbClr val="2B5999"/>
                          </a:solidFill>
                          <a:latin typeface="+mn-ea"/>
                          <a:ea typeface="+mn-ea"/>
                          <a:cs typeface="Microsoft YaHei" charset="-122"/>
                        </a:rPr>
                        <a:t>+)</a:t>
                      </a:r>
                      <a:endParaRPr lang="zh-CN" altLang="en-US" sz="1400" dirty="0">
                        <a:solidFill>
                          <a:srgbClr val="2B5999"/>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smtClean="0">
                          <a:latin typeface="+mn-ea"/>
                          <a:ea typeface="+mn-ea"/>
                          <a:cs typeface="Microsoft YaHei" charset="-122"/>
                        </a:rPr>
                        <a:t>12</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Microsoft YaHei" charset="-122"/>
                        </a:rPr>
                        <a:t>6</a:t>
                      </a:r>
                      <a:endParaRPr lang="zh-CN" altLang="en-US" sz="140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solidFill>
                            <a:schemeClr val="bg1"/>
                          </a:solidFill>
                          <a:latin typeface="+mn-ea"/>
                          <a:ea typeface="+mn-ea"/>
                          <a:cs typeface="Microsoft YaHei" charset="-122"/>
                        </a:rPr>
                        <a:t>6 </a:t>
                      </a:r>
                      <a:r>
                        <a:rPr lang="en-US" altLang="zh-CN" sz="1400" dirty="0" smtClean="0">
                          <a:solidFill>
                            <a:srgbClr val="2B5999"/>
                          </a:solidFill>
                          <a:latin typeface="+mn-ea"/>
                          <a:ea typeface="+mn-ea"/>
                          <a:cs typeface="Microsoft YaHei" charset="-122"/>
                        </a:rPr>
                        <a:t>+0</a:t>
                      </a:r>
                      <a:endParaRPr lang="zh-CN" altLang="en-US" sz="1400" dirty="0">
                        <a:solidFill>
                          <a:srgbClr val="2B5999"/>
                        </a:solidFill>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093364927"/>
              </p:ext>
            </p:extLst>
          </p:nvPr>
        </p:nvGraphicFramePr>
        <p:xfrm>
          <a:off x="427065" y="3859741"/>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lt"/>
                        </a:rPr>
                        <a:t>中间结果</a:t>
                      </a:r>
                      <a:r>
                        <a:rPr lang="en-US" altLang="zh-CN" sz="1400" b="0" dirty="0" smtClean="0">
                          <a:latin typeface="+mn-lt"/>
                        </a:rPr>
                        <a:t>III</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lt"/>
                        </a:rPr>
                        <a:t>预测标签</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lt"/>
                        </a:rPr>
                        <a:t>真实标签</a:t>
                      </a:r>
                      <a:endParaRPr lang="zh-CN" altLang="en-US" sz="1400" b="0" dirty="0">
                        <a:latin typeface="+mn-lt"/>
                        <a:ea typeface="Microsoft YaHei" charset="-122"/>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lt"/>
                        </a:rPr>
                        <a:t>没有反讽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b="0" dirty="0" smtClean="0">
                          <a:latin typeface="+mn-lt"/>
                        </a:rPr>
                        <a:t>375 </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64</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27</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7</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lt"/>
                        </a:rPr>
                        <a:t>反义反讽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35</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122</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7</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0</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lt"/>
                        </a:rPr>
                        <a:t>情景反讽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33</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10</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39</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lt"/>
                        </a:rPr>
                        <a:t>其他反讽</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38</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12</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6</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b="0" dirty="0" smtClean="0">
                          <a:latin typeface="+mn-lt"/>
                        </a:rPr>
                        <a:t>6</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215477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39702"/>
            <a:ext cx="5594498" cy="4837261"/>
          </a:xfrm>
        </p:spPr>
        <p:txBody>
          <a:bodyPr>
            <a:noAutofit/>
          </a:bodyPr>
          <a:lstStyle/>
          <a:p>
            <a:pPr>
              <a:lnSpc>
                <a:spcPct val="150000"/>
              </a:lnSpc>
              <a:buBlip>
                <a:blip r:embed="rId3"/>
              </a:buBlip>
            </a:pPr>
            <a:r>
              <a:rPr kumimoji="1" lang="zh-CN" altLang="en-US" sz="1600" dirty="0" smtClean="0">
                <a:latin typeface="Microsoft YaHei" charset="-122"/>
                <a:ea typeface="Microsoft YaHei" charset="-122"/>
                <a:cs typeface="Microsoft YaHei" charset="-122"/>
              </a:rPr>
              <a:t>词组语义倾向识别</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1</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Mother of the Year”</a:t>
            </a:r>
            <a:r>
              <a:rPr kumimoji="1" lang="zh-CN" altLang="en-US" sz="1400" dirty="0" smtClean="0">
                <a:latin typeface="Microsoft YaHei" charset="-122"/>
                <a:ea typeface="Microsoft YaHei" charset="-122"/>
                <a:cs typeface="Microsoft YaHei" charset="-122"/>
              </a:rPr>
              <a:t>带有正面情感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smtClean="0">
                <a:latin typeface="Microsoft YaHei" charset="-122"/>
                <a:ea typeface="Microsoft YaHei" charset="-122"/>
                <a:cs typeface="Microsoft YaHei" charset="-122"/>
              </a:rPr>
              <a:t>场景描述识别</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2</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fever”</a:t>
            </a:r>
            <a:r>
              <a:rPr kumimoji="1" lang="zh-CN" altLang="en-US" sz="1400" dirty="0" smtClean="0">
                <a:latin typeface="Microsoft YaHei" charset="-122"/>
                <a:ea typeface="Microsoft YaHei" charset="-122"/>
                <a:cs typeface="Microsoft YaHei" charset="-122"/>
              </a:rPr>
              <a:t>间接带有负面情感</a:t>
            </a:r>
            <a:endParaRPr kumimoji="1" lang="en-US" altLang="zh-CN" sz="14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off week”</a:t>
            </a:r>
            <a:r>
              <a:rPr kumimoji="1" lang="zh-CN" altLang="en-US" sz="1400" dirty="0" smtClean="0">
                <a:latin typeface="Microsoft YaHei" charset="-122"/>
                <a:ea typeface="Microsoft YaHei" charset="-122"/>
                <a:cs typeface="Microsoft YaHei" charset="-122"/>
              </a:rPr>
              <a:t>间接带有正面情感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smtClean="0">
                <a:latin typeface="Microsoft YaHei" charset="-122"/>
                <a:ea typeface="Microsoft YaHei" charset="-122"/>
                <a:cs typeface="Microsoft YaHei" charset="-122"/>
              </a:rPr>
              <a:t>一词多义</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4</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tall blonde”</a:t>
            </a:r>
            <a:r>
              <a:rPr kumimoji="1" lang="zh-CN" altLang="en-US" sz="1400" dirty="0" smtClean="0">
                <a:latin typeface="Microsoft YaHei" charset="-122"/>
                <a:ea typeface="Microsoft YaHei" charset="-122"/>
                <a:cs typeface="Microsoft YaHei" charset="-122"/>
              </a:rPr>
              <a:t>在咖啡庁指中杯咖啡，或在其他生活场景中指高挑的金发女子</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600" dirty="0" smtClean="0">
                <a:latin typeface="Microsoft YaHei" charset="-122"/>
                <a:ea typeface="Microsoft YaHei" charset="-122"/>
                <a:cs typeface="Microsoft YaHei" charset="-122"/>
              </a:rPr>
              <a:t>信息不足</a:t>
            </a:r>
            <a:endParaRPr kumimoji="1" lang="en-US" altLang="zh-CN" sz="16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5</a:t>
            </a:r>
            <a:r>
              <a:rPr kumimoji="1" lang="zh-CN" altLang="en-US" sz="1400" dirty="0" smtClean="0">
                <a:latin typeface="Microsoft YaHei" charset="-122"/>
                <a:ea typeface="Microsoft YaHei" charset="-122"/>
                <a:cs typeface="Microsoft YaHei" charset="-122"/>
              </a:rPr>
              <a:t>，从链接可知原微博带有“ </a:t>
            </a:r>
            <a:r>
              <a:rPr kumimoji="1" lang="en-US" altLang="zh-CN" sz="1400" dirty="0" smtClean="0">
                <a:latin typeface="Microsoft YaHei" charset="-122"/>
                <a:ea typeface="Microsoft YaHei" charset="-122"/>
                <a:cs typeface="Microsoft YaHei" charset="-122"/>
              </a:rPr>
              <a:t>#not”</a:t>
            </a:r>
            <a:r>
              <a:rPr kumimoji="1" lang="zh-CN" altLang="en-US" sz="1400" dirty="0" smtClean="0">
                <a:latin typeface="Microsoft YaHei" charset="-122"/>
                <a:ea typeface="Microsoft YaHei" charset="-122"/>
                <a:cs typeface="Microsoft YaHei" charset="-122"/>
              </a:rPr>
              <a:t>，但在去除“</a:t>
            </a:r>
            <a:r>
              <a:rPr kumimoji="1" lang="en-US" altLang="zh-CN" sz="1400" dirty="0" smtClean="0">
                <a:latin typeface="Microsoft YaHei" charset="-122"/>
                <a:ea typeface="Microsoft YaHei" charset="-122"/>
                <a:cs typeface="Microsoft YaHei" charset="-122"/>
              </a:rPr>
              <a:t>#not”</a:t>
            </a:r>
            <a:r>
              <a:rPr kumimoji="1" lang="zh-CN" altLang="en-US" sz="1400" dirty="0" smtClean="0">
                <a:latin typeface="Microsoft YaHei" charset="-122"/>
                <a:ea typeface="Microsoft YaHei" charset="-122"/>
                <a:cs typeface="Microsoft YaHei" charset="-122"/>
              </a:rPr>
              <a:t>无法识别其反讽</a:t>
            </a:r>
            <a:endParaRPr kumimoji="1" lang="en-US" altLang="zh-CN" sz="1400" dirty="0" smtClean="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基于多分类器分层的微博反讽识别 </a:t>
            </a:r>
            <a:r>
              <a:rPr lang="en-US" altLang="zh-CN" sz="2600" dirty="0" smtClean="0"/>
              <a:t>-</a:t>
            </a:r>
            <a:r>
              <a:rPr lang="zh-CN" altLang="en-US" sz="2600" dirty="0" smtClean="0"/>
              <a:t> 错误分析</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803941777"/>
              </p:ext>
            </p:extLst>
          </p:nvPr>
        </p:nvGraphicFramePr>
        <p:xfrm>
          <a:off x="6613452" y="2468911"/>
          <a:ext cx="5154830" cy="2578842"/>
        </p:xfrm>
        <a:graphic>
          <a:graphicData uri="http://schemas.openxmlformats.org/drawingml/2006/table">
            <a:tbl>
              <a:tblPr firstRow="1" bandRow="1">
                <a:tableStyleId>{D03447BB-5D67-496B-8E87-E561075AD55C}</a:tableStyleId>
              </a:tblPr>
              <a:tblGrid>
                <a:gridCol w="621438"/>
                <a:gridCol w="1046631"/>
                <a:gridCol w="3486761"/>
              </a:tblGrid>
              <a:tr h="295710">
                <a:tc>
                  <a:txBody>
                    <a:bodyPr/>
                    <a:lstStyle/>
                    <a:p>
                      <a:r>
                        <a:rPr lang="zh-CN" altLang="en-US" sz="1400" dirty="0" smtClean="0"/>
                        <a:t>编号</a:t>
                      </a:r>
                      <a:endParaRPr lang="zh-CN" altLang="en-US" sz="1400" dirty="0"/>
                    </a:p>
                  </a:txBody>
                  <a:tcPr/>
                </a:tc>
                <a:tc>
                  <a:txBody>
                    <a:bodyPr/>
                    <a:lstStyle/>
                    <a:p>
                      <a:r>
                        <a:rPr lang="zh-CN" altLang="en-US" sz="1400" dirty="0" smtClean="0"/>
                        <a:t>类别</a:t>
                      </a:r>
                      <a:endParaRPr lang="zh-CN" altLang="en-US" sz="1400" dirty="0"/>
                    </a:p>
                  </a:txBody>
                  <a:tcPr/>
                </a:tc>
                <a:tc>
                  <a:txBody>
                    <a:bodyPr/>
                    <a:lstStyle/>
                    <a:p>
                      <a:r>
                        <a:rPr lang="zh-CN" altLang="en-US" sz="1400" dirty="0" smtClean="0"/>
                        <a:t>微博</a:t>
                      </a:r>
                      <a:endParaRPr lang="zh-CN" altLang="en-US" sz="1400" dirty="0"/>
                    </a:p>
                  </a:txBody>
                  <a:tcPr/>
                </a:tc>
              </a:tr>
              <a:tr h="359781">
                <a:tc>
                  <a:txBody>
                    <a:bodyPr/>
                    <a:lstStyle/>
                    <a:p>
                      <a:r>
                        <a:rPr lang="en-US" altLang="zh-CN" sz="1400" dirty="0" smtClean="0"/>
                        <a:t>1</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反义反讽</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a:t>
                      </a:r>
                      <a:r>
                        <a:rPr lang="en-US" altLang="zh-CN" sz="1400" b="0" dirty="0" smtClean="0">
                          <a:solidFill>
                            <a:schemeClr val="bg1"/>
                          </a:solidFill>
                        </a:rPr>
                        <a:t> blame </a:t>
                      </a:r>
                      <a:r>
                        <a:rPr lang="en-US" altLang="zh-CN" sz="1400" dirty="0" smtClean="0"/>
                        <a:t>my mom. </a:t>
                      </a:r>
                      <a:r>
                        <a:rPr lang="en-US" altLang="zh-CN" sz="1400" b="1" dirty="0" smtClean="0">
                          <a:solidFill>
                            <a:srgbClr val="FFFF00"/>
                          </a:solidFill>
                        </a:rPr>
                        <a:t>Mother of the Year</a:t>
                      </a:r>
                      <a:endParaRPr lang="zh-CN" altLang="en-US" sz="1400" b="1" dirty="0" smtClean="0">
                        <a:solidFill>
                          <a:srgbClr val="FFFF00"/>
                        </a:solidFill>
                      </a:endParaRPr>
                    </a:p>
                  </a:txBody>
                  <a:tcPr/>
                </a:tc>
              </a:tr>
              <a:tr h="359781">
                <a:tc>
                  <a:txBody>
                    <a:bodyPr/>
                    <a:lstStyle/>
                    <a:p>
                      <a:r>
                        <a:rPr lang="en-US" altLang="zh-CN" sz="1400" dirty="0" smtClean="0"/>
                        <a:t>2</a:t>
                      </a:r>
                      <a:endParaRPr lang="zh-CN" altLang="en-US" sz="1400" dirty="0"/>
                    </a:p>
                  </a:txBody>
                  <a:tcPr/>
                </a:tc>
                <a:tc>
                  <a:txBody>
                    <a:bodyPr/>
                    <a:lstStyle/>
                    <a:p>
                      <a:r>
                        <a:rPr lang="zh-CN" altLang="en-US" sz="1400" dirty="0" smtClean="0"/>
                        <a:t>情景反讽</a:t>
                      </a:r>
                      <a:endParaRPr lang="zh-CN" altLang="en-US" sz="1400" dirty="0"/>
                    </a:p>
                  </a:txBody>
                  <a:tcPr/>
                </a:tc>
                <a:tc>
                  <a:txBody>
                    <a:bodyPr/>
                    <a:lstStyle/>
                    <a:p>
                      <a:r>
                        <a:rPr lang="en-US" altLang="zh-CN" sz="1400" dirty="0" smtClean="0"/>
                        <a:t>So I’m the school nurse today. And I have a </a:t>
                      </a:r>
                      <a:r>
                        <a:rPr lang="en-US" altLang="zh-CN" sz="1400" b="1" dirty="0" smtClean="0">
                          <a:solidFill>
                            <a:srgbClr val="FFFF00"/>
                          </a:solidFill>
                        </a:rPr>
                        <a:t>fever</a:t>
                      </a:r>
                      <a:r>
                        <a:rPr lang="en-US" altLang="zh-CN" sz="1400" dirty="0" smtClean="0"/>
                        <a:t>.</a:t>
                      </a:r>
                      <a:endParaRPr lang="zh-CN" altLang="en-US" sz="1400" dirty="0"/>
                    </a:p>
                  </a:txBody>
                  <a:tcPr/>
                </a:tc>
              </a:tr>
              <a:tr h="359781">
                <a:tc>
                  <a:txBody>
                    <a:bodyPr/>
                    <a:lstStyle/>
                    <a:p>
                      <a:r>
                        <a:rPr lang="en-US" altLang="zh-CN" sz="1400" dirty="0" smtClean="0"/>
                        <a:t>3</a:t>
                      </a:r>
                      <a:endParaRPr lang="zh-CN" altLang="en-US" sz="1400" dirty="0"/>
                    </a:p>
                  </a:txBody>
                  <a:tcPr/>
                </a:tc>
                <a:tc>
                  <a:txBody>
                    <a:bodyPr/>
                    <a:lstStyle/>
                    <a:p>
                      <a:r>
                        <a:rPr lang="zh-CN" altLang="en-US" sz="1400" dirty="0" smtClean="0"/>
                        <a:t>情景反讽</a:t>
                      </a:r>
                      <a:endParaRPr lang="zh-CN" altLang="en-US" sz="1400" dirty="0"/>
                    </a:p>
                  </a:txBody>
                  <a:tcPr/>
                </a:tc>
                <a:tc>
                  <a:txBody>
                    <a:bodyPr/>
                    <a:lstStyle/>
                    <a:p>
                      <a:r>
                        <a:rPr lang="en-US" altLang="zh-CN" sz="1400" dirty="0" smtClean="0"/>
                        <a:t>Also it is funny how things at work get done when I’m on my </a:t>
                      </a:r>
                      <a:r>
                        <a:rPr lang="en-US" altLang="zh-CN" sz="1400" b="1" dirty="0" smtClean="0">
                          <a:solidFill>
                            <a:srgbClr val="FFFF00"/>
                          </a:solidFill>
                        </a:rPr>
                        <a:t>off week</a:t>
                      </a:r>
                      <a:endParaRPr lang="zh-CN" altLang="en-US" sz="1400" b="1" dirty="0">
                        <a:solidFill>
                          <a:srgbClr val="FFFF00"/>
                        </a:solidFill>
                      </a:endParaRPr>
                    </a:p>
                  </a:txBody>
                  <a:tcPr/>
                </a:tc>
              </a:tr>
              <a:tr h="359781">
                <a:tc>
                  <a:txBody>
                    <a:bodyPr/>
                    <a:lstStyle/>
                    <a:p>
                      <a:r>
                        <a:rPr lang="en-US" altLang="zh-CN" sz="1400" dirty="0" smtClean="0"/>
                        <a:t>4</a:t>
                      </a:r>
                      <a:endParaRPr lang="zh-CN" altLang="en-US" sz="1400" dirty="0"/>
                    </a:p>
                  </a:txBody>
                  <a:tcPr/>
                </a:tc>
                <a:tc>
                  <a:txBody>
                    <a:bodyPr/>
                    <a:lstStyle/>
                    <a:p>
                      <a:r>
                        <a:rPr lang="zh-CN" altLang="en-US" sz="1400" dirty="0" smtClean="0"/>
                        <a:t>情景反讽</a:t>
                      </a:r>
                      <a:endParaRPr lang="zh-CN" altLang="en-US" sz="1400" dirty="0"/>
                    </a:p>
                  </a:txBody>
                  <a:tcPr/>
                </a:tc>
                <a:tc>
                  <a:txBody>
                    <a:bodyPr/>
                    <a:lstStyle/>
                    <a:p>
                      <a:r>
                        <a:rPr lang="en-US" altLang="zh-CN" sz="1400" dirty="0" smtClean="0"/>
                        <a:t>Just walked in to #Starbucks and asked for a “</a:t>
                      </a:r>
                      <a:r>
                        <a:rPr lang="en-US" altLang="zh-CN" sz="1400" b="1" dirty="0" smtClean="0">
                          <a:solidFill>
                            <a:srgbClr val="FFFF00"/>
                          </a:solidFill>
                        </a:rPr>
                        <a:t>tall blonde</a:t>
                      </a:r>
                      <a:r>
                        <a:rPr lang="en-US" altLang="zh-CN" sz="1400" dirty="0" smtClean="0"/>
                        <a:t>” </a:t>
                      </a:r>
                      <a:r>
                        <a:rPr lang="en-US" altLang="zh-CN" sz="1400" dirty="0" err="1" smtClean="0"/>
                        <a:t>Hahahaha</a:t>
                      </a:r>
                      <a:endParaRPr lang="zh-CN" altLang="en-US" sz="1400" dirty="0"/>
                    </a:p>
                  </a:txBody>
                  <a:tcPr/>
                </a:tc>
              </a:tr>
              <a:tr h="359781">
                <a:tc>
                  <a:txBody>
                    <a:bodyPr/>
                    <a:lstStyle/>
                    <a:p>
                      <a:r>
                        <a:rPr lang="en-US" altLang="zh-CN" sz="1400" dirty="0" smtClean="0"/>
                        <a:t>5</a:t>
                      </a:r>
                      <a:endParaRPr lang="zh-CN" altLang="en-US" sz="1400" dirty="0"/>
                    </a:p>
                  </a:txBody>
                  <a:tcPr/>
                </a:tc>
                <a:tc>
                  <a:txBody>
                    <a:bodyPr/>
                    <a:lstStyle/>
                    <a:p>
                      <a:r>
                        <a:rPr lang="zh-CN" altLang="de-DE" sz="1400" dirty="0" smtClean="0"/>
                        <a:t>其他反讽</a:t>
                      </a:r>
                      <a:endParaRPr lang="zh-CN" altLang="en-US" sz="1400" dirty="0"/>
                    </a:p>
                  </a:txBody>
                  <a:tcPr/>
                </a:tc>
                <a:tc>
                  <a:txBody>
                    <a:bodyPr/>
                    <a:lstStyle/>
                    <a:p>
                      <a:r>
                        <a:rPr lang="de-DE" altLang="zh-CN" sz="1400" dirty="0" err="1" smtClean="0"/>
                        <a:t>clashupdate</a:t>
                      </a:r>
                      <a:r>
                        <a:rPr lang="de-DE" altLang="zh-CN" sz="1400" dirty="0" smtClean="0"/>
                        <a:t> </a:t>
                      </a:r>
                      <a:r>
                        <a:rPr lang="de-DE" altLang="zh-CN" sz="1400" b="1" dirty="0" smtClean="0">
                          <a:solidFill>
                            <a:srgbClr val="FFFF00"/>
                          </a:solidFill>
                        </a:rPr>
                        <a:t>http://</a:t>
                      </a:r>
                      <a:r>
                        <a:rPr lang="de-DE" altLang="zh-CN" sz="1400" b="1" dirty="0" err="1" smtClean="0">
                          <a:solidFill>
                            <a:srgbClr val="FFFF00"/>
                          </a:solidFill>
                        </a:rPr>
                        <a:t>t.co</a:t>
                      </a:r>
                      <a:r>
                        <a:rPr lang="de-DE" altLang="zh-CN" sz="1400" b="1" dirty="0" smtClean="0">
                          <a:solidFill>
                            <a:srgbClr val="FFFF00"/>
                          </a:solidFill>
                        </a:rPr>
                        <a:t>/1bFOsIwnI5</a:t>
                      </a:r>
                      <a:endParaRPr lang="zh-CN" altLang="en-US" sz="1400" b="1" dirty="0">
                        <a:solidFill>
                          <a:srgbClr val="FFFF00"/>
                        </a:solidFill>
                      </a:endParaRPr>
                    </a:p>
                  </a:txBody>
                  <a:tcPr/>
                </a:tc>
              </a:tr>
            </a:tbl>
          </a:graphicData>
        </a:graphic>
      </p:graphicFrame>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21104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77377E"/>
        </a:solidFill>
        <a:effectLst/>
      </p:bgPr>
    </p:bg>
    <p:spTree>
      <p:nvGrpSpPr>
        <p:cNvPr id="1" name=""/>
        <p:cNvGrpSpPr/>
        <p:nvPr/>
      </p:nvGrpSpPr>
      <p:grpSpPr>
        <a:xfrm>
          <a:off x="0" y="0"/>
          <a:ext cx="0" cy="0"/>
          <a:chOff x="0" y="0"/>
          <a:chExt cx="0" cy="0"/>
        </a:xfrm>
      </p:grpSpPr>
      <p:sp>
        <p:nvSpPr>
          <p:cNvPr id="4" name="标题 1"/>
          <p:cNvSpPr txBox="1">
            <a:spLocks/>
          </p:cNvSpPr>
          <p:nvPr/>
        </p:nvSpPr>
        <p:spPr>
          <a:xfrm>
            <a:off x="1524000" y="2544006"/>
            <a:ext cx="9144000" cy="8135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bg1"/>
                </a:solidFill>
                <a:latin typeface="微软雅黑" pitchFamily="34" charset="-122"/>
                <a:ea typeface="微软雅黑" pitchFamily="34" charset="-122"/>
                <a:cs typeface="+mj-cs"/>
              </a:defRPr>
            </a:lvl1pPr>
          </a:lstStyle>
          <a:p>
            <a:r>
              <a:rPr lang="zh-CN" altLang="en-US" dirty="0"/>
              <a:t>基于多通道模型引入上下文的情感识别</a:t>
            </a:r>
          </a:p>
        </p:txBody>
      </p:sp>
      <p:sp>
        <p:nvSpPr>
          <p:cNvPr id="5" name="Freeform 5"/>
          <p:cNvSpPr>
            <a:spLocks noEditPoints="1"/>
          </p:cNvSpPr>
          <p:nvPr/>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528FC7"/>
          </a:solidFill>
          <a:ln>
            <a:noFill/>
          </a:ln>
        </p:spPr>
        <p:txBody>
          <a:bodyPr vert="horz" wrap="square" lIns="91440" tIns="45720" rIns="91440" bIns="45720" numCol="1" anchor="t" anchorCtr="0" compatLnSpc="1"/>
          <a:lstStyle/>
          <a:p>
            <a:endParaRPr lang="zh-CN" altLang="en-US"/>
          </a:p>
        </p:txBody>
      </p:sp>
      <p:sp>
        <p:nvSpPr>
          <p:cNvPr id="6" name="矩形 5"/>
          <p:cNvSpPr/>
          <p:nvPr/>
        </p:nvSpPr>
        <p:spPr>
          <a:xfrm>
            <a:off x="4578597" y="3594282"/>
            <a:ext cx="3185487" cy="458908"/>
          </a:xfrm>
          <a:prstGeom prst="rect">
            <a:avLst/>
          </a:prstGeom>
        </p:spPr>
        <p:txBody>
          <a:bodyPr wrap="none">
            <a:spAutoFit/>
          </a:bodyPr>
          <a:lstStyle/>
          <a:p>
            <a:pPr>
              <a:lnSpc>
                <a:spcPct val="150000"/>
              </a:lnSpc>
            </a:pPr>
            <a:r>
              <a:rPr kumimoji="1" lang="zh-CN" altLang="en-US" dirty="0">
                <a:solidFill>
                  <a:schemeClr val="bg1"/>
                </a:solidFill>
                <a:latin typeface="Microsoft YaHei" charset="-122"/>
                <a:ea typeface="Microsoft YaHei" charset="-122"/>
                <a:cs typeface="Microsoft YaHei" charset="-122"/>
              </a:rPr>
              <a:t>在算法建模中引入上下文信息</a:t>
            </a:r>
            <a:endParaRPr kumimoji="1" lang="en-US" altLang="zh-CN"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12844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情感识别</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旨在了解人们对特定事件的态度和情感</a:t>
            </a:r>
            <a:endParaRPr kumimoji="1" lang="en-US" altLang="zh-CN" sz="20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面向文本的情感识别</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缺少了面部表情、肢体语言、声调变化等提示信息</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语言本身存在复杂多样的语义和语用</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情感识别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21620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p:nvPr>
        </p:nvSpPr>
        <p:spPr>
          <a:xfrm>
            <a:off x="1302656" y="337014"/>
            <a:ext cx="8564358"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a:t>
            </a:r>
            <a:r>
              <a:rPr lang="zh-CN" altLang="en-US" sz="2600" dirty="0" smtClean="0"/>
              <a:t>识别 </a:t>
            </a:r>
            <a:r>
              <a:rPr lang="en-US" altLang="zh-CN" sz="2600" dirty="0" smtClean="0"/>
              <a:t>-</a:t>
            </a:r>
            <a:r>
              <a:rPr lang="zh-CN" altLang="en-US" sz="2600" dirty="0" smtClean="0"/>
              <a:t> 实验</a:t>
            </a:r>
            <a:r>
              <a:rPr lang="zh-CN" altLang="en-US" sz="2600" dirty="0"/>
              <a:t>数据</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6" name="内容占位符 2"/>
          <p:cNvSpPr>
            <a:spLocks noGrp="1"/>
          </p:cNvSpPr>
          <p:nvPr>
            <p:ph idx="1"/>
          </p:nvPr>
        </p:nvSpPr>
        <p:spPr>
          <a:xfrm>
            <a:off x="838386" y="1368425"/>
            <a:ext cx="10515600"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SemEval-2019 Task3: </a:t>
            </a:r>
            <a:r>
              <a:rPr kumimoji="1" lang="en-US" altLang="zh-CN" sz="2000" i="1" dirty="0" err="1" smtClean="0">
                <a:latin typeface="Times New Roman" charset="0"/>
                <a:ea typeface="Times New Roman" charset="0"/>
                <a:cs typeface="Times New Roman" charset="0"/>
              </a:rPr>
              <a:t>EmoContext</a:t>
            </a:r>
            <a:r>
              <a:rPr kumimoji="1" lang="en-US" altLang="zh-CN" sz="2000" i="1" dirty="0" smtClean="0">
                <a:latin typeface="Times New Roman" charset="0"/>
                <a:ea typeface="Times New Roman" charset="0"/>
                <a:cs typeface="Times New Roman" charset="0"/>
              </a:rPr>
              <a:t> - A Shared Task on Contextual Emotion Detection in Text</a:t>
            </a:r>
            <a:endParaRPr kumimoji="1" lang="en-US" altLang="zh-CN" sz="600" dirty="0">
              <a:latin typeface="Microsoft YaHei" charset="-122"/>
              <a:ea typeface="Microsoft YaHei" charset="-122"/>
              <a:cs typeface="Microsoft YaHei" charset="-122"/>
            </a:endParaRPr>
          </a:p>
          <a:p>
            <a:pPr marL="0" indent="0">
              <a:lnSpc>
                <a:spcPct val="150000"/>
              </a:lnSpc>
              <a:buNone/>
            </a:pPr>
            <a:endParaRPr kumimoji="1" lang="en-US" altLang="zh-TW" sz="1800" dirty="0" smtClean="0">
              <a:latin typeface="Microsoft YaHei" charset="-122"/>
              <a:ea typeface="Microsoft YaHei" charset="-122"/>
              <a:cs typeface="Microsoft YaHei" charset="-122"/>
            </a:endParaRPr>
          </a:p>
          <a:p>
            <a:pPr>
              <a:lnSpc>
                <a:spcPct val="150000"/>
              </a:lnSpc>
              <a:buBlip>
                <a:blip r:embed="rId3"/>
              </a:buBlip>
            </a:pPr>
            <a:r>
              <a:rPr kumimoji="1" lang="en-US" altLang="zh-CN" sz="1800" dirty="0" smtClean="0">
                <a:latin typeface="Microsoft YaHei" charset="-122"/>
                <a:ea typeface="Microsoft YaHei" charset="-122"/>
                <a:cs typeface="Microsoft YaHei" charset="-122"/>
              </a:rPr>
              <a:t>[</a:t>
            </a:r>
            <a:r>
              <a:rPr kumimoji="1" lang="zh-CN" altLang="en-US" sz="1800" dirty="0">
                <a:latin typeface="Microsoft YaHei" charset="-122"/>
                <a:ea typeface="Microsoft YaHei" charset="-122"/>
                <a:cs typeface="Microsoft YaHei" charset="-122"/>
              </a:rPr>
              <a:t>四分类问题</a:t>
            </a:r>
            <a:r>
              <a:rPr kumimoji="1" lang="en-US" altLang="zh-CN" sz="1800" dirty="0" smtClean="0">
                <a:latin typeface="Microsoft YaHei" charset="-122"/>
                <a:ea typeface="Microsoft YaHei" charset="-122"/>
                <a:cs typeface="Microsoft YaHei" charset="-122"/>
              </a:rPr>
              <a:t>]</a:t>
            </a:r>
            <a:r>
              <a:rPr kumimoji="1" lang="zh-TW" altLang="en-US" sz="1800" dirty="0" smtClean="0">
                <a:latin typeface="Microsoft YaHei" charset="-122"/>
                <a:ea typeface="Microsoft YaHei" charset="-122"/>
                <a:cs typeface="Microsoft YaHei" charset="-122"/>
              </a:rPr>
              <a:t> </a:t>
            </a:r>
            <a:r>
              <a:rPr kumimoji="1" lang="zh-CN" altLang="en-US" sz="1800" dirty="0" smtClean="0">
                <a:latin typeface="Microsoft YaHei" charset="-122"/>
                <a:ea typeface="Microsoft YaHei" charset="-122"/>
                <a:cs typeface="Microsoft YaHei" charset="-122"/>
              </a:rPr>
              <a:t>判断</a:t>
            </a:r>
            <a:r>
              <a:rPr kumimoji="1" lang="zh-CN" altLang="en-US" sz="1800" dirty="0">
                <a:latin typeface="Microsoft YaHei" charset="-122"/>
                <a:ea typeface="Microsoft YaHei" charset="-122"/>
                <a:cs typeface="Microsoft YaHei" charset="-122"/>
              </a:rPr>
              <a:t>两人轮流发言的三轮对话</a:t>
            </a:r>
            <a:r>
              <a:rPr kumimoji="1" lang="zh-CN" altLang="en-US" sz="1800" dirty="0" smtClean="0">
                <a:latin typeface="Microsoft YaHei" charset="-122"/>
                <a:ea typeface="Microsoft YaHei" charset="-122"/>
                <a:cs typeface="Microsoft YaHei" charset="-122"/>
              </a:rPr>
              <a:t>中</a:t>
            </a:r>
            <a:r>
              <a:rPr kumimoji="1" lang="zh-TW" altLang="en-US"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最后</a:t>
            </a:r>
            <a:r>
              <a:rPr kumimoji="1" lang="zh-CN" altLang="en-US" sz="1800" dirty="0">
                <a:latin typeface="Microsoft YaHei" charset="-122"/>
                <a:ea typeface="Microsoft YaHei" charset="-122"/>
                <a:cs typeface="Microsoft YaHei" charset="-122"/>
              </a:rPr>
              <a:t>一轮发言者所表达的情感</a:t>
            </a:r>
            <a:endParaRPr kumimoji="1" lang="en-US" altLang="zh-CN" sz="1800" dirty="0" smtClean="0">
              <a:latin typeface="Microsoft YaHei" charset="-122"/>
              <a:ea typeface="Microsoft YaHei" charset="-122"/>
              <a:cs typeface="Microsoft YaHei"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165520824"/>
              </p:ext>
            </p:extLst>
          </p:nvPr>
        </p:nvGraphicFramePr>
        <p:xfrm>
          <a:off x="838386" y="3072003"/>
          <a:ext cx="5115847" cy="2414398"/>
        </p:xfrm>
        <a:graphic>
          <a:graphicData uri="http://schemas.openxmlformats.org/drawingml/2006/table">
            <a:tbl>
              <a:tblPr firstRow="1" bandRow="1">
                <a:tableStyleId>{8FD4443E-F989-4FC4-A0C8-D5A2AF1F390B}</a:tableStyleId>
              </a:tblPr>
              <a:tblGrid>
                <a:gridCol w="736087"/>
                <a:gridCol w="4379760"/>
              </a:tblGrid>
              <a:tr h="344914">
                <a:tc>
                  <a:txBody>
                    <a:bodyPr/>
                    <a:lstStyle/>
                    <a:p>
                      <a:pPr algn="ctr"/>
                      <a:r>
                        <a:rPr lang="zh-CN" altLang="en-US" sz="1600" b="0" dirty="0" smtClean="0"/>
                        <a:t>类别</a:t>
                      </a:r>
                      <a:endParaRPr lang="zh-CN" altLang="en-US" sz="1600" b="0" dirty="0">
                        <a:solidFill>
                          <a:schemeClr val="tx1"/>
                        </a:solidFill>
                        <a:latin typeface="SimHei" charset="-122"/>
                        <a:ea typeface="SimHei" charset="-122"/>
                        <a:cs typeface="SimHei" charset="-122"/>
                      </a:endParaRPr>
                    </a:p>
                  </a:txBody>
                  <a:tcPr anchor="ctr"/>
                </a:tc>
                <a:tc>
                  <a:txBody>
                    <a:bodyPr/>
                    <a:lstStyle/>
                    <a:p>
                      <a:r>
                        <a:rPr lang="zh-TW" altLang="en-US" sz="1600" b="0" dirty="0" smtClean="0"/>
                        <a:t> </a:t>
                      </a:r>
                      <a:r>
                        <a:rPr lang="zh-CN" altLang="en-US" sz="1600" b="0" dirty="0" smtClean="0"/>
                        <a:t>对话</a:t>
                      </a:r>
                      <a:endParaRPr lang="zh-CN" altLang="en-US" sz="1600" b="0" dirty="0">
                        <a:solidFill>
                          <a:schemeClr val="tx1"/>
                        </a:solidFill>
                        <a:latin typeface="SimHei" charset="-122"/>
                        <a:ea typeface="SimHei" charset="-122"/>
                        <a:cs typeface="SimHei" charset="-122"/>
                      </a:endParaRPr>
                    </a:p>
                  </a:txBody>
                  <a:tcPr/>
                </a:tc>
              </a:tr>
              <a:tr h="344914">
                <a:tc rowSpan="3">
                  <a:txBody>
                    <a:bodyPr/>
                    <a:lstStyle/>
                    <a:p>
                      <a:pPr algn="ctr"/>
                      <a:r>
                        <a:rPr lang="zh-CN" altLang="en-US" sz="1600" dirty="0" smtClean="0"/>
                        <a:t>开心</a:t>
                      </a:r>
                      <a:endParaRPr lang="zh-CN" altLang="en-US" sz="16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I’m in mood</a:t>
                      </a:r>
                      <a:endParaRPr lang="zh-CN" altLang="en-US" sz="1600" dirty="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r>
                        <a:rPr lang="zh-CN" altLang="en-US" sz="1600" dirty="0" smtClean="0"/>
                        <a:t>（第二轮）用户乙</a:t>
                      </a:r>
                      <a:r>
                        <a:rPr lang="en-US" altLang="zh-CN" sz="1600" dirty="0" smtClean="0"/>
                        <a:t>: </a:t>
                      </a:r>
                      <a:r>
                        <a:rPr lang="en-US" altLang="zh-CN" sz="1600" dirty="0" err="1" smtClean="0"/>
                        <a:t>ya</a:t>
                      </a:r>
                      <a:r>
                        <a:rPr lang="en-US" altLang="zh-CN" sz="1600" dirty="0" smtClean="0"/>
                        <a:t> need a hug ? :-)</a:t>
                      </a:r>
                      <a:endParaRPr lang="zh-CN" altLang="en-US" sz="1600" dirty="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（第三轮）用户甲</a:t>
                      </a:r>
                      <a:r>
                        <a:rPr lang="en-US" altLang="zh-CN" sz="1600" dirty="0" smtClean="0"/>
                        <a:t>: yeah</a:t>
                      </a:r>
                      <a:endParaRPr lang="zh-CN" altLang="en-US" sz="1600" dirty="0" smtClean="0">
                        <a:solidFill>
                          <a:schemeClr val="tx1"/>
                        </a:solidFill>
                        <a:latin typeface="Calibri" charset="0"/>
                        <a:ea typeface="Calibri" charset="0"/>
                        <a:cs typeface="Calibri" charset="0"/>
                      </a:endParaRPr>
                    </a:p>
                  </a:txBody>
                  <a:tcPr/>
                </a:tc>
              </a:tr>
              <a:tr h="344914">
                <a:tc rowSpan="3">
                  <a:txBody>
                    <a:bodyPr/>
                    <a:lstStyle/>
                    <a:p>
                      <a:pPr algn="ctr"/>
                      <a:r>
                        <a:rPr lang="zh-CN" altLang="en-US" sz="1600" dirty="0" smtClean="0"/>
                        <a:t>悲伤</a:t>
                      </a:r>
                      <a:endParaRPr lang="zh-CN" altLang="en-US" sz="16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Not coz of you</a:t>
                      </a:r>
                      <a:endParaRPr lang="zh-CN" altLang="en-US" sz="1600" dirty="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（第二轮）用户乙</a:t>
                      </a:r>
                      <a:r>
                        <a:rPr lang="en-US" altLang="zh-CN" sz="1600" dirty="0" smtClean="0"/>
                        <a:t>: why? Tell me</a:t>
                      </a:r>
                      <a:endParaRPr lang="zh-CN" altLang="en-US" sz="1600" dirty="0" smtClean="0">
                        <a:solidFill>
                          <a:schemeClr val="tx1"/>
                        </a:solidFill>
                        <a:latin typeface="Calibri" charset="0"/>
                        <a:ea typeface="Calibri" charset="0"/>
                        <a:cs typeface="Calibri" charset="0"/>
                      </a:endParaRPr>
                    </a:p>
                  </a:txBody>
                  <a:tcPr/>
                </a:tc>
              </a:tr>
              <a:tr h="344914">
                <a:tc vMerge="1">
                  <a:txBody>
                    <a:bodyPr/>
                    <a:lstStyle/>
                    <a:p>
                      <a:endParaRPr lang="zh-CN" altLang="en-US" dirty="0"/>
                    </a:p>
                  </a:txBody>
                  <a:tcPr/>
                </a:tc>
                <a:tc>
                  <a:txBody>
                    <a:bodyPr/>
                    <a:lstStyle/>
                    <a:p>
                      <a:r>
                        <a:rPr lang="zh-CN" altLang="en-US" sz="1600" dirty="0" smtClean="0"/>
                        <a:t>（第三轮）用户甲</a:t>
                      </a:r>
                      <a:r>
                        <a:rPr lang="en-US" altLang="zh-CN" sz="1600" dirty="0" smtClean="0"/>
                        <a:t>: :( My girlfriend left me</a:t>
                      </a:r>
                      <a:endParaRPr lang="zh-CN" altLang="en-US" sz="1600" dirty="0">
                        <a:solidFill>
                          <a:schemeClr val="tx1"/>
                        </a:solidFill>
                        <a:latin typeface="Calibri" charset="0"/>
                        <a:ea typeface="Calibri" charset="0"/>
                        <a:cs typeface="Calibri" charset="0"/>
                      </a:endParaRPr>
                    </a:p>
                  </a:txBody>
                  <a:tcPr/>
                </a:tc>
              </a:tr>
            </a:tbl>
          </a:graphicData>
        </a:graphic>
      </p:graphicFrame>
      <p:cxnSp>
        <p:nvCxnSpPr>
          <p:cNvPr id="10"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710144681"/>
              </p:ext>
            </p:extLst>
          </p:nvPr>
        </p:nvGraphicFramePr>
        <p:xfrm>
          <a:off x="6144032" y="3072003"/>
          <a:ext cx="5115848" cy="2414398"/>
        </p:xfrm>
        <a:graphic>
          <a:graphicData uri="http://schemas.openxmlformats.org/drawingml/2006/table">
            <a:tbl>
              <a:tblPr firstRow="1" bandRow="1">
                <a:tableStyleId>{8FD4443E-F989-4FC4-A0C8-D5A2AF1F390B}</a:tableStyleId>
              </a:tblPr>
              <a:tblGrid>
                <a:gridCol w="736087"/>
                <a:gridCol w="4379761"/>
              </a:tblGrid>
              <a:tr h="344914">
                <a:tc>
                  <a:txBody>
                    <a:bodyPr/>
                    <a:lstStyle/>
                    <a:p>
                      <a:pPr algn="ctr"/>
                      <a:r>
                        <a:rPr lang="zh-CN" altLang="en-US" sz="1400" b="0" dirty="0" smtClean="0"/>
                        <a:t>类别</a:t>
                      </a:r>
                      <a:endParaRPr lang="zh-CN" altLang="en-US" sz="1400" b="0" dirty="0">
                        <a:solidFill>
                          <a:schemeClr val="tx1"/>
                        </a:solidFill>
                        <a:latin typeface="SimHei" charset="-122"/>
                        <a:ea typeface="SimHei" charset="-122"/>
                        <a:cs typeface="SimHei" charset="-122"/>
                      </a:endParaRPr>
                    </a:p>
                  </a:txBody>
                  <a:tcPr anchor="ctr"/>
                </a:tc>
                <a:tc>
                  <a:txBody>
                    <a:bodyPr/>
                    <a:lstStyle/>
                    <a:p>
                      <a:r>
                        <a:rPr lang="zh-TW" altLang="en-US" sz="1600" b="0" dirty="0" smtClean="0"/>
                        <a:t> </a:t>
                      </a:r>
                      <a:r>
                        <a:rPr lang="zh-CN" altLang="en-US" sz="1600" b="0" dirty="0" smtClean="0"/>
                        <a:t>对话</a:t>
                      </a:r>
                      <a:endParaRPr lang="zh-CN" altLang="en-US" sz="1600" b="0" dirty="0">
                        <a:solidFill>
                          <a:schemeClr val="tx1"/>
                        </a:solidFill>
                        <a:latin typeface="SimHei" charset="-122"/>
                        <a:ea typeface="SimHei" charset="-122"/>
                        <a:cs typeface="SimHei" charset="-122"/>
                      </a:endParaRPr>
                    </a:p>
                  </a:txBody>
                  <a:tcPr/>
                </a:tc>
              </a:tr>
              <a:tr h="344914">
                <a:tc rowSpan="3">
                  <a:txBody>
                    <a:bodyPr/>
                    <a:lstStyle/>
                    <a:p>
                      <a:pPr algn="ctr"/>
                      <a:r>
                        <a:rPr lang="zh-CN" altLang="en-US" sz="1400" dirty="0" smtClean="0"/>
                        <a:t>愤怒</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He is over me</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（第二轮）用户乙</a:t>
                      </a:r>
                      <a:r>
                        <a:rPr lang="en-US" altLang="zh-CN" sz="1600" dirty="0" smtClean="0"/>
                        <a:t>: so YOU say</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（第三轮）用户甲</a:t>
                      </a:r>
                      <a:r>
                        <a:rPr lang="en-US" altLang="zh-CN" sz="1600" dirty="0" smtClean="0"/>
                        <a:t>: I just hate him</a:t>
                      </a:r>
                      <a:endParaRPr lang="zh-CN" altLang="en-US" sz="1600" dirty="0">
                        <a:solidFill>
                          <a:schemeClr val="tx1"/>
                        </a:solidFill>
                        <a:latin typeface="Calibri" charset="0"/>
                        <a:ea typeface="Calibri" charset="0"/>
                        <a:cs typeface="Calibri" charset="0"/>
                      </a:endParaRPr>
                    </a:p>
                  </a:txBody>
                  <a:tcPr/>
                </a:tc>
              </a:tr>
              <a:tr h="344914">
                <a:tc rowSpan="3">
                  <a:txBody>
                    <a:bodyPr/>
                    <a:lstStyle/>
                    <a:p>
                      <a:pPr algn="ctr"/>
                      <a:r>
                        <a:rPr lang="zh-CN" altLang="en-US" sz="1400" dirty="0" smtClean="0"/>
                        <a:t>其他</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600" dirty="0" smtClean="0"/>
                        <a:t>（第一轮）用户甲</a:t>
                      </a:r>
                      <a:r>
                        <a:rPr lang="en-US" altLang="zh-CN" sz="1600" dirty="0" smtClean="0"/>
                        <a:t>: </a:t>
                      </a:r>
                      <a:r>
                        <a:rPr lang="en-US" altLang="zh-CN" sz="1600" dirty="0" err="1" smtClean="0"/>
                        <a:t>degreee</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（第二轮）用户乙</a:t>
                      </a:r>
                      <a:r>
                        <a:rPr lang="en-US" altLang="zh-CN" sz="1600" dirty="0" smtClean="0"/>
                        <a:t>: what degree &amp; where?</a:t>
                      </a:r>
                      <a:endParaRPr lang="zh-CN" altLang="en-US" sz="1600" dirty="0">
                        <a:solidFill>
                          <a:schemeClr val="tx1"/>
                        </a:solidFill>
                        <a:latin typeface="Calibri" charset="0"/>
                        <a:ea typeface="Calibri" charset="0"/>
                        <a:cs typeface="Calibri" charset="0"/>
                      </a:endParaRPr>
                    </a:p>
                  </a:txBody>
                  <a:tcPr/>
                </a:tc>
              </a:tr>
              <a:tr h="344914">
                <a:tc vMerge="1">
                  <a:txBody>
                    <a:bodyPr/>
                    <a:lstStyle/>
                    <a:p>
                      <a:pPr algn="ctr"/>
                      <a:endParaRPr lang="zh-CN" altLang="en-US" sz="1600" dirty="0">
                        <a:latin typeface="SimHei" charset="-122"/>
                        <a:ea typeface="SimHei" charset="-122"/>
                        <a:cs typeface="SimHei" charset="-122"/>
                      </a:endParaRPr>
                    </a:p>
                  </a:txBody>
                  <a:tcPr anchor="ctr"/>
                </a:tc>
                <a:tc>
                  <a:txBody>
                    <a:bodyPr/>
                    <a:lstStyle/>
                    <a:p>
                      <a:r>
                        <a:rPr lang="zh-CN" altLang="en-US" sz="1600" dirty="0" smtClean="0"/>
                        <a:t>（第三轮）用户甲</a:t>
                      </a:r>
                      <a:r>
                        <a:rPr lang="en-US" altLang="zh-CN" sz="1600" dirty="0" smtClean="0"/>
                        <a:t>: </a:t>
                      </a:r>
                      <a:r>
                        <a:rPr lang="en-US" altLang="zh-CN" sz="1600" dirty="0" err="1" smtClean="0"/>
                        <a:t>sryyy</a:t>
                      </a:r>
                      <a:r>
                        <a:rPr lang="en-US" altLang="zh-CN" sz="1600" dirty="0" smtClean="0"/>
                        <a:t> </a:t>
                      </a:r>
                      <a:r>
                        <a:rPr lang="en-US" altLang="zh-CN" sz="1600" dirty="0" err="1" smtClean="0"/>
                        <a:t>i</a:t>
                      </a:r>
                      <a:r>
                        <a:rPr lang="en-US" altLang="zh-CN" sz="1600" dirty="0" smtClean="0"/>
                        <a:t> really got to goo</a:t>
                      </a:r>
                      <a:endParaRPr lang="zh-CN" altLang="en-US" sz="1600" dirty="0">
                        <a:solidFill>
                          <a:schemeClr val="tx1"/>
                        </a:solidFill>
                        <a:latin typeface="Calibri" charset="0"/>
                        <a:ea typeface="Calibri" charset="0"/>
                        <a:cs typeface="Calibri" charset="0"/>
                      </a:endParaRPr>
                    </a:p>
                  </a:txBody>
                  <a:tcPr/>
                </a:tc>
              </a:tr>
            </a:tbl>
          </a:graphicData>
        </a:graphic>
      </p:graphicFrame>
      <p:sp>
        <p:nvSpPr>
          <p:cNvPr id="7" name="矩形 6"/>
          <p:cNvSpPr/>
          <p:nvPr/>
        </p:nvSpPr>
        <p:spPr>
          <a:xfrm>
            <a:off x="838386" y="6286648"/>
            <a:ext cx="10421494" cy="461665"/>
          </a:xfrm>
          <a:prstGeom prst="rect">
            <a:avLst/>
          </a:prstGeom>
        </p:spPr>
        <p:txBody>
          <a:bodyPr wrap="square">
            <a:spAutoFit/>
          </a:bodyPr>
          <a:lstStyle/>
          <a:p>
            <a:r>
              <a:rPr lang="en-US" altLang="zh-CN" sz="1200" dirty="0" err="1">
                <a:solidFill>
                  <a:schemeClr val="bg1"/>
                </a:solidFill>
              </a:rPr>
              <a:t>Ankush</a:t>
            </a:r>
            <a:r>
              <a:rPr lang="en-US" altLang="zh-CN" sz="1200" dirty="0">
                <a:solidFill>
                  <a:schemeClr val="bg1"/>
                </a:solidFill>
              </a:rPr>
              <a:t> Chatterjee, </a:t>
            </a:r>
            <a:r>
              <a:rPr lang="en-US" altLang="zh-CN" sz="1200" dirty="0" err="1">
                <a:solidFill>
                  <a:schemeClr val="bg1"/>
                </a:solidFill>
              </a:rPr>
              <a:t>Kedhar</a:t>
            </a:r>
            <a:r>
              <a:rPr lang="en-US" altLang="zh-CN" sz="1200" dirty="0">
                <a:solidFill>
                  <a:schemeClr val="bg1"/>
                </a:solidFill>
              </a:rPr>
              <a:t> </a:t>
            </a:r>
            <a:r>
              <a:rPr lang="en-US" altLang="zh-CN" sz="1200" dirty="0" err="1">
                <a:solidFill>
                  <a:schemeClr val="bg1"/>
                </a:solidFill>
              </a:rPr>
              <a:t>Nath</a:t>
            </a:r>
            <a:r>
              <a:rPr lang="en-US" altLang="zh-CN" sz="1200" dirty="0">
                <a:solidFill>
                  <a:schemeClr val="bg1"/>
                </a:solidFill>
              </a:rPr>
              <a:t> </a:t>
            </a:r>
            <a:r>
              <a:rPr lang="en-US" altLang="zh-CN" sz="1200" dirty="0" err="1">
                <a:solidFill>
                  <a:schemeClr val="bg1"/>
                </a:solidFill>
              </a:rPr>
              <a:t>Narahari</a:t>
            </a:r>
            <a:r>
              <a:rPr lang="en-US" altLang="zh-CN" sz="1200" dirty="0">
                <a:solidFill>
                  <a:schemeClr val="bg1"/>
                </a:solidFill>
              </a:rPr>
              <a:t>, </a:t>
            </a:r>
            <a:r>
              <a:rPr lang="en-US" altLang="zh-CN" sz="1200" dirty="0" err="1">
                <a:solidFill>
                  <a:schemeClr val="bg1"/>
                </a:solidFill>
              </a:rPr>
              <a:t>Meghana</a:t>
            </a:r>
            <a:r>
              <a:rPr lang="en-US" altLang="zh-CN" sz="1200" dirty="0">
                <a:solidFill>
                  <a:schemeClr val="bg1"/>
                </a:solidFill>
              </a:rPr>
              <a:t> Joshi, and </a:t>
            </a:r>
            <a:r>
              <a:rPr lang="en-US" altLang="zh-CN" sz="1200" dirty="0" err="1">
                <a:solidFill>
                  <a:schemeClr val="bg1"/>
                </a:solidFill>
              </a:rPr>
              <a:t>Puneet</a:t>
            </a:r>
            <a:r>
              <a:rPr lang="en-US" altLang="zh-CN" sz="1200" dirty="0">
                <a:solidFill>
                  <a:schemeClr val="bg1"/>
                </a:solidFill>
              </a:rPr>
              <a:t> Agrawal. 2019. Semeval-2019 Task 3: </a:t>
            </a:r>
            <a:r>
              <a:rPr lang="en-US" altLang="zh-CN" sz="1200" dirty="0" err="1">
                <a:solidFill>
                  <a:schemeClr val="bg1"/>
                </a:solidFill>
              </a:rPr>
              <a:t>EmoContext</a:t>
            </a:r>
            <a:r>
              <a:rPr lang="en-US" altLang="zh-CN" sz="1200" dirty="0">
                <a:solidFill>
                  <a:schemeClr val="bg1"/>
                </a:solidFill>
              </a:rPr>
              <a:t>: Contextual Emotion Detection in Text. In Proceedings of The 13th International Workshop on Semantic Evaluation (SemEval-2019), Minneapolis, Minnesota, 2019.</a:t>
            </a:r>
            <a:endParaRPr lang="zh-CN" altLang="en-US" sz="1200" dirty="0">
              <a:solidFill>
                <a:schemeClr val="bg1"/>
              </a:solidFill>
            </a:endParaRPr>
          </a:p>
        </p:txBody>
      </p:sp>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08552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6" y="337014"/>
            <a:ext cx="8862070"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 </a:t>
            </a:r>
            <a:r>
              <a:rPr lang="zh-CN" altLang="en-US" sz="2600" dirty="0" smtClean="0"/>
              <a:t>实验</a:t>
            </a:r>
            <a:r>
              <a:rPr lang="zh-CN" altLang="en-US" sz="2600" dirty="0"/>
              <a:t>数据</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6" name="内容占位符 2"/>
          <p:cNvSpPr>
            <a:spLocks noGrp="1"/>
          </p:cNvSpPr>
          <p:nvPr>
            <p:ph idx="1"/>
          </p:nvPr>
        </p:nvSpPr>
        <p:spPr>
          <a:xfrm>
            <a:off x="838386" y="1368425"/>
            <a:ext cx="10515600" cy="4351338"/>
          </a:xfrm>
        </p:spPr>
        <p:txBody>
          <a:bodyPr>
            <a:normAutofit/>
          </a:bodyPr>
          <a:lstStyle/>
          <a:p>
            <a:pPr marL="0" indent="0">
              <a:lnSpc>
                <a:spcPct val="150000"/>
              </a:lnSpc>
              <a:buNone/>
            </a:pPr>
            <a:r>
              <a:rPr kumimoji="1" lang="en-US" altLang="zh-CN" sz="2000" i="1" dirty="0" smtClean="0">
                <a:latin typeface="Times New Roman" charset="0"/>
                <a:ea typeface="Times New Roman" charset="0"/>
                <a:cs typeface="Times New Roman" charset="0"/>
              </a:rPr>
              <a:t>SemEval-2019 Task3: </a:t>
            </a:r>
            <a:r>
              <a:rPr kumimoji="1" lang="en-US" altLang="zh-CN" sz="2000" i="1" dirty="0" err="1" smtClean="0">
                <a:latin typeface="Times New Roman" charset="0"/>
                <a:ea typeface="Times New Roman" charset="0"/>
                <a:cs typeface="Times New Roman" charset="0"/>
              </a:rPr>
              <a:t>EmoContext</a:t>
            </a:r>
            <a:r>
              <a:rPr kumimoji="1" lang="en-US" altLang="zh-CN" sz="2000" i="1" dirty="0" smtClean="0">
                <a:latin typeface="Times New Roman" charset="0"/>
                <a:ea typeface="Times New Roman" charset="0"/>
                <a:cs typeface="Times New Roman" charset="0"/>
              </a:rPr>
              <a:t> - A Shared Task on Contextual Emotion Detection in Text</a:t>
            </a:r>
            <a:endParaRPr kumimoji="1" lang="zh-CN" altLang="en-US" sz="600" dirty="0">
              <a:latin typeface="Microsoft YaHei" charset="-122"/>
              <a:ea typeface="Microsoft YaHei" charset="-122"/>
              <a:cs typeface="Microsoft YaHei"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1309041"/>
              </p:ext>
            </p:extLst>
          </p:nvPr>
        </p:nvGraphicFramePr>
        <p:xfrm>
          <a:off x="2454682" y="2090870"/>
          <a:ext cx="6965633" cy="1568012"/>
        </p:xfrm>
        <a:graphic>
          <a:graphicData uri="http://schemas.openxmlformats.org/drawingml/2006/table">
            <a:tbl>
              <a:tblPr firstRow="1" bandRow="1">
                <a:tableStyleId>{8FD4443E-F989-4FC4-A0C8-D5A2AF1F390B}</a:tableStyleId>
              </a:tblPr>
              <a:tblGrid>
                <a:gridCol w="1717463"/>
                <a:gridCol w="1320787"/>
                <a:gridCol w="1338053"/>
                <a:gridCol w="1311817"/>
                <a:gridCol w="1277513"/>
              </a:tblGrid>
              <a:tr h="392003">
                <a:tc>
                  <a:txBody>
                    <a:bodyPr/>
                    <a:lstStyle/>
                    <a:p>
                      <a:pPr algn="ctr"/>
                      <a:r>
                        <a:rPr lang="zh-CN" altLang="en-US" sz="1800" b="0" dirty="0" smtClean="0"/>
                        <a:t>数据集</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dirty="0" smtClean="0"/>
                        <a:t>其他</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kern="1200" dirty="0" smtClean="0"/>
                        <a:t>开心</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kern="1200" dirty="0" smtClean="0"/>
                        <a:t>悲伤</a:t>
                      </a:r>
                      <a:endParaRPr lang="zh-CN" altLang="en-US" sz="1800" b="0" dirty="0">
                        <a:latin typeface="SimHei" charset="-122"/>
                        <a:ea typeface="SimHei" charset="-122"/>
                        <a:cs typeface="SimHei" charset="-122"/>
                      </a:endParaRPr>
                    </a:p>
                  </a:txBody>
                  <a:tcPr marL="86866" marR="86866" marT="43433" marB="43433" anchor="ctr"/>
                </a:tc>
                <a:tc>
                  <a:txBody>
                    <a:bodyPr/>
                    <a:lstStyle/>
                    <a:p>
                      <a:pPr algn="ctr"/>
                      <a:r>
                        <a:rPr lang="zh-CN" altLang="en-US" sz="1800" b="0" kern="1200" dirty="0" smtClean="0"/>
                        <a:t>愤怒</a:t>
                      </a:r>
                      <a:endParaRPr lang="zh-CN" altLang="en-US" sz="1800" b="0" dirty="0">
                        <a:latin typeface="SimHei" charset="-122"/>
                        <a:ea typeface="SimHei" charset="-122"/>
                        <a:cs typeface="SimHei" charset="-122"/>
                      </a:endParaRPr>
                    </a:p>
                  </a:txBody>
                  <a:tcPr marL="86866" marR="86866" marT="43433" marB="43433" anchor="ctr"/>
                </a:tc>
              </a:tr>
              <a:tr h="392003">
                <a:tc>
                  <a:txBody>
                    <a:bodyPr/>
                    <a:lstStyle/>
                    <a:p>
                      <a:pPr algn="ctr"/>
                      <a:r>
                        <a:rPr lang="zh-CN" altLang="en-US" sz="1800" b="0" kern="1200" dirty="0" smtClean="0"/>
                        <a:t>训练集</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14948</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4243</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5463</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cs-CZ" altLang="zh-CN" sz="1800" b="0" dirty="0" smtClean="0"/>
                        <a:t>5506</a:t>
                      </a:r>
                      <a:endParaRPr lang="zh-CN" altLang="en-US" sz="1800" b="0" dirty="0">
                        <a:latin typeface="SimHei" charset="-122"/>
                        <a:ea typeface="SimHei" charset="-122"/>
                        <a:cs typeface="SimHei" charset="-122"/>
                      </a:endParaRPr>
                    </a:p>
                  </a:txBody>
                  <a:tcPr marL="86866" marR="86866" marT="43433" marB="43433"/>
                </a:tc>
              </a:tr>
              <a:tr h="392003">
                <a:tc>
                  <a:txBody>
                    <a:bodyPr/>
                    <a:lstStyle/>
                    <a:p>
                      <a:pPr algn="ctr"/>
                      <a:r>
                        <a:rPr lang="zh-CN" altLang="en-US" sz="1800" b="0" dirty="0" smtClean="0"/>
                        <a:t>验证集</a:t>
                      </a:r>
                      <a:endParaRPr lang="en-US" altLang="zh-CN"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2338</a:t>
                      </a:r>
                      <a:endParaRPr lang="en-US" altLang="zh-TW" sz="1800" b="0" dirty="0" smtClean="0">
                        <a:latin typeface="SimHei" charset="-122"/>
                        <a:ea typeface="SimHei" charset="-122"/>
                        <a:cs typeface="SimHei" charset="-122"/>
                      </a:endParaRPr>
                    </a:p>
                  </a:txBody>
                  <a:tcPr marL="86866" marR="86866" marT="43433" marB="43433"/>
                </a:tc>
                <a:tc>
                  <a:txBody>
                    <a:bodyPr/>
                    <a:lstStyle/>
                    <a:p>
                      <a:pPr algn="ctr"/>
                      <a:r>
                        <a:rPr lang="en-US" altLang="zh-CN" sz="1800" b="0" dirty="0" smtClean="0"/>
                        <a:t>142</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125</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150</a:t>
                      </a:r>
                      <a:endParaRPr lang="en-US" altLang="zh-TW" sz="1800" b="0" dirty="0" smtClean="0">
                        <a:latin typeface="SimHei" charset="-122"/>
                        <a:ea typeface="SimHei" charset="-122"/>
                        <a:cs typeface="SimHei" charset="-122"/>
                      </a:endParaRPr>
                    </a:p>
                  </a:txBody>
                  <a:tcPr marL="86866" marR="86866" marT="43433" marB="43433"/>
                </a:tc>
              </a:tr>
              <a:tr h="392003">
                <a:tc>
                  <a:txBody>
                    <a:bodyPr/>
                    <a:lstStyle/>
                    <a:p>
                      <a:pPr algn="ctr"/>
                      <a:r>
                        <a:rPr lang="zh-CN" altLang="en-US" sz="1800" b="0" dirty="0" smtClean="0"/>
                        <a:t>测试集</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4677</a:t>
                      </a:r>
                      <a:endParaRPr lang="en-US" altLang="zh-TW" sz="1800" b="0" dirty="0" smtClean="0">
                        <a:latin typeface="SimHei" charset="-122"/>
                        <a:ea typeface="SimHei" charset="-122"/>
                        <a:cs typeface="SimHei" charset="-122"/>
                      </a:endParaRPr>
                    </a:p>
                  </a:txBody>
                  <a:tcPr marL="86866" marR="86866" marT="43433" marB="43433"/>
                </a:tc>
                <a:tc>
                  <a:txBody>
                    <a:bodyPr/>
                    <a:lstStyle/>
                    <a:p>
                      <a:pPr algn="ctr"/>
                      <a:r>
                        <a:rPr lang="en-US" altLang="zh-CN" sz="1800" b="0" dirty="0" smtClean="0"/>
                        <a:t>284</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250</a:t>
                      </a:r>
                      <a:endParaRPr lang="zh-CN" altLang="en-US" sz="1800" b="0" dirty="0">
                        <a:latin typeface="SimHei" charset="-122"/>
                        <a:ea typeface="SimHei" charset="-122"/>
                        <a:cs typeface="SimHei" charset="-122"/>
                      </a:endParaRPr>
                    </a:p>
                  </a:txBody>
                  <a:tcPr marL="86866" marR="86866" marT="43433" marB="43433"/>
                </a:tc>
                <a:tc>
                  <a:txBody>
                    <a:bodyPr/>
                    <a:lstStyle/>
                    <a:p>
                      <a:pPr algn="ctr"/>
                      <a:r>
                        <a:rPr lang="en-US" altLang="zh-CN" sz="1800" b="0" dirty="0" smtClean="0"/>
                        <a:t>298</a:t>
                      </a:r>
                      <a:endParaRPr lang="zh-CN" altLang="en-US" sz="1800" b="0" dirty="0">
                        <a:latin typeface="SimHei" charset="-122"/>
                        <a:ea typeface="SimHei" charset="-122"/>
                        <a:cs typeface="SimHei" charset="-122"/>
                      </a:endParaRPr>
                    </a:p>
                  </a:txBody>
                  <a:tcPr marL="86866" marR="86866" marT="43433" marB="43433"/>
                </a:tc>
              </a:tr>
            </a:tbl>
          </a:graphicData>
        </a:graphic>
      </p:graphicFrame>
      <p:graphicFrame>
        <p:nvGraphicFramePr>
          <p:cNvPr id="10" name="图表 9"/>
          <p:cNvGraphicFramePr/>
          <p:nvPr>
            <p:extLst>
              <p:ext uri="{D42A27DB-BD31-4B8C-83A1-F6EECF244321}">
                <p14:modId xmlns:p14="http://schemas.microsoft.com/office/powerpoint/2010/main" val="1357894334"/>
              </p:ext>
            </p:extLst>
          </p:nvPr>
        </p:nvGraphicFramePr>
        <p:xfrm>
          <a:off x="2754581" y="3605439"/>
          <a:ext cx="2204335" cy="25721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p:nvPr>
            <p:extLst>
              <p:ext uri="{D42A27DB-BD31-4B8C-83A1-F6EECF244321}">
                <p14:modId xmlns:p14="http://schemas.microsoft.com/office/powerpoint/2010/main" val="130792745"/>
              </p:ext>
            </p:extLst>
          </p:nvPr>
        </p:nvGraphicFramePr>
        <p:xfrm>
          <a:off x="4958916" y="3605439"/>
          <a:ext cx="2204335" cy="25721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ext uri="{D42A27DB-BD31-4B8C-83A1-F6EECF244321}">
                <p14:modId xmlns:p14="http://schemas.microsoft.com/office/powerpoint/2010/main" val="1805953749"/>
              </p:ext>
            </p:extLst>
          </p:nvPr>
        </p:nvGraphicFramePr>
        <p:xfrm>
          <a:off x="7163251" y="3605439"/>
          <a:ext cx="2204335" cy="2572128"/>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838386" y="6286648"/>
            <a:ext cx="10421494" cy="461665"/>
          </a:xfrm>
          <a:prstGeom prst="rect">
            <a:avLst/>
          </a:prstGeom>
        </p:spPr>
        <p:txBody>
          <a:bodyPr wrap="square">
            <a:spAutoFit/>
          </a:bodyPr>
          <a:lstStyle/>
          <a:p>
            <a:r>
              <a:rPr lang="en-US" altLang="zh-CN" sz="1200" dirty="0" err="1">
                <a:solidFill>
                  <a:schemeClr val="bg1"/>
                </a:solidFill>
              </a:rPr>
              <a:t>Ankush</a:t>
            </a:r>
            <a:r>
              <a:rPr lang="en-US" altLang="zh-CN" sz="1200" dirty="0">
                <a:solidFill>
                  <a:schemeClr val="bg1"/>
                </a:solidFill>
              </a:rPr>
              <a:t> Chatterjee, </a:t>
            </a:r>
            <a:r>
              <a:rPr lang="en-US" altLang="zh-CN" sz="1200" dirty="0" err="1">
                <a:solidFill>
                  <a:schemeClr val="bg1"/>
                </a:solidFill>
              </a:rPr>
              <a:t>Kedhar</a:t>
            </a:r>
            <a:r>
              <a:rPr lang="en-US" altLang="zh-CN" sz="1200" dirty="0">
                <a:solidFill>
                  <a:schemeClr val="bg1"/>
                </a:solidFill>
              </a:rPr>
              <a:t> </a:t>
            </a:r>
            <a:r>
              <a:rPr lang="en-US" altLang="zh-CN" sz="1200" dirty="0" err="1">
                <a:solidFill>
                  <a:schemeClr val="bg1"/>
                </a:solidFill>
              </a:rPr>
              <a:t>Nath</a:t>
            </a:r>
            <a:r>
              <a:rPr lang="en-US" altLang="zh-CN" sz="1200" dirty="0">
                <a:solidFill>
                  <a:schemeClr val="bg1"/>
                </a:solidFill>
              </a:rPr>
              <a:t> </a:t>
            </a:r>
            <a:r>
              <a:rPr lang="en-US" altLang="zh-CN" sz="1200" dirty="0" err="1">
                <a:solidFill>
                  <a:schemeClr val="bg1"/>
                </a:solidFill>
              </a:rPr>
              <a:t>Narahari</a:t>
            </a:r>
            <a:r>
              <a:rPr lang="en-US" altLang="zh-CN" sz="1200" dirty="0">
                <a:solidFill>
                  <a:schemeClr val="bg1"/>
                </a:solidFill>
              </a:rPr>
              <a:t>, </a:t>
            </a:r>
            <a:r>
              <a:rPr lang="en-US" altLang="zh-CN" sz="1200" dirty="0" err="1">
                <a:solidFill>
                  <a:schemeClr val="bg1"/>
                </a:solidFill>
              </a:rPr>
              <a:t>Meghana</a:t>
            </a:r>
            <a:r>
              <a:rPr lang="en-US" altLang="zh-CN" sz="1200" dirty="0">
                <a:solidFill>
                  <a:schemeClr val="bg1"/>
                </a:solidFill>
              </a:rPr>
              <a:t> Joshi, and </a:t>
            </a:r>
            <a:r>
              <a:rPr lang="en-US" altLang="zh-CN" sz="1200" dirty="0" err="1">
                <a:solidFill>
                  <a:schemeClr val="bg1"/>
                </a:solidFill>
              </a:rPr>
              <a:t>Puneet</a:t>
            </a:r>
            <a:r>
              <a:rPr lang="en-US" altLang="zh-CN" sz="1200" dirty="0">
                <a:solidFill>
                  <a:schemeClr val="bg1"/>
                </a:solidFill>
              </a:rPr>
              <a:t> Agrawal. 2019. Semeval-2019 Task 3: </a:t>
            </a:r>
            <a:r>
              <a:rPr lang="en-US" altLang="zh-CN" sz="1200" dirty="0" err="1">
                <a:solidFill>
                  <a:schemeClr val="bg1"/>
                </a:solidFill>
              </a:rPr>
              <a:t>EmoContext</a:t>
            </a:r>
            <a:r>
              <a:rPr lang="en-US" altLang="zh-CN" sz="1200" dirty="0">
                <a:solidFill>
                  <a:schemeClr val="bg1"/>
                </a:solidFill>
              </a:rPr>
              <a:t>: Contextual Emotion Detection in Text. In Proceedings of The 13th International Workshop on Semantic Evaluation (SemEval-2019), Minneapolis, Minnesota, 2019.</a:t>
            </a:r>
            <a:endParaRPr lang="zh-CN" altLang="en-US" sz="1200" dirty="0">
              <a:solidFill>
                <a:schemeClr val="bg1"/>
              </a:solidFill>
            </a:endParaRPr>
          </a:p>
        </p:txBody>
      </p:sp>
    </p:spTree>
    <p:extLst>
      <p:ext uri="{BB962C8B-B14F-4D97-AF65-F5344CB8AC3E}">
        <p14:creationId xmlns:p14="http://schemas.microsoft.com/office/powerpoint/2010/main" val="4347648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971502" y="1124833"/>
            <a:ext cx="10402555" cy="4711779"/>
            <a:chOff x="1452211" y="1659310"/>
            <a:chExt cx="9703469" cy="4395132"/>
          </a:xfrm>
        </p:grpSpPr>
        <p:sp>
          <p:nvSpPr>
            <p:cNvPr id="5" name="圆角矩形 4"/>
            <p:cNvSpPr/>
            <p:nvPr/>
          </p:nvSpPr>
          <p:spPr>
            <a:xfrm>
              <a:off x="3099874" y="2422016"/>
              <a:ext cx="742152"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椭圆 5"/>
            <p:cNvSpPr/>
            <p:nvPr/>
          </p:nvSpPr>
          <p:spPr>
            <a:xfrm>
              <a:off x="3201499" y="2523643"/>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PMingLiU" charset="-120"/>
                <a:ea typeface="PMingLiU" charset="-120"/>
                <a:cs typeface="PMingLiU" charset="-120"/>
              </a:endParaRPr>
            </a:p>
          </p:txBody>
        </p:sp>
        <p:sp>
          <p:nvSpPr>
            <p:cNvPr id="7" name="椭圆 6"/>
            <p:cNvSpPr/>
            <p:nvPr/>
          </p:nvSpPr>
          <p:spPr>
            <a:xfrm>
              <a:off x="3413164" y="2523643"/>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PMingLiU" charset="-120"/>
                <a:ea typeface="PMingLiU" charset="-120"/>
                <a:cs typeface="PMingLiU" charset="-120"/>
              </a:endParaRPr>
            </a:p>
          </p:txBody>
        </p:sp>
        <p:sp>
          <p:nvSpPr>
            <p:cNvPr id="8" name="椭圆 7"/>
            <p:cNvSpPr/>
            <p:nvPr/>
          </p:nvSpPr>
          <p:spPr>
            <a:xfrm>
              <a:off x="3624829" y="2523643"/>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PMingLiU" charset="-120"/>
                <a:ea typeface="PMingLiU" charset="-120"/>
                <a:cs typeface="PMingLiU" charset="-120"/>
              </a:endParaRPr>
            </a:p>
          </p:txBody>
        </p:sp>
        <p:sp>
          <p:nvSpPr>
            <p:cNvPr id="9" name="圆角矩形 8"/>
            <p:cNvSpPr/>
            <p:nvPr/>
          </p:nvSpPr>
          <p:spPr>
            <a:xfrm>
              <a:off x="3099873" y="2977399"/>
              <a:ext cx="742152"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椭圆 9"/>
            <p:cNvSpPr/>
            <p:nvPr/>
          </p:nvSpPr>
          <p:spPr>
            <a:xfrm>
              <a:off x="3201499" y="3079026"/>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 name="椭圆 10"/>
            <p:cNvSpPr/>
            <p:nvPr/>
          </p:nvSpPr>
          <p:spPr>
            <a:xfrm>
              <a:off x="3413164" y="3079026"/>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椭圆 11"/>
            <p:cNvSpPr/>
            <p:nvPr/>
          </p:nvSpPr>
          <p:spPr>
            <a:xfrm>
              <a:off x="3624829" y="3079026"/>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3" name="圆角矩形 12"/>
            <p:cNvSpPr/>
            <p:nvPr/>
          </p:nvSpPr>
          <p:spPr>
            <a:xfrm>
              <a:off x="3099873" y="4059084"/>
              <a:ext cx="742152"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4" name="椭圆 13"/>
            <p:cNvSpPr/>
            <p:nvPr/>
          </p:nvSpPr>
          <p:spPr>
            <a:xfrm>
              <a:off x="3201499" y="416071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椭圆 14"/>
            <p:cNvSpPr/>
            <p:nvPr/>
          </p:nvSpPr>
          <p:spPr>
            <a:xfrm>
              <a:off x="3413164" y="416071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椭圆 15"/>
            <p:cNvSpPr/>
            <p:nvPr/>
          </p:nvSpPr>
          <p:spPr>
            <a:xfrm>
              <a:off x="3624829" y="4160711"/>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圆角矩形 16"/>
            <p:cNvSpPr/>
            <p:nvPr/>
          </p:nvSpPr>
          <p:spPr>
            <a:xfrm>
              <a:off x="2915163" y="2280250"/>
              <a:ext cx="1037025" cy="2293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mc:AlternateContent xmlns:mc="http://schemas.openxmlformats.org/markup-compatibility/2006" xmlns:a14="http://schemas.microsoft.com/office/drawing/2010/main">
          <mc:Choice Requires="a14">
            <p:sp>
              <p:nvSpPr>
                <p:cNvPr id="18" name="文本框 17"/>
                <p:cNvSpPr txBox="1"/>
                <p:nvPr/>
              </p:nvSpPr>
              <p:spPr>
                <a:xfrm>
                  <a:off x="2466014" y="2436215"/>
                  <a:ext cx="269433" cy="2174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400" i="1">
                                <a:latin typeface="Cambria Math" charset="0"/>
                                <a:ea typeface="PMingLiU" charset="-120"/>
                                <a:cs typeface="PMingLiU" charset="-120"/>
                              </a:rPr>
                            </m:ctrlPr>
                          </m:sSubSupPr>
                          <m:e>
                            <m:r>
                              <a:rPr kumimoji="1" lang="en-US" altLang="zh-CN" sz="1400" i="1">
                                <a:latin typeface="Cambria Math" charset="0"/>
                                <a:ea typeface="PMingLiU" charset="-120"/>
                                <a:cs typeface="PMingLiU" charset="-120"/>
                              </a:rPr>
                              <m:t>𝑤</m:t>
                            </m:r>
                          </m:e>
                          <m:sub>
                            <m:r>
                              <a:rPr kumimoji="1" lang="en-US" altLang="zh-CN" sz="1400" i="1">
                                <a:latin typeface="Cambria Math" charset="0"/>
                                <a:ea typeface="PMingLiU" charset="-120"/>
                                <a:cs typeface="PMingLiU" charset="-120"/>
                              </a:rPr>
                              <m:t>1</m:t>
                            </m:r>
                          </m:sub>
                          <m:sup>
                            <m:r>
                              <a:rPr kumimoji="1" lang="en-US" altLang="zh-CN" sz="1400" i="1">
                                <a:latin typeface="Cambria Math" charset="0"/>
                                <a:ea typeface="PMingLiU" charset="-120"/>
                                <a:cs typeface="PMingLiU" charset="-120"/>
                              </a:rPr>
                              <m:t>1</m:t>
                            </m:r>
                          </m:sup>
                        </m:sSubSup>
                      </m:oMath>
                    </m:oMathPara>
                  </a14:m>
                  <a:endParaRPr kumimoji="1" lang="zh-CN" altLang="en-US" sz="1400" dirty="0">
                    <a:latin typeface="PMingLiU" charset="-120"/>
                    <a:ea typeface="PMingLiU" charset="-120"/>
                    <a:cs typeface="PMingLiU" charset="-12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2466014" y="2436215"/>
                  <a:ext cx="269433" cy="217432"/>
                </a:xfrm>
                <a:prstGeom prst="rect">
                  <a:avLst/>
                </a:prstGeom>
                <a:blipFill rotWithShape="0">
                  <a:blip r:embed="rId3"/>
                  <a:stretch>
                    <a:fillRect l="-638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2466014" y="2957571"/>
                  <a:ext cx="263021" cy="2178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400" i="1">
                                <a:latin typeface="Cambria Math" charset="0"/>
                              </a:rPr>
                            </m:ctrlPr>
                          </m:sSubSupPr>
                          <m:e>
                            <m:r>
                              <a:rPr kumimoji="1" lang="en-US" altLang="zh-CN" sz="1400" i="1">
                                <a:latin typeface="Cambria Math" charset="0"/>
                              </a:rPr>
                              <m:t>𝑤</m:t>
                            </m:r>
                          </m:e>
                          <m:sub>
                            <m:r>
                              <a:rPr kumimoji="1" lang="en-US" altLang="zh-CN" sz="1400" i="1">
                                <a:latin typeface="Cambria Math" charset="0"/>
                              </a:rPr>
                              <m:t>2</m:t>
                            </m:r>
                          </m:sub>
                          <m:sup>
                            <m:r>
                              <a:rPr kumimoji="1" lang="en-US" altLang="zh-CN" sz="1400" i="1">
                                <a:latin typeface="Cambria Math" charset="0"/>
                              </a:rPr>
                              <m:t>1</m:t>
                            </m:r>
                          </m:sup>
                        </m:sSubSup>
                      </m:oMath>
                    </m:oMathPara>
                  </a14:m>
                  <a:endParaRPr kumimoji="1" lang="zh-CN" altLang="en-US" sz="1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2466014" y="2957571"/>
                  <a:ext cx="263021" cy="217817"/>
                </a:xfrm>
                <a:prstGeom prst="rect">
                  <a:avLst/>
                </a:prstGeom>
                <a:blipFill rotWithShape="0">
                  <a:blip r:embed="rId4"/>
                  <a:stretch>
                    <a:fillRect l="-6522"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449640" y="4073293"/>
                  <a:ext cx="316305" cy="244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400" i="1">
                                <a:latin typeface="Cambria Math" charset="0"/>
                              </a:rPr>
                            </m:ctrlPr>
                          </m:sSubSupPr>
                          <m:e>
                            <m:r>
                              <a:rPr kumimoji="1" lang="en-US" altLang="zh-CN" sz="1400" i="1">
                                <a:latin typeface="Cambria Math" charset="0"/>
                              </a:rPr>
                              <m:t>𝑤</m:t>
                            </m:r>
                          </m:e>
                          <m:sub>
                            <m:sSub>
                              <m:sSubPr>
                                <m:ctrlPr>
                                  <a:rPr kumimoji="1" lang="en-US" altLang="zh-CN" sz="1400" i="1">
                                    <a:latin typeface="Cambria Math" charset="0"/>
                                  </a:rPr>
                                </m:ctrlPr>
                              </m:sSubPr>
                              <m:e>
                                <m:r>
                                  <a:rPr kumimoji="1" lang="en-US" altLang="zh-CN" sz="1400" i="1">
                                    <a:latin typeface="Cambria Math" charset="0"/>
                                  </a:rPr>
                                  <m:t>𝐿</m:t>
                                </m:r>
                              </m:e>
                              <m:sub>
                                <m:r>
                                  <a:rPr kumimoji="1" lang="en-US" altLang="zh-CN" sz="1400" i="1">
                                    <a:latin typeface="Cambria Math" charset="0"/>
                                  </a:rPr>
                                  <m:t>1</m:t>
                                </m:r>
                              </m:sub>
                            </m:sSub>
                          </m:sub>
                          <m:sup>
                            <m:r>
                              <a:rPr kumimoji="1" lang="en-US" altLang="zh-CN" sz="1400" i="1">
                                <a:latin typeface="Cambria Math" charset="0"/>
                              </a:rPr>
                              <m:t>1</m:t>
                            </m:r>
                          </m:sup>
                        </m:sSubSup>
                      </m:oMath>
                    </m:oMathPara>
                  </a14:m>
                  <a:endParaRPr kumimoji="1"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2449640" y="4073293"/>
                  <a:ext cx="316305" cy="244619"/>
                </a:xfrm>
                <a:prstGeom prst="rect">
                  <a:avLst/>
                </a:prstGeom>
                <a:blipFill rotWithShape="0">
                  <a:blip r:embed="rId5"/>
                  <a:stretch>
                    <a:fillRect l="-5455" b="-6977"/>
                  </a:stretch>
                </a:blipFill>
              </p:spPr>
              <p:txBody>
                <a:bodyPr/>
                <a:lstStyle/>
                <a:p>
                  <a:r>
                    <a:rPr lang="zh-CN" altLang="en-US">
                      <a:noFill/>
                    </a:rPr>
                    <a:t> </a:t>
                  </a:r>
                </a:p>
              </p:txBody>
            </p:sp>
          </mc:Fallback>
        </mc:AlternateContent>
        <p:cxnSp>
          <p:nvCxnSpPr>
            <p:cNvPr id="21" name="直线箭头连接符 20"/>
            <p:cNvCxnSpPr/>
            <p:nvPr/>
          </p:nvCxnSpPr>
          <p:spPr>
            <a:xfrm>
              <a:off x="2742254" y="3146730"/>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2742254" y="4217868"/>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676305" y="1659310"/>
              <a:ext cx="1146468" cy="553998"/>
            </a:xfrm>
            <a:prstGeom prst="rect">
              <a:avLst/>
            </a:prstGeom>
            <a:noFill/>
          </p:spPr>
          <p:txBody>
            <a:bodyPr vert="horz" wrap="none" rtlCol="0">
              <a:spAutoFit/>
            </a:bodyPr>
            <a:lstStyle/>
            <a:p>
              <a:pPr algn="ctr"/>
              <a:r>
                <a:rPr kumimoji="1" lang="zh-TW" altLang="en-US" sz="1500" dirty="0">
                  <a:latin typeface="SimHei" charset="-122"/>
                  <a:ea typeface="SimHei" charset="-122"/>
                  <a:cs typeface="SimHei" charset="-122"/>
                </a:rPr>
                <a:t>三轮对话</a:t>
              </a:r>
              <a:endParaRPr kumimoji="1" lang="en-US" altLang="zh-TW" sz="1500" dirty="0">
                <a:latin typeface="SimHei" charset="-122"/>
                <a:ea typeface="SimHei" charset="-122"/>
                <a:cs typeface="SimHei" charset="-122"/>
              </a:endParaRPr>
            </a:p>
            <a:p>
              <a:pPr algn="ctr"/>
              <a:r>
                <a:rPr kumimoji="1" lang="zh-TW" altLang="en-US" sz="1500" dirty="0">
                  <a:latin typeface="SimHei" charset="-122"/>
                  <a:ea typeface="SimHei" charset="-122"/>
                  <a:cs typeface="SimHei" charset="-122"/>
                </a:rPr>
                <a:t>对应词序列</a:t>
              </a:r>
              <a:endParaRPr kumimoji="1" lang="en-US" altLang="zh-TW" sz="1500" dirty="0">
                <a:latin typeface="SimHei" charset="-122"/>
                <a:ea typeface="SimHei" charset="-122"/>
                <a:cs typeface="SimHei" charset="-122"/>
              </a:endParaRPr>
            </a:p>
          </p:txBody>
        </p:sp>
        <p:sp>
          <p:nvSpPr>
            <p:cNvPr id="24" name="文本框 23"/>
            <p:cNvSpPr txBox="1"/>
            <p:nvPr/>
          </p:nvSpPr>
          <p:spPr>
            <a:xfrm>
              <a:off x="3058557" y="1906708"/>
              <a:ext cx="761747" cy="323165"/>
            </a:xfrm>
            <a:prstGeom prst="rect">
              <a:avLst/>
            </a:prstGeom>
            <a:noFill/>
          </p:spPr>
          <p:txBody>
            <a:bodyPr wrap="none" rtlCol="0">
              <a:spAutoFit/>
            </a:bodyPr>
            <a:lstStyle/>
            <a:p>
              <a:r>
                <a:rPr kumimoji="1" lang="zh-CN" altLang="en-US" sz="1500" dirty="0">
                  <a:latin typeface="SimHei" charset="-122"/>
                  <a:ea typeface="SimHei" charset="-122"/>
                  <a:cs typeface="SimHei" charset="-122"/>
                </a:rPr>
                <a:t>词嵌入</a:t>
              </a:r>
            </a:p>
          </p:txBody>
        </p:sp>
        <p:sp>
          <p:nvSpPr>
            <p:cNvPr id="25" name="圆角矩形 24"/>
            <p:cNvSpPr/>
            <p:nvPr/>
          </p:nvSpPr>
          <p:spPr>
            <a:xfrm>
              <a:off x="4798107" y="2412793"/>
              <a:ext cx="275202" cy="19643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RNN</a:t>
              </a:r>
              <a:r>
                <a:rPr kumimoji="1" lang="zh-CN" altLang="en-US" sz="1200" dirty="0">
                  <a:solidFill>
                    <a:schemeClr val="tx1"/>
                  </a:solidFill>
                </a:rPr>
                <a:t> </a:t>
              </a:r>
              <a:r>
                <a:rPr kumimoji="1" lang="en-US" altLang="zh-CN" sz="1200" dirty="0">
                  <a:solidFill>
                    <a:schemeClr val="tx1"/>
                  </a:solidFill>
                </a:rPr>
                <a:t>/ CNN</a:t>
              </a:r>
              <a:endParaRPr kumimoji="1" lang="zh-CN" altLang="en-US" sz="1200" dirty="0">
                <a:solidFill>
                  <a:schemeClr val="tx1"/>
                </a:solidFill>
              </a:endParaRPr>
            </a:p>
          </p:txBody>
        </p:sp>
        <p:sp>
          <p:nvSpPr>
            <p:cNvPr id="26" name="圆角矩形 25"/>
            <p:cNvSpPr/>
            <p:nvPr/>
          </p:nvSpPr>
          <p:spPr>
            <a:xfrm>
              <a:off x="5845022" y="2412795"/>
              <a:ext cx="272857" cy="19643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池化</a:t>
              </a:r>
              <a:r>
                <a:rPr kumimoji="1" lang="en-US" altLang="zh-CN" sz="1400" dirty="0">
                  <a:solidFill>
                    <a:schemeClr val="tx1"/>
                  </a:solidFill>
                  <a:latin typeface="SimHei" charset="-122"/>
                  <a:ea typeface="SimHei" charset="-122"/>
                  <a:cs typeface="SimHei" charset="-122"/>
                </a:rPr>
                <a:t> / </a:t>
              </a:r>
              <a:r>
                <a:rPr kumimoji="1" lang="zh-CN" altLang="en-US" sz="1400" dirty="0">
                  <a:solidFill>
                    <a:schemeClr val="tx1"/>
                  </a:solidFill>
                  <a:latin typeface="SimHei" charset="-122"/>
                  <a:ea typeface="SimHei" charset="-122"/>
                  <a:cs typeface="SimHei" charset="-122"/>
                </a:rPr>
                <a:t>注意力</a:t>
              </a:r>
              <a:r>
                <a:rPr kumimoji="1" lang="en-US" altLang="zh-CN" sz="1400" dirty="0">
                  <a:solidFill>
                    <a:schemeClr val="tx1"/>
                  </a:solidFill>
                  <a:latin typeface="SimHei" charset="-122"/>
                  <a:ea typeface="SimHei" charset="-122"/>
                  <a:cs typeface="SimHei" charset="-122"/>
                </a:rPr>
                <a:t> / </a:t>
              </a:r>
              <a:r>
                <a:rPr kumimoji="1" lang="zh-CN" altLang="en-US" sz="1400" dirty="0">
                  <a:solidFill>
                    <a:schemeClr val="tx1"/>
                  </a:solidFill>
                  <a:latin typeface="SimHei" charset="-122"/>
                  <a:ea typeface="SimHei" charset="-122"/>
                  <a:cs typeface="SimHei" charset="-122"/>
                </a:rPr>
                <a:t>其他 </a:t>
              </a:r>
              <a:r>
                <a:rPr kumimoji="1" lang="en-US" altLang="zh-CN" sz="1400" dirty="0">
                  <a:solidFill>
                    <a:schemeClr val="tx1"/>
                  </a:solidFill>
                  <a:latin typeface="SimHei" charset="-122"/>
                  <a:ea typeface="SimHei" charset="-122"/>
                  <a:cs typeface="SimHei" charset="-122"/>
                </a:rPr>
                <a:t>  </a:t>
              </a:r>
              <a:endParaRPr kumimoji="1" lang="zh-CN" altLang="en-US" sz="1400" dirty="0">
                <a:solidFill>
                  <a:schemeClr val="tx1"/>
                </a:solidFill>
                <a:latin typeface="SimHei" charset="-122"/>
                <a:ea typeface="SimHei" charset="-122"/>
                <a:cs typeface="SimHei" charset="-122"/>
              </a:endParaRPr>
            </a:p>
          </p:txBody>
        </p:sp>
        <p:sp>
          <p:nvSpPr>
            <p:cNvPr id="27" name="圆角矩形 26"/>
            <p:cNvSpPr/>
            <p:nvPr/>
          </p:nvSpPr>
          <p:spPr>
            <a:xfrm>
              <a:off x="4127041" y="2273663"/>
              <a:ext cx="284201" cy="230014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高斯噪声</a:t>
              </a:r>
            </a:p>
          </p:txBody>
        </p:sp>
        <p:sp>
          <p:nvSpPr>
            <p:cNvPr id="28" name="圆角矩形 27"/>
            <p:cNvSpPr/>
            <p:nvPr/>
          </p:nvSpPr>
          <p:spPr>
            <a:xfrm>
              <a:off x="6529945" y="2235911"/>
              <a:ext cx="272857" cy="232085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Dropout</a:t>
              </a:r>
              <a:endParaRPr kumimoji="1" lang="zh-CN" altLang="en-US" sz="1200" dirty="0">
                <a:solidFill>
                  <a:schemeClr val="tx1"/>
                </a:solidFill>
              </a:endParaRPr>
            </a:p>
          </p:txBody>
        </p:sp>
        <p:sp>
          <p:nvSpPr>
            <p:cNvPr id="29" name="圆角矩形 28"/>
            <p:cNvSpPr/>
            <p:nvPr/>
          </p:nvSpPr>
          <p:spPr>
            <a:xfrm>
              <a:off x="7586896" y="3873432"/>
              <a:ext cx="272857"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全联接层</a:t>
              </a:r>
            </a:p>
          </p:txBody>
        </p:sp>
        <p:sp>
          <p:nvSpPr>
            <p:cNvPr id="30" name="圆角矩形 29"/>
            <p:cNvSpPr/>
            <p:nvPr/>
          </p:nvSpPr>
          <p:spPr>
            <a:xfrm>
              <a:off x="8011266" y="3873432"/>
              <a:ext cx="275202"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TW" sz="1200" dirty="0">
                  <a:solidFill>
                    <a:schemeClr val="tx1"/>
                  </a:solidFill>
                </a:rPr>
                <a:t>ReLU</a:t>
              </a:r>
              <a:endParaRPr kumimoji="1" lang="en-US" altLang="zh-CN" sz="1200" dirty="0">
                <a:solidFill>
                  <a:schemeClr val="tx1"/>
                </a:solidFill>
              </a:endParaRPr>
            </a:p>
          </p:txBody>
        </p:sp>
        <p:cxnSp>
          <p:nvCxnSpPr>
            <p:cNvPr id="31" name="直线箭头连接符 30"/>
            <p:cNvCxnSpPr>
              <a:stCxn id="10" idx="3"/>
            </p:cNvCxnSpPr>
            <p:nvPr/>
          </p:nvCxnSpPr>
          <p:spPr>
            <a:xfrm>
              <a:off x="3842026" y="2580800"/>
              <a:ext cx="2850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4412255" y="2580800"/>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4412255" y="3152900"/>
              <a:ext cx="385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4411229" y="4225852"/>
              <a:ext cx="3868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5073309" y="2574630"/>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5073309" y="3146730"/>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5594027" y="2574630"/>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5594027" y="3139638"/>
              <a:ext cx="236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2" idx="6"/>
              <a:endCxn id="103" idx="1"/>
            </p:cNvCxnSpPr>
            <p:nvPr/>
          </p:nvCxnSpPr>
          <p:spPr>
            <a:xfrm flipV="1">
              <a:off x="7285709" y="4863194"/>
              <a:ext cx="301182" cy="1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03" idx="3"/>
              <a:endCxn id="104" idx="1"/>
            </p:cNvCxnSpPr>
            <p:nvPr/>
          </p:nvCxnSpPr>
          <p:spPr>
            <a:xfrm>
              <a:off x="7859753" y="4863189"/>
              <a:ext cx="1515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9154186" y="4862703"/>
              <a:ext cx="414575" cy="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649766" y="1892211"/>
              <a:ext cx="1615959" cy="323165"/>
            </a:xfrm>
            <a:prstGeom prst="rect">
              <a:avLst/>
            </a:prstGeom>
            <a:noFill/>
          </p:spPr>
          <p:txBody>
            <a:bodyPr wrap="square" rtlCol="0">
              <a:spAutoFit/>
            </a:bodyPr>
            <a:lstStyle/>
            <a:p>
              <a:pPr algn="ctr"/>
              <a:r>
                <a:rPr kumimoji="1" lang="zh-CN" altLang="en-US" sz="1500" dirty="0">
                  <a:latin typeface="SimHei" charset="-122"/>
                  <a:ea typeface="SimHei" charset="-122"/>
                  <a:cs typeface="SimHei" charset="-122"/>
                </a:rPr>
                <a:t>特征编码器</a:t>
              </a:r>
              <a:endParaRPr kumimoji="1" lang="en-US" altLang="zh-CN" sz="1500" dirty="0">
                <a:latin typeface="SimHei" charset="-122"/>
                <a:ea typeface="SimHei" charset="-122"/>
                <a:cs typeface="SimHei" charset="-122"/>
              </a:endParaRPr>
            </a:p>
          </p:txBody>
        </p:sp>
        <p:sp>
          <p:nvSpPr>
            <p:cNvPr id="43" name="圆角矩形 42"/>
            <p:cNvSpPr/>
            <p:nvPr/>
          </p:nvSpPr>
          <p:spPr>
            <a:xfrm>
              <a:off x="4608543" y="2252928"/>
              <a:ext cx="1703947"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4" name="文本框 43"/>
            <p:cNvSpPr txBox="1"/>
            <p:nvPr/>
          </p:nvSpPr>
          <p:spPr>
            <a:xfrm>
              <a:off x="8968492" y="3283501"/>
              <a:ext cx="1615959" cy="523220"/>
            </a:xfrm>
            <a:prstGeom prst="rect">
              <a:avLst/>
            </a:prstGeom>
            <a:noFill/>
          </p:spPr>
          <p:txBody>
            <a:bodyPr wrap="square" rtlCol="0">
              <a:spAutoFit/>
            </a:bodyPr>
            <a:lstStyle/>
            <a:p>
              <a:pPr algn="ctr"/>
              <a:r>
                <a:rPr kumimoji="1" lang="zh-CN" altLang="en-US" sz="1400" dirty="0">
                  <a:latin typeface="SimHei" charset="-122"/>
                  <a:ea typeface="SimHei" charset="-122"/>
                  <a:cs typeface="SimHei" charset="-122"/>
                </a:rPr>
                <a:t>各情感类别</a:t>
              </a:r>
              <a:endParaRPr kumimoji="1" lang="en-US" altLang="zh-CN" sz="1400" dirty="0">
                <a:latin typeface="SimHei" charset="-122"/>
                <a:ea typeface="SimHei" charset="-122"/>
                <a:cs typeface="SimHei" charset="-122"/>
              </a:endParaRPr>
            </a:p>
            <a:p>
              <a:pPr algn="ctr"/>
              <a:r>
                <a:rPr kumimoji="1" lang="zh-CN" altLang="en-US" sz="1400" dirty="0">
                  <a:latin typeface="SimHei" charset="-122"/>
                  <a:ea typeface="SimHei" charset="-122"/>
                  <a:cs typeface="SimHei" charset="-122"/>
                </a:rPr>
                <a:t>概率分布</a:t>
              </a:r>
              <a:endParaRPr kumimoji="1" lang="en-US" altLang="zh-CN" sz="1400" dirty="0">
                <a:latin typeface="SimHei" charset="-122"/>
                <a:ea typeface="SimHei" charset="-122"/>
                <a:cs typeface="SimHei" charset="-122"/>
              </a:endParaRPr>
            </a:p>
          </p:txBody>
        </p:sp>
        <p:cxnSp>
          <p:nvCxnSpPr>
            <p:cNvPr id="45" name="直线箭头连接符 44"/>
            <p:cNvCxnSpPr/>
            <p:nvPr/>
          </p:nvCxnSpPr>
          <p:spPr>
            <a:xfrm>
              <a:off x="2742252" y="2612812"/>
              <a:ext cx="346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283934" y="2397156"/>
              <a:ext cx="308098" cy="307777"/>
            </a:xfrm>
            <a:prstGeom prst="rect">
              <a:avLst/>
            </a:prstGeom>
            <a:noFill/>
          </p:spPr>
          <p:txBody>
            <a:bodyPr wrap="none" rtlCol="0">
              <a:spAutoFit/>
            </a:bodyPr>
            <a:lstStyle/>
            <a:p>
              <a:r>
                <a:rPr kumimoji="1" lang="mr-IN" altLang="zh-CN" sz="1400"/>
                <a:t>…</a:t>
              </a:r>
              <a:endParaRPr kumimoji="1" lang="zh-CN" altLang="en-US" sz="1400" dirty="0"/>
            </a:p>
          </p:txBody>
        </p:sp>
        <p:sp>
          <p:nvSpPr>
            <p:cNvPr id="47" name="文本框 46"/>
            <p:cNvSpPr txBox="1"/>
            <p:nvPr/>
          </p:nvSpPr>
          <p:spPr>
            <a:xfrm>
              <a:off x="5285867" y="2944451"/>
              <a:ext cx="308098" cy="307777"/>
            </a:xfrm>
            <a:prstGeom prst="rect">
              <a:avLst/>
            </a:prstGeom>
            <a:noFill/>
          </p:spPr>
          <p:txBody>
            <a:bodyPr wrap="none" rtlCol="0">
              <a:spAutoFit/>
            </a:bodyPr>
            <a:lstStyle/>
            <a:p>
              <a:r>
                <a:rPr kumimoji="1" lang="mr-IN" altLang="zh-CN" sz="1400"/>
                <a:t>…</a:t>
              </a:r>
              <a:endParaRPr kumimoji="1" lang="zh-CN" altLang="en-US" sz="1400" dirty="0"/>
            </a:p>
          </p:txBody>
        </p:sp>
        <p:sp>
          <p:nvSpPr>
            <p:cNvPr id="48" name="文本框 47"/>
            <p:cNvSpPr txBox="1"/>
            <p:nvPr/>
          </p:nvSpPr>
          <p:spPr>
            <a:xfrm>
              <a:off x="5279155" y="4041212"/>
              <a:ext cx="308098" cy="307777"/>
            </a:xfrm>
            <a:prstGeom prst="rect">
              <a:avLst/>
            </a:prstGeom>
            <a:noFill/>
          </p:spPr>
          <p:txBody>
            <a:bodyPr wrap="none" rtlCol="0">
              <a:spAutoFit/>
            </a:bodyPr>
            <a:lstStyle/>
            <a:p>
              <a:r>
                <a:rPr kumimoji="1" lang="mr-IN" altLang="zh-CN" sz="1400" dirty="0"/>
                <a:t>…</a:t>
              </a:r>
              <a:endParaRPr kumimoji="1" lang="zh-CN" altLang="en-US" sz="1400" dirty="0"/>
            </a:p>
          </p:txBody>
        </p:sp>
        <p:cxnSp>
          <p:nvCxnSpPr>
            <p:cNvPr id="49" name="直线箭头连接符 48"/>
            <p:cNvCxnSpPr>
              <a:stCxn id="97" idx="3"/>
              <a:endCxn id="100" idx="1"/>
            </p:cNvCxnSpPr>
            <p:nvPr/>
          </p:nvCxnSpPr>
          <p:spPr>
            <a:xfrm>
              <a:off x="6117878" y="3394964"/>
              <a:ext cx="412066" cy="1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rot="5400000">
              <a:off x="9244274" y="4703919"/>
              <a:ext cx="966538" cy="317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1" name="椭圆 50"/>
            <p:cNvSpPr/>
            <p:nvPr/>
          </p:nvSpPr>
          <p:spPr>
            <a:xfrm rot="5400000">
              <a:off x="9660459" y="447021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SimHei" charset="-122"/>
                <a:ea typeface="SimHei" charset="-122"/>
                <a:cs typeface="SimHei" charset="-122"/>
              </a:endParaRPr>
            </a:p>
          </p:txBody>
        </p:sp>
        <p:sp>
          <p:nvSpPr>
            <p:cNvPr id="52" name="椭圆 51"/>
            <p:cNvSpPr/>
            <p:nvPr/>
          </p:nvSpPr>
          <p:spPr>
            <a:xfrm rot="5400000">
              <a:off x="9660459" y="468187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3" name="椭圆 52"/>
            <p:cNvSpPr/>
            <p:nvPr/>
          </p:nvSpPr>
          <p:spPr>
            <a:xfrm rot="5400000">
              <a:off x="9660459" y="4893540"/>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4" name="椭圆 53"/>
            <p:cNvSpPr/>
            <p:nvPr/>
          </p:nvSpPr>
          <p:spPr>
            <a:xfrm rot="5400000">
              <a:off x="9666011" y="5105205"/>
              <a:ext cx="135467" cy="1354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5" name="文本框 54"/>
            <p:cNvSpPr txBox="1"/>
            <p:nvPr/>
          </p:nvSpPr>
          <p:spPr>
            <a:xfrm rot="5400000">
              <a:off x="2514835" y="3360791"/>
              <a:ext cx="308098" cy="307777"/>
            </a:xfrm>
            <a:prstGeom prst="rect">
              <a:avLst/>
            </a:prstGeom>
            <a:noFill/>
          </p:spPr>
          <p:txBody>
            <a:bodyPr wrap="none" rtlCol="0">
              <a:spAutoFit/>
            </a:bodyPr>
            <a:lstStyle/>
            <a:p>
              <a:r>
                <a:rPr kumimoji="1" lang="mr-IN" altLang="zh-CN" sz="1400" dirty="0"/>
                <a:t>…</a:t>
              </a:r>
              <a:endParaRPr kumimoji="1" lang="zh-CN" altLang="en-US" sz="1400" dirty="0"/>
            </a:p>
          </p:txBody>
        </p:sp>
        <p:sp>
          <p:nvSpPr>
            <p:cNvPr id="56" name="文本框 55"/>
            <p:cNvSpPr txBox="1"/>
            <p:nvPr/>
          </p:nvSpPr>
          <p:spPr>
            <a:xfrm rot="5400000">
              <a:off x="3355529" y="3531609"/>
              <a:ext cx="308098" cy="307777"/>
            </a:xfrm>
            <a:prstGeom prst="rect">
              <a:avLst/>
            </a:prstGeom>
            <a:noFill/>
          </p:spPr>
          <p:txBody>
            <a:bodyPr wrap="none" rtlCol="0">
              <a:spAutoFit/>
            </a:bodyPr>
            <a:lstStyle/>
            <a:p>
              <a:r>
                <a:rPr kumimoji="1" lang="mr-IN" altLang="zh-CN" sz="1400"/>
                <a:t>…</a:t>
              </a:r>
              <a:endParaRPr kumimoji="1" lang="zh-CN" altLang="en-US" sz="1400" dirty="0"/>
            </a:p>
          </p:txBody>
        </p:sp>
        <p:cxnSp>
          <p:nvCxnSpPr>
            <p:cNvPr id="57" name="直线箭头连接符 56"/>
            <p:cNvCxnSpPr/>
            <p:nvPr/>
          </p:nvCxnSpPr>
          <p:spPr>
            <a:xfrm>
              <a:off x="5074358" y="4225852"/>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5595076" y="4225852"/>
              <a:ext cx="235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7402728" y="3733592"/>
              <a:ext cx="1951936" cy="23208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0" name="文本框 59"/>
            <p:cNvSpPr txBox="1"/>
            <p:nvPr/>
          </p:nvSpPr>
          <p:spPr>
            <a:xfrm>
              <a:off x="7538058" y="3262149"/>
              <a:ext cx="1615959" cy="323165"/>
            </a:xfrm>
            <a:prstGeom prst="rect">
              <a:avLst/>
            </a:prstGeom>
            <a:noFill/>
          </p:spPr>
          <p:txBody>
            <a:bodyPr wrap="square" rtlCol="0">
              <a:spAutoFit/>
            </a:bodyPr>
            <a:lstStyle/>
            <a:p>
              <a:pPr algn="ctr"/>
              <a:r>
                <a:rPr kumimoji="1" lang="zh-CN" altLang="en-US" sz="1500" dirty="0">
                  <a:latin typeface="SimHei" charset="-122"/>
                  <a:ea typeface="SimHei" charset="-122"/>
                  <a:cs typeface="SimHei" charset="-122"/>
                </a:rPr>
                <a:t>概率预测器</a:t>
              </a:r>
              <a:endParaRPr kumimoji="1" lang="en-US" altLang="zh-CN" sz="1500" dirty="0">
                <a:latin typeface="SimHei" charset="-122"/>
                <a:ea typeface="SimHei" charset="-122"/>
                <a:cs typeface="SimHei" charset="-122"/>
              </a:endParaRPr>
            </a:p>
          </p:txBody>
        </p:sp>
        <p:sp>
          <p:nvSpPr>
            <p:cNvPr id="61" name="圆角矩形 60"/>
            <p:cNvSpPr/>
            <p:nvPr/>
          </p:nvSpPr>
          <p:spPr>
            <a:xfrm>
              <a:off x="10120125" y="4379451"/>
              <a:ext cx="275202" cy="9665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Argmax</a:t>
              </a:r>
            </a:p>
          </p:txBody>
        </p:sp>
        <p:sp>
          <p:nvSpPr>
            <p:cNvPr id="62" name="文本框 61"/>
            <p:cNvSpPr txBox="1"/>
            <p:nvPr/>
          </p:nvSpPr>
          <p:spPr>
            <a:xfrm>
              <a:off x="10603758" y="4694423"/>
              <a:ext cx="269626" cy="323165"/>
            </a:xfrm>
            <a:prstGeom prst="rect">
              <a:avLst/>
            </a:prstGeom>
            <a:noFill/>
          </p:spPr>
          <p:txBody>
            <a:bodyPr vert="horz" wrap="none" rtlCol="0" anchor="t">
              <a:spAutoFit/>
            </a:bodyPr>
            <a:lstStyle/>
            <a:p>
              <a:r>
                <a:rPr kumimoji="1" lang="en-US" altLang="zh-CN" sz="1500" i="1" dirty="0">
                  <a:latin typeface="Cambria Math" charset="0"/>
                  <a:ea typeface="Cambria Math" charset="0"/>
                  <a:cs typeface="Cambria Math" charset="0"/>
                </a:rPr>
                <a:t>c</a:t>
              </a:r>
              <a:endParaRPr kumimoji="1" lang="zh-CN" altLang="en-US" sz="1500" i="1" dirty="0">
                <a:latin typeface="Cambria Math" charset="0"/>
                <a:ea typeface="Cambria Math" charset="0"/>
                <a:cs typeface="Cambria Math" charset="0"/>
              </a:endParaRPr>
            </a:p>
          </p:txBody>
        </p:sp>
        <p:cxnSp>
          <p:nvCxnSpPr>
            <p:cNvPr id="63" name="直线箭头连接符 62"/>
            <p:cNvCxnSpPr/>
            <p:nvPr/>
          </p:nvCxnSpPr>
          <p:spPr>
            <a:xfrm>
              <a:off x="9886327" y="4862704"/>
              <a:ext cx="233798" cy="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V="1">
              <a:off x="10395327" y="4862720"/>
              <a:ext cx="2571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0149299" y="3858647"/>
              <a:ext cx="1006381" cy="307777"/>
            </a:xfrm>
            <a:prstGeom prst="rect">
              <a:avLst/>
            </a:prstGeom>
          </p:spPr>
          <p:txBody>
            <a:bodyPr wrap="square">
              <a:spAutoFit/>
            </a:bodyPr>
            <a:lstStyle/>
            <a:p>
              <a:pPr algn="ctr"/>
              <a:r>
                <a:rPr kumimoji="1" lang="zh-CN" altLang="en-US" sz="1400">
                  <a:latin typeface="SimHei" charset="-122"/>
                  <a:ea typeface="SimHei" charset="-122"/>
                  <a:cs typeface="SimHei" charset="-122"/>
                </a:rPr>
                <a:t>情感类别</a:t>
              </a:r>
              <a:endParaRPr kumimoji="1" lang="en-US" altLang="zh-CN" sz="1400" dirty="0">
                <a:latin typeface="SimHei" charset="-122"/>
                <a:ea typeface="SimHei" charset="-122"/>
                <a:cs typeface="SimHei" charset="-122"/>
              </a:endParaRPr>
            </a:p>
          </p:txBody>
        </p:sp>
        <p:sp>
          <p:nvSpPr>
            <p:cNvPr id="66" name="左大括号 65"/>
            <p:cNvSpPr/>
            <p:nvPr/>
          </p:nvSpPr>
          <p:spPr>
            <a:xfrm>
              <a:off x="2315556" y="2239468"/>
              <a:ext cx="118387" cy="23208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mc:AlternateContent xmlns:mc="http://schemas.openxmlformats.org/markup-compatibility/2006" xmlns:a14="http://schemas.microsoft.com/office/drawing/2010/main">
          <mc:Choice Requires="a14">
            <p:sp>
              <p:nvSpPr>
                <p:cNvPr id="67" name="文本框 66"/>
                <p:cNvSpPr txBox="1"/>
                <p:nvPr/>
              </p:nvSpPr>
              <p:spPr>
                <a:xfrm>
                  <a:off x="2034319" y="3292626"/>
                  <a:ext cx="26302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𝑤</m:t>
                            </m:r>
                          </m:e>
                          <m:sup>
                            <m:r>
                              <a:rPr kumimoji="1" lang="en-US" altLang="zh-CN" sz="1400" i="1">
                                <a:latin typeface="Cambria Math" charset="0"/>
                              </a:rPr>
                              <m:t>1</m:t>
                            </m:r>
                          </m:sup>
                        </m:sSup>
                      </m:oMath>
                    </m:oMathPara>
                  </a14:m>
                  <a:endParaRPr kumimoji="1" lang="zh-CN" altLang="en-US" sz="1400" dirty="0"/>
                </a:p>
              </p:txBody>
            </p:sp>
          </mc:Choice>
          <mc:Fallback xmlns="">
            <p:sp>
              <p:nvSpPr>
                <p:cNvPr id="66" name="文本框 65"/>
                <p:cNvSpPr txBox="1">
                  <a:spLocks noRot="1" noChangeAspect="1" noMove="1" noResize="1" noEditPoints="1" noAdjustHandles="1" noChangeArrowheads="1" noChangeShapeType="1" noTextEdit="1"/>
                </p:cNvSpPr>
                <p:nvPr/>
              </p:nvSpPr>
              <p:spPr>
                <a:xfrm>
                  <a:off x="2034319" y="3292626"/>
                  <a:ext cx="263021" cy="215444"/>
                </a:xfrm>
                <a:prstGeom prst="rect">
                  <a:avLst/>
                </a:prstGeom>
                <a:blipFill rotWithShape="0">
                  <a:blip r:embed="rId6"/>
                  <a:stretch>
                    <a:fillRect l="-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2026678" y="4766159"/>
                  <a:ext cx="2668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𝑤</m:t>
                            </m:r>
                          </m:e>
                          <m:sup>
                            <m:r>
                              <a:rPr kumimoji="1" lang="en-US" altLang="zh-CN" sz="1400" i="1">
                                <a:latin typeface="Cambria Math" charset="0"/>
                              </a:rPr>
                              <m:t>2</m:t>
                            </m:r>
                          </m:sup>
                        </m:sSup>
                      </m:oMath>
                    </m:oMathPara>
                  </a14:m>
                  <a:endParaRPr kumimoji="1" lang="zh-CN" altLang="en-US" sz="1400" dirty="0"/>
                </a:p>
              </p:txBody>
            </p:sp>
          </mc:Choice>
          <mc:Fallback xmlns="">
            <p:sp>
              <p:nvSpPr>
                <p:cNvPr id="67" name="文本框 66"/>
                <p:cNvSpPr txBox="1">
                  <a:spLocks noRot="1" noChangeAspect="1" noMove="1" noResize="1" noEditPoints="1" noAdjustHandles="1" noChangeArrowheads="1" noChangeShapeType="1" noTextEdit="1"/>
                </p:cNvSpPr>
                <p:nvPr/>
              </p:nvSpPr>
              <p:spPr>
                <a:xfrm>
                  <a:off x="2026678" y="4766159"/>
                  <a:ext cx="266868" cy="215444"/>
                </a:xfrm>
                <a:prstGeom prst="rect">
                  <a:avLst/>
                </a:prstGeom>
                <a:blipFill rotWithShape="0">
                  <a:blip r:embed="rId7"/>
                  <a:stretch>
                    <a:fillRect l="-4255"/>
                  </a:stretch>
                </a:blipFill>
              </p:spPr>
              <p:txBody>
                <a:bodyPr/>
                <a:lstStyle/>
                <a:p>
                  <a:r>
                    <a:rPr lang="zh-CN" altLang="en-US">
                      <a:noFill/>
                    </a:rPr>
                    <a:t> </a:t>
                  </a:r>
                </a:p>
              </p:txBody>
            </p:sp>
          </mc:Fallback>
        </mc:AlternateContent>
        <p:grpSp>
          <p:nvGrpSpPr>
            <p:cNvPr id="69" name="组 68"/>
            <p:cNvGrpSpPr/>
            <p:nvPr/>
          </p:nvGrpSpPr>
          <p:grpSpPr>
            <a:xfrm>
              <a:off x="6994371" y="4719115"/>
              <a:ext cx="291338" cy="291338"/>
              <a:chOff x="6139877" y="3890914"/>
              <a:chExt cx="291338" cy="291338"/>
            </a:xfrm>
          </p:grpSpPr>
          <p:sp>
            <p:nvSpPr>
              <p:cNvPr id="103" name="椭圆 102"/>
              <p:cNvSpPr/>
              <p:nvPr/>
            </p:nvSpPr>
            <p:spPr>
              <a:xfrm>
                <a:off x="6139877" y="3890914"/>
                <a:ext cx="291338" cy="2913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cxnSp>
            <p:nvCxnSpPr>
              <p:cNvPr id="104" name="直线连接符 103"/>
              <p:cNvCxnSpPr/>
              <p:nvPr/>
            </p:nvCxnSpPr>
            <p:spPr>
              <a:xfrm>
                <a:off x="6139877" y="4036583"/>
                <a:ext cx="2913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p:nvPr/>
            </p:nvCxnSpPr>
            <p:spPr>
              <a:xfrm>
                <a:off x="6285546" y="3890914"/>
                <a:ext cx="0" cy="291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3257537" y="4687303"/>
              <a:ext cx="308098" cy="307777"/>
            </a:xfrm>
            <a:prstGeom prst="rect">
              <a:avLst/>
            </a:prstGeom>
            <a:noFill/>
          </p:spPr>
          <p:txBody>
            <a:bodyPr wrap="none" rtlCol="0">
              <a:spAutoFit/>
            </a:bodyPr>
            <a:lstStyle/>
            <a:p>
              <a:r>
                <a:rPr kumimoji="1" lang="mr-IN" altLang="zh-CN" sz="1400" dirty="0"/>
                <a:t>…</a:t>
              </a:r>
              <a:endParaRPr kumimoji="1" lang="zh-CN" altLang="en-US" sz="1400" dirty="0"/>
            </a:p>
          </p:txBody>
        </p:sp>
        <p:sp>
          <p:nvSpPr>
            <p:cNvPr id="71" name="圆角矩形 70"/>
            <p:cNvSpPr/>
            <p:nvPr/>
          </p:nvSpPr>
          <p:spPr>
            <a:xfrm>
              <a:off x="2873306" y="4728469"/>
              <a:ext cx="1076560"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2" name="圆角矩形 71"/>
            <p:cNvSpPr/>
            <p:nvPr/>
          </p:nvSpPr>
          <p:spPr>
            <a:xfrm>
              <a:off x="4116167" y="4728469"/>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圆角矩形 72"/>
            <p:cNvSpPr/>
            <p:nvPr/>
          </p:nvSpPr>
          <p:spPr>
            <a:xfrm>
              <a:off x="4605313" y="4728469"/>
              <a:ext cx="1704846"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74" name="直线箭头连接符 73"/>
            <p:cNvCxnSpPr>
              <a:stCxn id="99" idx="3"/>
              <a:endCxn id="101" idx="1"/>
            </p:cNvCxnSpPr>
            <p:nvPr/>
          </p:nvCxnSpPr>
          <p:spPr>
            <a:xfrm>
              <a:off x="3949869" y="4868683"/>
              <a:ext cx="1663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101" idx="3"/>
              <a:endCxn id="102" idx="1"/>
            </p:cNvCxnSpPr>
            <p:nvPr/>
          </p:nvCxnSpPr>
          <p:spPr>
            <a:xfrm>
              <a:off x="4459645" y="4868683"/>
              <a:ext cx="1456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a:xfrm>
              <a:off x="6492080" y="4728469"/>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77" name="直线箭头连接符 76"/>
            <p:cNvCxnSpPr>
              <a:stCxn id="102" idx="3"/>
            </p:cNvCxnSpPr>
            <p:nvPr/>
          </p:nvCxnSpPr>
          <p:spPr>
            <a:xfrm>
              <a:off x="6310160" y="4868683"/>
              <a:ext cx="1819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endCxn id="82" idx="2"/>
            </p:cNvCxnSpPr>
            <p:nvPr/>
          </p:nvCxnSpPr>
          <p:spPr>
            <a:xfrm flipV="1">
              <a:off x="6835560" y="4864786"/>
              <a:ext cx="158813" cy="3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285867" y="4692696"/>
              <a:ext cx="308098" cy="307777"/>
            </a:xfrm>
            <a:prstGeom prst="rect">
              <a:avLst/>
            </a:prstGeom>
            <a:noFill/>
          </p:spPr>
          <p:txBody>
            <a:bodyPr wrap="none" rtlCol="0">
              <a:spAutoFit/>
            </a:bodyPr>
            <a:lstStyle/>
            <a:p>
              <a:r>
                <a:rPr kumimoji="1" lang="mr-IN" altLang="zh-CN" sz="1400" dirty="0"/>
                <a:t>…</a:t>
              </a:r>
              <a:endParaRPr kumimoji="1" lang="zh-CN" altLang="en-US" sz="1400" dirty="0"/>
            </a:p>
          </p:txBody>
        </p:sp>
        <mc:AlternateContent xmlns:mc="http://schemas.openxmlformats.org/markup-compatibility/2006" xmlns:a14="http://schemas.microsoft.com/office/drawing/2010/main">
          <mc:Choice Requires="a14">
            <p:sp>
              <p:nvSpPr>
                <p:cNvPr id="80" name="文本框 79"/>
                <p:cNvSpPr txBox="1"/>
                <p:nvPr/>
              </p:nvSpPr>
              <p:spPr>
                <a:xfrm>
                  <a:off x="2035456" y="5441144"/>
                  <a:ext cx="2668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400" i="1">
                                <a:latin typeface="Cambria Math" charset="0"/>
                              </a:rPr>
                            </m:ctrlPr>
                          </m:sSupPr>
                          <m:e>
                            <m:r>
                              <a:rPr kumimoji="1" lang="en-US" altLang="zh-CN" sz="1400" i="1">
                                <a:latin typeface="Cambria Math" charset="0"/>
                              </a:rPr>
                              <m:t>𝑤</m:t>
                            </m:r>
                          </m:e>
                          <m:sup>
                            <m:r>
                              <a:rPr kumimoji="1" lang="en-US" altLang="zh-CN" sz="1400" i="1">
                                <a:latin typeface="Cambria Math" charset="0"/>
                              </a:rPr>
                              <m:t>3</m:t>
                            </m:r>
                          </m:sup>
                        </m:sSup>
                      </m:oMath>
                    </m:oMathPara>
                  </a14:m>
                  <a:endParaRPr kumimoji="1" lang="zh-CN" altLang="en-US" sz="1400"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035456" y="5441144"/>
                  <a:ext cx="266868" cy="215444"/>
                </a:xfrm>
                <a:prstGeom prst="rect">
                  <a:avLst/>
                </a:prstGeom>
                <a:blipFill rotWithShape="0">
                  <a:blip r:embed="rId8"/>
                  <a:stretch>
                    <a:fillRect l="-6383"/>
                  </a:stretch>
                </a:blipFill>
              </p:spPr>
              <p:txBody>
                <a:bodyPr/>
                <a:lstStyle/>
                <a:p>
                  <a:r>
                    <a:rPr lang="zh-CN" altLang="en-US">
                      <a:noFill/>
                    </a:rPr>
                    <a:t> </a:t>
                  </a:r>
                </a:p>
              </p:txBody>
            </p:sp>
          </mc:Fallback>
        </mc:AlternateContent>
        <p:sp>
          <p:nvSpPr>
            <p:cNvPr id="81" name="文本框 80"/>
            <p:cNvSpPr txBox="1"/>
            <p:nvPr/>
          </p:nvSpPr>
          <p:spPr>
            <a:xfrm>
              <a:off x="3257636" y="5374971"/>
              <a:ext cx="308098" cy="307777"/>
            </a:xfrm>
            <a:prstGeom prst="rect">
              <a:avLst/>
            </a:prstGeom>
            <a:noFill/>
          </p:spPr>
          <p:txBody>
            <a:bodyPr wrap="none" rtlCol="0">
              <a:spAutoFit/>
            </a:bodyPr>
            <a:lstStyle/>
            <a:p>
              <a:r>
                <a:rPr kumimoji="1" lang="mr-IN" altLang="zh-CN" sz="1400" dirty="0"/>
                <a:t>…</a:t>
              </a:r>
              <a:endParaRPr kumimoji="1" lang="zh-CN" altLang="en-US" sz="1400" dirty="0"/>
            </a:p>
          </p:txBody>
        </p:sp>
        <p:cxnSp>
          <p:nvCxnSpPr>
            <p:cNvPr id="82" name="直线箭头连接符 81"/>
            <p:cNvCxnSpPr/>
            <p:nvPr/>
          </p:nvCxnSpPr>
          <p:spPr>
            <a:xfrm>
              <a:off x="2327678" y="5563504"/>
              <a:ext cx="536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圆角矩形 82"/>
            <p:cNvSpPr/>
            <p:nvPr/>
          </p:nvSpPr>
          <p:spPr>
            <a:xfrm>
              <a:off x="2873306" y="5423290"/>
              <a:ext cx="1076560"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4" name="圆角矩形 83"/>
            <p:cNvSpPr/>
            <p:nvPr/>
          </p:nvSpPr>
          <p:spPr>
            <a:xfrm>
              <a:off x="4116167" y="5423290"/>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5" name="圆角矩形 84"/>
            <p:cNvSpPr/>
            <p:nvPr/>
          </p:nvSpPr>
          <p:spPr>
            <a:xfrm>
              <a:off x="4605313" y="5423290"/>
              <a:ext cx="1704846" cy="280428"/>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86" name="直线箭头连接符 85"/>
            <p:cNvCxnSpPr/>
            <p:nvPr/>
          </p:nvCxnSpPr>
          <p:spPr>
            <a:xfrm>
              <a:off x="3949859" y="5563504"/>
              <a:ext cx="16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p:nvPr/>
          </p:nvCxnSpPr>
          <p:spPr>
            <a:xfrm>
              <a:off x="4459645" y="5563504"/>
              <a:ext cx="1456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6492080" y="5423290"/>
              <a:ext cx="343478" cy="280428"/>
            </a:xfrm>
            <a:prstGeom prst="round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cxnSp>
          <p:nvCxnSpPr>
            <p:cNvPr id="89" name="直线箭头连接符 88"/>
            <p:cNvCxnSpPr/>
            <p:nvPr/>
          </p:nvCxnSpPr>
          <p:spPr>
            <a:xfrm>
              <a:off x="6310159" y="5563504"/>
              <a:ext cx="1819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5285867" y="5387517"/>
              <a:ext cx="308098" cy="307777"/>
            </a:xfrm>
            <a:prstGeom prst="rect">
              <a:avLst/>
            </a:prstGeom>
            <a:noFill/>
          </p:spPr>
          <p:txBody>
            <a:bodyPr wrap="none" rtlCol="0">
              <a:spAutoFit/>
            </a:bodyPr>
            <a:lstStyle/>
            <a:p>
              <a:r>
                <a:rPr kumimoji="1" lang="mr-IN" altLang="zh-CN" sz="1400" dirty="0"/>
                <a:t>…</a:t>
              </a:r>
              <a:endParaRPr kumimoji="1" lang="zh-CN" altLang="en-US" sz="1400" dirty="0"/>
            </a:p>
          </p:txBody>
        </p:sp>
        <p:cxnSp>
          <p:nvCxnSpPr>
            <p:cNvPr id="91" name="肘形连接符 90"/>
            <p:cNvCxnSpPr>
              <a:stCxn id="100" idx="3"/>
              <a:endCxn id="82" idx="0"/>
            </p:cNvCxnSpPr>
            <p:nvPr/>
          </p:nvCxnSpPr>
          <p:spPr>
            <a:xfrm>
              <a:off x="6802800" y="3396335"/>
              <a:ext cx="337240" cy="13227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肘形连接符 91"/>
            <p:cNvCxnSpPr>
              <a:endCxn id="82" idx="4"/>
            </p:cNvCxnSpPr>
            <p:nvPr/>
          </p:nvCxnSpPr>
          <p:spPr>
            <a:xfrm flipV="1">
              <a:off x="6835558" y="5010455"/>
              <a:ext cx="304482" cy="5530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8434439" y="3873432"/>
              <a:ext cx="272857"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zh-CN" altLang="en-US" sz="1400" dirty="0">
                  <a:solidFill>
                    <a:schemeClr val="tx1"/>
                  </a:solidFill>
                  <a:latin typeface="SimHei" charset="-122"/>
                  <a:ea typeface="SimHei" charset="-122"/>
                  <a:cs typeface="SimHei" charset="-122"/>
                </a:rPr>
                <a:t>全联接层</a:t>
              </a:r>
            </a:p>
          </p:txBody>
        </p:sp>
        <p:sp>
          <p:nvSpPr>
            <p:cNvPr id="94" name="圆角矩形 93"/>
            <p:cNvSpPr/>
            <p:nvPr/>
          </p:nvSpPr>
          <p:spPr>
            <a:xfrm>
              <a:off x="8878982" y="3873432"/>
              <a:ext cx="275202" cy="1979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kumimoji="1" lang="en-US" altLang="zh-CN" sz="1200" dirty="0">
                  <a:solidFill>
                    <a:schemeClr val="tx1"/>
                  </a:solidFill>
                </a:rPr>
                <a:t>Softmax</a:t>
              </a:r>
            </a:p>
          </p:txBody>
        </p:sp>
        <p:cxnSp>
          <p:nvCxnSpPr>
            <p:cNvPr id="95" name="直线箭头连接符 94"/>
            <p:cNvCxnSpPr/>
            <p:nvPr/>
          </p:nvCxnSpPr>
          <p:spPr>
            <a:xfrm>
              <a:off x="8707294" y="4863189"/>
              <a:ext cx="1716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104" idx="3"/>
            </p:cNvCxnSpPr>
            <p:nvPr/>
          </p:nvCxnSpPr>
          <p:spPr>
            <a:xfrm>
              <a:off x="8286470" y="4863189"/>
              <a:ext cx="147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1459224" y="5405749"/>
              <a:ext cx="646331" cy="276999"/>
            </a:xfrm>
            <a:prstGeom prst="rect">
              <a:avLst/>
            </a:prstGeom>
          </p:spPr>
          <p:txBody>
            <a:bodyPr wrap="none">
              <a:spAutoFit/>
            </a:bodyPr>
            <a:lstStyle/>
            <a:p>
              <a:r>
                <a:rPr kumimoji="1" lang="zh-CN" altLang="en-US" sz="1200" dirty="0">
                  <a:latin typeface="SimHei" charset="-122"/>
                  <a:ea typeface="SimHei" charset="-122"/>
                  <a:cs typeface="SimHei" charset="-122"/>
                </a:rPr>
                <a:t>第</a:t>
              </a:r>
              <a:r>
                <a:rPr kumimoji="1" lang="zh-TW" altLang="en-US" sz="1200" dirty="0">
                  <a:latin typeface="SimHei" charset="-122"/>
                  <a:ea typeface="SimHei" charset="-122"/>
                  <a:cs typeface="SimHei" charset="-122"/>
                </a:rPr>
                <a:t>三轮</a:t>
              </a:r>
              <a:endParaRPr lang="zh-CN" altLang="en-US" sz="1200" dirty="0">
                <a:latin typeface="SimHei" charset="-122"/>
                <a:ea typeface="SimHei" charset="-122"/>
                <a:cs typeface="SimHei" charset="-122"/>
              </a:endParaRPr>
            </a:p>
          </p:txBody>
        </p:sp>
        <p:sp>
          <p:nvSpPr>
            <p:cNvPr id="98" name="矩形 97"/>
            <p:cNvSpPr/>
            <p:nvPr/>
          </p:nvSpPr>
          <p:spPr>
            <a:xfrm>
              <a:off x="1452211" y="4741910"/>
              <a:ext cx="646331" cy="276999"/>
            </a:xfrm>
            <a:prstGeom prst="rect">
              <a:avLst/>
            </a:prstGeom>
          </p:spPr>
          <p:txBody>
            <a:bodyPr wrap="none">
              <a:spAutoFit/>
            </a:bodyPr>
            <a:lstStyle/>
            <a:p>
              <a:r>
                <a:rPr kumimoji="1" lang="zh-CN" altLang="en-US" sz="1200" dirty="0">
                  <a:latin typeface="SimHei" charset="-122"/>
                  <a:ea typeface="SimHei" charset="-122"/>
                  <a:cs typeface="SimHei" charset="-122"/>
                </a:rPr>
                <a:t>第二</a:t>
              </a:r>
              <a:r>
                <a:rPr kumimoji="1" lang="zh-TW" altLang="en-US" sz="1200" dirty="0">
                  <a:latin typeface="SimHei" charset="-122"/>
                  <a:ea typeface="SimHei" charset="-122"/>
                  <a:cs typeface="SimHei" charset="-122"/>
                </a:rPr>
                <a:t>轮</a:t>
              </a:r>
              <a:endParaRPr lang="zh-CN" altLang="en-US" sz="1200" dirty="0">
                <a:latin typeface="SimHei" charset="-122"/>
                <a:ea typeface="SimHei" charset="-122"/>
                <a:cs typeface="SimHei" charset="-122"/>
              </a:endParaRPr>
            </a:p>
          </p:txBody>
        </p:sp>
        <p:sp>
          <p:nvSpPr>
            <p:cNvPr id="99" name="矩形 98"/>
            <p:cNvSpPr/>
            <p:nvPr/>
          </p:nvSpPr>
          <p:spPr>
            <a:xfrm>
              <a:off x="1454736" y="3267003"/>
              <a:ext cx="646331" cy="276999"/>
            </a:xfrm>
            <a:prstGeom prst="rect">
              <a:avLst/>
            </a:prstGeom>
          </p:spPr>
          <p:txBody>
            <a:bodyPr vert="horz" wrap="none">
              <a:spAutoFit/>
            </a:bodyPr>
            <a:lstStyle/>
            <a:p>
              <a:r>
                <a:rPr kumimoji="1" lang="zh-CN" altLang="en-US" sz="1200" dirty="0">
                  <a:latin typeface="SimHei" charset="-122"/>
                  <a:ea typeface="SimHei" charset="-122"/>
                  <a:cs typeface="SimHei" charset="-122"/>
                </a:rPr>
                <a:t>第一</a:t>
              </a:r>
              <a:r>
                <a:rPr kumimoji="1" lang="zh-TW" altLang="en-US" sz="1200" dirty="0">
                  <a:latin typeface="SimHei" charset="-122"/>
                  <a:ea typeface="SimHei" charset="-122"/>
                  <a:cs typeface="SimHei" charset="-122"/>
                </a:rPr>
                <a:t>轮</a:t>
              </a:r>
              <a:endParaRPr lang="zh-CN" altLang="en-US" sz="1200" dirty="0">
                <a:latin typeface="SimHei" charset="-122"/>
                <a:ea typeface="SimHei" charset="-122"/>
                <a:cs typeface="SimHei" charset="-122"/>
              </a:endParaRPr>
            </a:p>
          </p:txBody>
        </p:sp>
        <p:cxnSp>
          <p:nvCxnSpPr>
            <p:cNvPr id="100" name="直线箭头连接符 99"/>
            <p:cNvCxnSpPr/>
            <p:nvPr/>
          </p:nvCxnSpPr>
          <p:spPr>
            <a:xfrm>
              <a:off x="2327678" y="4873881"/>
              <a:ext cx="536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22" idx="3"/>
            </p:cNvCxnSpPr>
            <p:nvPr/>
          </p:nvCxnSpPr>
          <p:spPr>
            <a:xfrm>
              <a:off x="3842025" y="4217868"/>
              <a:ext cx="274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p:cNvCxnSpPr/>
            <p:nvPr/>
          </p:nvCxnSpPr>
          <p:spPr>
            <a:xfrm>
              <a:off x="3847666" y="3139638"/>
              <a:ext cx="2685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标题 1"/>
          <p:cNvSpPr>
            <a:spLocks noGrp="1"/>
          </p:cNvSpPr>
          <p:nvPr>
            <p:ph type="title"/>
          </p:nvPr>
        </p:nvSpPr>
        <p:spPr>
          <a:xfrm>
            <a:off x="1302655" y="337014"/>
            <a:ext cx="9768767"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 </a:t>
            </a:r>
            <a:r>
              <a:rPr lang="zh-CN" altLang="en-US" sz="2900" dirty="0"/>
              <a:t>多通道分类模型框架</a:t>
            </a:r>
          </a:p>
        </p:txBody>
      </p:sp>
      <p:sp>
        <p:nvSpPr>
          <p:cNvPr id="107"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09"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7968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591719"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a:t>
            </a:r>
            <a:r>
              <a:rPr lang="zh-CN" altLang="en-US" sz="2900" dirty="0" smtClean="0"/>
              <a:t> 多</a:t>
            </a:r>
            <a:r>
              <a:rPr lang="zh-CN" altLang="en-US" sz="29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latin typeface="Microsoft YaHei" charset="-122"/>
                <a:ea typeface="Microsoft YaHei" charset="-122"/>
                <a:cs typeface="Microsoft YaHei" charset="-122"/>
              </a:rPr>
              <a:t>原本的情感四分类问题</a:t>
            </a:r>
            <a:endParaRPr kumimoji="1" lang="zh-CN" altLang="en-US"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开心</a:t>
            </a:r>
            <a:r>
              <a:rPr kumimoji="1" lang="zh-CN" altLang="en-US" sz="1400" dirty="0" smtClean="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悲伤</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愤怒</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三分</a:t>
            </a:r>
            <a:r>
              <a:rPr kumimoji="1" lang="zh-CN" altLang="en-US" sz="1400" dirty="0">
                <a:latin typeface="Microsoft YaHei" charset="-122"/>
                <a:ea typeface="Microsoft YaHei" charset="-122"/>
                <a:cs typeface="Microsoft YaHei" charset="-122"/>
              </a:rPr>
              <a:t>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其他</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不</a:t>
            </a:r>
            <a:r>
              <a:rPr kumimoji="1" lang="zh-CN" altLang="en-US" sz="1400" i="1" dirty="0">
                <a:solidFill>
                  <a:srgbClr val="1775B3"/>
                </a:solidFill>
                <a:latin typeface="Microsoft YaHei" charset="-122"/>
                <a:ea typeface="Microsoft YaHei" charset="-122"/>
                <a:cs typeface="Microsoft YaHei" charset="-122"/>
              </a:rPr>
              <a:t>是</a:t>
            </a:r>
            <a:r>
              <a:rPr kumimoji="1" lang="zh-CN" altLang="en-US" sz="1400" i="1" dirty="0" smtClean="0">
                <a:solidFill>
                  <a:srgbClr val="1775B3"/>
                </a:solidFill>
                <a:latin typeface="Microsoft YaHei" charset="-122"/>
                <a:ea typeface="Microsoft YaHei" charset="-122"/>
                <a:cs typeface="Microsoft YaHei" charset="-122"/>
              </a:rPr>
              <a:t>其他</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a:t>
            </a:r>
            <a:r>
              <a:rPr kumimoji="1" lang="zh-CN" altLang="en-US" sz="1400" dirty="0">
                <a:latin typeface="Microsoft YaHei" charset="-122"/>
                <a:ea typeface="Microsoft YaHei" charset="-122"/>
                <a:cs typeface="Microsoft YaHei" charset="-122"/>
              </a:rPr>
              <a:t>类</a:t>
            </a:r>
            <a:endParaRPr kumimoji="1" lang="en-US" altLang="zh-CN" sz="900" dirty="0" smtClean="0">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687761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671251"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a:t>
            </a:r>
            <a:r>
              <a:rPr lang="zh-CN" altLang="en-US" sz="2900" dirty="0" smtClean="0"/>
              <a:t> 多</a:t>
            </a:r>
            <a:r>
              <a:rPr lang="zh-CN" altLang="en-US" sz="29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latin typeface="Microsoft YaHei" charset="-122"/>
                <a:ea typeface="Microsoft YaHei" charset="-122"/>
                <a:cs typeface="Microsoft YaHei" charset="-122"/>
              </a:rPr>
              <a:t>原本的情感四分类问题</a:t>
            </a:r>
            <a:endParaRPr kumimoji="1" lang="zh-CN" altLang="en-US"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开心</a:t>
            </a:r>
            <a:r>
              <a:rPr kumimoji="1" lang="zh-CN" altLang="en-US" sz="1400" dirty="0" smtClean="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悲伤</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愤怒</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三分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不</a:t>
            </a:r>
            <a:r>
              <a:rPr kumimoji="1" lang="zh-CN" altLang="en-US" sz="1400" i="1" dirty="0">
                <a:solidFill>
                  <a:schemeClr val="bg1">
                    <a:lumMod val="75000"/>
                  </a:schemeClr>
                </a:solidFill>
                <a:latin typeface="Microsoft YaHei" charset="-122"/>
                <a:ea typeface="Microsoft YaHei" charset="-122"/>
                <a:cs typeface="Microsoft YaHei" charset="-122"/>
              </a:rPr>
              <a:t>是</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文本框 72"/>
          <p:cNvSpPr txBox="1"/>
          <p:nvPr/>
        </p:nvSpPr>
        <p:spPr>
          <a:xfrm>
            <a:off x="4164997" y="3588009"/>
            <a:ext cx="895911" cy="307777"/>
          </a:xfrm>
          <a:prstGeom prst="rect">
            <a:avLst/>
          </a:prstGeom>
          <a:noFill/>
        </p:spPr>
        <p:txBody>
          <a:bodyPr wrap="square" rtlCol="0">
            <a:spAutoFit/>
          </a:bodyPr>
          <a:lstStyle/>
          <a:p>
            <a:r>
              <a:rPr lang="zh-CN" altLang="en-US" sz="1400">
                <a:latin typeface="Microsoft YaHei" charset="-122"/>
                <a:ea typeface="Microsoft YaHei" charset="-122"/>
                <a:cs typeface="Microsoft YaHei" charset="-122"/>
              </a:rPr>
              <a:t>三轮对话</a:t>
            </a:r>
            <a:endParaRPr kumimoji="1" lang="zh-CN" altLang="en-US" sz="1400" dirty="0">
              <a:latin typeface="Microsoft YaHei" charset="-122"/>
              <a:ea typeface="Microsoft YaHei" charset="-122"/>
              <a:cs typeface="Microsoft YaHei" charset="-122"/>
            </a:endParaRPr>
          </a:p>
        </p:txBody>
      </p:sp>
      <p:sp>
        <p:nvSpPr>
          <p:cNvPr id="74" name="圆角矩形 73"/>
          <p:cNvSpPr/>
          <p:nvPr/>
        </p:nvSpPr>
        <p:spPr>
          <a:xfrm>
            <a:off x="3597969" y="4081953"/>
            <a:ext cx="2034978" cy="4156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Microsoft YaHei" charset="-122"/>
                <a:ea typeface="Microsoft YaHei" charset="-122"/>
                <a:cs typeface="Microsoft YaHei" charset="-122"/>
              </a:rPr>
              <a:t>四</a:t>
            </a:r>
            <a:r>
              <a:rPr lang="zh-CN" altLang="en-US" sz="1400" dirty="0" smtClean="0">
                <a:solidFill>
                  <a:schemeClr val="tx1"/>
                </a:solidFill>
                <a:latin typeface="Microsoft YaHei" charset="-122"/>
                <a:ea typeface="Microsoft YaHei" charset="-122"/>
                <a:cs typeface="Microsoft YaHei" charset="-122"/>
              </a:rPr>
              <a:t>分类情感识别</a:t>
            </a:r>
            <a:endParaRPr kumimoji="1" lang="zh-CN" altLang="en-US" sz="1400" dirty="0">
              <a:solidFill>
                <a:schemeClr val="tx1"/>
              </a:solidFill>
              <a:latin typeface="Microsoft YaHei" charset="-122"/>
              <a:ea typeface="Microsoft YaHei" charset="-122"/>
              <a:cs typeface="Microsoft YaHei" charset="-122"/>
            </a:endParaRPr>
          </a:p>
        </p:txBody>
      </p:sp>
      <p:grpSp>
        <p:nvGrpSpPr>
          <p:cNvPr id="75" name="组 74"/>
          <p:cNvGrpSpPr/>
          <p:nvPr/>
        </p:nvGrpSpPr>
        <p:grpSpPr>
          <a:xfrm>
            <a:off x="894591" y="4806036"/>
            <a:ext cx="6556595" cy="720000"/>
            <a:chOff x="428996" y="4794900"/>
            <a:chExt cx="6556595" cy="851558"/>
          </a:xfrm>
        </p:grpSpPr>
        <p:sp>
          <p:nvSpPr>
            <p:cNvPr id="76" name="椭圆 75"/>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其他</a:t>
              </a:r>
              <a:endParaRPr kumimoji="1" lang="zh-CN" altLang="en-US" sz="1400" dirty="0">
                <a:solidFill>
                  <a:schemeClr val="tx1"/>
                </a:solidFill>
                <a:latin typeface="Microsoft YaHei" charset="-122"/>
                <a:ea typeface="Microsoft YaHei" charset="-122"/>
                <a:cs typeface="Microsoft YaHei" charset="-122"/>
              </a:endParaRPr>
            </a:p>
          </p:txBody>
        </p:sp>
        <p:sp>
          <p:nvSpPr>
            <p:cNvPr id="77" name="椭圆 76"/>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开心</a:t>
              </a:r>
              <a:endParaRPr kumimoji="1" lang="zh-CN" altLang="en-US" sz="1400" dirty="0">
                <a:solidFill>
                  <a:schemeClr val="tx1"/>
                </a:solidFill>
                <a:latin typeface="Microsoft YaHei" charset="-122"/>
                <a:ea typeface="Microsoft YaHei" charset="-122"/>
                <a:cs typeface="Microsoft YaHei" charset="-122"/>
              </a:endParaRPr>
            </a:p>
          </p:txBody>
        </p:sp>
        <p:sp>
          <p:nvSpPr>
            <p:cNvPr id="78" name="圆角矩形 77"/>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latin typeface="Microsoft YaHei" charset="-122"/>
                  <a:ea typeface="Microsoft YaHei" charset="-122"/>
                  <a:cs typeface="Microsoft YaHei" charset="-122"/>
                </a:rPr>
                <a:t> </a:t>
              </a:r>
              <a:endParaRPr kumimoji="1" lang="zh-CN" altLang="en-US" sz="1600" dirty="0">
                <a:latin typeface="Microsoft YaHei" charset="-122"/>
                <a:ea typeface="Microsoft YaHei" charset="-122"/>
                <a:cs typeface="Microsoft YaHei" charset="-122"/>
              </a:endParaRPr>
            </a:p>
          </p:txBody>
        </p:sp>
        <p:sp>
          <p:nvSpPr>
            <p:cNvPr id="79" name="文本框 78"/>
            <p:cNvSpPr txBox="1"/>
            <p:nvPr/>
          </p:nvSpPr>
          <p:spPr>
            <a:xfrm>
              <a:off x="428997" y="5053359"/>
              <a:ext cx="999270" cy="304927"/>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80" name="椭圆 79"/>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悲伤</a:t>
              </a:r>
              <a:endParaRPr kumimoji="1" lang="zh-CN" altLang="en-US" sz="1400" dirty="0">
                <a:solidFill>
                  <a:schemeClr val="tx1"/>
                </a:solidFill>
                <a:latin typeface="Microsoft YaHei" charset="-122"/>
                <a:ea typeface="Microsoft YaHei" charset="-122"/>
                <a:cs typeface="Microsoft YaHei" charset="-122"/>
              </a:endParaRPr>
            </a:p>
          </p:txBody>
        </p:sp>
        <p:sp>
          <p:nvSpPr>
            <p:cNvPr id="81" name="椭圆 80"/>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愤怒</a:t>
              </a:r>
              <a:endParaRPr kumimoji="1" lang="zh-CN" altLang="en-US" sz="1400" dirty="0">
                <a:solidFill>
                  <a:schemeClr val="tx1"/>
                </a:solidFill>
                <a:latin typeface="Microsoft YaHei" charset="-122"/>
                <a:ea typeface="Microsoft YaHei" charset="-122"/>
                <a:cs typeface="Microsoft YaHei" charset="-122"/>
              </a:endParaRPr>
            </a:p>
          </p:txBody>
        </p:sp>
      </p:grpSp>
      <p:cxnSp>
        <p:nvCxnSpPr>
          <p:cNvPr id="82" name="直线箭头连接符 81"/>
          <p:cNvCxnSpPr>
            <a:stCxn id="73" idx="2"/>
            <a:endCxn id="74" idx="0"/>
          </p:cNvCxnSpPr>
          <p:nvPr/>
        </p:nvCxnSpPr>
        <p:spPr>
          <a:xfrm>
            <a:off x="4612953" y="3895786"/>
            <a:ext cx="2505" cy="18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79" idx="2"/>
            <a:endCxn id="81" idx="0"/>
          </p:cNvCxnSpPr>
          <p:nvPr/>
        </p:nvCxnSpPr>
        <p:spPr>
          <a:xfrm flipH="1">
            <a:off x="2588166" y="4497584"/>
            <a:ext cx="2027292"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p:cNvCxnSpPr>
            <a:stCxn id="79" idx="2"/>
            <a:endCxn id="84" idx="0"/>
          </p:cNvCxnSpPr>
          <p:nvPr/>
        </p:nvCxnSpPr>
        <p:spPr>
          <a:xfrm flipH="1">
            <a:off x="3970154" y="4497584"/>
            <a:ext cx="645304" cy="434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79" idx="2"/>
          </p:cNvCxnSpPr>
          <p:nvPr/>
        </p:nvCxnSpPr>
        <p:spPr>
          <a:xfrm>
            <a:off x="4615458" y="4497584"/>
            <a:ext cx="736684" cy="44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p:cNvCxnSpPr>
            <a:stCxn id="79" idx="2"/>
          </p:cNvCxnSpPr>
          <p:nvPr/>
        </p:nvCxnSpPr>
        <p:spPr>
          <a:xfrm>
            <a:off x="4615458" y="4497584"/>
            <a:ext cx="2091876" cy="43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任意形状 1"/>
          <p:cNvSpPr/>
          <p:nvPr/>
        </p:nvSpPr>
        <p:spPr>
          <a:xfrm>
            <a:off x="7814930" y="3478985"/>
            <a:ext cx="3710763" cy="969999"/>
          </a:xfrm>
          <a:custGeom>
            <a:avLst/>
            <a:gdLst>
              <a:gd name="connsiteX0" fmla="*/ 0 w 3710763"/>
              <a:gd name="connsiteY0" fmla="*/ 965424 h 969999"/>
              <a:gd name="connsiteX1" fmla="*/ 404037 w 3710763"/>
              <a:gd name="connsiteY1" fmla="*/ 859099 h 969999"/>
              <a:gd name="connsiteX2" fmla="*/ 489098 w 3710763"/>
              <a:gd name="connsiteY2" fmla="*/ 221145 h 969999"/>
              <a:gd name="connsiteX3" fmla="*/ 1382233 w 3710763"/>
              <a:gd name="connsiteY3" fmla="*/ 8494 h 969999"/>
              <a:gd name="connsiteX4" fmla="*/ 1935126 w 3710763"/>
              <a:gd name="connsiteY4" fmla="*/ 465694 h 969999"/>
              <a:gd name="connsiteX5" fmla="*/ 2732568 w 3710763"/>
              <a:gd name="connsiteY5" fmla="*/ 710243 h 969999"/>
              <a:gd name="connsiteX6" fmla="*/ 3710763 w 3710763"/>
              <a:gd name="connsiteY6" fmla="*/ 486959 h 9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0763" h="969999">
                <a:moveTo>
                  <a:pt x="0" y="965424"/>
                </a:moveTo>
                <a:cubicBezTo>
                  <a:pt x="161260" y="974284"/>
                  <a:pt x="322521" y="983145"/>
                  <a:pt x="404037" y="859099"/>
                </a:cubicBezTo>
                <a:cubicBezTo>
                  <a:pt x="485553" y="735053"/>
                  <a:pt x="326065" y="362912"/>
                  <a:pt x="489098" y="221145"/>
                </a:cubicBezTo>
                <a:cubicBezTo>
                  <a:pt x="652131" y="79377"/>
                  <a:pt x="1141228" y="-32264"/>
                  <a:pt x="1382233" y="8494"/>
                </a:cubicBezTo>
                <a:cubicBezTo>
                  <a:pt x="1623238" y="49252"/>
                  <a:pt x="1710070" y="348736"/>
                  <a:pt x="1935126" y="465694"/>
                </a:cubicBezTo>
                <a:cubicBezTo>
                  <a:pt x="2160182" y="582652"/>
                  <a:pt x="2436629" y="706699"/>
                  <a:pt x="2732568" y="710243"/>
                </a:cubicBezTo>
                <a:cubicBezTo>
                  <a:pt x="3028507" y="713787"/>
                  <a:pt x="3606209" y="607461"/>
                  <a:pt x="3710763" y="486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任意形状 3"/>
          <p:cNvSpPr/>
          <p:nvPr/>
        </p:nvSpPr>
        <p:spPr>
          <a:xfrm>
            <a:off x="8778507" y="3912781"/>
            <a:ext cx="897121" cy="1520456"/>
          </a:xfrm>
          <a:custGeom>
            <a:avLst/>
            <a:gdLst>
              <a:gd name="connsiteX0" fmla="*/ 897121 w 897121"/>
              <a:gd name="connsiteY0" fmla="*/ 0 h 1520456"/>
              <a:gd name="connsiteX1" fmla="*/ 620674 w 897121"/>
              <a:gd name="connsiteY1" fmla="*/ 616688 h 1520456"/>
              <a:gd name="connsiteX2" fmla="*/ 354860 w 897121"/>
              <a:gd name="connsiteY2" fmla="*/ 478465 h 1520456"/>
              <a:gd name="connsiteX3" fmla="*/ 131577 w 897121"/>
              <a:gd name="connsiteY3" fmla="*/ 478465 h 1520456"/>
              <a:gd name="connsiteX4" fmla="*/ 14619 w 897121"/>
              <a:gd name="connsiteY4" fmla="*/ 637953 h 1520456"/>
              <a:gd name="connsiteX5" fmla="*/ 14619 w 897121"/>
              <a:gd name="connsiteY5" fmla="*/ 1063256 h 1520456"/>
              <a:gd name="connsiteX6" fmla="*/ 131577 w 897121"/>
              <a:gd name="connsiteY6" fmla="*/ 1520456 h 152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121" h="1520456">
                <a:moveTo>
                  <a:pt x="897121" y="0"/>
                </a:moveTo>
                <a:cubicBezTo>
                  <a:pt x="804086" y="268472"/>
                  <a:pt x="711051" y="536944"/>
                  <a:pt x="620674" y="616688"/>
                </a:cubicBezTo>
                <a:cubicBezTo>
                  <a:pt x="530297" y="696432"/>
                  <a:pt x="436376" y="501502"/>
                  <a:pt x="354860" y="478465"/>
                </a:cubicBezTo>
                <a:cubicBezTo>
                  <a:pt x="273344" y="455428"/>
                  <a:pt x="188284" y="451884"/>
                  <a:pt x="131577" y="478465"/>
                </a:cubicBezTo>
                <a:cubicBezTo>
                  <a:pt x="74870" y="505046"/>
                  <a:pt x="34112" y="540488"/>
                  <a:pt x="14619" y="637953"/>
                </a:cubicBezTo>
                <a:cubicBezTo>
                  <a:pt x="-4874" y="735418"/>
                  <a:pt x="-4874" y="916172"/>
                  <a:pt x="14619" y="1063256"/>
                </a:cubicBezTo>
                <a:cubicBezTo>
                  <a:pt x="34112" y="1210340"/>
                  <a:pt x="131577" y="1520456"/>
                  <a:pt x="131577" y="15204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任意形状 4"/>
          <p:cNvSpPr/>
          <p:nvPr/>
        </p:nvSpPr>
        <p:spPr>
          <a:xfrm>
            <a:off x="8984512" y="2915605"/>
            <a:ext cx="1570578" cy="1262990"/>
          </a:xfrm>
          <a:custGeom>
            <a:avLst/>
            <a:gdLst>
              <a:gd name="connsiteX0" fmla="*/ 0 w 1570578"/>
              <a:gd name="connsiteY0" fmla="*/ 561242 h 1262990"/>
              <a:gd name="connsiteX1" fmla="*/ 297711 w 1570578"/>
              <a:gd name="connsiteY1" fmla="*/ 157204 h 1262990"/>
              <a:gd name="connsiteX2" fmla="*/ 935665 w 1570578"/>
              <a:gd name="connsiteY2" fmla="*/ 8348 h 1262990"/>
              <a:gd name="connsiteX3" fmla="*/ 1520455 w 1570578"/>
              <a:gd name="connsiteY3" fmla="*/ 380488 h 1262990"/>
              <a:gd name="connsiteX4" fmla="*/ 1552353 w 1570578"/>
              <a:gd name="connsiteY4" fmla="*/ 1262990 h 126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0578" h="1262990">
                <a:moveTo>
                  <a:pt x="0" y="561242"/>
                </a:moveTo>
                <a:cubicBezTo>
                  <a:pt x="70883" y="405297"/>
                  <a:pt x="141767" y="249353"/>
                  <a:pt x="297711" y="157204"/>
                </a:cubicBezTo>
                <a:cubicBezTo>
                  <a:pt x="453655" y="65055"/>
                  <a:pt x="731875" y="-28866"/>
                  <a:pt x="935665" y="8348"/>
                </a:cubicBezTo>
                <a:cubicBezTo>
                  <a:pt x="1139455" y="45562"/>
                  <a:pt x="1417674" y="171381"/>
                  <a:pt x="1520455" y="380488"/>
                </a:cubicBezTo>
                <a:cubicBezTo>
                  <a:pt x="1623236" y="589595"/>
                  <a:pt x="1532860" y="1149576"/>
                  <a:pt x="1552353" y="12629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96014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671251"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a:t>-</a:t>
            </a:r>
            <a:r>
              <a:rPr lang="zh-CN" altLang="en-US" sz="2900" dirty="0"/>
              <a:t> 多分类器分层识别算法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原本的情感四分类问题</a:t>
            </a:r>
            <a:endParaRPr kumimoji="1" lang="zh-CN" altLang="en-US"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开心</a:t>
            </a:r>
            <a:r>
              <a:rPr kumimoji="1" lang="zh-CN" altLang="en-US" sz="1400" dirty="0" smtClean="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悲伤</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愤怒</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三分</a:t>
            </a:r>
            <a:r>
              <a:rPr kumimoji="1" lang="zh-CN" altLang="en-US" sz="1400" dirty="0">
                <a:latin typeface="Microsoft YaHei" charset="-122"/>
                <a:ea typeface="Microsoft YaHei" charset="-122"/>
                <a:cs typeface="Microsoft YaHei" charset="-122"/>
              </a:rPr>
              <a:t>类</a:t>
            </a:r>
            <a:endParaRPr kumimoji="1" lang="en-US" altLang="zh-CN" sz="14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不</a:t>
            </a:r>
            <a:r>
              <a:rPr kumimoji="1" lang="zh-CN" altLang="en-US" sz="1400" i="1" dirty="0">
                <a:solidFill>
                  <a:schemeClr val="bg1">
                    <a:lumMod val="75000"/>
                  </a:schemeClr>
                </a:solidFill>
                <a:latin typeface="Microsoft YaHei" charset="-122"/>
                <a:ea typeface="Microsoft YaHei" charset="-122"/>
                <a:cs typeface="Microsoft YaHei" charset="-122"/>
              </a:rPr>
              <a:t>是</a:t>
            </a:r>
            <a:r>
              <a:rPr kumimoji="1" lang="zh-CN" altLang="en-US" sz="1400" i="1" dirty="0" smtClean="0">
                <a:solidFill>
                  <a:schemeClr val="bg1">
                    <a:lumMod val="75000"/>
                  </a:schemeClr>
                </a:solidFill>
                <a:latin typeface="Microsoft YaHei" charset="-122"/>
                <a:ea typeface="Microsoft YaHei" charset="-122"/>
                <a:cs typeface="Microsoft YaHei" charset="-122"/>
              </a:rPr>
              <a:t>其他</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二分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900" dirty="0" smtClean="0">
              <a:solidFill>
                <a:schemeClr val="bg1">
                  <a:lumMod val="75000"/>
                </a:schemeClr>
              </a:solidFill>
              <a:latin typeface="Microsoft YaHei" charset="-122"/>
              <a:ea typeface="Microsoft YaHei" charset="-122"/>
              <a:cs typeface="Microsoft YaHei" charset="-122"/>
            </a:endParaRPr>
          </a:p>
        </p:txBody>
      </p:sp>
      <p:sp>
        <p:nvSpPr>
          <p:cNvPr id="7" name="椭圆 6"/>
          <p:cNvSpPr/>
          <p:nvPr/>
        </p:nvSpPr>
        <p:spPr>
          <a:xfrm>
            <a:off x="8489247" y="37307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rgbClr val="52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3" name="组 72"/>
          <p:cNvGrpSpPr/>
          <p:nvPr/>
        </p:nvGrpSpPr>
        <p:grpSpPr>
          <a:xfrm>
            <a:off x="849953" y="5170495"/>
            <a:ext cx="6556595" cy="720000"/>
            <a:chOff x="428996" y="4794900"/>
            <a:chExt cx="6556595" cy="851558"/>
          </a:xfrm>
        </p:grpSpPr>
        <p:sp>
          <p:nvSpPr>
            <p:cNvPr id="74" name="椭圆 7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其他</a:t>
              </a:r>
              <a:endParaRPr kumimoji="1" lang="zh-CN" altLang="en-US" sz="1400" dirty="0">
                <a:solidFill>
                  <a:schemeClr val="tx1"/>
                </a:solidFill>
                <a:latin typeface="Microsoft YaHei" charset="-122"/>
                <a:ea typeface="Microsoft YaHei" charset="-122"/>
                <a:cs typeface="Microsoft YaHei" charset="-122"/>
              </a:endParaRPr>
            </a:p>
          </p:txBody>
        </p:sp>
        <p:sp>
          <p:nvSpPr>
            <p:cNvPr id="75" name="椭圆 7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开心</a:t>
              </a:r>
            </a:p>
          </p:txBody>
        </p:sp>
        <p:sp>
          <p:nvSpPr>
            <p:cNvPr id="76" name="圆角矩形 7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77" name="文本框 76"/>
            <p:cNvSpPr txBox="1"/>
            <p:nvPr/>
          </p:nvSpPr>
          <p:spPr>
            <a:xfrm>
              <a:off x="428996" y="5053358"/>
              <a:ext cx="1240563"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a:t>
              </a:r>
              <a:r>
                <a:rPr lang="en-US" altLang="zh-CN" sz="1400" dirty="0" smtClean="0">
                  <a:latin typeface="Microsoft YaHei" charset="-122"/>
                  <a:ea typeface="Microsoft YaHei" charset="-122"/>
                  <a:cs typeface="Microsoft YaHei" charset="-122"/>
                </a:rPr>
                <a:t> II</a:t>
              </a:r>
              <a:endParaRPr kumimoji="1" lang="zh-CN" altLang="en-US" sz="1400" dirty="0">
                <a:latin typeface="Microsoft YaHei" charset="-122"/>
                <a:ea typeface="Microsoft YaHei" charset="-122"/>
                <a:cs typeface="Microsoft YaHei" charset="-122"/>
              </a:endParaRPr>
            </a:p>
          </p:txBody>
        </p:sp>
        <p:sp>
          <p:nvSpPr>
            <p:cNvPr id="78" name="椭圆 7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悲伤</a:t>
              </a:r>
            </a:p>
          </p:txBody>
        </p:sp>
        <p:sp>
          <p:nvSpPr>
            <p:cNvPr id="79" name="椭圆 7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愤怒</a:t>
              </a:r>
            </a:p>
          </p:txBody>
        </p:sp>
      </p:grpSp>
      <p:grpSp>
        <p:nvGrpSpPr>
          <p:cNvPr id="80" name="组 79"/>
          <p:cNvGrpSpPr/>
          <p:nvPr/>
        </p:nvGrpSpPr>
        <p:grpSpPr>
          <a:xfrm>
            <a:off x="849954" y="3661854"/>
            <a:ext cx="6556595" cy="720000"/>
            <a:chOff x="428996" y="4794900"/>
            <a:chExt cx="6556595" cy="851558"/>
          </a:xfrm>
        </p:grpSpPr>
        <p:sp>
          <p:nvSpPr>
            <p:cNvPr id="81" name="椭圆 80"/>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其他</a:t>
              </a:r>
              <a:endParaRPr kumimoji="1" lang="zh-CN" altLang="en-US" sz="1400" dirty="0">
                <a:solidFill>
                  <a:schemeClr val="tx1"/>
                </a:solidFill>
                <a:latin typeface="Microsoft YaHei" charset="-122"/>
                <a:ea typeface="Microsoft YaHei" charset="-122"/>
                <a:cs typeface="Microsoft YaHei" charset="-122"/>
              </a:endParaRPr>
            </a:p>
          </p:txBody>
        </p:sp>
        <p:sp>
          <p:nvSpPr>
            <p:cNvPr id="82" name="椭圆 81"/>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开心</a:t>
              </a:r>
              <a:endParaRPr kumimoji="1" lang="zh-CN" altLang="en-US" sz="1400" dirty="0">
                <a:solidFill>
                  <a:schemeClr val="tx1"/>
                </a:solidFill>
                <a:latin typeface="Microsoft YaHei" charset="-122"/>
                <a:ea typeface="Microsoft YaHei" charset="-122"/>
                <a:cs typeface="Microsoft YaHei" charset="-122"/>
              </a:endParaRPr>
            </a:p>
          </p:txBody>
        </p:sp>
        <p:sp>
          <p:nvSpPr>
            <p:cNvPr id="83" name="圆角矩形 82"/>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84" name="文本框 83"/>
            <p:cNvSpPr txBox="1"/>
            <p:nvPr/>
          </p:nvSpPr>
          <p:spPr>
            <a:xfrm>
              <a:off x="428997" y="5053358"/>
              <a:ext cx="999270"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a:t>
              </a:r>
              <a:endParaRPr kumimoji="1" lang="zh-CN" altLang="en-US" sz="1400" dirty="0">
                <a:latin typeface="Microsoft YaHei" charset="-122"/>
                <a:ea typeface="Microsoft YaHei" charset="-122"/>
                <a:cs typeface="Microsoft YaHei" charset="-122"/>
              </a:endParaRPr>
            </a:p>
          </p:txBody>
        </p:sp>
        <p:sp>
          <p:nvSpPr>
            <p:cNvPr id="85" name="椭圆 84"/>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悲伤</a:t>
              </a:r>
              <a:endParaRPr kumimoji="1" lang="zh-CN" altLang="en-US" sz="1400" dirty="0">
                <a:solidFill>
                  <a:schemeClr val="tx1"/>
                </a:solidFill>
                <a:latin typeface="Microsoft YaHei" charset="-122"/>
                <a:ea typeface="Microsoft YaHei" charset="-122"/>
                <a:cs typeface="Microsoft YaHei" charset="-122"/>
              </a:endParaRPr>
            </a:p>
          </p:txBody>
        </p:sp>
        <p:sp>
          <p:nvSpPr>
            <p:cNvPr id="86" name="椭圆 85"/>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tx1"/>
                  </a:solidFill>
                  <a:latin typeface="Microsoft YaHei" charset="-122"/>
                  <a:ea typeface="Microsoft YaHei" charset="-122"/>
                  <a:cs typeface="Microsoft YaHei" charset="-122"/>
                </a:rPr>
                <a:t>愤怒</a:t>
              </a:r>
              <a:endParaRPr kumimoji="1" lang="zh-CN" altLang="en-US" sz="1400" dirty="0">
                <a:solidFill>
                  <a:schemeClr val="tx1"/>
                </a:solidFill>
                <a:latin typeface="Microsoft YaHei" charset="-122"/>
                <a:ea typeface="Microsoft YaHei" charset="-122"/>
                <a:cs typeface="Microsoft YaHei" charset="-122"/>
              </a:endParaRPr>
            </a:p>
          </p:txBody>
        </p:sp>
      </p:grpSp>
      <p:sp>
        <p:nvSpPr>
          <p:cNvPr id="87" name="圆角矩形 86"/>
          <p:cNvSpPr/>
          <p:nvPr/>
        </p:nvSpPr>
        <p:spPr>
          <a:xfrm>
            <a:off x="3388824" y="4589849"/>
            <a:ext cx="3850866" cy="35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a:solidFill>
                  <a:schemeClr val="tx1"/>
                </a:solidFill>
                <a:latin typeface="Microsoft YaHei" charset="-122"/>
                <a:ea typeface="Microsoft YaHei" charset="-122"/>
                <a:cs typeface="Microsoft YaHei" charset="-122"/>
              </a:rPr>
              <a:t>面向 </a:t>
            </a:r>
            <a:r>
              <a:rPr kumimoji="1" lang="zh-CN" altLang="en-US" sz="1200" i="1" dirty="0">
                <a:solidFill>
                  <a:srgbClr val="1775B3"/>
                </a:solidFill>
                <a:latin typeface="Microsoft YaHei" charset="-122"/>
                <a:ea typeface="Microsoft YaHei" charset="-122"/>
                <a:cs typeface="Microsoft YaHei" charset="-122"/>
              </a:rPr>
              <a:t>开心</a:t>
            </a:r>
            <a:r>
              <a:rPr kumimoji="1" lang="zh-CN"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悲伤</a:t>
            </a:r>
            <a:r>
              <a:rPr kumimoji="1" lang="zh-CN"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愤怒</a:t>
            </a:r>
            <a:r>
              <a:rPr kumimoji="1" lang="zh-CN" altLang="en-US" sz="1200" dirty="0">
                <a:solidFill>
                  <a:schemeClr val="tx1"/>
                </a:solidFill>
                <a:latin typeface="Microsoft YaHei" charset="-122"/>
                <a:ea typeface="Microsoft YaHei" charset="-122"/>
                <a:cs typeface="Microsoft YaHei" charset="-122"/>
              </a:rPr>
              <a:t> 三分类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89" name="直线箭头连接符 88"/>
          <p:cNvCxnSpPr>
            <a:stCxn id="86" idx="4"/>
            <a:endCxn id="87" idx="0"/>
          </p:cNvCxnSpPr>
          <p:nvPr/>
        </p:nvCxnSpPr>
        <p:spPr>
          <a:xfrm flipH="1">
            <a:off x="5314257" y="4242163"/>
            <a:ext cx="1348440" cy="34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81" idx="4"/>
            <a:endCxn id="74" idx="0"/>
          </p:cNvCxnSpPr>
          <p:nvPr/>
        </p:nvCxnSpPr>
        <p:spPr>
          <a:xfrm flipH="1">
            <a:off x="2543528"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85" idx="4"/>
            <a:endCxn id="87" idx="0"/>
          </p:cNvCxnSpPr>
          <p:nvPr/>
        </p:nvCxnSpPr>
        <p:spPr>
          <a:xfrm>
            <a:off x="5307505" y="4255507"/>
            <a:ext cx="6752" cy="33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82" idx="4"/>
            <a:endCxn id="87" idx="0"/>
          </p:cNvCxnSpPr>
          <p:nvPr/>
        </p:nvCxnSpPr>
        <p:spPr>
          <a:xfrm>
            <a:off x="3925517" y="4242242"/>
            <a:ext cx="1388740"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a:stCxn id="87" idx="2"/>
            <a:endCxn id="78" idx="0"/>
          </p:cNvCxnSpPr>
          <p:nvPr/>
        </p:nvCxnSpPr>
        <p:spPr>
          <a:xfrm flipH="1">
            <a:off x="5307504" y="4946739"/>
            <a:ext cx="6753" cy="36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87" idx="2"/>
            <a:endCxn id="75" idx="0"/>
          </p:cNvCxnSpPr>
          <p:nvPr/>
        </p:nvCxnSpPr>
        <p:spPr>
          <a:xfrm flipH="1">
            <a:off x="3925516" y="4946739"/>
            <a:ext cx="1388741" cy="34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87" idx="2"/>
            <a:endCxn id="79" idx="0"/>
          </p:cNvCxnSpPr>
          <p:nvPr/>
        </p:nvCxnSpPr>
        <p:spPr>
          <a:xfrm>
            <a:off x="5314257" y="4946739"/>
            <a:ext cx="1348439" cy="34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任意形状 105"/>
          <p:cNvSpPr/>
          <p:nvPr/>
        </p:nvSpPr>
        <p:spPr>
          <a:xfrm>
            <a:off x="8070112" y="2934585"/>
            <a:ext cx="1626781" cy="1169582"/>
          </a:xfrm>
          <a:custGeom>
            <a:avLst/>
            <a:gdLst>
              <a:gd name="connsiteX0" fmla="*/ 0 w 1626781"/>
              <a:gd name="connsiteY0" fmla="*/ 0 h 1169582"/>
              <a:gd name="connsiteX1" fmla="*/ 1010093 w 1626781"/>
              <a:gd name="connsiteY1" fmla="*/ 499730 h 1169582"/>
              <a:gd name="connsiteX2" fmla="*/ 1626781 w 1626781"/>
              <a:gd name="connsiteY2" fmla="*/ 1169582 h 1169582"/>
            </a:gdLst>
            <a:ahLst/>
            <a:cxnLst>
              <a:cxn ang="0">
                <a:pos x="connsiteX0" y="connsiteY0"/>
              </a:cxn>
              <a:cxn ang="0">
                <a:pos x="connsiteX1" y="connsiteY1"/>
              </a:cxn>
              <a:cxn ang="0">
                <a:pos x="connsiteX2" y="connsiteY2"/>
              </a:cxn>
            </a:cxnLst>
            <a:rect l="l" t="t" r="r" b="b"/>
            <a:pathLst>
              <a:path w="1626781" h="1169582">
                <a:moveTo>
                  <a:pt x="0" y="0"/>
                </a:moveTo>
                <a:cubicBezTo>
                  <a:pt x="369481" y="152400"/>
                  <a:pt x="738963" y="304800"/>
                  <a:pt x="1010093" y="499730"/>
                </a:cubicBezTo>
                <a:cubicBezTo>
                  <a:pt x="1281223" y="694660"/>
                  <a:pt x="1495646" y="1084522"/>
                  <a:pt x="1626781" y="11695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任意形状 106"/>
          <p:cNvSpPr/>
          <p:nvPr/>
        </p:nvSpPr>
        <p:spPr>
          <a:xfrm>
            <a:off x="8601740" y="3179135"/>
            <a:ext cx="2860158" cy="2052084"/>
          </a:xfrm>
          <a:custGeom>
            <a:avLst/>
            <a:gdLst>
              <a:gd name="connsiteX0" fmla="*/ 0 w 2860158"/>
              <a:gd name="connsiteY0" fmla="*/ 2052084 h 2052084"/>
              <a:gd name="connsiteX1" fmla="*/ 255181 w 2860158"/>
              <a:gd name="connsiteY1" fmla="*/ 1286539 h 2052084"/>
              <a:gd name="connsiteX2" fmla="*/ 839972 w 2860158"/>
              <a:gd name="connsiteY2" fmla="*/ 1158949 h 2052084"/>
              <a:gd name="connsiteX3" fmla="*/ 1063255 w 2860158"/>
              <a:gd name="connsiteY3" fmla="*/ 935665 h 2052084"/>
              <a:gd name="connsiteX4" fmla="*/ 1924493 w 2860158"/>
              <a:gd name="connsiteY4" fmla="*/ 893135 h 2052084"/>
              <a:gd name="connsiteX5" fmla="*/ 2860158 w 2860158"/>
              <a:gd name="connsiteY5" fmla="*/ 0 h 205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0158" h="2052084">
                <a:moveTo>
                  <a:pt x="0" y="2052084"/>
                </a:moveTo>
                <a:cubicBezTo>
                  <a:pt x="57593" y="1743739"/>
                  <a:pt x="115186" y="1435395"/>
                  <a:pt x="255181" y="1286539"/>
                </a:cubicBezTo>
                <a:cubicBezTo>
                  <a:pt x="395176" y="1137683"/>
                  <a:pt x="705293" y="1217428"/>
                  <a:pt x="839972" y="1158949"/>
                </a:cubicBezTo>
                <a:cubicBezTo>
                  <a:pt x="974651" y="1100470"/>
                  <a:pt x="882502" y="979967"/>
                  <a:pt x="1063255" y="935665"/>
                </a:cubicBezTo>
                <a:cubicBezTo>
                  <a:pt x="1244008" y="891363"/>
                  <a:pt x="1625009" y="1049079"/>
                  <a:pt x="1924493" y="893135"/>
                </a:cubicBezTo>
                <a:cubicBezTo>
                  <a:pt x="2223977" y="737191"/>
                  <a:pt x="2860158" y="0"/>
                  <a:pt x="286015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61050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5" y="337014"/>
            <a:ext cx="9671251" cy="682623"/>
          </a:xfrm>
        </p:spPr>
        <p:txBody>
          <a:bodyPr>
            <a:normAutofit fontScale="90000"/>
          </a:bodyPr>
          <a:lstStyle>
            <a:lvl1pPr>
              <a:defRPr sz="3200" b="1">
                <a:solidFill>
                  <a:schemeClr val="tx1"/>
                </a:solidFill>
                <a:latin typeface="微软雅黑" pitchFamily="34" charset="-122"/>
                <a:ea typeface="微软雅黑" pitchFamily="34" charset="-122"/>
              </a:defRPr>
            </a:lvl1pPr>
          </a:lstStyle>
          <a:p>
            <a:r>
              <a:rPr lang="zh-CN" altLang="en-US" sz="2900" dirty="0"/>
              <a:t>基于多通道模型引入上下文的情感识别 </a:t>
            </a:r>
            <a:r>
              <a:rPr lang="en-US" altLang="zh-CN" sz="2900" dirty="0" smtClean="0"/>
              <a:t>-</a:t>
            </a:r>
            <a:r>
              <a:rPr lang="zh-CN" altLang="en-US" sz="2900" dirty="0" smtClean="0"/>
              <a:t> 多</a:t>
            </a:r>
            <a:r>
              <a:rPr lang="zh-CN" altLang="en-US" sz="2900" dirty="0"/>
              <a:t>分类器分层识别算法</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8489247" y="3730715"/>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7995988" y="4518015"/>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8721462" y="365628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424601" y="411348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795890" y="4197175"/>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939384" y="379906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257122" y="409024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499029" y="4657180"/>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9251141" y="321117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9602930" y="329666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9736993" y="3579738"/>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866194" y="330061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9938980" y="3799332"/>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112702" y="347046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10121100" y="381990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9791766" y="301359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0211312" y="318624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10330624" y="365416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8903669" y="4461460"/>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9553694" y="454943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9854712" y="5146251"/>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10476141" y="4635619"/>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10152856" y="4260146"/>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9467058" y="497039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9106953" y="4873114"/>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9680587" y="4224757"/>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10304849" y="5135330"/>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1217596" y="4198414"/>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10945958" y="4949333"/>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10792673" y="4296342"/>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7703363" y="37990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10078428" y="4670264"/>
            <a:ext cx="148856" cy="14885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275745" y="299545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7995988" y="35588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7855763" y="39514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8364278" y="33347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8829241" y="304057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8201317" y="485959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9178745" y="277767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8008163" y="4103866"/>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9166237" y="358489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9357909" y="370775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9739970" y="26893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121100" y="27927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8532372" y="271832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7866716" y="294160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8804820" y="2680969"/>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9519782" y="2086182"/>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10644148" y="392061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p:cNvSpPr/>
          <p:nvPr/>
        </p:nvSpPr>
        <p:spPr>
          <a:xfrm>
            <a:off x="10683458" y="35448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10520975" y="285209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a:off x="10436482" y="255146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10973907" y="3059860"/>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10923192" y="3576694"/>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11224407" y="3375041"/>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10745519" y="3306803"/>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1219443" y="3601248"/>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9273196" y="2404397"/>
            <a:ext cx="148856" cy="1488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任意形状 69"/>
          <p:cNvSpPr/>
          <p:nvPr/>
        </p:nvSpPr>
        <p:spPr>
          <a:xfrm>
            <a:off x="7715708" y="2893971"/>
            <a:ext cx="4034332" cy="2254101"/>
          </a:xfrm>
          <a:custGeom>
            <a:avLst/>
            <a:gdLst>
              <a:gd name="connsiteX0" fmla="*/ 641908 w 4034332"/>
              <a:gd name="connsiteY0" fmla="*/ 2254101 h 2254101"/>
              <a:gd name="connsiteX1" fmla="*/ 815644 w 4034332"/>
              <a:gd name="connsiteY1" fmla="*/ 2080365 h 2254101"/>
              <a:gd name="connsiteX2" fmla="*/ 605332 w 4034332"/>
              <a:gd name="connsiteY2" fmla="*/ 1851765 h 2254101"/>
              <a:gd name="connsiteX3" fmla="*/ 175564 w 4034332"/>
              <a:gd name="connsiteY3" fmla="*/ 1888341 h 2254101"/>
              <a:gd name="connsiteX4" fmla="*/ 20116 w 4034332"/>
              <a:gd name="connsiteY4" fmla="*/ 1568301 h 2254101"/>
              <a:gd name="connsiteX5" fmla="*/ 596188 w 4034332"/>
              <a:gd name="connsiteY5" fmla="*/ 1376277 h 2254101"/>
              <a:gd name="connsiteX6" fmla="*/ 468172 w 4034332"/>
              <a:gd name="connsiteY6" fmla="*/ 845925 h 2254101"/>
              <a:gd name="connsiteX7" fmla="*/ 1181404 w 4034332"/>
              <a:gd name="connsiteY7" fmla="*/ 608181 h 2254101"/>
              <a:gd name="connsiteX8" fmla="*/ 1519732 w 4034332"/>
              <a:gd name="connsiteY8" fmla="*/ 983085 h 2254101"/>
              <a:gd name="connsiteX9" fmla="*/ 1931212 w 4034332"/>
              <a:gd name="connsiteY9" fmla="*/ 1019661 h 2254101"/>
              <a:gd name="connsiteX10" fmla="*/ 1666036 w 4034332"/>
              <a:gd name="connsiteY10" fmla="*/ 644757 h 2254101"/>
              <a:gd name="connsiteX11" fmla="*/ 1327708 w 4034332"/>
              <a:gd name="connsiteY11" fmla="*/ 333861 h 2254101"/>
              <a:gd name="connsiteX12" fmla="*/ 2132380 w 4034332"/>
              <a:gd name="connsiteY12" fmla="*/ 4677 h 2254101"/>
              <a:gd name="connsiteX13" fmla="*/ 2406700 w 4034332"/>
              <a:gd name="connsiteY13" fmla="*/ 141837 h 2254101"/>
              <a:gd name="connsiteX14" fmla="*/ 2754172 w 4034332"/>
              <a:gd name="connsiteY14" fmla="*/ 169269 h 2254101"/>
              <a:gd name="connsiteX15" fmla="*/ 2845612 w 4034332"/>
              <a:gd name="connsiteY15" fmla="*/ 599037 h 2254101"/>
              <a:gd name="connsiteX16" fmla="*/ 2900476 w 4034332"/>
              <a:gd name="connsiteY16" fmla="*/ 873357 h 2254101"/>
              <a:gd name="connsiteX17" fmla="*/ 2745028 w 4034332"/>
              <a:gd name="connsiteY17" fmla="*/ 1065381 h 2254101"/>
              <a:gd name="connsiteX18" fmla="*/ 3037636 w 4034332"/>
              <a:gd name="connsiteY18" fmla="*/ 1312269 h 2254101"/>
              <a:gd name="connsiteX19" fmla="*/ 4034332 w 4034332"/>
              <a:gd name="connsiteY19" fmla="*/ 791061 h 225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34332" h="2254101">
                <a:moveTo>
                  <a:pt x="641908" y="2254101"/>
                </a:moveTo>
                <a:cubicBezTo>
                  <a:pt x="731824" y="2200761"/>
                  <a:pt x="821740" y="2147421"/>
                  <a:pt x="815644" y="2080365"/>
                </a:cubicBezTo>
                <a:cubicBezTo>
                  <a:pt x="809548" y="2013309"/>
                  <a:pt x="712012" y="1883769"/>
                  <a:pt x="605332" y="1851765"/>
                </a:cubicBezTo>
                <a:cubicBezTo>
                  <a:pt x="498652" y="1819761"/>
                  <a:pt x="273100" y="1935585"/>
                  <a:pt x="175564" y="1888341"/>
                </a:cubicBezTo>
                <a:cubicBezTo>
                  <a:pt x="78028" y="1841097"/>
                  <a:pt x="-49988" y="1653645"/>
                  <a:pt x="20116" y="1568301"/>
                </a:cubicBezTo>
                <a:cubicBezTo>
                  <a:pt x="90220" y="1482957"/>
                  <a:pt x="521512" y="1496673"/>
                  <a:pt x="596188" y="1376277"/>
                </a:cubicBezTo>
                <a:cubicBezTo>
                  <a:pt x="670864" y="1255881"/>
                  <a:pt x="370636" y="973941"/>
                  <a:pt x="468172" y="845925"/>
                </a:cubicBezTo>
                <a:cubicBezTo>
                  <a:pt x="565708" y="717909"/>
                  <a:pt x="1006144" y="585321"/>
                  <a:pt x="1181404" y="608181"/>
                </a:cubicBezTo>
                <a:cubicBezTo>
                  <a:pt x="1356664" y="631041"/>
                  <a:pt x="1394764" y="914505"/>
                  <a:pt x="1519732" y="983085"/>
                </a:cubicBezTo>
                <a:cubicBezTo>
                  <a:pt x="1644700" y="1051665"/>
                  <a:pt x="1906828" y="1076049"/>
                  <a:pt x="1931212" y="1019661"/>
                </a:cubicBezTo>
                <a:cubicBezTo>
                  <a:pt x="1955596" y="963273"/>
                  <a:pt x="1766620" y="759057"/>
                  <a:pt x="1666036" y="644757"/>
                </a:cubicBezTo>
                <a:cubicBezTo>
                  <a:pt x="1565452" y="530457"/>
                  <a:pt x="1249984" y="440541"/>
                  <a:pt x="1327708" y="333861"/>
                </a:cubicBezTo>
                <a:cubicBezTo>
                  <a:pt x="1405432" y="227181"/>
                  <a:pt x="1952548" y="36681"/>
                  <a:pt x="2132380" y="4677"/>
                </a:cubicBezTo>
                <a:cubicBezTo>
                  <a:pt x="2312212" y="-27327"/>
                  <a:pt x="2303068" y="114405"/>
                  <a:pt x="2406700" y="141837"/>
                </a:cubicBezTo>
                <a:cubicBezTo>
                  <a:pt x="2510332" y="169269"/>
                  <a:pt x="2681020" y="93069"/>
                  <a:pt x="2754172" y="169269"/>
                </a:cubicBezTo>
                <a:cubicBezTo>
                  <a:pt x="2827324" y="245469"/>
                  <a:pt x="2821228" y="481689"/>
                  <a:pt x="2845612" y="599037"/>
                </a:cubicBezTo>
                <a:cubicBezTo>
                  <a:pt x="2869996" y="716385"/>
                  <a:pt x="2917240" y="795633"/>
                  <a:pt x="2900476" y="873357"/>
                </a:cubicBezTo>
                <a:cubicBezTo>
                  <a:pt x="2883712" y="951081"/>
                  <a:pt x="2722168" y="992229"/>
                  <a:pt x="2745028" y="1065381"/>
                </a:cubicBezTo>
                <a:cubicBezTo>
                  <a:pt x="2767888" y="1138533"/>
                  <a:pt x="2822752" y="1357989"/>
                  <a:pt x="3037636" y="1312269"/>
                </a:cubicBezTo>
                <a:cubicBezTo>
                  <a:pt x="3252520" y="1266549"/>
                  <a:pt x="4011472" y="914505"/>
                  <a:pt x="4034332" y="7910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3" name="组 72"/>
          <p:cNvGrpSpPr/>
          <p:nvPr/>
        </p:nvGrpSpPr>
        <p:grpSpPr>
          <a:xfrm>
            <a:off x="849953" y="5170495"/>
            <a:ext cx="6556595" cy="720000"/>
            <a:chOff x="428996" y="4794900"/>
            <a:chExt cx="6556595" cy="851558"/>
          </a:xfrm>
        </p:grpSpPr>
        <p:sp>
          <p:nvSpPr>
            <p:cNvPr id="74" name="椭圆 73"/>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其他</a:t>
              </a:r>
            </a:p>
          </p:txBody>
        </p:sp>
        <p:sp>
          <p:nvSpPr>
            <p:cNvPr id="75" name="椭圆 74"/>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开心</a:t>
              </a:r>
            </a:p>
          </p:txBody>
        </p:sp>
        <p:sp>
          <p:nvSpPr>
            <p:cNvPr id="76" name="圆角矩形 75"/>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77" name="文本框 76"/>
            <p:cNvSpPr txBox="1"/>
            <p:nvPr/>
          </p:nvSpPr>
          <p:spPr>
            <a:xfrm>
              <a:off x="428996" y="5053359"/>
              <a:ext cx="1240563" cy="364014"/>
            </a:xfrm>
            <a:prstGeom prst="rect">
              <a:avLst/>
            </a:prstGeom>
            <a:noFill/>
          </p:spPr>
          <p:txBody>
            <a:bodyPr wrap="square" rtlCol="0">
              <a:spAutoFit/>
            </a:bodyPr>
            <a:lstStyle/>
            <a:p>
              <a:r>
                <a:rPr lang="zh-CN" altLang="en-US" sz="1400" dirty="0" smtClean="0">
                  <a:latin typeface="Microsoft YaHei" charset="-122"/>
                  <a:ea typeface="Microsoft YaHei" charset="-122"/>
                  <a:cs typeface="Microsoft YaHei" charset="-122"/>
                </a:rPr>
                <a:t>最终结果</a:t>
              </a:r>
              <a:endParaRPr kumimoji="1" lang="zh-CN" altLang="en-US" sz="1400" dirty="0">
                <a:latin typeface="Microsoft YaHei" charset="-122"/>
                <a:ea typeface="Microsoft YaHei" charset="-122"/>
                <a:cs typeface="Microsoft YaHei" charset="-122"/>
              </a:endParaRPr>
            </a:p>
          </p:txBody>
        </p:sp>
        <p:sp>
          <p:nvSpPr>
            <p:cNvPr id="78" name="椭圆 77"/>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悲伤</a:t>
              </a:r>
            </a:p>
          </p:txBody>
        </p:sp>
        <p:sp>
          <p:nvSpPr>
            <p:cNvPr id="79" name="椭圆 78"/>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愤怒</a:t>
              </a:r>
            </a:p>
          </p:txBody>
        </p:sp>
      </p:grpSp>
      <p:grpSp>
        <p:nvGrpSpPr>
          <p:cNvPr id="80" name="组 79"/>
          <p:cNvGrpSpPr/>
          <p:nvPr/>
        </p:nvGrpSpPr>
        <p:grpSpPr>
          <a:xfrm>
            <a:off x="849954" y="3661854"/>
            <a:ext cx="6556595" cy="720000"/>
            <a:chOff x="428996" y="4794900"/>
            <a:chExt cx="6556595" cy="851558"/>
          </a:xfrm>
        </p:grpSpPr>
        <p:sp>
          <p:nvSpPr>
            <p:cNvPr id="81" name="椭圆 80"/>
            <p:cNvSpPr/>
            <p:nvPr/>
          </p:nvSpPr>
          <p:spPr>
            <a:xfrm>
              <a:off x="1479772"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其他</a:t>
              </a:r>
            </a:p>
          </p:txBody>
        </p:sp>
        <p:sp>
          <p:nvSpPr>
            <p:cNvPr id="82" name="椭圆 81"/>
            <p:cNvSpPr/>
            <p:nvPr/>
          </p:nvSpPr>
          <p:spPr>
            <a:xfrm>
              <a:off x="2861760" y="4943845"/>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开心</a:t>
              </a:r>
            </a:p>
          </p:txBody>
        </p:sp>
        <p:sp>
          <p:nvSpPr>
            <p:cNvPr id="83" name="圆角矩形 82"/>
            <p:cNvSpPr/>
            <p:nvPr/>
          </p:nvSpPr>
          <p:spPr>
            <a:xfrm>
              <a:off x="428996" y="4794900"/>
              <a:ext cx="6556595" cy="85155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latin typeface="Microsoft YaHei" charset="-122"/>
                  <a:ea typeface="Microsoft YaHei" charset="-122"/>
                  <a:cs typeface="Microsoft YaHei" charset="-122"/>
                </a:rPr>
                <a:t> </a:t>
              </a:r>
              <a:endParaRPr kumimoji="1" lang="zh-CN" altLang="en-US" sz="1400" dirty="0">
                <a:latin typeface="Microsoft YaHei" charset="-122"/>
                <a:ea typeface="Microsoft YaHei" charset="-122"/>
                <a:cs typeface="Microsoft YaHei" charset="-122"/>
              </a:endParaRPr>
            </a:p>
          </p:txBody>
        </p:sp>
        <p:sp>
          <p:nvSpPr>
            <p:cNvPr id="84" name="文本框 83"/>
            <p:cNvSpPr txBox="1"/>
            <p:nvPr/>
          </p:nvSpPr>
          <p:spPr>
            <a:xfrm>
              <a:off x="428996" y="5053359"/>
              <a:ext cx="1150129" cy="364014"/>
            </a:xfrm>
            <a:prstGeom prst="rect">
              <a:avLst/>
            </a:prstGeom>
            <a:noFill/>
          </p:spPr>
          <p:txBody>
            <a:bodyPr wrap="square" rtlCol="0">
              <a:spAutoFit/>
            </a:bodyPr>
            <a:lstStyle/>
            <a:p>
              <a:r>
                <a:rPr lang="zh-CN" altLang="en-US" sz="1400" dirty="0">
                  <a:latin typeface="Microsoft YaHei" charset="-122"/>
                  <a:ea typeface="Microsoft YaHei" charset="-122"/>
                  <a:cs typeface="Microsoft YaHei" charset="-122"/>
                </a:rPr>
                <a:t>中间</a:t>
              </a:r>
              <a:r>
                <a:rPr lang="zh-CN" altLang="en-US" sz="1400" dirty="0" smtClean="0">
                  <a:latin typeface="Microsoft YaHei" charset="-122"/>
                  <a:ea typeface="Microsoft YaHei" charset="-122"/>
                  <a:cs typeface="Microsoft YaHei" charset="-122"/>
                </a:rPr>
                <a:t>结果 </a:t>
              </a:r>
              <a:r>
                <a:rPr lang="en-US" altLang="zh-CN" sz="1400" dirty="0" smtClean="0">
                  <a:latin typeface="Microsoft YaHei" charset="-122"/>
                  <a:ea typeface="Microsoft YaHei" charset="-122"/>
                  <a:cs typeface="Microsoft YaHei" charset="-122"/>
                </a:rPr>
                <a:t>II</a:t>
              </a:r>
              <a:endParaRPr kumimoji="1" lang="zh-CN" altLang="en-US" sz="1400" dirty="0">
                <a:latin typeface="Microsoft YaHei" charset="-122"/>
                <a:ea typeface="Microsoft YaHei" charset="-122"/>
                <a:cs typeface="Microsoft YaHei" charset="-122"/>
              </a:endParaRPr>
            </a:p>
          </p:txBody>
        </p:sp>
        <p:sp>
          <p:nvSpPr>
            <p:cNvPr id="85" name="椭圆 84"/>
            <p:cNvSpPr/>
            <p:nvPr/>
          </p:nvSpPr>
          <p:spPr>
            <a:xfrm>
              <a:off x="4243748" y="4959533"/>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悲伤</a:t>
              </a:r>
            </a:p>
          </p:txBody>
        </p:sp>
        <p:sp>
          <p:nvSpPr>
            <p:cNvPr id="86" name="椭圆 85"/>
            <p:cNvSpPr/>
            <p:nvPr/>
          </p:nvSpPr>
          <p:spPr>
            <a:xfrm>
              <a:off x="5598940" y="4943751"/>
              <a:ext cx="1285598" cy="537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Microsoft YaHei" charset="-122"/>
                  <a:ea typeface="Microsoft YaHei" charset="-122"/>
                  <a:cs typeface="Microsoft YaHei" charset="-122"/>
                </a:rPr>
                <a:t>愤怒</a:t>
              </a:r>
            </a:p>
          </p:txBody>
        </p:sp>
      </p:grpSp>
      <p:cxnSp>
        <p:nvCxnSpPr>
          <p:cNvPr id="88" name="直线箭头连接符 87"/>
          <p:cNvCxnSpPr>
            <a:endCxn id="74" idx="0"/>
          </p:cNvCxnSpPr>
          <p:nvPr/>
        </p:nvCxnSpPr>
        <p:spPr>
          <a:xfrm flipH="1">
            <a:off x="2543528" y="4873114"/>
            <a:ext cx="4119168" cy="4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81" idx="4"/>
            <a:endCxn id="74" idx="0"/>
          </p:cNvCxnSpPr>
          <p:nvPr/>
        </p:nvCxnSpPr>
        <p:spPr>
          <a:xfrm flipH="1">
            <a:off x="2543528"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endCxn id="84" idx="0"/>
          </p:cNvCxnSpPr>
          <p:nvPr/>
        </p:nvCxnSpPr>
        <p:spPr>
          <a:xfrm flipH="1">
            <a:off x="3925516" y="4242242"/>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85" idx="4"/>
            <a:endCxn id="78" idx="0"/>
          </p:cNvCxnSpPr>
          <p:nvPr/>
        </p:nvCxnSpPr>
        <p:spPr>
          <a:xfrm flipH="1">
            <a:off x="5307504" y="4255507"/>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86" idx="4"/>
            <a:endCxn id="79" idx="0"/>
          </p:cNvCxnSpPr>
          <p:nvPr/>
        </p:nvCxnSpPr>
        <p:spPr>
          <a:xfrm flipH="1">
            <a:off x="6662696" y="4242163"/>
            <a:ext cx="1" cy="105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3343650" y="4506715"/>
            <a:ext cx="4070553" cy="3568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130000"/>
              </a:lnSpc>
            </a:pPr>
            <a:r>
              <a:rPr kumimoji="1" lang="zh-CN" altLang="en-US" sz="1200" dirty="0">
                <a:solidFill>
                  <a:schemeClr val="tx1"/>
                </a:solidFill>
                <a:latin typeface="Microsoft YaHei" charset="-122"/>
                <a:ea typeface="Microsoft YaHei" charset="-122"/>
                <a:cs typeface="Microsoft YaHei" charset="-122"/>
              </a:rPr>
              <a:t>面向 </a:t>
            </a:r>
            <a:r>
              <a:rPr kumimoji="1" lang="zh-CN" altLang="en-US" sz="1200" i="1" dirty="0">
                <a:solidFill>
                  <a:srgbClr val="1775B3"/>
                </a:solidFill>
                <a:latin typeface="Microsoft YaHei" charset="-122"/>
                <a:ea typeface="Microsoft YaHei" charset="-122"/>
                <a:cs typeface="Microsoft YaHei" charset="-122"/>
              </a:rPr>
              <a:t>其他</a:t>
            </a:r>
            <a:r>
              <a:rPr kumimoji="1" lang="zh-CN" altLang="en-US" sz="1200" dirty="0">
                <a:solidFill>
                  <a:schemeClr val="tx1"/>
                </a:solidFill>
                <a:latin typeface="Microsoft YaHei" charset="-122"/>
                <a:ea typeface="Microsoft YaHei" charset="-122"/>
                <a:cs typeface="Microsoft YaHei" charset="-122"/>
              </a:rPr>
              <a:t>、</a:t>
            </a:r>
            <a:r>
              <a:rPr kumimoji="1" lang="zh-CN" altLang="en-US" sz="1200" i="1" dirty="0">
                <a:solidFill>
                  <a:srgbClr val="1775B3"/>
                </a:solidFill>
                <a:latin typeface="Microsoft YaHei" charset="-122"/>
                <a:ea typeface="Microsoft YaHei" charset="-122"/>
                <a:cs typeface="Microsoft YaHei" charset="-122"/>
              </a:rPr>
              <a:t>不是其他</a:t>
            </a:r>
            <a:r>
              <a:rPr kumimoji="1" lang="zh-CN" altLang="en-US" sz="1200" dirty="0">
                <a:solidFill>
                  <a:schemeClr val="tx1"/>
                </a:solidFill>
                <a:latin typeface="Microsoft YaHei" charset="-122"/>
                <a:ea typeface="Microsoft YaHei" charset="-122"/>
                <a:cs typeface="Microsoft YaHei" charset="-122"/>
              </a:rPr>
              <a:t> </a:t>
            </a:r>
            <a:r>
              <a:rPr kumimoji="1" lang="zh-CN" altLang="en-US" sz="1200">
                <a:solidFill>
                  <a:schemeClr val="tx1"/>
                </a:solidFill>
                <a:latin typeface="Microsoft YaHei" charset="-122"/>
                <a:ea typeface="Microsoft YaHei" charset="-122"/>
                <a:cs typeface="Microsoft YaHei" charset="-122"/>
              </a:rPr>
              <a:t>二分</a:t>
            </a:r>
            <a:r>
              <a:rPr kumimoji="1" lang="zh-CN" altLang="en-US" sz="1200" smtClean="0">
                <a:solidFill>
                  <a:schemeClr val="tx1"/>
                </a:solidFill>
                <a:latin typeface="Microsoft YaHei" charset="-122"/>
                <a:ea typeface="Microsoft YaHei" charset="-122"/>
                <a:cs typeface="Microsoft YaHei" charset="-122"/>
              </a:rPr>
              <a:t>类</a:t>
            </a:r>
            <a:endParaRPr kumimoji="1" lang="en-US" altLang="zh-CN" sz="1200" dirty="0">
              <a:solidFill>
                <a:schemeClr val="tx1"/>
              </a:solidFill>
              <a:latin typeface="Microsoft YaHei" charset="-122"/>
              <a:ea typeface="Microsoft YaHei" charset="-122"/>
              <a:cs typeface="Microsoft YaHei" charset="-122"/>
            </a:endParaRPr>
          </a:p>
        </p:txBody>
      </p:sp>
      <p:cxnSp>
        <p:nvCxnSpPr>
          <p:cNvPr id="273" name="直线箭头连接符 272"/>
          <p:cNvCxnSpPr>
            <a:endCxn id="74" idx="0"/>
          </p:cNvCxnSpPr>
          <p:nvPr/>
        </p:nvCxnSpPr>
        <p:spPr>
          <a:xfrm flipH="1">
            <a:off x="2543528" y="4873114"/>
            <a:ext cx="1379148" cy="4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87" idx="2"/>
            <a:endCxn id="74" idx="0"/>
          </p:cNvCxnSpPr>
          <p:nvPr/>
        </p:nvCxnSpPr>
        <p:spPr>
          <a:xfrm flipH="1">
            <a:off x="2543528" y="4863605"/>
            <a:ext cx="2835399" cy="43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6" name="内容占位符 2"/>
          <p:cNvSpPr txBox="1">
            <a:spLocks/>
          </p:cNvSpPr>
          <p:nvPr/>
        </p:nvSpPr>
        <p:spPr>
          <a:xfrm>
            <a:off x="730278" y="1131320"/>
            <a:ext cx="10196223"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判断三轮</a:t>
            </a:r>
            <a:r>
              <a:rPr kumimoji="1" lang="zh-CN" altLang="en-US" sz="1600" dirty="0">
                <a:latin typeface="Microsoft YaHei" charset="-122"/>
                <a:ea typeface="Microsoft YaHei" charset="-122"/>
                <a:cs typeface="Microsoft YaHei" charset="-122"/>
              </a:rPr>
              <a:t>对话</a:t>
            </a:r>
            <a:r>
              <a:rPr kumimoji="1" lang="zh-CN" altLang="en-US" sz="1600" dirty="0" smtClean="0">
                <a:latin typeface="Microsoft YaHei" charset="-122"/>
                <a:ea typeface="Microsoft YaHei" charset="-122"/>
                <a:cs typeface="Microsoft YaHei" charset="-122"/>
              </a:rPr>
              <a:t>中最后</a:t>
            </a:r>
            <a:r>
              <a:rPr kumimoji="1" lang="zh-CN" altLang="en-US" sz="1600" dirty="0">
                <a:latin typeface="Microsoft YaHei" charset="-122"/>
                <a:ea typeface="Microsoft YaHei" charset="-122"/>
                <a:cs typeface="Microsoft YaHei" charset="-122"/>
              </a:rPr>
              <a:t>一轮发言者所表达的</a:t>
            </a:r>
            <a:r>
              <a:rPr kumimoji="1" lang="zh-CN" altLang="en-US" sz="1600" dirty="0" smtClean="0">
                <a:latin typeface="Microsoft YaHei" charset="-122"/>
                <a:ea typeface="Microsoft YaHei" charset="-122"/>
                <a:cs typeface="Microsoft YaHei" charset="-122"/>
              </a:rPr>
              <a:t>情感为</a:t>
            </a:r>
            <a:r>
              <a:rPr kumimoji="1" lang="zh-TW"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en-US" altLang="zh-CN" sz="1600" dirty="0" smtClean="0">
                <a:solidFill>
                  <a:srgbClr val="1775B3"/>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悲伤</a:t>
            </a:r>
            <a:r>
              <a:rPr kumimoji="1" lang="en-US" altLang="zh-CN" sz="1600" dirty="0" smtClean="0">
                <a:latin typeface="Microsoft YaHei" charset="-122"/>
                <a:ea typeface="Microsoft YaHei" charset="-122"/>
                <a:cs typeface="Microsoft YaHei" charset="-122"/>
              </a:rPr>
              <a:t> / </a:t>
            </a:r>
            <a:r>
              <a:rPr kumimoji="1" lang="zh-CN" altLang="en-US" sz="1600" i="1" dirty="0" smtClean="0">
                <a:solidFill>
                  <a:srgbClr val="1775B3"/>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其他</a:t>
            </a:r>
            <a:endParaRPr kumimoji="1" lang="en-US" altLang="zh-CN" sz="1600" i="1" dirty="0">
              <a:solidFill>
                <a:srgbClr val="1775B3"/>
              </a:solidFill>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拆解</a:t>
            </a:r>
            <a:r>
              <a:rPr kumimoji="1" lang="zh-CN" altLang="en-US" sz="1600" dirty="0">
                <a:latin typeface="Microsoft YaHei" charset="-122"/>
                <a:ea typeface="Microsoft YaHei" charset="-122"/>
                <a:cs typeface="Microsoft YaHei" charset="-122"/>
              </a:rPr>
              <a:t>成了</a:t>
            </a:r>
            <a:r>
              <a:rPr kumimoji="1" lang="zh-CN" altLang="en-US" sz="1600" dirty="0" smtClean="0">
                <a:latin typeface="Microsoft YaHei" charset="-122"/>
                <a:ea typeface="Microsoft YaHei" charset="-122"/>
                <a:cs typeface="Microsoft YaHei" charset="-122"/>
              </a:rPr>
              <a:t>以下</a:t>
            </a: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个子</a:t>
            </a:r>
            <a:r>
              <a:rPr kumimoji="1" lang="zh-CN" altLang="en-US" sz="1600" dirty="0">
                <a:latin typeface="Microsoft YaHei" charset="-122"/>
                <a:ea typeface="Microsoft YaHei" charset="-122"/>
                <a:cs typeface="Microsoft YaHei" charset="-122"/>
              </a:rPr>
              <a:t>分类问题的</a:t>
            </a:r>
            <a:r>
              <a:rPr kumimoji="1" lang="zh-CN" altLang="en-US" sz="1600" dirty="0" smtClean="0">
                <a:latin typeface="Microsoft YaHei" charset="-122"/>
                <a:ea typeface="Microsoft YaHei" charset="-122"/>
                <a:cs typeface="Microsoft YaHei" charset="-122"/>
              </a:rPr>
              <a:t>叠加</a:t>
            </a:r>
            <a:endParaRPr kumimoji="1" lang="en-US" altLang="zh-CN" sz="1600" dirty="0" smtClean="0">
              <a:latin typeface="Microsoft YaHei" charset="-122"/>
              <a:ea typeface="Microsoft YaHei" charset="-122"/>
              <a:cs typeface="Microsoft YaHei" charset="-122"/>
            </a:endParaRPr>
          </a:p>
          <a:p>
            <a:pPr lvl="1">
              <a:lnSpc>
                <a:spcPct val="130000"/>
              </a:lnSpc>
              <a:buBlip>
                <a:blip r:embed="rId3"/>
              </a:buBlip>
            </a:pPr>
            <a:r>
              <a:rPr kumimoji="1" lang="zh-CN" altLang="en-US" sz="1400" dirty="0">
                <a:solidFill>
                  <a:schemeClr val="bg1">
                    <a:lumMod val="75000"/>
                  </a:schemeClr>
                </a:solidFill>
                <a:latin typeface="Microsoft YaHei" charset="-122"/>
                <a:ea typeface="Microsoft YaHei" charset="-122"/>
                <a:cs typeface="Microsoft YaHei" charset="-122"/>
              </a:rPr>
              <a:t>原本的情感四分类问题</a:t>
            </a:r>
            <a:endParaRPr kumimoji="1" lang="zh-CN" altLang="en-US"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solidFill>
                  <a:schemeClr val="bg1">
                    <a:lumMod val="75000"/>
                  </a:schemeClr>
                </a:solidFill>
                <a:latin typeface="Microsoft YaHei" charset="-122"/>
                <a:ea typeface="Microsoft YaHei" charset="-122"/>
                <a:cs typeface="Microsoft YaHei" charset="-122"/>
              </a:rPr>
              <a:t>面向</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i="1" dirty="0" smtClean="0">
                <a:solidFill>
                  <a:schemeClr val="bg1">
                    <a:lumMod val="75000"/>
                  </a:schemeClr>
                </a:solidFill>
                <a:latin typeface="Microsoft YaHei" charset="-122"/>
                <a:ea typeface="Microsoft YaHei" charset="-122"/>
                <a:cs typeface="Microsoft YaHei" charset="-122"/>
              </a:rPr>
              <a:t>开心</a:t>
            </a:r>
            <a:r>
              <a:rPr kumimoji="1" lang="zh-CN" altLang="en-US" sz="1400" dirty="0" smtClean="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悲伤</a:t>
            </a:r>
            <a:r>
              <a:rPr kumimoji="1" lang="zh-CN" altLang="en-US" sz="1400" dirty="0">
                <a:solidFill>
                  <a:schemeClr val="bg1">
                    <a:lumMod val="75000"/>
                  </a:schemeClr>
                </a:solidFill>
                <a:latin typeface="Microsoft YaHei" charset="-122"/>
                <a:ea typeface="Microsoft YaHei" charset="-122"/>
                <a:cs typeface="Microsoft YaHei" charset="-122"/>
              </a:rPr>
              <a:t>、</a:t>
            </a:r>
            <a:r>
              <a:rPr kumimoji="1" lang="zh-CN" altLang="en-US" sz="1400" i="1" dirty="0" smtClean="0">
                <a:solidFill>
                  <a:schemeClr val="bg1">
                    <a:lumMod val="75000"/>
                  </a:schemeClr>
                </a:solidFill>
                <a:latin typeface="Microsoft YaHei" charset="-122"/>
                <a:ea typeface="Microsoft YaHei" charset="-122"/>
                <a:cs typeface="Microsoft YaHei" charset="-122"/>
              </a:rPr>
              <a:t>愤怒</a:t>
            </a:r>
            <a:r>
              <a:rPr kumimoji="1" lang="en-US" altLang="zh-CN" sz="1400" dirty="0" smtClean="0">
                <a:solidFill>
                  <a:schemeClr val="bg1">
                    <a:lumMod val="75000"/>
                  </a:schemeClr>
                </a:solidFill>
                <a:latin typeface="Microsoft YaHei" charset="-122"/>
                <a:ea typeface="Microsoft YaHei" charset="-122"/>
                <a:cs typeface="Microsoft YaHei" charset="-122"/>
              </a:rPr>
              <a:t> </a:t>
            </a:r>
            <a:r>
              <a:rPr kumimoji="1" lang="zh-CN" altLang="en-US" sz="1400" dirty="0" smtClean="0">
                <a:solidFill>
                  <a:schemeClr val="bg1">
                    <a:lumMod val="75000"/>
                  </a:schemeClr>
                </a:solidFill>
                <a:latin typeface="Microsoft YaHei" charset="-122"/>
                <a:ea typeface="Microsoft YaHei" charset="-122"/>
                <a:cs typeface="Microsoft YaHei" charset="-122"/>
              </a:rPr>
              <a:t>三分</a:t>
            </a:r>
            <a:r>
              <a:rPr kumimoji="1" lang="zh-CN" altLang="en-US" sz="1400" dirty="0">
                <a:solidFill>
                  <a:schemeClr val="bg1">
                    <a:lumMod val="75000"/>
                  </a:schemeClr>
                </a:solidFill>
                <a:latin typeface="Microsoft YaHei" charset="-122"/>
                <a:ea typeface="Microsoft YaHei" charset="-122"/>
                <a:cs typeface="Microsoft YaHei" charset="-122"/>
              </a:rPr>
              <a:t>类</a:t>
            </a:r>
            <a:endParaRPr kumimoji="1" lang="en-US" altLang="zh-CN" sz="1400" dirty="0" smtClean="0">
              <a:solidFill>
                <a:schemeClr val="bg1">
                  <a:lumMod val="75000"/>
                </a:schemeClr>
              </a:solidFill>
              <a:latin typeface="Microsoft YaHei" charset="-122"/>
              <a:ea typeface="Microsoft YaHei" charset="-122"/>
              <a:cs typeface="Microsoft YaHei" charset="-122"/>
            </a:endParaRPr>
          </a:p>
          <a:p>
            <a:pPr lvl="1">
              <a:lnSpc>
                <a:spcPct val="130000"/>
              </a:lnSpc>
              <a:buBlip>
                <a:blip r:embed="rId3"/>
              </a:buBlip>
            </a:pPr>
            <a:r>
              <a:rPr kumimoji="1" lang="zh-CN" altLang="en-US" sz="1400" dirty="0" smtClean="0">
                <a:latin typeface="Microsoft YaHei" charset="-122"/>
                <a:ea typeface="Microsoft YaHei" charset="-122"/>
                <a:cs typeface="Microsoft YaHei" charset="-122"/>
              </a:rPr>
              <a:t>面向</a:t>
            </a:r>
            <a:r>
              <a:rPr kumimoji="1" lang="en-US" altLang="zh-CN" sz="1400" dirty="0" smtClean="0">
                <a:latin typeface="Microsoft YaHei" charset="-122"/>
                <a:ea typeface="Microsoft YaHei" charset="-122"/>
                <a:cs typeface="Microsoft YaHei" charset="-122"/>
              </a:rPr>
              <a:t> </a:t>
            </a:r>
            <a:r>
              <a:rPr kumimoji="1" lang="zh-CN" altLang="en-US" sz="1400" i="1" dirty="0" smtClean="0">
                <a:solidFill>
                  <a:srgbClr val="1775B3"/>
                </a:solidFill>
                <a:latin typeface="Microsoft YaHei" charset="-122"/>
                <a:ea typeface="Microsoft YaHei" charset="-122"/>
                <a:cs typeface="Microsoft YaHei" charset="-122"/>
              </a:rPr>
              <a:t>其他</a:t>
            </a:r>
            <a:r>
              <a:rPr kumimoji="1" lang="zh-CN" altLang="en-US" sz="1400" dirty="0">
                <a:latin typeface="Microsoft YaHei" charset="-122"/>
                <a:ea typeface="Microsoft YaHei" charset="-122"/>
                <a:cs typeface="Microsoft YaHei" charset="-122"/>
              </a:rPr>
              <a:t>、</a:t>
            </a:r>
            <a:r>
              <a:rPr kumimoji="1" lang="zh-CN" altLang="en-US" sz="1400" i="1" dirty="0" smtClean="0">
                <a:solidFill>
                  <a:srgbClr val="1775B3"/>
                </a:solidFill>
                <a:latin typeface="Microsoft YaHei" charset="-122"/>
                <a:ea typeface="Microsoft YaHei" charset="-122"/>
                <a:cs typeface="Microsoft YaHei" charset="-122"/>
              </a:rPr>
              <a:t>不</a:t>
            </a:r>
            <a:r>
              <a:rPr kumimoji="1" lang="zh-CN" altLang="en-US" sz="1400" i="1" dirty="0">
                <a:solidFill>
                  <a:srgbClr val="1775B3"/>
                </a:solidFill>
                <a:latin typeface="Microsoft YaHei" charset="-122"/>
                <a:ea typeface="Microsoft YaHei" charset="-122"/>
                <a:cs typeface="Microsoft YaHei" charset="-122"/>
              </a:rPr>
              <a:t>是</a:t>
            </a:r>
            <a:r>
              <a:rPr kumimoji="1" lang="zh-CN" altLang="en-US" sz="1400" i="1" dirty="0" smtClean="0">
                <a:solidFill>
                  <a:srgbClr val="1775B3"/>
                </a:solidFill>
                <a:latin typeface="Microsoft YaHei" charset="-122"/>
                <a:ea typeface="Microsoft YaHei" charset="-122"/>
                <a:cs typeface="Microsoft YaHei" charset="-122"/>
              </a:rPr>
              <a:t>其他</a:t>
            </a:r>
            <a:r>
              <a:rPr kumimoji="1" lang="en-US" altLang="zh-CN" sz="1400" dirty="0" smtClean="0">
                <a:latin typeface="Microsoft YaHei" charset="-122"/>
                <a:ea typeface="Microsoft YaHei" charset="-122"/>
                <a:cs typeface="Microsoft YaHei" charset="-122"/>
              </a:rPr>
              <a:t> </a:t>
            </a:r>
            <a:r>
              <a:rPr kumimoji="1" lang="zh-CN" altLang="en-US" sz="1400" dirty="0" smtClean="0">
                <a:latin typeface="Microsoft YaHei" charset="-122"/>
                <a:ea typeface="Microsoft YaHei" charset="-122"/>
                <a:cs typeface="Microsoft YaHei" charset="-122"/>
              </a:rPr>
              <a:t>二分</a:t>
            </a:r>
            <a:r>
              <a:rPr kumimoji="1" lang="zh-CN" altLang="en-US" sz="1400" dirty="0">
                <a:latin typeface="Microsoft YaHei" charset="-122"/>
                <a:ea typeface="Microsoft YaHei" charset="-122"/>
                <a:cs typeface="Microsoft YaHei" charset="-122"/>
              </a:rPr>
              <a:t>类</a:t>
            </a:r>
            <a:endParaRPr kumimoji="1" lang="en-US" altLang="zh-CN" sz="900" dirty="0" smtClean="0">
              <a:latin typeface="Microsoft YaHei" charset="-122"/>
              <a:ea typeface="Microsoft YaHei" charset="-122"/>
              <a:cs typeface="Microsoft YaHei" charset="-122"/>
            </a:endParaRPr>
          </a:p>
        </p:txBody>
      </p:sp>
      <p:sp>
        <p:nvSpPr>
          <p:cNvPr id="89" name="矩形 8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245883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922357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 </a:t>
            </a:r>
            <a:r>
              <a:rPr lang="zh-CN" altLang="en-US" sz="2600" dirty="0" smtClean="0"/>
              <a:t>数据</a:t>
            </a:r>
            <a:r>
              <a:rPr lang="zh-CN" altLang="en-US" sz="2600" dirty="0"/>
              <a:t>预处理</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txBox="1">
            <a:spLocks/>
          </p:cNvSpPr>
          <p:nvPr/>
        </p:nvSpPr>
        <p:spPr>
          <a:xfrm>
            <a:off x="730279" y="1131320"/>
            <a:ext cx="5126511"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对于全字母大写</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YAYYYY”</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r>
              <a:rPr kumimoji="1" lang="zh-CN" altLang="en-US" sz="1400" dirty="0" smtClean="0">
                <a:latin typeface="+mn-ea"/>
                <a:cs typeface="Times New Roman" charset="0"/>
              </a:rPr>
              <a:t>“</a:t>
            </a:r>
            <a:r>
              <a:rPr kumimoji="1" lang="en-US" altLang="zh-CN" sz="1400" dirty="0" err="1" smtClean="0">
                <a:latin typeface="+mn-ea"/>
                <a:cs typeface="Times New Roman" charset="0"/>
              </a:rPr>
              <a:t>yayyyy</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allcap</a:t>
            </a:r>
            <a:r>
              <a:rPr kumimoji="1" lang="en-US" altLang="zh-CN" sz="1400" dirty="0" smtClean="0">
                <a:latin typeface="+mn-ea"/>
                <a:cs typeface="Times New Roman" charset="0"/>
              </a:rPr>
              <a:t>&gt;”</a:t>
            </a:r>
          </a:p>
          <a:p>
            <a:pPr>
              <a:lnSpc>
                <a:spcPct val="150000"/>
              </a:lnSpc>
              <a:buBlip>
                <a:blip r:embed="rId3"/>
              </a:buBlip>
            </a:pPr>
            <a:r>
              <a:rPr kumimoji="1" lang="zh-CN" altLang="en-US" sz="1800" dirty="0" smtClean="0">
                <a:latin typeface="+mn-ea"/>
                <a:cs typeface="Times New Roman" charset="0"/>
              </a:rPr>
              <a:t>对于重复次数大于等次三次的标点符号</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zh-CN" altLang="en-US" sz="1400" dirty="0" smtClean="0">
                <a:latin typeface="+mn-ea"/>
                <a:cs typeface="Times New Roman" charset="0"/>
              </a:rPr>
              <a:t>“</a:t>
            </a:r>
            <a:r>
              <a:rPr kumimoji="1" lang="en-US" altLang="zh-CN" sz="1400" dirty="0" smtClean="0">
                <a:latin typeface="+mn-ea"/>
                <a:cs typeface="Times New Roman" charset="0"/>
              </a:rPr>
              <a:t>&lt;repeated&gt;”</a:t>
            </a:r>
          </a:p>
          <a:p>
            <a:pPr>
              <a:lnSpc>
                <a:spcPct val="150000"/>
              </a:lnSpc>
              <a:buBlip>
                <a:blip r:embed="rId3"/>
              </a:buBlip>
            </a:pPr>
            <a:r>
              <a:rPr kumimoji="1" lang="zh-CN" altLang="en-US" sz="1800" dirty="0" smtClean="0">
                <a:latin typeface="+mn-ea"/>
                <a:cs typeface="Times New Roman" charset="0"/>
              </a:rPr>
              <a:t>对于字母被故意重复的单词</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err="1" smtClean="0">
                <a:latin typeface="+mn-ea"/>
                <a:cs typeface="Times New Roman" charset="0"/>
              </a:rPr>
              <a:t>Noooooooo</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No”,</a:t>
            </a:r>
            <a:r>
              <a:rPr kumimoji="1" lang="zh-CN" altLang="en-US" sz="1400" dirty="0" smtClean="0">
                <a:latin typeface="+mn-ea"/>
                <a:cs typeface="Times New Roman" charset="0"/>
              </a:rPr>
              <a:t>“</a:t>
            </a:r>
            <a:r>
              <a:rPr kumimoji="1" lang="en-US" altLang="zh-CN" sz="1400" dirty="0" smtClean="0">
                <a:latin typeface="+mn-ea"/>
                <a:cs typeface="Times New Roman" charset="0"/>
              </a:rPr>
              <a:t>&lt;elongated&gt;”</a:t>
            </a:r>
          </a:p>
          <a:p>
            <a:pPr lvl="1">
              <a:lnSpc>
                <a:spcPct val="150000"/>
              </a:lnSpc>
              <a:buBlip>
                <a:blip r:embed="rId3"/>
              </a:buBlip>
            </a:pPr>
            <a:endParaRPr kumimoji="1" lang="en-US" altLang="zh-CN" sz="1400" dirty="0" smtClean="0">
              <a:latin typeface="+mn-ea"/>
              <a:cs typeface="Times New Roman" charset="0"/>
            </a:endParaRPr>
          </a:p>
        </p:txBody>
      </p:sp>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p:cNvSpPr txBox="1">
            <a:spLocks/>
          </p:cNvSpPr>
          <p:nvPr/>
        </p:nvSpPr>
        <p:spPr>
          <a:xfrm>
            <a:off x="6285053" y="1080615"/>
            <a:ext cx="5617580"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Blip>
                <a:blip r:embed="rId3"/>
              </a:buBlip>
            </a:pPr>
            <a:r>
              <a:rPr kumimoji="1" lang="zh-CN" altLang="en-US" sz="1800" dirty="0" smtClean="0">
                <a:latin typeface="+mn-ea"/>
                <a:cs typeface="Times New Roman" charset="0"/>
              </a:rPr>
              <a:t>对于特定格式的内容</a:t>
            </a:r>
            <a:endParaRPr kumimoji="1" lang="en-US" altLang="zh-CN"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数字串</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num</a:t>
            </a:r>
            <a:r>
              <a:rPr kumimoji="1" lang="en-US" altLang="zh-CN" sz="1400" dirty="0" smtClean="0">
                <a:latin typeface="+mn-ea"/>
                <a:cs typeface="Times New Roman" charset="0"/>
              </a:rPr>
              <a:t>&gt;”</a:t>
            </a:r>
            <a:r>
              <a:rPr kumimoji="1" lang="zh-TW" altLang="en-US" sz="1400" dirty="0" smtClean="0">
                <a:latin typeface="+mn-ea"/>
                <a:cs typeface="Times New Roman" charset="0"/>
              </a:rPr>
              <a:t>；</a:t>
            </a:r>
            <a:r>
              <a:rPr kumimoji="1" lang="zh-CN" altLang="en-US" sz="1400" dirty="0" smtClean="0">
                <a:latin typeface="+mn-ea"/>
                <a:cs typeface="Times New Roman" charset="0"/>
              </a:rPr>
              <a:t>电话号码</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&lt;phone&gt;”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日期和时间分别</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&lt;date&gt;”</a:t>
            </a:r>
            <a:r>
              <a:rPr kumimoji="1" lang="zh-CN" altLang="en-US" sz="1400" dirty="0" smtClean="0">
                <a:latin typeface="+mn-ea"/>
                <a:cs typeface="Times New Roman" charset="0"/>
              </a:rPr>
              <a:t>和“</a:t>
            </a:r>
            <a:r>
              <a:rPr kumimoji="1" lang="en-US" altLang="zh-CN" sz="1400" dirty="0" smtClean="0">
                <a:latin typeface="+mn-ea"/>
                <a:cs typeface="Times New Roman" charset="0"/>
              </a:rPr>
              <a:t>&lt;time&gt;”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数字百分比</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&lt;percentage&gt;”</a:t>
            </a:r>
            <a:r>
              <a:rPr kumimoji="1" lang="zh-TW" altLang="en-US" sz="1400" dirty="0" smtClean="0">
                <a:latin typeface="+mn-ea"/>
                <a:cs typeface="Times New Roman" charset="0"/>
              </a:rPr>
              <a:t>；</a:t>
            </a:r>
            <a:endParaRPr kumimoji="1" lang="en-US" altLang="zh-TW" sz="14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超链接</a:t>
            </a:r>
            <a:r>
              <a:rPr kumimoji="1" lang="en-US" altLang="zh-CN" sz="1400" dirty="0" smtClean="0">
                <a:latin typeface="+mn-ea"/>
                <a:cs typeface="Times New Roman" charset="0"/>
              </a:rPr>
              <a:t> </a:t>
            </a:r>
            <a:r>
              <a:rPr kumimoji="1" lang="zh-CN" altLang="en-US"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a:t>
            </a:r>
            <a:r>
              <a:rPr kumimoji="1" lang="en-US" altLang="zh-CN" sz="1400" dirty="0" err="1" smtClean="0">
                <a:latin typeface="+mn-ea"/>
                <a:cs typeface="Times New Roman" charset="0"/>
              </a:rPr>
              <a:t>url</a:t>
            </a:r>
            <a:r>
              <a:rPr kumimoji="1" lang="en-US" altLang="zh-CN" sz="1400" dirty="0" smtClean="0">
                <a:latin typeface="+mn-ea"/>
                <a:cs typeface="Times New Roman" charset="0"/>
              </a:rPr>
              <a:t>&gt;”</a:t>
            </a:r>
            <a:endParaRPr kumimoji="1" lang="en-US" altLang="zh-TW" sz="1400" dirty="0" smtClean="0">
              <a:latin typeface="+mn-ea"/>
              <a:cs typeface="Times New Roman" charset="0"/>
            </a:endParaRPr>
          </a:p>
          <a:p>
            <a:pPr lvl="1">
              <a:lnSpc>
                <a:spcPct val="150000"/>
              </a:lnSpc>
              <a:buBlip>
                <a:blip r:embed="rId3"/>
              </a:buBlip>
            </a:pPr>
            <a:r>
              <a:rPr kumimoji="1" lang="en-US" altLang="zh-TW" sz="1400" dirty="0" smtClean="0">
                <a:cs typeface="Times New Roman" charset="0"/>
              </a:rPr>
              <a:t>etc.</a:t>
            </a:r>
            <a:endParaRPr kumimoji="1" lang="en-US" altLang="zh-CN" sz="1400" dirty="0" smtClean="0">
              <a:cs typeface="Times New Roman" charset="0"/>
            </a:endParaRPr>
          </a:p>
          <a:p>
            <a:pPr>
              <a:lnSpc>
                <a:spcPct val="150000"/>
              </a:lnSpc>
              <a:buBlip>
                <a:blip r:embed="rId3"/>
              </a:buBlip>
            </a:pPr>
            <a:r>
              <a:rPr kumimoji="1" lang="zh-CN" altLang="en-US" sz="1800" dirty="0" smtClean="0">
                <a:latin typeface="+mn-ea"/>
                <a:cs typeface="Times New Roman" charset="0"/>
              </a:rPr>
              <a:t>对于由多个标点符号组成的表情符</a:t>
            </a:r>
            <a:endParaRPr kumimoji="1" lang="en-US" altLang="zh-TW" sz="1800" dirty="0" smtClean="0">
              <a:latin typeface="+mn-ea"/>
              <a:cs typeface="Times New Roman" charset="0"/>
            </a:endParaRP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&lt;happy&gt;”</a:t>
            </a:r>
          </a:p>
          <a:p>
            <a:pPr lvl="1">
              <a:lnSpc>
                <a:spcPct val="150000"/>
              </a:lnSpc>
              <a:buBlip>
                <a:blip r:embed="rId3"/>
              </a:buBlip>
            </a:pPr>
            <a:r>
              <a:rPr kumimoji="1" lang="zh-CN" altLang="en-US" sz="1400" dirty="0" smtClean="0">
                <a:latin typeface="+mn-ea"/>
                <a:cs typeface="Times New Roman" charset="0"/>
              </a:rPr>
              <a:t>“</a:t>
            </a:r>
            <a:r>
              <a:rPr kumimoji="1" lang="en-US" altLang="zh-CN" sz="1400" dirty="0" smtClean="0">
                <a:latin typeface="+mn-ea"/>
                <a:cs typeface="Times New Roman" charset="0"/>
              </a:rPr>
              <a:t>:((”</a:t>
            </a:r>
            <a:r>
              <a:rPr kumimoji="1" lang="en-US" altLang="zh-CN" sz="1400" dirty="0" smtClean="0">
                <a:latin typeface="+mn-ea"/>
                <a:cs typeface="Times New Roman" charset="0"/>
                <a:sym typeface="Wingdings"/>
              </a:rPr>
              <a:t></a:t>
            </a:r>
            <a:r>
              <a:rPr kumimoji="1" lang="zh-CN" altLang="en-US" sz="1400" dirty="0" smtClean="0">
                <a:latin typeface="+mn-ea"/>
                <a:cs typeface="Times New Roman" charset="0"/>
              </a:rPr>
              <a:t>“</a:t>
            </a:r>
            <a:r>
              <a:rPr kumimoji="1" lang="en-US" altLang="zh-CN" sz="1400" dirty="0" smtClean="0">
                <a:latin typeface="+mn-ea"/>
                <a:cs typeface="Times New Roman" charset="0"/>
              </a:rPr>
              <a:t>&lt;sad&gt;”</a:t>
            </a:r>
          </a:p>
          <a:p>
            <a:pPr lvl="1">
              <a:lnSpc>
                <a:spcPct val="150000"/>
              </a:lnSpc>
              <a:buBlip>
                <a:blip r:embed="rId3"/>
              </a:buBlip>
            </a:pPr>
            <a:r>
              <a:rPr kumimoji="1" lang="zh-TW" altLang="en-US" sz="1400" dirty="0" smtClean="0">
                <a:latin typeface="+mn-ea"/>
                <a:cs typeface="Times New Roman" charset="0"/>
              </a:rPr>
              <a:t> </a:t>
            </a:r>
            <a:r>
              <a:rPr kumimoji="1" lang="en-US" altLang="zh-CN" sz="1400" dirty="0" smtClean="0">
                <a:latin typeface="+mn-ea"/>
                <a:cs typeface="Times New Roman" charset="0"/>
              </a:rPr>
              <a:t>etc.</a:t>
            </a:r>
          </a:p>
          <a:p>
            <a:pPr>
              <a:lnSpc>
                <a:spcPct val="150000"/>
              </a:lnSpc>
              <a:buBlip>
                <a:blip r:embed="rId3"/>
              </a:buBlip>
            </a:pPr>
            <a:r>
              <a:rPr kumimoji="1" lang="zh-CN" altLang="en-US" sz="1800" dirty="0" smtClean="0">
                <a:latin typeface="+mn-ea"/>
                <a:cs typeface="Times New Roman" charset="0"/>
              </a:rPr>
              <a:t>英文的大小写统一转换成小写</a:t>
            </a:r>
            <a:endParaRPr kumimoji="1" lang="zh-CN" altLang="en-US" sz="1800" dirty="0">
              <a:latin typeface="+mn-ea"/>
              <a:cs typeface="Microsoft YaHei" charset="-122"/>
            </a:endParaRPr>
          </a:p>
        </p:txBody>
      </p:sp>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6497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
          <p:cNvSpPr>
            <a:spLocks noGrp="1"/>
          </p:cNvSpPr>
          <p:nvPr>
            <p:ph type="title"/>
          </p:nvPr>
        </p:nvSpPr>
        <p:spPr>
          <a:xfrm>
            <a:off x="1302656" y="337014"/>
            <a:ext cx="8383604"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a:t>
            </a:r>
            <a:r>
              <a:rPr lang="zh-CN" altLang="en-US" sz="2600"/>
              <a:t>识别 </a:t>
            </a:r>
            <a:r>
              <a:rPr lang="en-US" altLang="zh-CN" sz="2600" dirty="0" smtClean="0"/>
              <a:t>- </a:t>
            </a:r>
            <a:r>
              <a:rPr lang="zh-CN" altLang="en-US" sz="2600" dirty="0" smtClean="0"/>
              <a:t>评价指标</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22"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内容占位符 2"/>
              <p:cNvSpPr txBox="1">
                <a:spLocks/>
              </p:cNvSpPr>
              <p:nvPr/>
            </p:nvSpPr>
            <p:spPr>
              <a:xfrm>
                <a:off x="730279" y="1131320"/>
                <a:ext cx="10254096" cy="489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30000"/>
                  </a:lnSpc>
                  <a:buBlip>
                    <a:blip r:embed="rId3"/>
                  </a:buBlip>
                </a:pPr>
                <a:r>
                  <a:rPr kumimoji="1" lang="zh-CN" altLang="en-US" sz="1600" dirty="0" smtClean="0">
                    <a:latin typeface="Microsoft YaHei" charset="-122"/>
                    <a:ea typeface="Microsoft YaHei" charset="-122"/>
                    <a:cs typeface="Microsoft YaHei" charset="-122"/>
                  </a:rPr>
                  <a:t>以针对 </a:t>
                </a:r>
                <a:r>
                  <a:rPr kumimoji="1" lang="zh-CN" altLang="en-US" sz="1600" i="1" dirty="0" smtClean="0">
                    <a:solidFill>
                      <a:schemeClr val="accent1">
                        <a:lumMod val="75000"/>
                      </a:schemeClr>
                    </a:solidFill>
                    <a:latin typeface="Microsoft YaHei" charset="-122"/>
                    <a:ea typeface="Microsoft YaHei" charset="-122"/>
                    <a:cs typeface="Microsoft YaHei" charset="-122"/>
                  </a:rPr>
                  <a:t>开心</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chemeClr val="accent1">
                        <a:lumMod val="75000"/>
                      </a:schemeClr>
                    </a:solidFill>
                    <a:latin typeface="Microsoft YaHei" charset="-122"/>
                    <a:ea typeface="Microsoft YaHei" charset="-122"/>
                    <a:cs typeface="Microsoft YaHei" charset="-122"/>
                  </a:rPr>
                  <a:t>悲伤</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chemeClr val="accent1">
                        <a:lumMod val="75000"/>
                      </a:schemeClr>
                    </a:solidFill>
                    <a:latin typeface="Microsoft YaHei" charset="-122"/>
                    <a:ea typeface="Microsoft YaHei" charset="-122"/>
                    <a:cs typeface="Microsoft YaHei" charset="-122"/>
                  </a:rPr>
                  <a:t>愤怒</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的</a:t>
                </a:r>
                <a:r>
                  <a:rPr kumimoji="1" lang="en-US" altLang="zh-CN" sz="1600" dirty="0" smtClean="0">
                    <a:latin typeface="Microsoft YaHei" charset="-122"/>
                    <a:ea typeface="Microsoft YaHei" charset="-122"/>
                    <a:cs typeface="Microsoft YaHei" charset="-122"/>
                  </a:rPr>
                  <a:t>F1</a:t>
                </a:r>
                <a:r>
                  <a:rPr kumimoji="1" lang="zh-CN" altLang="en-US" sz="1600" dirty="0" smtClean="0">
                    <a:latin typeface="Microsoft YaHei" charset="-122"/>
                    <a:ea typeface="Microsoft YaHei" charset="-122"/>
                    <a:cs typeface="Microsoft YaHei" charset="-122"/>
                  </a:rPr>
                  <a:t>值作为主要评价指标</a:t>
                </a:r>
                <a:endParaRPr kumimoji="1" lang="en-US" altLang="zh-CN" sz="1600" dirty="0" smtClean="0">
                  <a:latin typeface="Microsoft YaHei" charset="-122"/>
                  <a:ea typeface="Microsoft YaHei" charset="-122"/>
                  <a:cs typeface="Microsoft YaHei" charset="-122"/>
                </a:endParaRPr>
              </a:p>
              <a:p>
                <a:pPr marL="0" indent="0">
                  <a:lnSpc>
                    <a:spcPct val="130000"/>
                  </a:lnSpc>
                  <a:spcAft>
                    <a:spcPts val="1500"/>
                  </a:spcAft>
                  <a:buNone/>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𝐹</m:t>
                          </m:r>
                        </m:e>
                        <m:sub>
                          <m:r>
                            <a:rPr kumimoji="1" lang="en-US" altLang="zh-CN" sz="1600" b="0" i="1" smtClean="0">
                              <a:latin typeface="Cambria Math" charset="0"/>
                              <a:ea typeface="Microsoft YaHei" charset="-122"/>
                              <a:cs typeface="Microsoft YaHei" charset="-122"/>
                            </a:rPr>
                            <m:t>𝜇</m:t>
                          </m:r>
                        </m:sub>
                      </m:sSub>
                      <m:r>
                        <a:rPr kumimoji="1" lang="en-US" altLang="zh-CN" sz="1600" b="0" i="1" smtClean="0">
                          <a:latin typeface="Cambria Math" charset="0"/>
                          <a:ea typeface="Microsoft YaHei" charset="-122"/>
                          <a:cs typeface="Microsoft YaHei" charset="-122"/>
                        </a:rPr>
                        <m:t>=</m:t>
                      </m:r>
                      <m:f>
                        <m:fPr>
                          <m:ctrlPr>
                            <a:rPr kumimoji="1" lang="en-US" altLang="zh-CN" sz="1600" b="0" i="1" smtClean="0">
                              <a:latin typeface="Cambria Math" charset="0"/>
                              <a:ea typeface="Microsoft YaHei" charset="-122"/>
                              <a:cs typeface="Microsoft YaHei" charset="-122"/>
                            </a:rPr>
                          </m:ctrlPr>
                        </m:fPr>
                        <m:num>
                          <m:r>
                            <a:rPr kumimoji="1" lang="en-US" altLang="zh-CN" sz="1600" b="0" i="1" smtClean="0">
                              <a:latin typeface="Cambria Math" charset="0"/>
                              <a:ea typeface="Microsoft YaHei" charset="-122"/>
                              <a:cs typeface="Microsoft YaHei" charset="-122"/>
                            </a:rPr>
                            <m:t>2×</m:t>
                          </m:r>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CN" sz="1600" b="0" i="1" smtClean="0">
                                  <a:latin typeface="Cambria Math" charset="0"/>
                                  <a:ea typeface="Microsoft YaHei" charset="-122"/>
                                  <a:cs typeface="Microsoft YaHei" charset="-122"/>
                                </a:rPr>
                                <m:t>𝜇</m:t>
                              </m:r>
                            </m:sub>
                          </m:sSub>
                          <m:r>
                            <a:rPr kumimoji="1" lang="en-US" altLang="zh-CN" sz="1600" i="1">
                              <a:latin typeface="Cambria Math" charset="0"/>
                              <a:ea typeface="Microsoft YaHei" charset="-122"/>
                              <a:cs typeface="Microsoft YaHei" charset="-122"/>
                            </a:rPr>
                            <m:t>×</m:t>
                          </m:r>
                          <m:sSub>
                            <m:sSubPr>
                              <m:ctrlPr>
                                <a:rPr kumimoji="1" lang="en-US" altLang="zh-CN" sz="1600" b="0" i="1" smtClean="0">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num>
                        <m:den>
                          <m:sSub>
                            <m:sSubPr>
                              <m:ctrlPr>
                                <a:rPr kumimoji="1" lang="en-US" altLang="zh-CN" sz="1600" b="0" i="1" smtClean="0">
                                  <a:latin typeface="Cambria Math" charset="0"/>
                                  <a:ea typeface="Microsoft YaHei" charset="-122"/>
                                  <a:cs typeface="Microsoft YaHei" charset="-122"/>
                                </a:rPr>
                              </m:ctrlPr>
                            </m:sSubPr>
                            <m:e>
                              <m:r>
                                <a:rPr kumimoji="1" lang="en-US" altLang="zh-CN" sz="1600" b="0" i="1" smtClean="0">
                                  <a:latin typeface="Cambria Math" charset="0"/>
                                  <a:ea typeface="Microsoft YaHei" charset="-122"/>
                                  <a:cs typeface="Microsoft YaHei" charset="-122"/>
                                </a:rPr>
                                <m:t>𝑃</m:t>
                              </m:r>
                            </m:e>
                            <m:sub>
                              <m:r>
                                <a:rPr kumimoji="1" lang="en-US" altLang="zh-CN" sz="1600" i="1">
                                  <a:latin typeface="Cambria Math" charset="0"/>
                                  <a:ea typeface="Microsoft YaHei" charset="-122"/>
                                  <a:cs typeface="Microsoft YaHei" charset="-122"/>
                                </a:rPr>
                                <m:t>𝜇</m:t>
                              </m:r>
                            </m:sub>
                          </m:sSub>
                          <m:r>
                            <a:rPr kumimoji="1" lang="mr-IN" altLang="zh-CN" sz="1600" b="0" i="1" smtClean="0">
                              <a:latin typeface="Cambria Math" charset="0"/>
                              <a:ea typeface="Microsoft YaHei" charset="-122"/>
                              <a:cs typeface="Microsoft YaHei" charset="-122"/>
                            </a:rPr>
                            <m:t>+</m:t>
                          </m:r>
                          <m:sSub>
                            <m:sSubPr>
                              <m:ctrlPr>
                                <a:rPr kumimoji="1" lang="en-US" altLang="zh-CN" sz="1600" i="1">
                                  <a:latin typeface="Cambria Math" charset="0"/>
                                  <a:ea typeface="Microsoft YaHei" charset="-122"/>
                                  <a:cs typeface="Microsoft YaHei" charset="-122"/>
                                </a:rPr>
                              </m:ctrlPr>
                            </m:sSubPr>
                            <m:e>
                              <m:r>
                                <a:rPr kumimoji="1" lang="en-US" altLang="zh-CN" sz="1600" i="1">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zh-CN" altLang="en-US" sz="1600" dirty="0" smtClean="0">
                    <a:latin typeface="Microsoft YaHei" charset="-122"/>
                    <a:ea typeface="Microsoft YaHei" charset="-122"/>
                    <a:cs typeface="Microsoft YaHei" charset="-122"/>
                  </a:rPr>
                  <a:t>其中</a:t>
                </a:r>
                <a14:m>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𝜇</m:t>
                        </m:r>
                      </m:sub>
                    </m:sSub>
                    <m:r>
                      <a:rPr kumimoji="1" lang="en-US" altLang="zh-CN" sz="1600" i="1" dirty="0" smtClean="0">
                        <a:latin typeface="Cambria Math" charset="0"/>
                        <a:ea typeface="Microsoft YaHei" charset="-122"/>
                        <a:cs typeface="Microsoft YaHei" charset="-122"/>
                      </a:rPr>
                      <m:t> </m:t>
                    </m:r>
                  </m:oMath>
                </a14:m>
                <a:r>
                  <a:rPr kumimoji="1" lang="zh-CN" altLang="en-US" sz="1600" dirty="0" smtClean="0">
                    <a:latin typeface="Microsoft YaHei" charset="-122"/>
                    <a:ea typeface="Microsoft YaHei" charset="-122"/>
                    <a:cs typeface="Microsoft YaHei" charset="-122"/>
                  </a:rPr>
                  <a:t>和</a:t>
                </a:r>
                <a14:m>
                  <m:oMath xmlns:m="http://schemas.openxmlformats.org/officeDocument/2006/math">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i="1" dirty="0">
                            <a:latin typeface="Cambria Math" charset="0"/>
                            <a:ea typeface="Microsoft YaHei" charset="-122"/>
                            <a:cs typeface="Microsoft YaHei" charset="-122"/>
                          </a:rPr>
                          <m:t>𝜇</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分别是针对</a:t>
                </a:r>
                <a:r>
                  <a:rPr kumimoji="1" lang="en-US" altLang="zh-CN" sz="1600" dirty="0" smtClean="0">
                    <a:latin typeface="Microsoft YaHei" charset="-122"/>
                    <a:ea typeface="Microsoft YaHei" charset="-122"/>
                    <a:cs typeface="Microsoft YaHei" charset="-122"/>
                  </a:rPr>
                  <a:t> </a:t>
                </a:r>
                <a:r>
                  <a:rPr kumimoji="1" lang="zh-CN" altLang="en-US" sz="1600" i="1" dirty="0" smtClean="0">
                    <a:solidFill>
                      <a:schemeClr val="accent1">
                        <a:lumMod val="75000"/>
                      </a:schemeClr>
                    </a:solidFill>
                    <a:latin typeface="Microsoft YaHei" charset="-122"/>
                    <a:ea typeface="Microsoft YaHei" charset="-122"/>
                    <a:cs typeface="Microsoft YaHei" charset="-122"/>
                  </a:rPr>
                  <a:t>开心</a:t>
                </a:r>
                <a:r>
                  <a:rPr kumimoji="1" lang="zh-CN" altLang="en-US" sz="1600" i="1" dirty="0">
                    <a:latin typeface="Microsoft YaHei" charset="-122"/>
                    <a:ea typeface="Microsoft YaHei" charset="-122"/>
                    <a:cs typeface="Microsoft YaHei" charset="-122"/>
                  </a:rPr>
                  <a:t>、</a:t>
                </a:r>
                <a:r>
                  <a:rPr kumimoji="1" lang="zh-CN" altLang="en-US" sz="1600" i="1" dirty="0">
                    <a:solidFill>
                      <a:schemeClr val="accent1">
                        <a:lumMod val="75000"/>
                      </a:schemeClr>
                    </a:solidFill>
                    <a:latin typeface="Microsoft YaHei" charset="-122"/>
                    <a:ea typeface="Microsoft YaHei" charset="-122"/>
                    <a:cs typeface="Microsoft YaHei" charset="-122"/>
                  </a:rPr>
                  <a:t>悲伤</a:t>
                </a:r>
                <a:r>
                  <a:rPr kumimoji="1" lang="zh-CN" altLang="en-US" sz="1600" i="1" dirty="0">
                    <a:latin typeface="Microsoft YaHei" charset="-122"/>
                    <a:ea typeface="Microsoft YaHei" charset="-122"/>
                    <a:cs typeface="Microsoft YaHei" charset="-122"/>
                  </a:rPr>
                  <a:t>、</a:t>
                </a:r>
                <a:r>
                  <a:rPr kumimoji="1" lang="zh-CN" altLang="en-US" sz="1600" i="1" dirty="0" smtClean="0">
                    <a:solidFill>
                      <a:schemeClr val="accent1">
                        <a:lumMod val="75000"/>
                      </a:schemeClr>
                    </a:solidFill>
                    <a:latin typeface="Microsoft YaHei" charset="-122"/>
                    <a:ea typeface="Microsoft YaHei" charset="-122"/>
                    <a:cs typeface="Microsoft YaHei" charset="-122"/>
                  </a:rPr>
                  <a:t>愤怒</a:t>
                </a:r>
                <a:r>
                  <a:rPr kumimoji="1" lang="en-US" altLang="zh-CN" sz="1600" i="1"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三个情感类别的正确率和召回率</a:t>
                </a:r>
                <a:endParaRPr kumimoji="1" lang="en-US" altLang="zh-CN" sz="1600" dirty="0" smtClean="0">
                  <a:latin typeface="Microsoft YaHei" charset="-122"/>
                  <a:ea typeface="Microsoft YaHei" charset="-122"/>
                  <a:cs typeface="Microsoft YaHei" charset="-122"/>
                </a:endParaRPr>
              </a:p>
              <a:p>
                <a:pPr marL="0" indent="0" algn="ctr">
                  <a:lnSpc>
                    <a:spcPct val="130000"/>
                  </a:lnSpc>
                  <a:spcAft>
                    <a:spcPts val="1500"/>
                  </a:spcAft>
                  <a:buNone/>
                </a:pPr>
                <a14:m>
                  <m:oMathPara xmlns:m="http://schemas.openxmlformats.org/officeDocument/2006/math">
                    <m:oMathParaPr>
                      <m:jc m:val="centerGroup"/>
                    </m:oMathParaPr>
                    <m:oMath xmlns:m="http://schemas.openxmlformats.org/officeDocument/2006/math">
                      <m:sSub>
                        <m:sSubPr>
                          <m:ctrlPr>
                            <a:rPr kumimoji="1" lang="en-US" altLang="zh-CN" sz="1600" b="0" i="1" dirty="0" smtClean="0">
                              <a:latin typeface="Cambria Math" charset="0"/>
                              <a:ea typeface="Microsoft YaHei" charset="-122"/>
                              <a:cs typeface="Microsoft YaHei" charset="-122"/>
                            </a:rPr>
                          </m:ctrlPr>
                        </m:sSubPr>
                        <m:e>
                          <m:r>
                            <a:rPr kumimoji="1" lang="en-US" altLang="zh-CN" sz="1600" i="1" dirty="0" smtClean="0">
                              <a:latin typeface="Cambria Math" charset="0"/>
                              <a:ea typeface="Microsoft YaHei" charset="-122"/>
                              <a:cs typeface="Microsoft YaHei" charset="-122"/>
                            </a:rPr>
                            <m:t>𝑃</m:t>
                          </m:r>
                        </m:e>
                        <m:sub>
                          <m:r>
                            <a:rPr kumimoji="1" lang="en-US" altLang="zh-CN" sz="1600" i="1">
                              <a:latin typeface="Cambria Math" charset="0"/>
                              <a:ea typeface="Microsoft YaHei" charset="-122"/>
                              <a:cs typeface="Microsoft YaHei" charset="-122"/>
                            </a:rPr>
                            <m:t>𝜇</m:t>
                          </m:r>
                        </m:sub>
                      </m:sSub>
                      <m:r>
                        <a:rPr kumimoji="1" lang="en-US" altLang="zh-CN" sz="1600" i="1" dirty="0" smtClean="0">
                          <a:latin typeface="Cambria Math" charset="0"/>
                          <a:ea typeface="Microsoft YaHei" charset="-122"/>
                          <a:cs typeface="Microsoft YaHei" charset="-122"/>
                        </a:rPr>
                        <m:t>=</m:t>
                      </m:r>
                      <m:f>
                        <m:fPr>
                          <m:ctrlPr>
                            <a:rPr kumimoji="1" lang="mr-IN" altLang="zh-CN" sz="1600" i="1" dirty="0" smtClean="0">
                              <a:latin typeface="Cambria Math" charset="0"/>
                              <a:ea typeface="Microsoft YaHei" charset="-122"/>
                              <a:cs typeface="Microsoft YaHei" charset="-122"/>
                            </a:rPr>
                          </m:ctrlPr>
                        </m:fPr>
                        <m:num>
                          <m:nary>
                            <m:naryPr>
                              <m:chr m:val="∑"/>
                              <m:supHide m:val="on"/>
                              <m:ctrlPr>
                                <a:rPr kumimoji="1" lang="mr-IN" altLang="zh-CN" sz="1600" i="1" dirty="0" smtClean="0">
                                  <a:latin typeface="Cambria Math" charset="0"/>
                                  <a:ea typeface="Microsoft YaHei" charset="-122"/>
                                  <a:cs typeface="Microsoft YaHei" charset="-122"/>
                                </a:rPr>
                              </m:ctrlPr>
                            </m:naryPr>
                            <m:sub>
                              <m:r>
                                <m:rPr>
                                  <m:brk m:alnAt="7"/>
                                </m:rPr>
                                <a:rPr kumimoji="1" lang="en-US" altLang="zh-CN" sz="1600" b="0" i="1" dirty="0" smtClean="0">
                                  <a:latin typeface="Cambria Math" charset="0"/>
                                  <a:ea typeface="Microsoft YaHei" charset="-122"/>
                                  <a:cs typeface="Microsoft YaHei" charset="-122"/>
                                </a:rPr>
                                <m:t>𝑐</m:t>
                              </m:r>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𝐶</m:t>
                              </m:r>
                            </m:sub>
                            <m:sup/>
                            <m:e>
                              <m:r>
                                <a:rPr kumimoji="1" lang="en-US" altLang="zh-CN" sz="1600" b="0" i="1" dirty="0" smtClean="0">
                                  <a:latin typeface="Cambria Math" charset="0"/>
                                  <a:ea typeface="Microsoft YaHei" charset="-122"/>
                                  <a:cs typeface="Microsoft YaHei" charset="-122"/>
                                </a:rPr>
                                <m:t>𝑇</m:t>
                              </m:r>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e>
                          </m:nary>
                        </m:num>
                        <m:den>
                          <m:nary>
                            <m:naryPr>
                              <m:chr m:val="∑"/>
                              <m:supHide m:val="on"/>
                              <m:ctrlPr>
                                <a:rPr kumimoji="1" lang="mr-IN" altLang="zh-CN" sz="1600" i="1" dirty="0" smtClean="0">
                                  <a:latin typeface="Cambria Math" charset="0"/>
                                  <a:ea typeface="Microsoft YaHei" charset="-122"/>
                                  <a:cs typeface="Microsoft YaHei" charset="-122"/>
                                </a:rPr>
                              </m:ctrlPr>
                            </m:naryPr>
                            <m:sub>
                              <m:r>
                                <m:rPr>
                                  <m:brk m:alnAt="7"/>
                                </m:rPr>
                                <a:rPr kumimoji="1" lang="en-US" altLang="zh-CN" sz="1600" b="0" i="1" dirty="0" smtClean="0">
                                  <a:latin typeface="Cambria Math" charset="0"/>
                                  <a:ea typeface="Microsoft YaHei" charset="-122"/>
                                  <a:cs typeface="Microsoft YaHei" charset="-122"/>
                                </a:rPr>
                                <m:t>𝑐</m:t>
                              </m:r>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𝐶</m:t>
                              </m:r>
                            </m:sub>
                            <m:sup/>
                            <m:e>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𝑇</m:t>
                              </m:r>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b="0" i="1" dirty="0" smtClean="0">
                                  <a:latin typeface="Cambria Math" charset="0"/>
                                  <a:ea typeface="Microsoft YaHei" charset="-122"/>
                                  <a:cs typeface="Microsoft YaHei" charset="-122"/>
                                </a:rPr>
                                <m:t>+</m:t>
                              </m:r>
                              <m:r>
                                <a:rPr kumimoji="1" lang="en-US" altLang="zh-CN" sz="1600" b="0" i="1" dirty="0" smtClean="0">
                                  <a:latin typeface="Cambria Math" charset="0"/>
                                  <a:ea typeface="Microsoft YaHei" charset="-122"/>
                                  <a:cs typeface="Microsoft YaHei" charset="-122"/>
                                </a:rPr>
                                <m:t>𝐹</m:t>
                              </m:r>
                              <m:sSub>
                                <m:sSubPr>
                                  <m:ctrlPr>
                                    <a:rPr kumimoji="1" lang="en-US" altLang="zh-CN" sz="1600" b="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b="0" i="1" dirty="0" smtClean="0">
                                  <a:latin typeface="Cambria Math" charset="0"/>
                                  <a:ea typeface="Microsoft YaHei" charset="-122"/>
                                  <a:cs typeface="Microsoft YaHei" charset="-122"/>
                                </a:rPr>
                                <m:t>)</m:t>
                              </m:r>
                            </m:e>
                          </m:nary>
                        </m:den>
                      </m:f>
                      <m:r>
                        <a:rPr kumimoji="1" lang="en-US" altLang="zh-CN" sz="1600" b="0" i="1" dirty="0" smtClean="0">
                          <a:latin typeface="Cambria Math" charset="0"/>
                          <a:ea typeface="Microsoft YaHei" charset="-122"/>
                          <a:cs typeface="Microsoft YaHei" charset="-122"/>
                        </a:rPr>
                        <m:t>                   </m:t>
                      </m:r>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𝑅</m:t>
                          </m:r>
                        </m:e>
                        <m:sub>
                          <m:r>
                            <a:rPr kumimoji="1" lang="en-US" altLang="zh-CN" sz="1600" i="1">
                              <a:latin typeface="Cambria Math" charset="0"/>
                              <a:ea typeface="Microsoft YaHei" charset="-122"/>
                              <a:cs typeface="Microsoft YaHei" charset="-122"/>
                            </a:rPr>
                            <m:t>𝜇</m:t>
                          </m:r>
                        </m:sub>
                      </m:sSub>
                      <m:r>
                        <a:rPr kumimoji="1" lang="en-US" altLang="zh-CN" sz="1600" i="1" dirty="0">
                          <a:latin typeface="Cambria Math" charset="0"/>
                          <a:ea typeface="Microsoft YaHei" charset="-122"/>
                          <a:cs typeface="Microsoft YaHei" charset="-122"/>
                        </a:rPr>
                        <m:t>=</m:t>
                      </m:r>
                      <m:f>
                        <m:fPr>
                          <m:ctrlPr>
                            <a:rPr kumimoji="1" lang="mr-IN" altLang="zh-CN" sz="1600" i="1" dirty="0">
                              <a:latin typeface="Cambria Math" charset="0"/>
                              <a:ea typeface="Microsoft YaHei" charset="-122"/>
                              <a:cs typeface="Microsoft YaHei" charset="-122"/>
                            </a:rPr>
                          </m:ctrlPr>
                        </m:fPr>
                        <m:num>
                          <m:nary>
                            <m:naryPr>
                              <m:chr m:val="∑"/>
                              <m:supHide m:val="on"/>
                              <m:ctrlPr>
                                <a:rPr kumimoji="1" lang="mr-IN" altLang="zh-CN" sz="1600" i="1" dirty="0">
                                  <a:latin typeface="Cambria Math" charset="0"/>
                                  <a:ea typeface="Microsoft YaHei" charset="-122"/>
                                  <a:cs typeface="Microsoft YaHei" charset="-122"/>
                                </a:rPr>
                              </m:ctrlPr>
                            </m:naryPr>
                            <m:sub>
                              <m:r>
                                <m:rPr>
                                  <m:brk m:alnAt="7"/>
                                </m:rPr>
                                <a:rPr kumimoji="1" lang="en-US" altLang="zh-CN" sz="1600" i="1" dirty="0">
                                  <a:latin typeface="Cambria Math" charset="0"/>
                                  <a:ea typeface="Microsoft YaHei" charset="-122"/>
                                  <a:cs typeface="Microsoft YaHei" charset="-122"/>
                                </a:rPr>
                                <m:t>𝑐</m:t>
                              </m:r>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𝐶</m:t>
                              </m:r>
                            </m:sub>
                            <m:sup/>
                            <m:e>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e>
                          </m:nary>
                        </m:num>
                        <m:den>
                          <m:nary>
                            <m:naryPr>
                              <m:chr m:val="∑"/>
                              <m:supHide m:val="on"/>
                              <m:ctrlPr>
                                <a:rPr kumimoji="1" lang="mr-IN" altLang="zh-CN" sz="1600" i="1" dirty="0">
                                  <a:latin typeface="Cambria Math" charset="0"/>
                                  <a:ea typeface="Microsoft YaHei" charset="-122"/>
                                  <a:cs typeface="Microsoft YaHei" charset="-122"/>
                                </a:rPr>
                              </m:ctrlPr>
                            </m:naryPr>
                            <m:sub>
                              <m:r>
                                <m:rPr>
                                  <m:brk m:alnAt="7"/>
                                </m:rPr>
                                <a:rPr kumimoji="1" lang="en-US" altLang="zh-CN" sz="1600" i="1" dirty="0">
                                  <a:latin typeface="Cambria Math" charset="0"/>
                                  <a:ea typeface="Microsoft YaHei" charset="-122"/>
                                  <a:cs typeface="Microsoft YaHei" charset="-122"/>
                                </a:rPr>
                                <m:t>𝑐</m:t>
                              </m:r>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𝐶</m:t>
                              </m:r>
                            </m:sub>
                            <m:sup/>
                            <m:e>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r>
                                <a:rPr kumimoji="1" lang="en-US" altLang="zh-CN" sz="1600" i="1" dirty="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𝑁</m:t>
                                  </m:r>
                                </m:e>
                                <m:sub>
                                  <m:r>
                                    <a:rPr kumimoji="1" lang="en-US" altLang="zh-CN" sz="1600" b="0" i="1" dirty="0" smtClean="0">
                                      <a:latin typeface="Cambria Math" charset="0"/>
                                      <a:ea typeface="Microsoft YaHei" charset="-122"/>
                                      <a:cs typeface="Microsoft YaHei" charset="-122"/>
                                    </a:rPr>
                                    <m:t>𝑐</m:t>
                                  </m:r>
                                </m:sub>
                              </m:sSub>
                              <m:r>
                                <a:rPr kumimoji="1" lang="en-US" altLang="zh-CN" sz="1600" i="1" dirty="0">
                                  <a:latin typeface="Cambria Math" charset="0"/>
                                  <a:ea typeface="Microsoft YaHei" charset="-122"/>
                                  <a:cs typeface="Microsoft YaHei" charset="-122"/>
                                </a:rPr>
                                <m:t>)</m:t>
                              </m:r>
                            </m:e>
                          </m:nary>
                        </m:den>
                      </m:f>
                    </m:oMath>
                  </m:oMathPara>
                </a14:m>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r>
                  <a:rPr kumimoji="1" lang="en-US" altLang="zh-CN" sz="1600" i="1" dirty="0" smtClean="0">
                    <a:latin typeface="Times New Roman" charset="0"/>
                    <a:ea typeface="Times New Roman" charset="0"/>
                    <a:cs typeface="Times New Roman" charset="0"/>
                  </a:rPr>
                  <a:t>C</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对应情感类别集合</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 </a:t>
                </a:r>
                <a:r>
                  <a:rPr kumimoji="1" lang="zh-CN" altLang="en-US" sz="1600" i="1" dirty="0" smtClean="0">
                    <a:solidFill>
                      <a:srgbClr val="1775B3"/>
                    </a:solidFill>
                    <a:latin typeface="Microsoft YaHei" charset="-122"/>
                    <a:ea typeface="Microsoft YaHei" charset="-122"/>
                    <a:cs typeface="Microsoft YaHei" charset="-122"/>
                  </a:rPr>
                  <a:t>开心</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rgbClr val="1775B3"/>
                    </a:solidFill>
                    <a:latin typeface="Microsoft YaHei" charset="-122"/>
                    <a:ea typeface="Microsoft YaHei" charset="-122"/>
                    <a:cs typeface="Microsoft YaHei" charset="-122"/>
                  </a:rPr>
                  <a:t>悲伤</a:t>
                </a:r>
                <a:r>
                  <a:rPr kumimoji="1" lang="zh-CN" altLang="en-US" sz="1600" i="1" dirty="0" smtClean="0">
                    <a:latin typeface="Microsoft YaHei" charset="-122"/>
                    <a:ea typeface="Microsoft YaHei" charset="-122"/>
                    <a:cs typeface="Microsoft YaHei" charset="-122"/>
                  </a:rPr>
                  <a:t>，</a:t>
                </a:r>
                <a:r>
                  <a:rPr kumimoji="1" lang="zh-CN" altLang="en-US" sz="1600" i="1" dirty="0" smtClean="0">
                    <a:solidFill>
                      <a:srgbClr val="1775B3"/>
                    </a:solidFill>
                    <a:latin typeface="Microsoft YaHei" charset="-122"/>
                    <a:ea typeface="Microsoft YaHei" charset="-122"/>
                    <a:cs typeface="Microsoft YaHei" charset="-122"/>
                  </a:rPr>
                  <a:t>愤怒</a:t>
                </a:r>
                <a:r>
                  <a:rPr kumimoji="1" lang="zh-CN" altLang="en-US" sz="1600" i="1" dirty="0" smtClean="0">
                    <a:solidFill>
                      <a:srgbClr val="2B5999"/>
                    </a:solidFill>
                    <a:latin typeface="Microsoft YaHei" charset="-122"/>
                    <a:ea typeface="Microsoft YaHei" charset="-122"/>
                    <a:cs typeface="Microsoft YaHei" charset="-122"/>
                  </a:rPr>
                  <a:t> </a:t>
                </a:r>
                <a:r>
                  <a:rPr kumimoji="1" lang="en-US" altLang="zh-CN" sz="1600" dirty="0" smtClean="0">
                    <a:latin typeface="Microsoft YaHei" charset="-122"/>
                    <a:ea typeface="Microsoft YaHei" charset="-122"/>
                    <a:cs typeface="Microsoft YaHei" charset="-122"/>
                  </a:rPr>
                  <a:t>}</a:t>
                </a:r>
              </a:p>
              <a:p>
                <a:pPr>
                  <a:lnSpc>
                    <a:spcPct val="130000"/>
                  </a:lnSpc>
                  <a:buBlip>
                    <a:blip r:embed="rId3"/>
                  </a:buBlip>
                </a:pPr>
                <a14:m>
                  <m:oMath xmlns:m="http://schemas.openxmlformats.org/officeDocument/2006/math">
                    <m:r>
                      <a:rPr kumimoji="1" lang="en-US" altLang="zh-CN" sz="1600" i="1" dirty="0">
                        <a:latin typeface="Cambria Math" charset="0"/>
                        <a:ea typeface="Microsoft YaHei" charset="-122"/>
                        <a:cs typeface="Microsoft YaHei" charset="-122"/>
                      </a:rPr>
                      <m:t>𝑇</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zh-CN" altLang="en-US" sz="1600" dirty="0" smtClean="0">
                    <a:latin typeface="Microsoft YaHei" charset="-122"/>
                    <a:ea typeface="Microsoft YaHei" charset="-122"/>
                    <a:cs typeface="Microsoft YaHei" charset="-122"/>
                  </a:rPr>
                  <a:t>，且真实标签为类别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r>
                      <a:rPr kumimoji="1" lang="en-US" altLang="zh-CN" sz="1600" b="0" i="1" dirty="0" smtClean="0">
                        <a:latin typeface="Cambria Math" charset="0"/>
                        <a:ea typeface="Microsoft YaHei" charset="-122"/>
                        <a:cs typeface="Microsoft YaHei" charset="-122"/>
                      </a:rPr>
                      <m:t>𝐹</m:t>
                    </m:r>
                    <m:sSub>
                      <m:sSubPr>
                        <m:ctrlPr>
                          <a:rPr kumimoji="1" lang="en-US" altLang="zh-CN" sz="1600" i="1" dirty="0">
                            <a:latin typeface="Cambria Math" charset="0"/>
                            <a:ea typeface="Microsoft YaHei" charset="-122"/>
                            <a:cs typeface="Microsoft YaHei" charset="-122"/>
                          </a:rPr>
                        </m:ctrlPr>
                      </m:sSubPr>
                      <m:e>
                        <m:r>
                          <a:rPr kumimoji="1" lang="en-US" altLang="zh-CN" sz="1600" i="1" dirty="0">
                            <a:latin typeface="Cambria Math" charset="0"/>
                            <a:ea typeface="Microsoft YaHei" charset="-122"/>
                            <a:cs typeface="Microsoft YaHei" charset="-122"/>
                          </a:rPr>
                          <m:t>𝑃</m:t>
                        </m:r>
                      </m:e>
                      <m:sub>
                        <m:r>
                          <a:rPr kumimoji="1" lang="en-US" altLang="zh-CN" sz="1600" i="1" dirty="0">
                            <a:latin typeface="Cambria Math" charset="0"/>
                            <a:ea typeface="Microsoft YaHei" charset="-122"/>
                            <a:cs typeface="Microsoft YaHei" charset="-122"/>
                          </a:rPr>
                          <m:t>𝑐</m:t>
                        </m:r>
                      </m:sub>
                    </m:sSub>
                  </m:oMath>
                </a14:m>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表示被预测为类别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zh-CN" altLang="en-US" sz="1600" dirty="0" smtClean="0">
                    <a:latin typeface="Microsoft YaHei" charset="-122"/>
                    <a:ea typeface="Microsoft YaHei" charset="-122"/>
                    <a:cs typeface="Microsoft YaHei" charset="-122"/>
                  </a:rPr>
                  <a:t>，但真实标签不是类别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的样本数量</a:t>
                </a:r>
                <a:endParaRPr kumimoji="1" lang="en-US" altLang="zh-CN" sz="1600" dirty="0" smtClean="0">
                  <a:latin typeface="Microsoft YaHei" charset="-122"/>
                  <a:ea typeface="Microsoft YaHei" charset="-122"/>
                  <a:cs typeface="Microsoft YaHei" charset="-122"/>
                </a:endParaRPr>
              </a:p>
              <a:p>
                <a:pPr>
                  <a:lnSpc>
                    <a:spcPct val="130000"/>
                  </a:lnSpc>
                  <a:buBlip>
                    <a:blip r:embed="rId3"/>
                  </a:buBlip>
                </a:pPr>
                <a14:m>
                  <m:oMath xmlns:m="http://schemas.openxmlformats.org/officeDocument/2006/math">
                    <m:sSub>
                      <m:sSubPr>
                        <m:ctrlPr>
                          <a:rPr kumimoji="1" lang="en-US" altLang="zh-CN" sz="1600" i="1" dirty="0" smtClean="0">
                            <a:latin typeface="Cambria Math" charset="0"/>
                            <a:ea typeface="Microsoft YaHei" charset="-122"/>
                            <a:cs typeface="Microsoft YaHei" charset="-122"/>
                          </a:rPr>
                        </m:ctrlPr>
                      </m:sSubPr>
                      <m:e>
                        <m:r>
                          <a:rPr kumimoji="1" lang="en-US" altLang="zh-CN" sz="1600" b="0" i="1" dirty="0" smtClean="0">
                            <a:latin typeface="Cambria Math" charset="0"/>
                            <a:ea typeface="Microsoft YaHei" charset="-122"/>
                            <a:cs typeface="Microsoft YaHei" charset="-122"/>
                          </a:rPr>
                          <m:t>𝐹𝑁</m:t>
                        </m:r>
                      </m:e>
                      <m:sub>
                        <m:r>
                          <a:rPr kumimoji="1" lang="en-US" altLang="zh-CN" sz="1600" i="1" dirty="0">
                            <a:latin typeface="Cambria Math" charset="0"/>
                            <a:ea typeface="Microsoft YaHei" charset="-122"/>
                            <a:cs typeface="Microsoft YaHei" charset="-122"/>
                          </a:rPr>
                          <m:t>𝑐</m:t>
                        </m:r>
                      </m:sub>
                    </m:sSub>
                  </m:oMath>
                </a14:m>
                <a:r>
                  <a:rPr kumimoji="1" lang="zh-CN" altLang="en-US" sz="1600" dirty="0" smtClean="0">
                    <a:latin typeface="Microsoft YaHei" charset="-122"/>
                    <a:ea typeface="Microsoft YaHei" charset="-122"/>
                    <a:cs typeface="Microsoft YaHei" charset="-122"/>
                  </a:rPr>
                  <a:t> 表示被预测为不是类别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a:t>
                </a:r>
                <a:r>
                  <a:rPr kumimoji="1" lang="zh-CN" altLang="en-US" sz="1600" dirty="0" smtClean="0">
                    <a:latin typeface="Microsoft YaHei" charset="-122"/>
                    <a:ea typeface="Microsoft YaHei" charset="-122"/>
                    <a:cs typeface="Microsoft YaHei" charset="-122"/>
                  </a:rPr>
                  <a:t>，但真实标签为类别</a:t>
                </a:r>
                <a:r>
                  <a:rPr kumimoji="1" lang="en-US" altLang="zh-CN" sz="1600" dirty="0" smtClean="0">
                    <a:latin typeface="Microsoft YaHei" charset="-122"/>
                    <a:ea typeface="Microsoft YaHei" charset="-122"/>
                    <a:cs typeface="Microsoft YaHei" charset="-122"/>
                  </a:rPr>
                  <a:t> </a:t>
                </a:r>
                <a:r>
                  <a:rPr kumimoji="1" lang="en-US" altLang="zh-CN" sz="1600" i="1" dirty="0" smtClean="0">
                    <a:latin typeface="Times New Roman" charset="0"/>
                    <a:ea typeface="Times New Roman" charset="0"/>
                    <a:cs typeface="Times New Roman" charset="0"/>
                  </a:rPr>
                  <a:t>c </a:t>
                </a:r>
                <a:r>
                  <a:rPr kumimoji="1" lang="zh-CN" altLang="en-US" sz="1600" dirty="0" smtClean="0">
                    <a:latin typeface="Microsoft YaHei" charset="-122"/>
                    <a:ea typeface="Microsoft YaHei" charset="-122"/>
                    <a:cs typeface="Microsoft YaHei" charset="-122"/>
                  </a:rPr>
                  <a:t>的样本数量</a:t>
                </a:r>
                <a:endParaRPr kumimoji="1" lang="en-US" altLang="zh-CN" sz="1200" dirty="0" smtClean="0">
                  <a:latin typeface="Microsoft YaHei" charset="-122"/>
                  <a:ea typeface="Microsoft YaHei" charset="-122"/>
                  <a:cs typeface="Microsoft YaHei" charset="-122"/>
                </a:endParaRPr>
              </a:p>
            </p:txBody>
          </p:sp>
        </mc:Choice>
        <mc:Fallback>
          <p:sp>
            <p:nvSpPr>
              <p:cNvPr id="24" name="内容占位符 2"/>
              <p:cNvSpPr txBox="1">
                <a:spLocks noRot="1" noChangeAspect="1" noMove="1" noResize="1" noEditPoints="1" noAdjustHandles="1" noChangeArrowheads="1" noChangeShapeType="1" noTextEdit="1"/>
              </p:cNvSpPr>
              <p:nvPr/>
            </p:nvSpPr>
            <p:spPr>
              <a:xfrm>
                <a:off x="730279" y="1131320"/>
                <a:ext cx="10254096" cy="4893864"/>
              </a:xfrm>
              <a:prstGeom prst="rect">
                <a:avLst/>
              </a:prstGeom>
              <a:blipFill rotWithShape="0">
                <a:blip r:embed="rId4"/>
                <a:stretch>
                  <a:fillRect/>
                </a:stretch>
              </a:blipFill>
            </p:spPr>
            <p:txBody>
              <a:bodyPr/>
              <a:lstStyle/>
              <a:p>
                <a:r>
                  <a:rPr lang="zh-CN" altLang="en-US">
                    <a:noFill/>
                  </a:rPr>
                  <a:t> </a:t>
                </a:r>
              </a:p>
            </p:txBody>
          </p:sp>
        </mc:Fallback>
      </mc:AlternateContent>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0649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339702"/>
            <a:ext cx="7540257" cy="4837261"/>
          </a:xfrm>
        </p:spPr>
        <p:txBody>
          <a:bodyPr>
            <a:normAutofit fontScale="62500" lnSpcReduction="20000"/>
          </a:bodyPr>
          <a:lstStyle/>
          <a:p>
            <a:pPr>
              <a:lnSpc>
                <a:spcPct val="150000"/>
              </a:lnSpc>
              <a:buBlip>
                <a:blip r:embed="rId3"/>
              </a:buBlip>
            </a:pPr>
            <a:r>
              <a:rPr kumimoji="1" lang="zh-CN" altLang="en-US" sz="2400" dirty="0" smtClean="0">
                <a:latin typeface="Microsoft YaHei" charset="-122"/>
                <a:ea typeface="Microsoft YaHei" charset="-122"/>
                <a:cs typeface="Microsoft YaHei" charset="-122"/>
              </a:rPr>
              <a:t>在训练和</a:t>
            </a:r>
            <a:r>
              <a:rPr kumimoji="1" lang="zh-TW" altLang="en-US" sz="2400" dirty="0" smtClean="0">
                <a:latin typeface="Microsoft YaHei" charset="-122"/>
                <a:ea typeface="Microsoft YaHei" charset="-122"/>
                <a:cs typeface="Microsoft YaHei" charset="-122"/>
              </a:rPr>
              <a:t> </a:t>
            </a:r>
            <a:r>
              <a:rPr kumimoji="1" lang="zh-CN" altLang="en-US" sz="2400" i="1" dirty="0" smtClean="0">
                <a:solidFill>
                  <a:srgbClr val="1775B3"/>
                </a:solidFill>
                <a:latin typeface="Microsoft YaHei" charset="-122"/>
                <a:ea typeface="Microsoft YaHei" charset="-122"/>
                <a:cs typeface="Microsoft YaHei" charset="-122"/>
              </a:rPr>
              <a:t>其他</a:t>
            </a:r>
            <a:r>
              <a:rPr kumimoji="1" lang="zh-TW" altLang="en-US" sz="2400" i="1" dirty="0" smtClean="0">
                <a:solidFill>
                  <a:srgbClr val="1775B3"/>
                </a:solidFill>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相关的子分类器时，基于</a:t>
            </a:r>
            <a:r>
              <a:rPr kumimoji="1" lang="zh-TW" altLang="en-US" sz="2400" dirty="0" smtClean="0">
                <a:latin typeface="Microsoft YaHei" charset="-122"/>
                <a:ea typeface="Microsoft YaHei" charset="-122"/>
                <a:cs typeface="Microsoft YaHei" charset="-122"/>
              </a:rPr>
              <a:t> </a:t>
            </a:r>
            <a:r>
              <a:rPr kumimoji="1" lang="zh-CN" altLang="en-US" sz="2400" i="1" dirty="0" smtClean="0">
                <a:solidFill>
                  <a:srgbClr val="1775B3"/>
                </a:solidFill>
                <a:latin typeface="Microsoft YaHei" charset="-122"/>
                <a:ea typeface="Microsoft YaHei" charset="-122"/>
                <a:cs typeface="Microsoft YaHei" charset="-122"/>
              </a:rPr>
              <a:t>其他</a:t>
            </a:r>
            <a:r>
              <a:rPr kumimoji="1" lang="zh-TW" altLang="en-US" sz="2400" i="1" dirty="0" smtClean="0">
                <a:solidFill>
                  <a:srgbClr val="1775B3"/>
                </a:solidFill>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的每个样本随机生成一个新的样本</a:t>
            </a:r>
            <a:endParaRPr kumimoji="1" lang="en-US" altLang="zh-CN" sz="2400" dirty="0" smtClean="0">
              <a:latin typeface="Microsoft YaHei" charset="-122"/>
              <a:ea typeface="Microsoft YaHei" charset="-122"/>
              <a:cs typeface="Microsoft YaHei" charset="-122"/>
            </a:endParaRPr>
          </a:p>
          <a:p>
            <a:pPr lvl="1">
              <a:lnSpc>
                <a:spcPct val="150000"/>
              </a:lnSpc>
              <a:buBlip>
                <a:blip r:embed="rId3"/>
              </a:buBlip>
            </a:pPr>
            <a:r>
              <a:rPr kumimoji="1" lang="zh-CN" altLang="en-US" sz="2000" dirty="0" smtClean="0">
                <a:latin typeface="Microsoft YaHei" charset="-122"/>
                <a:ea typeface="Microsoft YaHei" charset="-122"/>
                <a:cs typeface="Microsoft YaHei" charset="-122"/>
              </a:rPr>
              <a:t>在三轮发言中随机选择一轮，再在该轮发言中随机删掉一个词</a:t>
            </a:r>
            <a:endParaRPr kumimoji="1" lang="en-US" altLang="zh-CN" sz="2000" dirty="0" smtClean="0">
              <a:latin typeface="Microsoft YaHei" charset="-122"/>
              <a:ea typeface="Microsoft YaHei" charset="-122"/>
              <a:cs typeface="Microsoft YaHei" charset="-122"/>
            </a:endParaRPr>
          </a:p>
          <a:p>
            <a:pPr lvl="1">
              <a:lnSpc>
                <a:spcPct val="150000"/>
              </a:lnSpc>
              <a:buBlip>
                <a:blip r:embed="rId3"/>
              </a:buBlip>
            </a:pPr>
            <a:r>
              <a:rPr kumimoji="1" lang="zh-CN" altLang="en-US" sz="2000" dirty="0" smtClean="0">
                <a:latin typeface="Microsoft YaHei" charset="-122"/>
                <a:ea typeface="Microsoft YaHei" charset="-122"/>
                <a:cs typeface="Microsoft YaHei" charset="-122"/>
              </a:rPr>
              <a:t>对于类别 </a:t>
            </a:r>
            <a:r>
              <a:rPr kumimoji="1" lang="zh-CN" altLang="en-US" sz="2000" i="1" dirty="0" smtClean="0">
                <a:solidFill>
                  <a:srgbClr val="1775B3"/>
                </a:solidFill>
                <a:latin typeface="Microsoft YaHei" charset="-122"/>
                <a:ea typeface="Microsoft YaHei" charset="-122"/>
                <a:cs typeface="Microsoft YaHei" charset="-122"/>
              </a:rPr>
              <a:t>其他</a:t>
            </a:r>
            <a:r>
              <a:rPr kumimoji="1" lang="zh-TW" altLang="en-US" sz="2000" dirty="0" smtClean="0">
                <a:latin typeface="Microsoft YaHei" charset="-122"/>
                <a:ea typeface="Microsoft YaHei" charset="-122"/>
                <a:cs typeface="Microsoft YaHei" charset="-122"/>
              </a:rPr>
              <a:t>，</a:t>
            </a:r>
            <a:r>
              <a:rPr kumimoji="1" lang="zh-CN" altLang="en-US" sz="2000" dirty="0" smtClean="0">
                <a:latin typeface="Microsoft YaHei" charset="-122"/>
                <a:ea typeface="Microsoft YaHei" charset="-122"/>
                <a:cs typeface="Microsoft YaHei" charset="-122"/>
              </a:rPr>
              <a:t>大部分样本在忽略一个单词后并不会带来情感类别的变化</a:t>
            </a:r>
            <a:endParaRPr kumimoji="1" lang="en-US" altLang="zh-CN" sz="2000" dirty="0" smtClean="0">
              <a:latin typeface="Microsoft YaHei" charset="-122"/>
              <a:ea typeface="Microsoft YaHei" charset="-122"/>
              <a:cs typeface="Microsoft YaHei" charset="-122"/>
            </a:endParaRPr>
          </a:p>
          <a:p>
            <a:pPr lvl="1">
              <a:lnSpc>
                <a:spcPct val="150000"/>
              </a:lnSpc>
              <a:buBlip>
                <a:blip r:embed="rId3"/>
              </a:buBlip>
            </a:pPr>
            <a:r>
              <a:rPr kumimoji="1" lang="zh-CN" altLang="en-US" sz="2000" dirty="0" smtClean="0">
                <a:latin typeface="Microsoft YaHei" charset="-122"/>
                <a:ea typeface="Microsoft YaHei" charset="-122"/>
                <a:cs typeface="Microsoft YaHei" charset="-122"/>
              </a:rPr>
              <a:t>对于类别 </a:t>
            </a:r>
            <a:r>
              <a:rPr kumimoji="1" lang="zh-CN" altLang="en-US" sz="2000" i="1" dirty="0" smtClean="0">
                <a:solidFill>
                  <a:srgbClr val="1775B3"/>
                </a:solidFill>
                <a:latin typeface="Microsoft YaHei" charset="-122"/>
                <a:ea typeface="Microsoft YaHei" charset="-122"/>
                <a:cs typeface="Microsoft YaHei" charset="-122"/>
              </a:rPr>
              <a:t>开心</a:t>
            </a:r>
            <a:r>
              <a:rPr kumimoji="1" lang="zh-CN" altLang="en-US" sz="2000" dirty="0" smtClean="0">
                <a:latin typeface="Microsoft YaHei" charset="-122"/>
                <a:ea typeface="Microsoft YaHei" charset="-122"/>
                <a:cs typeface="Microsoft YaHei" charset="-122"/>
              </a:rPr>
              <a:t>、</a:t>
            </a:r>
            <a:r>
              <a:rPr kumimoji="1" lang="zh-CN" altLang="en-US" sz="2000" i="1" dirty="0" smtClean="0">
                <a:solidFill>
                  <a:srgbClr val="1775B3"/>
                </a:solidFill>
                <a:latin typeface="Microsoft YaHei" charset="-122"/>
                <a:ea typeface="Microsoft YaHei" charset="-122"/>
                <a:cs typeface="Microsoft YaHei" charset="-122"/>
              </a:rPr>
              <a:t>悲伤</a:t>
            </a:r>
            <a:r>
              <a:rPr kumimoji="1" lang="zh-CN" altLang="en-US" sz="2000" dirty="0" smtClean="0">
                <a:latin typeface="Microsoft YaHei" charset="-122"/>
                <a:ea typeface="Microsoft YaHei" charset="-122"/>
                <a:cs typeface="Microsoft YaHei" charset="-122"/>
              </a:rPr>
              <a:t>、</a:t>
            </a:r>
            <a:r>
              <a:rPr kumimoji="1" lang="zh-CN" altLang="en-US" sz="2000" i="1" dirty="0" smtClean="0">
                <a:solidFill>
                  <a:srgbClr val="1775B3"/>
                </a:solidFill>
                <a:latin typeface="Microsoft YaHei" charset="-122"/>
                <a:ea typeface="Microsoft YaHei" charset="-122"/>
                <a:cs typeface="Microsoft YaHei" charset="-122"/>
              </a:rPr>
              <a:t>愤怒</a:t>
            </a:r>
            <a:r>
              <a:rPr kumimoji="1" lang="zh-CN" altLang="en-US" sz="2000" dirty="0" smtClean="0">
                <a:latin typeface="Microsoft YaHei" charset="-122"/>
                <a:ea typeface="Microsoft YaHei" charset="-122"/>
                <a:cs typeface="Microsoft YaHei" charset="-122"/>
              </a:rPr>
              <a:t>，大部分样本仅以一个或几个单词表达其情感</a:t>
            </a:r>
            <a:endParaRPr kumimoji="1" lang="en-US" altLang="zh-CN" sz="20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对每个分类器的训练，我们分别从每个类的训练数据中</a:t>
            </a:r>
            <a:r>
              <a:rPr kumimoji="1" lang="zh-CN" altLang="en-US" sz="2400" dirty="0" smtClean="0">
                <a:solidFill>
                  <a:srgbClr val="00B0F0"/>
                </a:solidFill>
                <a:latin typeface="Microsoft YaHei" charset="-122"/>
                <a:ea typeface="Microsoft YaHei" charset="-122"/>
                <a:cs typeface="Microsoft YaHei" charset="-122"/>
              </a:rPr>
              <a:t>随机选</a:t>
            </a:r>
            <a:r>
              <a:rPr kumimoji="1" lang="en-US" altLang="zh-CN" sz="2400" dirty="0" smtClean="0">
                <a:solidFill>
                  <a:srgbClr val="00B0F0"/>
                </a:solidFill>
                <a:latin typeface="Microsoft YaHei" charset="-122"/>
                <a:ea typeface="Microsoft YaHei" charset="-122"/>
                <a:cs typeface="Microsoft YaHei" charset="-122"/>
              </a:rPr>
              <a:t>10%</a:t>
            </a:r>
            <a:r>
              <a:rPr kumimoji="1" lang="zh-CN" altLang="en-US" sz="2400" dirty="0" smtClean="0">
                <a:solidFill>
                  <a:srgbClr val="00B0F0"/>
                </a:solidFill>
                <a:latin typeface="Microsoft YaHei" charset="-122"/>
                <a:ea typeface="Microsoft YaHei" charset="-122"/>
                <a:cs typeface="Microsoft YaHei" charset="-122"/>
              </a:rPr>
              <a:t>的样本</a:t>
            </a:r>
            <a:r>
              <a:rPr kumimoji="1" lang="zh-CN" altLang="en-US" sz="2400" dirty="0" smtClean="0">
                <a:latin typeface="Microsoft YaHei" charset="-122"/>
                <a:ea typeface="Microsoft YaHei" charset="-122"/>
                <a:cs typeface="Microsoft YaHei" charset="-122"/>
              </a:rPr>
              <a:t>作为</a:t>
            </a:r>
            <a:r>
              <a:rPr kumimoji="1" lang="zh-CN" altLang="en-US" sz="2400" dirty="0" smtClean="0">
                <a:solidFill>
                  <a:srgbClr val="00B0F0"/>
                </a:solidFill>
                <a:latin typeface="Microsoft YaHei" charset="-122"/>
                <a:ea typeface="Microsoft YaHei" charset="-122"/>
                <a:cs typeface="Microsoft YaHei" charset="-122"/>
              </a:rPr>
              <a:t>验证集</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采用 </a:t>
            </a:r>
            <a:r>
              <a:rPr kumimoji="1" lang="en-US" altLang="zh-CN" sz="2400" dirty="0" err="1" smtClean="0">
                <a:solidFill>
                  <a:srgbClr val="00B0F0"/>
                </a:solidFill>
                <a:latin typeface="Microsoft YaHei" charset="-122"/>
                <a:ea typeface="Microsoft YaHei" charset="-122"/>
                <a:cs typeface="Microsoft YaHei" charset="-122"/>
              </a:rPr>
              <a:t>Baziotis</a:t>
            </a:r>
            <a:r>
              <a:rPr kumimoji="1" lang="en-US" altLang="zh-CN" sz="2400" dirty="0" smtClean="0">
                <a:solidFill>
                  <a:srgbClr val="00B0F0"/>
                </a:solidFill>
                <a:latin typeface="Microsoft YaHei" charset="-122"/>
                <a:ea typeface="Microsoft YaHei" charset="-122"/>
                <a:cs typeface="Microsoft YaHei" charset="-122"/>
              </a:rPr>
              <a:t> </a:t>
            </a:r>
            <a:r>
              <a:rPr kumimoji="1" lang="zh-CN" altLang="en-US" sz="2400" dirty="0" smtClean="0">
                <a:solidFill>
                  <a:srgbClr val="00B0F0"/>
                </a:solidFill>
                <a:latin typeface="Microsoft YaHei" charset="-122"/>
                <a:ea typeface="Microsoft YaHei" charset="-122"/>
                <a:cs typeface="Microsoft YaHei" charset="-122"/>
              </a:rPr>
              <a:t>等人提供的词向量模型</a:t>
            </a:r>
            <a:r>
              <a:rPr kumimoji="1" lang="zh-CN" altLang="en-US" sz="2400" dirty="0" smtClean="0">
                <a:latin typeface="Microsoft YaHei" charset="-122"/>
                <a:ea typeface="Microsoft YaHei" charset="-122"/>
                <a:cs typeface="Microsoft YaHei" charset="-122"/>
              </a:rPr>
              <a:t>初始化词嵌入层的参数。而对于词向量模型中未被覆盖的单词，若它在至少</a:t>
            </a:r>
            <a:r>
              <a:rPr kumimoji="1" lang="en-US" altLang="zh-CN" sz="2400" dirty="0" smtClean="0">
                <a:latin typeface="Microsoft YaHei" charset="-122"/>
                <a:ea typeface="Microsoft YaHei" charset="-122"/>
                <a:cs typeface="Microsoft YaHei" charset="-122"/>
              </a:rPr>
              <a:t>2 </a:t>
            </a:r>
            <a:r>
              <a:rPr kumimoji="1" lang="zh-CN" altLang="en-US" sz="2400" dirty="0" smtClean="0">
                <a:latin typeface="Microsoft YaHei" charset="-122"/>
                <a:ea typeface="Microsoft YaHei" charset="-122"/>
                <a:cs typeface="Microsoft YaHei" charset="-122"/>
              </a:rPr>
              <a:t>个训练样本中出现，则为其</a:t>
            </a:r>
            <a:r>
              <a:rPr kumimoji="1" lang="zh-CN" altLang="en-US" sz="2400" dirty="0" smtClean="0">
                <a:solidFill>
                  <a:srgbClr val="00B0F0"/>
                </a:solidFill>
                <a:latin typeface="Microsoft YaHei" charset="-122"/>
                <a:ea typeface="Microsoft YaHei" charset="-122"/>
                <a:cs typeface="Microsoft YaHei" charset="-122"/>
              </a:rPr>
              <a:t>随机生成词向量</a:t>
            </a:r>
            <a:r>
              <a:rPr kumimoji="1" lang="zh-CN" altLang="en-US" sz="2400" dirty="0" smtClean="0">
                <a:latin typeface="Microsoft YaHei" charset="-122"/>
                <a:ea typeface="Microsoft YaHei" charset="-122"/>
                <a:cs typeface="Microsoft YaHei" charset="-122"/>
              </a:rPr>
              <a:t>。在训练过程中，不对词向量进行参数调整</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对词嵌入层输出的词向量序列添加 </a:t>
            </a:r>
            <a:r>
              <a:rPr kumimoji="1" lang="zh-CN" altLang="en-US" sz="2400" dirty="0" smtClean="0">
                <a:solidFill>
                  <a:srgbClr val="00B0F0"/>
                </a:solidFill>
                <a:latin typeface="Microsoft YaHei" charset="-122"/>
                <a:ea typeface="Microsoft YaHei" charset="-122"/>
                <a:cs typeface="Microsoft YaHei" charset="-122"/>
              </a:rPr>
              <a:t>高斯噪音</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在特征编码器和概率预测器之间添加 </a:t>
            </a:r>
            <a:r>
              <a:rPr kumimoji="1" lang="en-US" altLang="zh-CN" sz="2400" dirty="0" smtClean="0">
                <a:solidFill>
                  <a:srgbClr val="00B0F0"/>
                </a:solidFill>
                <a:latin typeface="Microsoft YaHei" charset="-122"/>
                <a:ea typeface="Microsoft YaHei" charset="-122"/>
                <a:cs typeface="Microsoft YaHei" charset="-122"/>
              </a:rPr>
              <a:t>Dropout</a:t>
            </a:r>
            <a:r>
              <a:rPr kumimoji="1" lang="zh-CN" altLang="en-US" sz="2400" dirty="0" smtClean="0">
                <a:solidFill>
                  <a:srgbClr val="00B0F0"/>
                </a:solidFill>
                <a:latin typeface="Microsoft YaHei" charset="-122"/>
                <a:ea typeface="Microsoft YaHei" charset="-122"/>
                <a:cs typeface="Microsoft YaHei" charset="-122"/>
              </a:rPr>
              <a:t>层</a:t>
            </a:r>
            <a:endParaRPr kumimoji="1" lang="en-US" altLang="zh-CN" sz="2400" dirty="0" smtClean="0">
              <a:solidFill>
                <a:srgbClr val="00B0F0"/>
              </a:solidFill>
              <a:latin typeface="Microsoft YaHei" charset="-122"/>
              <a:ea typeface="Microsoft YaHei" charset="-122"/>
              <a:cs typeface="Microsoft YaHei" charset="-122"/>
            </a:endParaRPr>
          </a:p>
          <a:p>
            <a:pPr>
              <a:lnSpc>
                <a:spcPct val="150000"/>
              </a:lnSpc>
              <a:buBlip>
                <a:blip r:embed="rId3"/>
              </a:buBlip>
            </a:pPr>
            <a:r>
              <a:rPr kumimoji="1" lang="zh-CN" altLang="en-US" sz="2400" dirty="0" smtClean="0">
                <a:latin typeface="Microsoft YaHei" charset="-122"/>
                <a:ea typeface="Microsoft YaHei" charset="-122"/>
                <a:cs typeface="Microsoft YaHei" charset="-122"/>
              </a:rPr>
              <a:t>对于损失函数，加入了概率预测器中两个全联接层的权重的 </a:t>
            </a:r>
            <a:r>
              <a:rPr kumimoji="1" lang="en-US" altLang="zh-CN" sz="2400" dirty="0" smtClean="0">
                <a:solidFill>
                  <a:srgbClr val="00B0F0"/>
                </a:solidFill>
                <a:latin typeface="Microsoft YaHei" charset="-122"/>
                <a:ea typeface="Microsoft YaHei" charset="-122"/>
                <a:cs typeface="Microsoft YaHei" charset="-122"/>
              </a:rPr>
              <a:t>L2 </a:t>
            </a:r>
            <a:r>
              <a:rPr kumimoji="1" lang="zh-CN" altLang="en-US" sz="2400" dirty="0" smtClean="0">
                <a:solidFill>
                  <a:srgbClr val="00B0F0"/>
                </a:solidFill>
                <a:latin typeface="Microsoft YaHei" charset="-122"/>
                <a:ea typeface="Microsoft YaHei" charset="-122"/>
                <a:cs typeface="Microsoft YaHei" charset="-122"/>
              </a:rPr>
              <a:t>正则项</a:t>
            </a:r>
            <a:endParaRPr kumimoji="1" lang="en-US" altLang="zh-CN" sz="2400" dirty="0" smtClean="0">
              <a:latin typeface="Microsoft YaHei" charset="-122"/>
              <a:ea typeface="Microsoft YaHei" charset="-122"/>
              <a:cs typeface="Microsoft YaHei" charset="-122"/>
            </a:endParaRPr>
          </a:p>
          <a:p>
            <a:pPr>
              <a:lnSpc>
                <a:spcPct val="150000"/>
              </a:lnSpc>
              <a:buBlip>
                <a:blip r:embed="rId3"/>
              </a:buBlip>
            </a:pPr>
            <a:endParaRPr kumimoji="1" lang="en-US" altLang="zh-CN" sz="2400" dirty="0" smtClean="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模型训练</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319577738"/>
              </p:ext>
            </p:extLst>
          </p:nvPr>
        </p:nvGraphicFramePr>
        <p:xfrm>
          <a:off x="8378456" y="1367695"/>
          <a:ext cx="3390088" cy="4205824"/>
        </p:xfrm>
        <a:graphic>
          <a:graphicData uri="http://schemas.openxmlformats.org/drawingml/2006/table">
            <a:tbl>
              <a:tblPr firstRow="1" bandRow="1">
                <a:tableStyleId>{D03447BB-5D67-496B-8E87-E561075AD55C}</a:tableStyleId>
              </a:tblPr>
              <a:tblGrid>
                <a:gridCol w="2690037"/>
                <a:gridCol w="700051"/>
              </a:tblGrid>
              <a:tr h="300416">
                <a:tc>
                  <a:txBody>
                    <a:bodyPr/>
                    <a:lstStyle/>
                    <a:p>
                      <a:pPr marL="108000" algn="l" fontAlgn="b"/>
                      <a:r>
                        <a:rPr lang="zh-CN" altLang="en-US" sz="1200" b="0" u="none" strike="noStrike" dirty="0">
                          <a:effectLst/>
                          <a:latin typeface="Microsoft YaHei" charset="-122"/>
                          <a:ea typeface="Microsoft YaHei" charset="-122"/>
                          <a:cs typeface="Microsoft YaHei" charset="-122"/>
                        </a:rPr>
                        <a:t>参数</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zh-CN" altLang="en-US" sz="1200" b="0" u="none" strike="noStrike" dirty="0">
                          <a:effectLst/>
                          <a:latin typeface="Microsoft YaHei" charset="-122"/>
                          <a:ea typeface="Microsoft YaHei" charset="-122"/>
                          <a:cs typeface="Microsoft YaHei" charset="-122"/>
                        </a:rPr>
                        <a:t>数值</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词向量维数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a:effectLst/>
                          <a:latin typeface="Microsoft YaHei" charset="-122"/>
                          <a:ea typeface="Microsoft YaHei" charset="-122"/>
                          <a:cs typeface="Microsoft YaHei" charset="-122"/>
                        </a:rPr>
                        <a:t>300</a:t>
                      </a:r>
                      <a:endParaRPr lang="is-I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RNN </a:t>
                      </a:r>
                      <a:r>
                        <a:rPr lang="zh-CN" altLang="en-US" sz="1200" u="none" strike="noStrike">
                          <a:effectLst/>
                          <a:latin typeface="Microsoft YaHei" charset="-122"/>
                          <a:ea typeface="Microsoft YaHei" charset="-122"/>
                          <a:cs typeface="Microsoft YaHei" charset="-122"/>
                        </a:rPr>
                        <a:t>内各隐藏层神经元数量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u="none" strike="noStrike" dirty="0" smtClean="0">
                          <a:effectLst/>
                          <a:latin typeface="Microsoft YaHei" charset="-122"/>
                          <a:ea typeface="Microsoft YaHei" charset="-122"/>
                          <a:cs typeface="Microsoft YaHei" charset="-122"/>
                        </a:rPr>
                        <a:t>50</a:t>
                      </a:r>
                      <a:endParaRPr lang="en-US" altLang="zh-CN"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dirty="0">
                          <a:effectLst/>
                          <a:latin typeface="Microsoft YaHei" charset="-122"/>
                          <a:ea typeface="Microsoft YaHei" charset="-122"/>
                          <a:cs typeface="Microsoft YaHei" charset="-122"/>
                        </a:rPr>
                        <a:t>CNN </a:t>
                      </a:r>
                      <a:r>
                        <a:rPr lang="zh-CN" altLang="en-US" sz="1200" u="none" strike="noStrike" dirty="0">
                          <a:effectLst/>
                          <a:latin typeface="Microsoft YaHei" charset="-122"/>
                          <a:ea typeface="Microsoft YaHei" charset="-122"/>
                          <a:cs typeface="Microsoft YaHei" charset="-122"/>
                        </a:rPr>
                        <a:t>卷积核大小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lt1"/>
                          </a:solidFill>
                          <a:effectLst/>
                          <a:latin typeface="Microsoft YaHei" charset="-122"/>
                          <a:ea typeface="Microsoft YaHei" charset="-122"/>
                          <a:cs typeface="Microsoft YaHei" charset="-122"/>
                        </a:rPr>
                        <a:t>3</a:t>
                      </a:r>
                      <a:endParaRPr lang="en-US" altLang="zh-CN"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CNN </a:t>
                      </a:r>
                      <a:r>
                        <a:rPr lang="zh-CN" altLang="en-US" sz="1200" u="none" strike="noStrike">
                          <a:effectLst/>
                          <a:latin typeface="Microsoft YaHei" charset="-122"/>
                          <a:ea typeface="Microsoft YaHei" charset="-122"/>
                          <a:cs typeface="Microsoft YaHei" charset="-122"/>
                        </a:rPr>
                        <a:t>过滤器数量</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lt1"/>
                          </a:solidFill>
                          <a:effectLst/>
                          <a:latin typeface="Microsoft YaHei" charset="-122"/>
                          <a:ea typeface="Microsoft YaHei" charset="-122"/>
                          <a:cs typeface="Microsoft YaHei" charset="-122"/>
                        </a:rPr>
                        <a:t>64</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注意力机制的隐藏层神经元数量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lt1"/>
                          </a:solidFill>
                          <a:effectLst/>
                          <a:latin typeface="Microsoft YaHei" charset="-122"/>
                          <a:ea typeface="Microsoft YaHei" charset="-122"/>
                          <a:cs typeface="Microsoft YaHei" charset="-122"/>
                        </a:rPr>
                        <a:t>50</a:t>
                      </a:r>
                      <a:endParaRPr lang="en-US" altLang="zh-CN"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b="0" i="0" u="none" strike="noStrike" dirty="0" smtClean="0">
                          <a:solidFill>
                            <a:schemeClr val="bg1"/>
                          </a:solidFill>
                          <a:effectLst/>
                          <a:latin typeface="Microsoft YaHei" charset="-122"/>
                          <a:ea typeface="Microsoft YaHei" charset="-122"/>
                          <a:cs typeface="Microsoft YaHei" charset="-122"/>
                        </a:rPr>
                        <a:t>概率预测器全连接层的神经元数量</a:t>
                      </a:r>
                      <a:endParaRPr lang="zh-CN" altLang="en-US" sz="12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en-US" altLang="zh-CN" sz="1200" b="0" i="0" u="none" strike="noStrike" dirty="0" smtClean="0">
                          <a:solidFill>
                            <a:schemeClr val="bg1"/>
                          </a:solidFill>
                          <a:effectLst/>
                          <a:latin typeface="Microsoft YaHei" charset="-122"/>
                          <a:ea typeface="Microsoft YaHei" charset="-122"/>
                          <a:cs typeface="Microsoft YaHei" charset="-122"/>
                        </a:rPr>
                        <a:t>32</a:t>
                      </a:r>
                      <a:endParaRPr lang="en-US" altLang="zh-CN" sz="1200" b="0" i="0" u="none" strike="noStrike" dirty="0">
                        <a:solidFill>
                          <a:schemeClr val="bg1"/>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高斯噪音的标准方差</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0.1</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fr-FR" sz="1200" u="none" strike="noStrike">
                          <a:effectLst/>
                          <a:latin typeface="Microsoft YaHei" charset="-122"/>
                          <a:ea typeface="Microsoft YaHei" charset="-122"/>
                          <a:cs typeface="Microsoft YaHei" charset="-122"/>
                        </a:rPr>
                        <a:t>Dropout 比例</a:t>
                      </a:r>
                      <a:endParaRPr lang="fr-FR"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0.5</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学习率初始值</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smtClean="0">
                          <a:effectLst/>
                          <a:latin typeface="Microsoft YaHei" charset="-122"/>
                          <a:ea typeface="Microsoft YaHei" charset="-122"/>
                          <a:cs typeface="Microsoft YaHei" charset="-122"/>
                        </a:rPr>
                        <a:t>0.0</a:t>
                      </a:r>
                      <a:r>
                        <a:rPr lang="en-US" altLang="zh-CN" sz="1200" u="none" strike="noStrike" dirty="0" smtClean="0">
                          <a:effectLst/>
                          <a:latin typeface="Microsoft YaHei" charset="-122"/>
                          <a:ea typeface="Microsoft YaHei" charset="-122"/>
                          <a:cs typeface="Microsoft YaHei" charset="-122"/>
                        </a:rPr>
                        <a:t>05</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学习率衰减系数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0.9</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en-US" altLang="zh-CN" sz="1200" u="none" strike="noStrike">
                          <a:effectLst/>
                          <a:latin typeface="Microsoft YaHei" charset="-122"/>
                          <a:ea typeface="Microsoft YaHei" charset="-122"/>
                          <a:cs typeface="Microsoft YaHei" charset="-122"/>
                        </a:rPr>
                        <a:t>L2 </a:t>
                      </a:r>
                      <a:r>
                        <a:rPr lang="zh-CN" altLang="en-US" sz="1200" u="none" strike="noStrike">
                          <a:effectLst/>
                          <a:latin typeface="Microsoft YaHei" charset="-122"/>
                          <a:ea typeface="Microsoft YaHei" charset="-122"/>
                          <a:cs typeface="Microsoft YaHei" charset="-122"/>
                        </a:rPr>
                        <a:t>正则项权重</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nb-NO" sz="1200" u="none" strike="noStrike" dirty="0">
                          <a:effectLst/>
                          <a:latin typeface="Microsoft YaHei" charset="-122"/>
                          <a:ea typeface="Microsoft YaHei" charset="-122"/>
                          <a:cs typeface="Microsoft YaHei" charset="-122"/>
                        </a:rPr>
                        <a:t>0.2</a:t>
                      </a:r>
                      <a:endParaRPr lang="nb-NO"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a:effectLst/>
                          <a:latin typeface="Microsoft YaHei" charset="-122"/>
                          <a:ea typeface="Microsoft YaHei" charset="-122"/>
                          <a:cs typeface="Microsoft YaHei" charset="-122"/>
                        </a:rPr>
                        <a:t>训练的迭代次数</a:t>
                      </a:r>
                      <a:endParaRPr lang="zh-CN" altLang="en-US" sz="1200" b="0" i="0" u="none" strike="noStrike">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200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r h="300416">
                <a:tc>
                  <a:txBody>
                    <a:bodyPr/>
                    <a:lstStyle/>
                    <a:p>
                      <a:pPr marL="108000" algn="l" fontAlgn="b"/>
                      <a:r>
                        <a:rPr lang="zh-CN" altLang="en-US" sz="1200" u="none" strike="noStrike" dirty="0">
                          <a:effectLst/>
                          <a:latin typeface="Microsoft YaHei" charset="-122"/>
                          <a:ea typeface="Microsoft YaHei" charset="-122"/>
                          <a:cs typeface="Microsoft YaHei" charset="-122"/>
                        </a:rPr>
                        <a:t>训练的批大小</a:t>
                      </a:r>
                      <a:endParaRPr lang="zh-CN" altLang="en-U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c>
                  <a:txBody>
                    <a:bodyPr/>
                    <a:lstStyle/>
                    <a:p>
                      <a:pPr marL="108000" algn="l" fontAlgn="b"/>
                      <a:r>
                        <a:rPr lang="is-IS" sz="1200" u="none" strike="noStrike" dirty="0">
                          <a:effectLst/>
                          <a:latin typeface="Microsoft YaHei" charset="-122"/>
                          <a:ea typeface="Microsoft YaHei" charset="-122"/>
                          <a:cs typeface="Microsoft YaHei" charset="-122"/>
                        </a:rPr>
                        <a:t>100</a:t>
                      </a:r>
                      <a:endParaRPr lang="is-IS" sz="1200" b="0" i="0" u="none" strike="noStrike" dirty="0">
                        <a:solidFill>
                          <a:srgbClr val="000000"/>
                        </a:solidFill>
                        <a:effectLst/>
                        <a:latin typeface="Microsoft YaHei" charset="-122"/>
                        <a:ea typeface="Microsoft YaHei" charset="-122"/>
                        <a:cs typeface="Microsoft YaHei" charset="-122"/>
                      </a:endParaRPr>
                    </a:p>
                  </a:txBody>
                  <a:tcPr marL="12700" marR="12700" marT="12700" marB="0" anchor="ctr"/>
                </a:tc>
              </a:tr>
            </a:tbl>
          </a:graphicData>
        </a:graphic>
      </p:graphicFrame>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26076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53120"/>
            <a:ext cx="10515600" cy="4351338"/>
          </a:xfrm>
        </p:spPr>
        <p:txBody>
          <a:bodyPr>
            <a:normAutofit fontScale="92500" lnSpcReduction="20000"/>
          </a:bodyPr>
          <a:lstStyle/>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反讽</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具代表性的修辞手法之一</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Eric Partridge </a:t>
            </a:r>
            <a:r>
              <a:rPr kumimoji="1" lang="zh-CN" altLang="en-US" sz="2000" dirty="0" smtClean="0">
                <a:latin typeface="Microsoft YaHei" charset="-122"/>
                <a:ea typeface="Microsoft YaHei" charset="-122"/>
                <a:cs typeface="Microsoft YaHei" charset="-122"/>
              </a:rPr>
              <a:t>在 </a:t>
            </a:r>
            <a:r>
              <a:rPr kumimoji="1" lang="en-US" altLang="zh-CN" sz="2000" dirty="0" smtClean="0">
                <a:latin typeface="Microsoft YaHei" charset="-122"/>
                <a:ea typeface="Microsoft YaHei" charset="-122"/>
                <a:cs typeface="Microsoft YaHei" charset="-122"/>
              </a:rPr>
              <a:t>《 Usage and Abusage 》</a:t>
            </a:r>
            <a:r>
              <a:rPr kumimoji="1" lang="zh-CN" altLang="en-US" sz="2000" dirty="0" smtClean="0">
                <a:latin typeface="Microsoft YaHei" charset="-122"/>
                <a:ea typeface="Microsoft YaHei" charset="-122"/>
                <a:cs typeface="Microsoft YaHei" charset="-122"/>
              </a:rPr>
              <a:t>一书中指出</a:t>
            </a:r>
            <a:endParaRPr kumimoji="1" lang="en-US" altLang="zh-CN" sz="2000" dirty="0" smtClean="0">
              <a:latin typeface="Microsoft YaHei" charset="-122"/>
              <a:ea typeface="Microsoft YaHei" charset="-122"/>
              <a:cs typeface="Microsoft YaHei" charset="-122"/>
            </a:endParaRPr>
          </a:p>
          <a:p>
            <a:pPr marL="457200" lvl="1" indent="0">
              <a:lnSpc>
                <a:spcPct val="150000"/>
              </a:lnSpc>
              <a:buNone/>
            </a:pPr>
            <a:r>
              <a:rPr kumimoji="1" lang="en-US" altLang="zh-CN" sz="2000" i="1" dirty="0" smtClean="0">
                <a:latin typeface="STFangsong" charset="-122"/>
                <a:ea typeface="STFangsong" charset="-122"/>
                <a:cs typeface="STFangsong" charset="-122"/>
              </a:rPr>
              <a:t>     </a:t>
            </a:r>
            <a:r>
              <a:rPr kumimoji="1" lang="zh-CN" altLang="en-US" sz="2000" i="1" dirty="0" smtClean="0">
                <a:latin typeface="STFangsong" charset="-122"/>
                <a:ea typeface="STFangsong" charset="-122"/>
                <a:cs typeface="STFangsong" charset="-122"/>
              </a:rPr>
              <a:t>“反讽存在于所表达意思的另一面”</a:t>
            </a:r>
            <a:endParaRPr kumimoji="1" lang="en-US" altLang="zh-CN" sz="2000" i="1" dirty="0" smtClean="0">
              <a:latin typeface="STFangsong" charset="-122"/>
              <a:ea typeface="STFangsong" charset="-122"/>
              <a:cs typeface="STFangsong" charset="-122"/>
            </a:endParaRPr>
          </a:p>
          <a:p>
            <a:pPr marL="457200" lvl="1" indent="0">
              <a:lnSpc>
                <a:spcPct val="150000"/>
              </a:lnSpc>
              <a:buNone/>
            </a:pPr>
            <a:r>
              <a:rPr kumimoji="1" lang="en-US" altLang="zh-CN" sz="2000" i="1" dirty="0" smtClean="0">
                <a:latin typeface="Times New Roman" charset="0"/>
                <a:ea typeface="Times New Roman" charset="0"/>
                <a:cs typeface="Times New Roman" charset="0"/>
              </a:rPr>
              <a:t>       </a:t>
            </a:r>
            <a:r>
              <a:rPr kumimoji="1" lang="zh-CN" altLang="en-US" sz="2000" i="1" dirty="0" smtClean="0">
                <a:latin typeface="Times New Roman" charset="0"/>
                <a:ea typeface="Times New Roman" charset="0"/>
                <a:cs typeface="Times New Roman" charset="0"/>
              </a:rPr>
              <a:t>“</a:t>
            </a:r>
            <a:r>
              <a:rPr kumimoji="1" lang="en-US" altLang="zh-CN" sz="2000" i="1" dirty="0" smtClean="0">
                <a:latin typeface="Times New Roman" charset="0"/>
                <a:ea typeface="Times New Roman" charset="0"/>
                <a:cs typeface="Times New Roman" charset="0"/>
              </a:rPr>
              <a:t>Irony consists in stating the contrary of what is meant.”</a:t>
            </a:r>
          </a:p>
          <a:p>
            <a:pPr lvl="1">
              <a:lnSpc>
                <a:spcPct val="150000"/>
              </a:lnSpc>
              <a:buBlip>
                <a:blip r:embed="rId2"/>
              </a:buBlip>
            </a:pPr>
            <a:r>
              <a:rPr kumimoji="1" lang="en-US" altLang="zh-CN" sz="2000" dirty="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例：我就喜欢你这种不要脸的</a:t>
            </a:r>
            <a:endParaRPr kumimoji="1" lang="en-US" altLang="zh-CN" sz="2000" dirty="0" smtClean="0">
              <a:latin typeface="Microsoft YaHei" charset="-122"/>
              <a:ea typeface="Microsoft YaHei" charset="-122"/>
              <a:cs typeface="Microsoft YaHei" charset="-122"/>
            </a:endParaRPr>
          </a:p>
          <a:p>
            <a:pPr>
              <a:lnSpc>
                <a:spcPct val="150000"/>
              </a:lnSpc>
              <a:buBlip>
                <a:blip r:embed="rId2"/>
              </a:buBlip>
            </a:pPr>
            <a:endParaRPr kumimoji="1" lang="en-US" altLang="zh-CN" sz="2400" dirty="0" smtClean="0">
              <a:latin typeface="Microsoft YaHei" charset="-122"/>
              <a:ea typeface="Microsoft YaHei" charset="-122"/>
              <a:cs typeface="Microsoft YaHei" charset="-122"/>
            </a:endParaRPr>
          </a:p>
          <a:p>
            <a:pPr>
              <a:lnSpc>
                <a:spcPct val="150000"/>
              </a:lnSpc>
              <a:buBlip>
                <a:blip r:embed="rId2"/>
              </a:buBlip>
            </a:pPr>
            <a:r>
              <a:rPr kumimoji="1" lang="en-US" altLang="zh-CN" sz="2400" dirty="0" smtClean="0">
                <a:latin typeface="Microsoft YaHei" charset="-122"/>
                <a:ea typeface="Microsoft YaHei" charset="-122"/>
                <a:cs typeface="Microsoft YaHei" charset="-122"/>
              </a:rPr>
              <a:t> </a:t>
            </a:r>
            <a:r>
              <a:rPr kumimoji="1" lang="zh-CN" altLang="en-US" sz="2400" dirty="0" smtClean="0">
                <a:latin typeface="Microsoft YaHei" charset="-122"/>
                <a:ea typeface="Microsoft YaHei" charset="-122"/>
                <a:cs typeface="Microsoft YaHei" charset="-122"/>
              </a:rPr>
              <a:t>识别出反讽的使用可以避免对文本的错误理解</a:t>
            </a:r>
            <a:endParaRPr kumimoji="1" lang="en-US" altLang="zh-CN" sz="2400" dirty="0" smtClean="0">
              <a:latin typeface="Microsoft YaHei" charset="-122"/>
              <a:ea typeface="Microsoft YaHei" charset="-122"/>
              <a:cs typeface="Microsoft YaHei" charset="-122"/>
            </a:endParaRPr>
          </a:p>
          <a:p>
            <a:pPr lvl="1">
              <a:lnSpc>
                <a:spcPct val="150000"/>
              </a:lnSpc>
              <a:buBlip>
                <a:blip r:embed="rId2"/>
              </a:buBlip>
            </a:pPr>
            <a:r>
              <a:rPr kumimoji="1" lang="en-US" altLang="zh-CN" sz="2000" dirty="0" smtClean="0">
                <a:latin typeface="Microsoft YaHei" charset="-122"/>
                <a:ea typeface="Microsoft YaHei" charset="-122"/>
                <a:cs typeface="Microsoft YaHei" charset="-122"/>
              </a:rPr>
              <a:t> </a:t>
            </a:r>
            <a:r>
              <a:rPr kumimoji="1" lang="zh-CN" altLang="en-US" sz="2000" dirty="0" smtClean="0">
                <a:latin typeface="Microsoft YaHei" charset="-122"/>
                <a:ea typeface="Microsoft YaHei" charset="-122"/>
                <a:cs typeface="Microsoft YaHei" charset="-122"/>
              </a:rPr>
              <a:t>反讽识别和情感识别紧密相关</a:t>
            </a:r>
            <a:endParaRPr kumimoji="1" lang="zh-CN" altLang="en-US" sz="12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背景 </a:t>
            </a:r>
            <a:r>
              <a:rPr lang="en-US" altLang="zh-CN" sz="2600" dirty="0"/>
              <a:t>- </a:t>
            </a:r>
            <a:r>
              <a:rPr lang="zh-CN" altLang="en-US" sz="2600" dirty="0"/>
              <a:t>反讽识别</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6564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102055145"/>
              </p:ext>
            </p:extLst>
          </p:nvPr>
        </p:nvGraphicFramePr>
        <p:xfrm>
          <a:off x="244548" y="2214309"/>
          <a:ext cx="6683233" cy="3309086"/>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0.9245 (1)</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0.7295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0.7584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0.7437 (1)</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0.9071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0.6574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0.7428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0.6975 (3)</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0.9052 (8)</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0.7296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0.5481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0.6259 (9)</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0.9105 (3)</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0.7330 (1)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0.5974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0.6583 (7)</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0.9067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0.6598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0.6923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0.6757 (5)</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0.9143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0.7162 (4)</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0.6947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0.7053 (2)</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0.9071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0.6709 (6)</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0.6911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0.6809 (4)</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0.8553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0.2994 (10)</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0.2788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0.2887 (10)</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0.8969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0.6331 (9)</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0.6659 (6)</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0.6491 (8)</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0.9092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0.7067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0.6226 (7)</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0.6620 (6)</a:t>
                      </a:r>
                    </a:p>
                  </a:txBody>
                  <a:tcPr marL="12700" marR="12700" marT="12700" marB="0" anchor="ctr"/>
                </a:tc>
              </a:tr>
            </a:tbl>
          </a:graphicData>
        </a:graphic>
      </p:graphicFrame>
      <p:sp>
        <p:nvSpPr>
          <p:cNvPr id="4" name="矩形 3"/>
          <p:cNvSpPr/>
          <p:nvPr/>
        </p:nvSpPr>
        <p:spPr>
          <a:xfrm>
            <a:off x="4650137" y="1432306"/>
            <a:ext cx="3092513" cy="369332"/>
          </a:xfrm>
          <a:prstGeom prst="rect">
            <a:avLst/>
          </a:prstGeom>
        </p:spPr>
        <p:txBody>
          <a:bodyPr wrap="none">
            <a:spAutoFit/>
          </a:bodyPr>
          <a:lstStyle/>
          <a:p>
            <a:r>
              <a:rPr lang="zh-CN" altLang="en-US" dirty="0">
                <a:latin typeface="Microsoft YaHei" charset="-122"/>
                <a:ea typeface="Microsoft YaHei" charset="-122"/>
                <a:cs typeface="Microsoft YaHei" charset="-122"/>
              </a:rPr>
              <a:t>面向</a:t>
            </a:r>
            <a:r>
              <a:rPr lang="zh-CN" altLang="en-US" dirty="0" smtClean="0">
                <a:latin typeface="Microsoft YaHei" charset="-122"/>
                <a:ea typeface="Microsoft YaHei" charset="-122"/>
                <a:cs typeface="Microsoft YaHei" charset="-122"/>
              </a:rPr>
              <a:t>情感 </a:t>
            </a:r>
            <a:r>
              <a:rPr lang="zh-CN" altLang="en-US" i="1" dirty="0" smtClean="0">
                <a:solidFill>
                  <a:srgbClr val="1775B3"/>
                </a:solidFill>
                <a:latin typeface="Microsoft YaHei" charset="-122"/>
                <a:ea typeface="Microsoft YaHei" charset="-122"/>
                <a:cs typeface="Microsoft YaHei" charset="-122"/>
              </a:rPr>
              <a:t>四分类</a:t>
            </a:r>
            <a:r>
              <a:rPr lang="zh-CN" altLang="en-US" dirty="0" smtClean="0">
                <a:latin typeface="Microsoft YaHei" charset="-122"/>
                <a:ea typeface="Microsoft YaHei" charset="-122"/>
                <a:cs typeface="Microsoft YaHei" charset="-122"/>
              </a:rPr>
              <a:t> 的</a:t>
            </a:r>
            <a:r>
              <a:rPr lang="zh-CN" altLang="en-US" dirty="0">
                <a:latin typeface="Microsoft YaHei" charset="-122"/>
                <a:ea typeface="Microsoft YaHei" charset="-122"/>
                <a:cs typeface="Microsoft YaHei" charset="-122"/>
              </a:rPr>
              <a:t>模型性能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78" y="2736117"/>
            <a:ext cx="4993869" cy="2549920"/>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875314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a:t>-</a:t>
            </a:r>
            <a:r>
              <a:rPr lang="zh-CN" altLang="en-US" sz="2600" dirty="0"/>
              <a:t> 实验结果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264056740"/>
              </p:ext>
            </p:extLst>
          </p:nvPr>
        </p:nvGraphicFramePr>
        <p:xfrm>
          <a:off x="244548" y="2214309"/>
          <a:ext cx="6683233" cy="3309086"/>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0.9507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0.9454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0.9471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0.9462 (1)</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0.9351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0.9352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0.9215 (5)</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0.9283 (2)</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0.9315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0.9278 (4)</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0.9142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0.9210 (6)</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0.9375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0.9303 (3)</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0.9252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0.9277 (3)</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0.9303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0.9212 (8)</a:t>
                      </a:r>
                    </a:p>
                  </a:txBody>
                  <a:tcPr marL="12700" marR="12700" marT="12700" marB="0" anchor="ctr"/>
                </a:tc>
                <a:tc>
                  <a:txBody>
                    <a:bodyPr/>
                    <a:lstStyle/>
                    <a:p>
                      <a:pPr marL="108000" algn="l" fontAlgn="b"/>
                      <a:r>
                        <a:rPr lang="fi-FI" sz="1300" b="0" i="0" u="none" strike="noStrike">
                          <a:solidFill>
                            <a:schemeClr val="bg1"/>
                          </a:solidFill>
                          <a:effectLst/>
                          <a:latin typeface="Microsoft YaHei" charset="-122"/>
                          <a:ea typeface="Microsoft YaHei" charset="-122"/>
                          <a:cs typeface="Microsoft YaHei" charset="-122"/>
                        </a:rPr>
                        <a:t>0.9179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0.9196 (8)</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0.9339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0.9235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0.9252 (2)</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0.9243 (5)</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0.9291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0.9229 (7)</a:t>
                      </a:r>
                    </a:p>
                  </a:txBody>
                  <a:tcPr marL="12700" marR="12700" marT="12700" marB="0" anchor="ctr"/>
                </a:tc>
                <a:tc>
                  <a:txBody>
                    <a:bodyPr/>
                    <a:lstStyle/>
                    <a:p>
                      <a:pPr marL="108000" algn="l" fontAlgn="b"/>
                      <a:r>
                        <a:rPr lang="fi-FI" sz="1300" b="0" i="0" u="none" strike="noStrike">
                          <a:solidFill>
                            <a:schemeClr val="bg1"/>
                          </a:solidFill>
                          <a:effectLst/>
                          <a:latin typeface="Microsoft YaHei" charset="-122"/>
                          <a:ea typeface="Microsoft YaHei" charset="-122"/>
                          <a:cs typeface="Microsoft YaHei" charset="-122"/>
                        </a:rPr>
                        <a:t>0.9179 (7)</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0.9204 (7)</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0.9279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0.9180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0.9197 (6)</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0.9189 (9)</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0.9279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0.9176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0.9142 (9)</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0.9159 (10)</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0.9339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0.9269 (5)</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0.9252 (2)</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0.9260 (4)</a:t>
                      </a:r>
                    </a:p>
                  </a:txBody>
                  <a:tcPr marL="12700" marR="12700" marT="12700" marB="0" anchor="ctr"/>
                </a:tc>
              </a:tr>
            </a:tbl>
          </a:graphicData>
        </a:graphic>
      </p:graphicFrame>
      <p:sp>
        <p:nvSpPr>
          <p:cNvPr id="4" name="矩形 3"/>
          <p:cNvSpPr/>
          <p:nvPr/>
        </p:nvSpPr>
        <p:spPr>
          <a:xfrm>
            <a:off x="3810535" y="1432306"/>
            <a:ext cx="4477508"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 </a:t>
            </a:r>
            <a:r>
              <a:rPr lang="zh-CN" altLang="en-US" i="1" dirty="0" smtClean="0">
                <a:solidFill>
                  <a:srgbClr val="1775B3"/>
                </a:solidFill>
                <a:latin typeface="Microsoft YaHei" charset="-122"/>
                <a:ea typeface="Microsoft YaHei" charset="-122"/>
                <a:cs typeface="Microsoft YaHei" charset="-122"/>
              </a:rPr>
              <a:t>开心</a:t>
            </a:r>
            <a:r>
              <a:rPr lang="zh-CN" altLang="en-US" dirty="0" smtClean="0">
                <a:latin typeface="Microsoft YaHei" charset="-122"/>
                <a:ea typeface="Microsoft YaHei" charset="-122"/>
                <a:cs typeface="Microsoft YaHei" charset="-122"/>
              </a:rPr>
              <a:t>、</a:t>
            </a:r>
            <a:r>
              <a:rPr lang="zh-CN" altLang="en-US" i="1" dirty="0" smtClean="0">
                <a:solidFill>
                  <a:srgbClr val="1775B3"/>
                </a:solidFill>
                <a:latin typeface="Microsoft YaHei" charset="-122"/>
                <a:ea typeface="Microsoft YaHei" charset="-122"/>
                <a:cs typeface="Microsoft YaHei" charset="-122"/>
              </a:rPr>
              <a:t>悲伤</a:t>
            </a:r>
            <a:r>
              <a:rPr lang="zh-CN" altLang="en-US" dirty="0">
                <a:latin typeface="Microsoft YaHei" charset="-122"/>
                <a:ea typeface="Microsoft YaHei" charset="-122"/>
                <a:cs typeface="Microsoft YaHei" charset="-122"/>
              </a:rPr>
              <a:t>、</a:t>
            </a:r>
            <a:r>
              <a:rPr lang="zh-CN" altLang="en-US" i="1" dirty="0" smtClean="0">
                <a:solidFill>
                  <a:srgbClr val="1775B3"/>
                </a:solidFill>
                <a:latin typeface="Microsoft YaHei" charset="-122"/>
                <a:ea typeface="Microsoft YaHei" charset="-122"/>
                <a:cs typeface="Microsoft YaHei" charset="-122"/>
              </a:rPr>
              <a:t>愤怒</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三分类的模型</a:t>
            </a:r>
            <a:r>
              <a:rPr lang="zh-CN" altLang="en-US" dirty="0">
                <a:latin typeface="Microsoft YaHei" charset="-122"/>
                <a:ea typeface="Microsoft YaHei" charset="-122"/>
                <a:cs typeface="Microsoft YaHei" charset="-122"/>
              </a:rPr>
              <a:t>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78" y="2736117"/>
            <a:ext cx="4993869" cy="2549919"/>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080775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a:t>-</a:t>
            </a:r>
            <a:r>
              <a:rPr lang="zh-CN" altLang="en-US" sz="2600" dirty="0"/>
              <a:t> 实验结果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133415051"/>
              </p:ext>
            </p:extLst>
          </p:nvPr>
        </p:nvGraphicFramePr>
        <p:xfrm>
          <a:off x="244548" y="2214309"/>
          <a:ext cx="6683233" cy="3309086"/>
        </p:xfrm>
        <a:graphic>
          <a:graphicData uri="http://schemas.openxmlformats.org/drawingml/2006/table">
            <a:tbl>
              <a:tblPr firstRow="1" bandRow="1">
                <a:tableStyleId>{8FD4443E-F989-4FC4-A0C8-D5A2AF1F390B}</a:tableStyleId>
              </a:tblPr>
              <a:tblGrid>
                <a:gridCol w="1955897"/>
                <a:gridCol w="1131756"/>
                <a:gridCol w="1171818"/>
                <a:gridCol w="1181834"/>
                <a:gridCol w="1241928"/>
              </a:tblGrid>
              <a:tr h="300826">
                <a:tc>
                  <a:txBody>
                    <a:bodyPr/>
                    <a:lstStyle/>
                    <a:p>
                      <a:pPr marL="108000" algn="l" fontAlgn="b"/>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准确率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正确率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召回率 </a:t>
                      </a:r>
                    </a:p>
                  </a:txBody>
                  <a:tcPr marL="11721" marR="11721" marT="11721" marB="0" anchor="ctr"/>
                </a:tc>
                <a:tc>
                  <a:txBody>
                    <a:bodyPr/>
                    <a:lstStyle/>
                    <a:p>
                      <a:pPr marL="108000" algn="l" fontAlgn="b"/>
                      <a:r>
                        <a:rPr lang="zh-CN" altLang="en-US" sz="1300" b="0" i="0" u="none" strike="noStrike" dirty="0">
                          <a:solidFill>
                            <a:schemeClr val="bg1"/>
                          </a:solidFill>
                          <a:effectLst/>
                          <a:latin typeface="Microsoft YaHei" charset="-122"/>
                          <a:ea typeface="Microsoft YaHei" charset="-122"/>
                          <a:cs typeface="Microsoft YaHei" charset="-122"/>
                        </a:rPr>
                        <a:t> </a:t>
                      </a:r>
                      <a:r>
                        <a:rPr lang="en-US" altLang="zh-CN" sz="1300" b="0" i="0" u="none" strike="noStrike" dirty="0">
                          <a:solidFill>
                            <a:schemeClr val="bg1"/>
                          </a:solidFill>
                          <a:effectLst/>
                          <a:latin typeface="Microsoft YaHei" charset="-122"/>
                          <a:ea typeface="Microsoft YaHei" charset="-122"/>
                          <a:cs typeface="Microsoft YaHei" charset="-122"/>
                        </a:rPr>
                        <a:t>F1</a:t>
                      </a:r>
                      <a:r>
                        <a:rPr lang="zh-CN" altLang="en-US" sz="1300" b="0" i="0" u="none" strike="noStrike" dirty="0">
                          <a:solidFill>
                            <a:schemeClr val="bg1"/>
                          </a:solidFill>
                          <a:effectLst/>
                          <a:latin typeface="Microsoft YaHei" charset="-122"/>
                          <a:ea typeface="Microsoft YaHei" charset="-122"/>
                          <a:cs typeface="Microsoft YaHei" charset="-122"/>
                        </a:rPr>
                        <a:t>值</a:t>
                      </a:r>
                    </a:p>
                  </a:txBody>
                  <a:tcPr marL="11721" marR="11721" marT="11721"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CNN</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0.9227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0.9634 (3)</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0.9448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0.9540 (2)</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CNN+</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0.9116 (7)</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0.9560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0.9391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0.9475 (7)</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0.9074 (9)</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0.9670 (1)</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0.9224 (9)</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0.9442 (9)</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GRU+</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0.9230 (1)</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0.9553 (10)</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0.9540 (1)</a:t>
                      </a:r>
                    </a:p>
                  </a:txBody>
                  <a:tcPr marL="12700" marR="12700" marT="12700" marB="0" anchor="ctr"/>
                </a:tc>
                <a:tc>
                  <a:txBody>
                    <a:bodyPr/>
                    <a:lstStyle/>
                    <a:p>
                      <a:pPr marL="108000" algn="l" fontAlgn="b"/>
                      <a:r>
                        <a:rPr lang="is-IS" sz="1300" b="1" i="0" u="none" strike="noStrike" dirty="0">
                          <a:solidFill>
                            <a:srgbClr val="FFFF00"/>
                          </a:solidFill>
                          <a:effectLst/>
                          <a:latin typeface="Microsoft YaHei" charset="-122"/>
                          <a:ea typeface="Microsoft YaHei" charset="-122"/>
                          <a:cs typeface="Microsoft YaHei" charset="-122"/>
                        </a:rPr>
                        <a:t>0.9546 (1)</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BiGRU</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0.9134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0.9630 (4)</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0.9339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0.9482 (4)</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BiGRU</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0.9152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0.9624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0.9367 (5)</a:t>
                      </a:r>
                    </a:p>
                  </a:txBody>
                  <a:tcPr marL="12700" marR="12700" marT="12700"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0.9494 (3)</a:t>
                      </a:r>
                    </a:p>
                  </a:txBody>
                  <a:tcPr marL="12700" marR="12700" marT="12700" marB="0" anchor="ctr"/>
                </a:tc>
              </a:tr>
              <a:tr h="300826">
                <a:tc>
                  <a:txBody>
                    <a:bodyPr/>
                    <a:lstStyle/>
                    <a:p>
                      <a:pPr marL="108000" algn="l" fontAlgn="b"/>
                      <a:r>
                        <a:rPr lang="en-US" sz="1300" b="0" i="0" u="none" strike="noStrike" dirty="0" smtClean="0">
                          <a:solidFill>
                            <a:schemeClr val="bg1"/>
                          </a:solidFill>
                          <a:effectLst/>
                          <a:latin typeface="Microsoft YaHei" charset="-122"/>
                          <a:ea typeface="Microsoft YaHei" charset="-122"/>
                          <a:cs typeface="Microsoft YaHei" charset="-122"/>
                        </a:rPr>
                        <a:t>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0.9011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0.9649 (2)</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0.9168 (10)</a:t>
                      </a:r>
                    </a:p>
                  </a:txBody>
                  <a:tcPr marL="12700" marR="12700" marT="12700" marB="0" anchor="ctr"/>
                </a:tc>
                <a:tc>
                  <a:txBody>
                    <a:bodyPr/>
                    <a:lstStyle/>
                    <a:p>
                      <a:pPr marL="108000" algn="l" fontAlgn="b"/>
                      <a:r>
                        <a:rPr lang="is-IS" sz="1300" b="0" i="0" u="none" strike="noStrike">
                          <a:solidFill>
                            <a:schemeClr val="bg1"/>
                          </a:solidFill>
                          <a:effectLst/>
                          <a:latin typeface="Microsoft YaHei" charset="-122"/>
                          <a:ea typeface="Microsoft YaHei" charset="-122"/>
                          <a:cs typeface="Microsoft YaHei" charset="-122"/>
                        </a:rPr>
                        <a:t>0.9402 (10)</a:t>
                      </a:r>
                    </a:p>
                  </a:txBody>
                  <a:tcPr marL="12700" marR="12700" marT="12700" marB="0" anchor="ctr"/>
                </a:tc>
              </a:tr>
              <a:tr h="300826">
                <a:tc>
                  <a:txBody>
                    <a:bodyPr/>
                    <a:lstStyle/>
                    <a:p>
                      <a:pPr marL="108000" algn="l" fontAlgn="b"/>
                      <a:r>
                        <a:rPr lang="en-US" altLang="zh-CN" sz="1300" b="0" i="0" u="none" strike="noStrike" dirty="0">
                          <a:solidFill>
                            <a:schemeClr val="bg1"/>
                          </a:solidFill>
                          <a:effectLst/>
                          <a:latin typeface="Microsoft YaHei" charset="-122"/>
                          <a:ea typeface="Microsoft YaHei" charset="-122"/>
                          <a:cs typeface="Microsoft YaHei" charset="-122"/>
                        </a:rPr>
                        <a:t>LSTM+</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cs-CZ" sz="1300" b="0" i="0" u="none" strike="noStrike">
                          <a:solidFill>
                            <a:schemeClr val="bg1"/>
                          </a:solidFill>
                          <a:effectLst/>
                          <a:latin typeface="Microsoft YaHei" charset="-122"/>
                          <a:ea typeface="Microsoft YaHei" charset="-122"/>
                          <a:cs typeface="Microsoft YaHei" charset="-122"/>
                        </a:rPr>
                        <a:t>0.9121 (6)</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0.9567 (8)</a:t>
                      </a:r>
                    </a:p>
                  </a:txBody>
                  <a:tcPr marL="12700" marR="12700" marT="12700" marB="0" anchor="ctr"/>
                </a:tc>
                <a:tc>
                  <a:txBody>
                    <a:bodyPr/>
                    <a:lstStyle/>
                    <a:p>
                      <a:pPr marL="108000" algn="l" fontAlgn="b"/>
                      <a:r>
                        <a:rPr lang="is-IS" sz="1300" b="0" i="0" u="none" strike="noStrike" dirty="0">
                          <a:solidFill>
                            <a:schemeClr val="bg1"/>
                          </a:solidFill>
                          <a:effectLst/>
                          <a:latin typeface="Microsoft YaHei" charset="-122"/>
                          <a:ea typeface="Microsoft YaHei" charset="-122"/>
                          <a:cs typeface="Microsoft YaHei" charset="-122"/>
                        </a:rPr>
                        <a:t>0.9391 (3)</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0.9478 (6)</a:t>
                      </a:r>
                    </a:p>
                  </a:txBody>
                  <a:tcPr marL="12700" marR="12700" marT="12700" marB="0" anchor="ctr"/>
                </a:tc>
              </a:tr>
              <a:tr h="300826">
                <a:tc>
                  <a:txBody>
                    <a:bodyPr/>
                    <a:lstStyle/>
                    <a:p>
                      <a:pPr marL="108000" algn="l" fontAlgn="b"/>
                      <a:r>
                        <a:rPr lang="en-US" sz="1300" b="0" i="0" u="none" strike="noStrike" dirty="0" err="1" smtClean="0">
                          <a:solidFill>
                            <a:schemeClr val="bg1"/>
                          </a:solidFill>
                          <a:effectLst/>
                          <a:latin typeface="Microsoft YaHei" charset="-122"/>
                          <a:ea typeface="Microsoft YaHei" charset="-122"/>
                          <a:cs typeface="Microsoft YaHei" charset="-122"/>
                        </a:rPr>
                        <a:t>BiLSTM</a:t>
                      </a:r>
                      <a:endParaRPr 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0.9089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0.9595 (7)</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0.9320 (8)</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0.9456 (8)</a:t>
                      </a:r>
                    </a:p>
                  </a:txBody>
                  <a:tcPr marL="12700" marR="12700" marT="12700" marB="0" anchor="ctr"/>
                </a:tc>
              </a:tr>
              <a:tr h="300826">
                <a:tc>
                  <a:txBody>
                    <a:bodyPr/>
                    <a:lstStyle/>
                    <a:p>
                      <a:pPr marL="108000" algn="l" fontAlgn="b"/>
                      <a:r>
                        <a:rPr lang="en-US" altLang="zh-CN" sz="1300" b="0" i="0" u="none" strike="noStrike" dirty="0" err="1">
                          <a:solidFill>
                            <a:schemeClr val="bg1"/>
                          </a:solidFill>
                          <a:effectLst/>
                          <a:latin typeface="Microsoft YaHei" charset="-122"/>
                          <a:ea typeface="Microsoft YaHei" charset="-122"/>
                          <a:cs typeface="Microsoft YaHei" charset="-122"/>
                        </a:rPr>
                        <a:t>BiLSTM</a:t>
                      </a:r>
                      <a:r>
                        <a:rPr lang="en-US" altLang="zh-CN" sz="1300" b="0" i="0" u="none" strike="noStrike" dirty="0">
                          <a:solidFill>
                            <a:schemeClr val="bg1"/>
                          </a:solidFill>
                          <a:effectLst/>
                          <a:latin typeface="Microsoft YaHei" charset="-122"/>
                          <a:ea typeface="Microsoft YaHei" charset="-122"/>
                          <a:cs typeface="Microsoft YaHei" charset="-122"/>
                        </a:rPr>
                        <a:t>+</a:t>
                      </a:r>
                      <a:r>
                        <a:rPr lang="zh-CN" altLang="en-US" sz="1300" b="0" i="0" u="none" strike="noStrike" dirty="0">
                          <a:solidFill>
                            <a:schemeClr val="bg1"/>
                          </a:solidFill>
                          <a:effectLst/>
                          <a:latin typeface="Microsoft YaHei" charset="-122"/>
                          <a:ea typeface="Microsoft YaHei" charset="-122"/>
                          <a:cs typeface="Microsoft YaHei" charset="-122"/>
                        </a:rPr>
                        <a:t>注意力</a:t>
                      </a:r>
                      <a:r>
                        <a:rPr lang="zh-CN" altLang="en-US" sz="1300" b="0" i="0" u="none" strike="noStrike" dirty="0" smtClean="0">
                          <a:solidFill>
                            <a:schemeClr val="bg1"/>
                          </a:solidFill>
                          <a:effectLst/>
                          <a:latin typeface="Microsoft YaHei" charset="-122"/>
                          <a:ea typeface="Microsoft YaHei" charset="-122"/>
                          <a:cs typeface="Microsoft YaHei" charset="-122"/>
                        </a:rPr>
                        <a:t>机制</a:t>
                      </a:r>
                      <a:endParaRPr lang="zh-CN" altLang="en-US" sz="1300" b="0" i="0" u="none" strike="noStrike" dirty="0">
                        <a:solidFill>
                          <a:schemeClr val="bg1"/>
                        </a:solidFill>
                        <a:effectLst/>
                        <a:latin typeface="Microsoft YaHei" charset="-122"/>
                        <a:ea typeface="Microsoft YaHei" charset="-122"/>
                        <a:cs typeface="Microsoft YaHei" charset="-122"/>
                      </a:endParaRPr>
                    </a:p>
                  </a:txBody>
                  <a:tcPr marL="11721" marR="11721" marT="11721"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0.9131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0.9627 (5)</a:t>
                      </a:r>
                    </a:p>
                  </a:txBody>
                  <a:tcPr marL="12700" marR="12700" marT="12700" marB="0" anchor="ctr"/>
                </a:tc>
                <a:tc>
                  <a:txBody>
                    <a:bodyPr/>
                    <a:lstStyle/>
                    <a:p>
                      <a:pPr marL="108000" algn="l" fontAlgn="b"/>
                      <a:r>
                        <a:rPr lang="mr-IN" sz="1300" b="0" i="0" u="none" strike="noStrike">
                          <a:solidFill>
                            <a:schemeClr val="bg1"/>
                          </a:solidFill>
                          <a:effectLst/>
                          <a:latin typeface="Microsoft YaHei" charset="-122"/>
                          <a:ea typeface="Microsoft YaHei" charset="-122"/>
                          <a:cs typeface="Microsoft YaHei" charset="-122"/>
                        </a:rPr>
                        <a:t>0.9337 (7)</a:t>
                      </a:r>
                    </a:p>
                  </a:txBody>
                  <a:tcPr marL="12700" marR="12700" marT="12700" marB="0" anchor="ctr"/>
                </a:tc>
                <a:tc>
                  <a:txBody>
                    <a:bodyPr/>
                    <a:lstStyle/>
                    <a:p>
                      <a:pPr marL="108000" algn="l" fontAlgn="b"/>
                      <a:r>
                        <a:rPr lang="mr-IN" sz="1300" b="0" i="0" u="none" strike="noStrike" dirty="0">
                          <a:solidFill>
                            <a:schemeClr val="bg1"/>
                          </a:solidFill>
                          <a:effectLst/>
                          <a:latin typeface="Microsoft YaHei" charset="-122"/>
                          <a:ea typeface="Microsoft YaHei" charset="-122"/>
                          <a:cs typeface="Microsoft YaHei" charset="-122"/>
                        </a:rPr>
                        <a:t>0.9480 (5)</a:t>
                      </a:r>
                    </a:p>
                  </a:txBody>
                  <a:tcPr marL="12700" marR="12700" marT="12700" marB="0" anchor="ctr"/>
                </a:tc>
              </a:tr>
            </a:tbl>
          </a:graphicData>
        </a:graphic>
      </p:graphicFrame>
      <p:sp>
        <p:nvSpPr>
          <p:cNvPr id="4" name="矩形 3"/>
          <p:cNvSpPr/>
          <p:nvPr/>
        </p:nvSpPr>
        <p:spPr>
          <a:xfrm>
            <a:off x="3810535" y="1432306"/>
            <a:ext cx="4384534" cy="369332"/>
          </a:xfrm>
          <a:prstGeom prst="rect">
            <a:avLst/>
          </a:prstGeom>
        </p:spPr>
        <p:txBody>
          <a:bodyPr wrap="none">
            <a:spAutoFit/>
          </a:bodyPr>
          <a:lstStyle/>
          <a:p>
            <a:r>
              <a:rPr lang="zh-CN" altLang="en-US" dirty="0" smtClean="0">
                <a:latin typeface="Microsoft YaHei" charset="-122"/>
                <a:ea typeface="Microsoft YaHei" charset="-122"/>
                <a:cs typeface="Microsoft YaHei" charset="-122"/>
              </a:rPr>
              <a:t>面向</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其他</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 </a:t>
            </a:r>
            <a:r>
              <a:rPr lang="zh-CN" altLang="en-US" i="1" dirty="0" smtClean="0">
                <a:solidFill>
                  <a:srgbClr val="1775B3"/>
                </a:solidFill>
                <a:latin typeface="Microsoft YaHei" charset="-122"/>
                <a:ea typeface="Microsoft YaHei" charset="-122"/>
                <a:cs typeface="Microsoft YaHei" charset="-122"/>
              </a:rPr>
              <a:t>不</a:t>
            </a:r>
            <a:r>
              <a:rPr lang="zh-CN" altLang="en-US" i="1" dirty="0">
                <a:solidFill>
                  <a:srgbClr val="1775B3"/>
                </a:solidFill>
                <a:latin typeface="Microsoft YaHei" charset="-122"/>
                <a:ea typeface="Microsoft YaHei" charset="-122"/>
                <a:cs typeface="Microsoft YaHei" charset="-122"/>
              </a:rPr>
              <a:t>是</a:t>
            </a:r>
            <a:r>
              <a:rPr lang="zh-CN" altLang="en-US" i="1" dirty="0" smtClean="0">
                <a:solidFill>
                  <a:srgbClr val="1775B3"/>
                </a:solidFill>
                <a:latin typeface="Microsoft YaHei" charset="-122"/>
                <a:ea typeface="Microsoft YaHei" charset="-122"/>
                <a:cs typeface="Microsoft YaHei" charset="-122"/>
              </a:rPr>
              <a:t>其他</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二分类</a:t>
            </a:r>
            <a:r>
              <a:rPr lang="zh-CN" altLang="en-US" dirty="0">
                <a:latin typeface="Microsoft YaHei" charset="-122"/>
                <a:ea typeface="Microsoft YaHei" charset="-122"/>
                <a:cs typeface="Microsoft YaHei" charset="-122"/>
              </a:rPr>
              <a:t>的</a:t>
            </a:r>
            <a:r>
              <a:rPr lang="zh-CN" altLang="en-US" dirty="0" smtClean="0">
                <a:latin typeface="Microsoft YaHei" charset="-122"/>
                <a:ea typeface="Microsoft YaHei" charset="-122"/>
                <a:cs typeface="Microsoft YaHei" charset="-122"/>
              </a:rPr>
              <a:t>模型</a:t>
            </a:r>
            <a:r>
              <a:rPr lang="zh-CN" altLang="en-US" dirty="0">
                <a:latin typeface="Microsoft YaHei" charset="-122"/>
                <a:ea typeface="Microsoft YaHei" charset="-122"/>
                <a:cs typeface="Microsoft YaHei" charset="-122"/>
              </a:rPr>
              <a:t>性能</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246" y="2759038"/>
            <a:ext cx="4993868" cy="2546608"/>
          </a:xfrm>
          <a:prstGeom prst="rect">
            <a:avLst/>
          </a:prstGeom>
        </p:spPr>
      </p:pic>
      <p:sp>
        <p:nvSpPr>
          <p:cNvPr id="9" name="矩形 8"/>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1834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title"/>
          </p:nvPr>
        </p:nvSpPr>
        <p:spPr>
          <a:xfrm>
            <a:off x="1302655" y="337014"/>
            <a:ext cx="953195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参赛</a:t>
            </a:r>
            <a:r>
              <a:rPr lang="zh-CN" altLang="en-US" sz="2600" dirty="0"/>
              <a:t>结果 </a:t>
            </a:r>
          </a:p>
        </p:txBody>
      </p:sp>
      <p:sp>
        <p:nvSpPr>
          <p:cNvPr id="50"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51"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986731" y="1230692"/>
            <a:ext cx="3666388" cy="369332"/>
          </a:xfrm>
          <a:prstGeom prst="rect">
            <a:avLst/>
          </a:prstGeom>
        </p:spPr>
        <p:txBody>
          <a:bodyPr wrap="none">
            <a:spAutoFit/>
          </a:bodyPr>
          <a:lstStyle/>
          <a:p>
            <a:r>
              <a:rPr lang="zh-CN" altLang="en-US" i="1" dirty="0">
                <a:latin typeface="Times New Roman" charset="0"/>
                <a:ea typeface="Times New Roman" charset="0"/>
                <a:cs typeface="Times New Roman" charset="0"/>
              </a:rPr>
              <a:t>SemEval-</a:t>
            </a:r>
            <a:r>
              <a:rPr lang="zh-CN" altLang="en-US" i="1" dirty="0" smtClean="0">
                <a:latin typeface="Times New Roman" charset="0"/>
                <a:ea typeface="Times New Roman" charset="0"/>
                <a:cs typeface="Times New Roman" charset="0"/>
              </a:rPr>
              <a:t>201</a:t>
            </a:r>
            <a:r>
              <a:rPr lang="en-US" altLang="zh-TW" i="1" dirty="0" smtClean="0">
                <a:latin typeface="Times New Roman" charset="0"/>
                <a:ea typeface="Times New Roman" charset="0"/>
                <a:cs typeface="Times New Roman" charset="0"/>
              </a:rPr>
              <a:t>9</a:t>
            </a:r>
            <a:r>
              <a:rPr lang="zh-CN" altLang="en-US" i="1" dirty="0" smtClean="0">
                <a:latin typeface="Times New Roman" charset="0"/>
                <a:ea typeface="Times New Roman" charset="0"/>
                <a:cs typeface="Times New Roman" charset="0"/>
              </a:rPr>
              <a:t> </a:t>
            </a:r>
            <a:r>
              <a:rPr lang="zh-CN" altLang="en-US" dirty="0">
                <a:latin typeface="Microsoft YaHei" charset="-122"/>
                <a:ea typeface="Microsoft YaHei" charset="-122"/>
                <a:cs typeface="Microsoft YaHei" charset="-122"/>
              </a:rPr>
              <a:t>任务</a:t>
            </a:r>
            <a:r>
              <a:rPr lang="zh-CN" altLang="en-US" dirty="0" smtClean="0">
                <a:latin typeface="Microsoft YaHei" charset="-122"/>
                <a:ea typeface="Microsoft YaHei" charset="-122"/>
                <a:cs typeface="Microsoft YaHei" charset="-122"/>
              </a:rPr>
              <a:t>三参赛</a:t>
            </a:r>
            <a:r>
              <a:rPr lang="zh-CN" altLang="en-US" dirty="0">
                <a:latin typeface="Microsoft YaHei" charset="-122"/>
                <a:ea typeface="Microsoft YaHei" charset="-122"/>
                <a:cs typeface="Microsoft YaHei" charset="-122"/>
              </a:rPr>
              <a:t>系统</a:t>
            </a:r>
            <a:r>
              <a:rPr lang="zh-CN" altLang="en-US" dirty="0" smtClean="0">
                <a:latin typeface="Microsoft YaHei" charset="-122"/>
                <a:ea typeface="Microsoft YaHei" charset="-122"/>
                <a:cs typeface="Microsoft YaHei" charset="-122"/>
              </a:rPr>
              <a:t>性能</a:t>
            </a:r>
            <a:endParaRPr lang="zh-CN" altLang="en-US" dirty="0">
              <a:latin typeface="Microsoft YaHei" charset="-122"/>
              <a:ea typeface="Microsoft YaHei" charset="-122"/>
              <a:cs typeface="Microsoft YaHei" charset="-122"/>
            </a:endParaRPr>
          </a:p>
        </p:txBody>
      </p:sp>
      <p:graphicFrame>
        <p:nvGraphicFramePr>
          <p:cNvPr id="53" name="表格 52"/>
          <p:cNvGraphicFramePr>
            <a:graphicFrameLocks noGrp="1"/>
          </p:cNvGraphicFramePr>
          <p:nvPr>
            <p:extLst>
              <p:ext uri="{D42A27DB-BD31-4B8C-83A1-F6EECF244321}">
                <p14:modId xmlns:p14="http://schemas.microsoft.com/office/powerpoint/2010/main" val="685993226"/>
              </p:ext>
            </p:extLst>
          </p:nvPr>
        </p:nvGraphicFramePr>
        <p:xfrm>
          <a:off x="3429000" y="1646766"/>
          <a:ext cx="4686300" cy="4079240"/>
        </p:xfrm>
        <a:graphic>
          <a:graphicData uri="http://schemas.openxmlformats.org/drawingml/2006/table">
            <a:tbl>
              <a:tblPr firstRow="1" bandRow="1">
                <a:tableStyleId>{8FD4443E-F989-4FC4-A0C8-D5A2AF1F390B}</a:tableStyleId>
              </a:tblPr>
              <a:tblGrid>
                <a:gridCol w="914400"/>
                <a:gridCol w="2463800"/>
                <a:gridCol w="1308100"/>
              </a:tblGrid>
              <a:tr h="370840">
                <a:tc>
                  <a:txBody>
                    <a:bodyPr/>
                    <a:lstStyle/>
                    <a:p>
                      <a:r>
                        <a:rPr lang="zh-CN" altLang="en-US" sz="1800" b="0" u="none" strike="noStrike" kern="1200" baseline="0" dirty="0" smtClean="0">
                          <a:latin typeface="+mn-ea"/>
                          <a:ea typeface="+mn-ea"/>
                        </a:rPr>
                        <a:t>排名</a:t>
                      </a:r>
                      <a:endParaRPr lang="zh-CN" altLang="en-US" sz="1800" b="0" i="0" u="none" strike="noStrike" kern="1200" baseline="0" dirty="0" smtClean="0">
                        <a:solidFill>
                          <a:schemeClr val="lt1"/>
                        </a:solidFill>
                        <a:latin typeface="+mn-ea"/>
                        <a:ea typeface="+mn-ea"/>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latin typeface="+mn-ea"/>
                          <a:ea typeface="+mn-ea"/>
                        </a:rPr>
                        <a:t>队伍名称</a:t>
                      </a:r>
                      <a:endParaRPr lang="zh-CN" altLang="en-US" sz="1800" b="0" i="0" u="none" strike="noStrike" kern="1200" baseline="0" dirty="0" smtClean="0">
                        <a:solidFill>
                          <a:schemeClr val="lt1"/>
                        </a:solidFill>
                        <a:latin typeface="+mn-ea"/>
                        <a:ea typeface="+mn-ea"/>
                        <a:cs typeface="SimHei" charset="-122"/>
                      </a:endParaRPr>
                    </a:p>
                  </a:txBody>
                  <a:tcPr/>
                </a:tc>
                <a:tc>
                  <a:txBody>
                    <a:bodyPr/>
                    <a:lstStyle/>
                    <a:p>
                      <a:pPr algn="ctr"/>
                      <a:r>
                        <a:rPr lang="en-US" altLang="zh-CN" sz="1800" b="0" u="none" strike="noStrike" kern="1200" baseline="0" dirty="0" smtClean="0">
                          <a:latin typeface="+mn-ea"/>
                          <a:ea typeface="+mn-ea"/>
                        </a:rPr>
                        <a:t>F1</a:t>
                      </a:r>
                      <a:r>
                        <a:rPr lang="zh-CN" altLang="en-US" sz="1800" b="0" u="none" strike="noStrike" kern="1200" baseline="0" dirty="0" smtClean="0">
                          <a:latin typeface="+mn-ea"/>
                          <a:ea typeface="+mn-ea"/>
                        </a:rPr>
                        <a:t>值</a:t>
                      </a:r>
                      <a:endParaRPr lang="zh-CN" altLang="en-US" b="0" dirty="0">
                        <a:latin typeface="+mn-ea"/>
                        <a:ea typeface="+mn-ea"/>
                        <a:cs typeface="SimHei" charset="-122"/>
                      </a:endParaRPr>
                    </a:p>
                  </a:txBody>
                  <a:tcPr/>
                </a:tc>
              </a:tr>
              <a:tr h="370840">
                <a:tc>
                  <a:txBody>
                    <a:bodyPr/>
                    <a:lstStyle/>
                    <a:p>
                      <a:r>
                        <a:rPr lang="en-US" altLang="zh-CN" sz="1800" b="0" u="none" strike="noStrike" kern="1200" baseline="0" dirty="0" smtClean="0">
                          <a:latin typeface="+mn-ea"/>
                          <a:ea typeface="+mn-ea"/>
                        </a:rPr>
                        <a:t>1</a:t>
                      </a:r>
                      <a:endParaRPr lang="en-US" altLang="zh-CN" sz="1800" b="0" i="0" u="none" strike="noStrike" kern="1200" baseline="0" dirty="0" smtClean="0">
                        <a:solidFill>
                          <a:schemeClr val="lt1"/>
                        </a:solidFill>
                        <a:latin typeface="+mn-ea"/>
                        <a:ea typeface="+mn-ea"/>
                        <a:cs typeface="+mn-cs"/>
                      </a:endParaRPr>
                    </a:p>
                  </a:txBody>
                  <a:tcPr/>
                </a:tc>
                <a:tc>
                  <a:txBody>
                    <a:bodyPr/>
                    <a:lstStyle/>
                    <a:p>
                      <a:r>
                        <a:rPr lang="en-US" altLang="zh-CN" sz="1800" b="0" u="none" strike="noStrike" kern="1200" baseline="0" dirty="0" err="1" smtClean="0">
                          <a:latin typeface="+mn-ea"/>
                          <a:ea typeface="+mn-ea"/>
                        </a:rPr>
                        <a:t>PingAn</a:t>
                      </a:r>
                      <a:r>
                        <a:rPr lang="en-US" altLang="zh-CN" sz="1800" b="0" u="none" strike="noStrike" kern="1200" baseline="0" dirty="0" smtClean="0">
                          <a:latin typeface="+mn-ea"/>
                          <a:ea typeface="+mn-ea"/>
                        </a:rPr>
                        <a:t> </a:t>
                      </a:r>
                      <a:r>
                        <a:rPr lang="en-US" altLang="zh-CN" sz="1800" b="0" u="none" strike="noStrike" kern="1200" baseline="0" dirty="0" err="1" smtClean="0">
                          <a:latin typeface="+mn-ea"/>
                          <a:ea typeface="+mn-ea"/>
                        </a:rPr>
                        <a:t>GammaLab</a:t>
                      </a:r>
                      <a:endParaRPr lang="zh-CN" altLang="en-US" b="0" dirty="0">
                        <a:latin typeface="+mn-ea"/>
                        <a:ea typeface="+mn-ea"/>
                      </a:endParaRPr>
                    </a:p>
                  </a:txBody>
                  <a:tcPr/>
                </a:tc>
                <a:tc>
                  <a:txBody>
                    <a:bodyPr/>
                    <a:lstStyle/>
                    <a:p>
                      <a:pPr algn="ctr"/>
                      <a:r>
                        <a:rPr lang="en-US" altLang="zh-CN" sz="1800" b="0" u="none" strike="noStrike" kern="1200" baseline="0" dirty="0" smtClean="0">
                          <a:latin typeface="+mn-ea"/>
                          <a:ea typeface="+mn-ea"/>
                        </a:rPr>
                        <a:t>0.7959</a:t>
                      </a:r>
                      <a:endParaRPr lang="zh-CN" altLang="en-US" b="0" dirty="0">
                        <a:latin typeface="+mn-ea"/>
                        <a:ea typeface="+mn-ea"/>
                      </a:endParaRPr>
                    </a:p>
                  </a:txBody>
                  <a:tcPr/>
                </a:tc>
              </a:tr>
              <a:tr h="370840">
                <a:tc>
                  <a:txBody>
                    <a:bodyPr/>
                    <a:lstStyle/>
                    <a:p>
                      <a:r>
                        <a:rPr lang="en-US" altLang="zh-CN" sz="1800" b="0" i="0" u="none" strike="noStrike" kern="1200" baseline="0" dirty="0" smtClean="0">
                          <a:solidFill>
                            <a:schemeClr val="lt1"/>
                          </a:solidFill>
                          <a:latin typeface="+mn-ea"/>
                          <a:ea typeface="+mn-ea"/>
                          <a:cs typeface="+mn-cs"/>
                        </a:rPr>
                        <a:t>2</a:t>
                      </a:r>
                    </a:p>
                  </a:txBody>
                  <a:tcPr/>
                </a:tc>
                <a:tc>
                  <a:txBody>
                    <a:bodyPr/>
                    <a:lstStyle/>
                    <a:p>
                      <a:r>
                        <a:rPr lang="en-US" altLang="zh-CN" b="0" dirty="0" smtClean="0">
                          <a:latin typeface="+mn-ea"/>
                          <a:ea typeface="+mn-ea"/>
                        </a:rPr>
                        <a:t>(</a:t>
                      </a:r>
                      <a:r>
                        <a:rPr lang="zh-CN" altLang="en-US" b="0" dirty="0" smtClean="0">
                          <a:latin typeface="+mn-ea"/>
                          <a:ea typeface="+mn-ea"/>
                        </a:rPr>
                        <a:t>无</a:t>
                      </a:r>
                      <a:r>
                        <a:rPr lang="en-US" altLang="zh-CN" b="0" dirty="0" smtClean="0">
                          <a:latin typeface="+mn-ea"/>
                          <a:ea typeface="+mn-ea"/>
                        </a:rPr>
                        <a:t>)</a:t>
                      </a:r>
                      <a:endParaRPr lang="zh-CN" altLang="en-US" b="0" dirty="0">
                        <a:latin typeface="+mn-ea"/>
                        <a:ea typeface="+mn-ea"/>
                      </a:endParaRPr>
                    </a:p>
                  </a:txBody>
                  <a:tcPr/>
                </a:tc>
                <a:tc>
                  <a:txBody>
                    <a:bodyPr/>
                    <a:lstStyle/>
                    <a:p>
                      <a:pPr algn="ctr"/>
                      <a:r>
                        <a:rPr lang="en-US" altLang="zh-TW" b="0" dirty="0" smtClean="0">
                          <a:latin typeface="+mn-lt"/>
                          <a:ea typeface="+mn-ea"/>
                        </a:rPr>
                        <a:t>0.7947</a:t>
                      </a:r>
                      <a:endParaRPr lang="zh-CN" altLang="en-US" b="0" dirty="0">
                        <a:latin typeface="+mn-lt"/>
                        <a:ea typeface="+mn-ea"/>
                      </a:endParaRPr>
                    </a:p>
                  </a:txBody>
                  <a:tcPr/>
                </a:tc>
              </a:tr>
              <a:tr h="370840">
                <a:tc>
                  <a:txBody>
                    <a:bodyPr/>
                    <a:lstStyle/>
                    <a:p>
                      <a:r>
                        <a:rPr lang="de-DE" altLang="zh-CN" sz="1800" b="0" u="none" strike="noStrike" kern="1200" baseline="0" dirty="0" smtClean="0">
                          <a:latin typeface="+mn-ea"/>
                          <a:ea typeface="+mn-ea"/>
                        </a:rPr>
                        <a:t>3</a:t>
                      </a:r>
                      <a:endParaRPr lang="de-DE"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sz="1800" b="0" u="none" strike="noStrike" kern="1200" baseline="0" dirty="0" smtClean="0">
                          <a:latin typeface="+mn-ea"/>
                          <a:ea typeface="+mn-ea"/>
                        </a:rPr>
                        <a:t>NELEC</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sz="1800" b="0" u="none" strike="noStrike" kern="1200" baseline="0" dirty="0" smtClean="0">
                          <a:latin typeface="+mn-ea"/>
                          <a:ea typeface="+mn-ea"/>
                        </a:rPr>
                        <a:t>0.7765</a:t>
                      </a:r>
                      <a:endParaRPr lang="de-DE" altLang="zh-CN" sz="1800" b="0" i="0" u="none" strike="noStrike" kern="1200" baseline="0" dirty="0" smtClean="0">
                        <a:solidFill>
                          <a:schemeClr val="lt1"/>
                        </a:solidFill>
                        <a:latin typeface="+mn-ea"/>
                        <a:ea typeface="+mn-ea"/>
                        <a:cs typeface="+mn-cs"/>
                      </a:endParaRPr>
                    </a:p>
                  </a:txBody>
                  <a:tcPr/>
                </a:tc>
              </a:tr>
              <a:tr h="370840">
                <a:tc>
                  <a:txBody>
                    <a:bodyPr/>
                    <a:lstStyle/>
                    <a:p>
                      <a:r>
                        <a:rPr lang="de-DE" altLang="zh-CN" sz="1800" b="0" u="none" strike="noStrike" kern="1200" baseline="0" dirty="0" smtClean="0">
                          <a:latin typeface="+mn-ea"/>
                          <a:ea typeface="+mn-ea"/>
                        </a:rPr>
                        <a:t>4</a:t>
                      </a:r>
                      <a:endParaRPr lang="de-DE" altLang="zh-CN" sz="1800" b="0" i="0" u="none" strike="noStrike" kern="1200" baseline="0" dirty="0" smtClean="0">
                        <a:solidFill>
                          <a:schemeClr val="lt1"/>
                        </a:solidFill>
                        <a:latin typeface="+mn-ea"/>
                        <a:ea typeface="+mn-ea"/>
                        <a:cs typeface="+mn-cs"/>
                      </a:endParaRPr>
                    </a:p>
                  </a:txBody>
                  <a:tcPr/>
                </a:tc>
                <a:tc>
                  <a:txBody>
                    <a:bodyPr/>
                    <a:lstStyle/>
                    <a:p>
                      <a:r>
                        <a:rPr lang="de-DE" altLang="zh-CN" sz="1800" b="0" u="none" strike="noStrike" kern="1200" baseline="0" dirty="0" err="1" smtClean="0">
                          <a:latin typeface="+mn-ea"/>
                          <a:ea typeface="+mn-ea"/>
                        </a:rPr>
                        <a:t>SymantoResearch</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sz="1800" b="0" u="none" strike="noStrike" kern="1200" baseline="0" dirty="0" smtClean="0">
                          <a:latin typeface="+mn-ea"/>
                          <a:ea typeface="+mn-ea"/>
                        </a:rPr>
                        <a:t>0.7731</a:t>
                      </a:r>
                      <a:endParaRPr lang="zh-CN" altLang="en-US" b="0" dirty="0" smtClean="0">
                        <a:latin typeface="+mn-ea"/>
                        <a:ea typeface="+mn-ea"/>
                      </a:endParaRPr>
                    </a:p>
                  </a:txBody>
                  <a:tcPr/>
                </a:tc>
              </a:tr>
              <a:tr h="370840">
                <a:tc>
                  <a:txBody>
                    <a:bodyPr/>
                    <a:lstStyle/>
                    <a:p>
                      <a:r>
                        <a:rPr lang="tr-TR" altLang="zh-CN" sz="1800" b="0" u="none" strike="noStrike" kern="1200" baseline="0" dirty="0" smtClean="0">
                          <a:latin typeface="+mn-ea"/>
                          <a:ea typeface="+mn-ea"/>
                        </a:rPr>
                        <a:t>5</a:t>
                      </a:r>
                      <a:endParaRPr lang="tr-TR"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altLang="zh-CN" sz="1800" b="0" u="none" strike="noStrike" kern="1200" baseline="0" dirty="0" smtClean="0">
                          <a:latin typeface="+mn-ea"/>
                          <a:ea typeface="+mn-ea"/>
                        </a:rPr>
                        <a:t>ANA</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altLang="zh-CN" sz="1800" b="0" u="none" strike="noStrike" kern="1200" baseline="0" dirty="0" smtClean="0">
                          <a:latin typeface="+mn-ea"/>
                          <a:ea typeface="+mn-ea"/>
                        </a:rPr>
                        <a:t>0.7709</a:t>
                      </a:r>
                      <a:endParaRPr lang="tr-TR" altLang="zh-CN" sz="1800" b="0" i="0" u="none" strike="noStrike" kern="1200" baseline="0" dirty="0" smtClean="0">
                        <a:solidFill>
                          <a:schemeClr val="lt1"/>
                        </a:solidFill>
                        <a:latin typeface="+mn-ea"/>
                        <a:ea typeface="+mn-ea"/>
                        <a:cs typeface="+mn-cs"/>
                      </a:endParaRPr>
                    </a:p>
                  </a:txBody>
                  <a:tcPr/>
                </a:tc>
              </a:tr>
              <a:tr h="370840">
                <a:tc>
                  <a:txBody>
                    <a:bodyPr/>
                    <a:lstStyle/>
                    <a:p>
                      <a:r>
                        <a:rPr lang="nb-NO" altLang="zh-CN" sz="1800" b="0" u="none" strike="noStrike" kern="1200" baseline="0" dirty="0" smtClean="0">
                          <a:latin typeface="+mn-ea"/>
                          <a:ea typeface="+mn-ea"/>
                        </a:rPr>
                        <a:t>6</a:t>
                      </a:r>
                      <a:endParaRPr lang="nb-NO"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err="1" smtClean="0">
                          <a:latin typeface="+mn-ea"/>
                          <a:ea typeface="+mn-ea"/>
                        </a:rPr>
                        <a:t>CAiRE_HKUST</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altLang="zh-CN" sz="1800" b="0" u="none" strike="noStrike" kern="1200" baseline="0" dirty="0" smtClean="0">
                          <a:latin typeface="+mn-ea"/>
                          <a:ea typeface="+mn-ea"/>
                        </a:rPr>
                        <a:t>0.7677</a:t>
                      </a:r>
                      <a:endParaRPr lang="nb-NO" altLang="zh-CN" sz="1800" b="0" i="0" u="none" strike="noStrike" kern="1200" baseline="0" dirty="0" smtClean="0">
                        <a:solidFill>
                          <a:schemeClr val="lt1"/>
                        </a:solidFill>
                        <a:latin typeface="+mn-ea"/>
                        <a:ea typeface="+mn-ea"/>
                        <a:cs typeface="+mn-cs"/>
                      </a:endParaRPr>
                    </a:p>
                  </a:txBody>
                  <a:tcPr/>
                </a:tc>
              </a:tr>
              <a:tr h="370840">
                <a:tc>
                  <a:txBody>
                    <a:bodyPr/>
                    <a:lstStyle/>
                    <a:p>
                      <a:r>
                        <a:rPr lang="pt-BR" altLang="zh-CN" sz="1800" b="0" u="none" strike="noStrike" kern="1200" baseline="0" dirty="0" smtClean="0">
                          <a:latin typeface="+mn-ea"/>
                          <a:ea typeface="+mn-ea"/>
                        </a:rPr>
                        <a:t>7</a:t>
                      </a:r>
                      <a:endParaRPr lang="pt-BR"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altLang="zh-CN" sz="1800" b="0" u="none" strike="noStrike" kern="1200" baseline="0" dirty="0" smtClean="0">
                          <a:latin typeface="+mn-ea"/>
                          <a:ea typeface="+mn-ea"/>
                        </a:rPr>
                        <a:t>SNU_IDS</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altLang="zh-CN" sz="1800" b="0" u="none" strike="noStrike" kern="1200" baseline="0" dirty="0" smtClean="0">
                          <a:latin typeface="+mn-ea"/>
                          <a:ea typeface="+mn-ea"/>
                        </a:rPr>
                        <a:t>0.7661</a:t>
                      </a:r>
                      <a:endParaRPr lang="pt-BR" altLang="zh-CN" sz="1800" b="0" i="0" u="none" strike="noStrike" kern="1200" baseline="0" dirty="0" smtClean="0">
                        <a:solidFill>
                          <a:schemeClr val="lt1"/>
                        </a:solidFill>
                        <a:latin typeface="+mn-ea"/>
                        <a:ea typeface="+mn-ea"/>
                        <a:cs typeface="+mn-cs"/>
                      </a:endParaRPr>
                    </a:p>
                  </a:txBody>
                  <a:tcPr/>
                </a:tc>
              </a:tr>
              <a:tr h="370840">
                <a:tc>
                  <a:txBody>
                    <a:bodyPr/>
                    <a:lstStyle/>
                    <a:p>
                      <a:r>
                        <a:rPr lang="en-US" altLang="zh-CN" sz="1800" b="0" u="none" strike="noStrike" kern="1200" baseline="0" dirty="0" smtClean="0">
                          <a:latin typeface="+mn-ea"/>
                          <a:ea typeface="+mn-ea"/>
                        </a:rPr>
                        <a:t>8</a:t>
                      </a:r>
                      <a:endParaRPr lang="en-US" altLang="zh-CN" sz="1800" b="0" i="0" u="none" strike="noStrike" kern="1200" baseline="0" dirty="0" smtClean="0">
                        <a:solidFill>
                          <a:schemeClr val="lt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latin typeface="+mn-ea"/>
                          <a:ea typeface="+mn-ea"/>
                        </a:rPr>
                        <a:t>THU_HCSI</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latin typeface="+mn-ea"/>
                          <a:ea typeface="+mn-ea"/>
                        </a:rPr>
                        <a:t>0.7616</a:t>
                      </a:r>
                      <a:endParaRPr lang="en-US" altLang="zh-CN" sz="1800" b="0" i="0" u="none" strike="noStrike" kern="1200" baseline="0" dirty="0" smtClean="0">
                        <a:solidFill>
                          <a:schemeClr val="lt1"/>
                        </a:solidFill>
                        <a:latin typeface="+mn-ea"/>
                        <a:ea typeface="+mn-ea"/>
                        <a:cs typeface="+mn-cs"/>
                      </a:endParaRPr>
                    </a:p>
                  </a:txBody>
                  <a:tcPr/>
                </a:tc>
              </a:tr>
              <a:tr h="370840">
                <a:tc>
                  <a:txBody>
                    <a:bodyPr/>
                    <a:lstStyle/>
                    <a:p>
                      <a:r>
                        <a:rPr lang="en-US" altLang="zh-TW" sz="1800" b="0" i="0" u="none" strike="noStrike" kern="1200" baseline="0" dirty="0" smtClean="0">
                          <a:solidFill>
                            <a:schemeClr val="lt1"/>
                          </a:solidFill>
                          <a:latin typeface="+mn-lt"/>
                          <a:ea typeface="+mn-ea"/>
                          <a:cs typeface="+mn-cs"/>
                        </a:rPr>
                        <a:t>9</a:t>
                      </a:r>
                      <a:endParaRPr lang="en-US" altLang="zh-CN" sz="1800" b="0" i="0" u="none" strike="noStrike" kern="1200" baseline="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mn-ea"/>
                          <a:ea typeface="+mn-ea"/>
                        </a:rPr>
                        <a:t>(</a:t>
                      </a:r>
                      <a:r>
                        <a:rPr lang="zh-CN" altLang="en-US" b="0" dirty="0" smtClean="0">
                          <a:latin typeface="+mn-ea"/>
                          <a:ea typeface="+mn-ea"/>
                        </a:rPr>
                        <a:t>无</a:t>
                      </a:r>
                      <a:r>
                        <a:rPr lang="en-US" altLang="zh-CN" b="0" dirty="0" smtClean="0">
                          <a:latin typeface="+mn-ea"/>
                          <a:ea typeface="+mn-ea"/>
                        </a:rPr>
                        <a:t>)</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u="none" strike="noStrike" kern="1200" baseline="0" dirty="0" smtClean="0">
                          <a:solidFill>
                            <a:schemeClr val="lt1"/>
                          </a:solidFill>
                          <a:latin typeface="+mn-lt"/>
                          <a:ea typeface="+mn-ea"/>
                          <a:cs typeface="+mn-cs"/>
                        </a:rPr>
                        <a:t>0.7608</a:t>
                      </a:r>
                      <a:endParaRPr lang="en-US" altLang="zh-CN" sz="1800" b="0" i="0" u="none" strike="noStrike" kern="1200" baseline="0" dirty="0" smtClean="0">
                        <a:solidFill>
                          <a:schemeClr val="l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latin typeface="+mn-ea"/>
                          <a:ea typeface="+mn-ea"/>
                        </a:rPr>
                        <a:t>10</a:t>
                      </a:r>
                      <a:endParaRPr lang="zh-CN" altLang="en-US" b="0" dirty="0" smtClean="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latin typeface="+mn-ea"/>
                          <a:ea typeface="+mn-ea"/>
                        </a:rPr>
                        <a:t>YUN-HPCC</a:t>
                      </a:r>
                      <a:endParaRPr lang="zh-CN" altLang="en-US" b="0"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altLang="zh-CN" sz="1800" b="0" u="none" strike="noStrike" kern="1200" baseline="0" dirty="0" smtClean="0">
                          <a:latin typeface="+mn-ea"/>
                          <a:ea typeface="+mn-ea"/>
                        </a:rPr>
                        <a:t>0.7588</a:t>
                      </a:r>
                      <a:endParaRPr lang="zh-CN" altLang="en-US" b="0" dirty="0" smtClean="0">
                        <a:latin typeface="+mn-ea"/>
                        <a:ea typeface="+mn-ea"/>
                      </a:endParaRPr>
                    </a:p>
                  </a:txBody>
                  <a:tcPr/>
                </a:tc>
              </a:tr>
            </a:tbl>
          </a:graphicData>
        </a:graphic>
      </p:graphicFrame>
      <p:sp>
        <p:nvSpPr>
          <p:cNvPr id="57" name="矩形 5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75711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5" y="337014"/>
            <a:ext cx="953195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6"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332352420"/>
              </p:ext>
            </p:extLst>
          </p:nvPr>
        </p:nvGraphicFramePr>
        <p:xfrm>
          <a:off x="2470150" y="1505620"/>
          <a:ext cx="7251699" cy="1483360"/>
        </p:xfrm>
        <a:graphic>
          <a:graphicData uri="http://schemas.openxmlformats.org/drawingml/2006/table">
            <a:tbl>
              <a:tblPr firstRow="1" bandRow="1">
                <a:tableStyleId>{8FD4443E-F989-4FC4-A0C8-D5A2AF1F390B}</a:tableStyleId>
              </a:tblPr>
              <a:tblGrid>
                <a:gridCol w="1985137"/>
                <a:gridCol w="1354934"/>
                <a:gridCol w="1354934"/>
                <a:gridCol w="1354934"/>
                <a:gridCol w="1201760"/>
              </a:tblGrid>
              <a:tr h="370840">
                <a:tc>
                  <a:txBody>
                    <a:bodyPr/>
                    <a:lstStyle/>
                    <a:p>
                      <a:pPr algn="l"/>
                      <a:endParaRPr lang="zh-CN" altLang="en-US" b="0" dirty="0">
                        <a:latin typeface="SimHei" charset="-122"/>
                        <a:ea typeface="SimHei" charset="-122"/>
                        <a:cs typeface="SimHei" charset="-122"/>
                      </a:endParaRPr>
                    </a:p>
                  </a:txBody>
                  <a:tcPr/>
                </a:tc>
                <a:tc>
                  <a:txBody>
                    <a:bodyPr/>
                    <a:lstStyle/>
                    <a:p>
                      <a:pPr algn="l"/>
                      <a:r>
                        <a:rPr lang="zh-CN" altLang="en-US" sz="1800" b="0" u="none" strike="noStrike" kern="1200" baseline="0" dirty="0" smtClean="0"/>
                        <a:t>准确率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SimHei" charset="-122"/>
                        <a:ea typeface="SimHei" charset="-122"/>
                        <a:cs typeface="SimHei" charset="-122"/>
                      </a:endParaRPr>
                    </a:p>
                  </a:txBody>
                  <a:tcPr/>
                </a:tc>
                <a:tc>
                  <a:txBody>
                    <a:bodyPr/>
                    <a:lstStyle/>
                    <a:p>
                      <a:pPr algn="l"/>
                      <a:r>
                        <a:rPr lang="zh-CN" altLang="en-US" sz="1800" b="0" u="none" strike="noStrike" kern="1200" baseline="0" dirty="0" smtClean="0"/>
                        <a:t>召回率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SimHei" charset="-122"/>
                        <a:ea typeface="SimHei" charset="-122"/>
                        <a:cs typeface="SimHei" charset="-122"/>
                      </a:endParaRPr>
                    </a:p>
                  </a:txBody>
                  <a:tcPr/>
                </a:tc>
              </a:tr>
              <a:tr h="370840">
                <a:tc>
                  <a:txBody>
                    <a:bodyPr/>
                    <a:lstStyle/>
                    <a:p>
                      <a:pPr algn="l"/>
                      <a:r>
                        <a:rPr lang="zh-CN" altLang="en-US" sz="1800" u="none" strike="noStrike" kern="1200" baseline="0" dirty="0" smtClean="0"/>
                        <a:t>中间结果</a:t>
                      </a:r>
                      <a:r>
                        <a:rPr lang="en-US" altLang="zh-CN" sz="1800" u="none" strike="noStrike" kern="1200" baseline="0" dirty="0" smtClean="0"/>
                        <a:t>I</a:t>
                      </a:r>
                      <a:endParaRPr lang="zh-CN" altLang="en-US"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0.9278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0.7360</a:t>
                      </a:r>
                    </a:p>
                  </a:txBody>
                  <a:tcPr/>
                </a:tc>
                <a:tc>
                  <a:txBody>
                    <a:bodyPr/>
                    <a:lstStyle/>
                    <a:p>
                      <a:pPr algn="l"/>
                      <a:r>
                        <a:rPr lang="en-US" altLang="zh-CN" sz="1800" u="none" strike="noStrike" kern="1200" baseline="0" dirty="0" smtClean="0"/>
                        <a:t>0.7740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0.7545</a:t>
                      </a:r>
                      <a:endParaRPr lang="zh-CN" altLang="en-US" dirty="0" smtClean="0"/>
                    </a:p>
                  </a:txBody>
                  <a:tcPr/>
                </a:tc>
              </a:tr>
              <a:tr h="370840">
                <a:tc>
                  <a:txBody>
                    <a:bodyPr/>
                    <a:lstStyle/>
                    <a:p>
                      <a:pPr algn="l"/>
                      <a:r>
                        <a:rPr lang="zh-CN" altLang="en-US" sz="1800" u="none" strike="noStrike" kern="1200" baseline="0" dirty="0" smtClean="0"/>
                        <a:t>中间结果</a:t>
                      </a:r>
                      <a:r>
                        <a:rPr lang="en-US" altLang="zh-CN" sz="1800" u="none" strike="noStrike" kern="1200" baseline="0" dirty="0" smtClean="0"/>
                        <a:t>II</a:t>
                      </a:r>
                      <a:endParaRPr lang="zh-CN" altLang="en-US"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0.9281</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0.7383</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0.7764</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0.7569</a:t>
                      </a:r>
                      <a:r>
                        <a:rPr lang="en-US" altLang="zh-CN" sz="1800" b="0" dirty="0" smtClean="0">
                          <a:latin typeface="+mn-lt"/>
                        </a:rPr>
                        <a:t>↑</a:t>
                      </a:r>
                      <a:endParaRPr lang="en-US" altLang="zh-CN" sz="1800" u="none" strike="noStrike" kern="1200" baseline="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u="none" strike="noStrike" kern="1200" baseline="0" dirty="0" smtClean="0">
                          <a:solidFill>
                            <a:srgbClr val="528FC7"/>
                          </a:solidFill>
                        </a:rPr>
                        <a:t>最终结果</a:t>
                      </a:r>
                      <a:endParaRPr lang="zh-CN" altLang="en-US" dirty="0">
                        <a:solidFill>
                          <a:srgbClr val="528FC7"/>
                        </a:solidFill>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0.9299</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0.7474</a:t>
                      </a:r>
                      <a:endParaRPr lang="zh-CN" altLang="en-US" dirty="0" smtClean="0">
                        <a:solidFill>
                          <a:srgbClr val="528FC7"/>
                        </a:solidFill>
                      </a:endParaRPr>
                    </a:p>
                  </a:txBody>
                  <a:tcPr/>
                </a:tc>
                <a:tc>
                  <a:txBody>
                    <a:bodyPr/>
                    <a:lstStyle/>
                    <a:p>
                      <a:pPr algn="l"/>
                      <a:r>
                        <a:rPr lang="en-US" altLang="zh-CN" sz="1800" u="none" strike="noStrike" kern="1200" baseline="0" dirty="0" smtClean="0">
                          <a:solidFill>
                            <a:srgbClr val="528FC7"/>
                          </a:solidFill>
                        </a:rPr>
                        <a:t>0.7752</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0.7611</a:t>
                      </a:r>
                      <a:endParaRPr lang="zh-CN" altLang="en-US" dirty="0" smtClean="0">
                        <a:solidFill>
                          <a:srgbClr val="528FC7"/>
                        </a:solidFill>
                      </a:endParaRPr>
                    </a:p>
                  </a:txBody>
                  <a:tcPr/>
                </a:tc>
              </a:tr>
            </a:tbl>
          </a:graphicData>
        </a:graphic>
      </p:graphicFrame>
      <p:sp>
        <p:nvSpPr>
          <p:cNvPr id="8" name="矩形 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516198156"/>
              </p:ext>
            </p:extLst>
          </p:nvPr>
        </p:nvGraphicFramePr>
        <p:xfrm>
          <a:off x="360839" y="3474962"/>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ea"/>
                          <a:ea typeface="+mn-ea"/>
                        </a:rPr>
                        <a:t>中间结果</a:t>
                      </a:r>
                      <a:r>
                        <a:rPr lang="en-US" altLang="zh-CN" sz="1400" b="0" dirty="0" smtClean="0">
                          <a:latin typeface="+mn-ea"/>
                          <a:ea typeface="+mn-ea"/>
                        </a:rPr>
                        <a:t>I</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ea"/>
                          <a:ea typeface="+mn-ea"/>
                        </a:rPr>
                        <a:t>预测标签</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cs typeface="+mn-cs"/>
                        </a:rPr>
                        <a:t>开心</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rPr>
                        <a:t>悲伤</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cs typeface="+mn-cs"/>
                        </a:rPr>
                        <a:t>愤怒</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ea"/>
                          <a:ea typeface="+mn-ea"/>
                        </a:rPr>
                        <a:t>真实标签</a:t>
                      </a:r>
                      <a:endParaRPr lang="zh-CN" altLang="en-US" sz="1400" b="0" dirty="0">
                        <a:latin typeface="+mn-ea"/>
                        <a:ea typeface="+mn-ea"/>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latin typeface="+mn-ea"/>
                          <a:ea typeface="+mn-ea"/>
                          <a:cs typeface="SimHei" charset="-122"/>
                        </a:rPr>
                        <a:t>4467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65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57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88</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ea"/>
                          <a:ea typeface="+mn-ea"/>
                          <a:cs typeface="+mn-cs"/>
                        </a:rPr>
                        <a:t>开心</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82</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196</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ea"/>
                          <a:ea typeface="+mn-ea"/>
                        </a:rPr>
                        <a:t>悲伤</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38</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201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9</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ea"/>
                          <a:ea typeface="+mn-ea"/>
                          <a:cs typeface="+mn-cs"/>
                        </a:rPr>
                        <a:t>愤怒</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3</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247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64563753"/>
              </p:ext>
            </p:extLst>
          </p:nvPr>
        </p:nvGraphicFramePr>
        <p:xfrm>
          <a:off x="6418739" y="3474962"/>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ea"/>
                          <a:ea typeface="+mn-ea"/>
                        </a:rPr>
                        <a:t>中间结果</a:t>
                      </a:r>
                      <a:r>
                        <a:rPr lang="en-US" altLang="zh-CN" sz="1400" b="0" dirty="0" smtClean="0">
                          <a:latin typeface="+mn-ea"/>
                          <a:ea typeface="+mn-ea"/>
                        </a:rPr>
                        <a:t>II</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ea"/>
                          <a:ea typeface="+mn-ea"/>
                        </a:rPr>
                        <a:t>预测标签</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cs typeface="+mn-cs"/>
                        </a:rPr>
                        <a:t>开心</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rPr>
                        <a:t>悲伤</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cs typeface="+mn-cs"/>
                        </a:rPr>
                        <a:t>愤怒</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ea"/>
                          <a:ea typeface="+mn-ea"/>
                        </a:rPr>
                        <a:t>真实标签</a:t>
                      </a:r>
                      <a:endParaRPr lang="zh-CN" altLang="en-US" sz="1400" b="0" dirty="0">
                        <a:latin typeface="+mn-ea"/>
                        <a:ea typeface="+mn-ea"/>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latin typeface="+mn-ea"/>
                          <a:ea typeface="+mn-ea"/>
                          <a:cs typeface="SimHei" charset="-122"/>
                        </a:rPr>
                        <a:t>4467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65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57</a:t>
                      </a:r>
                      <a:r>
                        <a:rPr lang="en-US" altLang="zh-CN" sz="1400" dirty="0" smtClean="0">
                          <a:solidFill>
                            <a:srgbClr val="528FC7"/>
                          </a:solidFill>
                          <a:latin typeface="+mn-ea"/>
                          <a:ea typeface="+mn-ea"/>
                          <a:cs typeface="SimHei" charset="-122"/>
                        </a:rPr>
                        <a:t> </a:t>
                      </a:r>
                      <a:r>
                        <a:rPr lang="en-US" altLang="zh-CN" sz="1400" b="0" dirty="0" smtClean="0">
                          <a:solidFill>
                            <a:schemeClr val="accent1">
                              <a:lumMod val="60000"/>
                              <a:lumOff val="40000"/>
                            </a:schemeClr>
                          </a:solidFill>
                          <a:latin typeface="+mn-ea"/>
                          <a:ea typeface="+mn-ea"/>
                        </a:rPr>
                        <a:t>+3</a:t>
                      </a:r>
                      <a:endParaRPr lang="zh-CN" altLang="en-US" sz="1400" dirty="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ea"/>
                          <a:ea typeface="+mn-ea"/>
                          <a:cs typeface="SimHei" charset="-122"/>
                        </a:rPr>
                        <a:t>88 </a:t>
                      </a:r>
                      <a:r>
                        <a:rPr lang="en-US" altLang="zh-CN" sz="1400" dirty="0" smtClean="0">
                          <a:solidFill>
                            <a:schemeClr val="accent1">
                              <a:lumMod val="60000"/>
                              <a:lumOff val="40000"/>
                            </a:schemeClr>
                          </a:solidFill>
                          <a:latin typeface="+mn-ea"/>
                          <a:ea typeface="+mn-ea"/>
                          <a:cs typeface="Microsoft YaHei" charset="-122"/>
                        </a:rPr>
                        <a:t>-</a:t>
                      </a:r>
                      <a:r>
                        <a:rPr lang="en-US" altLang="zh-CN" sz="1400" b="0" dirty="0" smtClean="0">
                          <a:solidFill>
                            <a:schemeClr val="accent1">
                              <a:lumMod val="60000"/>
                              <a:lumOff val="40000"/>
                            </a:schemeClr>
                          </a:solidFill>
                          <a:latin typeface="+mn-ea"/>
                          <a:ea typeface="+mn-ea"/>
                        </a:rPr>
                        <a:t>3</a:t>
                      </a:r>
                      <a:endParaRPr lang="zh-CN" altLang="en-US" sz="1400" dirty="0" smtClean="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ea"/>
                          <a:ea typeface="+mn-ea"/>
                          <a:cs typeface="+mn-cs"/>
                        </a:rPr>
                        <a:t>开心</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82</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196 </a:t>
                      </a:r>
                      <a:r>
                        <a:rPr lang="en-US" altLang="zh-CN" sz="1400" b="0" dirty="0" smtClean="0">
                          <a:solidFill>
                            <a:srgbClr val="FFFF00"/>
                          </a:solidFill>
                          <a:latin typeface="+mn-ea"/>
                          <a:ea typeface="+mn-ea"/>
                        </a:rPr>
                        <a:t>+1</a:t>
                      </a:r>
                      <a:endParaRPr lang="zh-CN" altLang="en-US" sz="1400" dirty="0">
                        <a:solidFill>
                          <a:srgbClr val="FFFF00"/>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a:t>
                      </a:r>
                      <a:r>
                        <a:rPr lang="en-US" altLang="zh-CN" sz="1400" dirty="0" smtClean="0">
                          <a:solidFill>
                            <a:srgbClr val="2B5999"/>
                          </a:solidFill>
                          <a:latin typeface="+mn-ea"/>
                          <a:ea typeface="+mn-ea"/>
                          <a:cs typeface="SimHei" charset="-122"/>
                        </a:rPr>
                        <a:t> </a:t>
                      </a:r>
                      <a:r>
                        <a:rPr lang="en-US" altLang="zh-CN" sz="1400" b="0" dirty="0" smtClean="0">
                          <a:solidFill>
                            <a:srgbClr val="2B5999"/>
                          </a:solidFill>
                          <a:latin typeface="+mn-ea"/>
                          <a:ea typeface="+mn-ea"/>
                        </a:rPr>
                        <a:t>+3</a:t>
                      </a:r>
                      <a:endParaRPr lang="zh-CN" altLang="en-US" sz="1400" dirty="0">
                        <a:solidFill>
                          <a:srgbClr val="2B5999"/>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 </a:t>
                      </a:r>
                      <a:r>
                        <a:rPr lang="en-US" altLang="zh-CN" sz="1400" dirty="0" smtClean="0">
                          <a:solidFill>
                            <a:srgbClr val="528FC7"/>
                          </a:solidFill>
                          <a:latin typeface="+mn-ea"/>
                          <a:ea typeface="+mn-ea"/>
                          <a:cs typeface="Microsoft YaHei" charset="-122"/>
                        </a:rPr>
                        <a:t>-</a:t>
                      </a:r>
                      <a:r>
                        <a:rPr lang="en-US" altLang="zh-CN" sz="1400" b="0" dirty="0" smtClean="0">
                          <a:solidFill>
                            <a:srgbClr val="528FC7"/>
                          </a:solidFill>
                          <a:latin typeface="+mn-ea"/>
                          <a:ea typeface="+mn-ea"/>
                        </a:rPr>
                        <a:t>1</a:t>
                      </a:r>
                      <a:endParaRPr lang="zh-CN" altLang="en-US" sz="1400" dirty="0">
                        <a:solidFill>
                          <a:srgbClr val="528FC7"/>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ea"/>
                          <a:ea typeface="+mn-ea"/>
                        </a:rPr>
                        <a:t>悲伤</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38</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solidFill>
                            <a:schemeClr val="lt1"/>
                          </a:solidFill>
                          <a:latin typeface="+mn-ea"/>
                          <a:ea typeface="+mn-ea"/>
                          <a:cs typeface="SimHei" charset="-122"/>
                        </a:rPr>
                        <a:t>2</a:t>
                      </a:r>
                      <a:r>
                        <a:rPr lang="en-US" altLang="zh-CN" sz="1400" baseline="0" dirty="0" smtClean="0">
                          <a:solidFill>
                            <a:schemeClr val="lt1"/>
                          </a:solidFill>
                          <a:latin typeface="+mn-ea"/>
                          <a:ea typeface="+mn-ea"/>
                          <a:cs typeface="SimHei" charset="-122"/>
                        </a:rPr>
                        <a:t> </a:t>
                      </a:r>
                      <a:r>
                        <a:rPr lang="en-US" altLang="zh-CN" sz="1400" dirty="0" smtClean="0">
                          <a:solidFill>
                            <a:schemeClr val="accent1">
                              <a:lumMod val="60000"/>
                              <a:lumOff val="40000"/>
                            </a:schemeClr>
                          </a:solidFill>
                          <a:latin typeface="+mn-ea"/>
                          <a:ea typeface="+mn-ea"/>
                          <a:cs typeface="Microsoft YaHei" charset="-122"/>
                        </a:rPr>
                        <a:t>-</a:t>
                      </a:r>
                      <a:r>
                        <a:rPr lang="en-US" altLang="zh-CN" sz="1400" b="0" dirty="0" smtClean="0">
                          <a:solidFill>
                            <a:schemeClr val="accent1">
                              <a:lumMod val="60000"/>
                              <a:lumOff val="40000"/>
                            </a:schemeClr>
                          </a:solidFill>
                          <a:latin typeface="+mn-ea"/>
                          <a:ea typeface="+mn-ea"/>
                        </a:rPr>
                        <a:t>1</a:t>
                      </a:r>
                      <a:endParaRPr lang="zh-CN" altLang="en-US" sz="1400" dirty="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201 </a:t>
                      </a:r>
                      <a:r>
                        <a:rPr lang="en-US" altLang="zh-CN" sz="1400" b="0" dirty="0" smtClean="0">
                          <a:solidFill>
                            <a:srgbClr val="FFFF00"/>
                          </a:solidFill>
                          <a:latin typeface="+mn-ea"/>
                          <a:ea typeface="+mn-ea"/>
                        </a:rPr>
                        <a:t>+3</a:t>
                      </a:r>
                      <a:endParaRPr lang="zh-CN" altLang="en-US" sz="1400" dirty="0">
                        <a:solidFill>
                          <a:srgbClr val="FFFF00"/>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ea"/>
                          <a:ea typeface="+mn-ea"/>
                          <a:cs typeface="SimHei" charset="-122"/>
                        </a:rPr>
                        <a:t>9 </a:t>
                      </a:r>
                      <a:r>
                        <a:rPr lang="en-US" altLang="zh-CN" sz="1400" dirty="0" smtClean="0">
                          <a:solidFill>
                            <a:schemeClr val="accent1">
                              <a:lumMod val="60000"/>
                              <a:lumOff val="40000"/>
                            </a:schemeClr>
                          </a:solidFill>
                          <a:latin typeface="+mn-ea"/>
                          <a:ea typeface="+mn-ea"/>
                          <a:cs typeface="Microsoft YaHei" charset="-122"/>
                        </a:rPr>
                        <a:t>-</a:t>
                      </a:r>
                      <a:r>
                        <a:rPr lang="en-US" altLang="zh-CN" sz="1400" b="0" dirty="0" smtClean="0">
                          <a:solidFill>
                            <a:schemeClr val="accent1">
                              <a:lumMod val="60000"/>
                              <a:lumOff val="40000"/>
                            </a:schemeClr>
                          </a:solidFill>
                          <a:latin typeface="+mn-ea"/>
                          <a:ea typeface="+mn-ea"/>
                        </a:rPr>
                        <a:t>2</a:t>
                      </a:r>
                      <a:endParaRPr lang="zh-CN" altLang="en-US" sz="1400" dirty="0" smtClean="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ea"/>
                          <a:ea typeface="+mn-ea"/>
                          <a:cs typeface="+mn-cs"/>
                        </a:rPr>
                        <a:t>愤怒</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ea"/>
                          <a:ea typeface="+mn-ea"/>
                          <a:cs typeface="SimHei" charset="-122"/>
                        </a:rPr>
                        <a:t>5 </a:t>
                      </a:r>
                      <a:r>
                        <a:rPr lang="en-US" altLang="zh-CN" sz="1400" b="0" dirty="0" smtClean="0">
                          <a:solidFill>
                            <a:srgbClr val="528FC7"/>
                          </a:solidFill>
                          <a:latin typeface="+mn-ea"/>
                          <a:ea typeface="+mn-ea"/>
                          <a:cs typeface="+mn-cs"/>
                        </a:rPr>
                        <a:t>-</a:t>
                      </a:r>
                      <a:r>
                        <a:rPr lang="en-US" altLang="zh-CN" sz="1400" b="0" dirty="0" smtClean="0">
                          <a:solidFill>
                            <a:srgbClr val="528FC7"/>
                          </a:solidFill>
                          <a:latin typeface="+mn-ea"/>
                          <a:ea typeface="+mn-ea"/>
                        </a:rPr>
                        <a:t>2</a:t>
                      </a:r>
                      <a:endParaRPr lang="zh-CN" altLang="en-US" sz="1400" dirty="0" smtClean="0">
                        <a:solidFill>
                          <a:srgbClr val="528FC7"/>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243 </a:t>
                      </a:r>
                      <a:r>
                        <a:rPr lang="en-US" altLang="zh-CN" sz="1400" b="0" dirty="0" smtClean="0">
                          <a:solidFill>
                            <a:srgbClr val="FFFF00"/>
                          </a:solidFill>
                          <a:latin typeface="+mn-ea"/>
                          <a:ea typeface="+mn-ea"/>
                          <a:cs typeface="+mn-cs"/>
                        </a:rPr>
                        <a:t>+</a:t>
                      </a:r>
                      <a:r>
                        <a:rPr lang="en-US" altLang="zh-CN" sz="1400" b="0" dirty="0" smtClean="0">
                          <a:solidFill>
                            <a:srgbClr val="FFFF00"/>
                          </a:solidFill>
                          <a:latin typeface="+mn-ea"/>
                          <a:ea typeface="+mn-ea"/>
                        </a:rPr>
                        <a:t>2</a:t>
                      </a:r>
                      <a:endParaRPr lang="zh-CN" altLang="en-US" sz="1400" dirty="0">
                        <a:solidFill>
                          <a:srgbClr val="FFFF00"/>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503998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302655" y="337014"/>
            <a:ext cx="9531957"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实验</a:t>
            </a:r>
            <a:r>
              <a:rPr lang="zh-CN" altLang="en-US" sz="2600" dirty="0"/>
              <a:t>结果</a:t>
            </a:r>
          </a:p>
        </p:txBody>
      </p:sp>
      <p:sp>
        <p:nvSpPr>
          <p:cNvPr id="5"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6"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452750986"/>
              </p:ext>
            </p:extLst>
          </p:nvPr>
        </p:nvGraphicFramePr>
        <p:xfrm>
          <a:off x="2470150" y="1505620"/>
          <a:ext cx="7251699" cy="1483360"/>
        </p:xfrm>
        <a:graphic>
          <a:graphicData uri="http://schemas.openxmlformats.org/drawingml/2006/table">
            <a:tbl>
              <a:tblPr firstRow="1" bandRow="1">
                <a:tableStyleId>{8FD4443E-F989-4FC4-A0C8-D5A2AF1F390B}</a:tableStyleId>
              </a:tblPr>
              <a:tblGrid>
                <a:gridCol w="1985137"/>
                <a:gridCol w="1354934"/>
                <a:gridCol w="1354934"/>
                <a:gridCol w="1354934"/>
                <a:gridCol w="1201760"/>
              </a:tblGrid>
              <a:tr h="370840">
                <a:tc>
                  <a:txBody>
                    <a:bodyPr/>
                    <a:lstStyle/>
                    <a:p>
                      <a:pPr algn="l"/>
                      <a:endParaRPr lang="zh-CN" altLang="en-US" b="0" dirty="0">
                        <a:latin typeface="SimHei" charset="-122"/>
                        <a:ea typeface="SimHei" charset="-122"/>
                        <a:cs typeface="SimHei" charset="-122"/>
                      </a:endParaRPr>
                    </a:p>
                  </a:txBody>
                  <a:tcPr/>
                </a:tc>
                <a:tc>
                  <a:txBody>
                    <a:bodyPr/>
                    <a:lstStyle/>
                    <a:p>
                      <a:pPr algn="l"/>
                      <a:r>
                        <a:rPr lang="zh-CN" altLang="en-US" sz="1800" b="0" u="none" strike="noStrike" kern="1200" baseline="0" dirty="0" smtClean="0"/>
                        <a:t>准确率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u="none" strike="noStrike" kern="1200" baseline="0" dirty="0" smtClean="0"/>
                        <a:t>正确率</a:t>
                      </a:r>
                      <a:endParaRPr lang="zh-CN" altLang="en-US" sz="1800" b="0" u="none" strike="noStrike" kern="1200" baseline="0" dirty="0" smtClean="0">
                        <a:latin typeface="SimHei" charset="-122"/>
                        <a:ea typeface="SimHei" charset="-122"/>
                        <a:cs typeface="SimHei" charset="-122"/>
                      </a:endParaRPr>
                    </a:p>
                  </a:txBody>
                  <a:tcPr/>
                </a:tc>
                <a:tc>
                  <a:txBody>
                    <a:bodyPr/>
                    <a:lstStyle/>
                    <a:p>
                      <a:pPr algn="l"/>
                      <a:r>
                        <a:rPr lang="zh-CN" altLang="en-US" sz="1800" b="0" u="none" strike="noStrike" kern="1200" baseline="0" dirty="0" smtClean="0"/>
                        <a:t>召回率</a:t>
                      </a:r>
                      <a:endParaRPr lang="zh-CN" altLang="en-US" b="0"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strike="noStrike" kern="1200" baseline="0" dirty="0" smtClean="0"/>
                        <a:t>F1</a:t>
                      </a:r>
                      <a:r>
                        <a:rPr lang="zh-CN" altLang="en-US" sz="1800" b="0" u="none" strike="noStrike" kern="1200" baseline="0" dirty="0" smtClean="0"/>
                        <a:t>值</a:t>
                      </a:r>
                      <a:endParaRPr lang="zh-CN" altLang="en-US" b="0" dirty="0" smtClean="0">
                        <a:latin typeface="SimHei" charset="-122"/>
                        <a:ea typeface="SimHei" charset="-122"/>
                        <a:cs typeface="SimHei" charset="-122"/>
                      </a:endParaRPr>
                    </a:p>
                  </a:txBody>
                  <a:tcPr/>
                </a:tc>
              </a:tr>
              <a:tr h="370840">
                <a:tc>
                  <a:txBody>
                    <a:bodyPr/>
                    <a:lstStyle/>
                    <a:p>
                      <a:pPr algn="l"/>
                      <a:r>
                        <a:rPr lang="zh-CN" altLang="en-US" sz="1800" u="none" strike="noStrike" kern="1200" baseline="0" dirty="0" smtClean="0">
                          <a:solidFill>
                            <a:srgbClr val="528FC7"/>
                          </a:solidFill>
                        </a:rPr>
                        <a:t>中间结果</a:t>
                      </a:r>
                      <a:r>
                        <a:rPr lang="en-US" altLang="zh-CN" sz="1800" u="none" strike="noStrike" kern="1200" baseline="0" dirty="0" smtClean="0">
                          <a:solidFill>
                            <a:srgbClr val="528FC7"/>
                          </a:solidFill>
                        </a:rPr>
                        <a:t>I</a:t>
                      </a:r>
                      <a:endParaRPr lang="zh-CN" altLang="en-US" dirty="0">
                        <a:solidFill>
                          <a:srgbClr val="528FC7"/>
                        </a:solidFill>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0.9278</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0.7360</a:t>
                      </a:r>
                    </a:p>
                  </a:txBody>
                  <a:tcPr/>
                </a:tc>
                <a:tc>
                  <a:txBody>
                    <a:bodyPr/>
                    <a:lstStyle/>
                    <a:p>
                      <a:pPr algn="l"/>
                      <a:r>
                        <a:rPr lang="en-US" altLang="zh-CN" sz="1800" u="none" strike="noStrike" kern="1200" baseline="0" dirty="0" smtClean="0">
                          <a:solidFill>
                            <a:srgbClr val="528FC7"/>
                          </a:solidFill>
                        </a:rPr>
                        <a:t>0.7740</a:t>
                      </a:r>
                      <a:endParaRPr lang="zh-CN" altLang="en-US" dirty="0">
                        <a:solidFill>
                          <a:srgbClr val="528FC7"/>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solidFill>
                            <a:srgbClr val="528FC7"/>
                          </a:solidFill>
                        </a:rPr>
                        <a:t>0.7545</a:t>
                      </a:r>
                      <a:endParaRPr lang="zh-CN" altLang="en-US" dirty="0" smtClean="0">
                        <a:solidFill>
                          <a:srgbClr val="528FC7"/>
                        </a:solidFill>
                      </a:endParaRPr>
                    </a:p>
                  </a:txBody>
                  <a:tcPr/>
                </a:tc>
              </a:tr>
              <a:tr h="370840">
                <a:tc>
                  <a:txBody>
                    <a:bodyPr/>
                    <a:lstStyle/>
                    <a:p>
                      <a:pPr algn="l"/>
                      <a:r>
                        <a:rPr lang="zh-CN" altLang="en-US" sz="1800" u="none" strike="noStrike" kern="1200" baseline="0" dirty="0" smtClean="0"/>
                        <a:t>中间结果</a:t>
                      </a:r>
                      <a:r>
                        <a:rPr lang="en-US" altLang="zh-CN" sz="1800" u="none" strike="noStrike" kern="1200" baseline="0" dirty="0" smtClean="0"/>
                        <a:t>II</a:t>
                      </a:r>
                      <a:endParaRPr lang="zh-CN" altLang="en-US"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0.9281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0.7383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0.7764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0.7569</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u="none" strike="noStrike" kern="1200" baseline="0" dirty="0" smtClean="0"/>
                        <a:t>最终结果</a:t>
                      </a:r>
                      <a:endParaRPr lang="zh-CN" altLang="en-US"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0.9299</a:t>
                      </a:r>
                      <a:r>
                        <a:rPr lang="en-US" altLang="zh-CN" sz="1800" b="0" dirty="0" smtClean="0">
                          <a:latin typeface="+mn-lt"/>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0.7474</a:t>
                      </a:r>
                      <a:r>
                        <a:rPr lang="en-US" altLang="zh-CN" sz="1800" b="0" dirty="0" smtClean="0">
                          <a:latin typeface="+mn-lt"/>
                        </a:rPr>
                        <a:t>↑</a:t>
                      </a:r>
                      <a:endParaRPr lang="zh-CN" altLang="en-US" dirty="0" smtClean="0"/>
                    </a:p>
                  </a:txBody>
                  <a:tcPr/>
                </a:tc>
                <a:tc>
                  <a:txBody>
                    <a:bodyPr/>
                    <a:lstStyle/>
                    <a:p>
                      <a:pPr algn="l"/>
                      <a:r>
                        <a:rPr lang="en-US" altLang="zh-CN" sz="1800" u="none" strike="noStrike" kern="1200" baseline="0" dirty="0" smtClean="0"/>
                        <a:t>0.7752</a:t>
                      </a:r>
                      <a:r>
                        <a:rPr lang="en-US" altLang="zh-CN" sz="1800" dirty="0" smtClean="0">
                          <a:latin typeface="+mn-ea"/>
                          <a:ea typeface="+mn-ea"/>
                          <a:cs typeface="Microsoft YaHei" charset="-122"/>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u="none" strike="noStrike" kern="1200" baseline="0" dirty="0" smtClean="0"/>
                        <a:t>0.7611</a:t>
                      </a:r>
                      <a:r>
                        <a:rPr lang="en-US" altLang="zh-CN" sz="1800" b="0" dirty="0" smtClean="0">
                          <a:latin typeface="+mn-lt"/>
                        </a:rPr>
                        <a:t>↑</a:t>
                      </a:r>
                      <a:endParaRPr lang="zh-CN" altLang="en-US" dirty="0" smtClean="0"/>
                    </a:p>
                  </a:txBody>
                  <a:tcPr/>
                </a:tc>
              </a:tr>
            </a:tbl>
          </a:graphicData>
        </a:graphic>
      </p:graphicFrame>
      <p:sp>
        <p:nvSpPr>
          <p:cNvPr id="8" name="矩形 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855568922"/>
              </p:ext>
            </p:extLst>
          </p:nvPr>
        </p:nvGraphicFramePr>
        <p:xfrm>
          <a:off x="360839" y="3474962"/>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lt"/>
                        </a:rPr>
                        <a:t>中间结果</a:t>
                      </a:r>
                      <a:r>
                        <a:rPr lang="en-US" altLang="zh-CN" sz="1400" b="0" dirty="0" smtClean="0">
                          <a:latin typeface="+mn-lt"/>
                        </a:rPr>
                        <a:t>II</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lt"/>
                        </a:rPr>
                        <a:t>预测标签</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ea typeface="+mn-ea"/>
                          <a:cs typeface="+mn-cs"/>
                        </a:rPr>
                        <a:t>开心</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rPr>
                        <a:t>悲伤</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lt"/>
                          <a:ea typeface="+mn-ea"/>
                          <a:cs typeface="+mn-cs"/>
                        </a:rPr>
                        <a:t>愤怒</a:t>
                      </a:r>
                      <a:endParaRPr lang="zh-CN" altLang="en-US" sz="1400" b="0" dirty="0">
                        <a:latin typeface="+mn-lt"/>
                        <a:ea typeface="Microsoft YaHei" charset="-122"/>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lt"/>
                        </a:rPr>
                        <a:t>真实标签</a:t>
                      </a:r>
                      <a:endParaRPr lang="zh-CN" altLang="en-US" sz="1400" b="0" dirty="0">
                        <a:latin typeface="+mn-lt"/>
                        <a:ea typeface="Microsoft YaHei" charset="-122"/>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en-US" altLang="zh-CN" sz="1400" dirty="0" smtClean="0">
                          <a:latin typeface="+mn-ea"/>
                          <a:ea typeface="+mn-ea"/>
                          <a:cs typeface="SimHei" charset="-122"/>
                        </a:rPr>
                        <a:t>4467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65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60</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lt"/>
                          <a:ea typeface="+mn-ea"/>
                          <a:cs typeface="+mn-cs"/>
                        </a:rPr>
                        <a:t>开心</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82</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197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lt"/>
                        </a:rPr>
                        <a:t>悲伤</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38</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204</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lt"/>
                          <a:ea typeface="+mn-ea"/>
                          <a:cs typeface="+mn-cs"/>
                        </a:rPr>
                        <a:t>愤怒</a:t>
                      </a:r>
                      <a:endParaRPr lang="zh-CN" altLang="en-US" sz="1400" b="0" dirty="0">
                        <a:latin typeface="+mn-lt"/>
                        <a:ea typeface="Microsoft YaHei" charset="-122"/>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245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69639650"/>
              </p:ext>
            </p:extLst>
          </p:nvPr>
        </p:nvGraphicFramePr>
        <p:xfrm>
          <a:off x="6418739" y="3474962"/>
          <a:ext cx="5488715" cy="1930938"/>
        </p:xfrm>
        <a:graphic>
          <a:graphicData uri="http://schemas.openxmlformats.org/drawingml/2006/table">
            <a:tbl>
              <a:tblPr firstRow="1" bandRow="1">
                <a:tableStyleId>{8FD4443E-F989-4FC4-A0C8-D5A2AF1F390B}</a:tableStyleId>
              </a:tblPr>
              <a:tblGrid>
                <a:gridCol w="394554"/>
                <a:gridCol w="1025230"/>
                <a:gridCol w="1014567"/>
                <a:gridCol w="1014567"/>
                <a:gridCol w="1014567"/>
                <a:gridCol w="1025230"/>
              </a:tblGrid>
              <a:tr h="321823">
                <a:tc rowSpan="2" gridSpan="2">
                  <a:txBody>
                    <a:bodyPr/>
                    <a:lstStyle/>
                    <a:p>
                      <a:pPr algn="ctr"/>
                      <a:r>
                        <a:rPr lang="zh-CN" altLang="en-US" sz="1400" b="0" dirty="0" smtClean="0">
                          <a:latin typeface="+mn-ea"/>
                          <a:ea typeface="+mn-ea"/>
                        </a:rPr>
                        <a:t>最终识别结果</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B w="12700" cap="flat" cmpd="sng" algn="ctr">
                      <a:solidFill>
                        <a:srgbClr val="75B0DB">
                          <a:alpha val="0"/>
                        </a:srgbClr>
                      </a:solidFill>
                      <a:prstDash val="solid"/>
                      <a:round/>
                      <a:headEnd type="none" w="med" len="med"/>
                      <a:tailEnd type="none" w="med" len="med"/>
                    </a:lnB>
                  </a:tcPr>
                </a:tc>
                <a:tc rowSpan="2" hMerge="1">
                  <a:txBody>
                    <a:bodyPr/>
                    <a:lstStyle/>
                    <a:p>
                      <a:endParaRPr lang="zh-CN" altLang="en-US" dirty="0"/>
                    </a:p>
                  </a:txBody>
                  <a:tcPr/>
                </a:tc>
                <a:tc gridSpan="4">
                  <a:txBody>
                    <a:bodyPr/>
                    <a:lstStyle/>
                    <a:p>
                      <a:pPr algn="ctr"/>
                      <a:r>
                        <a:rPr lang="zh-CN" altLang="en-US" sz="1400" b="0" dirty="0" smtClean="0">
                          <a:latin typeface="+mn-ea"/>
                          <a:ea typeface="+mn-ea"/>
                        </a:rPr>
                        <a:t>预测标签</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21823">
                <a:tc gridSpan="2" vMerge="1">
                  <a:txBody>
                    <a:bodyPr/>
                    <a:lstStyle/>
                    <a:p>
                      <a:endParaRPr lang="zh-CN" altLang="en-US"/>
                    </a:p>
                  </a:txBody>
                  <a:tcPr/>
                </a:tc>
                <a:tc hMerge="1" vMerge="1">
                  <a:txBody>
                    <a:bodyPr/>
                    <a:lstStyle/>
                    <a:p>
                      <a:endParaRPr lang="zh-CN" altLang="en-US" dirty="0"/>
                    </a:p>
                  </a:txBody>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cs typeface="+mn-cs"/>
                        </a:rPr>
                        <a:t>开心</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rPr>
                        <a:t>悲伤</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b="0" dirty="0" smtClean="0">
                          <a:latin typeface="+mn-ea"/>
                          <a:ea typeface="+mn-ea"/>
                          <a:cs typeface="+mn-cs"/>
                        </a:rPr>
                        <a:t>愤怒</a:t>
                      </a:r>
                      <a:endParaRPr lang="zh-CN" altLang="en-US" sz="1400" b="0" dirty="0">
                        <a:latin typeface="+mn-ea"/>
                        <a:ea typeface="+mn-ea"/>
                        <a:cs typeface="Microsoft Ya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rowSpan="4">
                  <a:txBody>
                    <a:bodyPr/>
                    <a:lstStyle/>
                    <a:p>
                      <a:pPr algn="ctr"/>
                      <a:r>
                        <a:rPr lang="zh-CN" altLang="en-US" sz="1400" b="0" dirty="0" smtClean="0">
                          <a:latin typeface="+mn-ea"/>
                          <a:ea typeface="+mn-ea"/>
                        </a:rPr>
                        <a:t>真实标签</a:t>
                      </a:r>
                      <a:endParaRPr lang="zh-CN" altLang="en-US" sz="1400" b="0" dirty="0">
                        <a:latin typeface="+mn-ea"/>
                        <a:ea typeface="+mn-ea"/>
                        <a:cs typeface="Microsoft YaHei" charset="-122"/>
                      </a:endParaRPr>
                    </a:p>
                  </a:txBody>
                  <a:tcPr vert="eaVert" anchor="b">
                    <a:lnT w="12700" cap="flat" cmpd="sng" algn="ctr">
                      <a:solidFill>
                        <a:srgbClr val="75B0DB">
                          <a:alpha val="0"/>
                        </a:srgbClr>
                      </a:solidFill>
                      <a:prstDash val="solid"/>
                      <a:round/>
                      <a:headEnd type="none" w="med" len="med"/>
                      <a:tailEnd type="none" w="med" len="med"/>
                    </a:lnT>
                    <a:solidFill>
                      <a:schemeClr val="tx1"/>
                    </a:solidFill>
                  </a:tcPr>
                </a:tc>
                <a:tc>
                  <a:txBody>
                    <a:bodyPr/>
                    <a:lstStyle/>
                    <a:p>
                      <a:pPr algn="ctr"/>
                      <a:r>
                        <a:rPr lang="zh-CN" altLang="en-US" sz="1400" b="0" dirty="0" smtClean="0">
                          <a:latin typeface="+mn-ea"/>
                          <a:ea typeface="+mn-ea"/>
                          <a:cs typeface="Microsoft YaHei" charset="-122"/>
                        </a:rPr>
                        <a:t>其他</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lnT w="12700" cap="flat" cmpd="sng" algn="ctr">
                      <a:solidFill>
                        <a:srgbClr val="75B0DB">
                          <a:alpha val="0"/>
                        </a:srgbClr>
                      </a:solidFill>
                      <a:prstDash val="solid"/>
                      <a:round/>
                      <a:headEnd type="none" w="med" len="med"/>
                      <a:tailEnd type="none" w="med" len="med"/>
                    </a:lnT>
                  </a:tcPr>
                </a:tc>
                <a:tc>
                  <a:txBody>
                    <a:bodyPr/>
                    <a:lstStyle/>
                    <a:p>
                      <a:pPr algn="ctr"/>
                      <a:r>
                        <a:rPr lang="zh-CN" altLang="en-US" sz="1400" dirty="0" smtClean="0">
                          <a:latin typeface="+mn-ea"/>
                          <a:ea typeface="+mn-ea"/>
                          <a:cs typeface="SimHei" charset="-122"/>
                        </a:rPr>
                        <a:t>44</a:t>
                      </a:r>
                      <a:r>
                        <a:rPr lang="en-US" altLang="zh-CN" sz="1400" dirty="0" smtClean="0">
                          <a:latin typeface="+mn-ea"/>
                          <a:ea typeface="+mn-ea"/>
                          <a:cs typeface="SimHei" charset="-122"/>
                        </a:rPr>
                        <a:t>67 </a:t>
                      </a:r>
                      <a:r>
                        <a:rPr lang="en-US" altLang="zh-TW" sz="1400" b="0" dirty="0" smtClean="0">
                          <a:solidFill>
                            <a:srgbClr val="FFFF00"/>
                          </a:solidFill>
                          <a:latin typeface="+mn-ea"/>
                          <a:ea typeface="+mn-ea"/>
                        </a:rPr>
                        <a:t>+</a:t>
                      </a:r>
                      <a:r>
                        <a:rPr lang="en-US" altLang="zh-CN" sz="1400" b="0" dirty="0" smtClean="0">
                          <a:solidFill>
                            <a:srgbClr val="FFFF00"/>
                          </a:solidFill>
                          <a:latin typeface="+mn-ea"/>
                          <a:ea typeface="+mn-ea"/>
                        </a:rPr>
                        <a:t>8</a:t>
                      </a:r>
                      <a:endParaRPr lang="zh-CN" altLang="en-US" sz="1400" dirty="0">
                        <a:solidFill>
                          <a:srgbClr val="FFFF00"/>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65 </a:t>
                      </a:r>
                      <a:r>
                        <a:rPr lang="en-US" altLang="zh-CN" sz="1400" dirty="0" smtClean="0">
                          <a:solidFill>
                            <a:schemeClr val="accent1">
                              <a:lumMod val="60000"/>
                              <a:lumOff val="40000"/>
                            </a:schemeClr>
                          </a:solidFill>
                          <a:latin typeface="+mn-ea"/>
                          <a:ea typeface="+mn-ea"/>
                          <a:cs typeface="Microsoft YaHei" charset="-122"/>
                        </a:rPr>
                        <a:t>-</a:t>
                      </a:r>
                      <a:r>
                        <a:rPr lang="en-US" altLang="zh-CN" sz="1400" b="0" dirty="0" smtClean="0">
                          <a:solidFill>
                            <a:schemeClr val="accent1">
                              <a:lumMod val="60000"/>
                              <a:lumOff val="40000"/>
                            </a:schemeClr>
                          </a:solidFill>
                          <a:latin typeface="+mn-ea"/>
                          <a:ea typeface="+mn-ea"/>
                        </a:rPr>
                        <a:t>5</a:t>
                      </a:r>
                      <a:endParaRPr lang="zh-CN" altLang="en-US" sz="1400" dirty="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57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85 </a:t>
                      </a:r>
                      <a:r>
                        <a:rPr lang="en-US" altLang="zh-CN" sz="1400" dirty="0" smtClean="0">
                          <a:solidFill>
                            <a:schemeClr val="accent1">
                              <a:lumMod val="60000"/>
                              <a:lumOff val="40000"/>
                            </a:schemeClr>
                          </a:solidFill>
                          <a:latin typeface="+mn-ea"/>
                          <a:ea typeface="+mn-ea"/>
                          <a:cs typeface="Microsoft YaHei" charset="-122"/>
                        </a:rPr>
                        <a:t>-</a:t>
                      </a:r>
                      <a:r>
                        <a:rPr lang="en-US" altLang="zh-CN" sz="1400" b="0" dirty="0" smtClean="0">
                          <a:solidFill>
                            <a:schemeClr val="accent1">
                              <a:lumMod val="60000"/>
                              <a:lumOff val="40000"/>
                            </a:schemeClr>
                          </a:solidFill>
                          <a:latin typeface="+mn-lt"/>
                          <a:ea typeface="+mn-ea"/>
                          <a:cs typeface="+mn-cs"/>
                        </a:rPr>
                        <a:t>3</a:t>
                      </a:r>
                      <a:endParaRPr lang="zh-CN" altLang="en-US" sz="1400" dirty="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B w="12700" cap="flat" cmpd="sng" algn="ctr">
                      <a:solidFill>
                        <a:srgbClr val="75B0DB">
                          <a:alpha val="0"/>
                        </a:srgbClr>
                      </a:solidFill>
                      <a:prstDash val="solid"/>
                      <a:round/>
                      <a:headEnd type="none" w="med" len="med"/>
                      <a:tailEnd type="none" w="med" len="med"/>
                    </a:lnB>
                  </a:tcPr>
                </a:tc>
              </a:tr>
              <a:tr h="321823">
                <a:tc vMerge="1">
                  <a:txBody>
                    <a:bodyPr/>
                    <a:lstStyle/>
                    <a:p>
                      <a:endParaRPr lang="zh-CN" altLang="en-US" dirty="0"/>
                    </a:p>
                  </a:txBody>
                  <a:tcPr/>
                </a:tc>
                <a:tc>
                  <a:txBody>
                    <a:bodyPr/>
                    <a:lstStyle/>
                    <a:p>
                      <a:pPr algn="ctr"/>
                      <a:r>
                        <a:rPr lang="zh-CN" altLang="en-US" sz="1400" b="0" dirty="0" smtClean="0">
                          <a:latin typeface="+mn-ea"/>
                          <a:ea typeface="+mn-ea"/>
                          <a:cs typeface="+mn-cs"/>
                        </a:rPr>
                        <a:t>开心</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82 </a:t>
                      </a:r>
                      <a:r>
                        <a:rPr lang="en-US" altLang="zh-CN" sz="1400" b="0" dirty="0" smtClean="0">
                          <a:solidFill>
                            <a:srgbClr val="2B5999"/>
                          </a:solidFill>
                          <a:latin typeface="+mn-ea"/>
                          <a:ea typeface="+mn-ea"/>
                        </a:rPr>
                        <a:t>+5</a:t>
                      </a:r>
                      <a:endParaRPr lang="zh-CN" altLang="en-US" sz="1400" dirty="0">
                        <a:solidFill>
                          <a:srgbClr val="2B5999"/>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197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T w="12700" cap="flat" cmpd="sng" algn="ctr">
                      <a:solidFill>
                        <a:srgbClr val="75B0DB">
                          <a:alpha val="0"/>
                        </a:srgbClr>
                      </a:solidFill>
                      <a:prstDash val="solid"/>
                      <a:round/>
                      <a:headEnd type="none" w="med" len="med"/>
                      <a:tailEnd type="none" w="med" len="med"/>
                    </a:lnT>
                  </a:tcPr>
                </a:tc>
              </a:tr>
              <a:tr h="321823">
                <a:tc vMerge="1">
                  <a:txBody>
                    <a:bodyPr/>
                    <a:lstStyle/>
                    <a:p>
                      <a:endParaRPr lang="zh-CN" altLang="en-US" dirty="0"/>
                    </a:p>
                  </a:txBody>
                  <a:tcPr/>
                </a:tc>
                <a:tc>
                  <a:txBody>
                    <a:bodyPr/>
                    <a:lstStyle/>
                    <a:p>
                      <a:pPr algn="ctr"/>
                      <a:r>
                        <a:rPr lang="zh-CN" altLang="en-US" sz="1400" b="0" dirty="0" smtClean="0">
                          <a:latin typeface="+mn-ea"/>
                          <a:ea typeface="+mn-ea"/>
                        </a:rPr>
                        <a:t>悲伤</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38 </a:t>
                      </a:r>
                      <a:r>
                        <a:rPr lang="en-US" altLang="zh-CN" sz="1400" dirty="0" smtClean="0">
                          <a:solidFill>
                            <a:schemeClr val="accent1">
                              <a:lumMod val="60000"/>
                              <a:lumOff val="40000"/>
                            </a:schemeClr>
                          </a:solidFill>
                          <a:latin typeface="+mn-ea"/>
                          <a:ea typeface="+mn-ea"/>
                          <a:cs typeface="SimHei" charset="-122"/>
                        </a:rPr>
                        <a:t>+</a:t>
                      </a:r>
                      <a:r>
                        <a:rPr lang="en-US" altLang="zh-CN" sz="1400" b="0" dirty="0" smtClean="0">
                          <a:solidFill>
                            <a:schemeClr val="accent1">
                              <a:lumMod val="60000"/>
                              <a:lumOff val="40000"/>
                            </a:schemeClr>
                          </a:solidFill>
                          <a:latin typeface="+mn-ea"/>
                          <a:ea typeface="+mn-ea"/>
                        </a:rPr>
                        <a:t>1</a:t>
                      </a:r>
                      <a:endParaRPr lang="zh-CN" altLang="en-US" sz="1400" dirty="0">
                        <a:solidFill>
                          <a:schemeClr val="accent1">
                            <a:lumMod val="60000"/>
                            <a:lumOff val="40000"/>
                          </a:schemeClr>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ea"/>
                          <a:ea typeface="+mn-ea"/>
                          <a:cs typeface="SimHei" charset="-122"/>
                        </a:rPr>
                        <a:t>204 </a:t>
                      </a:r>
                      <a:r>
                        <a:rPr lang="en-US" altLang="zh-CN" sz="1400" dirty="0" smtClean="0">
                          <a:solidFill>
                            <a:srgbClr val="FFFF00"/>
                          </a:solidFill>
                          <a:latin typeface="+mn-ea"/>
                          <a:ea typeface="+mn-ea"/>
                          <a:cs typeface="Microsoft YaHei" charset="-122"/>
                        </a:rPr>
                        <a:t>-</a:t>
                      </a:r>
                      <a:r>
                        <a:rPr lang="en-US" altLang="zh-CN" sz="1400" b="0" dirty="0" smtClean="0">
                          <a:solidFill>
                            <a:srgbClr val="FFFF00"/>
                          </a:solidFill>
                          <a:latin typeface="+mn-lt"/>
                          <a:ea typeface="+mn-ea"/>
                          <a:cs typeface="+mn-cs"/>
                        </a:rPr>
                        <a:t>1</a:t>
                      </a:r>
                      <a:endParaRPr lang="zh-CN" altLang="en-US" sz="1400" dirty="0" smtClean="0">
                        <a:solidFill>
                          <a:srgbClr val="FFFF00"/>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7</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r h="321823">
                <a:tc vMerge="1">
                  <a:txBody>
                    <a:bodyPr/>
                    <a:lstStyle/>
                    <a:p>
                      <a:endParaRPr lang="zh-CN" altLang="en-US" dirty="0"/>
                    </a:p>
                  </a:txBody>
                  <a:tcPr/>
                </a:tc>
                <a:tc>
                  <a:txBody>
                    <a:bodyPr/>
                    <a:lstStyle/>
                    <a:p>
                      <a:pPr algn="ctr"/>
                      <a:r>
                        <a:rPr lang="zh-CN" altLang="en-US" sz="1400" b="0" dirty="0" smtClean="0">
                          <a:latin typeface="+mn-ea"/>
                          <a:ea typeface="+mn-ea"/>
                          <a:cs typeface="+mn-cs"/>
                        </a:rPr>
                        <a:t>愤怒</a:t>
                      </a:r>
                      <a:endParaRPr lang="zh-CN" altLang="en-US" sz="1400" b="0" dirty="0">
                        <a:latin typeface="+mn-ea"/>
                        <a:ea typeface="+mn-ea"/>
                        <a:cs typeface="Microsoft YaHei" charset="-122"/>
                      </a:endParaRPr>
                    </a:p>
                  </a:txBody>
                  <a:tcPr anchor="ctr">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47 </a:t>
                      </a:r>
                      <a:r>
                        <a:rPr lang="en-US" altLang="zh-CN" sz="1400" b="0" dirty="0" smtClean="0">
                          <a:solidFill>
                            <a:srgbClr val="2B5999"/>
                          </a:solidFill>
                          <a:latin typeface="+mn-ea"/>
                          <a:ea typeface="+mn-ea"/>
                        </a:rPr>
                        <a:t>+5</a:t>
                      </a:r>
                      <a:endParaRPr lang="zh-CN" altLang="en-US" sz="1400" dirty="0">
                        <a:solidFill>
                          <a:srgbClr val="2B5999"/>
                        </a:solidFill>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1</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lnR w="12700" cap="flat" cmpd="sng" algn="ctr">
                      <a:solidFill>
                        <a:srgbClr val="75B0DB">
                          <a:alpha val="0"/>
                        </a:srgbClr>
                      </a:solidFill>
                      <a:prstDash val="solid"/>
                      <a:round/>
                      <a:headEnd type="none" w="med" len="med"/>
                      <a:tailEnd type="none" w="med" len="med"/>
                    </a:lnR>
                  </a:tcPr>
                </a:tc>
                <a:tc>
                  <a:txBody>
                    <a:bodyPr/>
                    <a:lstStyle/>
                    <a:p>
                      <a:pPr algn="ctr"/>
                      <a:r>
                        <a:rPr lang="en-US" altLang="zh-CN" sz="1400" dirty="0" smtClean="0">
                          <a:latin typeface="+mn-ea"/>
                          <a:ea typeface="+mn-ea"/>
                          <a:cs typeface="SimHei" charset="-122"/>
                        </a:rPr>
                        <a:t>245</a:t>
                      </a:r>
                      <a:endParaRPr lang="zh-CN" altLang="en-US" sz="1400" dirty="0">
                        <a:latin typeface="+mn-ea"/>
                        <a:ea typeface="+mn-ea"/>
                        <a:cs typeface="SimHei" charset="-122"/>
                      </a:endParaRPr>
                    </a:p>
                  </a:txBody>
                  <a:tcPr anchor="ctr">
                    <a:lnL w="12700" cap="flat" cmpd="sng" algn="ctr">
                      <a:solidFill>
                        <a:srgbClr val="75B0DB">
                          <a:alpha val="0"/>
                        </a:srgbClr>
                      </a:solidFill>
                      <a:prstDash val="solid"/>
                      <a:round/>
                      <a:headEnd type="none" w="med" len="med"/>
                      <a:tailEnd type="none" w="med" len="med"/>
                    </a:lnL>
                  </a:tcPr>
                </a:tc>
              </a:tr>
            </a:tbl>
          </a:graphicData>
        </a:graphic>
      </p:graphicFrame>
      <p:sp>
        <p:nvSpPr>
          <p:cNvPr id="11" name="矩形 10"/>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893448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339702"/>
            <a:ext cx="5931643" cy="4837261"/>
          </a:xfrm>
        </p:spPr>
        <p:txBody>
          <a:bodyPr>
            <a:noAutofit/>
          </a:bodyPr>
          <a:lstStyle/>
          <a:p>
            <a:pPr>
              <a:lnSpc>
                <a:spcPct val="150000"/>
              </a:lnSpc>
              <a:buBlip>
                <a:blip r:embed="rId3"/>
              </a:buBlip>
            </a:pPr>
            <a:r>
              <a:rPr kumimoji="1" lang="zh-CN" altLang="en-US" sz="1800" dirty="0">
                <a:latin typeface="Microsoft YaHei" charset="-122"/>
                <a:ea typeface="Microsoft YaHei" charset="-122"/>
                <a:cs typeface="Microsoft YaHei" charset="-122"/>
              </a:rPr>
              <a:t>词组情感倾向</a:t>
            </a:r>
            <a:r>
              <a:rPr kumimoji="1" lang="zh-CN" altLang="en-US" sz="1800" dirty="0" smtClean="0">
                <a:latin typeface="Microsoft YaHei" charset="-122"/>
                <a:ea typeface="Microsoft YaHei" charset="-122"/>
                <a:cs typeface="Microsoft YaHei" charset="-122"/>
              </a:rPr>
              <a:t>识别</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1,</a:t>
            </a:r>
            <a:r>
              <a:rPr kumimoji="1" lang="zh-CN" altLang="en-US" sz="1400" dirty="0" smtClean="0">
                <a:latin typeface="Microsoft YaHei" charset="-122"/>
                <a:ea typeface="Microsoft YaHei" charset="-122"/>
                <a:cs typeface="Microsoft YaHei" charset="-122"/>
              </a:rPr>
              <a:t>“</a:t>
            </a:r>
            <a:r>
              <a:rPr kumimoji="1" lang="en-US" altLang="zh-CN" sz="1400" dirty="0">
                <a:latin typeface="Microsoft YaHei" charset="-122"/>
                <a:ea typeface="Microsoft YaHei" charset="-122"/>
                <a:cs typeface="Microsoft YaHei" charset="-122"/>
              </a:rPr>
              <a:t>in mood”</a:t>
            </a:r>
            <a:r>
              <a:rPr kumimoji="1" lang="zh-CN" altLang="en-US" sz="1400" dirty="0">
                <a:latin typeface="Microsoft YaHei" charset="-122"/>
                <a:ea typeface="Microsoft YaHei" charset="-122"/>
                <a:cs typeface="Microsoft YaHei" charset="-122"/>
              </a:rPr>
              <a:t>表达开心的</a:t>
            </a:r>
            <a:r>
              <a:rPr kumimoji="1" lang="zh-CN" altLang="en-US" sz="1400" dirty="0" smtClean="0">
                <a:latin typeface="Microsoft YaHei" charset="-122"/>
                <a:ea typeface="Microsoft YaHei" charset="-122"/>
                <a:cs typeface="Microsoft YaHei" charset="-122"/>
              </a:rPr>
              <a:t>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smtClean="0">
                <a:latin typeface="Microsoft YaHei" charset="-122"/>
                <a:ea typeface="Microsoft YaHei" charset="-122"/>
                <a:cs typeface="Microsoft YaHei" charset="-122"/>
              </a:rPr>
              <a:t>同时</a:t>
            </a:r>
            <a:r>
              <a:rPr kumimoji="1" lang="zh-CN" altLang="en-US" sz="1800" dirty="0">
                <a:latin typeface="Microsoft YaHei" charset="-122"/>
                <a:ea typeface="Microsoft YaHei" charset="-122"/>
                <a:cs typeface="Microsoft YaHei" charset="-122"/>
              </a:rPr>
              <a:t>出现多种</a:t>
            </a:r>
            <a:r>
              <a:rPr kumimoji="1" lang="zh-CN" altLang="en-US" sz="1800" dirty="0" smtClean="0">
                <a:latin typeface="Microsoft YaHei" charset="-122"/>
                <a:ea typeface="Microsoft YaHei" charset="-122"/>
                <a:cs typeface="Microsoft YaHei" charset="-122"/>
              </a:rPr>
              <a:t>情感的处理</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2,</a:t>
            </a:r>
            <a:r>
              <a:rPr kumimoji="1" lang="zh-CN" altLang="en-US" sz="1400" dirty="0" smtClean="0">
                <a:latin typeface="Microsoft YaHei" charset="-122"/>
                <a:ea typeface="Microsoft YaHei" charset="-122"/>
                <a:cs typeface="Microsoft YaHei" charset="-122"/>
              </a:rPr>
              <a:t>“</a:t>
            </a:r>
            <a:r>
              <a:rPr kumimoji="1" lang="en-US" altLang="zh-CN" sz="1400" dirty="0" err="1" smtClean="0">
                <a:latin typeface="Microsoft YaHei" charset="-122"/>
                <a:ea typeface="Microsoft YaHei" charset="-122"/>
                <a:cs typeface="Microsoft YaHei" charset="-122"/>
              </a:rPr>
              <a:t>Haha</a:t>
            </a:r>
            <a:r>
              <a:rPr kumimoji="1" lang="en-US" altLang="zh-CN" sz="1400" dirty="0">
                <a:latin typeface="Microsoft YaHei" charset="-122"/>
                <a:ea typeface="Microsoft YaHei" charset="-122"/>
                <a:cs typeface="Microsoft YaHei" charset="-122"/>
              </a:rPr>
              <a:t> </a:t>
            </a:r>
            <a:r>
              <a:rPr kumimoji="1" lang="en-US" altLang="zh-CN" sz="1400" dirty="0" smtClean="0">
                <a:latin typeface="Microsoft YaHei" charset="-122"/>
                <a:ea typeface="Microsoft YaHei" charset="-122"/>
                <a:cs typeface="Microsoft YaHei" charset="-122"/>
              </a:rPr>
              <a:t>”</a:t>
            </a:r>
            <a:r>
              <a:rPr kumimoji="1" lang="zh-CN" altLang="en-US" sz="1400" dirty="0" smtClean="0">
                <a:latin typeface="Microsoft YaHei" charset="-122"/>
                <a:ea typeface="Microsoft YaHei" charset="-122"/>
                <a:cs typeface="Microsoft YaHei" charset="-122"/>
              </a:rPr>
              <a:t>表达</a:t>
            </a:r>
            <a:r>
              <a:rPr kumimoji="1" lang="zh-CN" altLang="en-US" sz="1400" dirty="0">
                <a:latin typeface="Microsoft YaHei" charset="-122"/>
                <a:ea typeface="Microsoft YaHei" charset="-122"/>
                <a:cs typeface="Microsoft YaHei" charset="-122"/>
              </a:rPr>
              <a:t>开心的</a:t>
            </a:r>
            <a:r>
              <a:rPr kumimoji="1" lang="zh-CN" altLang="en-US" sz="1400" dirty="0" smtClean="0">
                <a:latin typeface="Microsoft YaHei" charset="-122"/>
                <a:ea typeface="Microsoft YaHei" charset="-122"/>
                <a:cs typeface="Microsoft YaHei" charset="-122"/>
              </a:rPr>
              <a:t>情感</a:t>
            </a:r>
            <a:r>
              <a:rPr kumimoji="1" lang="en-US" altLang="zh-CN" sz="1400" dirty="0" smtClean="0">
                <a:latin typeface="Microsoft YaHei" charset="-122"/>
                <a:ea typeface="Microsoft YaHei" charset="-122"/>
                <a:cs typeface="Microsoft YaHei" charset="-122"/>
              </a:rPr>
              <a:t>,</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Bite </a:t>
            </a:r>
            <a:r>
              <a:rPr kumimoji="1" lang="en-US" altLang="zh-CN" sz="1400" dirty="0">
                <a:latin typeface="Microsoft YaHei" charset="-122"/>
                <a:ea typeface="Microsoft YaHei" charset="-122"/>
                <a:cs typeface="Microsoft YaHei" charset="-122"/>
              </a:rPr>
              <a:t>me! </a:t>
            </a:r>
            <a:r>
              <a:rPr kumimoji="1" lang="en-US" altLang="zh-CN" sz="1400" dirty="0" smtClean="0">
                <a:latin typeface="Microsoft YaHei" charset="-122"/>
                <a:ea typeface="Microsoft YaHei" charset="-122"/>
                <a:cs typeface="Microsoft YaHei" charset="-122"/>
              </a:rPr>
              <a:t>”</a:t>
            </a:r>
            <a:r>
              <a:rPr kumimoji="1" lang="zh-CN" altLang="en-US" sz="1400" dirty="0" smtClean="0">
                <a:latin typeface="Microsoft YaHei" charset="-122"/>
                <a:ea typeface="Microsoft YaHei" charset="-122"/>
                <a:cs typeface="Microsoft YaHei" charset="-122"/>
              </a:rPr>
              <a:t>表达</a:t>
            </a:r>
            <a:r>
              <a:rPr kumimoji="1" lang="zh-CN" altLang="en-US" sz="1400" dirty="0">
                <a:latin typeface="Microsoft YaHei" charset="-122"/>
                <a:ea typeface="Microsoft YaHei" charset="-122"/>
                <a:cs typeface="Microsoft YaHei" charset="-122"/>
              </a:rPr>
              <a:t>悲伤的</a:t>
            </a:r>
            <a:r>
              <a:rPr kumimoji="1" lang="zh-CN" altLang="en-US" sz="1400" dirty="0" smtClean="0">
                <a:latin typeface="Microsoft YaHei" charset="-122"/>
                <a:ea typeface="Microsoft YaHei" charset="-122"/>
                <a:cs typeface="Microsoft YaHei" charset="-122"/>
              </a:rPr>
              <a:t>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smtClean="0">
                <a:latin typeface="Microsoft YaHei" charset="-122"/>
                <a:ea typeface="Microsoft YaHei" charset="-122"/>
                <a:cs typeface="Microsoft YaHei" charset="-122"/>
              </a:rPr>
              <a:t>理解</a:t>
            </a:r>
            <a:r>
              <a:rPr kumimoji="1" lang="zh-CN" altLang="en-US" sz="1800" dirty="0">
                <a:latin typeface="Microsoft YaHei" charset="-122"/>
                <a:ea typeface="Microsoft YaHei" charset="-122"/>
                <a:cs typeface="Microsoft YaHei" charset="-122"/>
              </a:rPr>
              <a:t>比喻</a:t>
            </a:r>
            <a:r>
              <a:rPr kumimoji="1" lang="zh-CN" altLang="en-US" sz="1800" dirty="0" smtClean="0">
                <a:latin typeface="Microsoft YaHei" charset="-122"/>
                <a:ea typeface="Microsoft YaHei" charset="-122"/>
                <a:cs typeface="Microsoft YaHei" charset="-122"/>
              </a:rPr>
              <a:t>修辞</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smtClean="0">
                <a:latin typeface="Microsoft YaHei" charset="-122"/>
                <a:ea typeface="Microsoft YaHei" charset="-122"/>
                <a:cs typeface="Microsoft YaHei" charset="-122"/>
              </a:rPr>
              <a:t>例子</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a:t>
            </a:r>
            <a:r>
              <a:rPr kumimoji="1" lang="en-US" altLang="zh-CN" sz="1400" dirty="0" smtClean="0">
                <a:latin typeface="Microsoft YaHei" charset="-122"/>
                <a:ea typeface="Microsoft YaHei" charset="-122"/>
                <a:cs typeface="Microsoft YaHei" charset="-122"/>
              </a:rPr>
              <a:t>You </a:t>
            </a:r>
            <a:r>
              <a:rPr kumimoji="1" lang="en-US" altLang="zh-CN" sz="1400" dirty="0">
                <a:latin typeface="Microsoft YaHei" charset="-122"/>
                <a:ea typeface="Microsoft YaHei" charset="-122"/>
                <a:cs typeface="Microsoft YaHei" charset="-122"/>
              </a:rPr>
              <a:t>a pig”</a:t>
            </a:r>
            <a:r>
              <a:rPr kumimoji="1" lang="zh-CN" altLang="en-US" sz="1400" dirty="0">
                <a:latin typeface="Microsoft YaHei" charset="-122"/>
                <a:ea typeface="Microsoft YaHei" charset="-122"/>
                <a:cs typeface="Microsoft YaHei" charset="-122"/>
              </a:rPr>
              <a:t>和“</a:t>
            </a:r>
            <a:r>
              <a:rPr kumimoji="1" lang="en-US" altLang="zh-CN" sz="1400" dirty="0">
                <a:latin typeface="Microsoft YaHei" charset="-122"/>
                <a:ea typeface="Microsoft YaHei" charset="-122"/>
                <a:cs typeface="Microsoft YaHei" charset="-122"/>
              </a:rPr>
              <a:t>You are dog”</a:t>
            </a:r>
            <a:r>
              <a:rPr kumimoji="1" lang="zh-CN" altLang="en-US" sz="1400" dirty="0">
                <a:latin typeface="Microsoft YaHei" charset="-122"/>
                <a:ea typeface="Microsoft YaHei" charset="-122"/>
                <a:cs typeface="Microsoft YaHei" charset="-122"/>
              </a:rPr>
              <a:t>表示辱骂的意思，表达愤怒的</a:t>
            </a:r>
            <a:r>
              <a:rPr kumimoji="1" lang="zh-CN" altLang="en-US" sz="1400" dirty="0" smtClean="0">
                <a:latin typeface="Microsoft YaHei" charset="-122"/>
                <a:ea typeface="Microsoft YaHei" charset="-122"/>
                <a:cs typeface="Microsoft YaHei" charset="-122"/>
              </a:rPr>
              <a:t>情感</a:t>
            </a:r>
            <a:endParaRPr kumimoji="1" lang="en-US" altLang="zh-CN" sz="1400" dirty="0" smtClean="0">
              <a:latin typeface="Microsoft YaHei" charset="-122"/>
              <a:ea typeface="Microsoft YaHei" charset="-122"/>
              <a:cs typeface="Microsoft YaHei" charset="-122"/>
            </a:endParaRPr>
          </a:p>
          <a:p>
            <a:pPr>
              <a:lnSpc>
                <a:spcPct val="150000"/>
              </a:lnSpc>
              <a:buBlip>
                <a:blip r:embed="rId3"/>
              </a:buBlip>
            </a:pPr>
            <a:r>
              <a:rPr kumimoji="1" lang="zh-CN" altLang="en-US" sz="1800" dirty="0" smtClean="0">
                <a:latin typeface="Microsoft YaHei" charset="-122"/>
                <a:ea typeface="Microsoft YaHei" charset="-122"/>
                <a:cs typeface="Microsoft YaHei" charset="-122"/>
              </a:rPr>
              <a:t>标注</a:t>
            </a:r>
            <a:r>
              <a:rPr kumimoji="1" lang="zh-CN" altLang="en-US" sz="1800" dirty="0">
                <a:latin typeface="Microsoft YaHei" charset="-122"/>
                <a:ea typeface="Microsoft YaHei" charset="-122"/>
                <a:cs typeface="Microsoft YaHei" charset="-122"/>
              </a:rPr>
              <a:t>的不</a:t>
            </a:r>
            <a:r>
              <a:rPr kumimoji="1" lang="zh-CN" altLang="en-US" sz="1800" dirty="0" smtClean="0">
                <a:latin typeface="Microsoft YaHei" charset="-122"/>
                <a:ea typeface="Microsoft YaHei" charset="-122"/>
                <a:cs typeface="Microsoft YaHei" charset="-122"/>
              </a:rPr>
              <a:t>一致</a:t>
            </a:r>
            <a:endParaRPr kumimoji="1" lang="en-US" altLang="zh-CN" sz="1800" dirty="0" smtClean="0">
              <a:latin typeface="Microsoft YaHei" charset="-122"/>
              <a:ea typeface="Microsoft YaHei" charset="-122"/>
              <a:cs typeface="Microsoft YaHei" charset="-122"/>
            </a:endParaRPr>
          </a:p>
          <a:p>
            <a:pPr lvl="1">
              <a:lnSpc>
                <a:spcPct val="150000"/>
              </a:lnSpc>
              <a:buBlip>
                <a:blip r:embed="rId3"/>
              </a:buBlip>
            </a:pPr>
            <a:r>
              <a:rPr kumimoji="1" lang="zh-CN" altLang="en-US" sz="1400" dirty="0">
                <a:latin typeface="Microsoft YaHei" charset="-122"/>
                <a:ea typeface="Microsoft YaHei" charset="-122"/>
                <a:cs typeface="Microsoft YaHei" charset="-122"/>
              </a:rPr>
              <a:t>例子</a:t>
            </a:r>
            <a:r>
              <a:rPr kumimoji="1" lang="en-US" altLang="zh-CN" sz="1400" dirty="0">
                <a:latin typeface="Microsoft YaHei" charset="-122"/>
                <a:ea typeface="Microsoft YaHei" charset="-122"/>
                <a:cs typeface="Microsoft YaHei" charset="-122"/>
              </a:rPr>
              <a:t>4</a:t>
            </a:r>
            <a:r>
              <a:rPr kumimoji="1" lang="zh-CN" altLang="en-US" sz="1400" dirty="0">
                <a:latin typeface="Microsoft YaHei" charset="-122"/>
                <a:ea typeface="Microsoft YaHei" charset="-122"/>
                <a:cs typeface="Microsoft YaHei" charset="-122"/>
              </a:rPr>
              <a:t>和</a:t>
            </a:r>
            <a:r>
              <a:rPr kumimoji="1" lang="en-US" altLang="zh-CN" sz="1400" dirty="0">
                <a:latin typeface="Microsoft YaHei" charset="-122"/>
                <a:ea typeface="Microsoft YaHei" charset="-122"/>
                <a:cs typeface="Microsoft YaHei" charset="-122"/>
              </a:rPr>
              <a:t>5</a:t>
            </a:r>
            <a:r>
              <a:rPr kumimoji="1" lang="zh-CN" altLang="en-US" sz="1400" dirty="0">
                <a:latin typeface="Microsoft YaHei" charset="-122"/>
                <a:ea typeface="Microsoft YaHei" charset="-122"/>
                <a:cs typeface="Microsoft YaHei" charset="-122"/>
              </a:rPr>
              <a:t>的第三轮中只包含大笑的表情符，而前两轮的内容都偏向中性，但例子</a:t>
            </a:r>
            <a:r>
              <a:rPr kumimoji="1" lang="en-US" altLang="zh-CN" sz="1400" dirty="0">
                <a:latin typeface="Microsoft YaHei" charset="-122"/>
                <a:ea typeface="Microsoft YaHei" charset="-122"/>
                <a:cs typeface="Microsoft YaHei" charset="-122"/>
              </a:rPr>
              <a:t>4</a:t>
            </a:r>
            <a:r>
              <a:rPr kumimoji="1" lang="zh-CN" altLang="en-US" sz="1400" dirty="0">
                <a:latin typeface="Microsoft YaHei" charset="-122"/>
                <a:ea typeface="Microsoft YaHei" charset="-122"/>
                <a:cs typeface="Microsoft YaHei" charset="-122"/>
              </a:rPr>
              <a:t>标注为“其他”，例子</a:t>
            </a:r>
            <a:r>
              <a:rPr kumimoji="1" lang="en-US" altLang="zh-CN" sz="1400" dirty="0">
                <a:latin typeface="Microsoft YaHei" charset="-122"/>
                <a:ea typeface="Microsoft YaHei" charset="-122"/>
                <a:cs typeface="Microsoft YaHei" charset="-122"/>
              </a:rPr>
              <a:t>5</a:t>
            </a:r>
            <a:r>
              <a:rPr kumimoji="1" lang="zh-CN" altLang="en-US" sz="1400" dirty="0">
                <a:latin typeface="Microsoft YaHei" charset="-122"/>
                <a:ea typeface="Microsoft YaHei" charset="-122"/>
                <a:cs typeface="Microsoft YaHei" charset="-122"/>
              </a:rPr>
              <a:t>却标注为“其他”</a:t>
            </a:r>
            <a:endParaRPr kumimoji="1" lang="en-US" altLang="zh-CN" sz="1400" dirty="0" smtClean="0">
              <a:latin typeface="Microsoft YaHei" charset="-122"/>
              <a:ea typeface="Microsoft YaHei" charset="-122"/>
              <a:cs typeface="Microsoft YaHei" charset="-122"/>
            </a:endParaRPr>
          </a:p>
        </p:txBody>
      </p:sp>
      <p:sp>
        <p:nvSpPr>
          <p:cNvPr id="11" name="标题 1"/>
          <p:cNvSpPr>
            <a:spLocks noGrp="1"/>
          </p:cNvSpPr>
          <p:nvPr>
            <p:ph type="title"/>
          </p:nvPr>
        </p:nvSpPr>
        <p:spPr>
          <a:xfrm>
            <a:off x="1302656" y="337014"/>
            <a:ext cx="8670683"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基于多通道模型引入上下文的情感识别 </a:t>
            </a:r>
            <a:r>
              <a:rPr lang="en-US" altLang="zh-CN" sz="2600" dirty="0" smtClean="0"/>
              <a:t>-</a:t>
            </a:r>
            <a:r>
              <a:rPr lang="zh-CN" altLang="en-US" sz="2600" dirty="0" smtClean="0"/>
              <a:t> 错误分析</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13289" y="1047629"/>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771515668"/>
              </p:ext>
            </p:extLst>
          </p:nvPr>
        </p:nvGraphicFramePr>
        <p:xfrm>
          <a:off x="6769842" y="1173896"/>
          <a:ext cx="4814235" cy="4876800"/>
        </p:xfrm>
        <a:graphic>
          <a:graphicData uri="http://schemas.openxmlformats.org/drawingml/2006/table">
            <a:tbl>
              <a:tblPr firstRow="1" bandRow="1">
                <a:tableStyleId>{D03447BB-5D67-496B-8E87-E561075AD55C}</a:tableStyleId>
              </a:tblPr>
              <a:tblGrid>
                <a:gridCol w="594136"/>
                <a:gridCol w="594136"/>
                <a:gridCol w="3625963"/>
              </a:tblGrid>
              <a:tr h="285158">
                <a:tc>
                  <a:txBody>
                    <a:bodyPr/>
                    <a:lstStyle/>
                    <a:p>
                      <a:pPr algn="ctr"/>
                      <a:r>
                        <a:rPr lang="zh-CN" altLang="en-US" sz="1400" dirty="0" smtClean="0"/>
                        <a:t>编号</a:t>
                      </a:r>
                      <a:endParaRPr lang="zh-CN" altLang="en-US" sz="1400" b="0" dirty="0">
                        <a:solidFill>
                          <a:schemeClr val="bg1"/>
                        </a:solidFill>
                        <a:latin typeface="SimHei" charset="-122"/>
                        <a:ea typeface="SimHei" charset="-122"/>
                        <a:cs typeface="SimHei" charset="-122"/>
                      </a:endParaRPr>
                    </a:p>
                  </a:txBody>
                  <a:tcPr anchor="ctr"/>
                </a:tc>
                <a:tc>
                  <a:txBody>
                    <a:bodyPr/>
                    <a:lstStyle/>
                    <a:p>
                      <a:pPr algn="ctr"/>
                      <a:r>
                        <a:rPr lang="zh-CN" altLang="en-US" sz="1400" dirty="0" smtClean="0"/>
                        <a:t>类别</a:t>
                      </a:r>
                      <a:endParaRPr lang="zh-CN" altLang="en-US" sz="1400" b="0" dirty="0">
                        <a:solidFill>
                          <a:schemeClr val="tx1"/>
                        </a:solidFill>
                        <a:latin typeface="SimHei" charset="-122"/>
                        <a:ea typeface="SimHei" charset="-122"/>
                        <a:cs typeface="SimHei" charset="-122"/>
                      </a:endParaRPr>
                    </a:p>
                  </a:txBody>
                  <a:tcPr anchor="ctr"/>
                </a:tc>
                <a:tc>
                  <a:txBody>
                    <a:bodyPr/>
                    <a:lstStyle/>
                    <a:p>
                      <a:r>
                        <a:rPr lang="zh-TW" altLang="en-US" sz="1400" dirty="0" smtClean="0"/>
                        <a:t> </a:t>
                      </a:r>
                      <a:r>
                        <a:rPr lang="zh-CN" altLang="en-US" sz="1400" dirty="0" smtClean="0"/>
                        <a:t>对话</a:t>
                      </a:r>
                      <a:endParaRPr lang="zh-CN" altLang="en-US" sz="1400" b="0" dirty="0">
                        <a:solidFill>
                          <a:schemeClr val="tx1"/>
                        </a:solidFill>
                        <a:latin typeface="SimHei" charset="-122"/>
                        <a:ea typeface="SimHei" charset="-122"/>
                        <a:cs typeface="SimHei" charset="-122"/>
                      </a:endParaRPr>
                    </a:p>
                  </a:txBody>
                  <a:tcPr/>
                </a:tc>
              </a:tr>
              <a:tr h="285158">
                <a:tc rowSpan="3">
                  <a:txBody>
                    <a:bodyPr/>
                    <a:lstStyle/>
                    <a:p>
                      <a:pPr algn="ctr"/>
                      <a:r>
                        <a:rPr lang="en-US" altLang="zh-CN" sz="1400" dirty="0" smtClean="0"/>
                        <a:t>1</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开心</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I’m </a:t>
                      </a:r>
                      <a:r>
                        <a:rPr lang="en-US" altLang="zh-CN" sz="1400" b="1" dirty="0" smtClean="0">
                          <a:solidFill>
                            <a:srgbClr val="FFFF00"/>
                          </a:solidFill>
                        </a:rPr>
                        <a:t>in mood</a:t>
                      </a:r>
                      <a:endParaRPr lang="zh-CN" altLang="en-US" sz="1400" b="1" dirty="0">
                        <a:solidFill>
                          <a:srgbClr val="FFFF00"/>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（第二轮）用户乙</a:t>
                      </a:r>
                      <a:r>
                        <a:rPr lang="en-US" altLang="zh-CN" sz="1400" dirty="0" smtClean="0"/>
                        <a:t>: </a:t>
                      </a:r>
                      <a:r>
                        <a:rPr lang="en-US" altLang="zh-CN" sz="1400" dirty="0" err="1" smtClean="0"/>
                        <a:t>ya</a:t>
                      </a:r>
                      <a:r>
                        <a:rPr lang="en-US" altLang="zh-CN" sz="1400" dirty="0" smtClean="0"/>
                        <a:t> need a hug ? :-)</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（第三轮）用户甲</a:t>
                      </a:r>
                      <a:r>
                        <a:rPr lang="en-US" altLang="zh-CN" sz="1400" dirty="0" smtClean="0"/>
                        <a:t>: yeah</a:t>
                      </a:r>
                      <a:endParaRPr lang="zh-CN" altLang="en-US" sz="1400" dirty="0" smtClean="0">
                        <a:solidFill>
                          <a:schemeClr val="tx1"/>
                        </a:solidFill>
                        <a:latin typeface="Calibri" charset="0"/>
                        <a:ea typeface="Calibri" charset="0"/>
                        <a:cs typeface="Calibri" charset="0"/>
                      </a:endParaRPr>
                    </a:p>
                  </a:txBody>
                  <a:tcPr/>
                </a:tc>
              </a:tr>
              <a:tr h="285158">
                <a:tc rowSpan="3">
                  <a:txBody>
                    <a:bodyPr/>
                    <a:lstStyle/>
                    <a:p>
                      <a:pPr algn="ctr"/>
                      <a:r>
                        <a:rPr lang="en-US" altLang="zh-CN" sz="1400" dirty="0" smtClean="0"/>
                        <a:t>2</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悲伤</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I</a:t>
                      </a:r>
                      <a:r>
                        <a:rPr lang="en-US" altLang="zh-CN" sz="1400" baseline="0" dirty="0" smtClean="0"/>
                        <a:t> am</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in</a:t>
                      </a:r>
                      <a:r>
                        <a:rPr lang="en-US" altLang="zh-CN" sz="1400" baseline="0" dirty="0" smtClean="0"/>
                        <a:t> you dreams</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 </a:t>
                      </a:r>
                      <a:r>
                        <a:rPr lang="en-US" altLang="zh-CN" sz="1400" b="1" dirty="0" err="1" smtClean="0">
                          <a:solidFill>
                            <a:srgbClr val="FFFF00"/>
                          </a:solidFill>
                        </a:rPr>
                        <a:t>Haha</a:t>
                      </a:r>
                      <a:r>
                        <a:rPr lang="en-US" altLang="zh-CN" sz="1400" dirty="0" smtClean="0"/>
                        <a:t> </a:t>
                      </a:r>
                      <a:r>
                        <a:rPr lang="en-US" altLang="zh-CN" sz="1400" b="1" dirty="0" smtClean="0">
                          <a:solidFill>
                            <a:srgbClr val="FFC000"/>
                          </a:solidFill>
                        </a:rPr>
                        <a:t>Bite me!</a:t>
                      </a:r>
                      <a:r>
                        <a:rPr lang="zh-CN" altLang="en-US" sz="1400" dirty="0" smtClean="0"/>
                        <a:t> </a:t>
                      </a:r>
                      <a:endParaRPr lang="zh-CN" altLang="en-US" sz="1400" dirty="0">
                        <a:solidFill>
                          <a:schemeClr val="tx1"/>
                        </a:solidFill>
                        <a:latin typeface="Calibri" charset="0"/>
                        <a:ea typeface="Calibri" charset="0"/>
                        <a:cs typeface="Calibri" charset="0"/>
                      </a:endParaRPr>
                    </a:p>
                  </a:txBody>
                  <a:tcPr/>
                </a:tc>
              </a:tr>
              <a:tr h="285158">
                <a:tc rowSpan="3">
                  <a:txBody>
                    <a:bodyPr/>
                    <a:lstStyle/>
                    <a:p>
                      <a:pPr algn="ctr"/>
                      <a:r>
                        <a:rPr lang="en-US" altLang="zh-CN" sz="1400" dirty="0" smtClean="0"/>
                        <a:t>3</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愤怒</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a:t>
                      </a:r>
                      <a:r>
                        <a:rPr lang="en-US" altLang="zh-CN" sz="1400" b="1" dirty="0" smtClean="0">
                          <a:solidFill>
                            <a:srgbClr val="FFFF00"/>
                          </a:solidFill>
                        </a:rPr>
                        <a:t>You</a:t>
                      </a:r>
                      <a:r>
                        <a:rPr lang="en-US" altLang="zh-CN" sz="1400" b="1" baseline="0" dirty="0" smtClean="0">
                          <a:solidFill>
                            <a:srgbClr val="FFFF00"/>
                          </a:solidFill>
                        </a:rPr>
                        <a:t> are pig</a:t>
                      </a:r>
                      <a:endParaRPr lang="zh-CN" altLang="en-US" sz="1400" b="1" dirty="0">
                        <a:solidFill>
                          <a:srgbClr val="FFFF00"/>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so are you</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 </a:t>
                      </a:r>
                      <a:r>
                        <a:rPr lang="en-US" altLang="zh-CN" sz="1400" b="1" dirty="0" smtClean="0">
                          <a:solidFill>
                            <a:srgbClr val="FFFF00"/>
                          </a:solidFill>
                        </a:rPr>
                        <a:t>You are dog</a:t>
                      </a:r>
                      <a:endParaRPr lang="zh-CN" altLang="en-US" sz="1400" b="1" dirty="0">
                        <a:solidFill>
                          <a:srgbClr val="FFFF00"/>
                        </a:solidFill>
                        <a:latin typeface="Calibri" charset="0"/>
                        <a:ea typeface="Calibri" charset="0"/>
                        <a:cs typeface="Calibri" charset="0"/>
                      </a:endParaRPr>
                    </a:p>
                  </a:txBody>
                  <a:tcPr/>
                </a:tc>
              </a:tr>
              <a:tr h="285158">
                <a:tc rowSpan="3">
                  <a:txBody>
                    <a:bodyPr/>
                    <a:lstStyle/>
                    <a:p>
                      <a:pPr algn="ctr"/>
                      <a:r>
                        <a:rPr lang="en-US" altLang="zh-CN" sz="1400" dirty="0" smtClean="0"/>
                        <a:t>4</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其他</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Wat u </a:t>
                      </a:r>
                      <a:r>
                        <a:rPr lang="en-US" altLang="zh-CN" sz="1400" dirty="0" err="1" smtClean="0"/>
                        <a:t>wanna</a:t>
                      </a:r>
                      <a:r>
                        <a:rPr lang="en-US" altLang="zh-CN" sz="1400" baseline="0" dirty="0" smtClean="0"/>
                        <a:t> </a:t>
                      </a:r>
                      <a:r>
                        <a:rPr lang="en-US" altLang="zh-CN" sz="1400" baseline="0" dirty="0" err="1" smtClean="0"/>
                        <a:t>knw</a:t>
                      </a:r>
                      <a:r>
                        <a:rPr lang="en-US" altLang="zh-CN" sz="1400" baseline="0" dirty="0" smtClean="0"/>
                        <a:t>?</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I </a:t>
                      </a:r>
                      <a:r>
                        <a:rPr lang="en-US" altLang="zh-CN" sz="1400" dirty="0" err="1" smtClean="0"/>
                        <a:t>knw</a:t>
                      </a:r>
                      <a:r>
                        <a:rPr lang="en-US" altLang="zh-CN" sz="1400" dirty="0" smtClean="0"/>
                        <a:t> </a:t>
                      </a:r>
                      <a:r>
                        <a:rPr lang="en-US" altLang="zh-CN" sz="1400" dirty="0" err="1" smtClean="0"/>
                        <a:t>nothin</a:t>
                      </a:r>
                      <a:r>
                        <a:rPr lang="en-US" altLang="zh-CN" sz="1400" baseline="0" dirty="0" smtClean="0"/>
                        <a:t> :P</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a:t>
                      </a:r>
                      <a:endParaRPr lang="zh-CN" altLang="en-US" sz="1400" dirty="0">
                        <a:solidFill>
                          <a:schemeClr val="tx1"/>
                        </a:solidFill>
                        <a:latin typeface="Calibri" charset="0"/>
                        <a:ea typeface="Calibri" charset="0"/>
                        <a:cs typeface="Calibri" charset="0"/>
                      </a:endParaRPr>
                    </a:p>
                  </a:txBody>
                  <a:tcPr/>
                </a:tc>
              </a:tr>
              <a:tr h="285158">
                <a:tc rowSpan="3">
                  <a:txBody>
                    <a:bodyPr/>
                    <a:lstStyle/>
                    <a:p>
                      <a:pPr algn="ctr"/>
                      <a:r>
                        <a:rPr lang="en-US" altLang="zh-CN" sz="1400" dirty="0" smtClean="0"/>
                        <a:t>5</a:t>
                      </a:r>
                      <a:endParaRPr lang="zh-CN" altLang="en-US" sz="1400" dirty="0">
                        <a:solidFill>
                          <a:schemeClr val="bg1"/>
                        </a:solidFill>
                        <a:latin typeface="SimHei" charset="-122"/>
                        <a:ea typeface="SimHei" charset="-122"/>
                        <a:cs typeface="SimHei" charset="-122"/>
                      </a:endParaRPr>
                    </a:p>
                  </a:txBody>
                  <a:tcPr anchor="ctr"/>
                </a:tc>
                <a:tc rowSpan="3">
                  <a:txBody>
                    <a:bodyPr/>
                    <a:lstStyle/>
                    <a:p>
                      <a:pPr algn="ctr"/>
                      <a:r>
                        <a:rPr lang="zh-CN" altLang="en-US" sz="1400" dirty="0" smtClean="0"/>
                        <a:t>开心</a:t>
                      </a:r>
                      <a:endParaRPr lang="zh-CN" altLang="en-US" sz="1400" dirty="0">
                        <a:solidFill>
                          <a:schemeClr val="tx1"/>
                        </a:solidFill>
                        <a:latin typeface="SimHei" charset="-122"/>
                        <a:ea typeface="SimHei" charset="-122"/>
                        <a:cs typeface="SimHei" charset="-122"/>
                      </a:endParaRPr>
                    </a:p>
                  </a:txBody>
                  <a:tcPr anchor="ctr"/>
                </a:tc>
                <a:tc>
                  <a:txBody>
                    <a:bodyPr/>
                    <a:lstStyle/>
                    <a:p>
                      <a:r>
                        <a:rPr lang="zh-CN" altLang="en-US" sz="1400" dirty="0" smtClean="0"/>
                        <a:t>（第一轮）用户甲</a:t>
                      </a:r>
                      <a:r>
                        <a:rPr lang="en-US" altLang="zh-CN" sz="1400" dirty="0" smtClean="0"/>
                        <a:t>: You cannot see my</a:t>
                      </a:r>
                      <a:r>
                        <a:rPr lang="en-US" altLang="zh-CN" sz="1400" baseline="0" dirty="0" smtClean="0"/>
                        <a:t> hair</a:t>
                      </a:r>
                      <a:endParaRPr lang="zh-CN" altLang="en-US" sz="1400" dirty="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（第二轮）用户乙</a:t>
                      </a:r>
                      <a:r>
                        <a:rPr lang="en-US" altLang="zh-CN" sz="1400" dirty="0" smtClean="0"/>
                        <a:t>: I’m in your closet</a:t>
                      </a:r>
                      <a:endParaRPr lang="zh-CN" altLang="en-US" sz="1400" dirty="0" smtClean="0">
                        <a:solidFill>
                          <a:schemeClr val="tx1"/>
                        </a:solidFill>
                        <a:latin typeface="Calibri" charset="0"/>
                        <a:ea typeface="Calibri" charset="0"/>
                        <a:cs typeface="Calibri" charset="0"/>
                      </a:endParaRPr>
                    </a:p>
                  </a:txBody>
                  <a:tcPr/>
                </a:tc>
              </a:tr>
              <a:tr h="285158">
                <a:tc vMerge="1">
                  <a:txBody>
                    <a:bodyPr/>
                    <a:lstStyle/>
                    <a:p>
                      <a:endParaRPr lang="zh-CN" altLang="en-US"/>
                    </a:p>
                  </a:txBody>
                  <a:tcPr/>
                </a:tc>
                <a:tc vMerge="1">
                  <a:txBody>
                    <a:bodyPr/>
                    <a:lstStyle/>
                    <a:p>
                      <a:endParaRPr lang="zh-CN" altLang="en-US" dirty="0"/>
                    </a:p>
                  </a:txBody>
                  <a:tcPr/>
                </a:tc>
                <a:tc>
                  <a:txBody>
                    <a:bodyPr/>
                    <a:lstStyle/>
                    <a:p>
                      <a:r>
                        <a:rPr lang="zh-CN" altLang="en-US" sz="1400" dirty="0" smtClean="0"/>
                        <a:t>（第三轮）用户甲</a:t>
                      </a:r>
                      <a:r>
                        <a:rPr lang="en-US" altLang="zh-CN" sz="1400" dirty="0" smtClean="0"/>
                        <a:t>:</a:t>
                      </a:r>
                      <a:r>
                        <a:rPr lang="zh-CN" altLang="en-US" sz="1400" baseline="0" dirty="0" smtClean="0"/>
                        <a:t> </a:t>
                      </a:r>
                      <a:endParaRPr lang="zh-CN" altLang="en-US" sz="1400" dirty="0">
                        <a:solidFill>
                          <a:schemeClr val="tx1"/>
                        </a:solidFill>
                        <a:latin typeface="Calibri" charset="0"/>
                        <a:ea typeface="Calibri" charset="0"/>
                        <a:cs typeface="Calibri" charset="0"/>
                      </a:endParaRPr>
                    </a:p>
                  </a:txBody>
                  <a:tcPr/>
                </a:tc>
              </a:tr>
            </a:tbl>
          </a:graphicData>
        </a:graphic>
      </p:graphicFrame>
      <p:pic>
        <p:nvPicPr>
          <p:cNvPr id="4"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2617" y="3036205"/>
            <a:ext cx="231605" cy="238623"/>
          </a:xfrm>
          <a:prstGeom prst="rect">
            <a:avLst/>
          </a:prstGeom>
        </p:spPr>
      </p:pic>
      <p:pic>
        <p:nvPicPr>
          <p:cNvPr id="10" name="图片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15329" y="3036205"/>
            <a:ext cx="231605" cy="238623"/>
          </a:xfrm>
          <a:prstGeom prst="rect">
            <a:avLst/>
          </a:prstGeom>
        </p:spPr>
      </p:pic>
      <p:pic>
        <p:nvPicPr>
          <p:cNvPr id="13" name="图片 1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8041" y="3036205"/>
            <a:ext cx="231605" cy="238623"/>
          </a:xfrm>
          <a:prstGeom prst="rect">
            <a:avLst/>
          </a:prstGeom>
        </p:spPr>
      </p:pic>
      <p:pic>
        <p:nvPicPr>
          <p:cNvPr id="5" name="图片 4"/>
          <p:cNvPicPr>
            <a:picLocks noChangeAspect="1"/>
          </p:cNvPicPr>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9568217" y="4877824"/>
            <a:ext cx="211010" cy="211010"/>
          </a:xfrm>
          <a:prstGeom prst="rect">
            <a:avLst/>
          </a:prstGeom>
        </p:spPr>
      </p:pic>
      <p:pic>
        <p:nvPicPr>
          <p:cNvPr id="16" name="图片 15"/>
          <p:cNvPicPr>
            <a:picLocks noChangeAspect="1"/>
          </p:cNvPicPr>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9568217" y="5797315"/>
            <a:ext cx="211010" cy="211010"/>
          </a:xfrm>
          <a:prstGeom prst="rect">
            <a:avLst/>
          </a:prstGeom>
        </p:spPr>
      </p:pic>
      <p:pic>
        <p:nvPicPr>
          <p:cNvPr id="17" name="图片 16"/>
          <p:cNvPicPr>
            <a:picLocks noChangeAspect="1"/>
          </p:cNvPicPr>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9801116" y="4877824"/>
            <a:ext cx="211010" cy="211010"/>
          </a:xfrm>
          <a:prstGeom prst="rect">
            <a:avLst/>
          </a:prstGeom>
        </p:spPr>
      </p:pic>
      <p:sp>
        <p:nvSpPr>
          <p:cNvPr id="18" name="矩形 17"/>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00704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2099"/>
            <a:ext cx="10515600" cy="4351338"/>
          </a:xfrm>
        </p:spPr>
        <p:txBody>
          <a:bodyPr>
            <a:noAutofit/>
          </a:bodyPr>
          <a:lstStyle/>
          <a:p>
            <a:pPr>
              <a:lnSpc>
                <a:spcPct val="150000"/>
              </a:lnSpc>
              <a:buBlip>
                <a:blip r:embed="rId2"/>
              </a:buBlip>
            </a:pPr>
            <a:r>
              <a:rPr kumimoji="1" lang="zh-CN" altLang="en-US" sz="1800" dirty="0" smtClean="0">
                <a:latin typeface="Microsoft YaHei" charset="-122"/>
                <a:ea typeface="Microsoft YaHei" charset="-122"/>
                <a:cs typeface="Microsoft YaHei" charset="-122"/>
              </a:rPr>
              <a:t>基于</a:t>
            </a:r>
            <a:r>
              <a:rPr kumimoji="1" lang="zh-CN" altLang="en-US" sz="1800" dirty="0">
                <a:latin typeface="Microsoft YaHei" charset="-122"/>
                <a:ea typeface="Microsoft YaHei" charset="-122"/>
                <a:cs typeface="Microsoft YaHei" charset="-122"/>
              </a:rPr>
              <a:t>多分类器分层的微博反讽</a:t>
            </a:r>
            <a:r>
              <a:rPr kumimoji="1" lang="zh-CN" altLang="en-US" sz="1800" dirty="0" smtClean="0">
                <a:latin typeface="Microsoft YaHei" charset="-122"/>
                <a:ea typeface="Microsoft YaHei" charset="-122"/>
                <a:cs typeface="Microsoft YaHei" charset="-122"/>
              </a:rPr>
              <a:t>识别</a:t>
            </a:r>
            <a:endParaRPr kumimoji="1" lang="en-US" altLang="zh-CN" sz="1800" dirty="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针对多分类问题中</a:t>
            </a:r>
            <a:r>
              <a:rPr kumimoji="1" lang="zh-CN" altLang="en-US" sz="1600" dirty="0">
                <a:latin typeface="Microsoft YaHei" charset="-122"/>
                <a:ea typeface="Microsoft YaHei" charset="-122"/>
                <a:cs typeface="Microsoft YaHei" charset="-122"/>
              </a:rPr>
              <a:t>数据不均匀的问题</a:t>
            </a:r>
            <a:r>
              <a:rPr kumimoji="1" lang="zh-CN" altLang="en-US" sz="1600" dirty="0" smtClean="0">
                <a:latin typeface="Microsoft YaHei" charset="-122"/>
                <a:ea typeface="Microsoft YaHei" charset="-122"/>
                <a:cs typeface="Microsoft YaHei" charset="-122"/>
              </a:rPr>
              <a:t>，我们</a:t>
            </a:r>
            <a:r>
              <a:rPr kumimoji="1" lang="zh-CN" altLang="en-US" sz="1600" dirty="0">
                <a:latin typeface="Microsoft YaHei" charset="-122"/>
                <a:ea typeface="Microsoft YaHei" charset="-122"/>
                <a:cs typeface="Microsoft YaHei" charset="-122"/>
              </a:rPr>
              <a:t>提出了一种多分类器分层识别</a:t>
            </a:r>
            <a:r>
              <a:rPr kumimoji="1" lang="zh-CN" altLang="en-US" sz="1600" dirty="0" smtClean="0">
                <a:latin typeface="Microsoft YaHei" charset="-122"/>
                <a:ea typeface="Microsoft YaHei" charset="-122"/>
                <a:cs typeface="Microsoft YaHei" charset="-122"/>
              </a:rPr>
              <a:t>算法</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基于</a:t>
            </a:r>
            <a:r>
              <a:rPr kumimoji="1" lang="zh-CN" altLang="en-US" sz="1600" dirty="0">
                <a:latin typeface="Microsoft YaHei" charset="-122"/>
                <a:ea typeface="Microsoft YaHei" charset="-122"/>
                <a:cs typeface="Microsoft YaHei" charset="-122"/>
              </a:rPr>
              <a:t>国际比赛</a:t>
            </a:r>
            <a:r>
              <a:rPr kumimoji="1" lang="en-US" altLang="zh-CN" sz="1600" dirty="0">
                <a:latin typeface="Microsoft YaHei" charset="-122"/>
                <a:ea typeface="Microsoft YaHei" charset="-122"/>
                <a:cs typeface="Microsoft YaHei" charset="-122"/>
              </a:rPr>
              <a:t>SemEval-2018</a:t>
            </a:r>
            <a:r>
              <a:rPr kumimoji="1" lang="zh-CN" altLang="en-US" sz="1600" dirty="0">
                <a:latin typeface="Microsoft YaHei" charset="-122"/>
                <a:ea typeface="Microsoft YaHei" charset="-122"/>
                <a:cs typeface="Microsoft YaHei" charset="-122"/>
              </a:rPr>
              <a:t>任务</a:t>
            </a:r>
            <a:r>
              <a:rPr kumimoji="1" lang="zh-CN" altLang="en-US" sz="1600" dirty="0" smtClean="0">
                <a:latin typeface="Microsoft YaHei" charset="-122"/>
                <a:ea typeface="Microsoft YaHei" charset="-122"/>
                <a:cs typeface="Microsoft YaHei" charset="-122"/>
              </a:rPr>
              <a:t>三进行实验</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实验</a:t>
            </a:r>
            <a:r>
              <a:rPr kumimoji="1" lang="zh-CN" altLang="en-US" sz="1600" dirty="0">
                <a:latin typeface="Microsoft YaHei" charset="-122"/>
                <a:ea typeface="Microsoft YaHei" charset="-122"/>
                <a:cs typeface="Microsoft YaHei" charset="-122"/>
              </a:rPr>
              <a:t>结果显示我们</a:t>
            </a:r>
            <a:r>
              <a:rPr kumimoji="1" lang="zh-CN" altLang="en-US" sz="1600" dirty="0" smtClean="0">
                <a:latin typeface="Microsoft YaHei" charset="-122"/>
                <a:ea typeface="Microsoft YaHei" charset="-122"/>
                <a:cs typeface="Microsoft YaHei" charset="-122"/>
              </a:rPr>
              <a:t>的</a:t>
            </a:r>
            <a:r>
              <a:rPr kumimoji="1" lang="zh-CN" altLang="en-US" sz="1600" dirty="0">
                <a:latin typeface="Microsoft YaHei" charset="-122"/>
                <a:ea typeface="Microsoft YaHei" charset="-122"/>
                <a:cs typeface="Microsoft YaHei" charset="-122"/>
              </a:rPr>
              <a:t>多分类器分层识别算法</a:t>
            </a:r>
            <a:r>
              <a:rPr kumimoji="1" lang="zh-CN" altLang="en-US" sz="1600" dirty="0" smtClean="0">
                <a:latin typeface="Microsoft YaHei" charset="-122"/>
                <a:ea typeface="Microsoft YaHei" charset="-122"/>
                <a:cs typeface="Microsoft YaHei" charset="-122"/>
              </a:rPr>
              <a:t>在</a:t>
            </a:r>
            <a:r>
              <a:rPr kumimoji="1" lang="zh-CN" altLang="en-US" sz="1600" dirty="0">
                <a:latin typeface="Microsoft YaHei" charset="-122"/>
                <a:ea typeface="Microsoft YaHei" charset="-122"/>
                <a:cs typeface="Microsoft YaHei" charset="-122"/>
              </a:rPr>
              <a:t>主要评价指标</a:t>
            </a:r>
            <a:r>
              <a:rPr kumimoji="1" lang="en-US" altLang="zh-CN" sz="1600" dirty="0">
                <a:latin typeface="Microsoft YaHei" charset="-122"/>
                <a:ea typeface="Microsoft YaHei" charset="-122"/>
                <a:cs typeface="Microsoft YaHei" charset="-122"/>
              </a:rPr>
              <a:t>F1</a:t>
            </a:r>
            <a:r>
              <a:rPr kumimoji="1" lang="zh-CN" altLang="en-US" sz="1600" dirty="0">
                <a:latin typeface="Microsoft YaHei" charset="-122"/>
                <a:ea typeface="Microsoft YaHei" charset="-122"/>
                <a:cs typeface="Microsoft YaHei" charset="-122"/>
              </a:rPr>
              <a:t>值上显着优于当时参赛系统中的</a:t>
            </a:r>
            <a:r>
              <a:rPr kumimoji="1" lang="zh-CN" altLang="en-US" sz="1600" dirty="0" smtClean="0">
                <a:latin typeface="Microsoft YaHei" charset="-122"/>
                <a:ea typeface="Microsoft YaHei" charset="-122"/>
                <a:cs typeface="Microsoft YaHei" charset="-122"/>
              </a:rPr>
              <a:t>第一</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透过对系统中间结果进行分析验证了我们算法设计的合理性</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r>
              <a:rPr kumimoji="1" lang="zh-CN" altLang="en-US" sz="1800" dirty="0" smtClean="0">
                <a:latin typeface="Microsoft YaHei" charset="-122"/>
                <a:ea typeface="Microsoft YaHei" charset="-122"/>
                <a:cs typeface="Microsoft YaHei" charset="-122"/>
              </a:rPr>
              <a:t>基于</a:t>
            </a:r>
            <a:r>
              <a:rPr kumimoji="1" lang="zh-CN" altLang="en-US" sz="1800" dirty="0">
                <a:latin typeface="Microsoft YaHei" charset="-122"/>
                <a:ea typeface="Microsoft YaHei" charset="-122"/>
                <a:cs typeface="Microsoft YaHei" charset="-122"/>
              </a:rPr>
              <a:t>多通道模型引入上下文的情感</a:t>
            </a:r>
            <a:r>
              <a:rPr kumimoji="1" lang="zh-CN" altLang="en-US" sz="1800" dirty="0" smtClean="0">
                <a:latin typeface="Microsoft YaHei" charset="-122"/>
                <a:ea typeface="Microsoft YaHei" charset="-122"/>
                <a:cs typeface="Microsoft YaHei" charset="-122"/>
              </a:rPr>
              <a:t>识别</a:t>
            </a:r>
            <a:endParaRPr kumimoji="1" lang="en-US" altLang="zh-CN" sz="18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为了</a:t>
            </a:r>
            <a:r>
              <a:rPr kumimoji="1" lang="zh-CN" altLang="en-US" sz="1600" dirty="0">
                <a:latin typeface="Microsoft YaHei" charset="-122"/>
                <a:ea typeface="Microsoft YaHei" charset="-122"/>
                <a:cs typeface="Microsoft YaHei" charset="-122"/>
              </a:rPr>
              <a:t>研究如何在情感识别中引入上下文，</a:t>
            </a:r>
            <a:r>
              <a:rPr kumimoji="1" lang="zh-CN" altLang="en-US" sz="1600" dirty="0" smtClean="0">
                <a:latin typeface="Microsoft YaHei" charset="-122"/>
                <a:ea typeface="Microsoft YaHei" charset="-122"/>
                <a:cs typeface="Microsoft YaHei" charset="-122"/>
              </a:rPr>
              <a:t>我们</a:t>
            </a:r>
            <a:r>
              <a:rPr kumimoji="1" lang="zh-CN" altLang="en-US" sz="1600" dirty="0">
                <a:latin typeface="Microsoft YaHei" charset="-122"/>
                <a:ea typeface="Microsoft YaHei" charset="-122"/>
                <a:cs typeface="Microsoft YaHei" charset="-122"/>
              </a:rPr>
              <a:t>针对</a:t>
            </a:r>
            <a:r>
              <a:rPr kumimoji="1" lang="zh-CN" altLang="en-US" sz="1600" dirty="0" smtClean="0">
                <a:latin typeface="Microsoft YaHei" charset="-122"/>
                <a:ea typeface="Microsoft YaHei" charset="-122"/>
                <a:cs typeface="Microsoft YaHei" charset="-122"/>
              </a:rPr>
              <a:t>面向</a:t>
            </a:r>
            <a:r>
              <a:rPr kumimoji="1" lang="zh-CN" altLang="en-US" sz="1600" dirty="0">
                <a:latin typeface="Microsoft YaHei" charset="-122"/>
                <a:ea typeface="Microsoft YaHei" charset="-122"/>
                <a:cs typeface="Microsoft YaHei" charset="-122"/>
              </a:rPr>
              <a:t>三轮对话的情感</a:t>
            </a:r>
            <a:r>
              <a:rPr kumimoji="1" lang="zh-CN" altLang="en-US" sz="1600" dirty="0" smtClean="0">
                <a:latin typeface="Microsoft YaHei" charset="-122"/>
                <a:ea typeface="Microsoft YaHei" charset="-122"/>
                <a:cs typeface="Microsoft YaHei" charset="-122"/>
              </a:rPr>
              <a:t>识别提</a:t>
            </a:r>
            <a:r>
              <a:rPr kumimoji="1" lang="zh-CN" altLang="en-US" sz="1600" dirty="0">
                <a:latin typeface="Microsoft YaHei" charset="-122"/>
                <a:ea typeface="Microsoft YaHei" charset="-122"/>
                <a:cs typeface="Microsoft YaHei" charset="-122"/>
              </a:rPr>
              <a:t>出了一种多通道分类</a:t>
            </a:r>
            <a:r>
              <a:rPr kumimoji="1" lang="zh-CN" altLang="en-US" sz="1600" dirty="0" smtClean="0">
                <a:latin typeface="Microsoft YaHei" charset="-122"/>
                <a:ea typeface="Microsoft YaHei" charset="-122"/>
                <a:cs typeface="Microsoft YaHei" charset="-122"/>
              </a:rPr>
              <a:t>模型</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同时提</a:t>
            </a:r>
            <a:r>
              <a:rPr kumimoji="1" lang="zh-CN" altLang="en-US" sz="1600" dirty="0">
                <a:latin typeface="Microsoft YaHei" charset="-122"/>
                <a:ea typeface="Microsoft YaHei" charset="-122"/>
                <a:cs typeface="Microsoft YaHei" charset="-122"/>
              </a:rPr>
              <a:t>出了一</a:t>
            </a:r>
            <a:r>
              <a:rPr kumimoji="1" lang="zh-CN" altLang="en-US" sz="1600" dirty="0" smtClean="0">
                <a:latin typeface="Microsoft YaHei" charset="-122"/>
                <a:ea typeface="Microsoft YaHei" charset="-122"/>
                <a:cs typeface="Microsoft YaHei" charset="-122"/>
              </a:rPr>
              <a:t>种面向情感四分类的多</a:t>
            </a:r>
            <a:r>
              <a:rPr kumimoji="1" lang="zh-CN" altLang="en-US" sz="1600" dirty="0">
                <a:latin typeface="Microsoft YaHei" charset="-122"/>
                <a:ea typeface="Microsoft YaHei" charset="-122"/>
                <a:cs typeface="Microsoft YaHei" charset="-122"/>
              </a:rPr>
              <a:t>分类器分层识别</a:t>
            </a:r>
            <a:r>
              <a:rPr kumimoji="1" lang="zh-CN" altLang="en-US" sz="1600" dirty="0" smtClean="0">
                <a:latin typeface="Microsoft YaHei" charset="-122"/>
                <a:ea typeface="Microsoft YaHei" charset="-122"/>
                <a:cs typeface="Microsoft YaHei" charset="-122"/>
              </a:rPr>
              <a:t>算法</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在</a:t>
            </a:r>
            <a:r>
              <a:rPr kumimoji="1" lang="en-US" altLang="zh-CN" sz="1600" dirty="0" smtClean="0">
                <a:latin typeface="Microsoft YaHei" charset="-122"/>
                <a:ea typeface="Microsoft YaHei" charset="-122"/>
                <a:cs typeface="Microsoft YaHei" charset="-122"/>
              </a:rPr>
              <a:t>SemEval-2019</a:t>
            </a:r>
            <a:r>
              <a:rPr kumimoji="1" lang="zh-CN" altLang="en-US" sz="1600" dirty="0" smtClean="0">
                <a:latin typeface="Microsoft YaHei" charset="-122"/>
                <a:ea typeface="Microsoft YaHei" charset="-122"/>
                <a:cs typeface="Microsoft YaHei" charset="-122"/>
              </a:rPr>
              <a:t>任务三的参赛</a:t>
            </a:r>
            <a:r>
              <a:rPr kumimoji="1" lang="zh-CN" altLang="en-US" sz="1600" dirty="0">
                <a:latin typeface="Microsoft YaHei" charset="-122"/>
                <a:ea typeface="Microsoft YaHei" charset="-122"/>
                <a:cs typeface="Microsoft YaHei" charset="-122"/>
              </a:rPr>
              <a:t>结果显示我们的系统在</a:t>
            </a:r>
            <a:r>
              <a:rPr kumimoji="1" lang="en-US" altLang="zh-CN" sz="1600" dirty="0">
                <a:latin typeface="Microsoft YaHei" charset="-122"/>
                <a:ea typeface="Microsoft YaHei" charset="-122"/>
                <a:cs typeface="Microsoft YaHei" charset="-122"/>
              </a:rPr>
              <a:t>165</a:t>
            </a:r>
            <a:r>
              <a:rPr kumimoji="1" lang="zh-CN" altLang="en-US" sz="1600" dirty="0">
                <a:latin typeface="Microsoft YaHei" charset="-122"/>
                <a:ea typeface="Microsoft YaHei" charset="-122"/>
                <a:cs typeface="Microsoft YaHei" charset="-122"/>
              </a:rPr>
              <a:t>个参赛系统中排名前十</a:t>
            </a:r>
            <a:r>
              <a:rPr kumimoji="1" lang="zh-CN" altLang="en-US" sz="1600" dirty="0" smtClean="0">
                <a:latin typeface="Microsoft YaHei" charset="-122"/>
                <a:ea typeface="Microsoft YaHei" charset="-122"/>
                <a:cs typeface="Microsoft YaHei" charset="-122"/>
              </a:rPr>
              <a:t>。</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显示了</a:t>
            </a:r>
            <a:r>
              <a:rPr kumimoji="1" lang="zh-CN" altLang="en-US" sz="1600" dirty="0">
                <a:latin typeface="Microsoft YaHei" charset="-122"/>
                <a:ea typeface="Microsoft YaHei" charset="-122"/>
                <a:cs typeface="Microsoft YaHei" charset="-122"/>
              </a:rPr>
              <a:t>我们的多分类器分层识别算法</a:t>
            </a:r>
            <a:r>
              <a:rPr kumimoji="1" lang="zh-CN" altLang="en-US" sz="1600" dirty="0" smtClean="0">
                <a:latin typeface="Microsoft YaHei" charset="-122"/>
                <a:ea typeface="Microsoft YaHei" charset="-122"/>
                <a:cs typeface="Microsoft YaHei" charset="-122"/>
              </a:rPr>
              <a:t>框架对不同多</a:t>
            </a:r>
            <a:r>
              <a:rPr kumimoji="1" lang="zh-CN" altLang="en-US" sz="1600" dirty="0">
                <a:latin typeface="Microsoft YaHei" charset="-122"/>
                <a:ea typeface="Microsoft YaHei" charset="-122"/>
                <a:cs typeface="Microsoft YaHei" charset="-122"/>
              </a:rPr>
              <a:t>分类</a:t>
            </a:r>
            <a:r>
              <a:rPr kumimoji="1" lang="zh-CN" altLang="en-US" sz="1600" dirty="0" smtClean="0">
                <a:latin typeface="Microsoft YaHei" charset="-122"/>
                <a:ea typeface="Microsoft YaHei" charset="-122"/>
                <a:cs typeface="Microsoft YaHei" charset="-122"/>
              </a:rPr>
              <a:t>问题的通用性</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smtClean="0"/>
              <a:t>总结</a:t>
            </a:r>
            <a:endParaRPr lang="zh-CN" altLang="en-US" sz="2600" dirty="0"/>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235644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2099"/>
            <a:ext cx="10515600" cy="4351338"/>
          </a:xfrm>
        </p:spPr>
        <p:txBody>
          <a:bodyPr>
            <a:noAutofit/>
          </a:bodyPr>
          <a:lstStyle/>
          <a:p>
            <a:pPr>
              <a:lnSpc>
                <a:spcPct val="150000"/>
              </a:lnSpc>
              <a:buBlip>
                <a:blip r:embed="rId2"/>
              </a:buBlip>
            </a:pPr>
            <a:r>
              <a:rPr kumimoji="1" lang="zh-CN" altLang="en-US" sz="2000" dirty="0">
                <a:latin typeface="Microsoft YaHei" charset="-122"/>
                <a:ea typeface="Microsoft YaHei" charset="-122"/>
                <a:cs typeface="Microsoft YaHei" charset="-122"/>
              </a:rPr>
              <a:t>多模型</a:t>
            </a:r>
            <a:r>
              <a:rPr kumimoji="1" lang="zh-CN" altLang="en-US" sz="2000" dirty="0" smtClean="0">
                <a:latin typeface="Microsoft YaHei" charset="-122"/>
                <a:ea typeface="Microsoft YaHei" charset="-122"/>
                <a:cs typeface="Microsoft YaHei" charset="-122"/>
              </a:rPr>
              <a:t>融合</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现阶段主流的人工神经网络可能无法同时对多个类别的数据进行拟合</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鼓励</a:t>
            </a:r>
            <a:r>
              <a:rPr kumimoji="1" lang="zh-CN" altLang="en-US" sz="1600" dirty="0">
                <a:latin typeface="Microsoft YaHei" charset="-122"/>
                <a:ea typeface="Microsoft YaHei" charset="-122"/>
                <a:cs typeface="Microsoft YaHei" charset="-122"/>
              </a:rPr>
              <a:t>采用较简单的模型对局部数据进行建模，再透过多分类器分层识別的方式结合各个模型捕足到的</a:t>
            </a:r>
            <a:r>
              <a:rPr kumimoji="1" lang="zh-CN" altLang="en-US" sz="1600" dirty="0" smtClean="0">
                <a:latin typeface="Microsoft YaHei" charset="-122"/>
                <a:ea typeface="Microsoft YaHei" charset="-122"/>
                <a:cs typeface="Microsoft YaHei" charset="-122"/>
              </a:rPr>
              <a:t>信息</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r>
              <a:rPr kumimoji="1" lang="zh-CN" altLang="en-US" sz="2000" dirty="0" smtClean="0">
                <a:latin typeface="Microsoft YaHei" charset="-122"/>
                <a:ea typeface="Microsoft YaHei" charset="-122"/>
                <a:cs typeface="Microsoft YaHei" charset="-122"/>
              </a:rPr>
              <a:t>引入</a:t>
            </a:r>
            <a:r>
              <a:rPr kumimoji="1" lang="zh-CN" altLang="en-US" sz="2000" dirty="0">
                <a:latin typeface="Microsoft YaHei" charset="-122"/>
                <a:ea typeface="Microsoft YaHei" charset="-122"/>
                <a:cs typeface="Microsoft YaHei" charset="-122"/>
              </a:rPr>
              <a:t>语义</a:t>
            </a:r>
            <a:r>
              <a:rPr kumimoji="1" lang="zh-CN" altLang="en-US" sz="2000" dirty="0" smtClean="0">
                <a:latin typeface="Microsoft YaHei" charset="-122"/>
                <a:ea typeface="Microsoft YaHei" charset="-122"/>
                <a:cs typeface="Microsoft YaHei" charset="-122"/>
              </a:rPr>
              <a:t>知识</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机器</a:t>
            </a:r>
            <a:r>
              <a:rPr kumimoji="1" lang="zh-CN" altLang="en-US" sz="1600" dirty="0">
                <a:latin typeface="Microsoft YaHei" charset="-122"/>
                <a:ea typeface="Microsoft YaHei" charset="-122"/>
                <a:cs typeface="Microsoft YaHei" charset="-122"/>
              </a:rPr>
              <a:t>学习方法只能从训练数据中尝试学习词（组）的</a:t>
            </a:r>
            <a:r>
              <a:rPr kumimoji="1" lang="zh-CN" altLang="en-US" sz="1600" dirty="0" smtClean="0">
                <a:latin typeface="Microsoft YaHei" charset="-122"/>
                <a:ea typeface="Microsoft YaHei" charset="-122"/>
                <a:cs typeface="Microsoft YaHei" charset="-122"/>
              </a:rPr>
              <a:t>语义</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应用</a:t>
            </a:r>
            <a:r>
              <a:rPr kumimoji="1" lang="zh-CN" altLang="en-US" sz="1600" dirty="0">
                <a:latin typeface="Microsoft YaHei" charset="-122"/>
                <a:ea typeface="Microsoft YaHei" charset="-122"/>
                <a:cs typeface="Microsoft YaHei" charset="-122"/>
              </a:rPr>
              <a:t>场景中往往会出现训练数据中没有出现过的词（组</a:t>
            </a:r>
            <a:r>
              <a:rPr kumimoji="1" lang="zh-CN" altLang="en-US" sz="1600" dirty="0" smtClean="0">
                <a:latin typeface="Microsoft YaHei" charset="-122"/>
                <a:ea typeface="Microsoft YaHei" charset="-122"/>
                <a:cs typeface="Microsoft YaHei" charset="-122"/>
              </a:rPr>
              <a:t>）</a:t>
            </a:r>
            <a:endParaRPr kumimoji="1" lang="en-US" altLang="zh-CN" sz="1600" dirty="0" smtClean="0">
              <a:latin typeface="Microsoft YaHei" charset="-122"/>
              <a:ea typeface="Microsoft YaHei" charset="-122"/>
              <a:cs typeface="Microsoft YaHei" charset="-122"/>
            </a:endParaRPr>
          </a:p>
          <a:p>
            <a:pPr>
              <a:lnSpc>
                <a:spcPct val="150000"/>
              </a:lnSpc>
              <a:buBlip>
                <a:blip r:embed="rId2"/>
              </a:buBlip>
            </a:pPr>
            <a:r>
              <a:rPr kumimoji="1" lang="zh-CN" altLang="en-US" sz="2000" dirty="0" smtClean="0">
                <a:latin typeface="Microsoft YaHei" charset="-122"/>
                <a:ea typeface="Microsoft YaHei" charset="-122"/>
                <a:cs typeface="Microsoft YaHei" charset="-122"/>
              </a:rPr>
              <a:t>引入</a:t>
            </a:r>
            <a:r>
              <a:rPr kumimoji="1" lang="zh-CN" altLang="en-US" sz="2000" dirty="0">
                <a:latin typeface="Microsoft YaHei" charset="-122"/>
                <a:ea typeface="Microsoft YaHei" charset="-122"/>
                <a:cs typeface="Microsoft YaHei" charset="-122"/>
              </a:rPr>
              <a:t>语用</a:t>
            </a:r>
            <a:r>
              <a:rPr kumimoji="1" lang="zh-CN" altLang="en-US" sz="2000" dirty="0" smtClean="0">
                <a:latin typeface="Microsoft YaHei" charset="-122"/>
                <a:ea typeface="Microsoft YaHei" charset="-122"/>
                <a:cs typeface="Microsoft YaHei" charset="-122"/>
              </a:rPr>
              <a:t>知识</a:t>
            </a:r>
            <a:endParaRPr kumimoji="1" lang="en-US" altLang="zh-CN" sz="20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文本</a:t>
            </a:r>
            <a:r>
              <a:rPr kumimoji="1" lang="zh-CN" altLang="en-US" sz="1600" dirty="0">
                <a:latin typeface="Microsoft YaHei" charset="-122"/>
                <a:ea typeface="Microsoft YaHei" charset="-122"/>
                <a:cs typeface="Microsoft YaHei" charset="-122"/>
              </a:rPr>
              <a:t>情感识别的核心难点其二在于丰富多样的语用，譬如反讽和比喻等修辞手法</a:t>
            </a:r>
            <a:r>
              <a:rPr kumimoji="1" lang="zh-CN" altLang="en-US" sz="1600" dirty="0" smtClean="0">
                <a:latin typeface="Microsoft YaHei" charset="-122"/>
                <a:ea typeface="Microsoft YaHei" charset="-122"/>
                <a:cs typeface="Microsoft YaHei" charset="-122"/>
              </a:rPr>
              <a:t>。</a:t>
            </a:r>
            <a:endParaRPr kumimoji="1" lang="en-US" altLang="zh-CN" sz="1600" dirty="0" smtClean="0">
              <a:latin typeface="Microsoft YaHei" charset="-122"/>
              <a:ea typeface="Microsoft YaHei" charset="-122"/>
              <a:cs typeface="Microsoft YaHei" charset="-122"/>
            </a:endParaRPr>
          </a:p>
          <a:p>
            <a:pPr lvl="1">
              <a:lnSpc>
                <a:spcPct val="150000"/>
              </a:lnSpc>
              <a:buBlip>
                <a:blip r:embed="rId2"/>
              </a:buBlip>
            </a:pPr>
            <a:r>
              <a:rPr kumimoji="1" lang="zh-CN" altLang="en-US" sz="1600" dirty="0" smtClean="0">
                <a:latin typeface="Microsoft YaHei" charset="-122"/>
                <a:ea typeface="Microsoft YaHei" charset="-122"/>
                <a:cs typeface="Microsoft YaHei" charset="-122"/>
              </a:rPr>
              <a:t>如果</a:t>
            </a:r>
            <a:r>
              <a:rPr kumimoji="1" lang="zh-CN" altLang="en-US" sz="1600" dirty="0">
                <a:latin typeface="Microsoft YaHei" charset="-122"/>
                <a:ea typeface="Microsoft YaHei" charset="-122"/>
                <a:cs typeface="Microsoft YaHei" charset="-122"/>
              </a:rPr>
              <a:t>没有意识到发言者使用了特殊的修辞手法，单凭字面意思了解文本内容就有可能忽略甚至曲解发言者本身想表达的意思</a:t>
            </a:r>
            <a:r>
              <a:rPr kumimoji="1" lang="zh-CN" altLang="en-US" sz="1600" dirty="0" smtClean="0">
                <a:latin typeface="Microsoft YaHei" charset="-122"/>
                <a:ea typeface="Microsoft YaHei" charset="-122"/>
                <a:cs typeface="Microsoft YaHei" charset="-122"/>
              </a:rPr>
              <a:t>。</a:t>
            </a:r>
            <a:endParaRPr kumimoji="1" lang="zh-CN" altLang="en-US" sz="11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未来工作展望</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4"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10275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763A7D"/>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rgbClr val="77377E"/>
                  </a:solidFill>
                  <a:latin typeface="微软雅黑" pitchFamily="34" charset="-122"/>
                  <a:ea typeface="微软雅黑"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rgbClr val="77377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77377E"/>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dirty="0" smtClean="0">
                  <a:latin typeface="微软雅黑" pitchFamily="34" charset="-122"/>
                  <a:ea typeface="微软雅黑" pitchFamily="34" charset="-122"/>
                </a:rPr>
                <a:t>敬请各位老师指导</a:t>
              </a: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2281238" y="5087993"/>
            <a:ext cx="7629524" cy="381258"/>
          </a:xfrm>
          <a:prstGeom prst="rect">
            <a:avLst/>
          </a:prstGeom>
          <a:noFill/>
        </p:spPr>
        <p:txBody>
          <a:bodyPr wrap="square" rtlCol="0">
            <a:spAutoFit/>
          </a:bodyPr>
          <a:lstStyle/>
          <a:p>
            <a:pPr algn="ctr">
              <a:lnSpc>
                <a:spcPct val="130000"/>
              </a:lnSpc>
            </a:pPr>
            <a:r>
              <a:rPr lang="zh-CN" altLang="en-US" sz="1600" dirty="0" smtClean="0">
                <a:solidFill>
                  <a:schemeClr val="bg1"/>
                </a:solidFill>
                <a:latin typeface="微软雅黑" pitchFamily="34" charset="-122"/>
                <a:ea typeface="微软雅黑" pitchFamily="34" charset="-122"/>
                <a:cs typeface="Arial" pitchFamily="34" charset="0"/>
              </a:rPr>
              <a:t>本人在论文的</a:t>
            </a:r>
            <a:r>
              <a:rPr lang="zh-CN" altLang="en-US" sz="1600" dirty="0">
                <a:solidFill>
                  <a:schemeClr val="bg1"/>
                </a:solidFill>
                <a:latin typeface="微软雅黑" pitchFamily="34" charset="-122"/>
                <a:ea typeface="微软雅黑" pitchFamily="34" charset="-122"/>
                <a:cs typeface="Arial" pitchFamily="34" charset="0"/>
              </a:rPr>
              <a:t>写作</a:t>
            </a:r>
            <a:r>
              <a:rPr lang="zh-CN" altLang="en-US" sz="1600" dirty="0" smtClean="0">
                <a:solidFill>
                  <a:schemeClr val="bg1"/>
                </a:solidFill>
                <a:latin typeface="微软雅黑" pitchFamily="34" charset="-122"/>
                <a:ea typeface="微软雅黑" pitchFamily="34" charset="-122"/>
                <a:cs typeface="Arial" pitchFamily="34" charset="0"/>
              </a:rPr>
              <a:t>过程中得到 徐</a:t>
            </a:r>
            <a:r>
              <a:rPr lang="zh-CN" altLang="en-US" sz="1600" dirty="0">
                <a:solidFill>
                  <a:schemeClr val="bg1"/>
                </a:solidFill>
                <a:latin typeface="微软雅黑" pitchFamily="34" charset="-122"/>
                <a:ea typeface="微软雅黑" pitchFamily="34" charset="-122"/>
                <a:cs typeface="Arial" pitchFamily="34" charset="0"/>
              </a:rPr>
              <a:t>明星 副教授 悉心指导，在此表示衷心感谢！ </a:t>
            </a:r>
          </a:p>
        </p:txBody>
      </p:sp>
    </p:spTree>
    <p:extLst>
      <p:ext uri="{BB962C8B-B14F-4D97-AF65-F5344CB8AC3E}">
        <p14:creationId xmlns:p14="http://schemas.microsoft.com/office/powerpoint/2010/main" val="15609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2" presetClass="entr" presetSubtype="1"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10" presetClass="entr" presetSubtype="0" fill="hold" grpId="0" nodeType="withEffect">
                                  <p:stCondLst>
                                    <p:cond delay="1500"/>
                                  </p:stCondLst>
                                  <p:iterate type="lt">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endParaRPr lang="en-US" altLang="zh-CN" sz="2400" dirty="0" smtClean="0">
                  <a:latin typeface="Microsoft YaHei" charset="-122"/>
                  <a:ea typeface="Microsoft YaHei" charset="-122"/>
                  <a:cs typeface="Microsoft YaHei" charset="-122"/>
                </a:endParaRPr>
              </a:p>
              <a:p>
                <a:pPr marL="0" indent="0">
                  <a:buNone/>
                </a:pPr>
                <a:r>
                  <a:rPr lang="zh-CN" altLang="en-US" sz="2400" dirty="0" smtClean="0">
                    <a:latin typeface="Microsoft YaHei" charset="-122"/>
                    <a:ea typeface="Microsoft YaHei" charset="-122"/>
                    <a:cs typeface="Microsoft YaHei" charset="-122"/>
                  </a:rPr>
                  <a:t>给定</a:t>
                </a:r>
                <a:r>
                  <a:rPr lang="zh-CN" altLang="en-US" sz="2400" dirty="0">
                    <a:latin typeface="Microsoft YaHei" charset="-122"/>
                    <a:ea typeface="Microsoft YaHei" charset="-122"/>
                    <a:cs typeface="Microsoft YaHei" charset="-122"/>
                  </a:rPr>
                  <a:t>一</a:t>
                </a:r>
                <a:r>
                  <a:rPr lang="zh-CN" altLang="en-US" sz="2400" dirty="0" smtClean="0">
                    <a:latin typeface="Microsoft YaHei" charset="-122"/>
                    <a:ea typeface="Microsoft YaHei" charset="-122"/>
                    <a:cs typeface="Microsoft YaHei" charset="-122"/>
                  </a:rPr>
                  <a:t>个</a:t>
                </a:r>
                <a:r>
                  <a:rPr lang="zh-TW" altLang="en-US" sz="2400" dirty="0" smtClean="0">
                    <a:latin typeface="Microsoft YaHei" charset="-122"/>
                    <a:ea typeface="Microsoft YaHei" charset="-122"/>
                    <a:cs typeface="Microsoft YaHei" charset="-122"/>
                  </a:rPr>
                  <a:t>情感类別</a:t>
                </a:r>
                <a:r>
                  <a:rPr lang="zh-CN" altLang="en-US" sz="2400" dirty="0" smtClean="0">
                    <a:latin typeface="Microsoft YaHei" charset="-122"/>
                    <a:ea typeface="Microsoft YaHei" charset="-122"/>
                    <a:cs typeface="Microsoft YaHei" charset="-122"/>
                  </a:rPr>
                  <a:t>集合</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b="0" i="1" dirty="0" smtClean="0">
                        <a:latin typeface="Cambria Math" charset="0"/>
                        <a:ea typeface="Microsoft YaHei" charset="-122"/>
                        <a:cs typeface="Microsoft YaHei" charset="-122"/>
                      </a:rPr>
                      <m:t>𝐶</m:t>
                    </m:r>
                  </m:oMath>
                </a14:m>
                <a:endParaRPr lang="en-US" altLang="zh-CN" sz="2400" i="1" dirty="0" smtClean="0">
                  <a:latin typeface="Microsoft YaHei" charset="-122"/>
                  <a:ea typeface="Microsoft YaHei" charset="-122"/>
                  <a:cs typeface="Microsoft YaHei" charset="-122"/>
                </a:endParaRPr>
              </a:p>
              <a:p>
                <a:pPr marL="0" indent="0">
                  <a:buNone/>
                </a:pPr>
                <a:endParaRPr lang="en-US" altLang="zh-CN" sz="2400" i="1" dirty="0" smtClean="0">
                  <a:latin typeface="Microsoft YaHei" charset="-122"/>
                  <a:ea typeface="Microsoft YaHei" charset="-122"/>
                  <a:cs typeface="Microsoft YaHei" charset="-122"/>
                </a:endParaRPr>
              </a:p>
              <a:p>
                <a:pPr marL="0" indent="0">
                  <a:buNone/>
                </a:pPr>
                <a:r>
                  <a:rPr lang="zh-TW" altLang="en-US" sz="2400" dirty="0" smtClean="0">
                    <a:latin typeface="Microsoft YaHei" charset="-122"/>
                    <a:ea typeface="Microsoft YaHei" charset="-122"/>
                    <a:cs typeface="Microsoft YaHei" charset="-122"/>
                  </a:rPr>
                  <a:t>如果</a:t>
                </a:r>
                <a:r>
                  <a:rPr lang="zh-CN" altLang="en-US" sz="2400" dirty="0" smtClean="0">
                    <a:latin typeface="Microsoft YaHei" charset="-122"/>
                    <a:ea typeface="Microsoft YaHei" charset="-122"/>
                    <a:cs typeface="Microsoft YaHei" charset="-122"/>
                  </a:rPr>
                  <a:t>对于任一</a:t>
                </a:r>
                <a:r>
                  <a:rPr lang="zh-TW" altLang="en-US" sz="2400" dirty="0" smtClean="0">
                    <a:latin typeface="Microsoft YaHei" charset="-122"/>
                    <a:ea typeface="Microsoft YaHei" charset="-122"/>
                    <a:cs typeface="Microsoft YaHei" charset="-122"/>
                  </a:rPr>
                  <a:t>段文本</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b="0" i="1" dirty="0" smtClean="0">
                        <a:latin typeface="Cambria Math" charset="0"/>
                        <a:ea typeface="Microsoft YaHei" charset="-122"/>
                        <a:cs typeface="Microsoft YaHei" charset="-122"/>
                      </a:rPr>
                      <m:t>𝑡</m:t>
                    </m:r>
                    <m:r>
                      <a:rPr lang="en-US" altLang="zh-CN" sz="2400" i="1" dirty="0">
                        <a:latin typeface="Cambria Math" charset="0"/>
                        <a:ea typeface="Microsoft YaHei" charset="-122"/>
                        <a:cs typeface="Microsoft YaHei" charset="-122"/>
                      </a:rPr>
                      <m:t>∈</m:t>
                    </m:r>
                    <m:r>
                      <a:rPr lang="en-US" altLang="zh-CN" sz="2400" b="0" i="1" dirty="0" smtClean="0">
                        <a:latin typeface="Cambria Math" charset="0"/>
                        <a:ea typeface="Microsoft YaHei" charset="-122"/>
                        <a:cs typeface="Microsoft YaHei" charset="-122"/>
                      </a:rPr>
                      <m:t>𝑇</m:t>
                    </m:r>
                  </m:oMath>
                </a14:m>
                <a:r>
                  <a:rPr lang="zh-TW" altLang="en-US" sz="2400" dirty="0" smtClean="0">
                    <a:latin typeface="Microsoft YaHei" charset="-122"/>
                    <a:ea typeface="Microsoft YaHei" charset="-122"/>
                    <a:cs typeface="Microsoft YaHei" charset="-122"/>
                  </a:rPr>
                  <a:t> 和它的上下文</a:t>
                </a:r>
                <a:r>
                  <a:rPr lang="en-US" altLang="zh-TW" sz="2400" dirty="0" smtClean="0">
                    <a:latin typeface="Microsoft YaHei" charset="-122"/>
                    <a:ea typeface="Microsoft YaHei" charset="-122"/>
                    <a:cs typeface="Microsoft YaHei" charset="-122"/>
                  </a:rPr>
                  <a:t> </a:t>
                </a:r>
                <a14:m>
                  <m:oMath xmlns:m="http://schemas.openxmlformats.org/officeDocument/2006/math">
                    <m:r>
                      <a:rPr lang="en-US" altLang="zh-CN" sz="2400" b="0" i="1" dirty="0" smtClean="0">
                        <a:latin typeface="Cambria Math" charset="0"/>
                        <a:ea typeface="Microsoft YaHei" charset="-122"/>
                        <a:cs typeface="Microsoft YaHei" charset="-122"/>
                      </a:rPr>
                      <m:t>𝑏</m:t>
                    </m:r>
                    <m:r>
                      <a:rPr lang="en-US" altLang="zh-CN" sz="2400" i="1" dirty="0">
                        <a:latin typeface="Cambria Math" charset="0"/>
                        <a:ea typeface="Microsoft YaHei" charset="-122"/>
                        <a:cs typeface="Microsoft YaHei" charset="-122"/>
                      </a:rPr>
                      <m:t>∈</m:t>
                    </m:r>
                    <m:r>
                      <a:rPr lang="en-US" altLang="zh-CN" sz="2400" b="0" i="1" dirty="0" smtClean="0">
                        <a:latin typeface="Cambria Math" charset="0"/>
                        <a:ea typeface="Microsoft YaHei" charset="-122"/>
                        <a:cs typeface="Microsoft YaHei" charset="-122"/>
                      </a:rPr>
                      <m:t>𝐵</m:t>
                    </m:r>
                  </m:oMath>
                </a14:m>
                <a:r>
                  <a:rPr lang="zh-TW" altLang="en-US" sz="2400" dirty="0" smtClean="0">
                    <a:latin typeface="Microsoft YaHei" charset="-122"/>
                    <a:ea typeface="Microsoft YaHei" charset="-122"/>
                    <a:cs typeface="Microsoft YaHei" charset="-122"/>
                  </a:rPr>
                  <a:t> </a:t>
                </a:r>
                <a:endParaRPr lang="en-US" altLang="zh-TW" sz="2400" dirty="0" smtClean="0">
                  <a:latin typeface="Microsoft YaHei" charset="-122"/>
                  <a:ea typeface="Microsoft YaHei" charset="-122"/>
                  <a:cs typeface="Microsoft YaHei" charset="-122"/>
                </a:endParaRPr>
              </a:p>
              <a:p>
                <a:pPr marL="0" indent="0">
                  <a:buNone/>
                </a:pPr>
                <a:r>
                  <a:rPr lang="zh-TW" altLang="en-US" sz="2400" dirty="0" smtClean="0">
                    <a:latin typeface="Microsoft YaHei" charset="-122"/>
                    <a:ea typeface="Microsoft YaHei" charset="-122"/>
                    <a:cs typeface="Microsoft YaHei" charset="-122"/>
                  </a:rPr>
                  <a:t>可以确定它属于</a:t>
                </a:r>
                <a:r>
                  <a:rPr lang="zh-CN" altLang="en-US" sz="2400" dirty="0" smtClean="0">
                    <a:latin typeface="Microsoft YaHei" charset="-122"/>
                    <a:ea typeface="Microsoft YaHei" charset="-122"/>
                    <a:cs typeface="Microsoft YaHei" charset="-122"/>
                  </a:rPr>
                  <a:t>唯一</a:t>
                </a:r>
                <a:r>
                  <a:rPr lang="zh-TW" altLang="en-US" sz="2400" dirty="0" smtClean="0">
                    <a:latin typeface="Microsoft YaHei" charset="-122"/>
                    <a:ea typeface="Microsoft YaHei" charset="-122"/>
                    <a:cs typeface="Microsoft YaHei" charset="-122"/>
                  </a:rPr>
                  <a:t>一</a:t>
                </a:r>
                <a:r>
                  <a:rPr lang="zh-TW" altLang="en-US" sz="2400" dirty="0">
                    <a:latin typeface="Microsoft YaHei" charset="-122"/>
                    <a:ea typeface="Microsoft YaHei" charset="-122"/>
                    <a:cs typeface="Microsoft YaHei" charset="-122"/>
                  </a:rPr>
                  <a:t>种情感类別</a:t>
                </a:r>
                <a:r>
                  <a:rPr lang="zh-TW" altLang="en-US" sz="2400" dirty="0" smtClean="0">
                    <a:latin typeface="Microsoft YaHei" charset="-122"/>
                    <a:ea typeface="Microsoft YaHei" charset="-122"/>
                    <a:cs typeface="Microsoft YaHei" charset="-122"/>
                  </a:rPr>
                  <a:t> </a:t>
                </a:r>
                <a14:m>
                  <m:oMath xmlns:m="http://schemas.openxmlformats.org/officeDocument/2006/math">
                    <m:r>
                      <a:rPr lang="en-US" altLang="zh-TW" sz="2400" b="0" i="1" dirty="0" smtClean="0">
                        <a:latin typeface="Cambria Math" charset="0"/>
                        <a:ea typeface="Microsoft YaHei" charset="-122"/>
                        <a:cs typeface="Microsoft YaHei" charset="-122"/>
                      </a:rPr>
                      <m:t>𝑐</m:t>
                    </m:r>
                    <m:r>
                      <a:rPr lang="en-US" altLang="zh-CN" sz="2400" i="1" dirty="0">
                        <a:latin typeface="Cambria Math" charset="0"/>
                        <a:ea typeface="Microsoft YaHei" charset="-122"/>
                        <a:cs typeface="Microsoft YaHei" charset="-122"/>
                      </a:rPr>
                      <m:t>∈</m:t>
                    </m:r>
                    <m:r>
                      <a:rPr lang="en-US" altLang="zh-CN" sz="2400" b="0" i="1" dirty="0" smtClean="0">
                        <a:latin typeface="Cambria Math" charset="0"/>
                        <a:ea typeface="Microsoft YaHei" charset="-122"/>
                        <a:cs typeface="Microsoft YaHei" charset="-122"/>
                      </a:rPr>
                      <m:t>𝐶</m:t>
                    </m:r>
                  </m:oMath>
                </a14:m>
                <a:endParaRPr lang="en-US" altLang="zh-TW" sz="2400" dirty="0" smtClean="0">
                  <a:latin typeface="Microsoft YaHei" charset="-122"/>
                  <a:ea typeface="Microsoft YaHei" charset="-122"/>
                  <a:cs typeface="Microsoft YaHei" charset="-122"/>
                </a:endParaRPr>
              </a:p>
              <a:p>
                <a:pPr marL="0" indent="0">
                  <a:buNone/>
                </a:pPr>
                <a:endParaRPr lang="en-US" altLang="zh-CN" sz="2400" dirty="0">
                  <a:latin typeface="Microsoft YaHei" charset="-122"/>
                  <a:ea typeface="Microsoft YaHei" charset="-122"/>
                  <a:cs typeface="Microsoft YaHei" charset="-122"/>
                </a:endParaRPr>
              </a:p>
              <a:p>
                <a:pPr marL="0" indent="0">
                  <a:buNone/>
                </a:pPr>
                <a:r>
                  <a:rPr lang="zh-CN" altLang="en-US" sz="2400" dirty="0" smtClean="0">
                    <a:latin typeface="Microsoft YaHei" charset="-122"/>
                    <a:ea typeface="Microsoft YaHei" charset="-122"/>
                    <a:cs typeface="Microsoft YaHei" charset="-122"/>
                  </a:rPr>
                  <a:t>给</a:t>
                </a:r>
                <a:r>
                  <a:rPr lang="zh-CN" altLang="en-US" sz="2400" dirty="0">
                    <a:latin typeface="Microsoft YaHei" charset="-122"/>
                    <a:ea typeface="Microsoft YaHei" charset="-122"/>
                    <a:cs typeface="Microsoft YaHei" charset="-122"/>
                  </a:rPr>
                  <a:t>出一个</a:t>
                </a:r>
                <a:r>
                  <a:rPr lang="zh-CN" altLang="en-US" sz="2400" dirty="0" smtClean="0">
                    <a:latin typeface="Microsoft YaHei" charset="-122"/>
                    <a:ea typeface="Microsoft YaHei" charset="-122"/>
                    <a:cs typeface="Microsoft YaHei" charset="-122"/>
                  </a:rPr>
                  <a:t>函数</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i="1" dirty="0" smtClean="0">
                        <a:latin typeface="Cambria Math" charset="0"/>
                        <a:ea typeface="Microsoft YaHei" charset="-122"/>
                        <a:cs typeface="Microsoft YaHei" charset="-122"/>
                      </a:rPr>
                      <m:t>𝑓</m:t>
                    </m:r>
                  </m:oMath>
                </a14:m>
                <a:r>
                  <a:rPr lang="en-US" altLang="zh-CN" sz="2400" dirty="0" smtClean="0">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使得</a:t>
                </a:r>
                <a:r>
                  <a:rPr lang="en-US" altLang="zh-CN" sz="2400" dirty="0" smtClean="0">
                    <a:latin typeface="Microsoft YaHei" charset="-122"/>
                    <a:ea typeface="Microsoft YaHei" charset="-122"/>
                    <a:cs typeface="Microsoft YaHei" charset="-122"/>
                  </a:rPr>
                  <a:t> </a:t>
                </a:r>
                <a14:m>
                  <m:oMath xmlns:m="http://schemas.openxmlformats.org/officeDocument/2006/math">
                    <m:r>
                      <a:rPr lang="en-US" altLang="zh-CN" sz="2400" i="1" dirty="0" smtClean="0">
                        <a:latin typeface="Cambria Math" charset="0"/>
                        <a:ea typeface="Microsoft YaHei" charset="-122"/>
                        <a:cs typeface="Microsoft YaHei" charset="-122"/>
                      </a:rPr>
                      <m:t>𝑐</m:t>
                    </m:r>
                    <m:r>
                      <a:rPr lang="en-US" altLang="zh-CN" sz="2400" i="1" dirty="0" smtClean="0">
                        <a:latin typeface="Cambria Math" charset="0"/>
                        <a:ea typeface="Microsoft YaHei" charset="-122"/>
                        <a:cs typeface="Microsoft YaHei" charset="-122"/>
                      </a:rPr>
                      <m:t>= </m:t>
                    </m:r>
                    <m:r>
                      <a:rPr lang="en-US" altLang="zh-CN" sz="2400" i="1" dirty="0">
                        <a:latin typeface="Cambria Math" charset="0"/>
                        <a:ea typeface="Microsoft YaHei" charset="-122"/>
                        <a:cs typeface="Microsoft YaHei" charset="-122"/>
                      </a:rPr>
                      <m:t>𝑓</m:t>
                    </m:r>
                    <m:r>
                      <a:rPr lang="en-US" altLang="zh-CN" sz="2400" i="1" dirty="0">
                        <a:latin typeface="Cambria Math" charset="0"/>
                        <a:ea typeface="Microsoft YaHei" charset="-122"/>
                        <a:cs typeface="Microsoft YaHei" charset="-122"/>
                      </a:rPr>
                      <m:t> </m:t>
                    </m:r>
                    <m:d>
                      <m:dPr>
                        <m:ctrlPr>
                          <a:rPr lang="en-US" altLang="zh-CN" sz="2400" i="1" dirty="0">
                            <a:latin typeface="Cambria Math" charset="0"/>
                            <a:ea typeface="Microsoft YaHei" charset="-122"/>
                            <a:cs typeface="Microsoft YaHei" charset="-122"/>
                          </a:rPr>
                        </m:ctrlPr>
                      </m:dPr>
                      <m:e>
                        <m:r>
                          <a:rPr lang="en-US" altLang="zh-CN" sz="2400" i="1" dirty="0" smtClean="0">
                            <a:latin typeface="Cambria Math" charset="0"/>
                            <a:ea typeface="Microsoft YaHei" charset="-122"/>
                            <a:cs typeface="Microsoft YaHei" charset="-122"/>
                          </a:rPr>
                          <m:t>𝑡</m:t>
                        </m:r>
                        <m:r>
                          <a:rPr lang="en-US" altLang="zh-CN" sz="2400" b="0" i="1" dirty="0" smtClean="0">
                            <a:latin typeface="Cambria Math" charset="0"/>
                            <a:ea typeface="Microsoft YaHei" charset="-122"/>
                            <a:cs typeface="Microsoft YaHei" charset="-122"/>
                          </a:rPr>
                          <m:t>, </m:t>
                        </m:r>
                        <m:r>
                          <a:rPr lang="en-US" altLang="zh-CN" sz="2400" b="0" i="1" dirty="0" smtClean="0">
                            <a:latin typeface="Cambria Math" charset="0"/>
                            <a:ea typeface="Microsoft YaHei" charset="-122"/>
                            <a:cs typeface="Microsoft YaHei" charset="-122"/>
                          </a:rPr>
                          <m:t>𝑏</m:t>
                        </m:r>
                      </m:e>
                    </m:d>
                  </m:oMath>
                </a14:m>
                <a:endParaRPr lang="zh-CN" altLang="en-US" sz="2400" i="1" dirty="0">
                  <a:latin typeface="Microsoft YaHei" charset="-122"/>
                  <a:ea typeface="Microsoft YaHei" charset="-122"/>
                  <a:cs typeface="Microsoft YaHei" charset="-122"/>
                </a:endParaRPr>
              </a:p>
              <a:p>
                <a:endParaRPr lang="en-US" altLang="zh-CN" sz="2400" dirty="0" smtClean="0">
                  <a:latin typeface="Microsoft YaHei" charset="-122"/>
                  <a:ea typeface="Microsoft YaHei" charset="-122"/>
                  <a:cs typeface="Microsoft YaHei"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a:stretch>
              </a:blipFill>
            </p:spPr>
            <p:txBody>
              <a:bodyPr/>
              <a:lstStyle/>
              <a:p>
                <a:r>
                  <a:rPr lang="zh-CN" altLang="en-US">
                    <a:noFill/>
                  </a:rPr>
                  <a:t> </a:t>
                </a:r>
              </a:p>
            </p:txBody>
          </p:sp>
        </mc:Fallback>
      </mc:AlternateContent>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问题定义</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cxnSp>
        <p:nvCxnSpPr>
          <p:cNvPr id="15"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29966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3"/>
              </a:buBlip>
            </a:pPr>
            <a:r>
              <a:rPr kumimoji="1" lang="en-US" altLang="zh-CN" sz="1800" dirty="0" smtClean="0">
                <a:latin typeface="Microsoft YaHei" charset="-122"/>
                <a:ea typeface="Microsoft YaHei" charset="-122"/>
                <a:cs typeface="Microsoft YaHei" charset="-122"/>
              </a:rPr>
              <a:t>Liao</a:t>
            </a:r>
            <a:r>
              <a:rPr kumimoji="1" lang="zh-CN" altLang="en-US" sz="1800" dirty="0" smtClean="0">
                <a:latin typeface="Microsoft YaHei" charset="-122"/>
                <a:ea typeface="Microsoft YaHei" charset="-122"/>
                <a:cs typeface="Microsoft YaHei" charset="-122"/>
              </a:rPr>
              <a:t>等人研究了电影评论的多级情感识別</a:t>
            </a:r>
            <a:endParaRPr kumimoji="1" lang="en-US" altLang="zh-CN" sz="1400" dirty="0" smtClean="0">
              <a:latin typeface="Microsoft YaHei" charset="-122"/>
              <a:ea typeface="Microsoft YaHei" charset="-122"/>
              <a:cs typeface="Microsoft YaHei" charset="-122"/>
            </a:endParaRPr>
          </a:p>
          <a:p>
            <a:pPr>
              <a:lnSpc>
                <a:spcPct val="120000"/>
              </a:lnSpc>
              <a:buBlip>
                <a:blip r:embed="rId3"/>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en-US" altLang="zh-CN" sz="1600" dirty="0" smtClean="0">
                <a:latin typeface="Microsoft YaHei" charset="-122"/>
                <a:ea typeface="Microsoft YaHei" charset="-122"/>
                <a:cs typeface="Microsoft YaHei" charset="-122"/>
              </a:rPr>
              <a:t>Yelp2013; Yelp2014; IMDB</a:t>
            </a:r>
          </a:p>
          <a:p>
            <a:pPr>
              <a:lnSpc>
                <a:spcPct val="120000"/>
              </a:lnSpc>
              <a:buBlip>
                <a:blip r:embed="rId3"/>
              </a:buBlip>
            </a:pPr>
            <a:r>
              <a:rPr kumimoji="1" lang="zh-CN" altLang="en-US" sz="1800" dirty="0" smtClean="0">
                <a:latin typeface="Microsoft YaHei" charset="-122"/>
                <a:ea typeface="Microsoft YaHei" charset="-122"/>
                <a:cs typeface="Microsoft YaHei" charset="-122"/>
              </a:rPr>
              <a:t>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提出了一种分层注意力网络</a:t>
            </a:r>
            <a:endParaRPr kumimoji="1" lang="en-US" altLang="zh-CN" sz="16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捕捉局部语义特征</a:t>
            </a:r>
            <a:endParaRPr kumimoji="1" lang="en-US" altLang="zh-CN" sz="14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提出了一个类噪声估计方法</a:t>
            </a:r>
            <a:endParaRPr kumimoji="1" lang="en-US" altLang="zh-CN" sz="16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挑选高质量样例来扩充目标领域的训练集</a:t>
            </a:r>
            <a:endParaRPr kumimoji="1" lang="en-US" altLang="zh-CN" sz="14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解决负面迁移问题</a:t>
            </a:r>
            <a:endParaRPr kumimoji="1" lang="en-US" altLang="zh-CN" sz="1400" dirty="0" smtClean="0">
              <a:latin typeface="Microsoft YaHei" charset="-122"/>
              <a:ea typeface="Microsoft YaHei" charset="-122"/>
              <a:cs typeface="Microsoft YaHei" charset="-122"/>
            </a:endParaRPr>
          </a:p>
          <a:p>
            <a:pPr>
              <a:lnSpc>
                <a:spcPct val="120000"/>
              </a:lnSpc>
              <a:buBlip>
                <a:blip r:embed="rId3"/>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与基准方法相比</a:t>
            </a:r>
            <a:r>
              <a:rPr kumimoji="1" lang="en-US" altLang="zh-CN" sz="1600" dirty="0" smtClean="0">
                <a:latin typeface="Microsoft YaHei" charset="-122"/>
                <a:ea typeface="Microsoft YaHei" charset="-122"/>
                <a:cs typeface="Microsoft YaHei" charset="-122"/>
              </a:rPr>
              <a:t>, </a:t>
            </a:r>
            <a:r>
              <a:rPr kumimoji="1" lang="zh-CN" altLang="en-US" sz="1600" dirty="0" smtClean="0">
                <a:latin typeface="Microsoft YaHei" charset="-122"/>
                <a:ea typeface="Microsoft YaHei" charset="-122"/>
                <a:cs typeface="Microsoft YaHei" charset="-122"/>
              </a:rPr>
              <a:t>所提方法的均方根误差分别降低</a:t>
            </a:r>
            <a:r>
              <a:rPr kumimoji="1" lang="en-US" altLang="zh-CN" sz="1600" dirty="0" smtClean="0">
                <a:latin typeface="Microsoft YaHei" charset="-122"/>
                <a:ea typeface="Microsoft YaHei" charset="-122"/>
                <a:cs typeface="Microsoft YaHei" charset="-122"/>
              </a:rPr>
              <a:t>1.5%</a:t>
            </a:r>
            <a:r>
              <a:rPr kumimoji="1" lang="zh-CN" altLang="en-US" sz="1600" dirty="0" smtClean="0">
                <a:latin typeface="Microsoft YaHei" charset="-122"/>
                <a:ea typeface="Microsoft YaHei" charset="-122"/>
                <a:cs typeface="Microsoft YaHei" charset="-122"/>
              </a:rPr>
              <a:t>和</a:t>
            </a:r>
            <a:r>
              <a:rPr kumimoji="1" lang="en-US" altLang="zh-CN" sz="1600" dirty="0" smtClean="0">
                <a:latin typeface="Microsoft YaHei" charset="-122"/>
                <a:ea typeface="Microsoft YaHei" charset="-122"/>
                <a:cs typeface="Microsoft YaHei" charset="-122"/>
              </a:rPr>
              <a:t>1.0%</a:t>
            </a:r>
          </a:p>
          <a:p>
            <a:pPr lvl="1">
              <a:lnSpc>
                <a:spcPct val="120000"/>
              </a:lnSpc>
              <a:buBlip>
                <a:blip r:embed="rId3"/>
              </a:buBlip>
            </a:pPr>
            <a:r>
              <a:rPr kumimoji="1" lang="zh-CN" altLang="en-US" sz="1600" dirty="0" smtClean="0">
                <a:latin typeface="Microsoft YaHei" charset="-122"/>
                <a:ea typeface="Microsoft YaHei" charset="-122"/>
                <a:cs typeface="Microsoft YaHei" charset="-122"/>
              </a:rPr>
              <a:t>说明该方法可以有效地提高跨领域情感分类性能</a:t>
            </a:r>
            <a:endParaRPr kumimoji="1" lang="zh-CN" altLang="en-US" sz="7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29180"/>
            <a:ext cx="9882226" cy="461665"/>
          </a:xfrm>
          <a:prstGeom prst="rect">
            <a:avLst/>
          </a:prstGeom>
        </p:spPr>
        <p:txBody>
          <a:bodyPr wrap="square">
            <a:spAutoFit/>
          </a:bodyPr>
          <a:lstStyle/>
          <a:p>
            <a:r>
              <a:rPr lang="zh-CN" altLang="en-US" sz="1200" dirty="0">
                <a:solidFill>
                  <a:schemeClr val="bg1"/>
                </a:solidFill>
              </a:rPr>
              <a:t>Liao X, Wu X, Gui L, Huang J, Chen G. Cross-Domain Sentiment Classification Based on Representation Learning and Transfer Learning. Acta Scientiarum Naturalium Universitatis Pekinensis, Vol. 55, No. 1 (Jan. </a:t>
            </a:r>
            <a:r>
              <a:rPr lang="zh-CN" altLang="en-US" sz="1200" dirty="0" smtClean="0">
                <a:solidFill>
                  <a:schemeClr val="bg1"/>
                </a:solidFill>
              </a:rPr>
              <a:t>2019</a:t>
            </a:r>
            <a:r>
              <a:rPr lang="en-US" altLang="zh-CN" sz="1200" dirty="0" smtClean="0">
                <a:solidFill>
                  <a:schemeClr val="bg1"/>
                </a:solidFill>
              </a:rPr>
              <a:t>)</a:t>
            </a:r>
            <a:endParaRPr lang="zh-CN" altLang="en-US" sz="1200" dirty="0">
              <a:solidFill>
                <a:schemeClr val="bg1"/>
              </a:solidFill>
            </a:endParaRPr>
          </a:p>
        </p:txBody>
      </p:sp>
      <p:cxnSp>
        <p:nvCxnSpPr>
          <p:cNvPr id="16"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359" y="1836518"/>
            <a:ext cx="5828462" cy="3237271"/>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9173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3"/>
              </a:buBlip>
            </a:pPr>
            <a:r>
              <a:rPr kumimoji="1" lang="en-US" altLang="zh-CN" sz="1800" dirty="0" smtClean="0">
                <a:latin typeface="Microsoft YaHei" charset="-122"/>
                <a:ea typeface="Microsoft YaHei" charset="-122"/>
                <a:cs typeface="Microsoft YaHei" charset="-122"/>
              </a:rPr>
              <a:t>Tang</a:t>
            </a:r>
            <a:r>
              <a:rPr kumimoji="1" lang="zh-CN" altLang="en-US" sz="1800" dirty="0" smtClean="0">
                <a:latin typeface="Microsoft YaHei" charset="-122"/>
                <a:ea typeface="Microsoft YaHei" charset="-122"/>
                <a:cs typeface="Microsoft YaHei" charset="-122"/>
              </a:rPr>
              <a:t>等人研究了产品评论的五级评分预测</a:t>
            </a:r>
            <a:endParaRPr kumimoji="1" lang="en-US" altLang="zh-CN" sz="1800" dirty="0" smtClean="0">
              <a:latin typeface="Microsoft YaHei" charset="-122"/>
              <a:ea typeface="Microsoft YaHei" charset="-122"/>
              <a:cs typeface="Microsoft YaHei" charset="-122"/>
            </a:endParaRPr>
          </a:p>
          <a:p>
            <a:pPr>
              <a:lnSpc>
                <a:spcPct val="120000"/>
              </a:lnSpc>
              <a:buBlip>
                <a:blip r:embed="rId3"/>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en-US" altLang="zh-CN" sz="1600" dirty="0" smtClean="0">
                <a:latin typeface="Microsoft YaHei" charset="-122"/>
                <a:ea typeface="Microsoft YaHei" charset="-122"/>
                <a:cs typeface="Microsoft YaHei" charset="-122"/>
              </a:rPr>
              <a:t>Yelp2013; Yelp2014; IMDB</a:t>
            </a:r>
          </a:p>
          <a:p>
            <a:pPr>
              <a:lnSpc>
                <a:spcPct val="120000"/>
              </a:lnSpc>
              <a:buBlip>
                <a:blip r:embed="rId3"/>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用户和产品各自都存在一些相对固定的属性</a:t>
            </a:r>
            <a:endParaRPr kumimoji="1" lang="en-US" altLang="zh-CN" sz="16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一个用户对不同产品的评论中，评论文本和评分之间存在某种一致性</a:t>
            </a:r>
            <a:endParaRPr kumimoji="1" lang="en-US" altLang="zh-CN" sz="1400" dirty="0" smtClean="0">
              <a:latin typeface="Microsoft YaHei" charset="-122"/>
              <a:ea typeface="Microsoft YaHei" charset="-122"/>
              <a:cs typeface="Microsoft YaHei" charset="-122"/>
            </a:endParaRPr>
          </a:p>
          <a:p>
            <a:pPr lvl="2">
              <a:lnSpc>
                <a:spcPct val="120000"/>
              </a:lnSpc>
              <a:buBlip>
                <a:blip r:embed="rId3"/>
              </a:buBlip>
            </a:pPr>
            <a:r>
              <a:rPr kumimoji="1" lang="zh-CN" altLang="en-US" sz="1400" dirty="0" smtClean="0">
                <a:latin typeface="Microsoft YaHei" charset="-122"/>
                <a:ea typeface="Microsoft YaHei" charset="-122"/>
                <a:cs typeface="Microsoft YaHei" charset="-122"/>
              </a:rPr>
              <a:t>不同用户对同一个产品的评论中，评论文本和评分之间存在某种一致性</a:t>
            </a:r>
            <a:endParaRPr kumimoji="1" lang="en-US" altLang="zh-CN" sz="14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提出了一种为用户和产品生成表示向量的方法</a:t>
            </a:r>
            <a:endParaRPr kumimoji="1" lang="en-US" altLang="zh-CN" sz="16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600" dirty="0" smtClean="0">
                <a:latin typeface="Microsoft YaHei" charset="-122"/>
                <a:ea typeface="Microsoft YaHei" charset="-122"/>
                <a:cs typeface="Microsoft YaHei" charset="-122"/>
              </a:rPr>
              <a:t>提出了一种引入用戶和产品特征的卷积神经网络 </a:t>
            </a:r>
            <a:endParaRPr kumimoji="1" lang="en-US" altLang="zh-CN" sz="1600" dirty="0" smtClean="0">
              <a:latin typeface="Microsoft YaHei" charset="-122"/>
              <a:ea typeface="Microsoft YaHei" charset="-122"/>
              <a:cs typeface="Microsoft YaHei" charset="-122"/>
            </a:endParaRPr>
          </a:p>
          <a:p>
            <a:pPr lvl="1">
              <a:lnSpc>
                <a:spcPct val="120000"/>
              </a:lnSpc>
              <a:buBlip>
                <a:blip r:embed="rId3"/>
              </a:buBlip>
            </a:pPr>
            <a:r>
              <a:rPr kumimoji="1" lang="en-US" altLang="zh-CN" sz="1600" dirty="0" smtClean="0">
                <a:latin typeface="Microsoft YaHei" charset="-122"/>
                <a:ea typeface="Microsoft YaHei" charset="-122"/>
                <a:cs typeface="Microsoft YaHei" charset="-122"/>
              </a:rPr>
              <a:t>     UPNN, User Product Neural Network</a:t>
            </a:r>
          </a:p>
          <a:p>
            <a:pPr>
              <a:lnSpc>
                <a:spcPct val="120000"/>
              </a:lnSpc>
              <a:buBlip>
                <a:blip r:embed="rId3"/>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3"/>
              </a:buBlip>
            </a:pPr>
            <a:r>
              <a:rPr kumimoji="1" lang="zh-CN" altLang="en-US" sz="1400" dirty="0" smtClean="0">
                <a:latin typeface="Microsoft YaHei" charset="-122"/>
                <a:ea typeface="Microsoft YaHei" charset="-122"/>
                <a:cs typeface="Microsoft YaHei" charset="-122"/>
              </a:rPr>
              <a:t>他们的模型在</a:t>
            </a:r>
            <a:r>
              <a:rPr kumimoji="1" lang="en-US" altLang="zh-CN" sz="1400" dirty="0" smtClean="0">
                <a:latin typeface="Microsoft YaHei" charset="-122"/>
                <a:ea typeface="Microsoft YaHei" charset="-122"/>
                <a:cs typeface="Microsoft YaHei" charset="-122"/>
              </a:rPr>
              <a:t>3</a:t>
            </a:r>
            <a:r>
              <a:rPr kumimoji="1" lang="zh-CN" altLang="en-US" sz="1400" dirty="0" smtClean="0">
                <a:latin typeface="Microsoft YaHei" charset="-122"/>
                <a:ea typeface="Microsoft YaHei" charset="-122"/>
                <a:cs typeface="Microsoft YaHei" charset="-122"/>
              </a:rPr>
              <a:t>个数据集上都超过了当时最好的水平</a:t>
            </a:r>
            <a:endParaRPr kumimoji="1" lang="zh-CN" altLang="en-US" sz="3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23591"/>
            <a:ext cx="9442386" cy="276999"/>
          </a:xfrm>
          <a:prstGeom prst="rect">
            <a:avLst/>
          </a:prstGeom>
        </p:spPr>
        <p:txBody>
          <a:bodyPr wrap="square">
            <a:spAutoFit/>
          </a:bodyPr>
          <a:lstStyle/>
          <a:p>
            <a:r>
              <a:rPr lang="en-US" altLang="zh-CN" sz="1200" dirty="0" smtClean="0">
                <a:solidFill>
                  <a:schemeClr val="bg1"/>
                </a:solidFill>
              </a:rPr>
              <a:t>Tang D, Qin B, Liu T. Aspect level sentiment classification with deep memory network[J]. </a:t>
            </a:r>
            <a:r>
              <a:rPr lang="en-US" altLang="zh-CN" sz="1200" dirty="0" err="1" smtClean="0">
                <a:solidFill>
                  <a:schemeClr val="bg1"/>
                </a:solidFill>
              </a:rPr>
              <a:t>arXiv</a:t>
            </a:r>
            <a:r>
              <a:rPr lang="en-US" altLang="zh-CN" sz="1200" dirty="0" smtClean="0">
                <a:solidFill>
                  <a:schemeClr val="bg1"/>
                </a:solidFill>
              </a:rPr>
              <a:t> preprint arXiv:1605.08900, 2016.</a:t>
            </a:r>
            <a:endParaRPr lang="zh-CN" altLang="en-US" sz="1200" dirty="0">
              <a:solidFill>
                <a:schemeClr val="bg1"/>
              </a:solidFill>
            </a:endParaRPr>
          </a:p>
        </p:txBody>
      </p:sp>
      <p:cxnSp>
        <p:nvCxnSpPr>
          <p:cNvPr id="1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1747" t="4368" r="3422" b="3582"/>
          <a:stretch/>
        </p:blipFill>
        <p:spPr>
          <a:xfrm>
            <a:off x="6335712" y="4152583"/>
            <a:ext cx="5503858" cy="1951023"/>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27948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176963"/>
            <a:ext cx="12192000" cy="681037"/>
          </a:xfrm>
          <a:prstGeom prst="rect">
            <a:avLst/>
          </a:prstGeom>
          <a:solidFill>
            <a:srgbClr val="773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687398" y="1385953"/>
            <a:ext cx="10515600" cy="4351338"/>
          </a:xfrm>
        </p:spPr>
        <p:txBody>
          <a:bodyPr>
            <a:noAutofit/>
          </a:bodyPr>
          <a:lstStyle/>
          <a:p>
            <a:pPr>
              <a:lnSpc>
                <a:spcPct val="120000"/>
              </a:lnSpc>
              <a:buBlip>
                <a:blip r:embed="rId2"/>
              </a:buBlip>
            </a:pPr>
            <a:r>
              <a:rPr kumimoji="1" lang="en-US" altLang="zh-CN" sz="1800" dirty="0" smtClean="0">
                <a:latin typeface="Microsoft YaHei" charset="-122"/>
                <a:ea typeface="Microsoft YaHei" charset="-122"/>
                <a:cs typeface="Microsoft YaHei" charset="-122"/>
              </a:rPr>
              <a:t>Santos</a:t>
            </a:r>
            <a:r>
              <a:rPr kumimoji="1" lang="zh-CN" altLang="en-US" sz="1800" dirty="0" smtClean="0">
                <a:latin typeface="Microsoft YaHei" charset="-122"/>
                <a:ea typeface="Microsoft YaHei" charset="-122"/>
                <a:cs typeface="Microsoft YaHei" charset="-122"/>
              </a:rPr>
              <a:t>和</a:t>
            </a:r>
            <a:r>
              <a:rPr kumimoji="1" lang="en-US" altLang="zh-CN" sz="1800" dirty="0" err="1" smtClean="0">
                <a:latin typeface="Microsoft YaHei" charset="-122"/>
                <a:ea typeface="Microsoft YaHei" charset="-122"/>
                <a:cs typeface="Microsoft YaHei" charset="-122"/>
              </a:rPr>
              <a:t>Gatti</a:t>
            </a:r>
            <a:r>
              <a:rPr kumimoji="1" lang="zh-CN" altLang="en-US" sz="1800" dirty="0" smtClean="0">
                <a:latin typeface="Microsoft YaHei" charset="-122"/>
                <a:ea typeface="Microsoft YaHei" charset="-122"/>
                <a:cs typeface="Microsoft YaHei" charset="-122"/>
              </a:rPr>
              <a:t>研究了面向电影评论和微博的情感识别</a:t>
            </a:r>
            <a:endParaRPr kumimoji="1" lang="en-US" altLang="zh-CN" sz="18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实验数据</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dirty="0" smtClean="0">
                <a:latin typeface="Microsoft YaHei" charset="-122"/>
                <a:ea typeface="Microsoft YaHei" charset="-122"/>
                <a:cs typeface="Microsoft YaHei" charset="-122"/>
              </a:rPr>
              <a:t>Stanford Sentiment Treebank; Stanford Twitter Sentiment </a:t>
            </a:r>
          </a:p>
          <a:p>
            <a:pPr>
              <a:lnSpc>
                <a:spcPct val="120000"/>
              </a:lnSpc>
              <a:buBlip>
                <a:blip r:embed="rId2"/>
              </a:buBlip>
            </a:pPr>
            <a:r>
              <a:rPr kumimoji="1" lang="zh-CN" altLang="en-US" sz="1800" dirty="0" smtClean="0">
                <a:latin typeface="Microsoft YaHei" charset="-122"/>
                <a:ea typeface="Microsoft YaHei" charset="-122"/>
                <a:cs typeface="Microsoft YaHei" charset="-122"/>
              </a:rPr>
              <a:t>实验方法</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为了运用英语单词的拼写信息，他们提出了一种卷积神经网络</a:t>
            </a:r>
            <a:endParaRPr kumimoji="1" lang="en-US" altLang="zh-CN" sz="1600" dirty="0" smtClean="0">
              <a:latin typeface="Microsoft YaHei" charset="-122"/>
              <a:ea typeface="Microsoft YaHei" charset="-122"/>
              <a:cs typeface="Microsoft YaHei" charset="-122"/>
            </a:endParaRPr>
          </a:p>
          <a:p>
            <a:pPr lvl="1">
              <a:lnSpc>
                <a:spcPct val="120000"/>
              </a:lnSpc>
              <a:buBlip>
                <a:blip r:embed="rId2"/>
              </a:buBlip>
            </a:pPr>
            <a:r>
              <a:rPr kumimoji="1" lang="en-US" altLang="zh-CN" sz="1600" dirty="0" smtClean="0">
                <a:latin typeface="Microsoft YaHei" charset="-122"/>
                <a:ea typeface="Microsoft YaHei" charset="-122"/>
                <a:cs typeface="Microsoft YaHei" charset="-122"/>
              </a:rPr>
              <a:t>Character to Sentence Convolutional Neural Network, </a:t>
            </a:r>
            <a:r>
              <a:rPr kumimoji="1" lang="en-US" altLang="zh-CN" sz="1600" dirty="0" err="1" smtClean="0">
                <a:latin typeface="Microsoft YaHei" charset="-122"/>
                <a:ea typeface="Microsoft YaHei" charset="-122"/>
                <a:cs typeface="Microsoft YaHei" charset="-122"/>
              </a:rPr>
              <a:t>CharSCNN</a:t>
            </a:r>
            <a:endParaRPr kumimoji="1" lang="en-US" altLang="zh-CN" sz="16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从字符级别提取单词的嵌入向量</a:t>
            </a:r>
            <a:endParaRPr kumimoji="1" lang="en-US" altLang="zh-CN" sz="1400" dirty="0" smtClean="0">
              <a:latin typeface="Microsoft YaHei" charset="-122"/>
              <a:ea typeface="Microsoft YaHei" charset="-122"/>
              <a:cs typeface="Microsoft YaHei" charset="-122"/>
            </a:endParaRPr>
          </a:p>
          <a:p>
            <a:pPr lvl="2">
              <a:lnSpc>
                <a:spcPct val="120000"/>
              </a:lnSpc>
              <a:buBlip>
                <a:blip r:embed="rId2"/>
              </a:buBlip>
            </a:pPr>
            <a:r>
              <a:rPr kumimoji="1" lang="zh-CN" altLang="en-US" sz="1400" dirty="0" smtClean="0">
                <a:latin typeface="Microsoft YaHei" charset="-122"/>
                <a:ea typeface="Microsoft YaHei" charset="-122"/>
                <a:cs typeface="Microsoft YaHei" charset="-122"/>
              </a:rPr>
              <a:t>同时结合了词级别的嵌入向量</a:t>
            </a:r>
            <a:endParaRPr kumimoji="1" lang="en-US" altLang="zh-CN" sz="1400" dirty="0" smtClean="0">
              <a:latin typeface="Microsoft YaHei" charset="-122"/>
              <a:ea typeface="Microsoft YaHei" charset="-122"/>
              <a:cs typeface="Microsoft YaHei" charset="-122"/>
            </a:endParaRPr>
          </a:p>
          <a:p>
            <a:pPr>
              <a:lnSpc>
                <a:spcPct val="120000"/>
              </a:lnSpc>
              <a:buBlip>
                <a:blip r:embed="rId2"/>
              </a:buBlip>
            </a:pPr>
            <a:r>
              <a:rPr kumimoji="1" lang="zh-CN" altLang="en-US" sz="1800" dirty="0" smtClean="0">
                <a:latin typeface="Microsoft YaHei" charset="-122"/>
                <a:ea typeface="Microsoft YaHei" charset="-122"/>
                <a:cs typeface="Microsoft YaHei" charset="-122"/>
              </a:rPr>
              <a:t>实验结果</a:t>
            </a:r>
            <a:endParaRPr kumimoji="1" lang="en-US" altLang="zh-CN" sz="1800" dirty="0" smtClean="0">
              <a:latin typeface="Microsoft YaHei" charset="-122"/>
              <a:ea typeface="Microsoft YaHei" charset="-122"/>
              <a:cs typeface="Microsoft YaHei" charset="-122"/>
            </a:endParaRPr>
          </a:p>
          <a:p>
            <a:pPr lvl="1">
              <a:lnSpc>
                <a:spcPct val="120000"/>
              </a:lnSpc>
              <a:buBlip>
                <a:blip r:embed="rId2"/>
              </a:buBlip>
            </a:pPr>
            <a:r>
              <a:rPr kumimoji="1" lang="zh-CN" altLang="en-US" sz="1600" dirty="0" smtClean="0">
                <a:latin typeface="Microsoft YaHei" charset="-122"/>
                <a:ea typeface="Microsoft YaHei" charset="-122"/>
                <a:cs typeface="Microsoft YaHei" charset="-122"/>
              </a:rPr>
              <a:t>电影评论二级评分识別的准确率为 </a:t>
            </a:r>
            <a:r>
              <a:rPr kumimoji="1" lang="en-US" altLang="zh-CN" sz="1600" dirty="0" smtClean="0">
                <a:latin typeface="Microsoft YaHei" charset="-122"/>
                <a:ea typeface="Microsoft YaHei" charset="-122"/>
                <a:cs typeface="Microsoft YaHei" charset="-122"/>
              </a:rPr>
              <a:t>85.7%</a:t>
            </a:r>
          </a:p>
          <a:p>
            <a:pPr lvl="1">
              <a:lnSpc>
                <a:spcPct val="120000"/>
              </a:lnSpc>
              <a:buBlip>
                <a:blip r:embed="rId2"/>
              </a:buBlip>
            </a:pPr>
            <a:r>
              <a:rPr kumimoji="1" lang="zh-CN" altLang="en-US" sz="1600" dirty="0" smtClean="0">
                <a:latin typeface="Microsoft YaHei" charset="-122"/>
                <a:ea typeface="Microsoft YaHei" charset="-122"/>
                <a:cs typeface="Microsoft YaHei" charset="-122"/>
              </a:rPr>
              <a:t>电影评论五级评分识別的准确率为 </a:t>
            </a:r>
            <a:r>
              <a:rPr kumimoji="1" lang="en-US" altLang="zh-CN" sz="1600" dirty="0" smtClean="0">
                <a:latin typeface="Microsoft YaHei" charset="-122"/>
                <a:ea typeface="Microsoft YaHei" charset="-122"/>
                <a:cs typeface="Microsoft YaHei" charset="-122"/>
              </a:rPr>
              <a:t>48.3%</a:t>
            </a:r>
          </a:p>
          <a:p>
            <a:pPr lvl="1">
              <a:lnSpc>
                <a:spcPct val="120000"/>
              </a:lnSpc>
              <a:buBlip>
                <a:blip r:embed="rId2"/>
              </a:buBlip>
            </a:pPr>
            <a:r>
              <a:rPr kumimoji="1" lang="zh-CN" altLang="en-US" sz="1600" dirty="0" smtClean="0">
                <a:latin typeface="Microsoft YaHei" charset="-122"/>
                <a:ea typeface="Microsoft YaHei" charset="-122"/>
                <a:cs typeface="Microsoft YaHei" charset="-122"/>
              </a:rPr>
              <a:t>微博正负性情感识別的准确率为 </a:t>
            </a:r>
            <a:r>
              <a:rPr kumimoji="1" lang="en-US" altLang="zh-CN" sz="1600" dirty="0" smtClean="0">
                <a:latin typeface="Microsoft YaHei" charset="-122"/>
                <a:ea typeface="Microsoft YaHei" charset="-122"/>
                <a:cs typeface="Microsoft YaHei" charset="-122"/>
              </a:rPr>
              <a:t>86.4%</a:t>
            </a:r>
            <a:endParaRPr kumimoji="1" lang="zh-CN" altLang="en-US" sz="1600" dirty="0">
              <a:latin typeface="Microsoft YaHei" charset="-122"/>
              <a:ea typeface="Microsoft YaHei" charset="-122"/>
              <a:cs typeface="Microsoft YaHei" charset="-122"/>
            </a:endParaRPr>
          </a:p>
        </p:txBody>
      </p:sp>
      <p:sp>
        <p:nvSpPr>
          <p:cNvPr id="11"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sz="2600" dirty="0"/>
              <a:t>相关工作</a:t>
            </a:r>
          </a:p>
        </p:txBody>
      </p:sp>
      <p:sp>
        <p:nvSpPr>
          <p:cNvPr id="12" name="Freeform 5"/>
          <p:cNvSpPr>
            <a:spLocks noEditPoints="1"/>
          </p:cNvSpPr>
          <p:nvPr/>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rgbClr val="77377E"/>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687398" y="6331565"/>
            <a:ext cx="9442386" cy="461665"/>
          </a:xfrm>
          <a:prstGeom prst="rect">
            <a:avLst/>
          </a:prstGeom>
        </p:spPr>
        <p:txBody>
          <a:bodyPr wrap="square">
            <a:spAutoFit/>
          </a:bodyPr>
          <a:lstStyle/>
          <a:p>
            <a:r>
              <a:rPr lang="en-US" altLang="zh-CN" sz="1200" dirty="0" smtClean="0">
                <a:solidFill>
                  <a:schemeClr val="bg1"/>
                </a:solidFill>
              </a:rPr>
              <a:t>Dos Santos C, </a:t>
            </a:r>
            <a:r>
              <a:rPr lang="en-US" altLang="zh-CN" sz="1200" dirty="0" err="1" smtClean="0">
                <a:solidFill>
                  <a:schemeClr val="bg1"/>
                </a:solidFill>
              </a:rPr>
              <a:t>Gatti</a:t>
            </a:r>
            <a:r>
              <a:rPr lang="en-US" altLang="zh-CN" sz="1200" dirty="0" smtClean="0">
                <a:solidFill>
                  <a:schemeClr val="bg1"/>
                </a:solidFill>
              </a:rPr>
              <a:t> M. Deep convolutional neural networks for sentiment analysis of short texts[C]//Proceedings of COLING 2014, the 25th International Conference on Computational Linguistics: Technical Papers. [</a:t>
            </a:r>
            <a:r>
              <a:rPr lang="en-US" altLang="zh-CN" sz="1200" dirty="0" err="1" smtClean="0">
                <a:solidFill>
                  <a:schemeClr val="bg1"/>
                </a:solidFill>
              </a:rPr>
              <a:t>S.l.</a:t>
            </a:r>
            <a:r>
              <a:rPr lang="en-US" altLang="zh-CN" sz="1200" dirty="0" smtClean="0">
                <a:solidFill>
                  <a:schemeClr val="bg1"/>
                </a:solidFill>
              </a:rPr>
              <a:t>: </a:t>
            </a:r>
            <a:r>
              <a:rPr lang="en-US" altLang="zh-CN" sz="1200" dirty="0" err="1" smtClean="0">
                <a:solidFill>
                  <a:schemeClr val="bg1"/>
                </a:solidFill>
              </a:rPr>
              <a:t>s.n</a:t>
            </a:r>
            <a:r>
              <a:rPr lang="en-US" altLang="zh-CN" sz="1200" dirty="0" smtClean="0">
                <a:solidFill>
                  <a:schemeClr val="bg1"/>
                </a:solidFill>
              </a:rPr>
              <a:t>.], 2014: 69-78.</a:t>
            </a:r>
            <a:endParaRPr lang="zh-CN" altLang="en-US" sz="1200" dirty="0">
              <a:solidFill>
                <a:schemeClr val="bg1"/>
              </a:solidFill>
            </a:endParaRPr>
          </a:p>
        </p:txBody>
      </p:sp>
      <p:cxnSp>
        <p:nvCxnSpPr>
          <p:cNvPr id="17" name="直接连接符 4"/>
          <p:cNvCxnSpPr/>
          <p:nvPr/>
        </p:nvCxnSpPr>
        <p:spPr>
          <a:xfrm>
            <a:off x="1302657" y="1019637"/>
            <a:ext cx="896123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686" y="1728567"/>
            <a:ext cx="3401312" cy="4099528"/>
          </a:xfrm>
          <a:prstGeom prst="rect">
            <a:avLst/>
          </a:prstGeom>
        </p:spPr>
      </p:pic>
      <p:sp>
        <p:nvSpPr>
          <p:cNvPr id="10" name="矩形 9"/>
          <p:cNvSpPr/>
          <p:nvPr/>
        </p:nvSpPr>
        <p:spPr>
          <a:xfrm>
            <a:off x="0" y="6176963"/>
            <a:ext cx="12192000" cy="106879"/>
          </a:xfrm>
          <a:prstGeom prst="rect">
            <a:avLst/>
          </a:prstGeom>
          <a:solidFill>
            <a:srgbClr val="D66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040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3552</TotalTime>
  <Words>8071</Words>
  <Application>Microsoft Macintosh PowerPoint</Application>
  <PresentationFormat>宽屏</PresentationFormat>
  <Paragraphs>1798</Paragraphs>
  <Slides>59</Slides>
  <Notes>35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59</vt:i4>
      </vt:variant>
    </vt:vector>
  </HeadingPairs>
  <TitlesOfParts>
    <vt:vector size="75" baseType="lpstr">
      <vt:lpstr>Calibri</vt:lpstr>
      <vt:lpstr>Cambria Math</vt:lpstr>
      <vt:lpstr>DengXian</vt:lpstr>
      <vt:lpstr>DengXian Light</vt:lpstr>
      <vt:lpstr>Mangal</vt:lpstr>
      <vt:lpstr>Microsoft YaHei</vt:lpstr>
      <vt:lpstr>PMingLiU</vt:lpstr>
      <vt:lpstr>SimHei</vt:lpstr>
      <vt:lpstr>STFangsong</vt:lpstr>
      <vt:lpstr>Times New Roman</vt:lpstr>
      <vt:lpstr>Wingdings</vt:lpstr>
      <vt:lpstr>华文细黑</vt:lpstr>
      <vt:lpstr>微软雅黑</vt:lpstr>
      <vt:lpstr>新細明體</vt:lpstr>
      <vt:lpstr>Arial</vt:lpstr>
      <vt:lpstr>Office 主题</vt:lpstr>
      <vt:lpstr>PowerPoint 演示文稿</vt:lpstr>
      <vt:lpstr>PowerPoint 演示文稿</vt:lpstr>
      <vt:lpstr>背景 - 情感识别</vt:lpstr>
      <vt:lpstr>背景 - 情感识别</vt:lpstr>
      <vt:lpstr>背景 - 反讽识别</vt:lpstr>
      <vt:lpstr>问题定义</vt:lpstr>
      <vt:lpstr>相关工作</vt:lpstr>
      <vt:lpstr>相关工作</vt:lpstr>
      <vt:lpstr>相关工作</vt:lpstr>
      <vt:lpstr>相关工作</vt:lpstr>
      <vt:lpstr>相关工作</vt:lpstr>
      <vt:lpstr>相关工作</vt:lpstr>
      <vt:lpstr>背景 - 反讽识别</vt:lpstr>
      <vt:lpstr>研究框架</vt:lpstr>
      <vt:lpstr>PowerPoint 演示文稿</vt:lpstr>
      <vt:lpstr>基于多分类器分层的微博反讽识别 - 实验数据</vt:lpstr>
      <vt:lpstr>基于多分类器分层的微博反讽识别 - 实验数据</vt:lpstr>
      <vt:lpstr>基于多分类器分层的微博反讽识别 - 评价指标</vt:lpstr>
      <vt:lpstr>基于多分类器分层的微博反讽识别 - 多分类器分层识别算法</vt:lpstr>
      <vt:lpstr>基于多分类器分层的微博反讽识别 - 多分类器分层识别算法</vt:lpstr>
      <vt:lpstr>基于多分类器分层的微博反讽识别 - 多分类器分层识别算法</vt:lpstr>
      <vt:lpstr>基于多分类器分层的微博反讽识别 - 多分类器分层识别算法</vt:lpstr>
      <vt:lpstr>基于多分类器分层的微博反讽识别 - 多分类器分层识别算法</vt:lpstr>
      <vt:lpstr>基于多分类器分层的微博反讽识别 - 分类模型框架</vt:lpstr>
      <vt:lpstr>基于多分类器分层的微博反讽识别 - 数据预处理</vt:lpstr>
      <vt:lpstr>基于多分类器分层的微博反讽识别 - 评价指标</vt:lpstr>
      <vt:lpstr>基于多分类器分层的微博反讽识别 - 模型训练</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实验结果</vt:lpstr>
      <vt:lpstr>基于多分类器分层的微博反讽识别 - 错误分析</vt:lpstr>
      <vt:lpstr>PowerPoint 演示文稿</vt:lpstr>
      <vt:lpstr>基于多通道模型引入上下文的情感识别 - 实验数据</vt:lpstr>
      <vt:lpstr>基于多通道模型引入上下文的情感识别 - 实验数据</vt:lpstr>
      <vt:lpstr>基于多通道模型引入上下文的情感识别 - 多通道分类模型框架</vt:lpstr>
      <vt:lpstr>基于多通道模型引入上下文的情感识别 - 多分类器分层识别算法</vt:lpstr>
      <vt:lpstr>基于多通道模型引入上下文的情感识别 - 多分类器分层识别算法</vt:lpstr>
      <vt:lpstr>基于多通道模型引入上下文的情感识别 - 多分类器分层识别算法</vt:lpstr>
      <vt:lpstr>基于多通道模型引入上下文的情感识别 - 多分类器分层识别算法</vt:lpstr>
      <vt:lpstr>基于多通道模型引入上下文的情感识别 - 数据预处理</vt:lpstr>
      <vt:lpstr>基于多通道模型引入上下文的情感识别 - 评价指标</vt:lpstr>
      <vt:lpstr>基于多通道模型引入上下文的情感识别 - 模型训练</vt:lpstr>
      <vt:lpstr>基于多通道模型引入上下文的情感识别 - 实验结果</vt:lpstr>
      <vt:lpstr>基于多通道模型引入上下文的情感识别 - 实验结果</vt:lpstr>
      <vt:lpstr>基于多通道模型引入上下文的情感识别 - 实验结果</vt:lpstr>
      <vt:lpstr>基于多通道模型引入上下文的情感识别 - 参赛结果 </vt:lpstr>
      <vt:lpstr>基于多通道模型引入上下文的情感识别 - 实验结果</vt:lpstr>
      <vt:lpstr>基于多通道模型引入上下文的情感识别 - 实验结果</vt:lpstr>
      <vt:lpstr>基于多通道模型引入上下文的情感识别 - 错误分析</vt:lpstr>
      <vt:lpstr>总结</vt:lpstr>
      <vt:lpstr>未来工作展望</vt:lpstr>
      <vt:lpstr>PowerPoint 演示文稿</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218</cp:revision>
  <dcterms:created xsi:type="dcterms:W3CDTF">2019-05-24T07:08:26Z</dcterms:created>
  <dcterms:modified xsi:type="dcterms:W3CDTF">2019-05-27T06:26:24Z</dcterms:modified>
</cp:coreProperties>
</file>