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77" r:id="rId5"/>
    <p:sldId id="259" r:id="rId6"/>
    <p:sldId id="280" r:id="rId7"/>
    <p:sldId id="302" r:id="rId8"/>
    <p:sldId id="298" r:id="rId9"/>
    <p:sldId id="281" r:id="rId10"/>
    <p:sldId id="299" r:id="rId11"/>
    <p:sldId id="303" r:id="rId12"/>
    <p:sldId id="301" r:id="rId13"/>
    <p:sldId id="278" r:id="rId14"/>
    <p:sldId id="286" r:id="rId15"/>
    <p:sldId id="317" r:id="rId16"/>
    <p:sldId id="297" r:id="rId17"/>
    <p:sldId id="282" r:id="rId18"/>
    <p:sldId id="287" r:id="rId19"/>
    <p:sldId id="314" r:id="rId20"/>
    <p:sldId id="295" r:id="rId21"/>
    <p:sldId id="293" r:id="rId22"/>
    <p:sldId id="291" r:id="rId23"/>
    <p:sldId id="324" r:id="rId24"/>
    <p:sldId id="323" r:id="rId25"/>
    <p:sldId id="311" r:id="rId26"/>
    <p:sldId id="316" r:id="rId27"/>
    <p:sldId id="309" r:id="rId28"/>
    <p:sldId id="288" r:id="rId29"/>
    <p:sldId id="294" r:id="rId30"/>
    <p:sldId id="292" r:id="rId31"/>
    <p:sldId id="319" r:id="rId32"/>
    <p:sldId id="308" r:id="rId33"/>
    <p:sldId id="274" r:id="rId34"/>
    <p:sldId id="320" r:id="rId35"/>
    <p:sldId id="32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3284"/>
  </p:normalViewPr>
  <p:slideViewPr>
    <p:cSldViewPr snapToGrid="0" snapToObjects="1">
      <p:cViewPr>
        <p:scale>
          <a:sx n="110" d="100"/>
          <a:sy n="110" d="100"/>
        </p:scale>
        <p:origin x="800" y="112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测试集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测试集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没有反讽</c:v>
                </c:pt>
                <c:pt idx="1">
                  <c:v>基于相反语义的言语反讽</c:v>
                </c:pt>
                <c:pt idx="2">
                  <c:v>情景反讽</c:v>
                </c:pt>
                <c:pt idx="3">
                  <c:v>其他反讽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473.0</c:v>
                </c:pt>
                <c:pt idx="1">
                  <c:v>164.0</c:v>
                </c:pt>
                <c:pt idx="2">
                  <c:v>85.0</c:v>
                </c:pt>
                <c:pt idx="3">
                  <c:v>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训练集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训练集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没有反讽</c:v>
                </c:pt>
                <c:pt idx="1">
                  <c:v>基于相反语义的言语反讽</c:v>
                </c:pt>
                <c:pt idx="2">
                  <c:v>情景反讽</c:v>
                </c:pt>
                <c:pt idx="3">
                  <c:v>其他反讽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1923.0</c:v>
                </c:pt>
                <c:pt idx="1">
                  <c:v>1390.0</c:v>
                </c:pt>
                <c:pt idx="2">
                  <c:v>316.0</c:v>
                </c:pt>
                <c:pt idx="3">
                  <c:v>205.0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训练集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训练集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14948.0</c:v>
                </c:pt>
                <c:pt idx="1">
                  <c:v>4243.0</c:v>
                </c:pt>
                <c:pt idx="2">
                  <c:v>5463.0</c:v>
                </c:pt>
                <c:pt idx="3">
                  <c:v>5506.0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验证集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验证集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2338.0</c:v>
                </c:pt>
                <c:pt idx="1">
                  <c:v>142.0</c:v>
                </c:pt>
                <c:pt idx="2">
                  <c:v>125.0</c:v>
                </c:pt>
                <c:pt idx="3">
                  <c:v>150.0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测试集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测试集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4677.0</c:v>
                </c:pt>
                <c:pt idx="1">
                  <c:v>284.0</c:v>
                </c:pt>
                <c:pt idx="2">
                  <c:v>250.0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6000">
                <a:latin typeface="SimHei" charset="-122"/>
                <a:ea typeface="SimHei" charset="-122"/>
                <a:cs typeface="SimHei" charset="-122"/>
              </a:rPr>
              <a:t>面向社交文本的情感识别研究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079024" cy="4305765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Calibri" charset="0"/>
                <a:ea typeface="Calibri" charset="0"/>
                <a:cs typeface="Calibri" charset="0"/>
              </a:rPr>
              <a:t>Wang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了对网上评论中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特定属性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lang="en-US" altLang="zh-CN" sz="1600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</a:t>
            </a:r>
            <a:r>
              <a:rPr lang="en-US" altLang="zh-CN" sz="1600" i="1" dirty="0">
                <a:latin typeface="Times New Roman" charset="0"/>
                <a:ea typeface="Times New Roman" charset="0"/>
                <a:cs typeface="Times New Roman" charset="0"/>
              </a:rPr>
              <a:t>Aspect Based Sentiment Analysis</a:t>
            </a:r>
            <a:endParaRPr kumimoji="1" lang="en-US" altLang="zh-CN" sz="1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句子的情感极性和内容对应的主题紧密相关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两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结合注意力机制和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的人工神经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以不同方式引入了目标属性的嵌入向量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他们的模型比没有引入属性嵌入向量的模型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性能更好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注意力机制确实能定位和目标属性相关的内容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52"/>
            <a:ext cx="10420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Wang Y, Huang M, Zhao L, et al. Attention-based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for aspect-level sentiment </a:t>
            </a:r>
            <a:r>
              <a:rPr lang="en-US" altLang="zh-CN" sz="1200" dirty="0" smtClean="0"/>
              <a:t>classification [C</a:t>
            </a:r>
            <a:r>
              <a:rPr lang="en-US" altLang="zh-CN" sz="1200" dirty="0"/>
              <a:t>]//Proceedings of the 2016 conference on empirical methods in natural language processing</a:t>
            </a:r>
            <a:r>
              <a:rPr lang="en-US" altLang="zh-CN" sz="1200" dirty="0" smtClean="0"/>
              <a:t>. </a:t>
            </a:r>
            <a:r>
              <a:rPr lang="pt-BR" altLang="zh-CN" sz="1200" dirty="0" smtClean="0"/>
              <a:t>[</a:t>
            </a:r>
            <a:r>
              <a:rPr lang="pt-BR" altLang="zh-CN" sz="1200" dirty="0" err="1"/>
              <a:t>S.l</a:t>
            </a:r>
            <a:r>
              <a:rPr lang="pt-BR" altLang="zh-CN" sz="1200" dirty="0"/>
              <a:t>.: s.n.], 2016: 606-615.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7184354" y="3778864"/>
            <a:ext cx="4333667" cy="2398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690647"/>
            <a:ext cx="4333667" cy="1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上自动获取四组微博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把标签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的微博和另外三组微博两两组成二分类的实验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他们提出的算法框架包含了四个方面的特征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决策树和朴素贝叶斯之间没有明显更好的算法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47" y="3716211"/>
            <a:ext cx="4708481" cy="2419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1680" y="6459835"/>
            <a:ext cx="11285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Reyes, A. , Rosso, P. , &amp; Veale, T. . (2013). A multidimensional approach for detecting irony in twitter. </a:t>
            </a:r>
            <a:r>
              <a:rPr lang="en-US" altLang="zh-CN" sz="1400" i="1" dirty="0"/>
              <a:t>Language Resources </a:t>
            </a:r>
            <a:r>
              <a:rPr lang="en-US" altLang="zh-CN" sz="1400" i="1" dirty="0" smtClean="0"/>
              <a:t>and Evaluation</a:t>
            </a:r>
            <a:r>
              <a:rPr lang="en-US" altLang="zh-CN" sz="1400" i="1" dirty="0"/>
              <a:t>,</a:t>
            </a:r>
            <a:r>
              <a:rPr lang="en-US" altLang="zh-CN" sz="1400" dirty="0"/>
              <a:t> </a:t>
            </a:r>
            <a:r>
              <a:rPr lang="en-US" altLang="zh-CN" sz="1400" i="1" dirty="0"/>
              <a:t>47</a:t>
            </a:r>
            <a:r>
              <a:rPr lang="en-US" altLang="zh-CN" sz="1400" dirty="0"/>
              <a:t>(1), 239-268.</a:t>
            </a:r>
          </a:p>
        </p:txBody>
      </p:sp>
    </p:spTree>
    <p:extLst>
      <p:ext uri="{BB962C8B-B14F-4D97-AF65-F5344CB8AC3E}">
        <p14:creationId xmlns:p14="http://schemas.microsoft.com/office/powerpoint/2010/main" val="71116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研究了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上的英语微博的反讽识别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 ́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人公开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的数据集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thesarcasmdetector.com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首次尝试将神经网络应用于对微博的反讽识别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算法框架主要包含四个卷积神经网络，利用不同的数据集进行预训练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分别对应反讽识别、情感极性识别、情感类型识别和性格识别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后融合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: 1)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支持向量机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2)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全连接层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+ Softmax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他们提出的系统要比只使用反讽识别数据集训练的分类器更好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16" y="2189492"/>
            <a:ext cx="3771751" cy="2150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5" y="4514315"/>
            <a:ext cx="4571432" cy="1554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6495257"/>
            <a:ext cx="10442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Microsoft YaHei" charset="-122"/>
              </a:rPr>
              <a:t>Poria</a:t>
            </a:r>
            <a:r>
              <a:rPr lang="en-US" altLang="zh-CN" sz="1200" dirty="0">
                <a:latin typeface="Microsoft YaHei" charset="-122"/>
              </a:rPr>
              <a:t>, S. , Cambria, E. , Hazarika, D. , &amp; </a:t>
            </a:r>
            <a:r>
              <a:rPr lang="en-US" altLang="zh-CN" sz="1200" dirty="0" err="1">
                <a:latin typeface="Microsoft YaHei" charset="-122"/>
              </a:rPr>
              <a:t>Vij</a:t>
            </a:r>
            <a:r>
              <a:rPr lang="en-US" altLang="zh-CN" sz="1200" dirty="0">
                <a:latin typeface="Microsoft YaHei" charset="-122"/>
              </a:rPr>
              <a:t>, P. . (2016). A deeper look into sarcastic tweets using deep convolutional neural networks.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020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分类问题中的数据不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均匀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随着现实中应用场景变得复杂，需要解决的多分类问题越来越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当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区分的类别越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学习算法对数据进行拟合的难度越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3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场景下有不同类型的上下文，对识别目标起着不同的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在算法建模中引入上下文信息始终没有一种通用的方法</a:t>
            </a: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993067" y="3615718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26059" y="3735338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40771" y="3739105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514997" y="4292335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999316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527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527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4636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636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407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407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291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479759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5649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20083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894295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409167" y="4592588"/>
            <a:ext cx="2168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2002444" y="4592588"/>
            <a:ext cx="238327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617156" y="3888768"/>
            <a:ext cx="375911" cy="707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617156" y="4596355"/>
            <a:ext cx="382160" cy="769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4020833" y="5022569"/>
            <a:ext cx="3619870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4020833" y="5365750"/>
            <a:ext cx="3619872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4014584" y="3715609"/>
            <a:ext cx="1138126" cy="17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4014584" y="2854561"/>
            <a:ext cx="1138126" cy="1034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0877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0877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868740" y="1981687"/>
            <a:ext cx="2547477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284355" y="20484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499994" y="15642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218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05546" y="3075730"/>
            <a:ext cx="574213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5933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457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2661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238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5984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508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2712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289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284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815788" y="2952946"/>
            <a:ext cx="430887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79713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9894353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333073" y="49353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0816146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297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134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13478" y="5553469"/>
            <a:ext cx="1580875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tweets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判断一条微博的反讽属于以下哪一种</a:t>
            </a:r>
            <a:endParaRPr lang="en-US" altLang="zh-CN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39985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2967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95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</a:p>
          <a:p>
            <a:pPr lvl="1"/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上的微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之间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33895"/>
              </p:ext>
            </p:extLst>
          </p:nvPr>
        </p:nvGraphicFramePr>
        <p:xfrm>
          <a:off x="1440179" y="3246081"/>
          <a:ext cx="4567081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6170"/>
                <a:gridCol w="1585732"/>
                <a:gridCol w="1655179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27897"/>
              </p:ext>
            </p:extLst>
          </p:nvPr>
        </p:nvGraphicFramePr>
        <p:xfrm>
          <a:off x="1440182" y="4683730"/>
          <a:ext cx="8656863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2796"/>
                <a:gridCol w="1583336"/>
                <a:gridCol w="2800377"/>
                <a:gridCol w="1465177"/>
                <a:gridCol w="1465177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</a:t>
                      </a: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23712133"/>
              </p:ext>
            </p:extLst>
          </p:nvPr>
        </p:nvGraphicFramePr>
        <p:xfrm>
          <a:off x="8450895" y="1991594"/>
          <a:ext cx="2615312" cy="258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824930239"/>
              </p:ext>
            </p:extLst>
          </p:nvPr>
        </p:nvGraphicFramePr>
        <p:xfrm>
          <a:off x="6386060" y="1991594"/>
          <a:ext cx="2584321" cy="258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1263292" y="3007641"/>
            <a:ext cx="524016" cy="24209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四分类反讽识别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2265011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40502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3605" y="1697393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53034" y="1502137"/>
            <a:ext cx="872703" cy="2336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面向没有反讽和</a:t>
            </a:r>
            <a:endParaRPr lang="en-US" altLang="zh-CN" sz="14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相反语义的反讽二分</a:t>
            </a:r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类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2265011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999978" y="169739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84755" y="1816348"/>
            <a:ext cx="872703" cy="1715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面向没有反讽</a:t>
            </a:r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和</a:t>
            </a:r>
            <a:endParaRPr lang="en-US" altLang="zh-CN" sz="14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情景</a:t>
            </a:r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反讽的二分类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50776" y="1816349"/>
            <a:ext cx="872703" cy="171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面向没有</a:t>
            </a:r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反讽和</a:t>
            </a:r>
            <a:endParaRPr lang="en-US" altLang="zh-CN" sz="14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其他</a:t>
            </a:r>
            <a:r>
              <a:rPr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反讽的二分类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2265011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018" y="169739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2265011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1839" y="16973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985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2670380"/>
            <a:ext cx="436351" cy="97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25737" y="2670380"/>
            <a:ext cx="423372" cy="97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648543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648543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623505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597553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 flipV="1">
            <a:off x="5959865" y="2674039"/>
            <a:ext cx="424890" cy="194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597553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623505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57458" y="2674039"/>
            <a:ext cx="384691" cy="194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 flipV="1">
            <a:off x="8452905" y="2674039"/>
            <a:ext cx="497871" cy="292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23479" y="2674039"/>
            <a:ext cx="466195" cy="292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671985"/>
            <a:ext cx="491489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23479" y="2671985"/>
            <a:ext cx="469386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>
            <a:off x="5966247" y="2671985"/>
            <a:ext cx="418508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 flipV="1">
            <a:off x="7257458" y="2671985"/>
            <a:ext cx="387882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 flipV="1">
            <a:off x="3419874" y="2670380"/>
            <a:ext cx="433160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>
            <a:off x="4725737" y="2670380"/>
            <a:ext cx="426563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308" y="2671985"/>
            <a:ext cx="818619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308" y="3648543"/>
            <a:ext cx="815428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308" y="4218127"/>
            <a:ext cx="815428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308" y="4218127"/>
            <a:ext cx="815428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4218127"/>
            <a:ext cx="284871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微博的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反讽识别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分类器分层识别算法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面向微博的反讽识别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 分类模型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框架</a:t>
            </a:r>
            <a:endParaRPr kumimoji="1" lang="zh-CN" altLang="en-US" sz="3600" dirty="0"/>
          </a:p>
        </p:txBody>
      </p:sp>
      <p:grpSp>
        <p:nvGrpSpPr>
          <p:cNvPr id="92" name="组 91"/>
          <p:cNvGrpSpPr/>
          <p:nvPr/>
        </p:nvGrpSpPr>
        <p:grpSpPr>
          <a:xfrm>
            <a:off x="505945" y="2057400"/>
            <a:ext cx="11535363" cy="3568699"/>
            <a:chOff x="1445981" y="2452499"/>
            <a:chExt cx="8629861" cy="2669823"/>
          </a:xfrm>
        </p:grpSpPr>
        <p:sp>
          <p:nvSpPr>
            <p:cNvPr id="4" name="圆角矩形 3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445981" y="2505616"/>
              <a:ext cx="954107" cy="3231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微博文本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83985" y="247830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6" name="直线箭头连接符 35"/>
            <p:cNvCxnSpPr>
              <a:stCxn id="11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397605" y="245249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39382" y="2787742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2" name="直线箭头连接符 51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3082" y="29456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35015" y="34929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028303" y="4589730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784727" y="39093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810798" y="407164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60433" y="2473968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37835" y="3773847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9069461" y="2945673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32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基于多分类器分层的微博反讽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总结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645"/>
              </p:ext>
            </p:extLst>
          </p:nvPr>
        </p:nvGraphicFramePr>
        <p:xfrm>
          <a:off x="1289683" y="2096449"/>
          <a:ext cx="9673594" cy="4020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0.7347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0.6304 (4)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0.8006 (4)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0.7321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0.6535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0.6429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0.5317 (20)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0.8360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is-I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0.6607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0.5506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0.7878 (7)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0.6481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0.7015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0.6091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0.6476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0.6276 (19)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0.5199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0.7974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0.6110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0.5059 (27)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0.8328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THU_HCSI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0.6594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0.5550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0.7138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0.6245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0.5654 (9)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0.6945 (12)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it-IT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0.6786 (7)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0.5831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0.6656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86731" y="16243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4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4626"/>
              </p:ext>
            </p:extLst>
          </p:nvPr>
        </p:nvGraphicFramePr>
        <p:xfrm>
          <a:off x="1288800" y="2095200"/>
          <a:ext cx="9716770" cy="4043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9217"/>
                <a:gridCol w="2489705"/>
                <a:gridCol w="1619462"/>
                <a:gridCol w="1619462"/>
                <a:gridCol w="1619462"/>
                <a:gridCol w="1619462"/>
              </a:tblGrid>
              <a:tr h="336572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4898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29207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4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 Decision Syntax Trees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</a:t>
                      </a:r>
                      <a:r>
                        <a:rPr lang="it-IT" altLang="zh-CN" sz="1600" u="none" strike="noStrike" kern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INGEOTEC-IIMAS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624392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参赛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30982"/>
              </p:ext>
            </p:extLst>
          </p:nvPr>
        </p:nvGraphicFramePr>
        <p:xfrm>
          <a:off x="2062480" y="3526366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0.4949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0.5205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混淆矩阵分析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4693"/>
              </p:ext>
            </p:extLst>
          </p:nvPr>
        </p:nvGraphicFramePr>
        <p:xfrm>
          <a:off x="6357975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最终识别结果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377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36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9351"/>
              </p:ext>
            </p:extLst>
          </p:nvPr>
        </p:nvGraphicFramePr>
        <p:xfrm>
          <a:off x="398939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375 (↓14)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27 (↑14)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35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33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14)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14)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487"/>
              </p:ext>
            </p:extLst>
          </p:nvPr>
        </p:nvGraphicFramePr>
        <p:xfrm>
          <a:off x="6357974" y="1684674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389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↓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 (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↑</a:t>
                      </a:r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2)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2661"/>
              </p:ext>
            </p:extLst>
          </p:nvPr>
        </p:nvGraphicFramePr>
        <p:xfrm>
          <a:off x="398940" y="1669926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84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2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158817" y="2071868"/>
          <a:ext cx="5935326" cy="4074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sryyy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9920"/>
              </p:ext>
            </p:extLst>
          </p:nvPr>
        </p:nvGraphicFramePr>
        <p:xfrm>
          <a:off x="2454682" y="2040070"/>
          <a:ext cx="6965633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7463"/>
                <a:gridCol w="1320787"/>
                <a:gridCol w="1338053"/>
                <a:gridCol w="1311817"/>
                <a:gridCol w="1277513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49844756"/>
              </p:ext>
            </p:extLst>
          </p:nvPr>
        </p:nvGraphicFramePr>
        <p:xfrm>
          <a:off x="2754581" y="36816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808148918"/>
              </p:ext>
            </p:extLst>
          </p:nvPr>
        </p:nvGraphicFramePr>
        <p:xfrm>
          <a:off x="4958916" y="36816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517776129"/>
              </p:ext>
            </p:extLst>
          </p:nvPr>
        </p:nvGraphicFramePr>
        <p:xfrm>
          <a:off x="7163251" y="36816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8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面向三轮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对话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通道分类模型框架</a:t>
            </a:r>
            <a:endParaRPr kumimoji="1" lang="zh-CN" altLang="en-US" sz="3600" dirty="0"/>
          </a:p>
        </p:txBody>
      </p:sp>
      <p:grpSp>
        <p:nvGrpSpPr>
          <p:cNvPr id="4" name="组 3"/>
          <p:cNvGrpSpPr/>
          <p:nvPr/>
        </p:nvGrpSpPr>
        <p:grpSpPr>
          <a:xfrm>
            <a:off x="971502" y="1493133"/>
            <a:ext cx="10402555" cy="4711779"/>
            <a:chOff x="1452211" y="1659310"/>
            <a:chExt cx="9703469" cy="4395132"/>
          </a:xfrm>
        </p:grpSpPr>
        <p:sp>
          <p:nvSpPr>
            <p:cNvPr id="5" name="圆角矩形 4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30"/>
            <p:cNvCxnSpPr>
              <a:stCxn id="8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80" idx="6"/>
              <a:endCxn id="101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101" idx="3"/>
              <a:endCxn id="102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5" name="直线箭头连接符 44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9" name="直线箭头连接符 48"/>
            <p:cNvCxnSpPr>
              <a:stCxn id="95" idx="3"/>
              <a:endCxn id="98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7" name="直线箭头连接符 56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角矩形 58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3" name="直线箭头连接符 62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组 68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直线连接符 103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箭头连接符 73"/>
            <p:cNvCxnSpPr>
              <a:stCxn id="97" idx="3"/>
              <a:endCxn id="99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>
              <a:stCxn id="99" idx="3"/>
              <a:endCxn id="100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圆角矩形 75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7" name="直线箭头连接符 76"/>
            <p:cNvCxnSpPr>
              <a:stCxn id="100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>
              <a:endCxn id="80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文本框 80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82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6" name="直线箭头连接符 85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圆角矩形 87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1" name="肘形连接符 90"/>
            <p:cNvCxnSpPr>
              <a:stCxn id="98" idx="3"/>
              <a:endCxn id="80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endCxn id="80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92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5" name="直线箭头连接符 94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>
              <a:stCxn id="102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0" name="直线箭头连接符 99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>
              <a:stCxn id="20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66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-283668"/>
            <a:ext cx="10593151" cy="145075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分类器分层识别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kumimoji="1"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四分类情感识别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09746" y="2262809"/>
            <a:ext cx="539350" cy="3668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开心</a:t>
            </a:r>
            <a:endParaRPr lang="en-US" altLang="zh-CN" sz="16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、悲伤</a:t>
            </a:r>
            <a:endParaRPr lang="en-US" altLang="zh-CN" sz="16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愤怒的三分类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67462" cy="97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49096" y="3124566"/>
            <a:ext cx="661081" cy="97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 flipV="1">
            <a:off x="5039093" y="4097225"/>
            <a:ext cx="670653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49096" y="4097225"/>
            <a:ext cx="661081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7225"/>
            <a:ext cx="670653" cy="9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49096" y="4097225"/>
            <a:ext cx="661081" cy="9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/>
          <p:cNvCxnSpPr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8465206" y="2262809"/>
            <a:ext cx="539350" cy="366883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其他</a:t>
            </a:r>
            <a:endParaRPr lang="en-US" altLang="zh-CN" sz="16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不是其他的二分类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参赛结果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kumimoji="1"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115"/>
              </p:ext>
            </p:extLst>
          </p:nvPr>
        </p:nvGraphicFramePr>
        <p:xfrm>
          <a:off x="3429000" y="2040466"/>
          <a:ext cx="46863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PingAn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baseline="0" dirty="0" err="1" smtClean="0"/>
                        <a:t>GammaLab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0.7959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2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/>
                        <a:t>0.7947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NELEC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err="1" smtClean="0"/>
                        <a:t>SymantoResearch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0.7731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u="none" strike="noStrike" kern="1200" baseline="0" dirty="0" smtClean="0"/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u="none" strike="noStrike" kern="1200" baseline="0" dirty="0" smtClean="0"/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err="1" smtClean="0"/>
                        <a:t>CAiRE_HKUST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smtClean="0"/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u="none" strike="noStrike" kern="1200" baseline="0" dirty="0" smtClean="0"/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SNU_IDS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THU_HCSI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9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0.7608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YUN-HPCC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0.7588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5180" y="1563329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201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9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任务三子任务一参赛系统性能</a:t>
            </a:r>
          </a:p>
        </p:txBody>
      </p:sp>
    </p:spTree>
    <p:extLst>
      <p:ext uri="{BB962C8B-B14F-4D97-AF65-F5344CB8AC3E}">
        <p14:creationId xmlns:p14="http://schemas.microsoft.com/office/powerpoint/2010/main" val="2395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面向三轮对话的情感识别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69993"/>
              </p:ext>
            </p:extLst>
          </p:nvPr>
        </p:nvGraphicFramePr>
        <p:xfrm>
          <a:off x="2500630" y="3880520"/>
          <a:ext cx="725169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混淆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矩阵分析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29411"/>
              </p:ext>
            </p:extLst>
          </p:nvPr>
        </p:nvGraphicFramePr>
        <p:xfrm>
          <a:off x="4024630" y="4017474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最终识别结果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4478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2775"/>
              </p:ext>
            </p:extLst>
          </p:nvPr>
        </p:nvGraphicFramePr>
        <p:xfrm>
          <a:off x="1434874" y="1866512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1935"/>
              </p:ext>
            </p:extLst>
          </p:nvPr>
        </p:nvGraphicFramePr>
        <p:xfrm>
          <a:off x="6423563" y="1866512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538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总结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460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面向微博的反讽识别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混淆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矩阵分析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57975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最终识别结果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377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8939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375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57974" y="1684674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8940" y="1669926"/>
          <a:ext cx="5488715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反义反讽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其他反讽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1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三轮对话的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混淆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矩阵分析</a:t>
            </a:r>
            <a:endParaRPr kumimoji="1"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24630" y="4017474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最终识别结果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4478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34874" y="1866512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196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23563" y="1866512"/>
          <a:ext cx="4203700" cy="1930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554"/>
                <a:gridCol w="944026"/>
                <a:gridCol w="716280"/>
                <a:gridCol w="716280"/>
                <a:gridCol w="716280"/>
                <a:gridCol w="71628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预测标签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真实标签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 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0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可以确定它属于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唯一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Liao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等人研究了电影评论的多级情感识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Yelp 2013, 2014</a:t>
            </a:r>
            <a:r>
              <a:rPr kumimoji="1" lang="zh-TW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1~5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级评分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IMDB</a:t>
            </a:r>
            <a:r>
              <a:rPr kumimoji="1" lang="zh-TW" altLang="en-US" sz="1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出了一种分层注意力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捕捉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局部语义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出了一个类噪声估计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挑选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高质量样例来扩充目标领域的训练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负面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迁移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问题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与基准方法相比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所提方法的均方根误差分别降低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1.5%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1.0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说明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该方法可以有效地提高跨领域情感分类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6373423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Liao X, Wu X, Gui L, Huang J, Chen G. Cross-Domain Sentiment Classification Based on Representation Learning and Transfer Learning. Acta Scientiarum Naturalium Universitatis Pekinensis, Vol. 55, No. 1 (Jan. </a:t>
            </a:r>
            <a:r>
              <a:rPr lang="zh-CN" altLang="en-US" sz="1200" dirty="0" smtClean="0"/>
              <a:t>2019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59" y="1836518"/>
            <a:ext cx="5828462" cy="32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889252" cy="4591171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Tang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了产品评论的五级评分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预测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IMDB, Yelp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2013, Yelp2014</a:t>
            </a:r>
          </a:p>
          <a:p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用户和产品各自都存在一些相对固定的属性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一个用户对不同产品的评论中，评论文本和评分之间存在某种一致性</a:t>
            </a:r>
            <a:endParaRPr kumimoji="1"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不同用户对同一个产品的评论中，评论文本和评分之间存在某种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一种为用户和产品生成表示向量的方法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提出了一种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引入用戶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产品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特征的卷积神经网络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01168" lvl="1" indent="0">
              <a:buNone/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UPNN,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Product Neural </a:t>
            </a:r>
            <a:r>
              <a:rPr lang="en-US" altLang="zh-CN" sz="1600" dirty="0" smtClean="0"/>
              <a:t>Network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他们的模型在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数据集上都超过了当时最好的水平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235700" y="4203477"/>
            <a:ext cx="5503858" cy="1951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6396851"/>
            <a:ext cx="10185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Tang D, Qin B, Liu T. Aspect level sentiment classification with deep memory network[J]. </a:t>
            </a:r>
            <a:r>
              <a:rPr lang="en-US" altLang="zh-CN" sz="1400" dirty="0" err="1" smtClean="0"/>
              <a:t>arXiv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preprint </a:t>
            </a:r>
            <a:r>
              <a:rPr lang="en-US" altLang="zh-CN" sz="1400" dirty="0"/>
              <a:t>arXiv:1605.08900,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7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55" y="1563329"/>
            <a:ext cx="10058400" cy="4964793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Calibri" charset="0"/>
                <a:ea typeface="Calibri" charset="0"/>
                <a:cs typeface="Calibri" charset="0"/>
              </a:rPr>
              <a:t>Santos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800" dirty="0" err="1" smtClean="0">
                <a:latin typeface="Calibri" charset="0"/>
                <a:ea typeface="Calibri" charset="0"/>
                <a:cs typeface="Calibri" charset="0"/>
              </a:rPr>
              <a:t>Gatti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了面向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电影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评论和微博的情感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微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为了运用英语单词的拼写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了一种卷积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/>
              <a:t>Character to </a:t>
            </a:r>
            <a:r>
              <a:rPr lang="en-US" altLang="zh-CN" sz="1600" dirty="0"/>
              <a:t>Sentence Convolutional Neural </a:t>
            </a:r>
            <a:r>
              <a:rPr lang="en-US" altLang="zh-CN" sz="1600" dirty="0" smtClean="0"/>
              <a:t>Network, </a:t>
            </a:r>
            <a:r>
              <a:rPr lang="en-US" altLang="zh-CN" sz="1600" dirty="0" err="1" smtClean="0"/>
              <a:t>CharSCNN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字符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级别提取单词的嵌入向量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同时结合了词级别的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嵌入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向量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电影评论二级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85.7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电影评论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五级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评分识別的准确率为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48.3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正负性情感识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86.4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48"/>
            <a:ext cx="10463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Dos Santos C, </a:t>
            </a:r>
            <a:r>
              <a:rPr lang="en-US" altLang="zh-CN" sz="1100" dirty="0" err="1"/>
              <a:t>Gatti</a:t>
            </a:r>
            <a:r>
              <a:rPr lang="en-US" altLang="zh-CN" sz="1100" dirty="0"/>
              <a:t> M. Deep convolutional neural networks for sentiment analysis of </a:t>
            </a:r>
            <a:r>
              <a:rPr lang="en-US" altLang="zh-CN" sz="1100" dirty="0" smtClean="0"/>
              <a:t>short texts[C</a:t>
            </a:r>
            <a:r>
              <a:rPr lang="en-US" altLang="zh-CN" sz="1100" dirty="0"/>
              <a:t>]//Proceedings of COLING 2014, the 25th International Conference on </a:t>
            </a:r>
            <a:r>
              <a:rPr lang="en-US" altLang="zh-CN" sz="1100" dirty="0" smtClean="0"/>
              <a:t>Computational Linguistics</a:t>
            </a:r>
            <a:r>
              <a:rPr lang="en-US" altLang="zh-CN" sz="1100" dirty="0"/>
              <a:t>: Technical Papers. [</a:t>
            </a:r>
            <a:r>
              <a:rPr lang="en-US" altLang="zh-CN" sz="1100" dirty="0" err="1"/>
              <a:t>S.l.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s.n</a:t>
            </a:r>
            <a:r>
              <a:rPr lang="en-US" altLang="zh-CN" sz="1100" dirty="0"/>
              <a:t>.], 2014: 69-78.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8" y="1995961"/>
            <a:ext cx="3401312" cy="4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12866</TotalTime>
  <Words>3285</Words>
  <Application>Microsoft Macintosh PowerPoint</Application>
  <PresentationFormat>宽屏</PresentationFormat>
  <Paragraphs>1021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Calibri</vt:lpstr>
      <vt:lpstr>Calibri Light</vt:lpstr>
      <vt:lpstr>Cambria Math</vt:lpstr>
      <vt:lpstr>DengXian</vt:lpstr>
      <vt:lpstr>Mangal</vt:lpstr>
      <vt:lpstr>Microsoft YaHei</vt:lpstr>
      <vt:lpstr>PMingLiU</vt:lpstr>
      <vt:lpstr>SimHei</vt:lpstr>
      <vt:lpstr>Times New Roman</vt:lpstr>
      <vt:lpstr>宋体</vt:lpstr>
      <vt:lpstr>新細明體</vt:lpstr>
      <vt:lpstr>Arial</vt:lpstr>
      <vt:lpstr>怀旧</vt:lpstr>
      <vt:lpstr>硕士论文答辩  面向社交文本的情感识别研究</vt:lpstr>
      <vt:lpstr>提纲</vt:lpstr>
      <vt:lpstr>背景 - 情感识别</vt:lpstr>
      <vt:lpstr>背景 - 情感识别</vt:lpstr>
      <vt:lpstr>背景 - 反讽识别</vt:lpstr>
      <vt:lpstr>问题定义</vt:lpstr>
      <vt:lpstr>相关工作</vt:lpstr>
      <vt:lpstr>相关工作</vt:lpstr>
      <vt:lpstr>相关工作</vt:lpstr>
      <vt:lpstr>相关工作</vt:lpstr>
      <vt:lpstr>相关工作</vt:lpstr>
      <vt:lpstr>相关工作</vt:lpstr>
      <vt:lpstr>现有问题</vt:lpstr>
      <vt:lpstr>研究框架</vt:lpstr>
      <vt:lpstr>面向微博的反讽识别 - 实验数据</vt:lpstr>
      <vt:lpstr>面向微博的反讽识别 - 实验数据</vt:lpstr>
      <vt:lpstr>面向微博的反讽识别 - 多分类器分层识别算法</vt:lpstr>
      <vt:lpstr>面向微博的反讽识别 - 分类模型框架</vt:lpstr>
      <vt:lpstr>PowerPoint 演示文稿</vt:lpstr>
      <vt:lpstr>面向微博的反讽识别 - 实验结果</vt:lpstr>
      <vt:lpstr>面向微博的反讽识别 - 实验结果</vt:lpstr>
      <vt:lpstr>面向微博的反讽识别 - 实验结果</vt:lpstr>
      <vt:lpstr>面向微博的反讽识别 - 混淆矩阵分析</vt:lpstr>
      <vt:lpstr>PowerPoint 演示文稿</vt:lpstr>
      <vt:lpstr>面向三轮对话的情感识别 - 实验数据</vt:lpstr>
      <vt:lpstr>面向三轮对话的情感识别 - 实验数据</vt:lpstr>
      <vt:lpstr>面向三轮对话的情感识别 - 多通道分类模型框架</vt:lpstr>
      <vt:lpstr>面向三轮对话的情感识别 - 多分类器分层识别算法</vt:lpstr>
      <vt:lpstr>面向三轮对话的情感识别 - 参赛结果 </vt:lpstr>
      <vt:lpstr>面向三轮对话的情感识别 - 实验结果</vt:lpstr>
      <vt:lpstr>面向三轮对话的情感识别 - 混淆矩阵分析</vt:lpstr>
      <vt:lpstr>总结</vt:lpstr>
      <vt:lpstr>参考文献</vt:lpstr>
      <vt:lpstr>面向微博的反讽识别 - 混淆矩阵分析</vt:lpstr>
      <vt:lpstr>面向三轮对话的情感识别 - 混淆矩阵分析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275</cp:revision>
  <cp:lastPrinted>2018-04-24T08:16:56Z</cp:lastPrinted>
  <dcterms:created xsi:type="dcterms:W3CDTF">2018-04-23T09:27:54Z</dcterms:created>
  <dcterms:modified xsi:type="dcterms:W3CDTF">2019-05-19T16:02:55Z</dcterms:modified>
</cp:coreProperties>
</file>