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77" r:id="rId5"/>
    <p:sldId id="259" r:id="rId6"/>
    <p:sldId id="280" r:id="rId7"/>
    <p:sldId id="298" r:id="rId8"/>
    <p:sldId id="281" r:id="rId9"/>
    <p:sldId id="299" r:id="rId10"/>
    <p:sldId id="278" r:id="rId11"/>
    <p:sldId id="263" r:id="rId12"/>
    <p:sldId id="265" r:id="rId13"/>
    <p:sldId id="279" r:id="rId14"/>
    <p:sldId id="266" r:id="rId15"/>
    <p:sldId id="286" r:id="rId16"/>
    <p:sldId id="268" r:id="rId17"/>
    <p:sldId id="269" r:id="rId18"/>
    <p:sldId id="285" r:id="rId19"/>
    <p:sldId id="283" r:id="rId20"/>
    <p:sldId id="297" r:id="rId21"/>
    <p:sldId id="296" r:id="rId22"/>
    <p:sldId id="287" r:id="rId23"/>
    <p:sldId id="282" r:id="rId24"/>
    <p:sldId id="295" r:id="rId25"/>
    <p:sldId id="293" r:id="rId26"/>
    <p:sldId id="291" r:id="rId27"/>
    <p:sldId id="284" r:id="rId28"/>
    <p:sldId id="288" r:id="rId29"/>
    <p:sldId id="294" r:id="rId30"/>
    <p:sldId id="292" r:id="rId31"/>
    <p:sldId id="290" r:id="rId32"/>
    <p:sldId id="274" r:id="rId33"/>
    <p:sldId id="267" r:id="rId34"/>
    <p:sldId id="264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2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3433"/>
  </p:normalViewPr>
  <p:slideViewPr>
    <p:cSldViewPr snapToGrid="0" snapToObjects="1">
      <p:cViewPr>
        <p:scale>
          <a:sx n="110" d="100"/>
          <a:sy n="110" d="100"/>
        </p:scale>
        <p:origin x="792" y="120"/>
      </p:cViewPr>
      <p:guideLst/>
    </p:cSldViewPr>
  </p:slideViewPr>
  <p:outlineViewPr>
    <p:cViewPr>
      <p:scale>
        <a:sx n="33" d="100"/>
        <a:sy n="33" d="100"/>
      </p:scale>
      <p:origin x="0" y="-8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99FF-08C4-3F41-9922-8FE98CB97770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6C21-64E6-D34B-8840-8209BD43F9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4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334D-9041-804A-A4B5-23580EACE9B5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8582-5B78-2342-8A29-10701A595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50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61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29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74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7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47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1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19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-2836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63329"/>
            <a:ext cx="10058400" cy="4305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4060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5629"/>
          </a:xfrm>
        </p:spPr>
        <p:txBody>
          <a:bodyPr/>
          <a:lstStyle/>
          <a:p>
            <a:r>
              <a:rPr lang="zh-CN" altLang="en-US" sz="2500" dirty="0" smtClean="0">
                <a:latin typeface="SimHei" charset="-122"/>
                <a:ea typeface="SimHei" charset="-122"/>
                <a:cs typeface="SimHei" charset="-122"/>
              </a:rPr>
              <a:t>硕士论文答辩</a:t>
            </a:r>
            <a:r>
              <a:rPr lang="en-US" altLang="zh-CN" sz="2500" dirty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2500" dirty="0">
                <a:latin typeface="SimHei" charset="-122"/>
                <a:ea typeface="SimHei" charset="-122"/>
                <a:cs typeface="SimHei" charset="-122"/>
              </a:rPr>
            </a:br>
            <a: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zh-TW" altLang="en-US" sz="6000" dirty="0" smtClean="0">
                <a:latin typeface="SimHei" charset="-122"/>
                <a:ea typeface="SimHei" charset="-122"/>
                <a:cs typeface="SimHei" charset="-122"/>
              </a:rPr>
              <a:t>基于多步決策的文本情感</a:t>
            </a:r>
            <a:r>
              <a:rPr lang="zh-CN" altLang="en-US" sz="60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494950"/>
            <a:ext cx="10058400" cy="11430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学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梁锡豪 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(2016211014)</a:t>
            </a:r>
          </a:p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指导老师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徐明星 副教授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现有问题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分类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问题的复杂性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机器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学习算法对数据进行拟合的难度更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高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识别性能的要求也变得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复杂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譬如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确保个别类别的召回率和正确率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等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建模中引入上下文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场景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下有不同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类型的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上下文，对识别目标起着不同的作用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在算法建模中引入上下文信息始终没有一种通用的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5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Reyes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[3]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上的英语微博的反讽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识别是否带有反讽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'#irony'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'#education', #humor, #politics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这四个井号标签在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上自动获取四组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把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标签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#irony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的微博和另外三组微博两两组成二分类的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提出的算法框架包含了四个方面的特征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特殊标记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词汇和标点符号等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),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不可预期性，表达风格，以及情感特性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以朴素贝叶斯和决策树作为分类器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决策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树和朴素贝叶斯之间没有明显更好的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在数据均匀和不均匀的情况下分别达到约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0.70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0.60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值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636" y="3716211"/>
            <a:ext cx="4708481" cy="24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267" y="1632156"/>
            <a:ext cx="10058400" cy="461132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Soujanya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[6]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上的英语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微博的反讽识别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是否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Pta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́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cek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[7]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公开的数据集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thesarcasmdetector.com</a:t>
            </a: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首次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尝试将神经网络应用于对微博的反讽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算法框架主要包含四个卷积神经网络，利用不同的数据集进行预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训练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对应反讽识别、情感极性识别、情感类型识别和性格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后融合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支持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向量机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SVM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全连接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+ 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Softmax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他们提出的系统要比单独使用反讽识别数据集训练的分类器更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94" y="1977575"/>
            <a:ext cx="3771751" cy="2150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3" y="4315732"/>
            <a:ext cx="4571432" cy="15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基于多步决策的微博反讽识别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2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工作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总结与思考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4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主流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的反讽识别技术有两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类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简单的机器学习算法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依赖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选取的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语义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特征和模式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 startAt="2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深度学习的方法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词向量作为输入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没有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直接利用反讽在语言上的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特性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依赖数据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集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spcAft>
                <a:spcPts val="1400"/>
              </a:spcAft>
            </a:pPr>
            <a:r>
              <a:rPr lang="zh-TW" altLang="en-US" dirty="0">
                <a:latin typeface="SimHei" charset="-122"/>
                <a:ea typeface="SimHei" charset="-122"/>
                <a:cs typeface="SimHei" charset="-122"/>
              </a:rPr>
              <a:t>研究切入点</a:t>
            </a: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spcAft>
                <a:spcPts val="1200"/>
              </a:spcAft>
            </a:pP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是否可以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结合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两种方案的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优点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？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spcAft>
                <a:spcPts val="1200"/>
              </a:spcAft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如何把反讽的语言特征体现在深度学习的算法框架上，来提升系统的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？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0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罐形 2"/>
          <p:cNvSpPr/>
          <p:nvPr/>
        </p:nvSpPr>
        <p:spPr>
          <a:xfrm>
            <a:off x="2814124" y="4089405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训练数据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991" y="3920533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数据预处理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55578" y="3924300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225629" y="4477530"/>
            <a:ext cx="894170" cy="6080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2814123" y="5092700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5199010" y="2581511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训练集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5199010" y="3442559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验证集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09948" y="2509363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09948" y="337459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参数选择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7687003" y="4756539"/>
            <a:ext cx="661359" cy="532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罐形 14"/>
          <p:cNvSpPr/>
          <p:nvPr/>
        </p:nvSpPr>
        <p:spPr>
          <a:xfrm>
            <a:off x="7687005" y="545965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75461" y="1961128"/>
            <a:ext cx="376385" cy="2229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融合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10664956" y="2709285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11225" y="4642497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205280" y="5385066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079492" y="540045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错误分析 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8" name="直线箭头连接符 27"/>
          <p:cNvCxnSpPr>
            <a:stCxn id="8" idx="4"/>
            <a:endCxn id="6" idx="1"/>
          </p:cNvCxnSpPr>
          <p:nvPr/>
        </p:nvCxnSpPr>
        <p:spPr>
          <a:xfrm flipV="1">
            <a:off x="1119799" y="4777783"/>
            <a:ext cx="26319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7" idx="1"/>
          </p:cNvCxnSpPr>
          <p:nvPr/>
        </p:nvCxnSpPr>
        <p:spPr>
          <a:xfrm>
            <a:off x="1759376" y="4777783"/>
            <a:ext cx="29620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3" idx="2"/>
          </p:cNvCxnSpPr>
          <p:nvPr/>
        </p:nvCxnSpPr>
        <p:spPr>
          <a:xfrm flipV="1">
            <a:off x="2431963" y="4362455"/>
            <a:ext cx="382161" cy="419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9" idx="2"/>
          </p:cNvCxnSpPr>
          <p:nvPr/>
        </p:nvCxnSpPr>
        <p:spPr>
          <a:xfrm>
            <a:off x="2431963" y="4781550"/>
            <a:ext cx="382160" cy="584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4"/>
            <a:endCxn id="14" idx="2"/>
          </p:cNvCxnSpPr>
          <p:nvPr/>
        </p:nvCxnSpPr>
        <p:spPr>
          <a:xfrm flipV="1">
            <a:off x="3835640" y="5022569"/>
            <a:ext cx="3851363" cy="343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4"/>
            <a:endCxn id="15" idx="2"/>
          </p:cNvCxnSpPr>
          <p:nvPr/>
        </p:nvCxnSpPr>
        <p:spPr>
          <a:xfrm>
            <a:off x="3835640" y="5365750"/>
            <a:ext cx="3851365" cy="460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4"/>
            <a:endCxn id="11" idx="2"/>
          </p:cNvCxnSpPr>
          <p:nvPr/>
        </p:nvCxnSpPr>
        <p:spPr>
          <a:xfrm flipV="1">
            <a:off x="3835641" y="3715609"/>
            <a:ext cx="1363369" cy="64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" idx="4"/>
            <a:endCxn id="10" idx="2"/>
          </p:cNvCxnSpPr>
          <p:nvPr/>
        </p:nvCxnSpPr>
        <p:spPr>
          <a:xfrm flipV="1">
            <a:off x="3835641" y="2854561"/>
            <a:ext cx="1363369" cy="1507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0" idx="4"/>
            <a:endCxn id="12" idx="1"/>
          </p:cNvCxnSpPr>
          <p:nvPr/>
        </p:nvCxnSpPr>
        <p:spPr>
          <a:xfrm>
            <a:off x="6134037" y="2854561"/>
            <a:ext cx="37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1" idx="4"/>
            <a:endCxn id="13" idx="1"/>
          </p:cNvCxnSpPr>
          <p:nvPr/>
        </p:nvCxnSpPr>
        <p:spPr>
          <a:xfrm>
            <a:off x="6134037" y="3715609"/>
            <a:ext cx="375911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769732" y="1981687"/>
            <a:ext cx="2692786" cy="22086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052862" y="204843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机器学习模型训练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79153" y="153936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集成识别系统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268148" y="1524081"/>
            <a:ext cx="6039579" cy="29534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>
            <a:stCxn id="19" idx="3"/>
            <a:endCxn id="23" idx="2"/>
          </p:cNvCxnSpPr>
          <p:nvPr/>
        </p:nvCxnSpPr>
        <p:spPr>
          <a:xfrm>
            <a:off x="9951846" y="3075730"/>
            <a:ext cx="713110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罐形 19"/>
          <p:cNvSpPr/>
          <p:nvPr/>
        </p:nvSpPr>
        <p:spPr>
          <a:xfrm>
            <a:off x="8639667" y="198168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5" name="直线箭头连接符 54"/>
          <p:cNvCxnSpPr>
            <a:stCxn id="16" idx="6"/>
            <a:endCxn id="20" idx="2"/>
          </p:cNvCxnSpPr>
          <p:nvPr/>
        </p:nvCxnSpPr>
        <p:spPr>
          <a:xfrm>
            <a:off x="8292066" y="2348324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0" idx="4"/>
          </p:cNvCxnSpPr>
          <p:nvPr/>
        </p:nvCxnSpPr>
        <p:spPr>
          <a:xfrm>
            <a:off x="9312440" y="2348324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470139" y="1867645"/>
            <a:ext cx="821927" cy="961358"/>
            <a:chOff x="7441360" y="1876789"/>
            <a:chExt cx="821927" cy="961358"/>
          </a:xfrm>
        </p:grpSpPr>
        <p:sp>
          <p:nvSpPr>
            <p:cNvPr id="16" name="椭圆 15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66" name="直线箭头连接符 65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罐形 76"/>
          <p:cNvSpPr/>
          <p:nvPr/>
        </p:nvSpPr>
        <p:spPr>
          <a:xfrm>
            <a:off x="8644790" y="3428544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8" name="直线箭头连接符 77"/>
          <p:cNvCxnSpPr>
            <a:stCxn id="81" idx="6"/>
          </p:cNvCxnSpPr>
          <p:nvPr/>
        </p:nvCxnSpPr>
        <p:spPr>
          <a:xfrm>
            <a:off x="8297189" y="3795181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9317563" y="3795181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7475262" y="3314502"/>
            <a:ext cx="821927" cy="961358"/>
            <a:chOff x="7441360" y="1876789"/>
            <a:chExt cx="821927" cy="961358"/>
          </a:xfrm>
        </p:grpSpPr>
        <p:sp>
          <p:nvSpPr>
            <p:cNvPr id="81" name="椭圆 80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线箭头连接符 87"/>
          <p:cNvCxnSpPr>
            <a:stCxn id="12" idx="2"/>
            <a:endCxn id="13" idx="0"/>
          </p:cNvCxnSpPr>
          <p:nvPr/>
        </p:nvCxnSpPr>
        <p:spPr>
          <a:xfrm>
            <a:off x="6874776" y="3199760"/>
            <a:ext cx="0" cy="17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781063" y="2952946"/>
            <a:ext cx="430887" cy="2333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zh-CN" sz="1600" dirty="0" smtClean="0"/>
              <a:t>…</a:t>
            </a:r>
            <a:endParaRPr kumimoji="1" lang="zh-CN" altLang="en-US" sz="1600" dirty="0"/>
          </a:p>
        </p:txBody>
      </p:sp>
      <p:cxnSp>
        <p:nvCxnSpPr>
          <p:cNvPr id="93" name="直线箭头连接符 92"/>
          <p:cNvCxnSpPr>
            <a:stCxn id="14" idx="1"/>
            <a:endCxn id="81" idx="4"/>
          </p:cNvCxnSpPr>
          <p:nvPr/>
        </p:nvCxnSpPr>
        <p:spPr>
          <a:xfrm flipV="1">
            <a:off x="8017683" y="4275860"/>
            <a:ext cx="5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10079550" y="4914006"/>
            <a:ext cx="1843586" cy="12789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518270" y="493530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8" name="直线箭头连接符 97"/>
          <p:cNvCxnSpPr>
            <a:stCxn id="23" idx="3"/>
            <a:endCxn id="94" idx="0"/>
          </p:cNvCxnSpPr>
          <p:nvPr/>
        </p:nvCxnSpPr>
        <p:spPr>
          <a:xfrm>
            <a:off x="11001343" y="3442559"/>
            <a:ext cx="0" cy="14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77" idx="3"/>
            <a:endCxn id="24" idx="0"/>
          </p:cNvCxnSpPr>
          <p:nvPr/>
        </p:nvCxnSpPr>
        <p:spPr>
          <a:xfrm flipH="1">
            <a:off x="8976053" y="4161818"/>
            <a:ext cx="5124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5" idx="4"/>
            <a:endCxn id="24" idx="2"/>
          </p:cNvCxnSpPr>
          <p:nvPr/>
        </p:nvCxnSpPr>
        <p:spPr>
          <a:xfrm flipV="1">
            <a:off x="8359778" y="5332894"/>
            <a:ext cx="616275" cy="49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5" idx="4"/>
            <a:endCxn id="94" idx="1"/>
          </p:cNvCxnSpPr>
          <p:nvPr/>
        </p:nvCxnSpPr>
        <p:spPr>
          <a:xfrm flipV="1">
            <a:off x="8359778" y="5553469"/>
            <a:ext cx="1719772" cy="27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已展开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33832"/>
            <a:ext cx="10058400" cy="4692039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tweets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任务一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二分类问题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判断一条微博是否带有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任务二</a:t>
            </a:r>
            <a:r>
              <a:rPr lang="zh-TW" altLang="en-US" b="1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b="1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四分类问题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判断一条微博的反讽属于以下哪一</a:t>
            </a: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种</a:t>
            </a: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5828"/>
              </p:ext>
            </p:extLst>
          </p:nvPr>
        </p:nvGraphicFramePr>
        <p:xfrm>
          <a:off x="981750" y="2432099"/>
          <a:ext cx="10374509" cy="781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3502"/>
                <a:gridCol w="7561007"/>
              </a:tblGrid>
              <a:tr h="390887"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just love when you test my patience!! #not</a:t>
                      </a:r>
                    </a:p>
                  </a:txBody>
                  <a:tcPr/>
                </a:tc>
              </a:tr>
              <a:tr h="3908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20602"/>
              </p:ext>
            </p:extLst>
          </p:nvPr>
        </p:nvGraphicFramePr>
        <p:xfrm>
          <a:off x="981750" y="4380340"/>
          <a:ext cx="10394173" cy="1490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8095"/>
                <a:gridCol w="7566078"/>
              </a:tblGrid>
              <a:tr h="407970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really love this year’s summer; weeks and weeks of awful weather</a:t>
                      </a:r>
                    </a:p>
                  </a:txBody>
                  <a:tcPr/>
                </a:tc>
              </a:tr>
              <a:tr h="3834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Human brains disappear every day. Some of them have never even appeared. #Sarcasm</a:t>
                      </a:r>
                    </a:p>
                  </a:txBody>
                  <a:tcPr/>
                </a:tc>
              </a:tr>
              <a:tr h="36379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Most of us didn’t focus in the #ADHD lecture. #irony</a:t>
                      </a:r>
                      <a:endParaRPr lang="zh-CN" alt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mr-IN" altLang="zh-CN" sz="1800" dirty="0" err="1" smtClean="0">
                <a:latin typeface="Calibri" charset="0"/>
                <a:ea typeface="Calibri" charset="0"/>
                <a:cs typeface="Calibri" charset="0"/>
              </a:rPr>
              <a:t>Twitter</a:t>
            </a:r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上的微博</a:t>
            </a:r>
            <a:endParaRPr lang="mr-IN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发布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于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2014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年至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2015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年之间</a:t>
            </a: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由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人工标注得出分类标签</a:t>
            </a:r>
          </a:p>
          <a:p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57827"/>
              </p:ext>
            </p:extLst>
          </p:nvPr>
        </p:nvGraphicFramePr>
        <p:xfrm>
          <a:off x="1236437" y="3000318"/>
          <a:ext cx="5016880" cy="12266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724"/>
                <a:gridCol w="1587285"/>
                <a:gridCol w="1568871"/>
              </a:tblGrid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任务一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9244"/>
              </p:ext>
            </p:extLst>
          </p:nvPr>
        </p:nvGraphicFramePr>
        <p:xfrm>
          <a:off x="1236437" y="4623162"/>
          <a:ext cx="9864181" cy="12379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0556"/>
                <a:gridCol w="3146322"/>
                <a:gridCol w="1858297"/>
                <a:gridCol w="1524000"/>
                <a:gridCol w="1465006"/>
              </a:tblGrid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任务二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1,390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>
                <a:latin typeface="SimHei" charset="-122"/>
                <a:ea typeface="SimHei" charset="-122"/>
                <a:cs typeface="SimHei" charset="-122"/>
              </a:rPr>
              <a:t>基于多通道模型引入上下文的情感</a:t>
            </a:r>
            <a:r>
              <a:rPr kumimoji="1" lang="zh-CN" altLang="en-US" sz="4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- A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Task on Contextual Emotion Detection in Text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3751"/>
              </p:ext>
            </p:extLst>
          </p:nvPr>
        </p:nvGraphicFramePr>
        <p:xfrm>
          <a:off x="3158817" y="2071868"/>
          <a:ext cx="5935326" cy="40742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996"/>
                <a:gridCol w="5081330"/>
              </a:tblGrid>
              <a:tr h="313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类别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对话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I’m in mood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need a hug ? :-)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yeah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Not coz of you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why? Tell me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:( My girlfriend left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He is over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so YOU say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 just hate him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degreee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 degree &amp; where?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sryyy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really got to goo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提纲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问题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定义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现状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TW" altLang="en-US" sz="2400" dirty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en-US" altLang="zh-TW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基于多步决策的微博反讽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多通道模型引入上下文的情感识别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TW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32811"/>
              </p:ext>
            </p:extLst>
          </p:nvPr>
        </p:nvGraphicFramePr>
        <p:xfrm>
          <a:off x="6229667" y="4301082"/>
          <a:ext cx="4926012" cy="15680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569"/>
                <a:gridCol w="934045"/>
                <a:gridCol w="946255"/>
                <a:gridCol w="927701"/>
                <a:gridCol w="903442"/>
              </a:tblGrid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数据集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14948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4243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5463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5506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验证集</a:t>
                      </a:r>
                      <a:endParaRPr lang="en-US" altLang="zh-CN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2338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4677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298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2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2" name="组 91"/>
          <p:cNvGrpSpPr/>
          <p:nvPr/>
        </p:nvGrpSpPr>
        <p:grpSpPr>
          <a:xfrm>
            <a:off x="1097280" y="2197101"/>
            <a:ext cx="10522735" cy="3255422"/>
            <a:chOff x="1445981" y="2452499"/>
            <a:chExt cx="8629861" cy="2669823"/>
          </a:xfrm>
        </p:grpSpPr>
        <p:sp>
          <p:nvSpPr>
            <p:cNvPr id="4" name="圆角矩形 3"/>
            <p:cNvSpPr/>
            <p:nvPr/>
          </p:nvSpPr>
          <p:spPr>
            <a:xfrm>
              <a:off x="2372185" y="2970547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47379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85463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9712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08793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0458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72185" y="3525930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7379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85463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9712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108793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0458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72185" y="4607615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7379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85463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9712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08793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0458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239221" y="2828781"/>
              <a:ext cx="146210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/>
            <p:cNvCxnSpPr/>
            <p:nvPr/>
          </p:nvCxnSpPr>
          <p:spPr>
            <a:xfrm>
              <a:off x="2025581" y="3695261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2025581" y="4766399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445981" y="2505616"/>
              <a:ext cx="954107" cy="3231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微博文本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83985" y="2478300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47255" y="2961324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4157" y="2961326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876176" y="2822181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312700" y="2797133"/>
              <a:ext cx="27285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981981" y="2945669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433260" y="2945669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6" name="直线箭头连接符 35"/>
            <p:cNvCxnSpPr>
              <a:stCxn id="11" idx="3"/>
            </p:cNvCxnSpPr>
            <p:nvPr/>
          </p:nvCxnSpPr>
          <p:spPr>
            <a:xfrm>
              <a:off x="3558921" y="31293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3558921" y="37014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3560240" y="4774383"/>
              <a:ext cx="307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4161403" y="31293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4161403" y="37014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4160364" y="4774383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4822457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4822457" y="36952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5343175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5343175" y="3688169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6596190" y="3935426"/>
              <a:ext cx="385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7254838" y="3935426"/>
              <a:ext cx="178438" cy="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7708462" y="3935426"/>
              <a:ext cx="64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397605" y="245249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7678" y="2801459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639382" y="2787742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52" name="直线箭头连接符 51"/>
            <p:cNvCxnSpPr/>
            <p:nvPr/>
          </p:nvCxnSpPr>
          <p:spPr>
            <a:xfrm>
              <a:off x="2025579" y="3161343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033082" y="294567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35015" y="349296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028303" y="4589730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856373" y="3922091"/>
              <a:ext cx="456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/>
            <p:cNvSpPr/>
            <p:nvPr/>
          </p:nvSpPr>
          <p:spPr>
            <a:xfrm rot="5400000">
              <a:off x="8025883" y="3776642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8442055" y="354292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8442055" y="375458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8442055" y="396625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8447607" y="417791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784727" y="39093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 rot="5400000">
              <a:off x="2810798" y="407164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4823493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>
              <a:off x="5344211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6785569" y="2797133"/>
              <a:ext cx="113237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60433" y="2473968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962621" y="345216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</a:rPr>
                <a:t>Argmax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437835" y="3773847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70" name="直线箭头连接符 69"/>
            <p:cNvCxnSpPr/>
            <p:nvPr/>
          </p:nvCxnSpPr>
          <p:spPr>
            <a:xfrm>
              <a:off x="8667940" y="3935430"/>
              <a:ext cx="2946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/>
            <p:cNvCxnSpPr/>
            <p:nvPr/>
          </p:nvCxnSpPr>
          <p:spPr>
            <a:xfrm flipV="1">
              <a:off x="9237823" y="3935430"/>
              <a:ext cx="2000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9069461" y="2945673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07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263127" y="2075467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602736" y="1732567"/>
            <a:ext cx="817138" cy="3737920"/>
            <a:chOff x="2822873" y="1732567"/>
            <a:chExt cx="817138" cy="3737920"/>
          </a:xfrm>
        </p:grpSpPr>
        <p:sp>
          <p:nvSpPr>
            <p:cNvPr id="60" name="椭圆 5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83386" y="3517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422515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454116" y="5726912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47135" y="2462739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第二组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5149109" y="1732567"/>
            <a:ext cx="817138" cy="3737920"/>
            <a:chOff x="2822873" y="1732567"/>
            <a:chExt cx="817138" cy="3737920"/>
          </a:xfrm>
        </p:grpSpPr>
        <p:sp>
          <p:nvSpPr>
            <p:cNvPr id="75" name="椭圆 7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000489" y="572691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366250" y="3439306"/>
            <a:ext cx="872703" cy="1303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第三组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934937" y="4411750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第四组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83" name="组 82"/>
          <p:cNvGrpSpPr/>
          <p:nvPr/>
        </p:nvGrpSpPr>
        <p:grpSpPr>
          <a:xfrm>
            <a:off x="7642149" y="1732567"/>
            <a:ext cx="817138" cy="3737920"/>
            <a:chOff x="2822873" y="1732567"/>
            <a:chExt cx="817138" cy="3737920"/>
          </a:xfrm>
        </p:grpSpPr>
        <p:sp>
          <p:nvSpPr>
            <p:cNvPr id="84" name="椭圆 83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493529" y="572691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10289674" y="1732567"/>
            <a:ext cx="817138" cy="3737920"/>
            <a:chOff x="2822873" y="1732567"/>
            <a:chExt cx="817138" cy="3737920"/>
          </a:xfrm>
        </p:grpSpPr>
        <p:sp>
          <p:nvSpPr>
            <p:cNvPr id="90" name="椭圆 8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0192350" y="57269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966437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6" name="圆角矩形 95"/>
          <p:cNvSpPr/>
          <p:nvPr/>
        </p:nvSpPr>
        <p:spPr>
          <a:xfrm>
            <a:off x="7464646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7" name="圆角矩形 96"/>
          <p:cNvSpPr/>
          <p:nvPr/>
        </p:nvSpPr>
        <p:spPr>
          <a:xfrm>
            <a:off x="10100260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99" name="直线箭头连接符 98"/>
          <p:cNvCxnSpPr>
            <a:stCxn id="60" idx="6"/>
            <a:endCxn id="75" idx="2"/>
          </p:cNvCxnSpPr>
          <p:nvPr/>
        </p:nvCxnSpPr>
        <p:spPr>
          <a:xfrm>
            <a:off x="3419874" y="2139541"/>
            <a:ext cx="173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75" idx="6"/>
            <a:endCxn id="84" idx="2"/>
          </p:cNvCxnSpPr>
          <p:nvPr/>
        </p:nvCxnSpPr>
        <p:spPr>
          <a:xfrm>
            <a:off x="5966247" y="2139541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84" idx="6"/>
            <a:endCxn id="90" idx="2"/>
          </p:cNvCxnSpPr>
          <p:nvPr/>
        </p:nvCxnSpPr>
        <p:spPr>
          <a:xfrm>
            <a:off x="8459287" y="2139541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61" idx="6"/>
            <a:endCxn id="72" idx="1"/>
          </p:cNvCxnSpPr>
          <p:nvPr/>
        </p:nvCxnSpPr>
        <p:spPr>
          <a:xfrm flipV="1">
            <a:off x="3416683" y="3116098"/>
            <a:ext cx="430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2" idx="3"/>
            <a:endCxn id="76" idx="2"/>
          </p:cNvCxnSpPr>
          <p:nvPr/>
        </p:nvCxnSpPr>
        <p:spPr>
          <a:xfrm>
            <a:off x="4719838" y="3116098"/>
            <a:ext cx="429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76" idx="6"/>
            <a:endCxn id="85" idx="2"/>
          </p:cNvCxnSpPr>
          <p:nvPr/>
        </p:nvCxnSpPr>
        <p:spPr>
          <a:xfrm>
            <a:off x="5963056" y="3116099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5" idx="6"/>
            <a:endCxn id="91" idx="2"/>
          </p:cNvCxnSpPr>
          <p:nvPr/>
        </p:nvCxnSpPr>
        <p:spPr>
          <a:xfrm>
            <a:off x="8456096" y="3116099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62" idx="6"/>
            <a:endCxn id="77" idx="2"/>
          </p:cNvCxnSpPr>
          <p:nvPr/>
        </p:nvCxnSpPr>
        <p:spPr>
          <a:xfrm>
            <a:off x="3413492" y="4091061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63" idx="6"/>
            <a:endCxn id="78" idx="2"/>
          </p:cNvCxnSpPr>
          <p:nvPr/>
        </p:nvCxnSpPr>
        <p:spPr>
          <a:xfrm>
            <a:off x="3413492" y="5065109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77" idx="6"/>
            <a:endCxn id="80" idx="1"/>
          </p:cNvCxnSpPr>
          <p:nvPr/>
        </p:nvCxnSpPr>
        <p:spPr>
          <a:xfrm>
            <a:off x="5959865" y="4091061"/>
            <a:ext cx="406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78" idx="6"/>
            <a:endCxn id="87" idx="2"/>
          </p:cNvCxnSpPr>
          <p:nvPr/>
        </p:nvCxnSpPr>
        <p:spPr>
          <a:xfrm>
            <a:off x="5959865" y="5065109"/>
            <a:ext cx="168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86" idx="6"/>
            <a:endCxn id="92" idx="2"/>
          </p:cNvCxnSpPr>
          <p:nvPr/>
        </p:nvCxnSpPr>
        <p:spPr>
          <a:xfrm>
            <a:off x="8452905" y="4091061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80" idx="3"/>
            <a:endCxn id="86" idx="2"/>
          </p:cNvCxnSpPr>
          <p:nvPr/>
        </p:nvCxnSpPr>
        <p:spPr>
          <a:xfrm>
            <a:off x="7238953" y="4091061"/>
            <a:ext cx="40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stCxn id="87" idx="6"/>
            <a:endCxn id="81" idx="1"/>
          </p:cNvCxnSpPr>
          <p:nvPr/>
        </p:nvCxnSpPr>
        <p:spPr>
          <a:xfrm>
            <a:off x="8452905" y="5065109"/>
            <a:ext cx="4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81" idx="3"/>
            <a:endCxn id="93" idx="2"/>
          </p:cNvCxnSpPr>
          <p:nvPr/>
        </p:nvCxnSpPr>
        <p:spPr>
          <a:xfrm>
            <a:off x="9807640" y="5065109"/>
            <a:ext cx="482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84" idx="6"/>
            <a:endCxn id="81" idx="1"/>
          </p:cNvCxnSpPr>
          <p:nvPr/>
        </p:nvCxnSpPr>
        <p:spPr>
          <a:xfrm>
            <a:off x="8459287" y="2139541"/>
            <a:ext cx="475650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81" idx="3"/>
            <a:endCxn id="90" idx="2"/>
          </p:cNvCxnSpPr>
          <p:nvPr/>
        </p:nvCxnSpPr>
        <p:spPr>
          <a:xfrm flipV="1">
            <a:off x="9807640" y="2139541"/>
            <a:ext cx="485225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75" idx="6"/>
            <a:endCxn id="80" idx="1"/>
          </p:cNvCxnSpPr>
          <p:nvPr/>
        </p:nvCxnSpPr>
        <p:spPr>
          <a:xfrm>
            <a:off x="5966247" y="2139541"/>
            <a:ext cx="400003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80" idx="3"/>
            <a:endCxn id="84" idx="2"/>
          </p:cNvCxnSpPr>
          <p:nvPr/>
        </p:nvCxnSpPr>
        <p:spPr>
          <a:xfrm flipV="1">
            <a:off x="7238953" y="2139541"/>
            <a:ext cx="406387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60" idx="6"/>
            <a:endCxn id="72" idx="1"/>
          </p:cNvCxnSpPr>
          <p:nvPr/>
        </p:nvCxnSpPr>
        <p:spPr>
          <a:xfrm>
            <a:off x="3419874" y="2139541"/>
            <a:ext cx="427261" cy="97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72" idx="3"/>
            <a:endCxn id="75" idx="2"/>
          </p:cNvCxnSpPr>
          <p:nvPr/>
        </p:nvCxnSpPr>
        <p:spPr>
          <a:xfrm flipV="1">
            <a:off x="4719838" y="2139541"/>
            <a:ext cx="432462" cy="97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59" idx="3"/>
            <a:endCxn id="60" idx="2"/>
          </p:cNvCxnSpPr>
          <p:nvPr/>
        </p:nvCxnSpPr>
        <p:spPr>
          <a:xfrm flipV="1">
            <a:off x="1787143" y="2139541"/>
            <a:ext cx="818784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>
            <a:stCxn id="59" idx="3"/>
            <a:endCxn id="61" idx="2"/>
          </p:cNvCxnSpPr>
          <p:nvPr/>
        </p:nvCxnSpPr>
        <p:spPr>
          <a:xfrm flipV="1">
            <a:off x="1787143" y="3116099"/>
            <a:ext cx="815593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/>
          <p:cNvCxnSpPr>
            <a:stCxn id="59" idx="3"/>
            <a:endCxn id="62" idx="2"/>
          </p:cNvCxnSpPr>
          <p:nvPr/>
        </p:nvCxnSpPr>
        <p:spPr>
          <a:xfrm>
            <a:off x="1787143" y="3685683"/>
            <a:ext cx="815593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59" idx="3"/>
            <a:endCxn id="63" idx="2"/>
          </p:cNvCxnSpPr>
          <p:nvPr/>
        </p:nvCxnSpPr>
        <p:spPr>
          <a:xfrm>
            <a:off x="1787143" y="3685683"/>
            <a:ext cx="815593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68" idx="3"/>
            <a:endCxn id="59" idx="1"/>
          </p:cNvCxnSpPr>
          <p:nvPr/>
        </p:nvCxnSpPr>
        <p:spPr>
          <a:xfrm flipV="1">
            <a:off x="978421" y="3685683"/>
            <a:ext cx="284706" cy="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3645"/>
              </p:ext>
            </p:extLst>
          </p:nvPr>
        </p:nvGraphicFramePr>
        <p:xfrm>
          <a:off x="1289683" y="2096449"/>
          <a:ext cx="9673594" cy="4020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5888"/>
                <a:gridCol w="2478642"/>
                <a:gridCol w="1612266"/>
                <a:gridCol w="1612266"/>
                <a:gridCol w="1612266"/>
                <a:gridCol w="1612266"/>
              </a:tblGrid>
              <a:tr h="335076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0.7347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0.6304 (4)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0.8006 (4)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2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0.7321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0.6535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3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0.6429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0.5317 (20)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0.8360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is-I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0.6607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0.5506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0.7878 (7)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0.6481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5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0.7015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0.6091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0.6476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/>
                        <a:t>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DLUTNLP-1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0.6276 (19)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0.5199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0.7974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0.6110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0.5059 (27)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0.8328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8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THU_HCSI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0.6594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0.5550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0.7138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0.6245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0.5654 (9)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0.6945 (12)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0.6234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it-IT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0.6786 (7)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0.5831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0.6656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0.6216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0.6939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0.6003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86731" y="162439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49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4626"/>
              </p:ext>
            </p:extLst>
          </p:nvPr>
        </p:nvGraphicFramePr>
        <p:xfrm>
          <a:off x="1288800" y="2095200"/>
          <a:ext cx="9716770" cy="40439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9217"/>
                <a:gridCol w="2489705"/>
                <a:gridCol w="1619462"/>
                <a:gridCol w="1619462"/>
                <a:gridCol w="1619462"/>
                <a:gridCol w="1619462"/>
              </a:tblGrid>
              <a:tr h="336572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1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0.7321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0.5768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0.5044 (4)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0.5074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2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0.6518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0.4959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0.5124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0.4959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0.6046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0.5414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0.4947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0.6033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0.4660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0.5058 (3)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0.4743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4898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0.6594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0.5446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0.4475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0.4437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29207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6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4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Random Decision Syntax Trees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0.4868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0.4388 (8)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0.4352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0.4123 (12)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0.4404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0.4211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8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0.6709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0.4311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0.4149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0.4153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#</a:t>
                      </a:r>
                      <a:r>
                        <a:rPr lang="it-IT" altLang="zh-CN" sz="1600" u="none" strike="noStrike" kern="1200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0.5446 (18)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0.4087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0.4410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0.4131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INGEOTEC-IIMAS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0.6441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 0.5017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0.3850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0.4055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0.6939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0.6003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86731" y="1624392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参赛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59963"/>
              </p:ext>
            </p:extLst>
          </p:nvPr>
        </p:nvGraphicFramePr>
        <p:xfrm>
          <a:off x="2062480" y="3526366"/>
          <a:ext cx="8128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800" u="none" strike="noStrike" kern="1200" baseline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0.4949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0.5179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0.5205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4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971502" y="1493133"/>
            <a:ext cx="10402555" cy="4711779"/>
            <a:chOff x="1452211" y="1659310"/>
            <a:chExt cx="9703469" cy="4395132"/>
          </a:xfrm>
        </p:grpSpPr>
        <p:sp>
          <p:nvSpPr>
            <p:cNvPr id="4" name="圆角矩形 3"/>
            <p:cNvSpPr/>
            <p:nvPr/>
          </p:nvSpPr>
          <p:spPr>
            <a:xfrm>
              <a:off x="3099874" y="2422016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20149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13164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2482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9873" y="2977399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0149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13164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2482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99873" y="4059084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0149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13164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62482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15163" y="2280250"/>
              <a:ext cx="103702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83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5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b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/>
            <p:cNvCxnSpPr/>
            <p:nvPr/>
          </p:nvCxnSpPr>
          <p:spPr>
            <a:xfrm>
              <a:off x="2742254" y="3146730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>
              <a:off x="2742254" y="4217868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676305" y="1659310"/>
              <a:ext cx="1146468" cy="553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三轮对话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对应词序列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58557" y="190670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798107" y="2412793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845022" y="2412795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127041" y="2273663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529945" y="2235911"/>
              <a:ext cx="272857" cy="232085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586896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011266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ReLU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箭头连接符 29"/>
            <p:cNvCxnSpPr>
              <a:stCxn id="6" idx="3"/>
            </p:cNvCxnSpPr>
            <p:nvPr/>
          </p:nvCxnSpPr>
          <p:spPr>
            <a:xfrm>
              <a:off x="3842026" y="2580800"/>
              <a:ext cx="285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>
              <a:off x="4412255" y="25808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4412255" y="31529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4411229" y="4225852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5073309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5073309" y="31467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5594027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5594027" y="3139638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78" idx="6"/>
              <a:endCxn id="99" idx="1"/>
            </p:cNvCxnSpPr>
            <p:nvPr/>
          </p:nvCxnSpPr>
          <p:spPr>
            <a:xfrm flipV="1">
              <a:off x="7285709" y="4863194"/>
              <a:ext cx="301182" cy="1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99" idx="3"/>
              <a:endCxn id="100" idx="1"/>
            </p:cNvCxnSpPr>
            <p:nvPr/>
          </p:nvCxnSpPr>
          <p:spPr>
            <a:xfrm>
              <a:off x="7859753" y="4863189"/>
              <a:ext cx="151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 flipV="1">
              <a:off x="9154186" y="4862703"/>
              <a:ext cx="414575" cy="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649766" y="1892211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608543" y="2252928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68492" y="3283501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4" name="直线箭头连接符 43"/>
            <p:cNvCxnSpPr/>
            <p:nvPr/>
          </p:nvCxnSpPr>
          <p:spPr>
            <a:xfrm>
              <a:off x="2742252" y="2612812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283934" y="239715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85867" y="29444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79155" y="404121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48" name="直线箭头连接符 47"/>
            <p:cNvCxnSpPr>
              <a:stCxn id="93" idx="3"/>
              <a:endCxn id="96" idx="1"/>
            </p:cNvCxnSpPr>
            <p:nvPr/>
          </p:nvCxnSpPr>
          <p:spPr>
            <a:xfrm>
              <a:off x="6117878" y="3394964"/>
              <a:ext cx="412066" cy="1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/>
            <p:cNvSpPr/>
            <p:nvPr/>
          </p:nvSpPr>
          <p:spPr>
            <a:xfrm rot="5400000">
              <a:off x="9244274" y="4703919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5400000">
              <a:off x="9660459" y="447021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9660459" y="468187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9660459" y="489354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9666011" y="510520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 rot="5400000">
              <a:off x="2514835" y="336079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 rot="5400000">
              <a:off x="3355529" y="35316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074358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/>
            <p:nvPr/>
          </p:nvCxnSpPr>
          <p:spPr>
            <a:xfrm>
              <a:off x="5595076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7402728" y="3733592"/>
              <a:ext cx="195193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538058" y="326214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0120125" y="437945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Argmax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603758" y="4694423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9886327" y="4862704"/>
              <a:ext cx="233798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/>
            <p:nvPr/>
          </p:nvCxnSpPr>
          <p:spPr>
            <a:xfrm flipV="1">
              <a:off x="10395327" y="4862720"/>
              <a:ext cx="2571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0149299" y="3858647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>
                  <a:latin typeface="SimHei" charset="-122"/>
                  <a:ea typeface="SimHei" charset="-122"/>
                  <a:cs typeface="SimHei" charset="-122"/>
                </a:rPr>
                <a:t>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2315556" y="2239468"/>
              <a:ext cx="118387" cy="2320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 67"/>
            <p:cNvGrpSpPr/>
            <p:nvPr/>
          </p:nvGrpSpPr>
          <p:grpSpPr>
            <a:xfrm>
              <a:off x="6994371" y="4719115"/>
              <a:ext cx="291338" cy="291338"/>
              <a:chOff x="6139877" y="3890914"/>
              <a:chExt cx="291338" cy="291338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6139877" y="3890914"/>
                <a:ext cx="291338" cy="291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直线连接符 69"/>
              <p:cNvCxnSpPr/>
              <p:nvPr/>
            </p:nvCxnSpPr>
            <p:spPr>
              <a:xfrm>
                <a:off x="6139877" y="4036583"/>
                <a:ext cx="2913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连接符 70"/>
              <p:cNvCxnSpPr/>
              <p:nvPr/>
            </p:nvCxnSpPr>
            <p:spPr>
              <a:xfrm>
                <a:off x="6285546" y="3890914"/>
                <a:ext cx="0" cy="29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3257537" y="468730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873306" y="4728469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116167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605313" y="4728469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6" name="直线箭头连接符 75"/>
            <p:cNvCxnSpPr>
              <a:stCxn id="95" idx="3"/>
              <a:endCxn id="97" idx="1"/>
            </p:cNvCxnSpPr>
            <p:nvPr/>
          </p:nvCxnSpPr>
          <p:spPr>
            <a:xfrm>
              <a:off x="3949869" y="4868683"/>
              <a:ext cx="166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>
              <a:stCxn id="97" idx="3"/>
              <a:endCxn id="98" idx="1"/>
            </p:cNvCxnSpPr>
            <p:nvPr/>
          </p:nvCxnSpPr>
          <p:spPr>
            <a:xfrm>
              <a:off x="4459645" y="4868683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圆角矩形 77"/>
            <p:cNvSpPr/>
            <p:nvPr/>
          </p:nvSpPr>
          <p:spPr>
            <a:xfrm>
              <a:off x="6492080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9" name="直线箭头连接符 78"/>
            <p:cNvCxnSpPr>
              <a:stCxn id="98" idx="3"/>
            </p:cNvCxnSpPr>
            <p:nvPr/>
          </p:nvCxnSpPr>
          <p:spPr>
            <a:xfrm>
              <a:off x="6310160" y="4868683"/>
              <a:ext cx="181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endCxn id="78" idx="2"/>
            </p:cNvCxnSpPr>
            <p:nvPr/>
          </p:nvCxnSpPr>
          <p:spPr>
            <a:xfrm flipV="1">
              <a:off x="6835560" y="4864786"/>
              <a:ext cx="15881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5285867" y="469269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/>
            <p:cNvSpPr txBox="1"/>
            <p:nvPr/>
          </p:nvSpPr>
          <p:spPr>
            <a:xfrm>
              <a:off x="3257636" y="537497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84" name="直线箭头连接符 83"/>
            <p:cNvCxnSpPr/>
            <p:nvPr/>
          </p:nvCxnSpPr>
          <p:spPr>
            <a:xfrm>
              <a:off x="2327678" y="5563504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圆角矩形 84"/>
            <p:cNvSpPr/>
            <p:nvPr/>
          </p:nvSpPr>
          <p:spPr>
            <a:xfrm>
              <a:off x="2873306" y="5423290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116167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4605313" y="5423290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箭头连接符 87"/>
            <p:cNvCxnSpPr/>
            <p:nvPr/>
          </p:nvCxnSpPr>
          <p:spPr>
            <a:xfrm>
              <a:off x="3949859" y="5563504"/>
              <a:ext cx="166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箭头连接符 88"/>
            <p:cNvCxnSpPr/>
            <p:nvPr/>
          </p:nvCxnSpPr>
          <p:spPr>
            <a:xfrm>
              <a:off x="4459645" y="5563504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圆角矩形 89"/>
            <p:cNvSpPr/>
            <p:nvPr/>
          </p:nvSpPr>
          <p:spPr>
            <a:xfrm>
              <a:off x="6492080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91" name="直线箭头连接符 90"/>
            <p:cNvCxnSpPr/>
            <p:nvPr/>
          </p:nvCxnSpPr>
          <p:spPr>
            <a:xfrm>
              <a:off x="6310159" y="5563504"/>
              <a:ext cx="181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285867" y="53875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93" name="肘形连接符 92"/>
            <p:cNvCxnSpPr>
              <a:stCxn id="96" idx="3"/>
              <a:endCxn id="78" idx="0"/>
            </p:cNvCxnSpPr>
            <p:nvPr/>
          </p:nvCxnSpPr>
          <p:spPr>
            <a:xfrm>
              <a:off x="6802800" y="3396335"/>
              <a:ext cx="337240" cy="1322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endCxn id="78" idx="4"/>
            </p:cNvCxnSpPr>
            <p:nvPr/>
          </p:nvCxnSpPr>
          <p:spPr>
            <a:xfrm flipV="1">
              <a:off x="6835558" y="5010455"/>
              <a:ext cx="304482" cy="553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圆角矩形 94"/>
            <p:cNvSpPr/>
            <p:nvPr/>
          </p:nvSpPr>
          <p:spPr>
            <a:xfrm>
              <a:off x="8434439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8878982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97" name="直线箭头连接符 96"/>
            <p:cNvCxnSpPr/>
            <p:nvPr/>
          </p:nvCxnSpPr>
          <p:spPr>
            <a:xfrm>
              <a:off x="8707294" y="4863189"/>
              <a:ext cx="171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>
              <a:stCxn id="100" idx="3"/>
            </p:cNvCxnSpPr>
            <p:nvPr/>
          </p:nvCxnSpPr>
          <p:spPr>
            <a:xfrm>
              <a:off x="8286470" y="4863189"/>
              <a:ext cx="147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459224" y="540574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三轮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452211" y="474191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第二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454736" y="3267003"/>
              <a:ext cx="646331" cy="276999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第一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102" name="直线箭头连接符 101"/>
            <p:cNvCxnSpPr/>
            <p:nvPr/>
          </p:nvCxnSpPr>
          <p:spPr>
            <a:xfrm>
              <a:off x="2327678" y="4873881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>
              <a:stCxn id="18" idx="3"/>
            </p:cNvCxnSpPr>
            <p:nvPr/>
          </p:nvCxnSpPr>
          <p:spPr>
            <a:xfrm>
              <a:off x="3842025" y="4217868"/>
              <a:ext cx="2741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/>
            <p:cNvCxnSpPr/>
            <p:nvPr/>
          </p:nvCxnSpPr>
          <p:spPr>
            <a:xfrm>
              <a:off x="3847666" y="3139638"/>
              <a:ext cx="2685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9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95797" y="2083934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228337" y="1741034"/>
            <a:ext cx="817138" cy="3737920"/>
            <a:chOff x="2822873" y="1732567"/>
            <a:chExt cx="817138" cy="3737920"/>
          </a:xfrm>
        </p:grpSpPr>
        <p:sp>
          <p:nvSpPr>
            <p:cNvPr id="6" name="椭圆 5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95447" y="3524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三轮对话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48116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9717" y="573537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33168" y="2311775"/>
            <a:ext cx="539350" cy="3575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引入第二组分类器的投票结果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910177" y="1741034"/>
            <a:ext cx="817138" cy="3737920"/>
            <a:chOff x="2822873" y="1732567"/>
            <a:chExt cx="817138" cy="3737920"/>
          </a:xfrm>
        </p:grpSpPr>
        <p:sp>
          <p:nvSpPr>
            <p:cNvPr id="15" name="椭圆 1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761557" y="573537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9784220" y="1741034"/>
            <a:ext cx="817138" cy="3737920"/>
            <a:chOff x="2822873" y="1732567"/>
            <a:chExt cx="817138" cy="3737920"/>
          </a:xfrm>
        </p:grpSpPr>
        <p:sp>
          <p:nvSpPr>
            <p:cNvPr id="23" name="椭圆 22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698806" y="57353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27505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606717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38" name="直线箭头连接符 37"/>
          <p:cNvCxnSpPr>
            <a:stCxn id="15" idx="6"/>
            <a:endCxn id="23" idx="2"/>
          </p:cNvCxnSpPr>
          <p:nvPr/>
        </p:nvCxnSpPr>
        <p:spPr>
          <a:xfrm>
            <a:off x="7727315" y="2148008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6"/>
            <a:endCxn id="13" idx="1"/>
          </p:cNvCxnSpPr>
          <p:nvPr/>
        </p:nvCxnSpPr>
        <p:spPr>
          <a:xfrm>
            <a:off x="5042284" y="3124566"/>
            <a:ext cx="690884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6" idx="2"/>
          </p:cNvCxnSpPr>
          <p:nvPr/>
        </p:nvCxnSpPr>
        <p:spPr>
          <a:xfrm flipV="1">
            <a:off x="6272518" y="3124566"/>
            <a:ext cx="637659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6" idx="6"/>
            <a:endCxn id="24" idx="2"/>
          </p:cNvCxnSpPr>
          <p:nvPr/>
        </p:nvCxnSpPr>
        <p:spPr>
          <a:xfrm>
            <a:off x="7724124" y="3124566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8" idx="6"/>
            <a:endCxn id="13" idx="1"/>
          </p:cNvCxnSpPr>
          <p:nvPr/>
        </p:nvCxnSpPr>
        <p:spPr>
          <a:xfrm>
            <a:off x="5039093" y="4099528"/>
            <a:ext cx="69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7" idx="6"/>
            <a:endCxn id="25" idx="2"/>
          </p:cNvCxnSpPr>
          <p:nvPr/>
        </p:nvCxnSpPr>
        <p:spPr>
          <a:xfrm>
            <a:off x="7720933" y="4099528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6"/>
            <a:endCxn id="26" idx="2"/>
          </p:cNvCxnSpPr>
          <p:nvPr/>
        </p:nvCxnSpPr>
        <p:spPr>
          <a:xfrm>
            <a:off x="7720933" y="5073576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23" idx="2"/>
          </p:cNvCxnSpPr>
          <p:nvPr/>
        </p:nvCxnSpPr>
        <p:spPr>
          <a:xfrm flipV="1">
            <a:off x="9004556" y="2148008"/>
            <a:ext cx="78285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" idx="3"/>
            <a:endCxn id="6" idx="2"/>
          </p:cNvCxnSpPr>
          <p:nvPr/>
        </p:nvCxnSpPr>
        <p:spPr>
          <a:xfrm flipV="1">
            <a:off x="3319813" y="2148008"/>
            <a:ext cx="911715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" idx="3"/>
          </p:cNvCxnSpPr>
          <p:nvPr/>
        </p:nvCxnSpPr>
        <p:spPr>
          <a:xfrm flipV="1">
            <a:off x="3319813" y="3124566"/>
            <a:ext cx="908524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" idx="3"/>
          </p:cNvCxnSpPr>
          <p:nvPr/>
        </p:nvCxnSpPr>
        <p:spPr>
          <a:xfrm>
            <a:off x="3319813" y="3694150"/>
            <a:ext cx="908524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" idx="3"/>
          </p:cNvCxnSpPr>
          <p:nvPr/>
        </p:nvCxnSpPr>
        <p:spPr>
          <a:xfrm>
            <a:off x="3319813" y="3694150"/>
            <a:ext cx="908524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线箭头连接符 555"/>
          <p:cNvCxnSpPr>
            <a:stCxn id="6" idx="6"/>
            <a:endCxn id="15" idx="2"/>
          </p:cNvCxnSpPr>
          <p:nvPr/>
        </p:nvCxnSpPr>
        <p:spPr>
          <a:xfrm>
            <a:off x="5045475" y="2148008"/>
            <a:ext cx="186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线箭头连接符 558"/>
          <p:cNvCxnSpPr>
            <a:stCxn id="10" idx="3"/>
            <a:endCxn id="4" idx="1"/>
          </p:cNvCxnSpPr>
          <p:nvPr/>
        </p:nvCxnSpPr>
        <p:spPr>
          <a:xfrm>
            <a:off x="2400850" y="3694150"/>
            <a:ext cx="39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13" idx="3"/>
            <a:endCxn id="17" idx="2"/>
          </p:cNvCxnSpPr>
          <p:nvPr/>
        </p:nvCxnSpPr>
        <p:spPr>
          <a:xfrm>
            <a:off x="6272518" y="4099528"/>
            <a:ext cx="637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线箭头连接符 578"/>
          <p:cNvCxnSpPr>
            <a:stCxn id="9" idx="6"/>
            <a:endCxn id="13" idx="1"/>
          </p:cNvCxnSpPr>
          <p:nvPr/>
        </p:nvCxnSpPr>
        <p:spPr>
          <a:xfrm flipV="1">
            <a:off x="5039093" y="4099528"/>
            <a:ext cx="69407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线箭头连接符 582"/>
          <p:cNvCxnSpPr>
            <a:stCxn id="13" idx="3"/>
            <a:endCxn id="18" idx="2"/>
          </p:cNvCxnSpPr>
          <p:nvPr/>
        </p:nvCxnSpPr>
        <p:spPr>
          <a:xfrm>
            <a:off x="6272518" y="4099528"/>
            <a:ext cx="637659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/>
          <p:cNvCxnSpPr>
            <a:endCxn id="23" idx="2"/>
          </p:cNvCxnSpPr>
          <p:nvPr/>
        </p:nvCxnSpPr>
        <p:spPr>
          <a:xfrm flipV="1">
            <a:off x="8987622" y="2148008"/>
            <a:ext cx="799789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线箭头连接符 658"/>
          <p:cNvCxnSpPr>
            <a:endCxn id="23" idx="2"/>
          </p:cNvCxnSpPr>
          <p:nvPr/>
        </p:nvCxnSpPr>
        <p:spPr>
          <a:xfrm flipV="1">
            <a:off x="8999977" y="2148008"/>
            <a:ext cx="787434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8463377" y="2383915"/>
            <a:ext cx="539350" cy="357550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</a:t>
            </a:r>
            <a:r>
              <a:rPr lang="zh-TW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三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组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14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115"/>
              </p:ext>
            </p:extLst>
          </p:nvPr>
        </p:nvGraphicFramePr>
        <p:xfrm>
          <a:off x="3429000" y="2040466"/>
          <a:ext cx="46863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24638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1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err="1" smtClean="0"/>
                        <a:t>PingAn</a:t>
                      </a:r>
                      <a:r>
                        <a:rPr lang="en-US" altLang="zh-CN" sz="1800" u="none" strike="noStrike" kern="1200" baseline="0" dirty="0" smtClean="0"/>
                        <a:t> </a:t>
                      </a:r>
                      <a:r>
                        <a:rPr lang="en-US" altLang="zh-CN" sz="1800" u="none" strike="noStrike" kern="1200" baseline="0" dirty="0" err="1" smtClean="0"/>
                        <a:t>GammaLab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0.7959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2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/>
                        <a:t>0.7947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3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NELEC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0.7765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4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err="1" smtClean="0"/>
                        <a:t>SymantoResearch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0.7731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altLang="zh-CN" sz="1800" u="none" strike="noStrike" kern="1200" baseline="0" dirty="0" smtClean="0"/>
                        <a:t>5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ANA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0.7709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altLang="zh-CN" sz="1800" u="none" strike="noStrike" kern="1200" baseline="0" dirty="0" smtClean="0"/>
                        <a:t>6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err="1" smtClean="0"/>
                        <a:t>CAiRE_HKUST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smtClean="0"/>
                        <a:t>0.7677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sz="1800" u="none" strike="noStrike" kern="1200" baseline="0" dirty="0" smtClean="0"/>
                        <a:t>7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SNU_IDS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0.7661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8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THU_HCSI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0.7616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9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0.7608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YUN-HPCC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0.7588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95180" y="1563329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201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9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自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Web2.0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普及后，网民每天在互联网上生产量着大量的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内容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透过对内容的分析可以得知他们对各种人事物的态度和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想法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公司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可以从产品评论得知用户对产品是否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满意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政府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可以从线平台上的讨论得知人民对新政策的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态度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这些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反馈快速作出响应能够带来相应的商业价值和政治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价值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识别研究因此受到重视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96292"/>
              </p:ext>
            </p:extLst>
          </p:nvPr>
        </p:nvGraphicFramePr>
        <p:xfrm>
          <a:off x="1447801" y="3996266"/>
          <a:ext cx="725169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5137"/>
                <a:gridCol w="1354934"/>
                <a:gridCol w="1354934"/>
                <a:gridCol w="1354934"/>
                <a:gridCol w="12017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0.7545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0.7474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03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81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Tsur</a:t>
            </a:r>
            <a:r>
              <a:rPr lang="en-US" altLang="zh-CN" dirty="0"/>
              <a:t>, O., Davidov, D.,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ICWSM - A Great Catchy Name: Semi-Supervised Recognition of Sarcastic Sentences in Online Product Reviews. </a:t>
            </a:r>
            <a:r>
              <a:rPr lang="en-US" altLang="zh-CN" i="1" dirty="0"/>
              <a:t>International Conference on </a:t>
            </a:r>
            <a:r>
              <a:rPr lang="en-US" altLang="zh-CN" i="1" dirty="0" smtClean="0"/>
              <a:t>Weblogs </a:t>
            </a:r>
            <a:r>
              <a:rPr lang="en-US" altLang="zh-CN" i="1" dirty="0"/>
              <a:t>and Social Media, </a:t>
            </a:r>
            <a:r>
              <a:rPr lang="en-US" altLang="zh-CN" i="1" dirty="0" err="1"/>
              <a:t>Icwsm</a:t>
            </a:r>
            <a:r>
              <a:rPr lang="en-US" altLang="zh-CN" i="1" dirty="0"/>
              <a:t> 2010, Washington, Dc, </a:t>
            </a:r>
            <a:r>
              <a:rPr lang="en-US" altLang="zh-CN" i="1" dirty="0" err="1"/>
              <a:t>Usa</a:t>
            </a:r>
            <a:r>
              <a:rPr lang="en-US" altLang="zh-CN" i="1" dirty="0"/>
              <a:t>, May</a:t>
            </a:r>
            <a:r>
              <a:rPr lang="en-US" altLang="zh-CN" dirty="0"/>
              <a:t>. </a:t>
            </a:r>
            <a:r>
              <a:rPr lang="en-US" altLang="zh-CN" dirty="0" smtClean="0"/>
              <a:t>DBLP.</a:t>
            </a:r>
          </a:p>
          <a:p>
            <a:r>
              <a:rPr kumimoji="1" lang="en-US" altLang="zh-CN" dirty="0" smtClean="0"/>
              <a:t>[2] </a:t>
            </a:r>
            <a:r>
              <a:rPr lang="en-US" altLang="zh-CN" dirty="0"/>
              <a:t>Davidov, D., </a:t>
            </a:r>
            <a:r>
              <a:rPr lang="en-US" altLang="zh-CN" dirty="0" err="1"/>
              <a:t>Tsur</a:t>
            </a:r>
            <a:r>
              <a:rPr lang="en-US" altLang="zh-CN" dirty="0"/>
              <a:t>, O.,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Semi-supervised recognition of sarcastic sentences in Twitter and Amazon. </a:t>
            </a:r>
            <a:r>
              <a:rPr lang="en-US" altLang="zh-CN" i="1" dirty="0"/>
              <a:t>Fourteenth Conference on Computational Natural Language Learning</a:t>
            </a:r>
            <a:r>
              <a:rPr lang="en-US" altLang="zh-CN" dirty="0"/>
              <a:t> (pp.107-116). Association for Computational Linguistics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[3] </a:t>
            </a:r>
            <a:r>
              <a:rPr lang="en-US" altLang="zh-CN" dirty="0"/>
              <a:t>Reyes, A. (2013). A multidimensional approach for detecting irony in twitter. </a:t>
            </a:r>
            <a:r>
              <a:rPr lang="en-US" altLang="zh-CN" i="1" dirty="0"/>
              <a:t>Language Resources &amp; Evaluation,</a:t>
            </a:r>
            <a:r>
              <a:rPr lang="en-US" altLang="zh-CN" dirty="0"/>
              <a:t> </a:t>
            </a:r>
            <a:r>
              <a:rPr lang="en-US" altLang="zh-CN" i="1" dirty="0"/>
              <a:t>47</a:t>
            </a:r>
            <a:r>
              <a:rPr lang="en-US" altLang="zh-CN" dirty="0"/>
              <a:t>(1), 239-268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[4] </a:t>
            </a:r>
            <a:r>
              <a:rPr lang="en-US" altLang="zh-CN" dirty="0" err="1"/>
              <a:t>Kunneman</a:t>
            </a:r>
            <a:r>
              <a:rPr lang="en-US" altLang="zh-CN" dirty="0"/>
              <a:t>, F., </a:t>
            </a:r>
            <a:r>
              <a:rPr lang="en-US" altLang="zh-CN" dirty="0" err="1"/>
              <a:t>Liebrecht</a:t>
            </a:r>
            <a:r>
              <a:rPr lang="en-US" altLang="zh-CN" dirty="0"/>
              <a:t>, C., </a:t>
            </a:r>
            <a:r>
              <a:rPr lang="en-US" altLang="zh-CN" dirty="0" err="1"/>
              <a:t>Mulken</a:t>
            </a:r>
            <a:r>
              <a:rPr lang="en-US" altLang="zh-CN" dirty="0"/>
              <a:t>, M. V., &amp; Bosch, A. V. D. (2015). Signaling sarcasm: from hyperbole to hashtag. </a:t>
            </a:r>
            <a:r>
              <a:rPr lang="en-US" altLang="zh-CN" i="1" dirty="0"/>
              <a:t>Information Processing &amp; Management,</a:t>
            </a:r>
            <a:r>
              <a:rPr lang="en-US" altLang="zh-CN" dirty="0"/>
              <a:t> </a:t>
            </a:r>
            <a:r>
              <a:rPr lang="en-US" altLang="zh-CN" i="1" dirty="0"/>
              <a:t>51</a:t>
            </a:r>
            <a:r>
              <a:rPr lang="en-US" altLang="zh-CN" dirty="0"/>
              <a:t>(4), 500-509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Littlestone</a:t>
            </a:r>
            <a:r>
              <a:rPr lang="en-US" altLang="zh-CN" dirty="0"/>
              <a:t>, N. (1988). Learning Quickly When Irrelevant Attributes Abound: A New Linear-Threshold Algorithm (Extended Abstract). </a:t>
            </a:r>
            <a:r>
              <a:rPr lang="en-US" altLang="zh-CN" i="1" dirty="0"/>
              <a:t>Foundations of Computer Science, 1987. Symposium on</a:t>
            </a:r>
            <a:r>
              <a:rPr lang="en-US" altLang="zh-CN" dirty="0"/>
              <a:t> (Vol.2, pp.68-77). IEEE.</a:t>
            </a:r>
            <a:endParaRPr lang="en-US" altLang="zh-CN" dirty="0" smtClean="0"/>
          </a:p>
          <a:p>
            <a:r>
              <a:rPr kumimoji="1" lang="en-US" altLang="zh-CN" dirty="0" smtClean="0"/>
              <a:t>[6] </a:t>
            </a:r>
            <a:r>
              <a:rPr lang="en-US" altLang="zh-CN" dirty="0" err="1"/>
              <a:t>Poria</a:t>
            </a:r>
            <a:r>
              <a:rPr lang="en-US" altLang="zh-CN" dirty="0"/>
              <a:t>, S., Cambria, E., Hazarika, D., &amp; </a:t>
            </a:r>
            <a:r>
              <a:rPr lang="en-US" altLang="zh-CN" dirty="0" err="1"/>
              <a:t>Vij</a:t>
            </a:r>
            <a:r>
              <a:rPr lang="en-US" altLang="zh-CN" dirty="0"/>
              <a:t>, P. (2016). A deeper look into sarcastic tweets using deep convolutional neural networks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[7] </a:t>
            </a:r>
            <a:r>
              <a:rPr lang="en-US" altLang="zh-CN" dirty="0" err="1"/>
              <a:t>Hercig</a:t>
            </a:r>
            <a:r>
              <a:rPr lang="en-US" altLang="zh-CN" dirty="0"/>
              <a:t>, I. T., &amp; </a:t>
            </a:r>
            <a:r>
              <a:rPr lang="en-US" altLang="zh-CN" dirty="0" err="1"/>
              <a:t>Ing</a:t>
            </a:r>
            <a:r>
              <a:rPr lang="en-US" altLang="zh-CN" dirty="0"/>
              <a:t>., I. H. P. D. (2014). Sarcasm detection on </a:t>
            </a:r>
            <a:r>
              <a:rPr lang="en-US" altLang="zh-CN" dirty="0" err="1"/>
              <a:t>czech</a:t>
            </a:r>
            <a:r>
              <a:rPr lang="en-US" altLang="zh-CN" dirty="0"/>
              <a:t> and </a:t>
            </a:r>
            <a:r>
              <a:rPr lang="en-US" altLang="zh-CN" dirty="0" err="1"/>
              <a:t>english</a:t>
            </a:r>
            <a:r>
              <a:rPr lang="en-US" altLang="zh-CN" dirty="0"/>
              <a:t> twitter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[8] </a:t>
            </a:r>
            <a:r>
              <a:rPr lang="en-US" altLang="zh-CN" dirty="0"/>
              <a:t>Cynthia Van </a:t>
            </a:r>
            <a:r>
              <a:rPr lang="en-US" altLang="zh-CN" dirty="0" err="1"/>
              <a:t>Hee</a:t>
            </a:r>
            <a:r>
              <a:rPr lang="en-US" altLang="zh-CN" dirty="0"/>
              <a:t>, </a:t>
            </a:r>
            <a:r>
              <a:rPr lang="en-US" altLang="zh-CN" dirty="0" err="1"/>
              <a:t>Els</a:t>
            </a:r>
            <a:r>
              <a:rPr lang="en-US" altLang="zh-CN" dirty="0"/>
              <a:t> </a:t>
            </a:r>
            <a:r>
              <a:rPr lang="en-US" altLang="zh-CN" dirty="0" err="1"/>
              <a:t>Lefever</a:t>
            </a:r>
            <a:r>
              <a:rPr lang="en-US" altLang="zh-CN" dirty="0"/>
              <a:t>, and </a:t>
            </a:r>
            <a:r>
              <a:rPr lang="en-US" altLang="zh-CN" dirty="0" err="1"/>
              <a:t>Véronique</a:t>
            </a:r>
            <a:r>
              <a:rPr lang="en-US" altLang="zh-CN" dirty="0"/>
              <a:t> </a:t>
            </a:r>
            <a:r>
              <a:rPr lang="en-US" altLang="zh-CN" dirty="0" err="1"/>
              <a:t>Hoste</a:t>
            </a:r>
            <a:r>
              <a:rPr lang="en-US" altLang="zh-CN" dirty="0"/>
              <a:t>. </a:t>
            </a:r>
            <a:r>
              <a:rPr lang="en-US" altLang="zh-CN" dirty="0" smtClean="0"/>
              <a:t>(2018). </a:t>
            </a:r>
            <a:r>
              <a:rPr lang="en-US" altLang="zh-CN" dirty="0"/>
              <a:t>Semeval-2018 Task 3: Irony detection in English Tweets. In </a:t>
            </a:r>
            <a:r>
              <a:rPr lang="en-US" altLang="zh-CN" i="1" dirty="0"/>
              <a:t>Proceedings of the 12th International Workshop on Semantic Evaluation (SemEval-2018)</a:t>
            </a:r>
            <a:r>
              <a:rPr lang="en-US" altLang="zh-CN" dirty="0"/>
              <a:t>, New Orleans, LA, USA, June 2018.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一个字典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zh-TW" altLang="en-US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，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以及情感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类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可以表示为一个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长度为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词序列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endParaRPr lang="en-US" altLang="zh-TW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b="0" dirty="0" smtClean="0">
                    <a:latin typeface="SimHei" charset="-122"/>
                    <a:ea typeface="SimHei" charset="-122"/>
                    <a:cs typeface="SimHei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t</m:t>
                    </m:r>
                    <m:r>
                      <a:rPr lang="mr-IN" altLang="zh-CN" sz="22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2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</m:t>
                        </m:r>
                        <m:r>
                          <a:rPr lang="mr-IN" altLang="zh-CN" sz="220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b="0" i="1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,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𝐿</m:t>
                    </m:r>
                  </m:oMath>
                </a14:m>
                <a:endParaRPr lang="mr-IN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另外对于其上下文信息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，由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组成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.  </a:t>
                </a:r>
              </a:p>
              <a:p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i="1" dirty="0" smtClean="0">
                    <a:ea typeface="SimHei" charset="-122"/>
                    <a:cs typeface="SimHei" charset="-122"/>
                  </a:rPr>
                  <a:t>   </a:t>
                </a:r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b>
                    </m:sSub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latin typeface="SimHei" charset="-122"/>
                        <a:ea typeface="SimHei" charset="-122"/>
                        <a:cs typeface="SimHei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p>
                    </m:sSubSup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i="1" dirty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𝑀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假设文本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</m:oMath>
                </a14:m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在给定上下文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的情況下属于唯一一种情感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反讽情感类别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 t="-2405" b="-10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Kuumeman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[4]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上的德语微博进行反讽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是否带有反讽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'#sarcasm', '#irony', '#cynicism'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'#not'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对应的德语井号标签在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上自动获取与反讽相关和无关的微博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分类器选用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Balanced Winnow [5]</a:t>
            </a: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特征方面提取的是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N-Gram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测试集上达到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的召回率和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0.87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AUC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值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2" y="4925843"/>
            <a:ext cx="6164800" cy="8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Davidov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等人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[1][2]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微博和亚马逊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电商平台上的产品评论进行反讽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级的反讽强度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SASI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从文本提取了词频相关的模式特征以及基于标点符号的特征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最近邻算法作为分类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器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搜索引擎爬取额外的语料，用于初步训练模型的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参数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前述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两个数据集的测试集上分别达到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0.83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0.79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值。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24" y="3716211"/>
            <a:ext cx="4132969" cy="17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旨在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了解人们对特定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事件的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态度和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TW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文本的情感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缺少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了面部表情、肢体语言、声调变化等提示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语言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本身存在复杂多样的语义和语用</a:t>
            </a:r>
          </a:p>
        </p:txBody>
      </p:sp>
    </p:spTree>
    <p:extLst>
      <p:ext uri="{BB962C8B-B14F-4D97-AF65-F5344CB8AC3E}">
        <p14:creationId xmlns:p14="http://schemas.microsoft.com/office/powerpoint/2010/main" val="1773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10058400" cy="466049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具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代表性的修辞手法之一</a:t>
            </a:r>
            <a:endParaRPr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2200" dirty="0" smtClean="0"/>
              <a:t>Eric </a:t>
            </a:r>
            <a:r>
              <a:rPr lang="en-US" altLang="zh-CN" sz="2200" dirty="0"/>
              <a:t>Partridge 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2200" dirty="0"/>
              <a:t> </a:t>
            </a:r>
            <a:r>
              <a:rPr lang="en-US" altLang="zh-TW" sz="2200" dirty="0"/>
              <a:t>《 </a:t>
            </a:r>
            <a:r>
              <a:rPr lang="en-US" altLang="zh-CN" sz="2200" i="1" dirty="0" smtClean="0">
                <a:latin typeface="Times New Roman" charset="0"/>
                <a:ea typeface="Times New Roman" charset="0"/>
                <a:cs typeface="Times New Roman" charset="0"/>
              </a:rPr>
              <a:t>Usage </a:t>
            </a:r>
            <a:r>
              <a:rPr lang="en-US" altLang="zh-CN" sz="2200" i="1" dirty="0">
                <a:latin typeface="Times New Roman" charset="0"/>
                <a:ea typeface="Times New Roman" charset="0"/>
                <a:cs typeface="Times New Roman" charset="0"/>
              </a:rPr>
              <a:t>and Abusage </a:t>
            </a:r>
            <a:r>
              <a:rPr lang="en-US" altLang="zh-CN" sz="2200" dirty="0" smtClean="0"/>
              <a:t>》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书中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指出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i="1" dirty="0" smtClean="0"/>
              <a:t>    “</a:t>
            </a:r>
            <a:r>
              <a:rPr lang="zh-CN" altLang="en-US" sz="2400" i="1" dirty="0" smtClean="0"/>
              <a:t>反讽存在于所表达意思的另一面”</a:t>
            </a:r>
            <a:endParaRPr lang="en-US" altLang="zh-CN" sz="2400" i="1" dirty="0" smtClean="0"/>
          </a:p>
          <a:p>
            <a:r>
              <a:rPr lang="en-US" altLang="zh-CN" sz="2400" i="1" dirty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"Irony consists in stating the contrary of what is meant."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：我就喜欢你这种不要脸的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出反讽的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使用可以避免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对文本的错误理解</a:t>
            </a:r>
          </a:p>
          <a:p>
            <a:pPr lvl="1"/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反讽识别和情感识别紧密相关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个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情感类別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endParaRPr lang="en-US" altLang="zh-CN" sz="24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如果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和它的上下文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可以确定它属于</a:t>
                </a:r>
                <a:r>
                  <a:rPr lang="zh-TW" altLang="en-US" sz="2400" dirty="0">
                    <a:latin typeface="SimHei" charset="-122"/>
                    <a:ea typeface="SimHei" charset="-122"/>
                    <a:cs typeface="SimHei" charset="-122"/>
                  </a:rPr>
                  <a:t>一种情感类別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𝐶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endParaRPr lang="en-US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889252" cy="4591171"/>
          </a:xfrm>
        </p:spPr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Tang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了产品评论的五级评分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预测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用户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和产品各自都存在一些相对固定的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属性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一个用户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对不同产品的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评论中，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评论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文本和评分之间存在某种一致性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用户对同一个产品的评论中，评论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文本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和评分之间存在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某种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IMDB, Yelp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2013, Yelp2014</a:t>
            </a:r>
          </a:p>
          <a:p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一种为用户和产品生成表示向量的方法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提出了一种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引入用戶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产品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特征的卷积神经网络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01168" lvl="1" indent="0">
              <a:buNone/>
            </a:pP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UPNN,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Product Neural </a:t>
            </a:r>
            <a:r>
              <a:rPr lang="en-US" altLang="zh-CN" sz="1600" dirty="0" smtClean="0"/>
              <a:t>Network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他们的模型在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数据集上都超过了当时最好的水平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4368" r="3422" b="3582"/>
          <a:stretch/>
        </p:blipFill>
        <p:spPr>
          <a:xfrm>
            <a:off x="6189872" y="3556444"/>
            <a:ext cx="5663878" cy="20077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280" y="6396851"/>
            <a:ext cx="10185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Tang D, Qin B, Liu T. Aspect level sentiment classification with deep memory network[J]. </a:t>
            </a:r>
            <a:r>
              <a:rPr lang="en-US" altLang="zh-CN" sz="1400" dirty="0" err="1" smtClean="0"/>
              <a:t>arXiv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preprint </a:t>
            </a:r>
            <a:r>
              <a:rPr lang="en-US" altLang="zh-CN" sz="1400" dirty="0"/>
              <a:t>arXiv:1605.08900, 2016.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855" y="1563329"/>
            <a:ext cx="10058400" cy="4964793"/>
          </a:xfrm>
        </p:spPr>
        <p:txBody>
          <a:bodyPr>
            <a:noAutofit/>
          </a:bodyPr>
          <a:lstStyle/>
          <a:p>
            <a:r>
              <a:rPr kumimoji="1" lang="en-US" altLang="zh-CN" sz="1800" dirty="0" smtClean="0">
                <a:latin typeface="Calibri" charset="0"/>
                <a:ea typeface="Calibri" charset="0"/>
                <a:cs typeface="Calibri" charset="0"/>
              </a:rPr>
              <a:t>Santos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800" dirty="0" err="1" smtClean="0">
                <a:latin typeface="Calibri" charset="0"/>
                <a:ea typeface="Calibri" charset="0"/>
                <a:cs typeface="Calibri" charset="0"/>
              </a:rPr>
              <a:t>Gatti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电影评论和微博的情感识别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Sentiment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Treebank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微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博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了一种卷积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/>
              <a:t>Character to </a:t>
            </a:r>
            <a:r>
              <a:rPr lang="en-US" altLang="zh-CN" sz="1600" dirty="0"/>
              <a:t>Sentence Convolutional Neural </a:t>
            </a:r>
            <a:r>
              <a:rPr lang="en-US" altLang="zh-CN" sz="1600" dirty="0" smtClean="0"/>
              <a:t>Network, </a:t>
            </a:r>
            <a:r>
              <a:rPr lang="en-US" altLang="zh-CN" sz="1600" dirty="0" err="1" smtClean="0"/>
              <a:t>CharSCNN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字符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级别提取单词的嵌入向量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smtClean="0">
                <a:latin typeface="SimHei" charset="-122"/>
                <a:ea typeface="SimHei" charset="-122"/>
                <a:cs typeface="SimHei" charset="-122"/>
              </a:rPr>
              <a:t>同时结合了词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级别的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嵌入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向量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电影评论二级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85.7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电影评论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五级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评分识別的准确率为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48.3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正负性情感识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86.4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48"/>
            <a:ext cx="10463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Dos Santos C, </a:t>
            </a:r>
            <a:r>
              <a:rPr lang="en-US" altLang="zh-CN" sz="1100" dirty="0" err="1"/>
              <a:t>Gatti</a:t>
            </a:r>
            <a:r>
              <a:rPr lang="en-US" altLang="zh-CN" sz="1100" dirty="0"/>
              <a:t> M. Deep convolutional neural networks for sentiment analysis of </a:t>
            </a:r>
            <a:r>
              <a:rPr lang="en-US" altLang="zh-CN" sz="1100" dirty="0" smtClean="0"/>
              <a:t>short texts[C</a:t>
            </a:r>
            <a:r>
              <a:rPr lang="en-US" altLang="zh-CN" sz="1100" dirty="0"/>
              <a:t>]//Proceedings of COLING 2014, the 25th International Conference on </a:t>
            </a:r>
            <a:r>
              <a:rPr lang="en-US" altLang="zh-CN" sz="1100" dirty="0" smtClean="0"/>
              <a:t>Computational Linguistics</a:t>
            </a:r>
            <a:r>
              <a:rPr lang="en-US" altLang="zh-CN" sz="1100" dirty="0"/>
              <a:t>: Technical Papers. [</a:t>
            </a:r>
            <a:r>
              <a:rPr lang="en-US" altLang="zh-CN" sz="1100" dirty="0" err="1"/>
              <a:t>S.l.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s.n</a:t>
            </a:r>
            <a:r>
              <a:rPr lang="en-US" altLang="zh-CN" sz="1100" dirty="0"/>
              <a:t>.], 2014: 69-78.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68" y="1995961"/>
            <a:ext cx="3401312" cy="40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079024" cy="430576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Wang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了对网上评论中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特定属性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的情感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SemEval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2014 Task 3: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Aspect Based Sentiment Analysis</a:t>
            </a:r>
            <a:endParaRPr kumimoji="1" lang="en-US" altLang="zh-CN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TW" altLang="en-US" dirty="0" smtClean="0">
                <a:latin typeface="SimHei" charset="-122"/>
                <a:ea typeface="SimHei" charset="-122"/>
                <a:cs typeface="SimHei" charset="-122"/>
              </a:rPr>
              <a:t>两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结合注意力机制和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的人工神经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分别以不同方式引入了目标属性的嵌入向量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他们的模型比没有引入属性嵌入向量的模型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性能更好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注意力机制确实能定位和目标属性相关的内容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52"/>
            <a:ext cx="10420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Wang Y, Huang M, Zhao L, et al. Attention-based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for aspect-level sentiment </a:t>
            </a:r>
            <a:r>
              <a:rPr lang="en-US" altLang="zh-CN" sz="1200" dirty="0" smtClean="0"/>
              <a:t>classification [C</a:t>
            </a:r>
            <a:r>
              <a:rPr lang="en-US" altLang="zh-CN" sz="1200" dirty="0"/>
              <a:t>]//Proceedings of the 2016 conference on empirical methods in natural language processing</a:t>
            </a:r>
            <a:r>
              <a:rPr lang="en-US" altLang="zh-CN" sz="1200" dirty="0" smtClean="0"/>
              <a:t>. </a:t>
            </a:r>
            <a:r>
              <a:rPr lang="pt-BR" altLang="zh-CN" sz="1200" dirty="0" smtClean="0"/>
              <a:t>[</a:t>
            </a:r>
            <a:r>
              <a:rPr lang="pt-BR" altLang="zh-CN" sz="1200" dirty="0" err="1"/>
              <a:t>S.l</a:t>
            </a:r>
            <a:r>
              <a:rPr lang="pt-BR" altLang="zh-CN" sz="1200" dirty="0"/>
              <a:t>.: s.n.], 2016: 606-615.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7184354" y="3778864"/>
            <a:ext cx="4333667" cy="2398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4" y="1690647"/>
            <a:ext cx="4333667" cy="19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40312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8338</TotalTime>
  <Words>2592</Words>
  <Application>Microsoft Macintosh PowerPoint</Application>
  <PresentationFormat>宽屏</PresentationFormat>
  <Paragraphs>674</Paragraphs>
  <Slides>35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Calibri</vt:lpstr>
      <vt:lpstr>Calibri Light</vt:lpstr>
      <vt:lpstr>Cambria Math</vt:lpstr>
      <vt:lpstr>DengXian</vt:lpstr>
      <vt:lpstr>Mangal</vt:lpstr>
      <vt:lpstr>PMingLiU</vt:lpstr>
      <vt:lpstr>SimHei</vt:lpstr>
      <vt:lpstr>Times New Roman</vt:lpstr>
      <vt:lpstr>宋体</vt:lpstr>
      <vt:lpstr>新細明體</vt:lpstr>
      <vt:lpstr>Arial</vt:lpstr>
      <vt:lpstr>怀旧</vt:lpstr>
      <vt:lpstr>硕士论文答辩  基于多步決策的文本情感识别</vt:lpstr>
      <vt:lpstr>提纲</vt:lpstr>
      <vt:lpstr>背景 - 情感识别</vt:lpstr>
      <vt:lpstr>背景 - 情感识别</vt:lpstr>
      <vt:lpstr>背景 - 反讽</vt:lpstr>
      <vt:lpstr>问题定义</vt:lpstr>
      <vt:lpstr>相关工作</vt:lpstr>
      <vt:lpstr>相关工作</vt:lpstr>
      <vt:lpstr>相关工作</vt:lpstr>
      <vt:lpstr>现有问题</vt:lpstr>
      <vt:lpstr>相关工作</vt:lpstr>
      <vt:lpstr>相关工作</vt:lpstr>
      <vt:lpstr>基于多步决策的微博反讽识别</vt:lpstr>
      <vt:lpstr>相关工作 - 总结与思考</vt:lpstr>
      <vt:lpstr>研究框架</vt:lpstr>
      <vt:lpstr>已展开工作</vt:lpstr>
      <vt:lpstr>实验数据</vt:lpstr>
      <vt:lpstr>基于多通道模型引入上下文的情感识别</vt:lpstr>
      <vt:lpstr>实验数据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  <vt:lpstr>问题定义</vt:lpstr>
      <vt:lpstr>相关工作</vt:lpstr>
      <vt:lpstr>相关工作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面向微博的反讽识别</dc:title>
  <dc:creator>Microsoft Office 用户</dc:creator>
  <cp:lastModifiedBy>Microsoft Office 用户</cp:lastModifiedBy>
  <cp:revision>176</cp:revision>
  <cp:lastPrinted>2018-04-24T08:16:56Z</cp:lastPrinted>
  <dcterms:created xsi:type="dcterms:W3CDTF">2018-04-23T09:27:54Z</dcterms:created>
  <dcterms:modified xsi:type="dcterms:W3CDTF">2019-05-12T15:46:30Z</dcterms:modified>
</cp:coreProperties>
</file>