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77" r:id="rId5"/>
    <p:sldId id="259" r:id="rId6"/>
    <p:sldId id="280" r:id="rId7"/>
    <p:sldId id="302" r:id="rId8"/>
    <p:sldId id="298" r:id="rId9"/>
    <p:sldId id="281" r:id="rId10"/>
    <p:sldId id="299" r:id="rId11"/>
    <p:sldId id="303" r:id="rId12"/>
    <p:sldId id="301" r:id="rId13"/>
    <p:sldId id="278" r:id="rId14"/>
    <p:sldId id="286" r:id="rId15"/>
    <p:sldId id="317" r:id="rId16"/>
    <p:sldId id="297" r:id="rId17"/>
    <p:sldId id="282" r:id="rId18"/>
    <p:sldId id="287" r:id="rId19"/>
    <p:sldId id="314" r:id="rId20"/>
    <p:sldId id="295" r:id="rId21"/>
    <p:sldId id="293" r:id="rId22"/>
    <p:sldId id="291" r:id="rId23"/>
    <p:sldId id="306" r:id="rId24"/>
    <p:sldId id="310" r:id="rId25"/>
    <p:sldId id="311" r:id="rId26"/>
    <p:sldId id="316" r:id="rId27"/>
    <p:sldId id="307" r:id="rId28"/>
    <p:sldId id="309" r:id="rId29"/>
    <p:sldId id="288" r:id="rId30"/>
    <p:sldId id="294" r:id="rId31"/>
    <p:sldId id="292" r:id="rId32"/>
    <p:sldId id="319" r:id="rId33"/>
    <p:sldId id="308" r:id="rId34"/>
    <p:sldId id="27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92A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3"/>
    <p:restoredTop sz="93284"/>
  </p:normalViewPr>
  <p:slideViewPr>
    <p:cSldViewPr snapToGrid="0" snapToObjects="1">
      <p:cViewPr>
        <p:scale>
          <a:sx n="110" d="100"/>
          <a:sy n="110" d="100"/>
        </p:scale>
        <p:origin x="800" y="112"/>
      </p:cViewPr>
      <p:guideLst/>
    </p:cSldViewPr>
  </p:slideViewPr>
  <p:outlineViewPr>
    <p:cViewPr>
      <p:scale>
        <a:sx n="33" d="100"/>
        <a:sy n="33" d="100"/>
      </p:scale>
      <p:origin x="0" y="-8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272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测试集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测试集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没有反讽</c:v>
                </c:pt>
                <c:pt idx="1">
                  <c:v>基于相反语义的言语反讽</c:v>
                </c:pt>
                <c:pt idx="2">
                  <c:v>情景反讽</c:v>
                </c:pt>
                <c:pt idx="3">
                  <c:v>其他反讽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473.0</c:v>
                </c:pt>
                <c:pt idx="1">
                  <c:v>164.0</c:v>
                </c:pt>
                <c:pt idx="2">
                  <c:v>85.0</c:v>
                </c:pt>
                <c:pt idx="3">
                  <c:v>62.0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训练集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训练集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没有反讽</c:v>
                </c:pt>
                <c:pt idx="1">
                  <c:v>基于相反语义的言语反讽</c:v>
                </c:pt>
                <c:pt idx="2">
                  <c:v>情景反讽</c:v>
                </c:pt>
                <c:pt idx="3">
                  <c:v>其他反讽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1923.0</c:v>
                </c:pt>
                <c:pt idx="1">
                  <c:v>1390.0</c:v>
                </c:pt>
                <c:pt idx="2">
                  <c:v>316.0</c:v>
                </c:pt>
                <c:pt idx="3">
                  <c:v>205.0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训练集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训练集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其他</c:v>
                </c:pt>
                <c:pt idx="1">
                  <c:v>开心</c:v>
                </c:pt>
                <c:pt idx="2">
                  <c:v>悲伤</c:v>
                </c:pt>
                <c:pt idx="3">
                  <c:v>愤怒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14948.0</c:v>
                </c:pt>
                <c:pt idx="1">
                  <c:v>4243.0</c:v>
                </c:pt>
                <c:pt idx="2">
                  <c:v>5463.0</c:v>
                </c:pt>
                <c:pt idx="3">
                  <c:v>5506.0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验证集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验证集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其他</c:v>
                </c:pt>
                <c:pt idx="1">
                  <c:v>开心</c:v>
                </c:pt>
                <c:pt idx="2">
                  <c:v>悲伤</c:v>
                </c:pt>
                <c:pt idx="3">
                  <c:v>愤怒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2338.0</c:v>
                </c:pt>
                <c:pt idx="1">
                  <c:v>142.0</c:v>
                </c:pt>
                <c:pt idx="2">
                  <c:v>125.0</c:v>
                </c:pt>
                <c:pt idx="3">
                  <c:v>150.0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测试集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测试集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其他</c:v>
                </c:pt>
                <c:pt idx="1">
                  <c:v>开心</c:v>
                </c:pt>
                <c:pt idx="2">
                  <c:v>悲伤</c:v>
                </c:pt>
                <c:pt idx="3">
                  <c:v>愤怒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4677.0</c:v>
                </c:pt>
                <c:pt idx="1">
                  <c:v>284.0</c:v>
                </c:pt>
                <c:pt idx="2">
                  <c:v>250.0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099FF-08C4-3F41-9922-8FE98CB97770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96C21-64E6-D34B-8840-8209BD43F9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744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1334D-9041-804A-A4B5-23580EACE9B5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8582-5B78-2342-8A29-10701A595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01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9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47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51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73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8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9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9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9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3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6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0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5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2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-28366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63329"/>
            <a:ext cx="10058400" cy="43057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40601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3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075629"/>
          </a:xfrm>
        </p:spPr>
        <p:txBody>
          <a:bodyPr/>
          <a:lstStyle/>
          <a:p>
            <a:r>
              <a:rPr lang="zh-CN" altLang="en-US" sz="2500" dirty="0" smtClean="0">
                <a:latin typeface="SimHei" charset="-122"/>
                <a:ea typeface="SimHei" charset="-122"/>
                <a:cs typeface="SimHei" charset="-122"/>
              </a:rPr>
              <a:t>硕士论文答辩</a:t>
            </a:r>
            <a:r>
              <a:rPr lang="en-US" altLang="zh-CN" sz="2500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lang="en-US" altLang="zh-CN" sz="2500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lang="en-US" altLang="zh-TW" sz="2500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lang="en-US" altLang="zh-TW" sz="2500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lang="zh-CN" altLang="en-US" sz="6000">
                <a:latin typeface="SimHei" charset="-122"/>
                <a:ea typeface="SimHei" charset="-122"/>
                <a:cs typeface="SimHei" charset="-122"/>
              </a:rPr>
              <a:t>面向社交文本的情感识别研究</a:t>
            </a:r>
            <a:endParaRPr kumimoji="1" lang="zh-CN" altLang="en-US" sz="6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7280" y="4494950"/>
            <a:ext cx="10058400" cy="1143000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学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kumimoji="1" lang="zh-CN" altLang="en-US" sz="2000" dirty="0">
                <a:solidFill>
                  <a:srgbClr val="404040"/>
                </a:solidFill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: 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梁锡豪 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(2016211014)</a:t>
            </a:r>
          </a:p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指导老师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: 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徐明星 副教授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71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63329"/>
            <a:ext cx="6079024" cy="4305765"/>
          </a:xfrm>
        </p:spPr>
        <p:txBody>
          <a:bodyPr>
            <a:normAutofit/>
          </a:bodyPr>
          <a:lstStyle/>
          <a:p>
            <a:r>
              <a:rPr kumimoji="1" lang="en-US" altLang="zh-CN" sz="1800" dirty="0">
                <a:latin typeface="Calibri" charset="0"/>
                <a:ea typeface="Calibri" charset="0"/>
                <a:cs typeface="Calibri" charset="0"/>
              </a:rPr>
              <a:t>Wang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人研究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了对网上评论中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特定属性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的情感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1600" i="1" dirty="0" err="1" smtClean="0">
                <a:latin typeface="Times New Roman" charset="0"/>
                <a:ea typeface="Times New Roman" charset="0"/>
                <a:cs typeface="Times New Roman" charset="0"/>
              </a:rPr>
              <a:t>SemEval</a:t>
            </a:r>
            <a:r>
              <a:rPr lang="en-US" altLang="zh-CN" sz="1600" i="1" dirty="0" smtClean="0">
                <a:latin typeface="Times New Roman" charset="0"/>
                <a:ea typeface="Times New Roman" charset="0"/>
                <a:cs typeface="Times New Roman" charset="0"/>
              </a:rPr>
              <a:t> 2014 Task 3: </a:t>
            </a:r>
            <a:r>
              <a:rPr lang="en-US" altLang="zh-CN" sz="1600" i="1" dirty="0">
                <a:latin typeface="Times New Roman" charset="0"/>
                <a:ea typeface="Times New Roman" charset="0"/>
                <a:cs typeface="Times New Roman" charset="0"/>
              </a:rPr>
              <a:t>Aspect Based Sentiment Analysis</a:t>
            </a:r>
            <a:endParaRPr kumimoji="1" lang="en-US" altLang="zh-CN" sz="16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句子的情感极性和内容对应的主题紧密相关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出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了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两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个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结合注意力机制和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LSTM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的人工神经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网络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分别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以不同方式引入了目标属性的嵌入向量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他们的模型比没有引入属性嵌入向量的模型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性能更好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注意力机制确实能定位和目标属性相关的内容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6392652"/>
            <a:ext cx="10420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Wang Y, Huang M, Zhao L, et al. Attention-based </a:t>
            </a:r>
            <a:r>
              <a:rPr lang="en-US" altLang="zh-CN" sz="1200" dirty="0" err="1"/>
              <a:t>lstm</a:t>
            </a:r>
            <a:r>
              <a:rPr lang="en-US" altLang="zh-CN" sz="1200" dirty="0"/>
              <a:t> for aspect-level sentiment </a:t>
            </a:r>
            <a:r>
              <a:rPr lang="en-US" altLang="zh-CN" sz="1200" dirty="0" smtClean="0"/>
              <a:t>classification [C</a:t>
            </a:r>
            <a:r>
              <a:rPr lang="en-US" altLang="zh-CN" sz="1200" dirty="0"/>
              <a:t>]//Proceedings of the 2016 conference on empirical methods in natural language processing</a:t>
            </a:r>
            <a:r>
              <a:rPr lang="en-US" altLang="zh-CN" sz="1200" dirty="0" smtClean="0"/>
              <a:t>. </a:t>
            </a:r>
            <a:r>
              <a:rPr lang="pt-BR" altLang="zh-CN" sz="1200" dirty="0" smtClean="0"/>
              <a:t>[</a:t>
            </a:r>
            <a:r>
              <a:rPr lang="pt-BR" altLang="zh-CN" sz="1200" dirty="0" err="1"/>
              <a:t>S.l</a:t>
            </a:r>
            <a:r>
              <a:rPr lang="pt-BR" altLang="zh-CN" sz="1200" dirty="0"/>
              <a:t>.: s.n.], 2016: 606-615.</a:t>
            </a:r>
            <a:endParaRPr lang="zh-CN" altLang="en-US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/>
          <a:stretch/>
        </p:blipFill>
        <p:spPr>
          <a:xfrm>
            <a:off x="7184354" y="3778864"/>
            <a:ext cx="4333667" cy="23988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04" y="1690647"/>
            <a:ext cx="4333667" cy="19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4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latin typeface="SimHei" charset="-122"/>
                <a:ea typeface="SimHei" charset="-122"/>
                <a:cs typeface="SimHei" charset="-122"/>
              </a:rPr>
              <a:t>Reyes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等人研究了</a:t>
            </a:r>
            <a:r>
              <a:rPr lang="en-US" altLang="zh-CN" sz="1800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上的英语微博反讽识别</a:t>
            </a:r>
            <a:endParaRPr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sz="14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利用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'#irony'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'#education', #humor, #politics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这四个井号标签在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上自动获取四组微博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把标签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#irony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的微博和另外三组微博两两组成二分类的实验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sz="1800" dirty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他们提出的算法框架包含了四个方面的特征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sz="1200" dirty="0">
                <a:latin typeface="SimHei" charset="-122"/>
                <a:ea typeface="SimHei" charset="-122"/>
                <a:cs typeface="SimHei" charset="-122"/>
              </a:rPr>
              <a:t>特殊标记</a:t>
            </a:r>
            <a:r>
              <a:rPr lang="en-US" altLang="zh-CN" sz="1200" dirty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sz="1200" dirty="0">
                <a:latin typeface="SimHei" charset="-122"/>
                <a:ea typeface="SimHei" charset="-122"/>
                <a:cs typeface="SimHei" charset="-122"/>
              </a:rPr>
              <a:t>词汇和标点符号等</a:t>
            </a:r>
            <a:r>
              <a:rPr lang="en-US" altLang="zh-CN" sz="1200" dirty="0">
                <a:latin typeface="SimHei" charset="-122"/>
                <a:ea typeface="SimHei" charset="-122"/>
                <a:cs typeface="SimHei" charset="-122"/>
              </a:rPr>
              <a:t>), </a:t>
            </a:r>
            <a:r>
              <a:rPr lang="zh-CN" altLang="en-US" sz="1200" dirty="0">
                <a:latin typeface="SimHei" charset="-122"/>
                <a:ea typeface="SimHei" charset="-122"/>
                <a:cs typeface="SimHei" charset="-122"/>
              </a:rPr>
              <a:t>不可预期性，表达风格，以及情感特性</a:t>
            </a:r>
            <a:endParaRPr lang="en-US" altLang="zh-CN" sz="12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以朴素贝叶斯和决策树作为分类器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决策树和朴素贝叶斯之间没有明显更好的算法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在数据均匀和不均匀的情况下分别达到约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0.70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0.60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F1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值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47" y="3716211"/>
            <a:ext cx="4708481" cy="24190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1680" y="6459835"/>
            <a:ext cx="11285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Reyes, A. , Rosso, P. , &amp; Veale, T. . (2013). A multidimensional approach for detecting irony in twitter. </a:t>
            </a:r>
            <a:r>
              <a:rPr lang="en-US" altLang="zh-CN" sz="1400" i="1" dirty="0"/>
              <a:t>Language Resources </a:t>
            </a:r>
            <a:r>
              <a:rPr lang="en-US" altLang="zh-CN" sz="1400" i="1" dirty="0" smtClean="0"/>
              <a:t>and Evaluation</a:t>
            </a:r>
            <a:r>
              <a:rPr lang="en-US" altLang="zh-CN" sz="1400" i="1" dirty="0"/>
              <a:t>,</a:t>
            </a:r>
            <a:r>
              <a:rPr lang="en-US" altLang="zh-CN" sz="1400" dirty="0"/>
              <a:t> </a:t>
            </a:r>
            <a:r>
              <a:rPr lang="en-US" altLang="zh-CN" sz="1400" i="1" dirty="0"/>
              <a:t>47</a:t>
            </a:r>
            <a:r>
              <a:rPr lang="en-US" altLang="zh-CN" sz="1400" dirty="0"/>
              <a:t>(1), 239-268.</a:t>
            </a:r>
          </a:p>
        </p:txBody>
      </p:sp>
    </p:spTree>
    <p:extLst>
      <p:ext uri="{BB962C8B-B14F-4D97-AF65-F5344CB8AC3E}">
        <p14:creationId xmlns:p14="http://schemas.microsoft.com/office/powerpoint/2010/main" val="71116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>
                <a:latin typeface="SimHei" charset="-122"/>
                <a:ea typeface="SimHei" charset="-122"/>
                <a:cs typeface="SimHei" charset="-122"/>
              </a:rPr>
              <a:t>Soujanya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人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研究了</a:t>
            </a:r>
            <a:r>
              <a:rPr lang="en-US" altLang="zh-CN" sz="1800" dirty="0" smtClean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上的英语微博的反讽识别</a:t>
            </a:r>
            <a:endParaRPr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altLang="zh-CN" sz="1600" dirty="0" err="1">
                <a:latin typeface="SimHei" charset="-122"/>
                <a:ea typeface="SimHei" charset="-122"/>
                <a:cs typeface="SimHei" charset="-122"/>
              </a:rPr>
              <a:t>Pta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 ́</a:t>
            </a:r>
            <a:r>
              <a:rPr lang="en-US" altLang="zh-CN" sz="1600" dirty="0" err="1">
                <a:latin typeface="SimHei" charset="-122"/>
                <a:ea typeface="SimHei" charset="-122"/>
                <a:cs typeface="SimHei" charset="-122"/>
              </a:rPr>
              <a:t>cek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人公开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的数据集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http://</a:t>
            </a:r>
            <a:r>
              <a:rPr lang="en-US" altLang="zh-CN" sz="1600" dirty="0" err="1">
                <a:latin typeface="SimHei" charset="-122"/>
                <a:ea typeface="SimHei" charset="-122"/>
                <a:cs typeface="SimHei" charset="-122"/>
              </a:rPr>
              <a:t>thesarcasmdetector.com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sz="1800" dirty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首次尝试将神经网络应用于对微博的反讽识别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算法框架主要包含四个卷积神经网络，利用不同的数据集进行预训练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分别对应反讽识别、情感极性识别、情感类型识别和性格识别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后融合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: 1)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支持向量机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 2)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全连接层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 + Softmax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他们提出的系统要比只使用反讽识别数据集训练的分类器更好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216" y="2189492"/>
            <a:ext cx="3771751" cy="21506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35" y="4514315"/>
            <a:ext cx="4571432" cy="15549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7280" y="6495257"/>
            <a:ext cx="104427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latin typeface="Microsoft YaHei" charset="-122"/>
              </a:rPr>
              <a:t>Poria</a:t>
            </a:r>
            <a:r>
              <a:rPr lang="en-US" altLang="zh-CN" sz="1200" dirty="0">
                <a:latin typeface="Microsoft YaHei" charset="-122"/>
              </a:rPr>
              <a:t>, S. , Cambria, E. , Hazarika, D. , &amp; </a:t>
            </a:r>
            <a:r>
              <a:rPr lang="en-US" altLang="zh-CN" sz="1200" dirty="0" err="1">
                <a:latin typeface="Microsoft YaHei" charset="-122"/>
              </a:rPr>
              <a:t>Vij</a:t>
            </a:r>
            <a:r>
              <a:rPr lang="en-US" altLang="zh-CN" sz="1200" dirty="0">
                <a:latin typeface="Microsoft YaHei" charset="-122"/>
              </a:rPr>
              <a:t>, P. . (2016). A deeper look into sarcastic tweets using deep convolutional neural networks.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020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现有问题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多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分类问题中的数据不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均匀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随着现实中应用场景变得复杂，需要解决的多分类问题越来越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多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当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区分的类别越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多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机器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学习算法对数据进行拟合的难度越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高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识别性能的要求也变得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复杂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3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譬如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确保个别类别的召回率和正确率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等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算法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建模中引入上下文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不同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场景下有不同类型的上下文，对识别目标起着不同的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作用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如何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在算法建模中引入上下文信息始终没有一种通用的方法</a:t>
            </a:r>
          </a:p>
        </p:txBody>
      </p:sp>
    </p:spTree>
    <p:extLst>
      <p:ext uri="{BB962C8B-B14F-4D97-AF65-F5344CB8AC3E}">
        <p14:creationId xmlns:p14="http://schemas.microsoft.com/office/powerpoint/2010/main" val="14565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latin typeface="SimHei" charset="-122"/>
                <a:ea typeface="SimHei" charset="-122"/>
                <a:cs typeface="SimHei" charset="-122"/>
              </a:rPr>
              <a:t>研究框架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罐形 2"/>
          <p:cNvSpPr/>
          <p:nvPr/>
        </p:nvSpPr>
        <p:spPr>
          <a:xfrm>
            <a:off x="2993067" y="3615718"/>
            <a:ext cx="102151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训练数据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26059" y="3735338"/>
            <a:ext cx="376385" cy="1714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数据预处理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240771" y="3739105"/>
            <a:ext cx="376385" cy="1714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特征提取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514997" y="4292335"/>
            <a:ext cx="894170" cy="60804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数据集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罐形 8"/>
          <p:cNvSpPr/>
          <p:nvPr/>
        </p:nvSpPr>
        <p:spPr>
          <a:xfrm>
            <a:off x="2999316" y="5092700"/>
            <a:ext cx="102151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测试数据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罐形 9"/>
          <p:cNvSpPr/>
          <p:nvPr/>
        </p:nvSpPr>
        <p:spPr>
          <a:xfrm>
            <a:off x="5152710" y="2581511"/>
            <a:ext cx="93502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训练集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罐形 10"/>
          <p:cNvSpPr/>
          <p:nvPr/>
        </p:nvSpPr>
        <p:spPr>
          <a:xfrm>
            <a:off x="5152710" y="3442559"/>
            <a:ext cx="93502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验证集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463648" y="2509363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参数调整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463648" y="3374591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参数选择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罐形 13"/>
          <p:cNvSpPr/>
          <p:nvPr/>
        </p:nvSpPr>
        <p:spPr>
          <a:xfrm>
            <a:off x="7640703" y="4756539"/>
            <a:ext cx="661359" cy="53206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输入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5" name="罐形 14"/>
          <p:cNvSpPr/>
          <p:nvPr/>
        </p:nvSpPr>
        <p:spPr>
          <a:xfrm>
            <a:off x="7640705" y="5459657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真实标签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29161" y="1961128"/>
            <a:ext cx="376385" cy="22292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融合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3" name="罐形 22"/>
          <p:cNvSpPr/>
          <p:nvPr/>
        </p:nvSpPr>
        <p:spPr>
          <a:xfrm>
            <a:off x="10479759" y="2709285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预测标签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564925" y="4642497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性能评测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020083" y="5385066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性能评测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0894295" y="5400451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错误分析 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8" name="直线箭头连接符 27"/>
          <p:cNvCxnSpPr>
            <a:stCxn id="8" idx="4"/>
            <a:endCxn id="6" idx="1"/>
          </p:cNvCxnSpPr>
          <p:nvPr/>
        </p:nvCxnSpPr>
        <p:spPr>
          <a:xfrm flipV="1">
            <a:off x="1409167" y="4592588"/>
            <a:ext cx="216892" cy="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6" idx="3"/>
            <a:endCxn id="7" idx="1"/>
          </p:cNvCxnSpPr>
          <p:nvPr/>
        </p:nvCxnSpPr>
        <p:spPr>
          <a:xfrm>
            <a:off x="2002444" y="4592588"/>
            <a:ext cx="238327" cy="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7" idx="3"/>
            <a:endCxn id="3" idx="2"/>
          </p:cNvCxnSpPr>
          <p:nvPr/>
        </p:nvCxnSpPr>
        <p:spPr>
          <a:xfrm flipV="1">
            <a:off x="2617156" y="3888768"/>
            <a:ext cx="375911" cy="707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3"/>
            <a:endCxn id="9" idx="2"/>
          </p:cNvCxnSpPr>
          <p:nvPr/>
        </p:nvCxnSpPr>
        <p:spPr>
          <a:xfrm>
            <a:off x="2617156" y="4596355"/>
            <a:ext cx="382160" cy="769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9" idx="4"/>
            <a:endCxn id="14" idx="2"/>
          </p:cNvCxnSpPr>
          <p:nvPr/>
        </p:nvCxnSpPr>
        <p:spPr>
          <a:xfrm flipV="1">
            <a:off x="4020833" y="5022569"/>
            <a:ext cx="3619870" cy="343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9" idx="4"/>
            <a:endCxn id="15" idx="2"/>
          </p:cNvCxnSpPr>
          <p:nvPr/>
        </p:nvCxnSpPr>
        <p:spPr>
          <a:xfrm>
            <a:off x="4020833" y="5365750"/>
            <a:ext cx="3619872" cy="460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3" idx="4"/>
            <a:endCxn id="11" idx="2"/>
          </p:cNvCxnSpPr>
          <p:nvPr/>
        </p:nvCxnSpPr>
        <p:spPr>
          <a:xfrm flipV="1">
            <a:off x="4014584" y="3715609"/>
            <a:ext cx="1138126" cy="173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" idx="4"/>
            <a:endCxn id="10" idx="2"/>
          </p:cNvCxnSpPr>
          <p:nvPr/>
        </p:nvCxnSpPr>
        <p:spPr>
          <a:xfrm flipV="1">
            <a:off x="4014584" y="2854561"/>
            <a:ext cx="1138126" cy="1034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10" idx="4"/>
            <a:endCxn id="12" idx="1"/>
          </p:cNvCxnSpPr>
          <p:nvPr/>
        </p:nvCxnSpPr>
        <p:spPr>
          <a:xfrm>
            <a:off x="6087737" y="2854561"/>
            <a:ext cx="3759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1" idx="4"/>
            <a:endCxn id="13" idx="1"/>
          </p:cNvCxnSpPr>
          <p:nvPr/>
        </p:nvCxnSpPr>
        <p:spPr>
          <a:xfrm>
            <a:off x="6087737" y="3715609"/>
            <a:ext cx="375911" cy="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868740" y="1981687"/>
            <a:ext cx="2547477" cy="220864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284355" y="204843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机器学习模型训练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499994" y="156420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集成识别系统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4221848" y="1524081"/>
            <a:ext cx="6039579" cy="295344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2" name="直线箭头连接符 61"/>
          <p:cNvCxnSpPr>
            <a:stCxn id="19" idx="3"/>
            <a:endCxn id="23" idx="2"/>
          </p:cNvCxnSpPr>
          <p:nvPr/>
        </p:nvCxnSpPr>
        <p:spPr>
          <a:xfrm>
            <a:off x="9905546" y="3075730"/>
            <a:ext cx="574213" cy="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罐形 19"/>
          <p:cNvSpPr/>
          <p:nvPr/>
        </p:nvSpPr>
        <p:spPr>
          <a:xfrm>
            <a:off x="8593367" y="1981687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预测标签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55" name="直线箭头连接符 54"/>
          <p:cNvCxnSpPr>
            <a:stCxn id="16" idx="6"/>
            <a:endCxn id="20" idx="2"/>
          </p:cNvCxnSpPr>
          <p:nvPr/>
        </p:nvCxnSpPr>
        <p:spPr>
          <a:xfrm>
            <a:off x="8245766" y="2348324"/>
            <a:ext cx="347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20" idx="4"/>
          </p:cNvCxnSpPr>
          <p:nvPr/>
        </p:nvCxnSpPr>
        <p:spPr>
          <a:xfrm>
            <a:off x="9266140" y="2348324"/>
            <a:ext cx="263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 66"/>
          <p:cNvGrpSpPr/>
          <p:nvPr/>
        </p:nvGrpSpPr>
        <p:grpSpPr>
          <a:xfrm>
            <a:off x="7423839" y="1867645"/>
            <a:ext cx="821927" cy="961358"/>
            <a:chOff x="7441360" y="1876789"/>
            <a:chExt cx="821927" cy="961358"/>
          </a:xfrm>
        </p:grpSpPr>
        <p:sp>
          <p:nvSpPr>
            <p:cNvPr id="16" name="椭圆 15"/>
            <p:cNvSpPr/>
            <p:nvPr/>
          </p:nvSpPr>
          <p:spPr>
            <a:xfrm>
              <a:off x="7704381" y="1876789"/>
              <a:ext cx="558906" cy="9613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6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66" name="直线箭头连接符 65"/>
            <p:cNvCxnSpPr/>
            <p:nvPr/>
          </p:nvCxnSpPr>
          <p:spPr>
            <a:xfrm>
              <a:off x="7441360" y="2357468"/>
              <a:ext cx="2630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罐形 76"/>
          <p:cNvSpPr/>
          <p:nvPr/>
        </p:nvSpPr>
        <p:spPr>
          <a:xfrm>
            <a:off x="8598490" y="3428544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预测标签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78" name="直线箭头连接符 77"/>
          <p:cNvCxnSpPr>
            <a:stCxn id="81" idx="6"/>
          </p:cNvCxnSpPr>
          <p:nvPr/>
        </p:nvCxnSpPr>
        <p:spPr>
          <a:xfrm>
            <a:off x="8250889" y="3795181"/>
            <a:ext cx="347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/>
          <p:nvPr/>
        </p:nvCxnSpPr>
        <p:spPr>
          <a:xfrm>
            <a:off x="9271263" y="3795181"/>
            <a:ext cx="263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 79"/>
          <p:cNvGrpSpPr/>
          <p:nvPr/>
        </p:nvGrpSpPr>
        <p:grpSpPr>
          <a:xfrm>
            <a:off x="7428962" y="3314502"/>
            <a:ext cx="821927" cy="961358"/>
            <a:chOff x="7441360" y="1876789"/>
            <a:chExt cx="821927" cy="961358"/>
          </a:xfrm>
        </p:grpSpPr>
        <p:sp>
          <p:nvSpPr>
            <p:cNvPr id="81" name="椭圆 80"/>
            <p:cNvSpPr/>
            <p:nvPr/>
          </p:nvSpPr>
          <p:spPr>
            <a:xfrm>
              <a:off x="7704381" y="1876789"/>
              <a:ext cx="558906" cy="9613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6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82" name="直线箭头连接符 81"/>
            <p:cNvCxnSpPr/>
            <p:nvPr/>
          </p:nvCxnSpPr>
          <p:spPr>
            <a:xfrm>
              <a:off x="7441360" y="2357468"/>
              <a:ext cx="2630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线箭头连接符 87"/>
          <p:cNvCxnSpPr>
            <a:stCxn id="12" idx="2"/>
            <a:endCxn id="13" idx="0"/>
          </p:cNvCxnSpPr>
          <p:nvPr/>
        </p:nvCxnSpPr>
        <p:spPr>
          <a:xfrm>
            <a:off x="6828476" y="3199760"/>
            <a:ext cx="0" cy="17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7815788" y="2952946"/>
            <a:ext cx="430887" cy="2333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mr-IN" altLang="zh-CN" sz="1600" dirty="0" smtClean="0"/>
              <a:t>…</a:t>
            </a:r>
            <a:endParaRPr kumimoji="1" lang="zh-CN" altLang="en-US" sz="1600" dirty="0"/>
          </a:p>
        </p:txBody>
      </p:sp>
      <p:cxnSp>
        <p:nvCxnSpPr>
          <p:cNvPr id="93" name="直线箭头连接符 92"/>
          <p:cNvCxnSpPr>
            <a:stCxn id="14" idx="1"/>
            <a:endCxn id="81" idx="4"/>
          </p:cNvCxnSpPr>
          <p:nvPr/>
        </p:nvCxnSpPr>
        <p:spPr>
          <a:xfrm flipV="1">
            <a:off x="7971383" y="4275860"/>
            <a:ext cx="53" cy="48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9894353" y="4914006"/>
            <a:ext cx="1843586" cy="127892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10333073" y="4935308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系统评测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98" name="直线箭头连接符 97"/>
          <p:cNvCxnSpPr>
            <a:stCxn id="23" idx="3"/>
            <a:endCxn id="94" idx="0"/>
          </p:cNvCxnSpPr>
          <p:nvPr/>
        </p:nvCxnSpPr>
        <p:spPr>
          <a:xfrm>
            <a:off x="10816146" y="3442559"/>
            <a:ext cx="0" cy="147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>
            <a:stCxn id="77" idx="3"/>
            <a:endCxn id="24" idx="0"/>
          </p:cNvCxnSpPr>
          <p:nvPr/>
        </p:nvCxnSpPr>
        <p:spPr>
          <a:xfrm flipH="1">
            <a:off x="8929753" y="4161818"/>
            <a:ext cx="5124" cy="48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15" idx="4"/>
            <a:endCxn id="24" idx="2"/>
          </p:cNvCxnSpPr>
          <p:nvPr/>
        </p:nvCxnSpPr>
        <p:spPr>
          <a:xfrm flipV="1">
            <a:off x="8313478" y="5332894"/>
            <a:ext cx="616275" cy="493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15" idx="4"/>
            <a:endCxn id="94" idx="1"/>
          </p:cNvCxnSpPr>
          <p:nvPr/>
        </p:nvCxnSpPr>
        <p:spPr>
          <a:xfrm flipV="1">
            <a:off x="8313478" y="5553469"/>
            <a:ext cx="1580875" cy="272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1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面向微博的反讽识别</a:t>
            </a:r>
            <a:r>
              <a:rPr kumimoji="1" lang="en-US" altLang="zh-CN" sz="360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sz="3600" smtClean="0">
                <a:latin typeface="SimHei" charset="-122"/>
                <a:ea typeface="SimHei" charset="-122"/>
                <a:cs typeface="SimHei" charset="-122"/>
              </a:rPr>
              <a:t>- 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SemEval-2018 Task3 Irony detection in English tweets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任务一</a:t>
            </a:r>
            <a:r>
              <a:rPr lang="zh-TW" altLang="en-US" dirty="0">
                <a:latin typeface="SimHei" charset="-122"/>
                <a:ea typeface="SimHei" charset="-122"/>
                <a:cs typeface="SimHei" charset="-122"/>
              </a:rPr>
              <a:t>： 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[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二分类问题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]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判断一条微博是否带有反讽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endParaRPr lang="en-US" altLang="zh-CN" b="1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任务二</a:t>
            </a:r>
            <a:r>
              <a:rPr lang="zh-TW" altLang="en-US" b="1" dirty="0">
                <a:latin typeface="SimHei" charset="-122"/>
                <a:ea typeface="SimHei" charset="-122"/>
                <a:cs typeface="SimHei" charset="-122"/>
              </a:rPr>
              <a:t>： </a:t>
            </a:r>
            <a:r>
              <a:rPr lang="en-US" altLang="zh-CN" b="1" dirty="0">
                <a:latin typeface="SimHei" charset="-122"/>
                <a:ea typeface="SimHei" charset="-122"/>
                <a:cs typeface="SimHei" charset="-122"/>
              </a:rPr>
              <a:t>[</a:t>
            </a:r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四分类问题</a:t>
            </a:r>
            <a:r>
              <a:rPr lang="en-US" altLang="zh-CN" b="1" dirty="0">
                <a:latin typeface="SimHei" charset="-122"/>
                <a:ea typeface="SimHei" charset="-122"/>
                <a:cs typeface="SimHei" charset="-122"/>
              </a:rPr>
              <a:t>] </a:t>
            </a:r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判断一条微博的反讽属于以下哪一种</a:t>
            </a:r>
            <a:endParaRPr lang="en-US" altLang="zh-CN" b="1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839985"/>
              </p:ext>
            </p:extLst>
          </p:nvPr>
        </p:nvGraphicFramePr>
        <p:xfrm>
          <a:off x="981750" y="2432099"/>
          <a:ext cx="10374509" cy="7817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13502"/>
                <a:gridCol w="7561007"/>
              </a:tblGrid>
              <a:tr h="390887">
                <a:tc>
                  <a:txBody>
                    <a:bodyPr/>
                    <a:lstStyle/>
                    <a:p>
                      <a:pPr marL="0" lvl="1" algn="ctr"/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带有反讽</a:t>
                      </a:r>
                      <a:endParaRPr lang="en-US" altLang="zh-CN" sz="1600" i="1" dirty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 just love when you test my patience!! #not</a:t>
                      </a:r>
                    </a:p>
                  </a:txBody>
                  <a:tcPr/>
                </a:tc>
              </a:tr>
              <a:tr h="390887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en-US" altLang="zh-CN" sz="1600" i="1" dirty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Had no sleep and have got school now #not happy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02967"/>
              </p:ext>
            </p:extLst>
          </p:nvPr>
        </p:nvGraphicFramePr>
        <p:xfrm>
          <a:off x="981750" y="4380340"/>
          <a:ext cx="10394173" cy="14905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28095"/>
                <a:gridCol w="7566078"/>
              </a:tblGrid>
              <a:tr h="407970">
                <a:tc>
                  <a:txBody>
                    <a:bodyPr/>
                    <a:lstStyle/>
                    <a:p>
                      <a:pPr marL="0" lvl="1" indent="0" algn="ctr">
                        <a:buFont typeface="Arial" charset="0"/>
                        <a:buNone/>
                      </a:pPr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基于相反语义的言语反讽</a:t>
                      </a:r>
                      <a:r>
                        <a:rPr lang="en-US" altLang="zh-C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 really love this year’s summer; weeks and weeks of awful weather</a:t>
                      </a:r>
                    </a:p>
                  </a:txBody>
                  <a:tcPr/>
                </a:tc>
              </a:tr>
              <a:tr h="38345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其他言语反讽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Human brains disappear every day. Some of them have never even appeared. #Sarcasm</a:t>
                      </a:r>
                    </a:p>
                  </a:txBody>
                  <a:tcPr/>
                </a:tc>
              </a:tr>
              <a:tr h="363793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Most of us didn’t focus in the #ADHD lecture. #irony</a:t>
                      </a:r>
                      <a:endParaRPr lang="zh-CN" alt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11106">
                <a:tc>
                  <a:txBody>
                    <a:bodyPr/>
                    <a:lstStyle/>
                    <a:p>
                      <a:pPr marL="0" lvl="1" indent="0" algn="ctr">
                        <a:buFont typeface="Arial" charset="0"/>
                        <a:buNone/>
                      </a:pPr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Had no sleep and have got school now #not happy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95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面向微博的反讽识别</a:t>
            </a:r>
            <a:r>
              <a:rPr kumimoji="1" lang="en-US" altLang="zh-CN" sz="36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- 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SemEval-2018 Task3 Irony detection in English </a:t>
            </a:r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tweets</a:t>
            </a:r>
          </a:p>
          <a:p>
            <a:pPr lvl="1"/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上的微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博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发布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于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2014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年至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2015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年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之间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由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人工标注得出分类标签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33895"/>
              </p:ext>
            </p:extLst>
          </p:nvPr>
        </p:nvGraphicFramePr>
        <p:xfrm>
          <a:off x="1440179" y="3246081"/>
          <a:ext cx="4567081" cy="12266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26170"/>
                <a:gridCol w="1585732"/>
                <a:gridCol w="1655179"/>
              </a:tblGrid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任务一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带有反讽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训练集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1,923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1,911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测试集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473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311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27897"/>
              </p:ext>
            </p:extLst>
          </p:nvPr>
        </p:nvGraphicFramePr>
        <p:xfrm>
          <a:off x="1440182" y="4683730"/>
          <a:ext cx="8656863" cy="12379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42796"/>
                <a:gridCol w="1583336"/>
                <a:gridCol w="2800377"/>
                <a:gridCol w="1465177"/>
                <a:gridCol w="1465177"/>
              </a:tblGrid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任务二</a:t>
                      </a:r>
                      <a:endParaRPr lang="zh-CN" altLang="en-US" sz="1800" b="1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基于相反语义的言语反讽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</a:t>
                      </a:r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训练集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1,923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1,390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316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205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测试集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473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164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85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62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923712133"/>
              </p:ext>
            </p:extLst>
          </p:nvPr>
        </p:nvGraphicFramePr>
        <p:xfrm>
          <a:off x="8450895" y="1991594"/>
          <a:ext cx="2615312" cy="258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824930239"/>
              </p:ext>
            </p:extLst>
          </p:nvPr>
        </p:nvGraphicFramePr>
        <p:xfrm>
          <a:off x="6386060" y="1991594"/>
          <a:ext cx="2584321" cy="258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37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圆角矩形 58"/>
          <p:cNvSpPr/>
          <p:nvPr/>
        </p:nvSpPr>
        <p:spPr>
          <a:xfrm>
            <a:off x="1263292" y="3007641"/>
            <a:ext cx="524016" cy="24209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四分类反讽识别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2602736" y="2265011"/>
            <a:ext cx="817138" cy="3737920"/>
            <a:chOff x="2822873" y="1732567"/>
            <a:chExt cx="817138" cy="3737920"/>
          </a:xfrm>
        </p:grpSpPr>
        <p:sp>
          <p:nvSpPr>
            <p:cNvPr id="60" name="椭圆 59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383386" y="405023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微博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2422515" y="15985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2453605" y="1697393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>
                <a:latin typeface="Calibri" charset="0"/>
                <a:ea typeface="Calibri" charset="0"/>
                <a:cs typeface="Calibri" charset="0"/>
              </a:rPr>
              <a:t>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3853034" y="1502137"/>
            <a:ext cx="872703" cy="2336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面向没有反讽和</a:t>
            </a:r>
            <a:endParaRPr lang="en-US" altLang="zh-CN" sz="14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基于</a:t>
            </a:r>
            <a:r>
              <a:rPr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相反语义的反讽二分</a:t>
            </a:r>
            <a:r>
              <a:rPr lang="zh-CN" altLang="en-US" sz="14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类</a:t>
            </a:r>
            <a:endParaRPr kumimoji="1" lang="zh-CN" altLang="en-US" sz="14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74" name="组 73"/>
          <p:cNvGrpSpPr/>
          <p:nvPr/>
        </p:nvGrpSpPr>
        <p:grpSpPr>
          <a:xfrm>
            <a:off x="5149109" y="2265011"/>
            <a:ext cx="817138" cy="3737920"/>
            <a:chOff x="2822873" y="1732567"/>
            <a:chExt cx="817138" cy="3737920"/>
          </a:xfrm>
        </p:grpSpPr>
        <p:sp>
          <p:nvSpPr>
            <p:cNvPr id="75" name="椭圆 74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4999978" y="1697393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384755" y="1816348"/>
            <a:ext cx="872703" cy="1715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面向没有反讽</a:t>
            </a:r>
            <a:r>
              <a:rPr lang="zh-CN" altLang="en-US" sz="14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和</a:t>
            </a:r>
            <a:endParaRPr lang="en-US" altLang="zh-CN" sz="14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情景</a:t>
            </a:r>
            <a:r>
              <a:rPr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反讽的二分类</a:t>
            </a:r>
            <a:endParaRPr kumimoji="1" lang="zh-CN" altLang="en-US" sz="14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8950776" y="1816349"/>
            <a:ext cx="872703" cy="171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面向没有</a:t>
            </a:r>
            <a:r>
              <a:rPr lang="zh-CN" altLang="en-US" sz="14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反讽和</a:t>
            </a:r>
            <a:endParaRPr lang="en-US" altLang="zh-CN" sz="14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其他</a:t>
            </a:r>
            <a:r>
              <a:rPr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反讽的二分类</a:t>
            </a:r>
            <a:endParaRPr kumimoji="1" lang="zh-CN" altLang="en-US" sz="14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83" name="组 82"/>
          <p:cNvGrpSpPr/>
          <p:nvPr/>
        </p:nvGrpSpPr>
        <p:grpSpPr>
          <a:xfrm>
            <a:off x="7642149" y="2265011"/>
            <a:ext cx="817138" cy="3737920"/>
            <a:chOff x="2822873" y="1732567"/>
            <a:chExt cx="817138" cy="3737920"/>
          </a:xfrm>
        </p:grpSpPr>
        <p:sp>
          <p:nvSpPr>
            <p:cNvPr id="84" name="椭圆 83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7493018" y="169739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III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89" name="组 88"/>
          <p:cNvGrpSpPr/>
          <p:nvPr/>
        </p:nvGrpSpPr>
        <p:grpSpPr>
          <a:xfrm>
            <a:off x="10289674" y="2265011"/>
            <a:ext cx="817138" cy="3737920"/>
            <a:chOff x="2822873" y="1732567"/>
            <a:chExt cx="817138" cy="3737920"/>
          </a:xfrm>
        </p:grpSpPr>
        <p:sp>
          <p:nvSpPr>
            <p:cNvPr id="90" name="椭圆 89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10191839" y="16973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SimHei" charset="-122"/>
                <a:ea typeface="SimHei" charset="-122"/>
                <a:cs typeface="SimHei" charset="-122"/>
              </a:rPr>
              <a:t>最终结果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966437" y="15985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96" name="圆角矩形 95"/>
          <p:cNvSpPr/>
          <p:nvPr/>
        </p:nvSpPr>
        <p:spPr>
          <a:xfrm>
            <a:off x="7464646" y="15985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97" name="圆角矩形 96"/>
          <p:cNvSpPr/>
          <p:nvPr/>
        </p:nvSpPr>
        <p:spPr>
          <a:xfrm>
            <a:off x="10100260" y="15985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cxnSp>
        <p:nvCxnSpPr>
          <p:cNvPr id="105" name="直线箭头连接符 104"/>
          <p:cNvCxnSpPr>
            <a:stCxn id="61" idx="6"/>
            <a:endCxn id="72" idx="1"/>
          </p:cNvCxnSpPr>
          <p:nvPr/>
        </p:nvCxnSpPr>
        <p:spPr>
          <a:xfrm flipV="1">
            <a:off x="3416683" y="2670380"/>
            <a:ext cx="436351" cy="978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72" idx="3"/>
            <a:endCxn id="76" idx="2"/>
          </p:cNvCxnSpPr>
          <p:nvPr/>
        </p:nvCxnSpPr>
        <p:spPr>
          <a:xfrm>
            <a:off x="4725737" y="2670380"/>
            <a:ext cx="423372" cy="978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stCxn id="76" idx="6"/>
            <a:endCxn id="85" idx="2"/>
          </p:cNvCxnSpPr>
          <p:nvPr/>
        </p:nvCxnSpPr>
        <p:spPr>
          <a:xfrm>
            <a:off x="5963056" y="3648543"/>
            <a:ext cx="1679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>
            <a:stCxn id="85" idx="6"/>
            <a:endCxn id="91" idx="2"/>
          </p:cNvCxnSpPr>
          <p:nvPr/>
        </p:nvCxnSpPr>
        <p:spPr>
          <a:xfrm>
            <a:off x="8456096" y="3648543"/>
            <a:ext cx="183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/>
          <p:cNvCxnSpPr>
            <a:stCxn id="62" idx="6"/>
            <a:endCxn id="77" idx="2"/>
          </p:cNvCxnSpPr>
          <p:nvPr/>
        </p:nvCxnSpPr>
        <p:spPr>
          <a:xfrm>
            <a:off x="3413492" y="4623505"/>
            <a:ext cx="173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>
            <a:stCxn id="63" idx="6"/>
            <a:endCxn id="78" idx="2"/>
          </p:cNvCxnSpPr>
          <p:nvPr/>
        </p:nvCxnSpPr>
        <p:spPr>
          <a:xfrm>
            <a:off x="3413492" y="5597553"/>
            <a:ext cx="173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/>
          <p:cNvCxnSpPr>
            <a:stCxn id="77" idx="6"/>
            <a:endCxn id="80" idx="1"/>
          </p:cNvCxnSpPr>
          <p:nvPr/>
        </p:nvCxnSpPr>
        <p:spPr>
          <a:xfrm flipV="1">
            <a:off x="5959865" y="2674039"/>
            <a:ext cx="424890" cy="194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stCxn id="78" idx="6"/>
            <a:endCxn id="87" idx="2"/>
          </p:cNvCxnSpPr>
          <p:nvPr/>
        </p:nvCxnSpPr>
        <p:spPr>
          <a:xfrm>
            <a:off x="5959865" y="5597553"/>
            <a:ext cx="168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86" idx="6"/>
            <a:endCxn id="92" idx="2"/>
          </p:cNvCxnSpPr>
          <p:nvPr/>
        </p:nvCxnSpPr>
        <p:spPr>
          <a:xfrm>
            <a:off x="8452905" y="4623505"/>
            <a:ext cx="1836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80" idx="3"/>
            <a:endCxn id="86" idx="2"/>
          </p:cNvCxnSpPr>
          <p:nvPr/>
        </p:nvCxnSpPr>
        <p:spPr>
          <a:xfrm>
            <a:off x="7257458" y="2674039"/>
            <a:ext cx="384691" cy="194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stCxn id="87" idx="6"/>
            <a:endCxn id="81" idx="1"/>
          </p:cNvCxnSpPr>
          <p:nvPr/>
        </p:nvCxnSpPr>
        <p:spPr>
          <a:xfrm flipV="1">
            <a:off x="8452905" y="2674039"/>
            <a:ext cx="497871" cy="292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>
            <a:stCxn id="81" idx="3"/>
            <a:endCxn id="93" idx="2"/>
          </p:cNvCxnSpPr>
          <p:nvPr/>
        </p:nvCxnSpPr>
        <p:spPr>
          <a:xfrm>
            <a:off x="9823479" y="2674039"/>
            <a:ext cx="466195" cy="292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/>
          <p:cNvCxnSpPr>
            <a:stCxn id="84" idx="6"/>
            <a:endCxn id="81" idx="1"/>
          </p:cNvCxnSpPr>
          <p:nvPr/>
        </p:nvCxnSpPr>
        <p:spPr>
          <a:xfrm>
            <a:off x="8459287" y="2671985"/>
            <a:ext cx="491489" cy="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/>
          <p:cNvCxnSpPr>
            <a:stCxn id="81" idx="3"/>
            <a:endCxn id="90" idx="2"/>
          </p:cNvCxnSpPr>
          <p:nvPr/>
        </p:nvCxnSpPr>
        <p:spPr>
          <a:xfrm flipV="1">
            <a:off x="9823479" y="2671985"/>
            <a:ext cx="469386" cy="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/>
          <p:cNvCxnSpPr>
            <a:stCxn id="75" idx="6"/>
            <a:endCxn id="80" idx="1"/>
          </p:cNvCxnSpPr>
          <p:nvPr/>
        </p:nvCxnSpPr>
        <p:spPr>
          <a:xfrm>
            <a:off x="5966247" y="2671985"/>
            <a:ext cx="418508" cy="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/>
          <p:cNvCxnSpPr>
            <a:stCxn id="80" idx="3"/>
            <a:endCxn id="84" idx="2"/>
          </p:cNvCxnSpPr>
          <p:nvPr/>
        </p:nvCxnSpPr>
        <p:spPr>
          <a:xfrm flipV="1">
            <a:off x="7257458" y="2671985"/>
            <a:ext cx="387882" cy="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>
            <a:stCxn id="60" idx="6"/>
            <a:endCxn id="72" idx="1"/>
          </p:cNvCxnSpPr>
          <p:nvPr/>
        </p:nvCxnSpPr>
        <p:spPr>
          <a:xfrm flipV="1">
            <a:off x="3419874" y="2670380"/>
            <a:ext cx="433160" cy="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箭头连接符 157"/>
          <p:cNvCxnSpPr>
            <a:stCxn id="72" idx="3"/>
            <a:endCxn id="75" idx="2"/>
          </p:cNvCxnSpPr>
          <p:nvPr/>
        </p:nvCxnSpPr>
        <p:spPr>
          <a:xfrm>
            <a:off x="4725737" y="2670380"/>
            <a:ext cx="426563" cy="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/>
          <p:cNvCxnSpPr>
            <a:stCxn id="59" idx="3"/>
            <a:endCxn id="60" idx="2"/>
          </p:cNvCxnSpPr>
          <p:nvPr/>
        </p:nvCxnSpPr>
        <p:spPr>
          <a:xfrm flipV="1">
            <a:off x="1787308" y="2671985"/>
            <a:ext cx="818619" cy="154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线箭头连接符 163"/>
          <p:cNvCxnSpPr>
            <a:stCxn id="59" idx="3"/>
            <a:endCxn id="61" idx="2"/>
          </p:cNvCxnSpPr>
          <p:nvPr/>
        </p:nvCxnSpPr>
        <p:spPr>
          <a:xfrm flipV="1">
            <a:off x="1787308" y="3648543"/>
            <a:ext cx="815428" cy="56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箭头连接符 166"/>
          <p:cNvCxnSpPr>
            <a:stCxn id="59" idx="3"/>
            <a:endCxn id="62" idx="2"/>
          </p:cNvCxnSpPr>
          <p:nvPr/>
        </p:nvCxnSpPr>
        <p:spPr>
          <a:xfrm>
            <a:off x="1787308" y="4218127"/>
            <a:ext cx="815428" cy="40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箭头连接符 169"/>
          <p:cNvCxnSpPr>
            <a:stCxn id="59" idx="3"/>
            <a:endCxn id="63" idx="2"/>
          </p:cNvCxnSpPr>
          <p:nvPr/>
        </p:nvCxnSpPr>
        <p:spPr>
          <a:xfrm>
            <a:off x="1787308" y="4218127"/>
            <a:ext cx="815428" cy="137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箭头连接符 172"/>
          <p:cNvCxnSpPr>
            <a:stCxn id="68" idx="3"/>
            <a:endCxn id="59" idx="1"/>
          </p:cNvCxnSpPr>
          <p:nvPr/>
        </p:nvCxnSpPr>
        <p:spPr>
          <a:xfrm flipV="1">
            <a:off x="978421" y="4218127"/>
            <a:ext cx="284871" cy="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微博的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反讽识别</a:t>
            </a:r>
            <a:r>
              <a:rPr kumimoji="1"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多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分类器分层识别算法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675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面向微博的反讽识别 </a:t>
            </a:r>
            <a:r>
              <a:rPr kumimoji="1"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 分类模型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框架</a:t>
            </a:r>
            <a:endParaRPr kumimoji="1" lang="zh-CN" altLang="en-US" sz="3600" dirty="0"/>
          </a:p>
        </p:txBody>
      </p:sp>
      <p:grpSp>
        <p:nvGrpSpPr>
          <p:cNvPr id="92" name="组 91"/>
          <p:cNvGrpSpPr/>
          <p:nvPr/>
        </p:nvGrpSpPr>
        <p:grpSpPr>
          <a:xfrm>
            <a:off x="505945" y="2057400"/>
            <a:ext cx="11535363" cy="3568699"/>
            <a:chOff x="1445981" y="2452499"/>
            <a:chExt cx="8629861" cy="2669823"/>
          </a:xfrm>
        </p:grpSpPr>
        <p:sp>
          <p:nvSpPr>
            <p:cNvPr id="4" name="圆角矩形 3"/>
            <p:cNvSpPr/>
            <p:nvPr/>
          </p:nvSpPr>
          <p:spPr>
            <a:xfrm>
              <a:off x="2372185" y="2970547"/>
              <a:ext cx="1186720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473798" y="307216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685463" y="307216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97128" y="307216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108793" y="306660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20458" y="306660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372185" y="3525930"/>
              <a:ext cx="1186720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473798" y="3627544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685463" y="3627544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897128" y="3627544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108793" y="3621992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0458" y="3621992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72185" y="4607615"/>
              <a:ext cx="1186720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473798" y="470922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685463" y="470922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897128" y="470922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108793" y="4703677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320458" y="4703677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239221" y="2828781"/>
              <a:ext cx="1462105" cy="22935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735896" y="2984746"/>
                  <a:ext cx="2531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>
                    <a:latin typeface="PMingLiU" charset="-120"/>
                    <a:ea typeface="PMingLiU" charset="-120"/>
                    <a:cs typeface="PMingLiU" charset="-120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896" y="2984746"/>
                  <a:ext cx="25314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1735896" y="3506092"/>
                  <a:ext cx="2499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896" y="3506092"/>
                  <a:ext cx="249940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1719519" y="4621814"/>
                  <a:ext cx="2502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519" y="4621814"/>
                  <a:ext cx="250261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线箭头连接符 25"/>
            <p:cNvCxnSpPr/>
            <p:nvPr/>
          </p:nvCxnSpPr>
          <p:spPr>
            <a:xfrm>
              <a:off x="2025581" y="3695261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/>
            <p:nvPr/>
          </p:nvCxnSpPr>
          <p:spPr>
            <a:xfrm>
              <a:off x="2025581" y="4766399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445981" y="2505616"/>
              <a:ext cx="954107" cy="3231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微博文本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583985" y="2478300"/>
              <a:ext cx="7617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词嵌入</a:t>
              </a: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547255" y="2961324"/>
              <a:ext cx="275202" cy="19643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RNN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 CNN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594157" y="2961326"/>
              <a:ext cx="272857" cy="196433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池化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注意力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 </a:t>
              </a:r>
              <a:endPara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876176" y="2822181"/>
              <a:ext cx="284201" cy="230014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高斯噪声</a:t>
              </a: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6312700" y="2797133"/>
              <a:ext cx="272857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Dropout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6981981" y="2945669"/>
              <a:ext cx="272857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全联接层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7433260" y="2945669"/>
              <a:ext cx="275202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36" name="直线箭头连接符 35"/>
            <p:cNvCxnSpPr>
              <a:stCxn id="11" idx="3"/>
            </p:cNvCxnSpPr>
            <p:nvPr/>
          </p:nvCxnSpPr>
          <p:spPr>
            <a:xfrm>
              <a:off x="3558921" y="3129331"/>
              <a:ext cx="308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3558921" y="3701431"/>
              <a:ext cx="308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/>
            <p:nvPr/>
          </p:nvCxnSpPr>
          <p:spPr>
            <a:xfrm>
              <a:off x="3560240" y="4774383"/>
              <a:ext cx="3073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/>
            <p:nvPr/>
          </p:nvCxnSpPr>
          <p:spPr>
            <a:xfrm>
              <a:off x="4161403" y="3129331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/>
            <p:nvPr/>
          </p:nvCxnSpPr>
          <p:spPr>
            <a:xfrm>
              <a:off x="4161403" y="3701431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/>
            <p:nvPr/>
          </p:nvCxnSpPr>
          <p:spPr>
            <a:xfrm>
              <a:off x="4160364" y="4774383"/>
              <a:ext cx="3868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4822457" y="3123161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/>
            <p:nvPr/>
          </p:nvCxnSpPr>
          <p:spPr>
            <a:xfrm>
              <a:off x="4822457" y="3695261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/>
            <p:cNvCxnSpPr/>
            <p:nvPr/>
          </p:nvCxnSpPr>
          <p:spPr>
            <a:xfrm>
              <a:off x="5343175" y="3123161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/>
            <p:cNvCxnSpPr/>
            <p:nvPr/>
          </p:nvCxnSpPr>
          <p:spPr>
            <a:xfrm>
              <a:off x="5343175" y="3688169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/>
            <p:cNvCxnSpPr/>
            <p:nvPr/>
          </p:nvCxnSpPr>
          <p:spPr>
            <a:xfrm>
              <a:off x="6596190" y="3935426"/>
              <a:ext cx="3857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/>
            <p:cNvCxnSpPr/>
            <p:nvPr/>
          </p:nvCxnSpPr>
          <p:spPr>
            <a:xfrm>
              <a:off x="7254838" y="3935426"/>
              <a:ext cx="178438" cy="12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/>
            <p:nvPr/>
          </p:nvCxnSpPr>
          <p:spPr>
            <a:xfrm>
              <a:off x="7708462" y="3935426"/>
              <a:ext cx="64190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4397605" y="2452499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特征编码器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357678" y="2801459"/>
              <a:ext cx="1703947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639382" y="2787742"/>
              <a:ext cx="161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各反讽类别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概率分布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52" name="直线箭头连接符 51"/>
            <p:cNvCxnSpPr/>
            <p:nvPr/>
          </p:nvCxnSpPr>
          <p:spPr>
            <a:xfrm>
              <a:off x="2025579" y="3161343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5033082" y="2945674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035015" y="349296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028303" y="4589730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56" name="直线箭头连接符 55"/>
            <p:cNvCxnSpPr/>
            <p:nvPr/>
          </p:nvCxnSpPr>
          <p:spPr>
            <a:xfrm>
              <a:off x="5856373" y="3922091"/>
              <a:ext cx="4563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圆角矩形 56"/>
            <p:cNvSpPr/>
            <p:nvPr/>
          </p:nvSpPr>
          <p:spPr>
            <a:xfrm rot="5400000">
              <a:off x="8025883" y="3776642"/>
              <a:ext cx="966538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400000">
              <a:off x="8442055" y="354292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rot="5400000">
              <a:off x="8442055" y="375458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5400000">
              <a:off x="8442055" y="396625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5400000">
              <a:off x="8447607" y="417791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 rot="5400000">
              <a:off x="1784727" y="390930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63" name="文本框 62"/>
            <p:cNvSpPr txBox="1"/>
            <p:nvPr/>
          </p:nvSpPr>
          <p:spPr>
            <a:xfrm rot="5400000">
              <a:off x="2810798" y="4071642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cxnSp>
          <p:nvCxnSpPr>
            <p:cNvPr id="64" name="直线箭头连接符 63"/>
            <p:cNvCxnSpPr/>
            <p:nvPr/>
          </p:nvCxnSpPr>
          <p:spPr>
            <a:xfrm>
              <a:off x="4823493" y="4774383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/>
            <p:cNvCxnSpPr/>
            <p:nvPr/>
          </p:nvCxnSpPr>
          <p:spPr>
            <a:xfrm>
              <a:off x="5344211" y="4774383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圆角矩形 65"/>
            <p:cNvSpPr/>
            <p:nvPr/>
          </p:nvSpPr>
          <p:spPr>
            <a:xfrm>
              <a:off x="6785569" y="2797133"/>
              <a:ext cx="1132376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560433" y="2473968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概率预测器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8962621" y="3452161"/>
              <a:ext cx="275202" cy="9665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tx1"/>
                  </a:solidFill>
                </a:rPr>
                <a:t>Argmax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9437835" y="3773847"/>
              <a:ext cx="269626" cy="323165"/>
            </a:xfrm>
            <a:prstGeom prst="rect">
              <a:avLst/>
            </a:prstGeom>
            <a:noFill/>
          </p:spPr>
          <p:txBody>
            <a:bodyPr vert="horz" wrap="none" rtlCol="0" anchor="t">
              <a:spAutoFit/>
            </a:bodyPr>
            <a:lstStyle/>
            <a:p>
              <a:r>
                <a:rPr kumimoji="1" lang="en-US" altLang="zh-CN" sz="1500" i="1" dirty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kumimoji="1" lang="zh-CN" altLang="en-US" sz="15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70" name="直线箭头连接符 69"/>
            <p:cNvCxnSpPr/>
            <p:nvPr/>
          </p:nvCxnSpPr>
          <p:spPr>
            <a:xfrm>
              <a:off x="8667940" y="3935430"/>
              <a:ext cx="29468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箭头连接符 70"/>
            <p:cNvCxnSpPr/>
            <p:nvPr/>
          </p:nvCxnSpPr>
          <p:spPr>
            <a:xfrm flipV="1">
              <a:off x="9237823" y="3935430"/>
              <a:ext cx="20001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/>
            <p:cNvSpPr/>
            <p:nvPr/>
          </p:nvSpPr>
          <p:spPr>
            <a:xfrm>
              <a:off x="9069461" y="2945673"/>
              <a:ext cx="100638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反讽类别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079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32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提纲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背景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问题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定义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研究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现状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TW" altLang="en-US" sz="2400" dirty="0">
                <a:latin typeface="SimHei" charset="-122"/>
                <a:ea typeface="SimHei" charset="-122"/>
                <a:cs typeface="SimHei" charset="-122"/>
              </a:rPr>
              <a:t>研究框架</a:t>
            </a:r>
            <a:endParaRPr kumimoji="1" lang="en-US" altLang="zh-TW" sz="24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基于多分类器分层的微博反讽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基于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多通道模型引入上下文的情感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总结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5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面向微博的反讽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kumimoji="1"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zh-CN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33645"/>
              </p:ext>
            </p:extLst>
          </p:nvPr>
        </p:nvGraphicFramePr>
        <p:xfrm>
          <a:off x="1289683" y="2096449"/>
          <a:ext cx="9673594" cy="4020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45888"/>
                <a:gridCol w="2478642"/>
                <a:gridCol w="1612266"/>
                <a:gridCol w="1612266"/>
                <a:gridCol w="1612266"/>
                <a:gridCol w="1612266"/>
              </a:tblGrid>
              <a:tr h="335076"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排名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队伍名称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 </a:t>
                      </a:r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1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THU_NGN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0.7347 (1)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0.6304 (4)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0.8006 (4)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0.7054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2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NTUA-SLP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0.7321 (2)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0.6535 (2)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 (13)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0.6719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3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WLV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0.6429 (15)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0.5317 (20)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0.8360 (2)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0.6500</a:t>
                      </a:r>
                      <a:endParaRPr lang="zh-CN" altLang="en-US" sz="16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4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is-I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0.6607 (10)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0.5506 (13)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0.7878 (7)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0.6481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5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NIHRIO, NCL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0.7015 (3)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0.6091 (5)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 (13)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0.6476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smtClean="0"/>
                        <a:t>6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DLUTNLP-1</a:t>
                      </a:r>
                      <a:endParaRPr lang="en-US" altLang="zh-CN" sz="1400" b="0" i="0" u="none" strike="noStrike" kern="1200" baseline="0" dirty="0" smtClean="0">
                        <a:solidFill>
                          <a:schemeClr val="dk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0.6276 (19)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0.5199 (23)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0.7974 (5)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0.6294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7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ELiRF-UPV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0.6110 (23)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0.5059 (27)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0.8328 (3)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0.6294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8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THU_HCSI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0.6594 (11)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0.5550 (11)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0.7138 (10)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0.6245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t-IT" altLang="zh-CN" sz="1600" u="none" strike="noStrike" kern="1200" baseline="0" dirty="0" smtClean="0"/>
                        <a:t>9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CJ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0.6671 (8)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0.5654 (9)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0.6945 (12)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0.6234</a:t>
                      </a:r>
                      <a:endParaRPr lang="zh-CN" altLang="en-US" sz="16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10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it-IT" altLang="zh-CN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NonDicevoSulSerio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0.6786 (7)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0.5831 (8)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0.6656 (15)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0.6216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is-I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我们的系统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smtClean="0"/>
                        <a:t>0.6939 (2)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smtClean="0"/>
                        <a:t>0.6003 (1)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0.5241 (2)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0.5205 (1)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986731" y="1624392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SemEval-2018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任务三子任务一参赛系统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性能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49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面向微博的反讽识别</a:t>
            </a:r>
            <a:r>
              <a:rPr kumimoji="1" lang="en-US" altLang="zh-CN" sz="3600" dirty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zh-CN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64626"/>
              </p:ext>
            </p:extLst>
          </p:nvPr>
        </p:nvGraphicFramePr>
        <p:xfrm>
          <a:off x="1288800" y="2095200"/>
          <a:ext cx="9716770" cy="40439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49217"/>
                <a:gridCol w="2489705"/>
                <a:gridCol w="1619462"/>
                <a:gridCol w="1619462"/>
                <a:gridCol w="1619462"/>
                <a:gridCol w="1619462"/>
              </a:tblGrid>
              <a:tr h="336572"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排名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队伍名称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 </a:t>
                      </a:r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1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zh-CN" altLang="is-IS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无</a:t>
                      </a: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0.7321 (1)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0.5768 (1)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0.5044 (4)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0.5074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2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NTUA-SLP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0.6518 (4)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0.4959 (4)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0.5124 (2)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0.4959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3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THU_NGN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0.6046 (9)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0.4860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0.5414 (1)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0.4947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4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zh-CN" altLang="is-IS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无</a:t>
                      </a: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0.6033 (10)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0.4660 (7)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0.5058 (3)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0.4743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4898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5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NIHRIO, NCL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0.6594 (3)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0.5446 (2)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0.4475 (5)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0.4437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29207"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dirty="0" smtClean="0"/>
                        <a:t>6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en-US" altLang="zh-CN" sz="14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Random Decision Syntax Trees</a:t>
                      </a:r>
                      <a:endParaRPr lang="en-US" altLang="zh-CN" sz="1400" b="0" i="0" u="none" strike="noStrike" kern="1200" baseline="0" dirty="0" smtClean="0">
                        <a:solidFill>
                          <a:schemeClr val="dk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0.6327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0.4868 (5)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0.4388 (8)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0.4352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7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ELiRF-UPV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0.6327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0.4123 (12)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0.4404 (7)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0.4211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8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WLV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0.6709 (2)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0.4311 (10)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0.4149 (9)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0.4153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t-IT" altLang="zh-CN" sz="1600" u="none" strike="noStrike" kern="1200" baseline="0" dirty="0" smtClean="0"/>
                        <a:t>9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#</a:t>
                      </a:r>
                      <a:r>
                        <a:rPr lang="it-IT" altLang="zh-CN" sz="1600" u="none" strike="noStrike" kern="1200" baseline="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NonDicevoSulSerio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0.5446 (18)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0.4087 (15)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0.4410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0.4131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10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INGEOTEC-IIMAS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0.6441 (5)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 0.5017 (3)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0.3850 (15)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0.4055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is-I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我们的系统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0.6939 (2)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0.6003 (1)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0.5241 (2)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0.5205 (1)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986731" y="1624392"/>
            <a:ext cx="455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SemEval-2018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任务三子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任务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二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参赛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系统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性能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0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123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730982"/>
              </p:ext>
            </p:extLst>
          </p:nvPr>
        </p:nvGraphicFramePr>
        <p:xfrm>
          <a:off x="2062480" y="3526366"/>
          <a:ext cx="812800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</a:t>
                      </a: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0.6837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0.4891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0.4913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0.4893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0.4949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III</a:t>
                      </a:r>
                      <a:endParaRPr lang="zh-CN" altLang="en-US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0.5179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最终结果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0.5205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844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面向微博的反讽识别</a:t>
            </a:r>
            <a:r>
              <a:rPr kumimoji="1" lang="en-US" altLang="zh-CN" sz="36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- 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混淆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矩阵分析</a:t>
            </a:r>
            <a:endParaRPr kumimoji="1" lang="zh-CN" alt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97039"/>
              </p:ext>
            </p:extLst>
          </p:nvPr>
        </p:nvGraphicFramePr>
        <p:xfrm>
          <a:off x="6357975" y="4101508"/>
          <a:ext cx="5488715" cy="19309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最终识别结果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预测标签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真实标签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377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122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39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38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64361"/>
              </p:ext>
            </p:extLst>
          </p:nvPr>
        </p:nvGraphicFramePr>
        <p:xfrm>
          <a:off x="398939" y="4101508"/>
          <a:ext cx="5488715" cy="19309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III</a:t>
                      </a:r>
                      <a:endParaRPr lang="zh-CN" alt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预测标签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真实标签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375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122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39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38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23623"/>
              </p:ext>
            </p:extLst>
          </p:nvPr>
        </p:nvGraphicFramePr>
        <p:xfrm>
          <a:off x="6357974" y="1684674"/>
          <a:ext cx="5488715" cy="19309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</a:t>
                      </a:r>
                      <a:endParaRPr lang="zh-CN" alt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预测标签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真实标签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389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39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122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39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8332"/>
              </p:ext>
            </p:extLst>
          </p:nvPr>
        </p:nvGraphicFramePr>
        <p:xfrm>
          <a:off x="398940" y="1669926"/>
          <a:ext cx="5488715" cy="19309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endParaRPr lang="zh-CN" alt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预测标签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真实标签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380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125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804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769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三轮对话的</a:t>
            </a:r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情感识别</a:t>
            </a:r>
            <a:r>
              <a:rPr lang="en-US" altLang="zh-CN" sz="36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- 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实验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数据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SemEval-2019 Task3: </a:t>
            </a:r>
            <a:r>
              <a:rPr lang="en-US" altLang="zh-CN" i="1" dirty="0" err="1" smtClean="0">
                <a:latin typeface="Times New Roman" charset="0"/>
                <a:ea typeface="Times New Roman" charset="0"/>
                <a:cs typeface="Times New Roman" charset="0"/>
              </a:rPr>
              <a:t>EmoContext</a:t>
            </a:r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 - A </a:t>
            </a:r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Shared Task on Contextual Emotion Detection in Text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158817" y="2071868"/>
          <a:ext cx="5935326" cy="407429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996"/>
                <a:gridCol w="5081330"/>
              </a:tblGrid>
              <a:tr h="3134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类别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 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对话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开心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I’m in mood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ya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need a hug ? :-)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yeah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悲伤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Not coz of you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why? Tell me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:( My girlfriend left me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愤怒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He is over me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so YOU say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 just hate him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其他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degreee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what degree &amp; where?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sryyy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really got to goo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98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三轮对话的</a:t>
            </a:r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情感识别</a:t>
            </a:r>
            <a:r>
              <a:rPr lang="en-US" altLang="zh-CN" sz="36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- 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实验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数据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SemEval-2019 Task3: </a:t>
            </a:r>
            <a:r>
              <a:rPr lang="en-US" altLang="zh-CN" i="1" dirty="0" err="1" smtClean="0">
                <a:latin typeface="Times New Roman" charset="0"/>
                <a:ea typeface="Times New Roman" charset="0"/>
                <a:cs typeface="Times New Roman" charset="0"/>
              </a:rPr>
              <a:t>EmoContext</a:t>
            </a:r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 - A </a:t>
            </a:r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Shared Task on Contextual Emotion Detection in Text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9920"/>
              </p:ext>
            </p:extLst>
          </p:nvPr>
        </p:nvGraphicFramePr>
        <p:xfrm>
          <a:off x="2454682" y="2040070"/>
          <a:ext cx="6965633" cy="15680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17463"/>
                <a:gridCol w="1320787"/>
                <a:gridCol w="1338053"/>
                <a:gridCol w="1311817"/>
                <a:gridCol w="1277513"/>
              </a:tblGrid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数据集</a:t>
                      </a:r>
                      <a:endParaRPr lang="zh-CN" altLang="en-US" sz="1800" b="1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训练集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14948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4243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5463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5506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验证集</a:t>
                      </a:r>
                      <a:endParaRPr lang="en-US" altLang="zh-CN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2338</a:t>
                      </a:r>
                      <a:endParaRPr lang="en-US" altLang="zh-TW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142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125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150</a:t>
                      </a:r>
                      <a:endParaRPr lang="en-US" altLang="zh-TW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测试集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4677</a:t>
                      </a:r>
                      <a:endParaRPr lang="en-US" altLang="zh-TW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284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298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</a:tbl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049844756"/>
              </p:ext>
            </p:extLst>
          </p:nvPr>
        </p:nvGraphicFramePr>
        <p:xfrm>
          <a:off x="2754581" y="3681639"/>
          <a:ext cx="2204335" cy="2572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808148918"/>
              </p:ext>
            </p:extLst>
          </p:nvPr>
        </p:nvGraphicFramePr>
        <p:xfrm>
          <a:off x="4958916" y="3681639"/>
          <a:ext cx="2204335" cy="2572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517776129"/>
              </p:ext>
            </p:extLst>
          </p:nvPr>
        </p:nvGraphicFramePr>
        <p:xfrm>
          <a:off x="7163251" y="3681639"/>
          <a:ext cx="2204335" cy="2572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486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02464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面向三轮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对话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情感识别</a:t>
            </a:r>
            <a:r>
              <a:rPr kumimoji="1"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多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通道分类模型框架</a:t>
            </a:r>
            <a:endParaRPr kumimoji="1" lang="zh-CN" altLang="en-US" sz="3600" dirty="0"/>
          </a:p>
        </p:txBody>
      </p:sp>
      <p:grpSp>
        <p:nvGrpSpPr>
          <p:cNvPr id="4" name="组 3"/>
          <p:cNvGrpSpPr/>
          <p:nvPr/>
        </p:nvGrpSpPr>
        <p:grpSpPr>
          <a:xfrm>
            <a:off x="971502" y="1493133"/>
            <a:ext cx="10402555" cy="4711779"/>
            <a:chOff x="1452211" y="1659310"/>
            <a:chExt cx="9703469" cy="4395132"/>
          </a:xfrm>
        </p:grpSpPr>
        <p:sp>
          <p:nvSpPr>
            <p:cNvPr id="5" name="圆角矩形 4"/>
            <p:cNvSpPr/>
            <p:nvPr/>
          </p:nvSpPr>
          <p:spPr>
            <a:xfrm>
              <a:off x="3099874" y="2422016"/>
              <a:ext cx="742152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201499" y="2523643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413164" y="2523643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624829" y="2523643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099873" y="2977399"/>
              <a:ext cx="742152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201499" y="3079026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413164" y="3079026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624829" y="3079026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099873" y="4059084"/>
              <a:ext cx="742152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201499" y="416071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413164" y="416071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624829" y="416071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915163" y="2280250"/>
              <a:ext cx="1037025" cy="22935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466014" y="2436215"/>
                  <a:ext cx="269433" cy="217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>
                    <a:latin typeface="PMingLiU" charset="-120"/>
                    <a:ea typeface="PMingLiU" charset="-120"/>
                    <a:cs typeface="PMingLiU" charset="-120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014" y="2436215"/>
                  <a:ext cx="269433" cy="2174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83"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466014" y="2957571"/>
                  <a:ext cx="263021" cy="2178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014" y="2957571"/>
                  <a:ext cx="263021" cy="2178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522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2449640" y="4073293"/>
                  <a:ext cx="316305" cy="244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i="1"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1" lang="en-US" altLang="zh-CN" sz="14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640" y="4073293"/>
                  <a:ext cx="316305" cy="24461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55" b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线箭头连接符 20"/>
            <p:cNvCxnSpPr/>
            <p:nvPr/>
          </p:nvCxnSpPr>
          <p:spPr>
            <a:xfrm>
              <a:off x="2742254" y="3146730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/>
            <p:nvPr/>
          </p:nvCxnSpPr>
          <p:spPr>
            <a:xfrm>
              <a:off x="2742254" y="4217868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676305" y="1659310"/>
              <a:ext cx="1146468" cy="55399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kumimoji="1" lang="zh-TW" altLang="en-US" sz="1500" dirty="0">
                  <a:latin typeface="SimHei" charset="-122"/>
                  <a:ea typeface="SimHei" charset="-122"/>
                  <a:cs typeface="SimHei" charset="-122"/>
                </a:rPr>
                <a:t>三轮对话</a:t>
              </a:r>
              <a:endParaRPr kumimoji="1" lang="en-US" altLang="zh-TW" sz="1500" dirty="0"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TW" altLang="en-US" sz="1500" dirty="0">
                  <a:latin typeface="SimHei" charset="-122"/>
                  <a:ea typeface="SimHei" charset="-122"/>
                  <a:cs typeface="SimHei" charset="-122"/>
                </a:rPr>
                <a:t>对应词序列</a:t>
              </a:r>
              <a:endParaRPr kumimoji="1" lang="en-US" altLang="zh-TW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58557" y="1906708"/>
              <a:ext cx="7617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词嵌入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798107" y="2412793"/>
              <a:ext cx="275202" cy="19643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RNN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 CNN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845022" y="2412795"/>
              <a:ext cx="272857" cy="196433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池化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注意力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 </a:t>
              </a:r>
              <a:endPara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127041" y="2273663"/>
              <a:ext cx="284201" cy="230014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高斯噪声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529945" y="2235911"/>
              <a:ext cx="272857" cy="232085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Dropout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586896" y="3873432"/>
              <a:ext cx="272857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全联接层</a:t>
              </a: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8011266" y="3873432"/>
              <a:ext cx="275202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ReLU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线箭头连接符 30"/>
            <p:cNvCxnSpPr>
              <a:stCxn id="8" idx="3"/>
            </p:cNvCxnSpPr>
            <p:nvPr/>
          </p:nvCxnSpPr>
          <p:spPr>
            <a:xfrm>
              <a:off x="3842026" y="2580800"/>
              <a:ext cx="2850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/>
            <p:cNvCxnSpPr/>
            <p:nvPr/>
          </p:nvCxnSpPr>
          <p:spPr>
            <a:xfrm>
              <a:off x="4412255" y="2580800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/>
            <p:cNvCxnSpPr/>
            <p:nvPr/>
          </p:nvCxnSpPr>
          <p:spPr>
            <a:xfrm>
              <a:off x="4412255" y="3152900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/>
            <p:nvPr/>
          </p:nvCxnSpPr>
          <p:spPr>
            <a:xfrm>
              <a:off x="4411229" y="4225852"/>
              <a:ext cx="3868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/>
            <p:cNvCxnSpPr/>
            <p:nvPr/>
          </p:nvCxnSpPr>
          <p:spPr>
            <a:xfrm>
              <a:off x="5073309" y="2574630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/>
            <p:cNvCxnSpPr/>
            <p:nvPr/>
          </p:nvCxnSpPr>
          <p:spPr>
            <a:xfrm>
              <a:off x="5073309" y="3146730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5594027" y="2574630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/>
            <p:nvPr/>
          </p:nvCxnSpPr>
          <p:spPr>
            <a:xfrm>
              <a:off x="5594027" y="3139638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>
              <a:stCxn id="80" idx="6"/>
              <a:endCxn id="101" idx="1"/>
            </p:cNvCxnSpPr>
            <p:nvPr/>
          </p:nvCxnSpPr>
          <p:spPr>
            <a:xfrm flipV="1">
              <a:off x="7285709" y="4863194"/>
              <a:ext cx="301182" cy="15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101" idx="3"/>
              <a:endCxn id="102" idx="1"/>
            </p:cNvCxnSpPr>
            <p:nvPr/>
          </p:nvCxnSpPr>
          <p:spPr>
            <a:xfrm>
              <a:off x="7859753" y="4863189"/>
              <a:ext cx="1515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/>
            <p:nvPr/>
          </p:nvCxnSpPr>
          <p:spPr>
            <a:xfrm flipV="1">
              <a:off x="9154186" y="4862703"/>
              <a:ext cx="414575" cy="4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4649766" y="1892211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特征编码器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608543" y="2252928"/>
              <a:ext cx="1703947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968492" y="3283501"/>
              <a:ext cx="161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各情感类别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概率分布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45" name="直线箭头连接符 44"/>
            <p:cNvCxnSpPr/>
            <p:nvPr/>
          </p:nvCxnSpPr>
          <p:spPr>
            <a:xfrm>
              <a:off x="2742252" y="2612812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283934" y="2397156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285867" y="294445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279155" y="4041212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49" name="直线箭头连接符 48"/>
            <p:cNvCxnSpPr>
              <a:stCxn id="95" idx="3"/>
              <a:endCxn id="98" idx="1"/>
            </p:cNvCxnSpPr>
            <p:nvPr/>
          </p:nvCxnSpPr>
          <p:spPr>
            <a:xfrm>
              <a:off x="6117878" y="3394964"/>
              <a:ext cx="412066" cy="13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角矩形 49"/>
            <p:cNvSpPr/>
            <p:nvPr/>
          </p:nvSpPr>
          <p:spPr>
            <a:xfrm rot="5400000">
              <a:off x="9244274" y="4703919"/>
              <a:ext cx="966538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5400000">
              <a:off x="9660459" y="447021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 rot="5400000">
              <a:off x="9660459" y="468187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5400000">
              <a:off x="9660459" y="489354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5400000">
              <a:off x="9666011" y="510520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 rot="5400000">
              <a:off x="2514835" y="336079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 rot="5400000">
              <a:off x="3355529" y="353160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cxnSp>
          <p:nvCxnSpPr>
            <p:cNvPr id="57" name="直线箭头连接符 56"/>
            <p:cNvCxnSpPr/>
            <p:nvPr/>
          </p:nvCxnSpPr>
          <p:spPr>
            <a:xfrm>
              <a:off x="5074358" y="4225852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/>
            <p:cNvCxnSpPr/>
            <p:nvPr/>
          </p:nvCxnSpPr>
          <p:spPr>
            <a:xfrm>
              <a:off x="5595076" y="4225852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圆角矩形 58"/>
            <p:cNvSpPr/>
            <p:nvPr/>
          </p:nvSpPr>
          <p:spPr>
            <a:xfrm>
              <a:off x="7402728" y="3733592"/>
              <a:ext cx="1951936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538058" y="3262149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概率预测器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10120125" y="4379451"/>
              <a:ext cx="275202" cy="9665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Argmax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0603758" y="4694423"/>
              <a:ext cx="269626" cy="323165"/>
            </a:xfrm>
            <a:prstGeom prst="rect">
              <a:avLst/>
            </a:prstGeom>
            <a:noFill/>
          </p:spPr>
          <p:txBody>
            <a:bodyPr vert="horz" wrap="none" rtlCol="0" anchor="t">
              <a:spAutoFit/>
            </a:bodyPr>
            <a:lstStyle/>
            <a:p>
              <a:r>
                <a:rPr kumimoji="1" lang="en-US" altLang="zh-CN" sz="1500" i="1" dirty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kumimoji="1" lang="zh-CN" altLang="en-US" sz="15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63" name="直线箭头连接符 62"/>
            <p:cNvCxnSpPr/>
            <p:nvPr/>
          </p:nvCxnSpPr>
          <p:spPr>
            <a:xfrm>
              <a:off x="9886327" y="4862704"/>
              <a:ext cx="233798" cy="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/>
            <p:nvPr/>
          </p:nvCxnSpPr>
          <p:spPr>
            <a:xfrm flipV="1">
              <a:off x="10395327" y="4862720"/>
              <a:ext cx="2571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10149299" y="3858647"/>
              <a:ext cx="100638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>
                  <a:latin typeface="SimHei" charset="-122"/>
                  <a:ea typeface="SimHei" charset="-122"/>
                  <a:cs typeface="SimHei" charset="-122"/>
                </a:rPr>
                <a:t>情感类别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6" name="左大括号 65"/>
            <p:cNvSpPr/>
            <p:nvPr/>
          </p:nvSpPr>
          <p:spPr>
            <a:xfrm>
              <a:off x="2315556" y="2239468"/>
              <a:ext cx="118387" cy="232085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2034319" y="3292626"/>
                  <a:ext cx="2630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4319" y="3292626"/>
                  <a:ext cx="26302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2026678" y="4766159"/>
                  <a:ext cx="2668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678" y="4766159"/>
                  <a:ext cx="266868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9" name="组 68"/>
            <p:cNvGrpSpPr/>
            <p:nvPr/>
          </p:nvGrpSpPr>
          <p:grpSpPr>
            <a:xfrm>
              <a:off x="6994371" y="4719115"/>
              <a:ext cx="291338" cy="291338"/>
              <a:chOff x="6139877" y="3890914"/>
              <a:chExt cx="291338" cy="29133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6139877" y="3890914"/>
                <a:ext cx="291338" cy="29133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直线连接符 103"/>
              <p:cNvCxnSpPr/>
              <p:nvPr/>
            </p:nvCxnSpPr>
            <p:spPr>
              <a:xfrm>
                <a:off x="6139877" y="4036583"/>
                <a:ext cx="29133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/>
              <p:cNvCxnSpPr/>
              <p:nvPr/>
            </p:nvCxnSpPr>
            <p:spPr>
              <a:xfrm>
                <a:off x="6285546" y="3890914"/>
                <a:ext cx="0" cy="2913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文本框 69"/>
            <p:cNvSpPr txBox="1"/>
            <p:nvPr/>
          </p:nvSpPr>
          <p:spPr>
            <a:xfrm>
              <a:off x="3257537" y="4687303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2873306" y="4728469"/>
              <a:ext cx="1076560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4116167" y="4728469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4605313" y="4728469"/>
              <a:ext cx="1704846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74" name="直线箭头连接符 73"/>
            <p:cNvCxnSpPr>
              <a:stCxn id="97" idx="3"/>
              <a:endCxn id="99" idx="1"/>
            </p:cNvCxnSpPr>
            <p:nvPr/>
          </p:nvCxnSpPr>
          <p:spPr>
            <a:xfrm>
              <a:off x="3949869" y="4868683"/>
              <a:ext cx="1663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/>
            <p:cNvCxnSpPr>
              <a:stCxn id="99" idx="3"/>
              <a:endCxn id="100" idx="1"/>
            </p:cNvCxnSpPr>
            <p:nvPr/>
          </p:nvCxnSpPr>
          <p:spPr>
            <a:xfrm>
              <a:off x="4459645" y="4868683"/>
              <a:ext cx="1456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圆角矩形 75"/>
            <p:cNvSpPr/>
            <p:nvPr/>
          </p:nvSpPr>
          <p:spPr>
            <a:xfrm>
              <a:off x="6492080" y="4728469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77" name="直线箭头连接符 76"/>
            <p:cNvCxnSpPr>
              <a:stCxn id="100" idx="3"/>
            </p:cNvCxnSpPr>
            <p:nvPr/>
          </p:nvCxnSpPr>
          <p:spPr>
            <a:xfrm>
              <a:off x="6310160" y="4868683"/>
              <a:ext cx="1819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/>
            <p:cNvCxnSpPr>
              <a:endCxn id="80" idx="2"/>
            </p:cNvCxnSpPr>
            <p:nvPr/>
          </p:nvCxnSpPr>
          <p:spPr>
            <a:xfrm flipV="1">
              <a:off x="6835560" y="4864786"/>
              <a:ext cx="158813" cy="3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5285867" y="4692696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2035456" y="5441144"/>
                  <a:ext cx="2668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456" y="5441144"/>
                  <a:ext cx="266868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文本框 80"/>
            <p:cNvSpPr txBox="1"/>
            <p:nvPr/>
          </p:nvSpPr>
          <p:spPr>
            <a:xfrm>
              <a:off x="3257636" y="537497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82" name="直线箭头连接符 81"/>
            <p:cNvCxnSpPr/>
            <p:nvPr/>
          </p:nvCxnSpPr>
          <p:spPr>
            <a:xfrm>
              <a:off x="2327678" y="5563504"/>
              <a:ext cx="5364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圆角矩形 82"/>
            <p:cNvSpPr/>
            <p:nvPr/>
          </p:nvSpPr>
          <p:spPr>
            <a:xfrm>
              <a:off x="2873306" y="5423290"/>
              <a:ext cx="1076560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4116167" y="5423290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4605313" y="5423290"/>
              <a:ext cx="1704846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86" name="直线箭头连接符 85"/>
            <p:cNvCxnSpPr/>
            <p:nvPr/>
          </p:nvCxnSpPr>
          <p:spPr>
            <a:xfrm>
              <a:off x="3949859" y="5563504"/>
              <a:ext cx="1663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箭头连接符 86"/>
            <p:cNvCxnSpPr/>
            <p:nvPr/>
          </p:nvCxnSpPr>
          <p:spPr>
            <a:xfrm>
              <a:off x="4459645" y="5563504"/>
              <a:ext cx="1456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圆角矩形 87"/>
            <p:cNvSpPr/>
            <p:nvPr/>
          </p:nvSpPr>
          <p:spPr>
            <a:xfrm>
              <a:off x="6492080" y="5423290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89" name="直线箭头连接符 88"/>
            <p:cNvCxnSpPr/>
            <p:nvPr/>
          </p:nvCxnSpPr>
          <p:spPr>
            <a:xfrm>
              <a:off x="6310159" y="5563504"/>
              <a:ext cx="1819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5285867" y="5387517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91" name="肘形连接符 90"/>
            <p:cNvCxnSpPr>
              <a:stCxn id="98" idx="3"/>
              <a:endCxn id="80" idx="0"/>
            </p:cNvCxnSpPr>
            <p:nvPr/>
          </p:nvCxnSpPr>
          <p:spPr>
            <a:xfrm>
              <a:off x="6802800" y="3396335"/>
              <a:ext cx="337240" cy="1322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肘形连接符 91"/>
            <p:cNvCxnSpPr>
              <a:endCxn id="80" idx="4"/>
            </p:cNvCxnSpPr>
            <p:nvPr/>
          </p:nvCxnSpPr>
          <p:spPr>
            <a:xfrm flipV="1">
              <a:off x="6835558" y="5010455"/>
              <a:ext cx="304482" cy="553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圆角矩形 92"/>
            <p:cNvSpPr/>
            <p:nvPr/>
          </p:nvSpPr>
          <p:spPr>
            <a:xfrm>
              <a:off x="8434439" y="3873432"/>
              <a:ext cx="272857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全联接层</a:t>
              </a: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8878982" y="3873432"/>
              <a:ext cx="275202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95" name="直线箭头连接符 94"/>
            <p:cNvCxnSpPr/>
            <p:nvPr/>
          </p:nvCxnSpPr>
          <p:spPr>
            <a:xfrm>
              <a:off x="8707294" y="4863189"/>
              <a:ext cx="1716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>
              <a:stCxn id="102" idx="3"/>
            </p:cNvCxnSpPr>
            <p:nvPr/>
          </p:nvCxnSpPr>
          <p:spPr>
            <a:xfrm>
              <a:off x="8286470" y="4863189"/>
              <a:ext cx="1479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>
              <a:off x="1459224" y="5405749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200" dirty="0">
                  <a:latin typeface="SimHei" charset="-122"/>
                  <a:ea typeface="SimHei" charset="-122"/>
                  <a:cs typeface="SimHei" charset="-122"/>
                </a:rPr>
                <a:t>第</a:t>
              </a:r>
              <a:r>
                <a:rPr kumimoji="1" lang="zh-TW" altLang="en-US" sz="1200" dirty="0">
                  <a:latin typeface="SimHei" charset="-122"/>
                  <a:ea typeface="SimHei" charset="-122"/>
                  <a:cs typeface="SimHei" charset="-122"/>
                </a:rPr>
                <a:t>三轮</a:t>
              </a:r>
              <a:endParaRPr lang="zh-CN" altLang="en-US" sz="12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452211" y="4741910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200" dirty="0">
                  <a:latin typeface="SimHei" charset="-122"/>
                  <a:ea typeface="SimHei" charset="-122"/>
                  <a:cs typeface="SimHei" charset="-122"/>
                </a:rPr>
                <a:t>第二</a:t>
              </a:r>
              <a:r>
                <a:rPr kumimoji="1" lang="zh-TW" altLang="en-US" sz="1200" dirty="0">
                  <a:latin typeface="SimHei" charset="-122"/>
                  <a:ea typeface="SimHei" charset="-122"/>
                  <a:cs typeface="SimHei" charset="-122"/>
                </a:rPr>
                <a:t>轮</a:t>
              </a:r>
              <a:endParaRPr lang="zh-CN" altLang="en-US" sz="12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454736" y="3267003"/>
              <a:ext cx="646331" cy="276999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kumimoji="1" lang="zh-CN" altLang="en-US" sz="1200" dirty="0">
                  <a:latin typeface="SimHei" charset="-122"/>
                  <a:ea typeface="SimHei" charset="-122"/>
                  <a:cs typeface="SimHei" charset="-122"/>
                </a:rPr>
                <a:t>第一</a:t>
              </a:r>
              <a:r>
                <a:rPr kumimoji="1" lang="zh-TW" altLang="en-US" sz="1200" dirty="0">
                  <a:latin typeface="SimHei" charset="-122"/>
                  <a:ea typeface="SimHei" charset="-122"/>
                  <a:cs typeface="SimHei" charset="-122"/>
                </a:rPr>
                <a:t>轮</a:t>
              </a:r>
              <a:endParaRPr lang="zh-CN" altLang="en-US" sz="12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100" name="直线箭头连接符 99"/>
            <p:cNvCxnSpPr/>
            <p:nvPr/>
          </p:nvCxnSpPr>
          <p:spPr>
            <a:xfrm>
              <a:off x="2327678" y="4873881"/>
              <a:ext cx="5364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箭头连接符 100"/>
            <p:cNvCxnSpPr>
              <a:stCxn id="20" idx="3"/>
            </p:cNvCxnSpPr>
            <p:nvPr/>
          </p:nvCxnSpPr>
          <p:spPr>
            <a:xfrm>
              <a:off x="3842025" y="4217868"/>
              <a:ext cx="2741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箭头连接符 101"/>
            <p:cNvCxnSpPr/>
            <p:nvPr/>
          </p:nvCxnSpPr>
          <p:spPr>
            <a:xfrm>
              <a:off x="3847666" y="3139638"/>
              <a:ext cx="2685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666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-283668"/>
            <a:ext cx="10593151" cy="1450757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三轮对话的</a:t>
            </a:r>
            <a:r>
              <a:rPr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情感识别</a:t>
            </a:r>
            <a:r>
              <a:rPr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多</a:t>
            </a:r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分类器分层识别</a:t>
            </a:r>
            <a:r>
              <a:rPr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算法</a:t>
            </a:r>
            <a:endParaRPr kumimoji="1" lang="zh-CN" altLang="en-US" sz="3600" dirty="0"/>
          </a:p>
        </p:txBody>
      </p:sp>
      <p:sp>
        <p:nvSpPr>
          <p:cNvPr id="4" name="圆角矩形 3"/>
          <p:cNvSpPr/>
          <p:nvPr/>
        </p:nvSpPr>
        <p:spPr>
          <a:xfrm>
            <a:off x="2795797" y="2083934"/>
            <a:ext cx="524016" cy="32204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四分类情感识别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4228337" y="1741034"/>
            <a:ext cx="817138" cy="3737920"/>
            <a:chOff x="2822873" y="1732567"/>
            <a:chExt cx="817138" cy="3737920"/>
          </a:xfrm>
        </p:grpSpPr>
        <p:sp>
          <p:nvSpPr>
            <p:cNvPr id="6" name="椭圆 5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5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 smtClean="0">
                  <a:latin typeface="SimHei" charset="-122"/>
                  <a:ea typeface="SimHei" charset="-122"/>
                  <a:cs typeface="SimHei" charset="-122"/>
                </a:rPr>
                <a:t>开心</a:t>
              </a:r>
              <a:endParaRPr lang="zh-CN" altLang="en-US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悲伤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395447" y="35248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三轮对话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048116" y="1560700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079717" y="5735379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>
                <a:latin typeface="Calibri" charset="0"/>
                <a:ea typeface="Calibri" charset="0"/>
                <a:cs typeface="Calibri" charset="0"/>
              </a:rPr>
              <a:t>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709746" y="2262809"/>
            <a:ext cx="539350" cy="3668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开心</a:t>
            </a:r>
            <a:endParaRPr lang="en-US" altLang="zh-CN" sz="16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、悲伤</a:t>
            </a:r>
            <a:endParaRPr lang="en-US" altLang="zh-CN" sz="16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、</a:t>
            </a:r>
            <a:r>
              <a:rPr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愤怒的三分类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6910177" y="1741034"/>
            <a:ext cx="817138" cy="3737920"/>
            <a:chOff x="2822873" y="1732567"/>
            <a:chExt cx="817138" cy="3737920"/>
          </a:xfrm>
        </p:grpSpPr>
        <p:sp>
          <p:nvSpPr>
            <p:cNvPr id="15" name="椭圆 14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latin typeface="SimHei" charset="-122"/>
                  <a:ea typeface="SimHei" charset="-122"/>
                  <a:cs typeface="SimHei" charset="-122"/>
                </a:rPr>
                <a:t>开心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悲伤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761557" y="5735379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9784220" y="1741034"/>
            <a:ext cx="817138" cy="3737920"/>
            <a:chOff x="2822873" y="1732567"/>
            <a:chExt cx="817138" cy="3737920"/>
          </a:xfrm>
        </p:grpSpPr>
        <p:sp>
          <p:nvSpPr>
            <p:cNvPr id="23" name="椭圆 22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latin typeface="SimHei" charset="-122"/>
                  <a:ea typeface="SimHei" charset="-122"/>
                  <a:cs typeface="SimHei" charset="-122"/>
                </a:rPr>
                <a:t>开心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悲伤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9698806" y="57353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SimHei" charset="-122"/>
                <a:ea typeface="SimHei" charset="-122"/>
                <a:cs typeface="SimHei" charset="-122"/>
              </a:rPr>
              <a:t>最终结果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27505" y="1560700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35" name="圆角矩形 34"/>
          <p:cNvSpPr/>
          <p:nvPr/>
        </p:nvSpPr>
        <p:spPr>
          <a:xfrm>
            <a:off x="9606717" y="1560700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cxnSp>
        <p:nvCxnSpPr>
          <p:cNvPr id="38" name="直线箭头连接符 37"/>
          <p:cNvCxnSpPr>
            <a:stCxn id="15" idx="6"/>
            <a:endCxn id="23" idx="2"/>
          </p:cNvCxnSpPr>
          <p:nvPr/>
        </p:nvCxnSpPr>
        <p:spPr>
          <a:xfrm>
            <a:off x="7727315" y="2148008"/>
            <a:ext cx="206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7" idx="6"/>
            <a:endCxn id="13" idx="1"/>
          </p:cNvCxnSpPr>
          <p:nvPr/>
        </p:nvCxnSpPr>
        <p:spPr>
          <a:xfrm>
            <a:off x="5042284" y="3124566"/>
            <a:ext cx="667462" cy="97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13" idx="3"/>
            <a:endCxn id="16" idx="2"/>
          </p:cNvCxnSpPr>
          <p:nvPr/>
        </p:nvCxnSpPr>
        <p:spPr>
          <a:xfrm flipV="1">
            <a:off x="6249096" y="3124566"/>
            <a:ext cx="661081" cy="97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6" idx="6"/>
            <a:endCxn id="24" idx="2"/>
          </p:cNvCxnSpPr>
          <p:nvPr/>
        </p:nvCxnSpPr>
        <p:spPr>
          <a:xfrm>
            <a:off x="7724124" y="3124566"/>
            <a:ext cx="206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8" idx="6"/>
            <a:endCxn id="13" idx="1"/>
          </p:cNvCxnSpPr>
          <p:nvPr/>
        </p:nvCxnSpPr>
        <p:spPr>
          <a:xfrm flipV="1">
            <a:off x="5039093" y="4097225"/>
            <a:ext cx="670653" cy="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7" idx="6"/>
            <a:endCxn id="25" idx="2"/>
          </p:cNvCxnSpPr>
          <p:nvPr/>
        </p:nvCxnSpPr>
        <p:spPr>
          <a:xfrm>
            <a:off x="7720933" y="4099528"/>
            <a:ext cx="2063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8" idx="6"/>
            <a:endCxn id="26" idx="2"/>
          </p:cNvCxnSpPr>
          <p:nvPr/>
        </p:nvCxnSpPr>
        <p:spPr>
          <a:xfrm>
            <a:off x="7720933" y="5073576"/>
            <a:ext cx="2063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endCxn id="23" idx="2"/>
          </p:cNvCxnSpPr>
          <p:nvPr/>
        </p:nvCxnSpPr>
        <p:spPr>
          <a:xfrm flipV="1">
            <a:off x="9004556" y="2148008"/>
            <a:ext cx="782855" cy="9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4" idx="3"/>
            <a:endCxn id="6" idx="2"/>
          </p:cNvCxnSpPr>
          <p:nvPr/>
        </p:nvCxnSpPr>
        <p:spPr>
          <a:xfrm flipV="1">
            <a:off x="3319813" y="2148008"/>
            <a:ext cx="911715" cy="154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" idx="3"/>
          </p:cNvCxnSpPr>
          <p:nvPr/>
        </p:nvCxnSpPr>
        <p:spPr>
          <a:xfrm flipV="1">
            <a:off x="3319813" y="3124566"/>
            <a:ext cx="908524" cy="56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4" idx="3"/>
          </p:cNvCxnSpPr>
          <p:nvPr/>
        </p:nvCxnSpPr>
        <p:spPr>
          <a:xfrm>
            <a:off x="3319813" y="3694150"/>
            <a:ext cx="908524" cy="40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4" idx="3"/>
          </p:cNvCxnSpPr>
          <p:nvPr/>
        </p:nvCxnSpPr>
        <p:spPr>
          <a:xfrm>
            <a:off x="3319813" y="3694150"/>
            <a:ext cx="908524" cy="137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线箭头连接符 555"/>
          <p:cNvCxnSpPr>
            <a:stCxn id="6" idx="6"/>
            <a:endCxn id="15" idx="2"/>
          </p:cNvCxnSpPr>
          <p:nvPr/>
        </p:nvCxnSpPr>
        <p:spPr>
          <a:xfrm>
            <a:off x="5045475" y="2148008"/>
            <a:ext cx="1867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线箭头连接符 558"/>
          <p:cNvCxnSpPr>
            <a:stCxn id="10" idx="3"/>
            <a:endCxn id="4" idx="1"/>
          </p:cNvCxnSpPr>
          <p:nvPr/>
        </p:nvCxnSpPr>
        <p:spPr>
          <a:xfrm>
            <a:off x="2400850" y="3694150"/>
            <a:ext cx="394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线箭头连接符 571"/>
          <p:cNvCxnSpPr>
            <a:stCxn id="13" idx="3"/>
            <a:endCxn id="17" idx="2"/>
          </p:cNvCxnSpPr>
          <p:nvPr/>
        </p:nvCxnSpPr>
        <p:spPr>
          <a:xfrm>
            <a:off x="6249096" y="4097225"/>
            <a:ext cx="661081" cy="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线箭头连接符 578"/>
          <p:cNvCxnSpPr>
            <a:stCxn id="9" idx="6"/>
            <a:endCxn id="13" idx="1"/>
          </p:cNvCxnSpPr>
          <p:nvPr/>
        </p:nvCxnSpPr>
        <p:spPr>
          <a:xfrm flipV="1">
            <a:off x="5039093" y="4097225"/>
            <a:ext cx="670653" cy="97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线箭头连接符 582"/>
          <p:cNvCxnSpPr>
            <a:stCxn id="13" idx="3"/>
            <a:endCxn id="18" idx="2"/>
          </p:cNvCxnSpPr>
          <p:nvPr/>
        </p:nvCxnSpPr>
        <p:spPr>
          <a:xfrm>
            <a:off x="6249096" y="4097225"/>
            <a:ext cx="661081" cy="97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线箭头连接符 654"/>
          <p:cNvCxnSpPr>
            <a:endCxn id="23" idx="2"/>
          </p:cNvCxnSpPr>
          <p:nvPr/>
        </p:nvCxnSpPr>
        <p:spPr>
          <a:xfrm flipV="1">
            <a:off x="8987622" y="2148008"/>
            <a:ext cx="799789" cy="195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线箭头连接符 658"/>
          <p:cNvCxnSpPr>
            <a:endCxn id="23" idx="2"/>
          </p:cNvCxnSpPr>
          <p:nvPr/>
        </p:nvCxnSpPr>
        <p:spPr>
          <a:xfrm flipV="1">
            <a:off x="8999977" y="2148008"/>
            <a:ext cx="787434" cy="292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8465206" y="2262809"/>
            <a:ext cx="539350" cy="3668832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其他</a:t>
            </a:r>
            <a:endParaRPr lang="en-US" altLang="zh-CN" sz="16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、</a:t>
            </a:r>
            <a:r>
              <a:rPr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不是其他的二分类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14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背景</a:t>
            </a:r>
            <a:r>
              <a:rPr lang="en-US" altLang="zh-TW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情感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自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Web2.0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普及后，网民每天在互联网上生产量着大量的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内容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透过对内容的分析可以得知他们对各种人事物的态度和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想法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公司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可以从产品评论得知用户对产品是否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满意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政府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可以从线平台上的讨论得知人民对新政策的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态度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sz="2400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这些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反馈快速作出响应能够带来相应的商业价值和政治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价值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情感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识别研究因此受到重视</a:t>
            </a:r>
            <a:endParaRPr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5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三轮对话的</a:t>
            </a:r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情感</a:t>
            </a:r>
            <a:r>
              <a:rPr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参赛结果</a:t>
            </a:r>
            <a:r>
              <a:rPr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endParaRPr kumimoji="1" lang="zh-CN" altLang="en-US" sz="3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8115"/>
              </p:ext>
            </p:extLst>
          </p:nvPr>
        </p:nvGraphicFramePr>
        <p:xfrm>
          <a:off x="3429000" y="2040466"/>
          <a:ext cx="4686300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4400"/>
                <a:gridCol w="2463800"/>
                <a:gridCol w="13081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排名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队伍名称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</a:t>
                      </a: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1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err="1" smtClean="0"/>
                        <a:t>PingAn</a:t>
                      </a:r>
                      <a:r>
                        <a:rPr lang="en-US" altLang="zh-CN" sz="1800" u="none" strike="noStrike" kern="1200" baseline="0" dirty="0" smtClean="0"/>
                        <a:t> </a:t>
                      </a:r>
                      <a:r>
                        <a:rPr lang="en-US" altLang="zh-CN" sz="1800" u="none" strike="noStrike" kern="1200" baseline="0" dirty="0" err="1" smtClean="0"/>
                        <a:t>GammaLab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/>
                        <a:t>0.7959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sz="1800" u="none" strike="noStrike" kern="1200" baseline="0" dirty="0" smtClean="0"/>
                        <a:t>2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</a:t>
                      </a:r>
                      <a:r>
                        <a:rPr lang="zh-CN" altLang="mr-I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无</a:t>
                      </a: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/>
                        <a:t>0.7947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sz="1800" u="none" strike="noStrike" kern="1200" baseline="0" dirty="0" smtClean="0"/>
                        <a:t>3</a:t>
                      </a:r>
                      <a:endParaRPr lang="de-DE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u="none" strike="noStrike" kern="1200" baseline="0" dirty="0" smtClean="0"/>
                        <a:t>NELEC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u="none" strike="noStrike" kern="1200" baseline="0" dirty="0" smtClean="0"/>
                        <a:t>0.7765</a:t>
                      </a:r>
                      <a:endParaRPr lang="de-DE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sz="1800" u="none" strike="noStrike" kern="1200" baseline="0" dirty="0" smtClean="0"/>
                        <a:t>4</a:t>
                      </a:r>
                      <a:endParaRPr lang="de-DE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sz="1800" u="none" strike="noStrike" kern="1200" baseline="0" dirty="0" err="1" smtClean="0"/>
                        <a:t>SymantoResearch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u="none" strike="noStrike" kern="1200" baseline="0" dirty="0" smtClean="0"/>
                        <a:t>0.7731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altLang="zh-CN" sz="1800" u="none" strike="noStrike" kern="1200" baseline="0" dirty="0" smtClean="0"/>
                        <a:t>5</a:t>
                      </a:r>
                      <a:endParaRPr lang="tr-T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CN" sz="1800" u="none" strike="noStrike" kern="1200" baseline="0" dirty="0" smtClean="0"/>
                        <a:t>ANA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CN" sz="1800" u="none" strike="noStrike" kern="1200" baseline="0" dirty="0" smtClean="0"/>
                        <a:t>0.7709</a:t>
                      </a:r>
                      <a:endParaRPr lang="tr-T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altLang="zh-CN" sz="1800" u="none" strike="noStrike" kern="1200" baseline="0" dirty="0" smtClean="0"/>
                        <a:t>6</a:t>
                      </a:r>
                      <a:endParaRPr lang="nb-NO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u="none" strike="noStrike" kern="1200" baseline="0" dirty="0" err="1" smtClean="0"/>
                        <a:t>CAiRE_HKUST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u="none" strike="noStrike" kern="1200" baseline="0" dirty="0" smtClean="0"/>
                        <a:t>0.7677</a:t>
                      </a:r>
                      <a:endParaRPr lang="nb-NO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sz="1800" u="none" strike="noStrike" kern="1200" baseline="0" dirty="0" smtClean="0"/>
                        <a:t>7</a:t>
                      </a:r>
                      <a:endParaRPr lang="pt-B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u="none" strike="noStrike" kern="1200" baseline="0" dirty="0" smtClean="0"/>
                        <a:t>SNU_IDS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u="none" strike="noStrike" kern="1200" baseline="0" dirty="0" smtClean="0"/>
                        <a:t>0.7661</a:t>
                      </a:r>
                      <a:endParaRPr lang="pt-B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8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THU_HCSI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0.7616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sz="1800" u="none" strike="noStrike" kern="1200" baseline="0" dirty="0" smtClean="0"/>
                        <a:t>9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</a:t>
                      </a:r>
                      <a:r>
                        <a:rPr lang="zh-CN" altLang="mr-I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无</a:t>
                      </a: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0.7608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u="none" strike="noStrike" kern="1200" baseline="0" dirty="0" smtClean="0"/>
                        <a:t>10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u="none" strike="noStrike" kern="1200" baseline="0" dirty="0" smtClean="0"/>
                        <a:t>YUN-HPCC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u="none" strike="noStrike" kern="1200" baseline="0" dirty="0" smtClean="0"/>
                        <a:t>0.7588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495180" y="1563329"/>
            <a:ext cx="455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SemEval-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201</a:t>
            </a:r>
            <a: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  <a:t>9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任务三子任务一参赛系统性能</a:t>
            </a:r>
          </a:p>
        </p:txBody>
      </p:sp>
    </p:spTree>
    <p:extLst>
      <p:ext uri="{BB962C8B-B14F-4D97-AF65-F5344CB8AC3E}">
        <p14:creationId xmlns:p14="http://schemas.microsoft.com/office/powerpoint/2010/main" val="239592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面向三轮对话的情感识别 </a:t>
            </a:r>
            <a:r>
              <a:rPr kumimoji="1"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- 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123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969993"/>
              </p:ext>
            </p:extLst>
          </p:nvPr>
        </p:nvGraphicFramePr>
        <p:xfrm>
          <a:off x="2500630" y="3880520"/>
          <a:ext cx="7251699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85137"/>
                <a:gridCol w="1354934"/>
                <a:gridCol w="1354934"/>
                <a:gridCol w="1354934"/>
                <a:gridCol w="12017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</a:t>
                      </a: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/>
                        <a:t>0.7740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0.7545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0.7383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0.7764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0.7569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最终结果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0.7474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/>
                        <a:t>0.7752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0.7611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03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三轮对话的</a:t>
            </a:r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情感识别</a:t>
            </a:r>
            <a:r>
              <a:rPr lang="en-US" altLang="zh-CN" sz="36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- 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混淆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矩阵分析</a:t>
            </a:r>
            <a:endParaRPr kumimoji="1" lang="zh-CN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29411"/>
              </p:ext>
            </p:extLst>
          </p:nvPr>
        </p:nvGraphicFramePr>
        <p:xfrm>
          <a:off x="4024630" y="4017474"/>
          <a:ext cx="4203700" cy="19309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554"/>
                <a:gridCol w="944026"/>
                <a:gridCol w="716280"/>
                <a:gridCol w="716280"/>
                <a:gridCol w="716280"/>
                <a:gridCol w="71628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最终识别结果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预测标签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真实标签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4478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82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82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197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39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203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245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72775"/>
              </p:ext>
            </p:extLst>
          </p:nvPr>
        </p:nvGraphicFramePr>
        <p:xfrm>
          <a:off x="1434874" y="1866512"/>
          <a:ext cx="4203700" cy="19309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554"/>
                <a:gridCol w="944026"/>
                <a:gridCol w="716280"/>
                <a:gridCol w="716280"/>
                <a:gridCol w="716280"/>
                <a:gridCol w="71628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endParaRPr lang="zh-CN" alt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预测标签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真实标签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4467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88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82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196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38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201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9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247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1935"/>
              </p:ext>
            </p:extLst>
          </p:nvPr>
        </p:nvGraphicFramePr>
        <p:xfrm>
          <a:off x="6423563" y="1866512"/>
          <a:ext cx="4203700" cy="19309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554"/>
                <a:gridCol w="944026"/>
                <a:gridCol w="716280"/>
                <a:gridCol w="716280"/>
                <a:gridCol w="716280"/>
                <a:gridCol w="71628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</a:t>
                      </a:r>
                      <a:endParaRPr lang="zh-CN" alt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预测标签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真实标签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4467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85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82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197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38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204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245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538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总结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4460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参考文献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[1] </a:t>
            </a:r>
            <a:r>
              <a:rPr lang="en-US" altLang="zh-CN" dirty="0" err="1" smtClean="0"/>
              <a:t>Tsur</a:t>
            </a:r>
            <a:r>
              <a:rPr lang="en-US" altLang="zh-CN" dirty="0"/>
              <a:t>, O., Davidov, D., &amp; </a:t>
            </a:r>
            <a:r>
              <a:rPr lang="en-US" altLang="zh-CN" dirty="0" err="1"/>
              <a:t>Rappoport</a:t>
            </a:r>
            <a:r>
              <a:rPr lang="en-US" altLang="zh-CN" dirty="0"/>
              <a:t>, A. (2010). ICWSM - A Great Catchy Name: Semi-Supervised Recognition of Sarcastic Sentences in Online Product Reviews. </a:t>
            </a:r>
            <a:r>
              <a:rPr lang="en-US" altLang="zh-CN" i="1" dirty="0"/>
              <a:t>International Conference on </a:t>
            </a:r>
            <a:r>
              <a:rPr lang="en-US" altLang="zh-CN" i="1" dirty="0" smtClean="0"/>
              <a:t>Weblogs </a:t>
            </a:r>
            <a:r>
              <a:rPr lang="en-US" altLang="zh-CN" i="1" dirty="0"/>
              <a:t>and Social Media, </a:t>
            </a:r>
            <a:r>
              <a:rPr lang="en-US" altLang="zh-CN" i="1" dirty="0" err="1"/>
              <a:t>Icwsm</a:t>
            </a:r>
            <a:r>
              <a:rPr lang="en-US" altLang="zh-CN" i="1" dirty="0"/>
              <a:t> 2010, Washington, Dc, </a:t>
            </a:r>
            <a:r>
              <a:rPr lang="en-US" altLang="zh-CN" i="1" dirty="0" err="1"/>
              <a:t>Usa</a:t>
            </a:r>
            <a:r>
              <a:rPr lang="en-US" altLang="zh-CN" i="1" dirty="0"/>
              <a:t>, May</a:t>
            </a:r>
            <a:r>
              <a:rPr lang="en-US" altLang="zh-CN" dirty="0"/>
              <a:t>. </a:t>
            </a:r>
            <a:r>
              <a:rPr lang="en-US" altLang="zh-CN" dirty="0" smtClean="0"/>
              <a:t>DBLP.</a:t>
            </a:r>
          </a:p>
          <a:p>
            <a:r>
              <a:rPr kumimoji="1" lang="en-US" altLang="zh-CN" dirty="0" smtClean="0"/>
              <a:t>[2] </a:t>
            </a:r>
            <a:r>
              <a:rPr lang="en-US" altLang="zh-CN" dirty="0"/>
              <a:t>Davidov, D., </a:t>
            </a:r>
            <a:r>
              <a:rPr lang="en-US" altLang="zh-CN" dirty="0" err="1"/>
              <a:t>Tsur</a:t>
            </a:r>
            <a:r>
              <a:rPr lang="en-US" altLang="zh-CN" dirty="0"/>
              <a:t>, O., &amp; </a:t>
            </a:r>
            <a:r>
              <a:rPr lang="en-US" altLang="zh-CN" dirty="0" err="1"/>
              <a:t>Rappoport</a:t>
            </a:r>
            <a:r>
              <a:rPr lang="en-US" altLang="zh-CN" dirty="0"/>
              <a:t>, A. (2010). Semi-supervised recognition of sarcastic sentences in Twitter and Amazon. </a:t>
            </a:r>
            <a:r>
              <a:rPr lang="en-US" altLang="zh-CN" i="1" dirty="0"/>
              <a:t>Fourteenth Conference on Computational Natural Language Learning</a:t>
            </a:r>
            <a:r>
              <a:rPr lang="en-US" altLang="zh-CN" dirty="0"/>
              <a:t> (pp.107-116). Association for Computational Linguistics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[3] </a:t>
            </a:r>
            <a:r>
              <a:rPr lang="en-US" altLang="zh-CN" dirty="0"/>
              <a:t>Reyes, A. (2013). A multidimensional approach for detecting irony in twitter. </a:t>
            </a:r>
            <a:r>
              <a:rPr lang="en-US" altLang="zh-CN" i="1" dirty="0"/>
              <a:t>Language Resources &amp; Evaluation,</a:t>
            </a:r>
            <a:r>
              <a:rPr lang="en-US" altLang="zh-CN" dirty="0"/>
              <a:t> </a:t>
            </a:r>
            <a:r>
              <a:rPr lang="en-US" altLang="zh-CN" i="1" dirty="0"/>
              <a:t>47</a:t>
            </a:r>
            <a:r>
              <a:rPr lang="en-US" altLang="zh-CN" dirty="0"/>
              <a:t>(1), 239-268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[4] </a:t>
            </a:r>
            <a:r>
              <a:rPr lang="en-US" altLang="zh-CN" dirty="0" err="1"/>
              <a:t>Kunneman</a:t>
            </a:r>
            <a:r>
              <a:rPr lang="en-US" altLang="zh-CN" dirty="0"/>
              <a:t>, F., </a:t>
            </a:r>
            <a:r>
              <a:rPr lang="en-US" altLang="zh-CN" dirty="0" err="1"/>
              <a:t>Liebrecht</a:t>
            </a:r>
            <a:r>
              <a:rPr lang="en-US" altLang="zh-CN" dirty="0"/>
              <a:t>, C., </a:t>
            </a:r>
            <a:r>
              <a:rPr lang="en-US" altLang="zh-CN" dirty="0" err="1"/>
              <a:t>Mulken</a:t>
            </a:r>
            <a:r>
              <a:rPr lang="en-US" altLang="zh-CN" dirty="0"/>
              <a:t>, M. V., &amp; Bosch, A. V. D. (2015). Signaling sarcasm: from hyperbole to hashtag. </a:t>
            </a:r>
            <a:r>
              <a:rPr lang="en-US" altLang="zh-CN" i="1" dirty="0"/>
              <a:t>Information Processing &amp; Management,</a:t>
            </a:r>
            <a:r>
              <a:rPr lang="en-US" altLang="zh-CN" dirty="0"/>
              <a:t> </a:t>
            </a:r>
            <a:r>
              <a:rPr lang="en-US" altLang="zh-CN" i="1" dirty="0"/>
              <a:t>51</a:t>
            </a:r>
            <a:r>
              <a:rPr lang="en-US" altLang="zh-CN" dirty="0"/>
              <a:t>(4), 500-509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[5]</a:t>
            </a:r>
            <a:r>
              <a:rPr lang="en-US" altLang="zh-CN" dirty="0"/>
              <a:t> </a:t>
            </a:r>
            <a:r>
              <a:rPr lang="en-US" altLang="zh-CN" dirty="0" err="1"/>
              <a:t>Littlestone</a:t>
            </a:r>
            <a:r>
              <a:rPr lang="en-US" altLang="zh-CN" dirty="0"/>
              <a:t>, N. (1988). Learning Quickly When Irrelevant Attributes Abound: A New Linear-Threshold Algorithm (Extended Abstract). </a:t>
            </a:r>
            <a:r>
              <a:rPr lang="en-US" altLang="zh-CN" i="1" dirty="0"/>
              <a:t>Foundations of Computer Science, 1987. Symposium on</a:t>
            </a:r>
            <a:r>
              <a:rPr lang="en-US" altLang="zh-CN" dirty="0"/>
              <a:t> (Vol.2, pp.68-77). IEEE.</a:t>
            </a:r>
            <a:endParaRPr lang="en-US" altLang="zh-CN" dirty="0" smtClean="0"/>
          </a:p>
          <a:p>
            <a:r>
              <a:rPr kumimoji="1" lang="en-US" altLang="zh-CN" dirty="0" smtClean="0"/>
              <a:t>[6] </a:t>
            </a:r>
            <a:r>
              <a:rPr lang="en-US" altLang="zh-CN" dirty="0" err="1"/>
              <a:t>Poria</a:t>
            </a:r>
            <a:r>
              <a:rPr lang="en-US" altLang="zh-CN" dirty="0"/>
              <a:t>, S., Cambria, E., Hazarika, D., &amp; </a:t>
            </a:r>
            <a:r>
              <a:rPr lang="en-US" altLang="zh-CN" dirty="0" err="1"/>
              <a:t>Vij</a:t>
            </a:r>
            <a:r>
              <a:rPr lang="en-US" altLang="zh-CN" dirty="0"/>
              <a:t>, P. (2016). A deeper look into sarcastic tweets using deep convolutional neural networks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[7] </a:t>
            </a:r>
            <a:r>
              <a:rPr lang="en-US" altLang="zh-CN" dirty="0" err="1"/>
              <a:t>Hercig</a:t>
            </a:r>
            <a:r>
              <a:rPr lang="en-US" altLang="zh-CN" dirty="0"/>
              <a:t>, I. T., &amp; </a:t>
            </a:r>
            <a:r>
              <a:rPr lang="en-US" altLang="zh-CN" dirty="0" err="1"/>
              <a:t>Ing</a:t>
            </a:r>
            <a:r>
              <a:rPr lang="en-US" altLang="zh-CN" dirty="0"/>
              <a:t>., I. H. P. D. (2014). Sarcasm detection on </a:t>
            </a:r>
            <a:r>
              <a:rPr lang="en-US" altLang="zh-CN" dirty="0" err="1"/>
              <a:t>czech</a:t>
            </a:r>
            <a:r>
              <a:rPr lang="en-US" altLang="zh-CN" dirty="0"/>
              <a:t> and </a:t>
            </a:r>
            <a:r>
              <a:rPr lang="en-US" altLang="zh-CN" dirty="0" err="1"/>
              <a:t>english</a:t>
            </a:r>
            <a:r>
              <a:rPr lang="en-US" altLang="zh-CN" dirty="0"/>
              <a:t> twitter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[8] </a:t>
            </a:r>
            <a:r>
              <a:rPr lang="en-US" altLang="zh-CN" dirty="0"/>
              <a:t>Cynthia Van </a:t>
            </a:r>
            <a:r>
              <a:rPr lang="en-US" altLang="zh-CN" dirty="0" err="1"/>
              <a:t>Hee</a:t>
            </a:r>
            <a:r>
              <a:rPr lang="en-US" altLang="zh-CN" dirty="0"/>
              <a:t>, </a:t>
            </a:r>
            <a:r>
              <a:rPr lang="en-US" altLang="zh-CN" dirty="0" err="1"/>
              <a:t>Els</a:t>
            </a:r>
            <a:r>
              <a:rPr lang="en-US" altLang="zh-CN" dirty="0"/>
              <a:t> </a:t>
            </a:r>
            <a:r>
              <a:rPr lang="en-US" altLang="zh-CN" dirty="0" err="1"/>
              <a:t>Lefever</a:t>
            </a:r>
            <a:r>
              <a:rPr lang="en-US" altLang="zh-CN" dirty="0"/>
              <a:t>, and </a:t>
            </a:r>
            <a:r>
              <a:rPr lang="en-US" altLang="zh-CN" dirty="0" err="1"/>
              <a:t>Véronique</a:t>
            </a:r>
            <a:r>
              <a:rPr lang="en-US" altLang="zh-CN" dirty="0"/>
              <a:t> </a:t>
            </a:r>
            <a:r>
              <a:rPr lang="en-US" altLang="zh-CN" dirty="0" err="1"/>
              <a:t>Hoste</a:t>
            </a:r>
            <a:r>
              <a:rPr lang="en-US" altLang="zh-CN" dirty="0"/>
              <a:t>. </a:t>
            </a:r>
            <a:r>
              <a:rPr lang="en-US" altLang="zh-CN" dirty="0" smtClean="0"/>
              <a:t>(2018). </a:t>
            </a:r>
            <a:r>
              <a:rPr lang="en-US" altLang="zh-CN" dirty="0"/>
              <a:t>Semeval-2018 Task 3: Irony detection in English Tweets. In </a:t>
            </a:r>
            <a:r>
              <a:rPr lang="en-US" altLang="zh-CN" i="1" dirty="0"/>
              <a:t>Proceedings of the 12th International Workshop on Semantic Evaluation (SemEval-2018)</a:t>
            </a:r>
            <a:r>
              <a:rPr lang="en-US" altLang="zh-CN" dirty="0"/>
              <a:t>, New Orleans, LA, USA, June 2018.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7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背景</a:t>
            </a:r>
            <a:r>
              <a:rPr lang="en-US" altLang="zh-TW" dirty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情感识别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情感识别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旨在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了解人们对特定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事件的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态度和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情感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TW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kumimoji="1" lang="zh-CN" altLang="en-US" sz="2800" dirty="0">
                <a:latin typeface="SimHei" charset="-122"/>
                <a:ea typeface="SimHei" charset="-122"/>
                <a:cs typeface="SimHei" charset="-122"/>
              </a:rPr>
              <a:t>文本的情感</a:t>
            </a:r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缺少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了面部表情、肢体语言、声调变化等提示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语言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本身存在复杂多样的语义和语用</a:t>
            </a:r>
          </a:p>
        </p:txBody>
      </p:sp>
    </p:spTree>
    <p:extLst>
      <p:ext uri="{BB962C8B-B14F-4D97-AF65-F5344CB8AC3E}">
        <p14:creationId xmlns:p14="http://schemas.microsoft.com/office/powerpoint/2010/main" val="17730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背景</a:t>
            </a:r>
            <a:r>
              <a:rPr lang="en-US" altLang="zh-TW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反讽识别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63329"/>
            <a:ext cx="10058400" cy="466049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反讽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具</a:t>
            </a:r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代表性的修辞手法之一</a:t>
            </a:r>
            <a:endParaRPr lang="en-US" altLang="zh-CN" sz="2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2200" dirty="0" smtClean="0"/>
              <a:t>Eric </a:t>
            </a:r>
            <a:r>
              <a:rPr lang="en-US" altLang="zh-CN" sz="2200" dirty="0"/>
              <a:t>Partridge </a:t>
            </a:r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在</a:t>
            </a:r>
            <a:r>
              <a:rPr lang="en-US" altLang="zh-CN" sz="2200" dirty="0"/>
              <a:t> </a:t>
            </a:r>
            <a:r>
              <a:rPr lang="en-US" altLang="zh-TW" sz="2200" dirty="0"/>
              <a:t>《 </a:t>
            </a:r>
            <a:r>
              <a:rPr lang="en-US" altLang="zh-CN" sz="2200" i="1" dirty="0" smtClean="0">
                <a:latin typeface="Times New Roman" charset="0"/>
                <a:ea typeface="Times New Roman" charset="0"/>
                <a:cs typeface="Times New Roman" charset="0"/>
              </a:rPr>
              <a:t>Usage </a:t>
            </a:r>
            <a:r>
              <a:rPr lang="en-US" altLang="zh-CN" sz="2200" i="1" dirty="0">
                <a:latin typeface="Times New Roman" charset="0"/>
                <a:ea typeface="Times New Roman" charset="0"/>
                <a:cs typeface="Times New Roman" charset="0"/>
              </a:rPr>
              <a:t>and Abusage </a:t>
            </a:r>
            <a:r>
              <a:rPr lang="en-US" altLang="zh-CN" sz="2200" dirty="0" smtClean="0"/>
              <a:t>》</a:t>
            </a:r>
            <a:r>
              <a:rPr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一</a:t>
            </a:r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书中</a:t>
            </a:r>
            <a:r>
              <a:rPr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指出</a:t>
            </a:r>
            <a:endParaRPr lang="en-US" altLang="zh-CN" sz="22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sz="2400" i="1" dirty="0" smtClean="0"/>
              <a:t>    “</a:t>
            </a:r>
            <a:r>
              <a:rPr lang="zh-CN" altLang="en-US" sz="2400" i="1" dirty="0" smtClean="0"/>
              <a:t>反讽存在于所表达意思的另一面”</a:t>
            </a:r>
            <a:endParaRPr lang="en-US" altLang="zh-CN" sz="2400" i="1" dirty="0" smtClean="0"/>
          </a:p>
          <a:p>
            <a:r>
              <a:rPr lang="en-US" altLang="zh-CN" sz="2400" i="1" dirty="0">
                <a:solidFill>
                  <a:schemeClr val="tx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schemeClr val="tx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     "Irony consists in stating the contrary of what is meant."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例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：我就喜欢你这种不要脸的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出反讽的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使用可以避免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对文本的错误理解</a:t>
            </a:r>
          </a:p>
          <a:p>
            <a:pPr lvl="1"/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反讽识别和情感识别紧密相关</a:t>
            </a:r>
            <a:endParaRPr lang="en-US" altLang="zh-CN" sz="2200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10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问题定义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</p:spPr>
            <p:txBody>
              <a:bodyPr>
                <a:noAutofit/>
              </a:bodyPr>
              <a:lstStyle/>
              <a:p>
                <a:endParaRPr lang="en-US" altLang="zh-CN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给定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一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个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情感类別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集合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  <a:p>
                <a:endParaRPr lang="en-US" altLang="zh-CN" sz="2400" i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如果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对于任一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段文本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𝑡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𝑇</m:t>
                    </m:r>
                  </m:oMath>
                </a14:m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 和它的上下文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𝑏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𝐵</m:t>
                    </m:r>
                  </m:oMath>
                </a14:m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endParaRPr lang="en-US" altLang="zh-TW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可以确定它属于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唯一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一</a:t>
                </a:r>
                <a:r>
                  <a:rPr lang="zh-TW" altLang="en-US" sz="2400" dirty="0">
                    <a:latin typeface="SimHei" charset="-122"/>
                    <a:ea typeface="SimHei" charset="-122"/>
                    <a:cs typeface="SimHei" charset="-122"/>
                  </a:rPr>
                  <a:t>种情感类別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𝑐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𝐶</m:t>
                    </m:r>
                  </m:oMath>
                </a14:m>
                <a:endParaRPr lang="en-US" altLang="zh-TW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endParaRPr lang="en-US" altLang="zh-CN" sz="2400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出一个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函数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  <a:r>
                  <a:rPr lang="en-US" altLang="zh-CN" sz="2400" i="1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使得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 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 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sz="2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altLang="zh-CN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  <a:blipFill rotWithShape="0">
                <a:blip r:embed="rId2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1800" dirty="0">
                <a:latin typeface="SimHei" charset="-122"/>
                <a:ea typeface="SimHei" charset="-122"/>
                <a:cs typeface="SimHei" charset="-122"/>
              </a:rPr>
              <a:t>Liao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等人研究了电影评论的多级情感识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別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Yelp 2013, 2014</a:t>
            </a:r>
            <a:r>
              <a:rPr kumimoji="1" lang="zh-TW" altLang="en-US" sz="1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TW" sz="1600" dirty="0" smtClean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kumimoji="1" lang="en-US" altLang="zh-TW" sz="1600" dirty="0" smtClean="0">
                <a:latin typeface="Calibri" charset="0"/>
                <a:ea typeface="Calibri" charset="0"/>
                <a:cs typeface="Calibri" charset="0"/>
              </a:rPr>
              <a:t>1~5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级评分</a:t>
            </a:r>
            <a:r>
              <a:rPr kumimoji="1" lang="en-US" altLang="zh-TW" sz="1600" dirty="0" smtClean="0">
                <a:latin typeface="SimHei" charset="-122"/>
                <a:ea typeface="SimHei" charset="-122"/>
                <a:cs typeface="SimHei" charset="-122"/>
              </a:rPr>
              <a:t>)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IMDB</a:t>
            </a:r>
            <a:r>
              <a:rPr kumimoji="1" lang="zh-TW" altLang="en-US" sz="16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TW" sz="1600" dirty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kumimoji="1" lang="en-US" altLang="zh-TW" sz="1600" dirty="0" smtClean="0">
                <a:latin typeface="Calibri" charset="0"/>
                <a:ea typeface="Calibri" charset="0"/>
                <a:cs typeface="Calibri" charset="0"/>
              </a:rPr>
              <a:t>1~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级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评分</a:t>
            </a:r>
            <a:r>
              <a:rPr kumimoji="1" lang="en-US" altLang="zh-TW" sz="1600" dirty="0">
                <a:latin typeface="SimHei" charset="-122"/>
                <a:ea typeface="SimHei" charset="-122"/>
                <a:cs typeface="SimHei" charset="-122"/>
              </a:rPr>
              <a:t>)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出了一种分层注意力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网络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捕捉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局部语义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特征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出了一个类噪声估计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挑选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高质量样例来扩充目标领域的训练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集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负面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迁移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问题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与基准方法相比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, 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所提方法的均方根误差分别降低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1.5%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1.0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说明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该方法可以有效地提高跨领域情感分类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性能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6373423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Liao X, Wu X, Gui L, Huang J, Chen G. Cross-Domain Sentiment Classification Based on Representation Learning and Transfer Learning. Acta Scientiarum Naturalium Universitatis Pekinensis, Vol. 55, No. 1 (Jan. </a:t>
            </a:r>
            <a:r>
              <a:rPr lang="zh-CN" altLang="en-US" sz="1200" dirty="0" smtClean="0"/>
              <a:t>2019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59" y="1836518"/>
            <a:ext cx="5828462" cy="323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0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63329"/>
            <a:ext cx="6889252" cy="4591171"/>
          </a:xfrm>
        </p:spPr>
        <p:txBody>
          <a:bodyPr>
            <a:noAutofit/>
          </a:bodyPr>
          <a:lstStyle/>
          <a:p>
            <a:r>
              <a:rPr kumimoji="1" lang="en-US" altLang="zh-CN" sz="1800" dirty="0">
                <a:latin typeface="SimHei" charset="-122"/>
                <a:ea typeface="SimHei" charset="-122"/>
                <a:cs typeface="SimHei" charset="-122"/>
              </a:rPr>
              <a:t>Tang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人研究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了产品评论的五级评分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预测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数据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IMDB, Yelp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2013, Yelp2014</a:t>
            </a:r>
          </a:p>
          <a:p>
            <a:r>
              <a:rPr lang="zh-TW" altLang="en-US" sz="18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用户和产品各自都存在一些相对固定的属性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一个用户对不同产品的评论中，评论文本和评分之间存在某种一致性</a:t>
            </a:r>
            <a:endParaRPr kumimoji="1" lang="en-US" altLang="zh-CN" sz="12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不同用户对同一个产品的评论中，评论文本和评分之间存在某种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一致性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提出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了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一种为用户和产品生成表示向量的方法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提出了一种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引入用戶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产品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特征的卷积神经网络</a:t>
            </a:r>
            <a:endParaRPr kumimoji="1" lang="en-US" altLang="zh-TW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01168" lvl="1" indent="0">
              <a:buNone/>
            </a:pP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  </a:t>
            </a:r>
            <a:r>
              <a:rPr kumimoji="1" lang="en-US" altLang="zh-TW" sz="1600" dirty="0" smtClean="0">
                <a:latin typeface="SimHei" charset="-122"/>
                <a:ea typeface="SimHei" charset="-122"/>
                <a:cs typeface="SimHei" charset="-122"/>
              </a:rPr>
              <a:t>UPNN, </a:t>
            </a:r>
            <a:r>
              <a:rPr lang="en-US" altLang="zh-CN" sz="1600" dirty="0" smtClean="0"/>
              <a:t>User </a:t>
            </a:r>
            <a:r>
              <a:rPr lang="en-US" altLang="zh-CN" sz="1600" dirty="0"/>
              <a:t>Product Neural </a:t>
            </a:r>
            <a:r>
              <a:rPr lang="en-US" altLang="zh-CN" sz="1600" dirty="0" smtClean="0"/>
              <a:t>Network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他们的模型在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3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个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数据集上都超过了当时最好的水平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t="4368" r="3422" b="3582"/>
          <a:stretch/>
        </p:blipFill>
        <p:spPr>
          <a:xfrm>
            <a:off x="6235700" y="4203477"/>
            <a:ext cx="5503858" cy="19510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97280" y="6396851"/>
            <a:ext cx="10185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Tang D, Qin B, Liu T. Aspect level sentiment classification with deep memory network[J]. </a:t>
            </a:r>
            <a:r>
              <a:rPr lang="en-US" altLang="zh-CN" sz="1400" dirty="0" err="1" smtClean="0"/>
              <a:t>arXiv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preprint </a:t>
            </a:r>
            <a:r>
              <a:rPr lang="en-US" altLang="zh-CN" sz="1400" dirty="0"/>
              <a:t>arXiv:1605.08900, 2016.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7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8855" y="1563329"/>
            <a:ext cx="10058400" cy="4964793"/>
          </a:xfrm>
        </p:spPr>
        <p:txBody>
          <a:bodyPr>
            <a:noAutofit/>
          </a:bodyPr>
          <a:lstStyle/>
          <a:p>
            <a:r>
              <a:rPr kumimoji="1" lang="en-US" altLang="zh-CN" sz="1800" dirty="0" smtClean="0">
                <a:latin typeface="Calibri" charset="0"/>
                <a:ea typeface="Calibri" charset="0"/>
                <a:cs typeface="Calibri" charset="0"/>
              </a:rPr>
              <a:t>Santos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kumimoji="1" lang="en-US" altLang="zh-CN" sz="1800" dirty="0" err="1" smtClean="0">
                <a:latin typeface="Calibri" charset="0"/>
                <a:ea typeface="Calibri" charset="0"/>
                <a:cs typeface="Calibri" charset="0"/>
              </a:rPr>
              <a:t>Gatti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研究</a:t>
            </a:r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了面向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电影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评论和微博的情感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电影评论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Stanford </a:t>
            </a:r>
            <a:r>
              <a:rPr kumimoji="1" lang="en-US" altLang="zh-CN" sz="1600" dirty="0">
                <a:latin typeface="Calibri" charset="0"/>
                <a:ea typeface="Calibri" charset="0"/>
                <a:cs typeface="Calibri" charset="0"/>
              </a:rPr>
              <a:t>Sentiment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Treebank</a:t>
            </a: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微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博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Stanford </a:t>
            </a:r>
            <a:r>
              <a:rPr kumimoji="1" lang="en-US" altLang="zh-CN" sz="1600" dirty="0">
                <a:latin typeface="Calibri" charset="0"/>
                <a:ea typeface="Calibri" charset="0"/>
                <a:cs typeface="Calibri" charset="0"/>
              </a:rPr>
              <a:t>Twitter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sz="1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为了运用英语单词的拼写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他们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提出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了一种卷积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神经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网络</a:t>
            </a:r>
            <a:endParaRPr kumimoji="1" lang="en-US" altLang="zh-TW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1600" dirty="0" smtClean="0"/>
              <a:t>Character to </a:t>
            </a:r>
            <a:r>
              <a:rPr lang="en-US" altLang="zh-CN" sz="1600" dirty="0"/>
              <a:t>Sentence Convolutional Neural </a:t>
            </a:r>
            <a:r>
              <a:rPr lang="en-US" altLang="zh-CN" sz="1600" dirty="0" smtClean="0"/>
              <a:t>Network, </a:t>
            </a:r>
            <a:r>
              <a:rPr lang="en-US" altLang="zh-CN" sz="1600" dirty="0" err="1" smtClean="0"/>
              <a:t>CharSCNN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从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字符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级别提取单词的嵌入向量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同时结合了词级别的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嵌入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向量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电影评论二级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评分识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別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准确率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为 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85.7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电影评论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五级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评分识別的准确率为 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48.3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微博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正负性情感识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別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准确率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为 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86.4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6392648"/>
            <a:ext cx="104635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Dos Santos C, </a:t>
            </a:r>
            <a:r>
              <a:rPr lang="en-US" altLang="zh-CN" sz="1100" dirty="0" err="1"/>
              <a:t>Gatti</a:t>
            </a:r>
            <a:r>
              <a:rPr lang="en-US" altLang="zh-CN" sz="1100" dirty="0"/>
              <a:t> M. Deep convolutional neural networks for sentiment analysis of </a:t>
            </a:r>
            <a:r>
              <a:rPr lang="en-US" altLang="zh-CN" sz="1100" dirty="0" smtClean="0"/>
              <a:t>short texts[C</a:t>
            </a:r>
            <a:r>
              <a:rPr lang="en-US" altLang="zh-CN" sz="1100" dirty="0"/>
              <a:t>]//Proceedings of COLING 2014, the 25th International Conference on </a:t>
            </a:r>
            <a:r>
              <a:rPr lang="en-US" altLang="zh-CN" sz="1100" dirty="0" smtClean="0"/>
              <a:t>Computational Linguistics</a:t>
            </a:r>
            <a:r>
              <a:rPr lang="en-US" altLang="zh-CN" sz="1100" dirty="0"/>
              <a:t>: Technical Papers. [</a:t>
            </a:r>
            <a:r>
              <a:rPr lang="en-US" altLang="zh-CN" sz="1100" dirty="0" err="1"/>
              <a:t>S.l.</a:t>
            </a:r>
            <a:r>
              <a:rPr lang="en-US" altLang="zh-CN" sz="1100" dirty="0"/>
              <a:t>: </a:t>
            </a:r>
            <a:r>
              <a:rPr lang="en-US" altLang="zh-CN" sz="1100" dirty="0" err="1"/>
              <a:t>s.n</a:t>
            </a:r>
            <a:r>
              <a:rPr lang="en-US" altLang="zh-CN" sz="1100" dirty="0"/>
              <a:t>.], 2014: 69-78.</a:t>
            </a:r>
            <a:endParaRPr lang="zh-CN" altLang="en-US" sz="11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368" y="1995961"/>
            <a:ext cx="3401312" cy="40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12822</TotalTime>
  <Words>2921</Words>
  <Application>Microsoft Macintosh PowerPoint</Application>
  <PresentationFormat>宽屏</PresentationFormat>
  <Paragraphs>830</Paragraphs>
  <Slides>34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Calibri</vt:lpstr>
      <vt:lpstr>Calibri Light</vt:lpstr>
      <vt:lpstr>Cambria Math</vt:lpstr>
      <vt:lpstr>DengXian</vt:lpstr>
      <vt:lpstr>Mangal</vt:lpstr>
      <vt:lpstr>Microsoft YaHei</vt:lpstr>
      <vt:lpstr>PMingLiU</vt:lpstr>
      <vt:lpstr>SimHei</vt:lpstr>
      <vt:lpstr>Times New Roman</vt:lpstr>
      <vt:lpstr>宋体</vt:lpstr>
      <vt:lpstr>新細明體</vt:lpstr>
      <vt:lpstr>Arial</vt:lpstr>
      <vt:lpstr>怀旧</vt:lpstr>
      <vt:lpstr>硕士论文答辩  面向社交文本的情感识别研究</vt:lpstr>
      <vt:lpstr>提纲</vt:lpstr>
      <vt:lpstr>背景 - 情感识别</vt:lpstr>
      <vt:lpstr>背景 - 情感识别</vt:lpstr>
      <vt:lpstr>背景 - 反讽识别</vt:lpstr>
      <vt:lpstr>问题定义</vt:lpstr>
      <vt:lpstr>相关工作</vt:lpstr>
      <vt:lpstr>相关工作</vt:lpstr>
      <vt:lpstr>相关工作</vt:lpstr>
      <vt:lpstr>相关工作</vt:lpstr>
      <vt:lpstr>相关工作</vt:lpstr>
      <vt:lpstr>相关工作</vt:lpstr>
      <vt:lpstr>现有问题</vt:lpstr>
      <vt:lpstr>研究框架</vt:lpstr>
      <vt:lpstr>面向微博的反讽识别 - 实验数据</vt:lpstr>
      <vt:lpstr>面向微博的反讽识别 - 实验数据</vt:lpstr>
      <vt:lpstr>面向微博的反讽识别 - 多分类器分层识别算法</vt:lpstr>
      <vt:lpstr>面向微博的反讽识别 - 分类模型框架</vt:lpstr>
      <vt:lpstr>PowerPoint 演示文稿</vt:lpstr>
      <vt:lpstr>面向微博的反讽识别 - 实验结果</vt:lpstr>
      <vt:lpstr>面向微博的反讽识别 - 实验结果</vt:lpstr>
      <vt:lpstr>PowerPoint 演示文稿</vt:lpstr>
      <vt:lpstr>面向微博的反讽识别 - 混淆矩阵分析</vt:lpstr>
      <vt:lpstr>PowerPoint 演示文稿</vt:lpstr>
      <vt:lpstr>面向三轮对话的情感识别 - 实验数据</vt:lpstr>
      <vt:lpstr>面向三轮对话的情感识别 - 实验数据</vt:lpstr>
      <vt:lpstr>PowerPoint 演示文稿</vt:lpstr>
      <vt:lpstr>面向三轮对话的情感识别 - 多通道分类模型框架</vt:lpstr>
      <vt:lpstr>面向三轮对话的情感识别 - 多分类器分层识别算法</vt:lpstr>
      <vt:lpstr>面向三轮对话的情感识别 - 参赛结果 </vt:lpstr>
      <vt:lpstr>面向三轮对话的情感识别 - 实验结果</vt:lpstr>
      <vt:lpstr>面向三轮对话的情感识别 - 混淆矩阵分析</vt:lpstr>
      <vt:lpstr>总结</vt:lpstr>
      <vt:lpstr>参考文献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面向微博的反讽识别</dc:title>
  <dc:creator>Microsoft Office 用户</dc:creator>
  <cp:lastModifiedBy>Microsoft Office 用户</cp:lastModifiedBy>
  <cp:revision>269</cp:revision>
  <cp:lastPrinted>2018-04-24T08:16:56Z</cp:lastPrinted>
  <dcterms:created xsi:type="dcterms:W3CDTF">2018-04-23T09:27:54Z</dcterms:created>
  <dcterms:modified xsi:type="dcterms:W3CDTF">2019-05-19T15:19:16Z</dcterms:modified>
</cp:coreProperties>
</file>