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77" r:id="rId5"/>
    <p:sldId id="259" r:id="rId6"/>
    <p:sldId id="280" r:id="rId7"/>
    <p:sldId id="302" r:id="rId8"/>
    <p:sldId id="298" r:id="rId9"/>
    <p:sldId id="281" r:id="rId10"/>
    <p:sldId id="299" r:id="rId11"/>
    <p:sldId id="303" r:id="rId12"/>
    <p:sldId id="301" r:id="rId13"/>
    <p:sldId id="278" r:id="rId14"/>
    <p:sldId id="279" r:id="rId15"/>
    <p:sldId id="300" r:id="rId16"/>
    <p:sldId id="286" r:id="rId17"/>
    <p:sldId id="268" r:id="rId18"/>
    <p:sldId id="269" r:id="rId19"/>
    <p:sldId id="285" r:id="rId20"/>
    <p:sldId id="283" r:id="rId21"/>
    <p:sldId id="297" r:id="rId22"/>
    <p:sldId id="296" r:id="rId23"/>
    <p:sldId id="287" r:id="rId24"/>
    <p:sldId id="282" r:id="rId25"/>
    <p:sldId id="295" r:id="rId26"/>
    <p:sldId id="293" r:id="rId27"/>
    <p:sldId id="291" r:id="rId28"/>
    <p:sldId id="284" r:id="rId29"/>
    <p:sldId id="288" r:id="rId30"/>
    <p:sldId id="294" r:id="rId31"/>
    <p:sldId id="292" r:id="rId32"/>
    <p:sldId id="290" r:id="rId33"/>
    <p:sldId id="274" r:id="rId34"/>
    <p:sldId id="267" r:id="rId35"/>
    <p:sldId id="264" r:id="rId36"/>
    <p:sldId id="2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3358"/>
  </p:normalViewPr>
  <p:slideViewPr>
    <p:cSldViewPr snapToGrid="0" snapToObjects="1">
      <p:cViewPr>
        <p:scale>
          <a:sx n="100" d="100"/>
          <a:sy n="100" d="100"/>
        </p:scale>
        <p:origin x="1080" y="336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4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9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6000">
                <a:latin typeface="SimHei" charset="-122"/>
                <a:ea typeface="SimHei" charset="-122"/>
                <a:cs typeface="SimHei" charset="-122"/>
              </a:rPr>
              <a:t>面向社交文本的情感识别研究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sz="1600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sz="1600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sz="1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句子的情感极性和内容对应的主题紧密相关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以不同方式引入了目标属性的嵌入向量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上自动获取四组微博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把标签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的微博和另外三组微博两两组成二分类的实验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他们提出的算法框架包含了四个方面的特征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决策树和朴素贝叶斯之间没有明显更好的算法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47" y="3716211"/>
            <a:ext cx="4708481" cy="2419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1680" y="6459835"/>
            <a:ext cx="11285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Reyes, A. , Rosso, P. , &amp; Veale, T. . (2013). A multidimensional approach for detecting irony in twitter. </a:t>
            </a:r>
            <a:r>
              <a:rPr lang="en-US" altLang="zh-CN" sz="1400" i="1" dirty="0"/>
              <a:t>Language Resources </a:t>
            </a:r>
            <a:r>
              <a:rPr lang="en-US" altLang="zh-CN" sz="1400" i="1" dirty="0" smtClean="0"/>
              <a:t>and Evaluation</a:t>
            </a:r>
            <a:r>
              <a:rPr lang="en-US" altLang="zh-CN" sz="1400" i="1" dirty="0"/>
              <a:t>,</a:t>
            </a:r>
            <a:r>
              <a:rPr lang="en-US" altLang="zh-CN" sz="1400" dirty="0"/>
              <a:t> </a:t>
            </a:r>
            <a:r>
              <a:rPr lang="en-US" altLang="zh-CN" sz="1400" i="1" dirty="0"/>
              <a:t>47</a:t>
            </a:r>
            <a:r>
              <a:rPr lang="en-US" altLang="zh-CN" sz="1400" dirty="0"/>
              <a:t>(1), 239-268.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111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研究了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上的英语微博的反讽识别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 ́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人公开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的数据集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thesarcasmdetector.com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首次尝试将神经网络应用于对微博的反讽识别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算法框架主要包含四个卷积神经网络，利用不同的数据集进行预训练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分别对应反讽识别、情感极性识别、情感类型识别和性格识别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后融合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: 1)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支持向量机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2)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全连接层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+ Softmax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他们提出的系统要比只使用反讽识别数据集训练的分类器更好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16" y="2189492"/>
            <a:ext cx="3771751" cy="2150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5" y="4514315"/>
            <a:ext cx="4571432" cy="1554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6495257"/>
            <a:ext cx="10442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Microsoft YaHei" charset="-122"/>
              </a:rPr>
              <a:t>Poria</a:t>
            </a:r>
            <a:r>
              <a:rPr lang="en-US" altLang="zh-CN" sz="1200" dirty="0">
                <a:latin typeface="Microsoft YaHei" charset="-122"/>
              </a:rPr>
              <a:t>, S. , Cambria, E. , Hazarika, D. , &amp; </a:t>
            </a:r>
            <a:r>
              <a:rPr lang="en-US" altLang="zh-CN" sz="1200" dirty="0" err="1">
                <a:latin typeface="Microsoft YaHei" charset="-122"/>
              </a:rPr>
              <a:t>Vij</a:t>
            </a:r>
            <a:r>
              <a:rPr lang="en-US" altLang="zh-CN" sz="1200" dirty="0">
                <a:latin typeface="Microsoft YaHei" charset="-122"/>
              </a:rPr>
              <a:t>, P. . (2016). A deeper look into sarcastic tweets using deep convolutional neural networks.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020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问题的复杂性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学习算法对数据进行拟合的难度更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下有不同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类型的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上下文，对识别目标起着不同的作用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基于多分类器分层的微博反讽识别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32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814124" y="4089405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991" y="3920533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5578" y="3924300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225629" y="4477530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814123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990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990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099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099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870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870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754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664956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12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05280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79492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119799" y="4777783"/>
            <a:ext cx="2631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1759376" y="4777783"/>
            <a:ext cx="29620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431963" y="4362455"/>
            <a:ext cx="382161" cy="41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431963" y="4781550"/>
            <a:ext cx="382160" cy="58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3835640" y="5022569"/>
            <a:ext cx="3851363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3835640" y="5365750"/>
            <a:ext cx="3851365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3835641" y="3715609"/>
            <a:ext cx="1363369" cy="64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3835641" y="2854561"/>
            <a:ext cx="1363369" cy="150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1340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1340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69732" y="1981687"/>
            <a:ext cx="2692786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052862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9153" y="15393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681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51846" y="3075730"/>
            <a:ext cx="713110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6396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920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3124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701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6447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971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3175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752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747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781063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80176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0079550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518270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1001343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760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597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59778" y="5553469"/>
            <a:ext cx="1719772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33832"/>
            <a:ext cx="10058400" cy="4692039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种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5828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20602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mr-IN" altLang="zh-CN" sz="1800" dirty="0" err="1" smtClean="0"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上的微博</a:t>
            </a:r>
            <a:endParaRPr lang="mr-IN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年之间</a:t>
            </a: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7827"/>
              </p:ext>
            </p:extLst>
          </p:nvPr>
        </p:nvGraphicFramePr>
        <p:xfrm>
          <a:off x="1236437" y="3000318"/>
          <a:ext cx="5016880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724"/>
                <a:gridCol w="1587285"/>
                <a:gridCol w="1568871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244"/>
              </p:ext>
            </p:extLst>
          </p:nvPr>
        </p:nvGraphicFramePr>
        <p:xfrm>
          <a:off x="1236437" y="4623162"/>
          <a:ext cx="9864181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556"/>
                <a:gridCol w="3146322"/>
                <a:gridCol w="1858297"/>
                <a:gridCol w="1524000"/>
                <a:gridCol w="1465006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SimHei" charset="-122"/>
                <a:ea typeface="SimHei" charset="-122"/>
                <a:cs typeface="SimHei" charset="-122"/>
              </a:rPr>
              <a:t>基于多通道模型引入上下文的情感</a:t>
            </a:r>
            <a:r>
              <a:rPr kumimoji="1" lang="zh-CN" altLang="en-US" sz="4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基于多分类器分层的微博反讽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TW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3751"/>
              </p:ext>
            </p:extLst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32811"/>
              </p:ext>
            </p:extLst>
          </p:nvPr>
        </p:nvGraphicFramePr>
        <p:xfrm>
          <a:off x="6229667" y="4301082"/>
          <a:ext cx="4926012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569"/>
                <a:gridCol w="934045"/>
                <a:gridCol w="946255"/>
                <a:gridCol w="927701"/>
                <a:gridCol w="903442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2" name="组 91"/>
          <p:cNvGrpSpPr/>
          <p:nvPr/>
        </p:nvGrpSpPr>
        <p:grpSpPr>
          <a:xfrm>
            <a:off x="1097280" y="2197101"/>
            <a:ext cx="10522735" cy="3255422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263127" y="2075467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1732567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3517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4116" y="572691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83503" y="1486181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第二组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1732567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489" y="57269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73981" y="1486181"/>
            <a:ext cx="872703" cy="1303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第三组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50776" y="1488235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第四组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1732567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529" y="57269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1732567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2350" y="5726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2139540"/>
            <a:ext cx="466820" cy="9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56206" y="2139540"/>
            <a:ext cx="392903" cy="9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116099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116099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091061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065109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 flipV="1">
            <a:off x="5959865" y="2137936"/>
            <a:ext cx="414116" cy="19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065109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091061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46684" y="2137936"/>
            <a:ext cx="395465" cy="19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 flipV="1">
            <a:off x="8452905" y="2141594"/>
            <a:ext cx="497871" cy="292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23479" y="2141594"/>
            <a:ext cx="466195" cy="292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139541"/>
            <a:ext cx="491489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23479" y="2139541"/>
            <a:ext cx="469386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 flipV="1">
            <a:off x="5966247" y="2137936"/>
            <a:ext cx="407734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>
            <a:off x="7246684" y="2137936"/>
            <a:ext cx="398656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 flipV="1">
            <a:off x="3419874" y="2139540"/>
            <a:ext cx="463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>
            <a:off x="4756206" y="2139540"/>
            <a:ext cx="396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143" y="2139541"/>
            <a:ext cx="818784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143" y="3116099"/>
            <a:ext cx="815593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143" y="3685683"/>
            <a:ext cx="815593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143" y="3685683"/>
            <a:ext cx="815593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3685683"/>
            <a:ext cx="284706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9963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4" name="圆角矩形 3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箭头连接符 29"/>
            <p:cNvCxnSpPr>
              <a:stCxn id="6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78" idx="6"/>
              <a:endCxn id="99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99" idx="3"/>
              <a:endCxn id="100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8" name="直线箭头连接符 47"/>
            <p:cNvCxnSpPr>
              <a:stCxn id="93" idx="3"/>
              <a:endCxn id="96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 67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线连接符 69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70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6" name="直线箭头连接符 75"/>
            <p:cNvCxnSpPr>
              <a:stCxn id="95" idx="3"/>
              <a:endCxn id="97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97" idx="3"/>
              <a:endCxn id="98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9" name="直线箭头连接符 78"/>
            <p:cNvCxnSpPr>
              <a:stCxn id="98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endCxn id="78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圆角矩形 84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箭头连接符 87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91" name="直线箭头连接符 90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3" name="肘形连接符 92"/>
            <p:cNvCxnSpPr>
              <a:stCxn id="96" idx="3"/>
              <a:endCxn id="78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78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圆角矩形 94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7" name="直线箭头连接符 96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>
              <a:stCxn id="100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2" name="直线箭头连接符 101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18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33168" y="2311775"/>
            <a:ext cx="539350" cy="3575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引入第二组分类器的投票结果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90884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72518" y="3124566"/>
            <a:ext cx="637659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>
            <a:off x="5039093" y="4099528"/>
            <a:ext cx="69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72518" y="4099528"/>
            <a:ext cx="63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9528"/>
            <a:ext cx="69407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72518" y="4099528"/>
            <a:ext cx="637659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8463377" y="2383915"/>
            <a:ext cx="539350" cy="357550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</a:t>
            </a:r>
            <a:r>
              <a:rPr lang="zh-TW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6292"/>
              </p:ext>
            </p:extLst>
          </p:nvPr>
        </p:nvGraphicFramePr>
        <p:xfrm>
          <a:off x="1447801" y="3996266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81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一个字典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zh-TW" alt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，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以及情感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类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可以表示为一个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长度为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词序列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endParaRPr lang="en-US" altLang="zh-TW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0" dirty="0" smtClean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t</m:t>
                    </m:r>
                    <m:r>
                      <a:rPr lang="mr-IN" altLang="zh-CN" sz="22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2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</m:t>
                        </m:r>
                        <m:r>
                          <a:rPr lang="mr-IN" altLang="zh-CN" sz="220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i="1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𝐿</m:t>
                    </m:r>
                  </m:oMath>
                </a14:m>
                <a:endParaRPr lang="mr-IN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另外对于其上下文信息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，由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.  </a:t>
                </a:r>
              </a:p>
              <a:p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i="1" dirty="0" smtClean="0">
                    <a:ea typeface="SimHei" charset="-122"/>
                    <a:cs typeface="SimHei" charset="-122"/>
                  </a:rPr>
                  <a:t>   </a:t>
                </a:r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b>
                    </m:sSub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latin typeface="SimHei" charset="-122"/>
                        <a:ea typeface="SimHei" charset="-122"/>
                        <a:cs typeface="SimHei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i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𝑀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假设文本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</m:oMath>
                </a14:m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在给定上下文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的情況下属于唯一一种情感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反讽情感类别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 t="-2405" b="-10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Kuumeman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[4]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上的德语微博进行反讽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'#sarcasm', '#irony', '#cynicism'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'#not'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对应的德语井号标签在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上自动获取与反讽相关和无关的微博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分类器选用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Balanced Winnow [5]</a:t>
            </a: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特征方面提取的是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N-Gram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测试集上达到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的召回率和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0.87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AUC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4925843"/>
            <a:ext cx="6164800" cy="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Davidov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等人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[1][2]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微博和亚马逊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电商平台上的产品评论进行反讽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级的反讽强度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SASI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从文本提取了词频相关的模式特征以及基于标点符号的特征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最近邻算法作为分类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器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搜索引擎爬取额外的语料，用于初步训练模型的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前述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两个数据集的测试集上分别达到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0.83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0.79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值。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24" y="3716211"/>
            <a:ext cx="4132969" cy="1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一种情感类別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Liao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等人研究了电影评论的多级情感识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Yelp 2013, 2014</a:t>
            </a:r>
            <a:r>
              <a:rPr kumimoji="1" lang="zh-TW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1~5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级评分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IMDB</a:t>
            </a:r>
            <a:r>
              <a:rPr kumimoji="1" lang="zh-TW" altLang="en-US" sz="1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出了一种分层注意力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捕捉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局部语义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出了一个类噪声估计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挑选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高质量样例来扩充目标领域的训练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负面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迁移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问题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与基准方法相比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所提方法的均方根误差分别降低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1.5%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1.0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说明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该方法可以有效地提高跨领域情感分类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6373423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Liao X, Wu X, Gui L, Huang J, Chen G. Cross-Domain Sentiment Classification Based on Representation Learning and Transfer Learning. Acta Scientiarum Naturalium Universitatis Pekinensis, Vol. 55, No. 1 (Jan. </a:t>
            </a:r>
            <a:r>
              <a:rPr lang="zh-CN" altLang="en-US" sz="1200" dirty="0" smtClean="0"/>
              <a:t>2019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59" y="1836518"/>
            <a:ext cx="5828462" cy="32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用户和产品各自都存在一些相对固定的属性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一个用户对不同产品的评论中，评论文本和评分之间存在某种一致性</a:t>
            </a:r>
            <a:endParaRPr kumimoji="1"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不同用户对同一个产品的评论中，评论文本和评分之间存在某种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235700" y="4203477"/>
            <a:ext cx="5503858" cy="1951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了面向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电影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评论和微博的情感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为了运用英语单词的拼写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同时结合了词级别的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11212</TotalTime>
  <Words>2719</Words>
  <Application>Microsoft Macintosh PowerPoint</Application>
  <PresentationFormat>宽屏</PresentationFormat>
  <Paragraphs>669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Calibri</vt:lpstr>
      <vt:lpstr>Calibri Light</vt:lpstr>
      <vt:lpstr>Cambria Math</vt:lpstr>
      <vt:lpstr>DengXian</vt:lpstr>
      <vt:lpstr>Mangal</vt:lpstr>
      <vt:lpstr>Microsoft YaHei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面向社交文本的情感识别研究</vt:lpstr>
      <vt:lpstr>提纲</vt:lpstr>
      <vt:lpstr>背景 - 情感识别</vt:lpstr>
      <vt:lpstr>背景 - 情感识别</vt:lpstr>
      <vt:lpstr>背景 - 反讽</vt:lpstr>
      <vt:lpstr>问题定义</vt:lpstr>
      <vt:lpstr>相关工作</vt:lpstr>
      <vt:lpstr>相关工作</vt:lpstr>
      <vt:lpstr>相关工作</vt:lpstr>
      <vt:lpstr>相关工作</vt:lpstr>
      <vt:lpstr>相关工作</vt:lpstr>
      <vt:lpstr>相关工作</vt:lpstr>
      <vt:lpstr>现有问题</vt:lpstr>
      <vt:lpstr>基于多分类器分层的微博反讽识别</vt:lpstr>
      <vt:lpstr>PowerPoint 演示文稿</vt:lpstr>
      <vt:lpstr>研究框架</vt:lpstr>
      <vt:lpstr>PowerPoint 演示文稿</vt:lpstr>
      <vt:lpstr>实验数据</vt:lpstr>
      <vt:lpstr>基于多通道模型引入上下文的情感识别</vt:lpstr>
      <vt:lpstr>实验数据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问题定义</vt:lpstr>
      <vt:lpstr>相关工作</vt:lpstr>
      <vt:lpstr>相关工作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212</cp:revision>
  <cp:lastPrinted>2018-04-24T08:16:56Z</cp:lastPrinted>
  <dcterms:created xsi:type="dcterms:W3CDTF">2018-04-23T09:27:54Z</dcterms:created>
  <dcterms:modified xsi:type="dcterms:W3CDTF">2019-05-18T10:47:19Z</dcterms:modified>
</cp:coreProperties>
</file>