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8" r:id="rId3"/>
    <p:sldId id="261" r:id="rId4"/>
    <p:sldId id="263" r:id="rId5"/>
    <p:sldId id="264" r:id="rId6"/>
    <p:sldId id="265" r:id="rId7"/>
    <p:sldId id="269" r:id="rId8"/>
    <p:sldId id="271" r:id="rId9"/>
    <p:sldId id="272" r:id="rId10"/>
    <p:sldId id="273" r:id="rId11"/>
    <p:sldId id="274" r:id="rId12"/>
    <p:sldId id="277" r:id="rId13"/>
    <p:sldId id="279" r:id="rId14"/>
    <p:sldId id="280" r:id="rId15"/>
    <p:sldId id="281" r:id="rId16"/>
    <p:sldId id="282" r:id="rId17"/>
    <p:sldId id="283" r:id="rId18"/>
    <p:sldId id="284" r:id="rId19"/>
    <p:sldId id="259" r:id="rId20"/>
    <p:sldId id="285" r:id="rId21"/>
    <p:sldId id="260" r:id="rId22"/>
    <p:sldId id="300" r:id="rId23"/>
    <p:sldId id="298" r:id="rId24"/>
    <p:sldId id="291" r:id="rId25"/>
    <p:sldId id="293" r:id="rId26"/>
    <p:sldId id="292" r:id="rId27"/>
    <p:sldId id="295" r:id="rId28"/>
    <p:sldId id="296" r:id="rId29"/>
    <p:sldId id="289" r:id="rId30"/>
    <p:sldId id="303" r:id="rId31"/>
    <p:sldId id="290" r:id="rId32"/>
    <p:sldId id="297" r:id="rId33"/>
    <p:sldId id="301" r:id="rId34"/>
    <p:sldId id="262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8FC7"/>
    <a:srgbClr val="3972C0"/>
    <a:srgbClr val="2B5999"/>
    <a:srgbClr val="7737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0"/>
    <p:restoredTop sz="94824"/>
  </p:normalViewPr>
  <p:slideViewPr>
    <p:cSldViewPr snapToGrid="0" snapToObjects="1">
      <p:cViewPr>
        <p:scale>
          <a:sx n="100" d="100"/>
          <a:sy n="100" d="100"/>
        </p:scale>
        <p:origin x="1816" y="1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___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___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___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测试集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测试集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工作表1!$A$2:$A$5</c:f>
              <c:strCache>
                <c:ptCount val="4"/>
                <c:pt idx="0">
                  <c:v>没有反讽</c:v>
                </c:pt>
                <c:pt idx="1">
                  <c:v>基于相反语义的言语反讽</c:v>
                </c:pt>
                <c:pt idx="2">
                  <c:v>情景反讽</c:v>
                </c:pt>
                <c:pt idx="3">
                  <c:v>其他反讽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473.0</c:v>
                </c:pt>
                <c:pt idx="1">
                  <c:v>164.0</c:v>
                </c:pt>
                <c:pt idx="2">
                  <c:v>85.0</c:v>
                </c:pt>
                <c:pt idx="3">
                  <c:v>62.0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训练集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训练集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工作表1!$A$2:$A$5</c:f>
              <c:strCache>
                <c:ptCount val="4"/>
                <c:pt idx="0">
                  <c:v>没有反讽</c:v>
                </c:pt>
                <c:pt idx="1">
                  <c:v>基于相反语义的言语反讽</c:v>
                </c:pt>
                <c:pt idx="2">
                  <c:v>情景反讽</c:v>
                </c:pt>
                <c:pt idx="3">
                  <c:v>其他反讽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1923.0</c:v>
                </c:pt>
                <c:pt idx="1">
                  <c:v>1390.0</c:v>
                </c:pt>
                <c:pt idx="2">
                  <c:v>316.0</c:v>
                </c:pt>
                <c:pt idx="3">
                  <c:v>205.0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训练集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训练集</c:v>
                </c:pt>
              </c:strCache>
            </c:strRef>
          </c:tx>
          <c:explosion val="1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工作表1!$A$2:$A$5</c:f>
              <c:strCache>
                <c:ptCount val="4"/>
                <c:pt idx="0">
                  <c:v>其他</c:v>
                </c:pt>
                <c:pt idx="1">
                  <c:v>开心</c:v>
                </c:pt>
                <c:pt idx="2">
                  <c:v>悲伤</c:v>
                </c:pt>
                <c:pt idx="3">
                  <c:v>愤怒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14948.0</c:v>
                </c:pt>
                <c:pt idx="1">
                  <c:v>4243.0</c:v>
                </c:pt>
                <c:pt idx="2">
                  <c:v>5463.0</c:v>
                </c:pt>
                <c:pt idx="3">
                  <c:v>5506.0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验证集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验证集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工作表1!$A$2:$A$5</c:f>
              <c:strCache>
                <c:ptCount val="4"/>
                <c:pt idx="0">
                  <c:v>其他</c:v>
                </c:pt>
                <c:pt idx="1">
                  <c:v>开心</c:v>
                </c:pt>
                <c:pt idx="2">
                  <c:v>悲伤</c:v>
                </c:pt>
                <c:pt idx="3">
                  <c:v>愤怒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2338.0</c:v>
                </c:pt>
                <c:pt idx="1">
                  <c:v>142.0</c:v>
                </c:pt>
                <c:pt idx="2">
                  <c:v>125.0</c:v>
                </c:pt>
                <c:pt idx="3">
                  <c:v>150.0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测试集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测试集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工作表1!$A$2:$A$5</c:f>
              <c:strCache>
                <c:ptCount val="4"/>
                <c:pt idx="0">
                  <c:v>其他</c:v>
                </c:pt>
                <c:pt idx="1">
                  <c:v>开心</c:v>
                </c:pt>
                <c:pt idx="2">
                  <c:v>悲伤</c:v>
                </c:pt>
                <c:pt idx="3">
                  <c:v>愤怒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4677.0</c:v>
                </c:pt>
                <c:pt idx="1">
                  <c:v>284.0</c:v>
                </c:pt>
                <c:pt idx="2">
                  <c:v>250.0</c:v>
                </c:pt>
                <c:pt idx="3">
                  <c:v>298.0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9C119-6DD9-FA45-8702-93FF2CEC39F0}" type="datetimeFigureOut">
              <a:rPr kumimoji="1" lang="zh-CN" altLang="en-US" smtClean="0"/>
              <a:t>2019/5/25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E001E5-3C4B-084C-9566-860A94C6C7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3912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001E5-3C4B-084C-9566-860A94C6C759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569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001E5-3C4B-084C-9566-860A94C6C759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10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001E5-3C4B-084C-9566-860A94C6C759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3159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001E5-3C4B-084C-9566-860A94C6C759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5578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001E5-3C4B-084C-9566-860A94C6C759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37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001E5-3C4B-084C-9566-860A94C6C759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9337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812E-D1CE-484D-8026-FCEEC4262656}" type="datetimeFigureOut">
              <a:rPr kumimoji="1" lang="zh-CN" altLang="en-US" smtClean="0"/>
              <a:t>2019/5/24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8189F-F864-C748-B8FA-7BFD257794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0746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812E-D1CE-484D-8026-FCEEC4262656}" type="datetimeFigureOut">
              <a:rPr kumimoji="1" lang="zh-CN" altLang="en-US" smtClean="0"/>
              <a:t>2019/5/24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8189F-F864-C748-B8FA-7BFD257794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098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812E-D1CE-484D-8026-FCEEC4262656}" type="datetimeFigureOut">
              <a:rPr kumimoji="1" lang="zh-CN" altLang="en-US" smtClean="0"/>
              <a:t>2019/5/24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8189F-F864-C748-B8FA-7BFD257794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5991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812E-D1CE-484D-8026-FCEEC4262656}" type="datetimeFigureOut">
              <a:rPr kumimoji="1" lang="zh-CN" altLang="en-US" smtClean="0"/>
              <a:t>2019/5/24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8189F-F864-C748-B8FA-7BFD257794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576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812E-D1CE-484D-8026-FCEEC4262656}" type="datetimeFigureOut">
              <a:rPr kumimoji="1" lang="zh-CN" altLang="en-US" smtClean="0"/>
              <a:t>2019/5/24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8189F-F864-C748-B8FA-7BFD257794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3596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812E-D1CE-484D-8026-FCEEC4262656}" type="datetimeFigureOut">
              <a:rPr kumimoji="1" lang="zh-CN" altLang="en-US" smtClean="0"/>
              <a:t>2019/5/24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8189F-F864-C748-B8FA-7BFD257794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037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812E-D1CE-484D-8026-FCEEC4262656}" type="datetimeFigureOut">
              <a:rPr kumimoji="1" lang="zh-CN" altLang="en-US" smtClean="0"/>
              <a:t>2019/5/24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8189F-F864-C748-B8FA-7BFD257794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261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812E-D1CE-484D-8026-FCEEC4262656}" type="datetimeFigureOut">
              <a:rPr kumimoji="1" lang="zh-CN" altLang="en-US" smtClean="0"/>
              <a:t>2019/5/24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8189F-F864-C748-B8FA-7BFD257794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253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812E-D1CE-484D-8026-FCEEC4262656}" type="datetimeFigureOut">
              <a:rPr kumimoji="1" lang="zh-CN" altLang="en-US" smtClean="0"/>
              <a:t>2019/5/24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8189F-F864-C748-B8FA-7BFD257794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0944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812E-D1CE-484D-8026-FCEEC4262656}" type="datetimeFigureOut">
              <a:rPr kumimoji="1" lang="zh-CN" altLang="en-US" smtClean="0"/>
              <a:t>2019/5/24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8189F-F864-C748-B8FA-7BFD257794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5758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812E-D1CE-484D-8026-FCEEC4262656}" type="datetimeFigureOut">
              <a:rPr kumimoji="1" lang="zh-CN" altLang="en-US" smtClean="0"/>
              <a:t>2019/5/24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8189F-F864-C748-B8FA-7BFD257794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666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7812E-D1CE-484D-8026-FCEEC4262656}" type="datetimeFigureOut">
              <a:rPr kumimoji="1" lang="zh-CN" altLang="en-US" smtClean="0"/>
              <a:t>2019/5/24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8189F-F864-C748-B8FA-7BFD257794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214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4" Type="http://schemas.openxmlformats.org/officeDocument/2006/relationships/image" Target="../media/image100.png"/><Relationship Id="rId5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4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617969"/>
            <a:ext cx="12192000" cy="3207657"/>
          </a:xfrm>
          <a:prstGeom prst="rect">
            <a:avLst/>
          </a:prstGeom>
          <a:solidFill>
            <a:srgbClr val="7737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8599210" y="5440828"/>
            <a:ext cx="1114980" cy="995834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78476" y="1966195"/>
            <a:ext cx="113553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面向社交文本的情感识别研究</a:t>
            </a:r>
            <a:endParaRPr lang="zh-CN" altLang="en-US" sz="6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00116" y="3221798"/>
            <a:ext cx="371202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硕士论文答辩</a:t>
            </a:r>
            <a:endParaRPr lang="zh-CN" altLang="en-US" sz="2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8" name="直接连接符 4"/>
          <p:cNvCxnSpPr/>
          <p:nvPr/>
        </p:nvCxnSpPr>
        <p:spPr>
          <a:xfrm>
            <a:off x="1928813" y="3421853"/>
            <a:ext cx="3372392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394858" y="3918525"/>
            <a:ext cx="7402285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学生</a:t>
            </a:r>
            <a:r>
              <a:rPr lang="zh-CN" altLang="en-US" sz="2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：梁锡豪</a:t>
            </a:r>
            <a:r>
              <a:rPr lang="en-US" altLang="zh-CN" sz="2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         </a:t>
            </a:r>
            <a:r>
              <a:rPr lang="zh-CN" altLang="en-US" sz="2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导师</a:t>
            </a:r>
            <a:r>
              <a:rPr lang="zh-CN" altLang="en-US" sz="2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：徐明星  副教授</a:t>
            </a:r>
            <a:endParaRPr lang="zh-CN" altLang="en-US" sz="2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等腰三角形 11"/>
          <p:cNvSpPr/>
          <p:nvPr/>
        </p:nvSpPr>
        <p:spPr>
          <a:xfrm flipV="1">
            <a:off x="8977053" y="4821550"/>
            <a:ext cx="359294" cy="206608"/>
          </a:xfrm>
          <a:prstGeom prst="triangle">
            <a:avLst/>
          </a:prstGeom>
          <a:solidFill>
            <a:srgbClr val="7737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1" name="直接连接符 52"/>
          <p:cNvCxnSpPr/>
          <p:nvPr/>
        </p:nvCxnSpPr>
        <p:spPr>
          <a:xfrm>
            <a:off x="7014258" y="3421853"/>
            <a:ext cx="3258455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https://timgsa.baidu.com/timg?image&amp;quality=80&amp;size=b9999_10000&amp;sec=1558691601364&amp;di=d06853ecc4e15d2db3cbe2a25005c060&amp;imgtype=0&amp;src=http%3A%2F%2Fs11.sinaimg.cn%2Fmw690%2F004ljCShzy7n1QNledQ3a%266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47" y="318215"/>
            <a:ext cx="2793343" cy="1139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85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6176963"/>
            <a:ext cx="12192000" cy="681037"/>
          </a:xfrm>
          <a:prstGeom prst="rect">
            <a:avLst/>
          </a:prstGeom>
          <a:solidFill>
            <a:srgbClr val="7737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3"/>
          <a:stretch/>
        </p:blipFill>
        <p:spPr>
          <a:xfrm>
            <a:off x="6801698" y="3474170"/>
            <a:ext cx="4333667" cy="239880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698" y="1385953"/>
            <a:ext cx="4333667" cy="1953756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7398" y="1385953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Blip>
                <a:blip r:embed="rId4"/>
              </a:buBlip>
            </a:pPr>
            <a:r>
              <a:rPr kumimoji="1" lang="en-US" altLang="zh-CN" sz="1800" dirty="0" smtClean="0">
                <a:latin typeface="Microsoft YaHei" charset="-122"/>
                <a:ea typeface="Microsoft YaHei" charset="-122"/>
                <a:cs typeface="Microsoft YaHei" charset="-122"/>
              </a:rPr>
              <a:t>Wang</a:t>
            </a:r>
            <a:r>
              <a:rPr kumimoji="1"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等人研究了对网上评论中特定属性的情感识别</a:t>
            </a:r>
            <a:endParaRPr kumimoji="1" lang="en-US" altLang="zh-CN" sz="18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20000"/>
              </a:lnSpc>
              <a:buBlip>
                <a:blip r:embed="rId4"/>
              </a:buBlip>
            </a:pPr>
            <a:r>
              <a:rPr kumimoji="1"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实验数据</a:t>
            </a:r>
            <a:endParaRPr kumimoji="1" lang="en-US" altLang="zh-CN" sz="18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20000"/>
              </a:lnSpc>
              <a:buBlip>
                <a:blip r:embed="rId4"/>
              </a:buBlip>
            </a:pPr>
            <a:r>
              <a:rPr kumimoji="1" lang="en-US" altLang="zh-CN" sz="1600" i="1" dirty="0" err="1" smtClean="0">
                <a:latin typeface="Times New Roman" charset="0"/>
                <a:ea typeface="Times New Roman" charset="0"/>
                <a:cs typeface="Times New Roman" charset="0"/>
              </a:rPr>
              <a:t>SemEval</a:t>
            </a:r>
            <a:r>
              <a:rPr kumimoji="1" lang="en-US" altLang="zh-CN" sz="1600" i="1" dirty="0" smtClean="0">
                <a:latin typeface="Times New Roman" charset="0"/>
                <a:ea typeface="Times New Roman" charset="0"/>
                <a:cs typeface="Times New Roman" charset="0"/>
              </a:rPr>
              <a:t> 2014 Task 3: Aspect Based Sentiment Analysis</a:t>
            </a:r>
          </a:p>
          <a:p>
            <a:pPr>
              <a:lnSpc>
                <a:spcPct val="120000"/>
              </a:lnSpc>
              <a:buBlip>
                <a:blip r:embed="rId4"/>
              </a:buBlip>
            </a:pPr>
            <a:r>
              <a:rPr kumimoji="1"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实验</a:t>
            </a:r>
            <a:r>
              <a:rPr kumimoji="1"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方法</a:t>
            </a:r>
            <a:endParaRPr kumimoji="1" lang="en-US" altLang="zh-CN" sz="18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20000"/>
              </a:lnSpc>
              <a:buBlip>
                <a:blip r:embed="rId4"/>
              </a:buBlip>
            </a:pPr>
            <a:r>
              <a:rPr kumimoji="1"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句子的情感极性和内容对应的主题紧密相关</a:t>
            </a:r>
            <a:endParaRPr kumimoji="1" lang="en-US" altLang="zh-CN" sz="1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20000"/>
              </a:lnSpc>
              <a:buBlip>
                <a:blip r:embed="rId4"/>
              </a:buBlip>
            </a:pPr>
            <a:r>
              <a:rPr kumimoji="1"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提出了两个结合注意力机制和</a:t>
            </a:r>
            <a:r>
              <a:rPr kumimoji="1"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LSTM</a:t>
            </a:r>
            <a:r>
              <a:rPr kumimoji="1"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的人工神经网络</a:t>
            </a:r>
            <a:endParaRPr kumimoji="1" lang="en-US" altLang="zh-CN" sz="1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2">
              <a:lnSpc>
                <a:spcPct val="120000"/>
              </a:lnSpc>
              <a:buBlip>
                <a:blip r:embed="rId4"/>
              </a:buBlip>
            </a:pPr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分别以不同方式引入了目标属性的嵌入向量</a:t>
            </a:r>
            <a:endParaRPr kumimoji="1" lang="en-US" altLang="zh-CN" sz="1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20000"/>
              </a:lnSpc>
              <a:buBlip>
                <a:blip r:embed="rId4"/>
              </a:buBlip>
            </a:pPr>
            <a:r>
              <a:rPr kumimoji="1"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实验结果</a:t>
            </a:r>
            <a:endParaRPr kumimoji="1" lang="en-US" altLang="zh-CN" sz="18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20000"/>
              </a:lnSpc>
              <a:buBlip>
                <a:blip r:embed="rId4"/>
              </a:buBlip>
            </a:pPr>
            <a:r>
              <a:rPr kumimoji="1"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他们的模型比没有引入属性嵌入向量的模型性能更好</a:t>
            </a:r>
            <a:endParaRPr kumimoji="1" lang="en-US" altLang="zh-CN" sz="1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20000"/>
              </a:lnSpc>
              <a:buBlip>
                <a:blip r:embed="rId4"/>
              </a:buBlip>
            </a:pPr>
            <a:r>
              <a:rPr kumimoji="1"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注意力机制确实能定位和目标属性相关的内容</a:t>
            </a:r>
            <a:endParaRPr kumimoji="1"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相关工作</a:t>
            </a:r>
            <a:endParaRPr lang="zh-CN" altLang="en-US" dirty="0"/>
          </a:p>
        </p:txBody>
      </p:sp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507321" y="396194"/>
            <a:ext cx="766308" cy="684421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rgbClr val="77377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07321" y="6267767"/>
            <a:ext cx="94423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</a:rPr>
              <a:t>Wang Y, Huang M, Zhao L, et al. Attention-based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lstm</a:t>
            </a:r>
            <a:r>
              <a:rPr lang="en-US" altLang="zh-CN" sz="1200" dirty="0" smtClean="0">
                <a:solidFill>
                  <a:schemeClr val="bg1"/>
                </a:solidFill>
              </a:rPr>
              <a:t> for aspect-level sentiment classification [C]//Proceedings of the 2016 conference on empirical methods in natural language processing. </a:t>
            </a:r>
            <a:r>
              <a:rPr lang="pt-BR" altLang="zh-CN" sz="1200" dirty="0" smtClean="0">
                <a:solidFill>
                  <a:schemeClr val="bg1"/>
                </a:solidFill>
              </a:rPr>
              <a:t>[</a:t>
            </a:r>
            <a:r>
              <a:rPr lang="pt-BR" altLang="zh-CN" sz="1200" dirty="0" err="1" smtClean="0">
                <a:solidFill>
                  <a:schemeClr val="bg1"/>
                </a:solidFill>
              </a:rPr>
              <a:t>S.l</a:t>
            </a:r>
            <a:r>
              <a:rPr lang="pt-BR" altLang="zh-CN" sz="1200" dirty="0" smtClean="0">
                <a:solidFill>
                  <a:schemeClr val="bg1"/>
                </a:solidFill>
              </a:rPr>
              <a:t>.: s.n.], 2016: 606-615.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直接连接符 4"/>
          <p:cNvCxnSpPr/>
          <p:nvPr/>
        </p:nvCxnSpPr>
        <p:spPr>
          <a:xfrm>
            <a:off x="1302657" y="1019637"/>
            <a:ext cx="8961238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62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6176963"/>
            <a:ext cx="12192000" cy="681037"/>
          </a:xfrm>
          <a:prstGeom prst="rect">
            <a:avLst/>
          </a:prstGeom>
          <a:solidFill>
            <a:srgbClr val="7737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7398" y="1385953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Blip>
                <a:blip r:embed="rId2"/>
              </a:buBlip>
            </a:pPr>
            <a:r>
              <a:rPr kumimoji="1" lang="en-US" altLang="zh-CN" sz="1800" dirty="0" smtClean="0">
                <a:latin typeface="Microsoft YaHei" charset="-122"/>
                <a:ea typeface="Microsoft YaHei" charset="-122"/>
                <a:cs typeface="Microsoft YaHei" charset="-122"/>
              </a:rPr>
              <a:t>Reyes</a:t>
            </a:r>
            <a:r>
              <a:rPr kumimoji="1"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等人研究了</a:t>
            </a:r>
            <a:r>
              <a:rPr kumimoji="1" lang="en-US" altLang="zh-CN" sz="1800" dirty="0" smtClean="0">
                <a:latin typeface="Microsoft YaHei" charset="-122"/>
                <a:ea typeface="Microsoft YaHei" charset="-122"/>
                <a:cs typeface="Microsoft YaHei" charset="-122"/>
              </a:rPr>
              <a:t>Twitter</a:t>
            </a:r>
            <a:r>
              <a:rPr kumimoji="1"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上的英语微博反讽识别</a:t>
            </a:r>
            <a:endParaRPr kumimoji="1" lang="en-US" altLang="zh-CN" sz="18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20000"/>
              </a:lnSpc>
              <a:buBlip>
                <a:blip r:embed="rId2"/>
              </a:buBlip>
            </a:pPr>
            <a:r>
              <a:rPr kumimoji="1"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实验数据</a:t>
            </a:r>
            <a:endParaRPr kumimoji="1" lang="en-US" altLang="zh-CN" sz="18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20000"/>
              </a:lnSpc>
              <a:buBlip>
                <a:blip r:embed="rId2"/>
              </a:buBlip>
            </a:pPr>
            <a:r>
              <a:rPr kumimoji="1"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利用</a:t>
            </a:r>
            <a:r>
              <a:rPr kumimoji="1"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'#irony'</a:t>
            </a:r>
            <a:r>
              <a:rPr kumimoji="1"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kumimoji="1"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'#education', #humor, #politics</a:t>
            </a:r>
            <a:r>
              <a:rPr kumimoji="1"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这四个井号标签在</a:t>
            </a:r>
            <a:r>
              <a:rPr kumimoji="1"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Twitter</a:t>
            </a:r>
            <a:r>
              <a:rPr kumimoji="1"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上自动获取四组微博</a:t>
            </a:r>
            <a:endParaRPr kumimoji="1" lang="en-US" altLang="zh-CN" sz="1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20000"/>
              </a:lnSpc>
              <a:buBlip>
                <a:blip r:embed="rId2"/>
              </a:buBlip>
            </a:pPr>
            <a:r>
              <a:rPr kumimoji="1"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把标签</a:t>
            </a:r>
            <a:r>
              <a:rPr kumimoji="1"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#irony</a:t>
            </a:r>
            <a:r>
              <a:rPr kumimoji="1"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的微博和另外三组微博两两组成二分类的实验</a:t>
            </a:r>
            <a:endParaRPr kumimoji="1" lang="en-US" altLang="zh-CN" sz="1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20000"/>
              </a:lnSpc>
              <a:buBlip>
                <a:blip r:embed="rId2"/>
              </a:buBlip>
            </a:pPr>
            <a:r>
              <a:rPr kumimoji="1"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实验</a:t>
            </a:r>
            <a:r>
              <a:rPr kumimoji="1"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方法</a:t>
            </a:r>
            <a:endParaRPr kumimoji="1" lang="en-US" altLang="zh-CN" sz="18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20000"/>
              </a:lnSpc>
              <a:buBlip>
                <a:blip r:embed="rId2"/>
              </a:buBlip>
            </a:pPr>
            <a:r>
              <a:rPr kumimoji="1"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针对了四个方面的特征提取方法</a:t>
            </a:r>
            <a:endParaRPr kumimoji="1" lang="en-US" altLang="zh-CN" sz="1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20000"/>
              </a:lnSpc>
              <a:buBlip>
                <a:blip r:embed="rId2"/>
              </a:buBlip>
            </a:pPr>
            <a:r>
              <a:rPr kumimoji="1"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特殊标记</a:t>
            </a:r>
            <a:r>
              <a:rPr kumimoji="1"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kumimoji="1"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词汇和标点符号等</a:t>
            </a:r>
            <a:r>
              <a:rPr kumimoji="1"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), </a:t>
            </a:r>
            <a:r>
              <a:rPr kumimoji="1"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不可预期性，表达风格，以及情感特性</a:t>
            </a:r>
            <a:endParaRPr kumimoji="1" lang="en-US" altLang="zh-CN" sz="1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20000"/>
              </a:lnSpc>
              <a:buBlip>
                <a:blip r:embed="rId2"/>
              </a:buBlip>
            </a:pPr>
            <a:r>
              <a:rPr kumimoji="1"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以朴素贝叶斯和决策树作为分类器</a:t>
            </a:r>
            <a:endParaRPr kumimoji="1" lang="en-US" altLang="zh-CN" sz="1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20000"/>
              </a:lnSpc>
              <a:buBlip>
                <a:blip r:embed="rId2"/>
              </a:buBlip>
            </a:pPr>
            <a:r>
              <a:rPr kumimoji="1"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实验结果</a:t>
            </a:r>
            <a:endParaRPr kumimoji="1" lang="en-US" altLang="zh-CN" sz="18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20000"/>
              </a:lnSpc>
              <a:buBlip>
                <a:blip r:embed="rId2"/>
              </a:buBlip>
            </a:pPr>
            <a:r>
              <a:rPr kumimoji="1"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决策树和朴素贝叶斯之间没有明显更好的算法</a:t>
            </a:r>
            <a:endParaRPr kumimoji="1" lang="en-US" altLang="zh-CN" sz="1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20000"/>
              </a:lnSpc>
              <a:buBlip>
                <a:blip r:embed="rId2"/>
              </a:buBlip>
            </a:pPr>
            <a:r>
              <a:rPr kumimoji="1"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在数据均匀和不均匀的情况下分别达到约</a:t>
            </a:r>
            <a:r>
              <a:rPr kumimoji="1"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0.70</a:t>
            </a:r>
            <a:r>
              <a:rPr kumimoji="1"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和</a:t>
            </a:r>
            <a:r>
              <a:rPr kumimoji="1"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0.60</a:t>
            </a:r>
            <a:r>
              <a:rPr kumimoji="1"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的</a:t>
            </a:r>
            <a:r>
              <a:rPr kumimoji="1"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F1</a:t>
            </a:r>
            <a:r>
              <a:rPr kumimoji="1"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值</a:t>
            </a:r>
            <a:endParaRPr kumimoji="1" lang="zh-CN" altLang="en-US" sz="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相关工作</a:t>
            </a:r>
            <a:endParaRPr lang="zh-CN" altLang="en-US" dirty="0"/>
          </a:p>
        </p:txBody>
      </p:sp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507321" y="396194"/>
            <a:ext cx="766308" cy="684421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rgbClr val="77377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07321" y="6267767"/>
            <a:ext cx="94423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</a:rPr>
              <a:t>Reyes, A. , Rosso, P. , &amp; Veale, T. . (2013). A multidimensional approach for detecting irony in twitter. </a:t>
            </a:r>
            <a:r>
              <a:rPr lang="en-US" altLang="zh-CN" sz="1200" i="1" dirty="0" smtClean="0">
                <a:solidFill>
                  <a:schemeClr val="bg1"/>
                </a:solidFill>
              </a:rPr>
              <a:t>Language Resources and Evaluation,</a:t>
            </a:r>
            <a:r>
              <a:rPr lang="en-US" altLang="zh-CN" sz="1200" dirty="0" smtClean="0">
                <a:solidFill>
                  <a:schemeClr val="bg1"/>
                </a:solidFill>
              </a:rPr>
              <a:t> </a:t>
            </a:r>
            <a:r>
              <a:rPr lang="en-US" altLang="zh-CN" sz="1200" i="1" dirty="0" smtClean="0">
                <a:solidFill>
                  <a:schemeClr val="bg1"/>
                </a:solidFill>
              </a:rPr>
              <a:t>47</a:t>
            </a:r>
            <a:r>
              <a:rPr lang="en-US" altLang="zh-CN" sz="1200" dirty="0" smtClean="0">
                <a:solidFill>
                  <a:schemeClr val="bg1"/>
                </a:solidFill>
              </a:rPr>
              <a:t>(1), 239-268.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781" y="3472722"/>
            <a:ext cx="4158417" cy="2136434"/>
          </a:xfrm>
          <a:prstGeom prst="rect">
            <a:avLst/>
          </a:prstGeom>
        </p:spPr>
      </p:pic>
      <p:cxnSp>
        <p:nvCxnSpPr>
          <p:cNvPr id="17" name="直接连接符 4"/>
          <p:cNvCxnSpPr/>
          <p:nvPr/>
        </p:nvCxnSpPr>
        <p:spPr>
          <a:xfrm>
            <a:off x="1302657" y="1019637"/>
            <a:ext cx="8961238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11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6176963"/>
            <a:ext cx="12192000" cy="681037"/>
          </a:xfrm>
          <a:prstGeom prst="rect">
            <a:avLst/>
          </a:prstGeom>
          <a:solidFill>
            <a:srgbClr val="7737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831" y="1857513"/>
            <a:ext cx="3771751" cy="215060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150" y="4182336"/>
            <a:ext cx="4571432" cy="1554955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7398" y="1385953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Blip>
                <a:blip r:embed="rId4"/>
              </a:buBlip>
            </a:pPr>
            <a:r>
              <a:rPr kumimoji="1" lang="en-US" altLang="zh-CN" sz="1800" dirty="0" err="1" smtClean="0">
                <a:latin typeface="Microsoft YaHei" charset="-122"/>
                <a:ea typeface="Microsoft YaHei" charset="-122"/>
                <a:cs typeface="Microsoft YaHei" charset="-122"/>
              </a:rPr>
              <a:t>Soujanya</a:t>
            </a:r>
            <a:r>
              <a:rPr kumimoji="1"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等人研究了</a:t>
            </a:r>
            <a:r>
              <a:rPr kumimoji="1" lang="en-US" altLang="zh-CN" sz="1800" dirty="0" smtClean="0">
                <a:latin typeface="Microsoft YaHei" charset="-122"/>
                <a:ea typeface="Microsoft YaHei" charset="-122"/>
                <a:cs typeface="Microsoft YaHei" charset="-122"/>
              </a:rPr>
              <a:t>Twitter</a:t>
            </a:r>
            <a:r>
              <a:rPr kumimoji="1"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上的英语微博的反讽识别</a:t>
            </a:r>
            <a:endParaRPr kumimoji="1" lang="en-US" altLang="zh-CN" sz="18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20000"/>
              </a:lnSpc>
              <a:buBlip>
                <a:blip r:embed="rId4"/>
              </a:buBlip>
            </a:pPr>
            <a:r>
              <a:rPr kumimoji="1"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实验数据</a:t>
            </a:r>
            <a:endParaRPr kumimoji="1" lang="en-US" altLang="zh-CN" sz="18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20000"/>
              </a:lnSpc>
              <a:buBlip>
                <a:blip r:embed="rId4"/>
              </a:buBlip>
            </a:pPr>
            <a:r>
              <a:rPr kumimoji="1"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Pt</a:t>
            </a:r>
            <a:r>
              <a:rPr kumimoji="1" lang="is-I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á</a:t>
            </a:r>
            <a:r>
              <a:rPr kumimoji="1" lang="en-US" altLang="zh-CN" sz="1600" dirty="0" err="1" smtClean="0">
                <a:latin typeface="Microsoft YaHei" charset="-122"/>
                <a:ea typeface="Microsoft YaHei" charset="-122"/>
                <a:cs typeface="Microsoft YaHei" charset="-122"/>
              </a:rPr>
              <a:t>cek</a:t>
            </a:r>
            <a:r>
              <a:rPr kumimoji="1"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等人公开的数据集</a:t>
            </a:r>
            <a:r>
              <a:rPr kumimoji="1"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 http://thesarcasmdetector.com</a:t>
            </a:r>
          </a:p>
          <a:p>
            <a:pPr>
              <a:lnSpc>
                <a:spcPct val="120000"/>
              </a:lnSpc>
              <a:buBlip>
                <a:blip r:embed="rId4"/>
              </a:buBlip>
            </a:pPr>
            <a:r>
              <a:rPr kumimoji="1"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实验方法</a:t>
            </a:r>
            <a:endParaRPr kumimoji="1" lang="en-US" altLang="zh-CN" sz="18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20000"/>
              </a:lnSpc>
              <a:buBlip>
                <a:blip r:embed="rId4"/>
              </a:buBlip>
            </a:pPr>
            <a:r>
              <a:rPr kumimoji="1"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首次尝试将神经网络应用于对微博的反讽识别</a:t>
            </a:r>
            <a:endParaRPr kumimoji="1" lang="en-US" altLang="zh-CN" sz="1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20000"/>
              </a:lnSpc>
              <a:buBlip>
                <a:blip r:embed="rId4"/>
              </a:buBlip>
            </a:pPr>
            <a:r>
              <a:rPr kumimoji="1"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算法框架主要包含四个卷积神经网络，利用不同的数据集进行预训练</a:t>
            </a:r>
            <a:endParaRPr kumimoji="1" lang="en-US" altLang="zh-CN" sz="1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20000"/>
              </a:lnSpc>
              <a:buBlip>
                <a:blip r:embed="rId4"/>
              </a:buBlip>
            </a:pPr>
            <a:r>
              <a:rPr kumimoji="1"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分别对应反讽识别、情感极性识别、情感类型识别和性格识别</a:t>
            </a:r>
            <a:endParaRPr kumimoji="1" lang="en-US" altLang="zh-CN" sz="1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2">
              <a:lnSpc>
                <a:spcPct val="120000"/>
              </a:lnSpc>
              <a:buBlip>
                <a:blip r:embed="rId4"/>
              </a:buBlip>
            </a:pPr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后融合</a:t>
            </a:r>
            <a:r>
              <a:rPr kumimoji="1"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rPr>
              <a:t>: 1)</a:t>
            </a:r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支持向量机 </a:t>
            </a:r>
            <a:r>
              <a:rPr kumimoji="1"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rPr>
              <a:t>2) </a:t>
            </a:r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全连接层 </a:t>
            </a:r>
            <a:r>
              <a:rPr kumimoji="1"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rPr>
              <a:t>+ Softmax</a:t>
            </a:r>
          </a:p>
          <a:p>
            <a:pPr>
              <a:lnSpc>
                <a:spcPct val="120000"/>
              </a:lnSpc>
              <a:buBlip>
                <a:blip r:embed="rId4"/>
              </a:buBlip>
            </a:pPr>
            <a:r>
              <a:rPr kumimoji="1"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实验结果</a:t>
            </a:r>
            <a:endParaRPr kumimoji="1" lang="en-US" altLang="zh-CN" sz="18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20000"/>
              </a:lnSpc>
              <a:buBlip>
                <a:blip r:embed="rId4"/>
              </a:buBlip>
            </a:pPr>
            <a:r>
              <a:rPr kumimoji="1"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他们提出的系统要比只使用反讽识别数据集训练的分类器更好</a:t>
            </a:r>
            <a:endParaRPr kumimoji="1"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相关工作</a:t>
            </a:r>
            <a:endParaRPr lang="zh-CN" altLang="en-US" dirty="0"/>
          </a:p>
        </p:txBody>
      </p:sp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507321" y="396194"/>
            <a:ext cx="766308" cy="684421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rgbClr val="77377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07321" y="6267767"/>
            <a:ext cx="94423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chemeClr val="bg1"/>
                </a:solidFill>
              </a:rPr>
              <a:t>Poria</a:t>
            </a:r>
            <a:r>
              <a:rPr lang="en-US" altLang="zh-CN" sz="1200" dirty="0" smtClean="0">
                <a:solidFill>
                  <a:schemeClr val="bg1"/>
                </a:solidFill>
              </a:rPr>
              <a:t>, S. , Cambria, E. , Hazarika, D. , &amp;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Vij</a:t>
            </a:r>
            <a:r>
              <a:rPr lang="en-US" altLang="zh-CN" sz="1200" dirty="0" smtClean="0">
                <a:solidFill>
                  <a:schemeClr val="bg1"/>
                </a:solidFill>
              </a:rPr>
              <a:t>, P. . (2016). A deeper look into sarcastic tweets using deep convolutional neural networks.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cxnSp>
        <p:nvCxnSpPr>
          <p:cNvPr id="19" name="直接连接符 4"/>
          <p:cNvCxnSpPr/>
          <p:nvPr/>
        </p:nvCxnSpPr>
        <p:spPr>
          <a:xfrm>
            <a:off x="1302657" y="1019637"/>
            <a:ext cx="8961238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3608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多分类问题中的数据不均匀</a:t>
            </a:r>
            <a:endParaRPr kumimoji="1"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随着现实中应用场景变得复杂，需要解决的多分类问题越来越多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当区分的类别越多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2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1900" dirty="0" smtClean="0">
                <a:latin typeface="Microsoft YaHei" charset="-122"/>
                <a:ea typeface="Microsoft YaHei" charset="-122"/>
                <a:cs typeface="Microsoft YaHei" charset="-122"/>
              </a:rPr>
              <a:t>机器学习算法对数据进行拟合的难度越高</a:t>
            </a:r>
            <a:endParaRPr kumimoji="1" lang="en-US" altLang="zh-CN" sz="19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2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1900" dirty="0" smtClean="0">
                <a:latin typeface="Microsoft YaHei" charset="-122"/>
                <a:ea typeface="Microsoft YaHei" charset="-122"/>
                <a:cs typeface="Microsoft YaHei" charset="-122"/>
              </a:rPr>
              <a:t>对识别性能的要求也变得复杂</a:t>
            </a:r>
            <a:endParaRPr kumimoji="1" lang="en-US" altLang="zh-CN" sz="19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3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譬如确保个别类别的召回率和正确率等</a:t>
            </a:r>
            <a:endParaRPr kumimoji="1" lang="en-US" altLang="zh-CN" sz="1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endParaRPr kumimoji="1"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算法建模中引入上下文信息</a:t>
            </a:r>
            <a:endParaRPr kumimoji="1"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不同场景下有不同类型的上下文，对识别目标起着不同的作用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如何在算法建模中引入上下文信息始终没有一种通用的方法</a:t>
            </a:r>
            <a:endParaRPr kumimoji="1" lang="zh-CN" altLang="en-US" sz="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背景 </a:t>
            </a:r>
            <a:r>
              <a:rPr lang="en-US" altLang="zh-CN" dirty="0"/>
              <a:t>- </a:t>
            </a:r>
            <a:r>
              <a:rPr lang="zh-CN" altLang="en-US" dirty="0"/>
              <a:t>反讽识别</a:t>
            </a:r>
            <a:endParaRPr lang="zh-CN" altLang="en-US" dirty="0"/>
          </a:p>
        </p:txBody>
      </p:sp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507321" y="396194"/>
            <a:ext cx="766308" cy="684421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rgbClr val="77377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14" name="直接连接符 4"/>
          <p:cNvCxnSpPr/>
          <p:nvPr/>
        </p:nvCxnSpPr>
        <p:spPr>
          <a:xfrm>
            <a:off x="1302657" y="1019637"/>
            <a:ext cx="8961238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0" y="6176963"/>
            <a:ext cx="12192000" cy="681037"/>
          </a:xfrm>
          <a:prstGeom prst="rect">
            <a:avLst/>
          </a:prstGeom>
          <a:solidFill>
            <a:srgbClr val="7737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918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研究框架</a:t>
            </a:r>
            <a:endParaRPr lang="zh-CN" altLang="en-US" dirty="0"/>
          </a:p>
        </p:txBody>
      </p:sp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507321" y="396194"/>
            <a:ext cx="766308" cy="684421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rgbClr val="77377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65" name="组 64"/>
          <p:cNvGrpSpPr/>
          <p:nvPr/>
        </p:nvGrpSpPr>
        <p:grpSpPr>
          <a:xfrm>
            <a:off x="507321" y="1239284"/>
            <a:ext cx="11222942" cy="4668850"/>
            <a:chOff x="0" y="1988584"/>
            <a:chExt cx="11222942" cy="4668850"/>
          </a:xfrm>
        </p:grpSpPr>
        <p:sp>
          <p:nvSpPr>
            <p:cNvPr id="13" name="罐形 12"/>
            <p:cNvSpPr/>
            <p:nvPr/>
          </p:nvSpPr>
          <p:spPr>
            <a:xfrm>
              <a:off x="2478070" y="4080221"/>
              <a:ext cx="1021517" cy="546100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训练数据</a:t>
              </a:r>
              <a:endParaRPr kumimoji="1" lang="en-US" altLang="zh-CN" sz="16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1111062" y="4199841"/>
              <a:ext cx="376385" cy="1714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kumimoji="1" lang="zh-CN" altLang="en-US" sz="16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数据预处理</a:t>
              </a:r>
              <a:endParaRPr kumimoji="1" lang="zh-CN" altLang="en-US" sz="16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1725774" y="4203608"/>
              <a:ext cx="376385" cy="1714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特征提取</a:t>
              </a:r>
              <a:endParaRPr kumimoji="1" lang="zh-CN" altLang="en-US" sz="16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6" name="罐形 15"/>
            <p:cNvSpPr/>
            <p:nvPr/>
          </p:nvSpPr>
          <p:spPr>
            <a:xfrm>
              <a:off x="0" y="4756838"/>
              <a:ext cx="894170" cy="608040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数据集</a:t>
              </a:r>
              <a:endParaRPr kumimoji="1" lang="zh-CN" altLang="en-US" sz="16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7" name="罐形 16"/>
            <p:cNvSpPr/>
            <p:nvPr/>
          </p:nvSpPr>
          <p:spPr>
            <a:xfrm>
              <a:off x="2484319" y="5557203"/>
              <a:ext cx="1021517" cy="546100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测试数据</a:t>
              </a:r>
              <a:endParaRPr kumimoji="1" lang="en-US" altLang="zh-CN" sz="16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8" name="罐形 17"/>
            <p:cNvSpPr/>
            <p:nvPr/>
          </p:nvSpPr>
          <p:spPr>
            <a:xfrm>
              <a:off x="4637713" y="3046014"/>
              <a:ext cx="935027" cy="546100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训练集</a:t>
              </a:r>
              <a:endParaRPr kumimoji="1" lang="en-US" altLang="zh-CN" sz="16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9" name="罐形 18"/>
            <p:cNvSpPr/>
            <p:nvPr/>
          </p:nvSpPr>
          <p:spPr>
            <a:xfrm>
              <a:off x="4637713" y="3907062"/>
              <a:ext cx="935027" cy="546100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验证集</a:t>
              </a:r>
              <a:endParaRPr kumimoji="1" lang="en-US" altLang="zh-CN" sz="16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5948651" y="2973866"/>
              <a:ext cx="729655" cy="69039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参数调整</a:t>
              </a:r>
              <a:endParaRPr kumimoji="1" lang="zh-CN" altLang="en-US" sz="16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5948651" y="3839094"/>
              <a:ext cx="729655" cy="69039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参数选择</a:t>
              </a:r>
              <a:endParaRPr kumimoji="1" lang="zh-CN" altLang="en-US" sz="16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22" name="罐形 21"/>
            <p:cNvSpPr/>
            <p:nvPr/>
          </p:nvSpPr>
          <p:spPr>
            <a:xfrm>
              <a:off x="7125706" y="5221042"/>
              <a:ext cx="661359" cy="532060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输入</a:t>
              </a:r>
              <a:endParaRPr kumimoji="1" lang="en-US" altLang="zh-CN" sz="16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23" name="罐形 22"/>
            <p:cNvSpPr/>
            <p:nvPr/>
          </p:nvSpPr>
          <p:spPr>
            <a:xfrm>
              <a:off x="7125708" y="5924160"/>
              <a:ext cx="672773" cy="733274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真实标签</a:t>
              </a:r>
              <a:endParaRPr kumimoji="1" lang="en-US" altLang="zh-CN" sz="16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9014164" y="2425631"/>
              <a:ext cx="376385" cy="222920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融合</a:t>
              </a:r>
              <a:endParaRPr kumimoji="1" lang="zh-CN" altLang="en-US" sz="16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25" name="罐形 24"/>
            <p:cNvSpPr/>
            <p:nvPr/>
          </p:nvSpPr>
          <p:spPr>
            <a:xfrm>
              <a:off x="9964762" y="3173788"/>
              <a:ext cx="672773" cy="733274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预测标签</a:t>
              </a:r>
              <a:endParaRPr kumimoji="1" lang="en-US" altLang="zh-CN" sz="16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8049928" y="5107000"/>
              <a:ext cx="729655" cy="69039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性能评测</a:t>
              </a:r>
              <a:endParaRPr kumimoji="1" lang="zh-CN" altLang="en-US" sz="16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9505086" y="5849569"/>
              <a:ext cx="729655" cy="69039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性能评测</a:t>
              </a:r>
              <a:endParaRPr kumimoji="1" lang="zh-CN" altLang="en-US" sz="16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10379298" y="5864954"/>
              <a:ext cx="729655" cy="69039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错误分析 </a:t>
              </a:r>
              <a:endParaRPr kumimoji="1" lang="zh-CN" altLang="en-US" sz="16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cxnSp>
          <p:nvCxnSpPr>
            <p:cNvPr id="29" name="直线箭头连接符 28"/>
            <p:cNvCxnSpPr>
              <a:stCxn id="19" idx="4"/>
              <a:endCxn id="17" idx="1"/>
            </p:cNvCxnSpPr>
            <p:nvPr/>
          </p:nvCxnSpPr>
          <p:spPr>
            <a:xfrm flipV="1">
              <a:off x="894170" y="5057091"/>
              <a:ext cx="216892" cy="37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箭头连接符 29"/>
            <p:cNvCxnSpPr>
              <a:stCxn id="17" idx="3"/>
              <a:endCxn id="18" idx="1"/>
            </p:cNvCxnSpPr>
            <p:nvPr/>
          </p:nvCxnSpPr>
          <p:spPr>
            <a:xfrm>
              <a:off x="1487447" y="5057091"/>
              <a:ext cx="238327" cy="37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肘形连接符 30"/>
            <p:cNvCxnSpPr>
              <a:stCxn id="18" idx="3"/>
              <a:endCxn id="14" idx="2"/>
            </p:cNvCxnSpPr>
            <p:nvPr/>
          </p:nvCxnSpPr>
          <p:spPr>
            <a:xfrm flipV="1">
              <a:off x="2102159" y="4353271"/>
              <a:ext cx="375911" cy="70758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肘形连接符 31"/>
            <p:cNvCxnSpPr>
              <a:stCxn id="18" idx="3"/>
              <a:endCxn id="20" idx="2"/>
            </p:cNvCxnSpPr>
            <p:nvPr/>
          </p:nvCxnSpPr>
          <p:spPr>
            <a:xfrm>
              <a:off x="2102159" y="5060858"/>
              <a:ext cx="382160" cy="76939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肘形连接符 32"/>
            <p:cNvCxnSpPr>
              <a:stCxn id="20" idx="4"/>
              <a:endCxn id="25" idx="2"/>
            </p:cNvCxnSpPr>
            <p:nvPr/>
          </p:nvCxnSpPr>
          <p:spPr>
            <a:xfrm flipV="1">
              <a:off x="3505836" y="5487072"/>
              <a:ext cx="3619870" cy="34318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肘形连接符 33"/>
            <p:cNvCxnSpPr>
              <a:stCxn id="20" idx="4"/>
              <a:endCxn id="26" idx="2"/>
            </p:cNvCxnSpPr>
            <p:nvPr/>
          </p:nvCxnSpPr>
          <p:spPr>
            <a:xfrm>
              <a:off x="3505836" y="5830253"/>
              <a:ext cx="3619872" cy="46054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肘形连接符 34"/>
            <p:cNvCxnSpPr>
              <a:stCxn id="14" idx="4"/>
              <a:endCxn id="22" idx="2"/>
            </p:cNvCxnSpPr>
            <p:nvPr/>
          </p:nvCxnSpPr>
          <p:spPr>
            <a:xfrm flipV="1">
              <a:off x="3499587" y="4180112"/>
              <a:ext cx="1138126" cy="17315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肘形连接符 35"/>
            <p:cNvCxnSpPr>
              <a:stCxn id="14" idx="4"/>
              <a:endCxn id="21" idx="2"/>
            </p:cNvCxnSpPr>
            <p:nvPr/>
          </p:nvCxnSpPr>
          <p:spPr>
            <a:xfrm flipV="1">
              <a:off x="3499587" y="3319064"/>
              <a:ext cx="1138126" cy="103420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箭头连接符 36"/>
            <p:cNvCxnSpPr>
              <a:stCxn id="21" idx="4"/>
              <a:endCxn id="23" idx="1"/>
            </p:cNvCxnSpPr>
            <p:nvPr/>
          </p:nvCxnSpPr>
          <p:spPr>
            <a:xfrm>
              <a:off x="5572740" y="3319064"/>
              <a:ext cx="375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箭头连接符 37"/>
            <p:cNvCxnSpPr>
              <a:stCxn id="22" idx="4"/>
              <a:endCxn id="24" idx="1"/>
            </p:cNvCxnSpPr>
            <p:nvPr/>
          </p:nvCxnSpPr>
          <p:spPr>
            <a:xfrm>
              <a:off x="5572740" y="4180112"/>
              <a:ext cx="375911" cy="41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圆角矩形 38"/>
            <p:cNvSpPr/>
            <p:nvPr/>
          </p:nvSpPr>
          <p:spPr>
            <a:xfrm>
              <a:off x="4353743" y="2446190"/>
              <a:ext cx="2547477" cy="2208644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4769358" y="2512934"/>
              <a:ext cx="18261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 dirty="0" smtClean="0">
                  <a:latin typeface="SimHei" charset="-122"/>
                  <a:ea typeface="SimHei" charset="-122"/>
                  <a:cs typeface="SimHei" charset="-122"/>
                </a:rPr>
                <a:t>机器学习模型训练</a:t>
              </a:r>
              <a:endParaRPr kumimoji="1" lang="zh-CN" altLang="en-US" sz="16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4984997" y="2028709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 dirty="0" smtClean="0">
                  <a:latin typeface="SimHei" charset="-122"/>
                  <a:ea typeface="SimHei" charset="-122"/>
                  <a:cs typeface="SimHei" charset="-122"/>
                </a:rPr>
                <a:t>集成识别系统</a:t>
              </a:r>
              <a:endParaRPr kumimoji="1" lang="zh-CN" altLang="en-US" sz="16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3706851" y="1988584"/>
              <a:ext cx="6039579" cy="2953449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cxnSp>
          <p:nvCxnSpPr>
            <p:cNvPr id="43" name="直线箭头连接符 42"/>
            <p:cNvCxnSpPr>
              <a:stCxn id="30" idx="3"/>
              <a:endCxn id="34" idx="2"/>
            </p:cNvCxnSpPr>
            <p:nvPr/>
          </p:nvCxnSpPr>
          <p:spPr>
            <a:xfrm>
              <a:off x="9390549" y="3540233"/>
              <a:ext cx="574213" cy="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罐形 43"/>
            <p:cNvSpPr/>
            <p:nvPr/>
          </p:nvSpPr>
          <p:spPr>
            <a:xfrm>
              <a:off x="8078370" y="2446190"/>
              <a:ext cx="672773" cy="733274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预测标签</a:t>
              </a:r>
              <a:endParaRPr kumimoji="1" lang="en-US" altLang="zh-CN" sz="16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cxnSp>
          <p:nvCxnSpPr>
            <p:cNvPr id="45" name="直线箭头连接符 44"/>
            <p:cNvCxnSpPr>
              <a:stCxn id="27" idx="6"/>
              <a:endCxn id="31" idx="2"/>
            </p:cNvCxnSpPr>
            <p:nvPr/>
          </p:nvCxnSpPr>
          <p:spPr>
            <a:xfrm>
              <a:off x="7730769" y="2812827"/>
              <a:ext cx="3476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箭头连接符 45"/>
            <p:cNvCxnSpPr>
              <a:stCxn id="31" idx="4"/>
            </p:cNvCxnSpPr>
            <p:nvPr/>
          </p:nvCxnSpPr>
          <p:spPr>
            <a:xfrm>
              <a:off x="8751143" y="2812827"/>
              <a:ext cx="2630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组 46"/>
            <p:cNvGrpSpPr/>
            <p:nvPr/>
          </p:nvGrpSpPr>
          <p:grpSpPr>
            <a:xfrm>
              <a:off x="6908842" y="2332148"/>
              <a:ext cx="821927" cy="961358"/>
              <a:chOff x="7441360" y="1876789"/>
              <a:chExt cx="821927" cy="961358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7704381" y="1876789"/>
                <a:ext cx="558906" cy="9613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600" dirty="0" smtClean="0">
                    <a:solidFill>
                      <a:schemeClr val="tx1"/>
                    </a:solidFill>
                    <a:latin typeface="SimHei" charset="-122"/>
                    <a:ea typeface="SimHei" charset="-122"/>
                    <a:cs typeface="SimHei" charset="-122"/>
                  </a:rPr>
                  <a:t>分类器</a:t>
                </a:r>
                <a:endParaRPr kumimoji="1" lang="zh-CN" altLang="en-US" sz="16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cxnSp>
            <p:nvCxnSpPr>
              <p:cNvPr id="49" name="直线箭头连接符 48"/>
              <p:cNvCxnSpPr/>
              <p:nvPr/>
            </p:nvCxnSpPr>
            <p:spPr>
              <a:xfrm>
                <a:off x="7441360" y="2357468"/>
                <a:ext cx="26302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罐形 49"/>
            <p:cNvSpPr/>
            <p:nvPr/>
          </p:nvSpPr>
          <p:spPr>
            <a:xfrm>
              <a:off x="8083493" y="3893047"/>
              <a:ext cx="672773" cy="733274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预测标签</a:t>
              </a:r>
              <a:endParaRPr kumimoji="1" lang="en-US" altLang="zh-CN" sz="16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cxnSp>
          <p:nvCxnSpPr>
            <p:cNvPr id="51" name="直线箭头连接符 50"/>
            <p:cNvCxnSpPr/>
            <p:nvPr/>
          </p:nvCxnSpPr>
          <p:spPr>
            <a:xfrm>
              <a:off x="7735892" y="4259684"/>
              <a:ext cx="3476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箭头连接符 51"/>
            <p:cNvCxnSpPr/>
            <p:nvPr/>
          </p:nvCxnSpPr>
          <p:spPr>
            <a:xfrm>
              <a:off x="8756266" y="4259684"/>
              <a:ext cx="2630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组 52"/>
            <p:cNvGrpSpPr/>
            <p:nvPr/>
          </p:nvGrpSpPr>
          <p:grpSpPr>
            <a:xfrm>
              <a:off x="6913965" y="3779005"/>
              <a:ext cx="821927" cy="961358"/>
              <a:chOff x="7441360" y="1876789"/>
              <a:chExt cx="821927" cy="961358"/>
            </a:xfrm>
          </p:grpSpPr>
          <p:sp>
            <p:nvSpPr>
              <p:cNvPr id="54" name="椭圆 53"/>
              <p:cNvSpPr/>
              <p:nvPr/>
            </p:nvSpPr>
            <p:spPr>
              <a:xfrm>
                <a:off x="7704381" y="1876789"/>
                <a:ext cx="558906" cy="9613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600" dirty="0" smtClean="0">
                    <a:solidFill>
                      <a:schemeClr val="tx1"/>
                    </a:solidFill>
                    <a:latin typeface="SimHei" charset="-122"/>
                    <a:ea typeface="SimHei" charset="-122"/>
                    <a:cs typeface="SimHei" charset="-122"/>
                  </a:rPr>
                  <a:t>分类器</a:t>
                </a:r>
                <a:endParaRPr kumimoji="1" lang="zh-CN" altLang="en-US" sz="16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cxnSp>
            <p:nvCxnSpPr>
              <p:cNvPr id="55" name="直线箭头连接符 54"/>
              <p:cNvCxnSpPr/>
              <p:nvPr/>
            </p:nvCxnSpPr>
            <p:spPr>
              <a:xfrm>
                <a:off x="7441360" y="2357468"/>
                <a:ext cx="26302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" name="直线箭头连接符 55"/>
            <p:cNvCxnSpPr>
              <a:stCxn id="23" idx="2"/>
              <a:endCxn id="24" idx="0"/>
            </p:cNvCxnSpPr>
            <p:nvPr/>
          </p:nvCxnSpPr>
          <p:spPr>
            <a:xfrm>
              <a:off x="6313479" y="3664263"/>
              <a:ext cx="0" cy="1748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7300791" y="3417449"/>
              <a:ext cx="430887" cy="297517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mr-IN" altLang="zh-CN" sz="1600" dirty="0" smtClean="0">
                  <a:latin typeface="SimHei" charset="-122"/>
                  <a:ea typeface="SimHei" charset="-122"/>
                  <a:cs typeface="SimHei" charset="-122"/>
                </a:rPr>
                <a:t>…</a:t>
              </a:r>
              <a:endParaRPr kumimoji="1" lang="zh-CN" altLang="en-US" sz="16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cxnSp>
          <p:nvCxnSpPr>
            <p:cNvPr id="58" name="直线箭头连接符 57"/>
            <p:cNvCxnSpPr>
              <a:stCxn id="25" idx="1"/>
            </p:cNvCxnSpPr>
            <p:nvPr/>
          </p:nvCxnSpPr>
          <p:spPr>
            <a:xfrm flipV="1">
              <a:off x="7456386" y="4740363"/>
              <a:ext cx="53" cy="4806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圆角矩形 58"/>
            <p:cNvSpPr/>
            <p:nvPr/>
          </p:nvSpPr>
          <p:spPr>
            <a:xfrm>
              <a:off x="9379356" y="5378509"/>
              <a:ext cx="1843586" cy="1278925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9818076" y="5399811"/>
              <a:ext cx="10054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sz="1600" dirty="0" smtClean="0">
                  <a:latin typeface="SimHei" charset="-122"/>
                  <a:ea typeface="SimHei" charset="-122"/>
                  <a:cs typeface="SimHei" charset="-122"/>
                </a:rPr>
                <a:t>系统评测</a:t>
              </a:r>
              <a:endParaRPr kumimoji="1" lang="zh-CN" altLang="en-US" sz="16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cxnSp>
          <p:nvCxnSpPr>
            <p:cNvPr id="61" name="直线箭头连接符 60"/>
            <p:cNvCxnSpPr>
              <a:stCxn id="34" idx="3"/>
            </p:cNvCxnSpPr>
            <p:nvPr/>
          </p:nvCxnSpPr>
          <p:spPr>
            <a:xfrm>
              <a:off x="10301149" y="3907062"/>
              <a:ext cx="0" cy="14714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箭头连接符 61"/>
            <p:cNvCxnSpPr>
              <a:endCxn id="35" idx="0"/>
            </p:cNvCxnSpPr>
            <p:nvPr/>
          </p:nvCxnSpPr>
          <p:spPr>
            <a:xfrm flipH="1">
              <a:off x="8414756" y="4626321"/>
              <a:ext cx="5124" cy="4806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肘形连接符 62"/>
            <p:cNvCxnSpPr>
              <a:stCxn id="26" idx="4"/>
              <a:endCxn id="35" idx="2"/>
            </p:cNvCxnSpPr>
            <p:nvPr/>
          </p:nvCxnSpPr>
          <p:spPr>
            <a:xfrm flipV="1">
              <a:off x="7798481" y="5797397"/>
              <a:ext cx="616275" cy="4934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肘形连接符 63"/>
            <p:cNvCxnSpPr>
              <a:stCxn id="26" idx="4"/>
            </p:cNvCxnSpPr>
            <p:nvPr/>
          </p:nvCxnSpPr>
          <p:spPr>
            <a:xfrm flipV="1">
              <a:off x="7798481" y="6017972"/>
              <a:ext cx="1580875" cy="27282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直接连接符 4"/>
          <p:cNvCxnSpPr/>
          <p:nvPr/>
        </p:nvCxnSpPr>
        <p:spPr>
          <a:xfrm>
            <a:off x="1302657" y="1019637"/>
            <a:ext cx="8961238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0" y="6176963"/>
            <a:ext cx="12192000" cy="681037"/>
          </a:xfrm>
          <a:prstGeom prst="rect">
            <a:avLst/>
          </a:prstGeom>
          <a:solidFill>
            <a:srgbClr val="7737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087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2162" y="1222121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000" i="1" dirty="0" smtClean="0">
                <a:latin typeface="Times New Roman" charset="0"/>
                <a:ea typeface="Times New Roman" charset="0"/>
                <a:cs typeface="Times New Roman" charset="0"/>
              </a:rPr>
              <a:t>SemEval-2018 Task3 Irony detection in English tweets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kumimoji="1" lang="en-US" altLang="zh-CN" sz="18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任务一： </a:t>
            </a:r>
            <a:r>
              <a:rPr kumimoji="1" lang="en-US" altLang="zh-CN" sz="1800" dirty="0" smtClean="0">
                <a:latin typeface="Microsoft YaHei" charset="-122"/>
                <a:ea typeface="Microsoft YaHei" charset="-122"/>
                <a:cs typeface="Microsoft YaHei" charset="-122"/>
              </a:rPr>
              <a:t>[</a:t>
            </a:r>
            <a:r>
              <a:rPr kumimoji="1"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二分类问题</a:t>
            </a:r>
            <a:r>
              <a:rPr kumimoji="1" lang="en-US" altLang="zh-CN" sz="1800" dirty="0" smtClean="0">
                <a:latin typeface="Microsoft YaHei" charset="-122"/>
                <a:ea typeface="Microsoft YaHei" charset="-122"/>
                <a:cs typeface="Microsoft YaHei" charset="-122"/>
              </a:rPr>
              <a:t>] </a:t>
            </a:r>
            <a:r>
              <a:rPr kumimoji="1"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判断一条微博是否带有反讽</a:t>
            </a:r>
            <a:endParaRPr kumimoji="1" lang="en-US" altLang="zh-CN" sz="18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  <a:buBlip>
                <a:blip r:embed="rId3"/>
              </a:buBlip>
            </a:pPr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  <a:buBlip>
                <a:blip r:embed="rId3"/>
              </a:buBlip>
            </a:pPr>
            <a:endParaRPr kumimoji="1" lang="en-US" altLang="zh-CN" sz="18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kumimoji="1"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任务二： </a:t>
            </a:r>
            <a:r>
              <a:rPr kumimoji="1" lang="en-US" altLang="zh-CN" sz="1800" dirty="0" smtClean="0">
                <a:latin typeface="Microsoft YaHei" charset="-122"/>
                <a:ea typeface="Microsoft YaHei" charset="-122"/>
                <a:cs typeface="Microsoft YaHei" charset="-122"/>
              </a:rPr>
              <a:t>[</a:t>
            </a:r>
            <a:r>
              <a:rPr kumimoji="1"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四分类问题</a:t>
            </a:r>
            <a:r>
              <a:rPr kumimoji="1" lang="en-US" altLang="zh-CN" sz="1800" dirty="0" smtClean="0">
                <a:latin typeface="Microsoft YaHei" charset="-122"/>
                <a:ea typeface="Microsoft YaHei" charset="-122"/>
                <a:cs typeface="Microsoft YaHei" charset="-122"/>
              </a:rPr>
              <a:t>] </a:t>
            </a:r>
            <a:r>
              <a:rPr kumimoji="1"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判断一条微博的反讽属于以下哪一种</a:t>
            </a:r>
            <a:endParaRPr kumimoji="1" lang="zh-CN" altLang="en-US" sz="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302656" y="337014"/>
            <a:ext cx="6622143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900" dirty="0"/>
              <a:t>面向微博的反讽识别 </a:t>
            </a:r>
            <a:r>
              <a:rPr lang="en-US" altLang="zh-CN" sz="2900" dirty="0"/>
              <a:t>- </a:t>
            </a:r>
            <a:r>
              <a:rPr lang="zh-CN" altLang="en-US" sz="2900" dirty="0"/>
              <a:t>实验数据</a:t>
            </a:r>
            <a:endParaRPr lang="zh-CN" altLang="en-US" sz="2900" dirty="0"/>
          </a:p>
        </p:txBody>
      </p:sp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507321" y="396194"/>
            <a:ext cx="766308" cy="684421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rgbClr val="77377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430405"/>
              </p:ext>
            </p:extLst>
          </p:nvPr>
        </p:nvGraphicFramePr>
        <p:xfrm>
          <a:off x="1151277" y="2288745"/>
          <a:ext cx="10150384" cy="1172661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2118372"/>
                <a:gridCol w="8032012"/>
              </a:tblGrid>
              <a:tr h="390887">
                <a:tc>
                  <a:txBody>
                    <a:bodyPr/>
                    <a:lstStyle/>
                    <a:p>
                      <a:pPr marL="0" lvl="1" indent="0" algn="l">
                        <a:buFont typeface="Arial" charset="0"/>
                        <a:buNone/>
                      </a:pPr>
                      <a:r>
                        <a:rPr lang="zh-CN" altLang="en-US" sz="1400" b="0" dirty="0" smtClean="0">
                          <a:latin typeface="+mn-lt"/>
                          <a:ea typeface="Microsoft YaHei" charset="-122"/>
                          <a:cs typeface="Microsoft YaHei" charset="-122"/>
                        </a:rPr>
                        <a:t>类别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zh-CN" altLang="en-US" sz="1600" b="0" i="0" dirty="0" smtClean="0">
                          <a:solidFill>
                            <a:schemeClr val="bg1"/>
                          </a:solidFill>
                          <a:latin typeface="+mn-lt"/>
                          <a:ea typeface="Microsoft YaHei" charset="-122"/>
                          <a:cs typeface="Microsoft YaHei" charset="-122"/>
                        </a:rPr>
                        <a:t>微博</a:t>
                      </a:r>
                      <a:endParaRPr lang="en-US" altLang="zh-CN" sz="1600" b="0" i="0" dirty="0" smtClean="0">
                        <a:solidFill>
                          <a:schemeClr val="bg1"/>
                        </a:solidFill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90887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mr-IN" sz="1400" dirty="0" smtClean="0">
                          <a:latin typeface="+mn-lt"/>
                        </a:rPr>
                        <a:t>没有反讽</a:t>
                      </a:r>
                      <a:endParaRPr lang="en-US" altLang="zh-CN" sz="1400" b="0" i="1" dirty="0" smtClean="0">
                        <a:solidFill>
                          <a:schemeClr val="tx1">
                            <a:lumMod val="65000"/>
                          </a:schemeClr>
                        </a:solidFill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+mn-lt"/>
                        </a:rPr>
                        <a:t>Had no sleep and have got school now #not happy</a:t>
                      </a:r>
                      <a:endParaRPr lang="en-US" altLang="zh-CN" sz="1600" b="0" i="1" dirty="0" smtClean="0">
                        <a:solidFill>
                          <a:schemeClr val="tx1">
                            <a:lumMod val="65000"/>
                          </a:schemeClr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90887">
                <a:tc>
                  <a:txBody>
                    <a:bodyPr/>
                    <a:lstStyle/>
                    <a:p>
                      <a:pPr marL="0" lvl="1" algn="l"/>
                      <a:r>
                        <a:rPr lang="zh-CN" altLang="mr-IN" sz="1400" dirty="0" smtClean="0">
                          <a:latin typeface="+mn-lt"/>
                        </a:rPr>
                        <a:t>带有反讽</a:t>
                      </a:r>
                      <a:endParaRPr lang="en-US" altLang="zh-CN" sz="1400" b="0" i="1" dirty="0" smtClean="0">
                        <a:solidFill>
                          <a:schemeClr val="tx1">
                            <a:lumMod val="65000"/>
                          </a:schemeClr>
                        </a:solidFill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+mn-lt"/>
                        </a:rPr>
                        <a:t>I just love when you test my patience!! #not</a:t>
                      </a:r>
                      <a:endParaRPr lang="en-US" altLang="zh-CN" sz="1600" b="0" i="1" dirty="0" smtClean="0">
                        <a:solidFill>
                          <a:schemeClr val="tx1">
                            <a:lumMod val="65000"/>
                          </a:schemeClr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3892"/>
              </p:ext>
            </p:extLst>
          </p:nvPr>
        </p:nvGraphicFramePr>
        <p:xfrm>
          <a:off x="1151277" y="4015020"/>
          <a:ext cx="10150384" cy="167640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2085884"/>
                <a:gridCol w="8064500"/>
              </a:tblGrid>
              <a:tr h="311106">
                <a:tc>
                  <a:txBody>
                    <a:bodyPr/>
                    <a:lstStyle/>
                    <a:p>
                      <a:pPr marL="0" lvl="1" indent="0" algn="l">
                        <a:buFont typeface="Arial" charset="0"/>
                        <a:buNone/>
                      </a:pPr>
                      <a:r>
                        <a:rPr lang="zh-CN" altLang="en-US" sz="1400" b="0" dirty="0" smtClean="0">
                          <a:latin typeface="+mn-ea"/>
                          <a:ea typeface="+mn-ea"/>
                          <a:cs typeface="Microsoft YaHei" charset="-122"/>
                        </a:rPr>
                        <a:t>类别</a:t>
                      </a:r>
                      <a:endParaRPr lang="zh-CN" altLang="en-US" sz="1400" b="0" dirty="0" smtClean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zh-CN" altLang="en-US" sz="1600" b="0" i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Microsoft YaHei" charset="-122"/>
                        </a:rPr>
                        <a:t>微博</a:t>
                      </a:r>
                      <a:endParaRPr lang="en-US" altLang="zh-CN" sz="1600" b="0" i="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1106">
                <a:tc>
                  <a:txBody>
                    <a:bodyPr/>
                    <a:lstStyle/>
                    <a:p>
                      <a:pPr marL="0" lvl="1" indent="0" algn="l">
                        <a:buFont typeface="Arial" charset="0"/>
                        <a:buNone/>
                      </a:pPr>
                      <a:r>
                        <a:rPr lang="zh-CN" altLang="mr-IN" sz="1400" dirty="0" smtClean="0">
                          <a:latin typeface="+mn-ea"/>
                          <a:ea typeface="+mn-ea"/>
                        </a:rPr>
                        <a:t>没有反讽</a:t>
                      </a:r>
                      <a:endParaRPr lang="zh-CN" altLang="en-US" sz="1400" b="0" dirty="0" smtClean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Had no sleep and have got school now #not happy</a:t>
                      </a:r>
                      <a:endParaRPr lang="en-US" altLang="zh-CN" sz="1600" b="0" i="1" dirty="0" smtClean="0">
                        <a:solidFill>
                          <a:schemeClr val="tx1">
                            <a:lumMod val="65000"/>
                          </a:schemeClr>
                        </a:solidFill>
                        <a:latin typeface="+mn-ea"/>
                        <a:ea typeface="+mn-ea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1106">
                <a:tc>
                  <a:txBody>
                    <a:bodyPr/>
                    <a:lstStyle/>
                    <a:p>
                      <a:pPr marL="0" lvl="1" indent="0" algn="l">
                        <a:buFont typeface="Arial" charset="0"/>
                        <a:buNone/>
                      </a:pPr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基于相反语义</a:t>
                      </a:r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的反讽</a:t>
                      </a:r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 </a:t>
                      </a:r>
                      <a:endParaRPr lang="zh-CN" altLang="en-US" sz="140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I really love this </a:t>
                      </a:r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year’s </a:t>
                      </a:r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summer; weeks and weeks of awful weather</a:t>
                      </a:r>
                      <a:endParaRPr lang="en-US" altLang="zh-CN" sz="1600" b="0" i="1" dirty="0" smtClean="0">
                        <a:solidFill>
                          <a:schemeClr val="tx1">
                            <a:lumMod val="65000"/>
                          </a:schemeClr>
                        </a:solidFill>
                        <a:latin typeface="+mn-ea"/>
                        <a:ea typeface="+mn-ea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110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zh-CN" altLang="mr-IN" sz="1400" dirty="0" smtClean="0">
                          <a:latin typeface="+mn-ea"/>
                          <a:ea typeface="+mn-ea"/>
                        </a:rPr>
                        <a:t>情景反讽</a:t>
                      </a:r>
                      <a:endParaRPr lang="zh-CN" altLang="en-US" sz="140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Most of us didn’t focus in the #ADHD lecture. #irony</a:t>
                      </a:r>
                      <a:endParaRPr lang="zh-CN" altLang="en-US" sz="1600" dirty="0" smtClean="0">
                        <a:latin typeface="+mn-ea"/>
                        <a:ea typeface="+mn-ea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110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其他反</a:t>
                      </a:r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讽</a:t>
                      </a:r>
                      <a:endParaRPr lang="zh-CN" altLang="en-US" sz="140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Human brains disappear every day. Some of them have never even appeared. #Sarcasm</a:t>
                      </a:r>
                      <a:endParaRPr lang="en-US" altLang="zh-CN" sz="1600" i="1" dirty="0" smtClean="0">
                        <a:solidFill>
                          <a:schemeClr val="tx1">
                            <a:lumMod val="65000"/>
                          </a:schemeClr>
                        </a:solidFill>
                        <a:latin typeface="+mn-ea"/>
                        <a:ea typeface="+mn-ea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cxnSp>
        <p:nvCxnSpPr>
          <p:cNvPr id="18" name="直接连接符 4"/>
          <p:cNvCxnSpPr/>
          <p:nvPr/>
        </p:nvCxnSpPr>
        <p:spPr>
          <a:xfrm>
            <a:off x="1302657" y="1019637"/>
            <a:ext cx="8961238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0" y="6176963"/>
            <a:ext cx="12192000" cy="681037"/>
          </a:xfrm>
          <a:prstGeom prst="rect">
            <a:avLst/>
          </a:prstGeom>
          <a:solidFill>
            <a:srgbClr val="7737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651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302656" y="337014"/>
            <a:ext cx="6622143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900" dirty="0" smtClean="0"/>
              <a:t>面向微博的反讽识别 </a:t>
            </a:r>
            <a:r>
              <a:rPr lang="en-US" altLang="zh-CN" sz="2900" dirty="0" smtClean="0"/>
              <a:t>- </a:t>
            </a:r>
            <a:r>
              <a:rPr lang="zh-CN" altLang="en-US" sz="2900" dirty="0" smtClean="0"/>
              <a:t>实验数据</a:t>
            </a:r>
            <a:endParaRPr lang="zh-CN" altLang="en-US" sz="2900" dirty="0"/>
          </a:p>
        </p:txBody>
      </p:sp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507321" y="396194"/>
            <a:ext cx="766308" cy="684421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rgbClr val="77377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005589"/>
              </p:ext>
            </p:extLst>
          </p:nvPr>
        </p:nvGraphicFramePr>
        <p:xfrm>
          <a:off x="1789912" y="3108923"/>
          <a:ext cx="4547389" cy="1226604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320452"/>
                <a:gridCol w="1424350"/>
                <a:gridCol w="1802587"/>
              </a:tblGrid>
              <a:tr h="40886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 smtClean="0">
                          <a:latin typeface="+mn-lt"/>
                          <a:ea typeface="Microsoft YaHei" charset="-122"/>
                          <a:cs typeface="Microsoft YaHei" charset="-122"/>
                        </a:rPr>
                        <a:t>任务一</a:t>
                      </a:r>
                      <a:endParaRPr lang="zh-CN" altLang="en-US" sz="16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kern="1200" dirty="0" smtClean="0">
                          <a:latin typeface="+mn-lt"/>
                        </a:rPr>
                        <a:t>没有反讽</a:t>
                      </a:r>
                      <a:endParaRPr lang="zh-CN" altLang="en-US" sz="16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kern="1200" dirty="0" smtClean="0">
                          <a:latin typeface="+mn-lt"/>
                        </a:rPr>
                        <a:t>带有反讽</a:t>
                      </a:r>
                      <a:endParaRPr lang="zh-CN" altLang="en-US" sz="16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</a:tr>
              <a:tr h="4088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 smtClean="0">
                          <a:latin typeface="+mn-lt"/>
                          <a:ea typeface="Microsoft YaHei" charset="-122"/>
                          <a:cs typeface="Microsoft YaHei" charset="-122"/>
                        </a:rPr>
                        <a:t>训练集</a:t>
                      </a:r>
                      <a:endParaRPr lang="zh-CN" altLang="en-US" sz="16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1,923</a:t>
                      </a:r>
                      <a:endParaRPr lang="zh-CN" altLang="en-US" sz="16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1,911</a:t>
                      </a:r>
                      <a:endParaRPr lang="zh-CN" altLang="en-US" sz="16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</a:tr>
              <a:tr h="4088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 smtClean="0">
                          <a:latin typeface="+mn-lt"/>
                          <a:ea typeface="Microsoft YaHei" charset="-122"/>
                          <a:cs typeface="Microsoft YaHei" charset="-122"/>
                        </a:rPr>
                        <a:t>测试集</a:t>
                      </a:r>
                      <a:endParaRPr lang="zh-CN" altLang="en-US" sz="16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473</a:t>
                      </a:r>
                      <a:endParaRPr lang="zh-CN" altLang="en-US" sz="16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311</a:t>
                      </a:r>
                      <a:endParaRPr lang="zh-CN" altLang="en-US" sz="16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546437"/>
              </p:ext>
            </p:extLst>
          </p:nvPr>
        </p:nvGraphicFramePr>
        <p:xfrm>
          <a:off x="1767569" y="4555451"/>
          <a:ext cx="7935232" cy="1237932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445531"/>
                <a:gridCol w="1236680"/>
                <a:gridCol w="2566939"/>
                <a:gridCol w="1343041"/>
                <a:gridCol w="1343041"/>
              </a:tblGrid>
              <a:tr h="41264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 smtClean="0">
                          <a:latin typeface="+mn-lt"/>
                          <a:ea typeface="Microsoft YaHei" charset="-122"/>
                          <a:cs typeface="Microsoft YaHei" charset="-122"/>
                        </a:rPr>
                        <a:t>任务二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 smtClean="0">
                          <a:latin typeface="+mn-lt"/>
                          <a:ea typeface="Microsoft YaHei" charset="-122"/>
                          <a:cs typeface="Microsoft YaHei" charset="-122"/>
                        </a:rPr>
                        <a:t>没有反讽</a:t>
                      </a:r>
                      <a:endParaRPr lang="zh-CN" altLang="en-US" sz="1600" b="0" dirty="0" smtClean="0">
                        <a:solidFill>
                          <a:schemeClr val="tx1"/>
                        </a:solidFill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kern="1200" dirty="0" smtClean="0">
                          <a:latin typeface="+mn-lt"/>
                          <a:ea typeface="Microsoft YaHei" charset="-122"/>
                          <a:cs typeface="Microsoft YaHei" charset="-122"/>
                        </a:rPr>
                        <a:t>基于相反语义</a:t>
                      </a:r>
                      <a:r>
                        <a:rPr lang="zh-CN" altLang="en-US" sz="1600" b="0" kern="1200" dirty="0" smtClean="0">
                          <a:latin typeface="+mn-lt"/>
                          <a:ea typeface="Microsoft YaHei" charset="-122"/>
                          <a:cs typeface="Microsoft YaHei" charset="-122"/>
                        </a:rPr>
                        <a:t>的反讽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kern="1200" dirty="0" smtClean="0">
                          <a:latin typeface="+mn-lt"/>
                          <a:ea typeface="Microsoft YaHei" charset="-122"/>
                          <a:cs typeface="Microsoft YaHei" charset="-122"/>
                        </a:rPr>
                        <a:t>情景反讽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kern="1200" dirty="0" smtClean="0">
                          <a:latin typeface="+mn-lt"/>
                          <a:ea typeface="Microsoft YaHei" charset="-122"/>
                          <a:cs typeface="Microsoft YaHei" charset="-122"/>
                        </a:rPr>
                        <a:t>其他反讽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26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 smtClean="0">
                          <a:latin typeface="+mn-lt"/>
                          <a:ea typeface="Microsoft YaHei" charset="-122"/>
                          <a:cs typeface="Microsoft YaHei" charset="-122"/>
                        </a:rPr>
                        <a:t>训练集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ea typeface="Microsoft YaHei" charset="-122"/>
                          <a:cs typeface="Microsoft YaHei" charset="-122"/>
                        </a:rPr>
                        <a:t>1,923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ea typeface="Microsoft YaHei" charset="-122"/>
                          <a:cs typeface="Microsoft YaHei" charset="-122"/>
                        </a:rPr>
                        <a:t>1,390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ea typeface="Microsoft YaHei" charset="-122"/>
                          <a:cs typeface="Microsoft YaHei" charset="-122"/>
                        </a:rPr>
                        <a:t>316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ea typeface="Microsoft YaHei" charset="-122"/>
                          <a:cs typeface="Microsoft YaHei" charset="-122"/>
                        </a:rPr>
                        <a:t>205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26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 smtClean="0">
                          <a:latin typeface="+mn-lt"/>
                          <a:ea typeface="Microsoft YaHei" charset="-122"/>
                          <a:cs typeface="Microsoft YaHei" charset="-122"/>
                        </a:rPr>
                        <a:t>测试集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ea typeface="Microsoft YaHei" charset="-122"/>
                          <a:cs typeface="Microsoft YaHei" charset="-122"/>
                        </a:rPr>
                        <a:t>473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ea typeface="Microsoft YaHei" charset="-122"/>
                          <a:cs typeface="Microsoft YaHei" charset="-122"/>
                        </a:rPr>
                        <a:t>164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ea typeface="Microsoft YaHei" charset="-122"/>
                          <a:cs typeface="Microsoft YaHei" charset="-122"/>
                        </a:rPr>
                        <a:t>85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ea typeface="Microsoft YaHei" charset="-122"/>
                          <a:cs typeface="Microsoft YaHei" charset="-122"/>
                        </a:rPr>
                        <a:t>62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17" name="图表 16"/>
          <p:cNvGraphicFramePr/>
          <p:nvPr>
            <p:extLst>
              <p:ext uri="{D42A27DB-BD31-4B8C-83A1-F6EECF244321}">
                <p14:modId xmlns:p14="http://schemas.microsoft.com/office/powerpoint/2010/main" val="1163442491"/>
              </p:ext>
            </p:extLst>
          </p:nvPr>
        </p:nvGraphicFramePr>
        <p:xfrm>
          <a:off x="8701863" y="1702260"/>
          <a:ext cx="2615312" cy="2585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1139340302"/>
              </p:ext>
            </p:extLst>
          </p:nvPr>
        </p:nvGraphicFramePr>
        <p:xfrm>
          <a:off x="6637028" y="1702260"/>
          <a:ext cx="2584321" cy="2585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2" name="直接连接符 4"/>
          <p:cNvCxnSpPr/>
          <p:nvPr/>
        </p:nvCxnSpPr>
        <p:spPr>
          <a:xfrm>
            <a:off x="1302657" y="1019637"/>
            <a:ext cx="8961238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内容占位符 2"/>
          <p:cNvSpPr txBox="1">
            <a:spLocks/>
          </p:cNvSpPr>
          <p:nvPr/>
        </p:nvSpPr>
        <p:spPr>
          <a:xfrm>
            <a:off x="1332162" y="122212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/>
              <a:buNone/>
            </a:pPr>
            <a:r>
              <a:rPr kumimoji="1" lang="en-US" altLang="zh-CN" sz="2000" i="1" dirty="0" smtClean="0">
                <a:latin typeface="Times New Roman" charset="0"/>
                <a:ea typeface="Times New Roman" charset="0"/>
                <a:cs typeface="Times New Roman" charset="0"/>
              </a:rPr>
              <a:t>SemEval-2018 Task3 Irony detection in English tweets</a:t>
            </a:r>
          </a:p>
          <a:p>
            <a:pPr lvl="1">
              <a:lnSpc>
                <a:spcPct val="150000"/>
              </a:lnSpc>
              <a:buBlip>
                <a:blip r:embed="rId5"/>
              </a:buBlip>
            </a:pPr>
            <a:r>
              <a:rPr kumimoji="1"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rPr>
              <a:t>Twitter</a:t>
            </a:r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上的微博</a:t>
            </a:r>
            <a:endParaRPr kumimoji="1" lang="en-US" altLang="zh-CN" sz="1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  <a:buBlip>
                <a:blip r:embed="rId5"/>
              </a:buBlip>
            </a:pPr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发布于</a:t>
            </a:r>
            <a:r>
              <a:rPr kumimoji="1"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rPr>
              <a:t>2014</a:t>
            </a:r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年至</a:t>
            </a:r>
            <a:r>
              <a:rPr kumimoji="1"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rPr>
              <a:t>2015</a:t>
            </a:r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年之间</a:t>
            </a:r>
            <a:endParaRPr kumimoji="1" lang="en-US" altLang="zh-CN" sz="1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  <a:buBlip>
                <a:blip r:embed="rId5"/>
              </a:buBlip>
            </a:pPr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由人工标注得出分类标签</a:t>
            </a:r>
            <a:endParaRPr kumimoji="1" lang="zh-CN" altLang="en-US" sz="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0" y="6176963"/>
            <a:ext cx="12192000" cy="681037"/>
          </a:xfrm>
          <a:prstGeom prst="rect">
            <a:avLst/>
          </a:prstGeom>
          <a:solidFill>
            <a:srgbClr val="7737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986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302656" y="337014"/>
            <a:ext cx="819241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900" dirty="0"/>
              <a:t>面向微博的反讽识别 </a:t>
            </a:r>
            <a:r>
              <a:rPr lang="en-US" altLang="zh-CN" sz="2900" dirty="0"/>
              <a:t>- </a:t>
            </a:r>
            <a:r>
              <a:rPr lang="zh-CN" altLang="en-US" sz="2900" dirty="0"/>
              <a:t>多分类器分层识别算法</a:t>
            </a:r>
            <a:endParaRPr lang="zh-CN" altLang="en-US" sz="2900" dirty="0"/>
          </a:p>
        </p:txBody>
      </p:sp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507321" y="396194"/>
            <a:ext cx="766308" cy="684421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rgbClr val="77377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90" name="组 89"/>
          <p:cNvGrpSpPr/>
          <p:nvPr/>
        </p:nvGrpSpPr>
        <p:grpSpPr>
          <a:xfrm>
            <a:off x="444849" y="1221469"/>
            <a:ext cx="10477685" cy="4733296"/>
            <a:chOff x="444849" y="1221469"/>
            <a:chExt cx="10477685" cy="4733296"/>
          </a:xfrm>
        </p:grpSpPr>
        <p:sp>
          <p:nvSpPr>
            <p:cNvPr id="20" name="圆角矩形 19"/>
            <p:cNvSpPr/>
            <p:nvPr/>
          </p:nvSpPr>
          <p:spPr>
            <a:xfrm>
              <a:off x="1238884" y="2726973"/>
              <a:ext cx="524016" cy="242097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四分类反讽识别</a:t>
              </a:r>
              <a:endParaRPr kumimoji="1" lang="zh-CN" altLang="en-US" sz="16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grpSp>
          <p:nvGrpSpPr>
            <p:cNvPr id="21" name="组 20"/>
            <p:cNvGrpSpPr/>
            <p:nvPr/>
          </p:nvGrpSpPr>
          <p:grpSpPr>
            <a:xfrm>
              <a:off x="2235428" y="1984343"/>
              <a:ext cx="817138" cy="3737920"/>
              <a:chOff x="2822873" y="1732567"/>
              <a:chExt cx="817138" cy="3737920"/>
            </a:xfrm>
          </p:grpSpPr>
          <p:sp>
            <p:nvSpPr>
              <p:cNvPr id="72" name="椭圆 71"/>
              <p:cNvSpPr/>
              <p:nvPr/>
            </p:nvSpPr>
            <p:spPr>
              <a:xfrm>
                <a:off x="2826064" y="1732567"/>
                <a:ext cx="813947" cy="81394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zh-CN" altLang="en-US" sz="1200" dirty="0" smtClean="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没有</a:t>
                </a:r>
                <a:endParaRPr kumimoji="1" lang="en-US" altLang="zh-CN" sz="1200" dirty="0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200" dirty="0" smtClean="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反讽</a:t>
                </a:r>
                <a:endParaRPr kumimoji="1" lang="zh-CN" altLang="en-US" sz="12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73" name="椭圆 72"/>
              <p:cNvSpPr/>
              <p:nvPr/>
            </p:nvSpPr>
            <p:spPr>
              <a:xfrm>
                <a:off x="2822873" y="2709125"/>
                <a:ext cx="813947" cy="81394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000" dirty="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基于相反语义的反讽</a:t>
                </a:r>
              </a:p>
            </p:txBody>
          </p:sp>
          <p:sp>
            <p:nvSpPr>
              <p:cNvPr id="74" name="椭圆 73"/>
              <p:cNvSpPr/>
              <p:nvPr/>
            </p:nvSpPr>
            <p:spPr>
              <a:xfrm>
                <a:off x="2822873" y="3685683"/>
                <a:ext cx="810756" cy="81075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200" dirty="0" smtClean="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情景</a:t>
                </a:r>
                <a:endParaRPr lang="en-US" altLang="zh-CN" sz="1200" dirty="0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lang="zh-CN" altLang="en-US" sz="1200" dirty="0" smtClean="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反讽</a:t>
                </a:r>
                <a:endParaRPr kumimoji="1" lang="zh-CN" altLang="en-US" sz="12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2822873" y="4659731"/>
                <a:ext cx="810756" cy="81075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200" dirty="0" smtClean="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其他</a:t>
                </a:r>
                <a:endParaRPr lang="en-US" altLang="zh-CN" sz="1200" dirty="0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lang="zh-CN" altLang="en-US" sz="1200" dirty="0" smtClean="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反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讽</a:t>
                </a:r>
                <a:endParaRPr kumimoji="1" lang="zh-CN" altLang="en-US" sz="12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p:grpSp>
        <p:sp>
          <p:nvSpPr>
            <p:cNvPr id="22" name="文本框 21"/>
            <p:cNvSpPr txBox="1"/>
            <p:nvPr/>
          </p:nvSpPr>
          <p:spPr>
            <a:xfrm>
              <a:off x="444849" y="3764022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Microsoft YaHei" charset="-122"/>
                  <a:ea typeface="Microsoft YaHei" charset="-122"/>
                  <a:cs typeface="Microsoft YaHei" charset="-122"/>
                </a:rPr>
                <a:t>微博</a:t>
              </a:r>
              <a:endParaRPr kumimoji="1" lang="zh-CN" altLang="en-US" sz="16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2055207" y="1317865"/>
              <a:ext cx="1189582" cy="46369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600" dirty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endParaRPr kumimoji="1" lang="zh-CN" altLang="en-US" sz="16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086297" y="1416725"/>
              <a:ext cx="1056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Microsoft YaHei" charset="-122"/>
                  <a:ea typeface="Microsoft YaHei" charset="-122"/>
                  <a:cs typeface="Microsoft YaHei" charset="-122"/>
                </a:rPr>
                <a:t>中间</a:t>
              </a:r>
              <a:r>
                <a:rPr lang="zh-CN" altLang="en-US" sz="16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结果</a:t>
              </a:r>
              <a:r>
                <a:rPr lang="en-US" altLang="zh-CN" sz="1600" dirty="0">
                  <a:latin typeface="Microsoft YaHei" charset="-122"/>
                  <a:ea typeface="Microsoft YaHei" charset="-122"/>
                  <a:cs typeface="Microsoft YaHei" charset="-122"/>
                </a:rPr>
                <a:t>I</a:t>
              </a:r>
              <a:endParaRPr kumimoji="1" lang="zh-CN" altLang="en-US" sz="16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3485726" y="1221469"/>
              <a:ext cx="872703" cy="233648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面向没有反讽和</a:t>
              </a:r>
              <a:endParaRPr lang="en-US" altLang="zh-CN" sz="14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基于</a:t>
              </a:r>
              <a:r>
                <a:rPr lang="zh-CN" altLang="en-US" sz="14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相反语义的反讽二分</a:t>
              </a:r>
              <a:r>
                <a:rPr lang="zh-CN" altLang="en-US" sz="1400" dirty="0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类</a:t>
              </a:r>
              <a:endParaRPr kumimoji="1" lang="zh-CN" altLang="en-US" sz="14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grpSp>
          <p:nvGrpSpPr>
            <p:cNvPr id="26" name="组 25"/>
            <p:cNvGrpSpPr/>
            <p:nvPr/>
          </p:nvGrpSpPr>
          <p:grpSpPr>
            <a:xfrm>
              <a:off x="4781801" y="1984343"/>
              <a:ext cx="817138" cy="3737920"/>
              <a:chOff x="2822873" y="1732567"/>
              <a:chExt cx="817138" cy="3737920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2826064" y="1732567"/>
                <a:ext cx="813947" cy="81394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zh-CN" altLang="en-US" sz="1200" dirty="0" smtClean="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没有</a:t>
                </a:r>
                <a:endParaRPr kumimoji="1" lang="en-US" altLang="zh-CN" sz="1200" dirty="0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200" dirty="0" smtClean="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反讽</a:t>
                </a:r>
                <a:endParaRPr kumimoji="1" lang="zh-CN" altLang="en-US" sz="12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>
                <a:off x="2822873" y="2709125"/>
                <a:ext cx="813947" cy="81394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000" dirty="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基于相反</a:t>
                </a:r>
                <a:r>
                  <a:rPr lang="zh-CN" altLang="en-US" sz="1000" dirty="0" smtClean="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语义</a:t>
                </a:r>
                <a:r>
                  <a:rPr lang="zh-CN" altLang="en-US" sz="1000" dirty="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的反讽</a:t>
                </a:r>
              </a:p>
            </p:txBody>
          </p:sp>
          <p:sp>
            <p:nvSpPr>
              <p:cNvPr id="70" name="椭圆 69"/>
              <p:cNvSpPr/>
              <p:nvPr/>
            </p:nvSpPr>
            <p:spPr>
              <a:xfrm>
                <a:off x="2822873" y="3685683"/>
                <a:ext cx="810756" cy="81075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200" dirty="0" smtClean="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情景</a:t>
                </a:r>
                <a:endParaRPr lang="en-US" altLang="zh-CN" sz="1200" dirty="0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lang="zh-CN" altLang="en-US" sz="1200" dirty="0" smtClean="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反讽</a:t>
                </a:r>
                <a:endParaRPr kumimoji="1" lang="zh-CN" altLang="en-US" sz="12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>
                <a:off x="2822873" y="4659731"/>
                <a:ext cx="810756" cy="81075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200" dirty="0" smtClean="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其他</a:t>
                </a:r>
                <a:endParaRPr lang="en-US" altLang="zh-CN" sz="1200" dirty="0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lang="zh-CN" altLang="en-US" sz="1200" dirty="0" smtClean="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反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讽</a:t>
                </a:r>
                <a:endParaRPr kumimoji="1" lang="zh-CN" altLang="en-US" sz="12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p:grpSp>
        <p:sp>
          <p:nvSpPr>
            <p:cNvPr id="27" name="文本框 26"/>
            <p:cNvSpPr txBox="1"/>
            <p:nvPr/>
          </p:nvSpPr>
          <p:spPr>
            <a:xfrm>
              <a:off x="4632670" y="1416725"/>
              <a:ext cx="11272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Microsoft YaHei" charset="-122"/>
                  <a:ea typeface="Microsoft YaHei" charset="-122"/>
                  <a:cs typeface="Microsoft YaHei" charset="-122"/>
                </a:rPr>
                <a:t>中间</a:t>
              </a:r>
              <a:r>
                <a:rPr lang="zh-CN" altLang="en-US" sz="16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结果</a:t>
              </a:r>
              <a:r>
                <a:rPr lang="en-US" altLang="zh-CN" sz="16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II</a:t>
              </a:r>
              <a:endParaRPr kumimoji="1" lang="zh-CN" altLang="en-US" sz="16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6017447" y="1535680"/>
              <a:ext cx="872703" cy="171538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面向没有反讽</a:t>
              </a:r>
              <a:r>
                <a:rPr lang="zh-CN" altLang="en-US" sz="1400" dirty="0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和</a:t>
              </a:r>
              <a:endParaRPr lang="en-US" altLang="zh-CN" sz="14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情景</a:t>
              </a:r>
              <a:r>
                <a:rPr lang="zh-CN" altLang="en-US" sz="14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反讽的二分类</a:t>
              </a:r>
              <a:endParaRPr kumimoji="1" lang="zh-CN" altLang="en-US" sz="14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8583468" y="1535681"/>
              <a:ext cx="872703" cy="171538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面向没有</a:t>
              </a:r>
              <a:r>
                <a:rPr lang="zh-CN" altLang="en-US" sz="1400" dirty="0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反讽和</a:t>
              </a:r>
              <a:endParaRPr lang="en-US" altLang="zh-CN" sz="14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其他</a:t>
              </a:r>
              <a:r>
                <a:rPr lang="zh-CN" altLang="en-US" sz="14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反讽的二分类</a:t>
              </a:r>
              <a:endParaRPr kumimoji="1" lang="zh-CN" altLang="en-US" sz="14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grpSp>
          <p:nvGrpSpPr>
            <p:cNvPr id="30" name="组 29"/>
            <p:cNvGrpSpPr/>
            <p:nvPr/>
          </p:nvGrpSpPr>
          <p:grpSpPr>
            <a:xfrm>
              <a:off x="7274841" y="1984343"/>
              <a:ext cx="817138" cy="3737920"/>
              <a:chOff x="2822873" y="1732567"/>
              <a:chExt cx="817138" cy="3737920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2826064" y="1732567"/>
                <a:ext cx="813947" cy="81394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zh-CN" altLang="en-US" sz="1200" dirty="0" smtClean="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没有</a:t>
                </a:r>
                <a:endParaRPr kumimoji="1" lang="en-US" altLang="zh-CN" sz="1200" dirty="0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200" dirty="0" smtClean="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反讽</a:t>
                </a:r>
                <a:endParaRPr kumimoji="1" lang="zh-CN" altLang="en-US" sz="12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2822873" y="2709125"/>
                <a:ext cx="813947" cy="81394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000" dirty="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基于相反语义的反讽</a:t>
                </a:r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2822873" y="3685683"/>
                <a:ext cx="810756" cy="81075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200" dirty="0" smtClean="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情景</a:t>
                </a:r>
                <a:endParaRPr lang="en-US" altLang="zh-CN" sz="1200" dirty="0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lang="zh-CN" altLang="en-US" sz="1200" dirty="0" smtClean="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反讽</a:t>
                </a:r>
                <a:endParaRPr kumimoji="1" lang="zh-CN" altLang="en-US" sz="12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>
                <a:off x="2822873" y="4659731"/>
                <a:ext cx="810756" cy="81075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200" dirty="0" smtClean="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其他</a:t>
                </a:r>
                <a:endParaRPr lang="en-US" altLang="zh-CN" sz="1200" dirty="0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lang="zh-CN" altLang="en-US" sz="1200" dirty="0" smtClean="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反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讽</a:t>
                </a:r>
                <a:endParaRPr kumimoji="1" lang="zh-CN" altLang="en-US" sz="12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p:grpSp>
        <p:sp>
          <p:nvSpPr>
            <p:cNvPr id="31" name="文本框 30"/>
            <p:cNvSpPr txBox="1"/>
            <p:nvPr/>
          </p:nvSpPr>
          <p:spPr>
            <a:xfrm>
              <a:off x="7125710" y="1416725"/>
              <a:ext cx="11881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Microsoft YaHei" charset="-122"/>
                  <a:ea typeface="Microsoft YaHei" charset="-122"/>
                  <a:cs typeface="Microsoft YaHei" charset="-122"/>
                </a:rPr>
                <a:t>中间</a:t>
              </a:r>
              <a:r>
                <a:rPr lang="zh-CN" altLang="en-US" sz="16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结果</a:t>
              </a:r>
              <a:r>
                <a:rPr lang="en-US" altLang="zh-CN" sz="16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III</a:t>
              </a:r>
              <a:endParaRPr kumimoji="1" lang="zh-CN" altLang="en-US" sz="16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grpSp>
          <p:nvGrpSpPr>
            <p:cNvPr id="32" name="组 31"/>
            <p:cNvGrpSpPr/>
            <p:nvPr/>
          </p:nvGrpSpPr>
          <p:grpSpPr>
            <a:xfrm>
              <a:off x="9922366" y="1984343"/>
              <a:ext cx="817138" cy="3737920"/>
              <a:chOff x="2822873" y="1732567"/>
              <a:chExt cx="817138" cy="3737920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2826064" y="1732567"/>
                <a:ext cx="813947" cy="81394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zh-CN" altLang="en-US" sz="1200" dirty="0" smtClean="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没有</a:t>
                </a:r>
                <a:endParaRPr kumimoji="1" lang="en-US" altLang="zh-CN" sz="1200" dirty="0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200" dirty="0" smtClean="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反讽</a:t>
                </a:r>
                <a:endParaRPr kumimoji="1" lang="zh-CN" altLang="en-US" sz="12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2822873" y="2709125"/>
                <a:ext cx="813947" cy="81394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000" dirty="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基于相反语义的反讽</a:t>
                </a:r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2822873" y="3685683"/>
                <a:ext cx="810756" cy="81075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200" dirty="0" smtClean="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情景</a:t>
                </a:r>
                <a:endParaRPr lang="en-US" altLang="zh-CN" sz="1200" dirty="0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lang="zh-CN" altLang="en-US" sz="1200" dirty="0" smtClean="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反讽</a:t>
                </a:r>
                <a:endParaRPr kumimoji="1" lang="zh-CN" altLang="en-US" sz="12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2822873" y="4659731"/>
                <a:ext cx="810756" cy="81075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200" dirty="0" smtClean="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其他</a:t>
                </a:r>
                <a:endParaRPr lang="en-US" altLang="zh-CN" sz="1200" dirty="0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lang="zh-CN" altLang="en-US" sz="1200" dirty="0" smtClean="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反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讽</a:t>
                </a:r>
                <a:endParaRPr kumimoji="1" lang="zh-CN" altLang="en-US" sz="12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p:grpSp>
        <p:sp>
          <p:nvSpPr>
            <p:cNvPr id="33" name="文本框 32"/>
            <p:cNvSpPr txBox="1"/>
            <p:nvPr/>
          </p:nvSpPr>
          <p:spPr>
            <a:xfrm>
              <a:off x="9824531" y="141672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smtClean="0">
                  <a:latin typeface="Microsoft YaHei" charset="-122"/>
                  <a:ea typeface="Microsoft YaHei" charset="-122"/>
                  <a:cs typeface="Microsoft YaHei" charset="-122"/>
                </a:rPr>
                <a:t>最终结果</a:t>
              </a:r>
              <a:endParaRPr kumimoji="1" lang="zh-CN" altLang="en-US" sz="16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4599129" y="1317865"/>
              <a:ext cx="1189582" cy="46369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600" dirty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endParaRPr kumimoji="1" lang="zh-CN" altLang="en-US" sz="16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7097338" y="1317865"/>
              <a:ext cx="1189582" cy="46369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600" dirty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endParaRPr kumimoji="1" lang="zh-CN" altLang="en-US" sz="16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9732952" y="1317865"/>
              <a:ext cx="1189582" cy="46369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600" dirty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endParaRPr kumimoji="1" lang="zh-CN" altLang="en-US" sz="16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cxnSp>
          <p:nvCxnSpPr>
            <p:cNvPr id="37" name="直线箭头连接符 36"/>
            <p:cNvCxnSpPr/>
            <p:nvPr/>
          </p:nvCxnSpPr>
          <p:spPr>
            <a:xfrm flipV="1">
              <a:off x="3049375" y="2389712"/>
              <a:ext cx="436351" cy="9781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箭头连接符 37"/>
            <p:cNvCxnSpPr/>
            <p:nvPr/>
          </p:nvCxnSpPr>
          <p:spPr>
            <a:xfrm>
              <a:off x="4358429" y="2389712"/>
              <a:ext cx="423372" cy="9781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箭头连接符 38"/>
            <p:cNvCxnSpPr/>
            <p:nvPr/>
          </p:nvCxnSpPr>
          <p:spPr>
            <a:xfrm>
              <a:off x="5595748" y="3367875"/>
              <a:ext cx="16790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39"/>
            <p:cNvCxnSpPr/>
            <p:nvPr/>
          </p:nvCxnSpPr>
          <p:spPr>
            <a:xfrm>
              <a:off x="8088788" y="3367875"/>
              <a:ext cx="18335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箭头连接符 40"/>
            <p:cNvCxnSpPr/>
            <p:nvPr/>
          </p:nvCxnSpPr>
          <p:spPr>
            <a:xfrm>
              <a:off x="3046184" y="4342837"/>
              <a:ext cx="17356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41"/>
            <p:cNvCxnSpPr/>
            <p:nvPr/>
          </p:nvCxnSpPr>
          <p:spPr>
            <a:xfrm>
              <a:off x="3046184" y="5316885"/>
              <a:ext cx="17356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箭头连接符 42"/>
            <p:cNvCxnSpPr/>
            <p:nvPr/>
          </p:nvCxnSpPr>
          <p:spPr>
            <a:xfrm flipV="1">
              <a:off x="5592557" y="2393371"/>
              <a:ext cx="424890" cy="19494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箭头连接符 43"/>
            <p:cNvCxnSpPr/>
            <p:nvPr/>
          </p:nvCxnSpPr>
          <p:spPr>
            <a:xfrm>
              <a:off x="5592557" y="5316885"/>
              <a:ext cx="16822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箭头连接符 44"/>
            <p:cNvCxnSpPr/>
            <p:nvPr/>
          </p:nvCxnSpPr>
          <p:spPr>
            <a:xfrm>
              <a:off x="8085597" y="4342837"/>
              <a:ext cx="18367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箭头连接符 45"/>
            <p:cNvCxnSpPr/>
            <p:nvPr/>
          </p:nvCxnSpPr>
          <p:spPr>
            <a:xfrm>
              <a:off x="6890150" y="2393371"/>
              <a:ext cx="384691" cy="19494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箭头连接符 46"/>
            <p:cNvCxnSpPr/>
            <p:nvPr/>
          </p:nvCxnSpPr>
          <p:spPr>
            <a:xfrm flipV="1">
              <a:off x="8085597" y="2393371"/>
              <a:ext cx="497871" cy="29235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47"/>
            <p:cNvCxnSpPr/>
            <p:nvPr/>
          </p:nvCxnSpPr>
          <p:spPr>
            <a:xfrm>
              <a:off x="9456171" y="2393371"/>
              <a:ext cx="466195" cy="29235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箭头连接符 48"/>
            <p:cNvCxnSpPr/>
            <p:nvPr/>
          </p:nvCxnSpPr>
          <p:spPr>
            <a:xfrm>
              <a:off x="8091979" y="2391317"/>
              <a:ext cx="491489" cy="20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箭头连接符 49"/>
            <p:cNvCxnSpPr/>
            <p:nvPr/>
          </p:nvCxnSpPr>
          <p:spPr>
            <a:xfrm flipV="1">
              <a:off x="9456171" y="2391317"/>
              <a:ext cx="469386" cy="20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箭头连接符 50"/>
            <p:cNvCxnSpPr/>
            <p:nvPr/>
          </p:nvCxnSpPr>
          <p:spPr>
            <a:xfrm>
              <a:off x="5598939" y="2391317"/>
              <a:ext cx="418508" cy="20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箭头连接符 51"/>
            <p:cNvCxnSpPr/>
            <p:nvPr/>
          </p:nvCxnSpPr>
          <p:spPr>
            <a:xfrm flipV="1">
              <a:off x="6890150" y="2391317"/>
              <a:ext cx="387882" cy="20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箭头连接符 52"/>
            <p:cNvCxnSpPr/>
            <p:nvPr/>
          </p:nvCxnSpPr>
          <p:spPr>
            <a:xfrm flipV="1">
              <a:off x="3052566" y="2389712"/>
              <a:ext cx="433160" cy="16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箭头连接符 53"/>
            <p:cNvCxnSpPr/>
            <p:nvPr/>
          </p:nvCxnSpPr>
          <p:spPr>
            <a:xfrm>
              <a:off x="4358429" y="2389712"/>
              <a:ext cx="426563" cy="16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箭头连接符 54"/>
            <p:cNvCxnSpPr>
              <a:stCxn id="20" idx="3"/>
              <a:endCxn id="72" idx="2"/>
            </p:cNvCxnSpPr>
            <p:nvPr/>
          </p:nvCxnSpPr>
          <p:spPr>
            <a:xfrm flipV="1">
              <a:off x="1762900" y="2391317"/>
              <a:ext cx="475719" cy="15461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55"/>
            <p:cNvCxnSpPr>
              <a:stCxn id="20" idx="3"/>
              <a:endCxn id="73" idx="2"/>
            </p:cNvCxnSpPr>
            <p:nvPr/>
          </p:nvCxnSpPr>
          <p:spPr>
            <a:xfrm flipV="1">
              <a:off x="1762900" y="3367875"/>
              <a:ext cx="472528" cy="569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箭头连接符 56"/>
            <p:cNvCxnSpPr>
              <a:stCxn id="20" idx="3"/>
              <a:endCxn id="74" idx="2"/>
            </p:cNvCxnSpPr>
            <p:nvPr/>
          </p:nvCxnSpPr>
          <p:spPr>
            <a:xfrm>
              <a:off x="1762900" y="3937459"/>
              <a:ext cx="472528" cy="4053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箭头连接符 57"/>
            <p:cNvCxnSpPr>
              <a:stCxn id="20" idx="3"/>
              <a:endCxn id="75" idx="2"/>
            </p:cNvCxnSpPr>
            <p:nvPr/>
          </p:nvCxnSpPr>
          <p:spPr>
            <a:xfrm>
              <a:off x="1762900" y="3937459"/>
              <a:ext cx="472528" cy="13794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58"/>
            <p:cNvCxnSpPr>
              <a:endCxn id="20" idx="1"/>
            </p:cNvCxnSpPr>
            <p:nvPr/>
          </p:nvCxnSpPr>
          <p:spPr>
            <a:xfrm flipV="1">
              <a:off x="995306" y="3937459"/>
              <a:ext cx="243578" cy="48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直接连接符 4"/>
          <p:cNvCxnSpPr/>
          <p:nvPr/>
        </p:nvCxnSpPr>
        <p:spPr>
          <a:xfrm>
            <a:off x="1302657" y="1019637"/>
            <a:ext cx="8961238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0" y="6176963"/>
            <a:ext cx="12192000" cy="681037"/>
          </a:xfrm>
          <a:prstGeom prst="rect">
            <a:avLst/>
          </a:prstGeom>
          <a:solidFill>
            <a:srgbClr val="7737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501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302656" y="337014"/>
            <a:ext cx="819241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900" dirty="0"/>
              <a:t>面向微博的反讽识别 </a:t>
            </a:r>
            <a:r>
              <a:rPr lang="en-US" altLang="zh-CN" sz="2900" dirty="0"/>
              <a:t>- </a:t>
            </a:r>
            <a:r>
              <a:rPr lang="zh-CN" altLang="en-US" sz="2900" dirty="0"/>
              <a:t>分类模型框架</a:t>
            </a:r>
            <a:endParaRPr lang="zh-CN" altLang="en-US" sz="2900" dirty="0"/>
          </a:p>
        </p:txBody>
      </p:sp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507321" y="396194"/>
            <a:ext cx="766308" cy="684421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rgbClr val="77377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76" name="组 75"/>
          <p:cNvGrpSpPr/>
          <p:nvPr/>
        </p:nvGrpSpPr>
        <p:grpSpPr>
          <a:xfrm>
            <a:off x="507321" y="1702260"/>
            <a:ext cx="11535363" cy="3568699"/>
            <a:chOff x="1445981" y="2452499"/>
            <a:chExt cx="8629861" cy="2669823"/>
          </a:xfrm>
        </p:grpSpPr>
        <p:sp>
          <p:nvSpPr>
            <p:cNvPr id="77" name="圆角矩形 76"/>
            <p:cNvSpPr/>
            <p:nvPr/>
          </p:nvSpPr>
          <p:spPr>
            <a:xfrm>
              <a:off x="2372185" y="2970547"/>
              <a:ext cx="1186720" cy="31756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2473798" y="3072161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2685463" y="3072161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2897128" y="3072161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3108793" y="3066609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3320458" y="3066609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83" name="圆角矩形 82"/>
            <p:cNvSpPr/>
            <p:nvPr/>
          </p:nvSpPr>
          <p:spPr>
            <a:xfrm>
              <a:off x="2372185" y="3525930"/>
              <a:ext cx="1186720" cy="31756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473798" y="3627544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685463" y="3627544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897128" y="3627544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3108793" y="3621992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3320458" y="3621992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89" name="圆角矩形 88"/>
            <p:cNvSpPr/>
            <p:nvPr/>
          </p:nvSpPr>
          <p:spPr>
            <a:xfrm>
              <a:off x="2372185" y="4607615"/>
              <a:ext cx="1186720" cy="31756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2473798" y="4709229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2685463" y="4709229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2897128" y="4709229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3108793" y="4703677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3320458" y="4703677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95" name="圆角矩形 94"/>
            <p:cNvSpPr/>
            <p:nvPr/>
          </p:nvSpPr>
          <p:spPr>
            <a:xfrm>
              <a:off x="2239221" y="2828781"/>
              <a:ext cx="1462105" cy="229352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文本框 95"/>
                <p:cNvSpPr txBox="1"/>
                <p:nvPr/>
              </p:nvSpPr>
              <p:spPr>
                <a:xfrm>
                  <a:off x="1735896" y="2984746"/>
                  <a:ext cx="194181" cy="1611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400" i="1">
                                <a:latin typeface="Microsoft YaHei" charset="-122"/>
                                <a:ea typeface="Microsoft YaHei" charset="-122"/>
                                <a:cs typeface="Microsoft YaHei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1400" i="1">
                                <a:latin typeface="Microsoft YaHei" charset="-122"/>
                                <a:ea typeface="Microsoft YaHei" charset="-122"/>
                                <a:cs typeface="Microsoft YaHei" charset="-122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1400" i="1">
                                <a:latin typeface="Microsoft YaHei" charset="-122"/>
                                <a:ea typeface="Microsoft YaHei" charset="-122"/>
                                <a:cs typeface="Microsoft YaHei" charset="-12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400" dirty="0"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</mc:Choice>
          <mc:Fallback xmlns=""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5896" y="2984746"/>
                  <a:ext cx="253146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文本框 96"/>
                <p:cNvSpPr txBox="1"/>
                <p:nvPr/>
              </p:nvSpPr>
              <p:spPr>
                <a:xfrm>
                  <a:off x="1735896" y="3506092"/>
                  <a:ext cx="194181" cy="1611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400" i="1">
                                <a:latin typeface="Microsoft YaHei" charset="-122"/>
                                <a:ea typeface="Microsoft YaHei" charset="-122"/>
                                <a:cs typeface="Microsoft YaHei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1400" i="1">
                                <a:latin typeface="Microsoft YaHei" charset="-122"/>
                                <a:ea typeface="Microsoft YaHei" charset="-122"/>
                                <a:cs typeface="Microsoft YaHei" charset="-122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1400" i="1">
                                <a:latin typeface="Microsoft YaHei" charset="-122"/>
                                <a:ea typeface="Microsoft YaHei" charset="-122"/>
                                <a:cs typeface="Microsoft YaHei" charset="-12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400" dirty="0"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</mc:Choice>
          <mc:Fallback xmlns=""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5896" y="3506092"/>
                  <a:ext cx="249940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文本框 97"/>
                <p:cNvSpPr txBox="1"/>
                <p:nvPr/>
              </p:nvSpPr>
              <p:spPr>
                <a:xfrm>
                  <a:off x="1719519" y="4621814"/>
                  <a:ext cx="193797" cy="1611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400" i="1">
                                <a:latin typeface="Microsoft YaHei" charset="-122"/>
                                <a:ea typeface="Microsoft YaHei" charset="-122"/>
                                <a:cs typeface="Microsoft YaHei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1400" i="1">
                                <a:latin typeface="Microsoft YaHei" charset="-122"/>
                                <a:ea typeface="Microsoft YaHei" charset="-122"/>
                                <a:cs typeface="Microsoft YaHei" charset="-122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1400" i="1">
                                <a:latin typeface="Microsoft YaHei" charset="-122"/>
                                <a:ea typeface="Microsoft YaHei" charset="-122"/>
                                <a:cs typeface="Microsoft YaHei" charset="-122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400" dirty="0"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</mc:Choice>
          <mc:Fallback xmlns=""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9519" y="4621814"/>
                  <a:ext cx="250261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直线箭头连接符 98"/>
            <p:cNvCxnSpPr/>
            <p:nvPr/>
          </p:nvCxnSpPr>
          <p:spPr>
            <a:xfrm>
              <a:off x="2025581" y="3695261"/>
              <a:ext cx="3466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箭头连接符 99"/>
            <p:cNvCxnSpPr/>
            <p:nvPr/>
          </p:nvCxnSpPr>
          <p:spPr>
            <a:xfrm>
              <a:off x="2025581" y="4766399"/>
              <a:ext cx="3466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文本框 100"/>
            <p:cNvSpPr txBox="1"/>
            <p:nvPr/>
          </p:nvSpPr>
          <p:spPr>
            <a:xfrm>
              <a:off x="1445981" y="2505616"/>
              <a:ext cx="713789" cy="241767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kumimoji="1" lang="zh-CN" altLang="en-US" sz="1500" dirty="0">
                  <a:latin typeface="Microsoft YaHei" charset="-122"/>
                  <a:ea typeface="Microsoft YaHei" charset="-122"/>
                  <a:cs typeface="Microsoft YaHei" charset="-122"/>
                </a:rPr>
                <a:t>微博文本</a:t>
              </a: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2583985" y="2478300"/>
              <a:ext cx="569880" cy="2417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500" dirty="0">
                  <a:latin typeface="Microsoft YaHei" charset="-122"/>
                  <a:ea typeface="Microsoft YaHei" charset="-122"/>
                  <a:cs typeface="Microsoft YaHei" charset="-122"/>
                </a:rPr>
                <a:t>词嵌入</a:t>
              </a:r>
            </a:p>
          </p:txBody>
        </p:sp>
        <p:sp>
          <p:nvSpPr>
            <p:cNvPr id="103" name="圆角矩形 102"/>
            <p:cNvSpPr/>
            <p:nvPr/>
          </p:nvSpPr>
          <p:spPr>
            <a:xfrm>
              <a:off x="4547255" y="2961324"/>
              <a:ext cx="275202" cy="19643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RNN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/ CNN</a:t>
              </a:r>
              <a:endParaRPr kumimoji="1" lang="zh-CN" altLang="en-US" sz="12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04" name="圆角矩形 103"/>
            <p:cNvSpPr/>
            <p:nvPr/>
          </p:nvSpPr>
          <p:spPr>
            <a:xfrm>
              <a:off x="5594157" y="2961326"/>
              <a:ext cx="272857" cy="196433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池化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 / 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注意力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 / 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其他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  </a:t>
              </a:r>
              <a:endParaRPr kumimoji="1" lang="zh-CN" altLang="en-US" sz="14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05" name="圆角矩形 104"/>
            <p:cNvSpPr/>
            <p:nvPr/>
          </p:nvSpPr>
          <p:spPr>
            <a:xfrm>
              <a:off x="3876176" y="2822181"/>
              <a:ext cx="284201" cy="2300141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高斯噪声</a:t>
              </a:r>
            </a:p>
          </p:txBody>
        </p:sp>
        <p:sp>
          <p:nvSpPr>
            <p:cNvPr id="106" name="圆角矩形 105"/>
            <p:cNvSpPr/>
            <p:nvPr/>
          </p:nvSpPr>
          <p:spPr>
            <a:xfrm>
              <a:off x="6312700" y="2797133"/>
              <a:ext cx="272857" cy="232085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Dropout</a:t>
              </a:r>
              <a:endParaRPr kumimoji="1" lang="zh-CN" altLang="en-US" sz="12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07" name="圆角矩形 106"/>
            <p:cNvSpPr/>
            <p:nvPr/>
          </p:nvSpPr>
          <p:spPr>
            <a:xfrm>
              <a:off x="6981981" y="2945669"/>
              <a:ext cx="272857" cy="197951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全联接层</a:t>
              </a:r>
            </a:p>
          </p:txBody>
        </p:sp>
        <p:sp>
          <p:nvSpPr>
            <p:cNvPr id="108" name="圆角矩形 107"/>
            <p:cNvSpPr/>
            <p:nvPr/>
          </p:nvSpPr>
          <p:spPr>
            <a:xfrm>
              <a:off x="7433260" y="2945669"/>
              <a:ext cx="275202" cy="197951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Softmax</a:t>
              </a:r>
            </a:p>
          </p:txBody>
        </p:sp>
        <p:cxnSp>
          <p:nvCxnSpPr>
            <p:cNvPr id="109" name="直线箭头连接符 108"/>
            <p:cNvCxnSpPr>
              <a:stCxn id="85" idx="3"/>
            </p:cNvCxnSpPr>
            <p:nvPr/>
          </p:nvCxnSpPr>
          <p:spPr>
            <a:xfrm>
              <a:off x="3558921" y="3129331"/>
              <a:ext cx="3087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箭头连接符 109"/>
            <p:cNvCxnSpPr/>
            <p:nvPr/>
          </p:nvCxnSpPr>
          <p:spPr>
            <a:xfrm>
              <a:off x="3558921" y="3701431"/>
              <a:ext cx="3087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线箭头连接符 110"/>
            <p:cNvCxnSpPr/>
            <p:nvPr/>
          </p:nvCxnSpPr>
          <p:spPr>
            <a:xfrm>
              <a:off x="3560240" y="4774383"/>
              <a:ext cx="3073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线箭头连接符 111"/>
            <p:cNvCxnSpPr/>
            <p:nvPr/>
          </p:nvCxnSpPr>
          <p:spPr>
            <a:xfrm>
              <a:off x="4161403" y="3129331"/>
              <a:ext cx="3858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线箭头连接符 112"/>
            <p:cNvCxnSpPr/>
            <p:nvPr/>
          </p:nvCxnSpPr>
          <p:spPr>
            <a:xfrm>
              <a:off x="4161403" y="3701431"/>
              <a:ext cx="3858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箭头连接符 113"/>
            <p:cNvCxnSpPr/>
            <p:nvPr/>
          </p:nvCxnSpPr>
          <p:spPr>
            <a:xfrm>
              <a:off x="4160364" y="4774383"/>
              <a:ext cx="3868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线箭头连接符 114"/>
            <p:cNvCxnSpPr/>
            <p:nvPr/>
          </p:nvCxnSpPr>
          <p:spPr>
            <a:xfrm>
              <a:off x="4822457" y="3123161"/>
              <a:ext cx="2365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线箭头连接符 115"/>
            <p:cNvCxnSpPr/>
            <p:nvPr/>
          </p:nvCxnSpPr>
          <p:spPr>
            <a:xfrm>
              <a:off x="4822457" y="3695261"/>
              <a:ext cx="2365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线箭头连接符 116"/>
            <p:cNvCxnSpPr/>
            <p:nvPr/>
          </p:nvCxnSpPr>
          <p:spPr>
            <a:xfrm>
              <a:off x="5343175" y="3123161"/>
              <a:ext cx="2365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线箭头连接符 117"/>
            <p:cNvCxnSpPr/>
            <p:nvPr/>
          </p:nvCxnSpPr>
          <p:spPr>
            <a:xfrm>
              <a:off x="5343175" y="3688169"/>
              <a:ext cx="2365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线箭头连接符 118"/>
            <p:cNvCxnSpPr/>
            <p:nvPr/>
          </p:nvCxnSpPr>
          <p:spPr>
            <a:xfrm>
              <a:off x="6596190" y="3935426"/>
              <a:ext cx="3857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线箭头连接符 119"/>
            <p:cNvCxnSpPr/>
            <p:nvPr/>
          </p:nvCxnSpPr>
          <p:spPr>
            <a:xfrm>
              <a:off x="7254838" y="3935426"/>
              <a:ext cx="178438" cy="12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线箭头连接符 120"/>
            <p:cNvCxnSpPr/>
            <p:nvPr/>
          </p:nvCxnSpPr>
          <p:spPr>
            <a:xfrm>
              <a:off x="7708462" y="3935426"/>
              <a:ext cx="64190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文本框 121"/>
            <p:cNvSpPr txBox="1"/>
            <p:nvPr/>
          </p:nvSpPr>
          <p:spPr>
            <a:xfrm>
              <a:off x="4397605" y="2452499"/>
              <a:ext cx="1615959" cy="241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500" dirty="0">
                  <a:latin typeface="Microsoft YaHei" charset="-122"/>
                  <a:ea typeface="Microsoft YaHei" charset="-122"/>
                  <a:cs typeface="Microsoft YaHei" charset="-122"/>
                </a:rPr>
                <a:t>特征编码器</a:t>
              </a:r>
              <a:endParaRPr kumimoji="1" lang="en-US" altLang="zh-CN" sz="15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23" name="圆角矩形 122"/>
            <p:cNvSpPr/>
            <p:nvPr/>
          </p:nvSpPr>
          <p:spPr>
            <a:xfrm>
              <a:off x="4357678" y="2801459"/>
              <a:ext cx="1703947" cy="23208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24" name="文本框 123"/>
            <p:cNvSpPr txBox="1"/>
            <p:nvPr/>
          </p:nvSpPr>
          <p:spPr>
            <a:xfrm>
              <a:off x="7639382" y="2787742"/>
              <a:ext cx="1615959" cy="391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rPr>
                <a:t>各反讽类别</a:t>
              </a:r>
              <a:endPara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algn="ctr"/>
              <a:r>
                <a: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rPr>
                <a:t>概率分布</a:t>
              </a:r>
              <a:endPara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cxnSp>
          <p:nvCxnSpPr>
            <p:cNvPr id="125" name="直线箭头连接符 124"/>
            <p:cNvCxnSpPr/>
            <p:nvPr/>
          </p:nvCxnSpPr>
          <p:spPr>
            <a:xfrm>
              <a:off x="2025579" y="3161343"/>
              <a:ext cx="3466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文本框 125"/>
            <p:cNvSpPr txBox="1"/>
            <p:nvPr/>
          </p:nvSpPr>
          <p:spPr>
            <a:xfrm>
              <a:off x="5033082" y="2945674"/>
              <a:ext cx="247284" cy="2302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>
                  <a:latin typeface="Microsoft YaHei" charset="-122"/>
                  <a:ea typeface="Microsoft YaHei" charset="-122"/>
                  <a:cs typeface="Microsoft YaHei" charset="-122"/>
                </a:rPr>
                <a:t>…</a:t>
              </a:r>
              <a:endPara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5035015" y="3492969"/>
              <a:ext cx="247284" cy="2302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>
                  <a:latin typeface="Microsoft YaHei" charset="-122"/>
                  <a:ea typeface="Microsoft YaHei" charset="-122"/>
                  <a:cs typeface="Microsoft YaHei" charset="-122"/>
                </a:rPr>
                <a:t>…</a:t>
              </a:r>
              <a:endPara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5028303" y="4589730"/>
              <a:ext cx="247284" cy="2302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 dirty="0">
                  <a:latin typeface="Microsoft YaHei" charset="-122"/>
                  <a:ea typeface="Microsoft YaHei" charset="-122"/>
                  <a:cs typeface="Microsoft YaHei" charset="-122"/>
                </a:rPr>
                <a:t>…</a:t>
              </a:r>
              <a:endPara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cxnSp>
          <p:nvCxnSpPr>
            <p:cNvPr id="129" name="直线箭头连接符 128"/>
            <p:cNvCxnSpPr/>
            <p:nvPr/>
          </p:nvCxnSpPr>
          <p:spPr>
            <a:xfrm>
              <a:off x="5856373" y="3922091"/>
              <a:ext cx="4563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圆角矩形 129"/>
            <p:cNvSpPr/>
            <p:nvPr/>
          </p:nvSpPr>
          <p:spPr>
            <a:xfrm rot="5400000">
              <a:off x="8025883" y="3776642"/>
              <a:ext cx="966538" cy="31756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31" name="椭圆 130"/>
            <p:cNvSpPr/>
            <p:nvPr/>
          </p:nvSpPr>
          <p:spPr>
            <a:xfrm rot="5400000">
              <a:off x="8442055" y="3542920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32" name="椭圆 131"/>
            <p:cNvSpPr/>
            <p:nvPr/>
          </p:nvSpPr>
          <p:spPr>
            <a:xfrm rot="5400000">
              <a:off x="8442055" y="3754585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33" name="椭圆 132"/>
            <p:cNvSpPr/>
            <p:nvPr/>
          </p:nvSpPr>
          <p:spPr>
            <a:xfrm rot="5400000">
              <a:off x="8442055" y="3966250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34" name="椭圆 133"/>
            <p:cNvSpPr/>
            <p:nvPr/>
          </p:nvSpPr>
          <p:spPr>
            <a:xfrm rot="5400000">
              <a:off x="8447607" y="4177915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35" name="文本框 134"/>
            <p:cNvSpPr txBox="1"/>
            <p:nvPr/>
          </p:nvSpPr>
          <p:spPr>
            <a:xfrm rot="5400000">
              <a:off x="1815134" y="3948070"/>
              <a:ext cx="247284" cy="2302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 dirty="0">
                  <a:latin typeface="Microsoft YaHei" charset="-122"/>
                  <a:ea typeface="Microsoft YaHei" charset="-122"/>
                  <a:cs typeface="Microsoft YaHei" charset="-122"/>
                </a:rPr>
                <a:t>…</a:t>
              </a:r>
              <a:endPara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 rot="5400000">
              <a:off x="2841205" y="4110403"/>
              <a:ext cx="247284" cy="2302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>
                  <a:latin typeface="Microsoft YaHei" charset="-122"/>
                  <a:ea typeface="Microsoft YaHei" charset="-122"/>
                  <a:cs typeface="Microsoft YaHei" charset="-122"/>
                </a:rPr>
                <a:t>…</a:t>
              </a:r>
              <a:endPara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cxnSp>
          <p:nvCxnSpPr>
            <p:cNvPr id="137" name="直线箭头连接符 136"/>
            <p:cNvCxnSpPr/>
            <p:nvPr/>
          </p:nvCxnSpPr>
          <p:spPr>
            <a:xfrm>
              <a:off x="4823493" y="4774383"/>
              <a:ext cx="2354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线箭头连接符 137"/>
            <p:cNvCxnSpPr/>
            <p:nvPr/>
          </p:nvCxnSpPr>
          <p:spPr>
            <a:xfrm>
              <a:off x="5344211" y="4774383"/>
              <a:ext cx="2354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圆角矩形 138"/>
            <p:cNvSpPr/>
            <p:nvPr/>
          </p:nvSpPr>
          <p:spPr>
            <a:xfrm>
              <a:off x="6785569" y="2797133"/>
              <a:ext cx="1132376" cy="23208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6560433" y="2473968"/>
              <a:ext cx="1615959" cy="241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500" dirty="0">
                  <a:latin typeface="Microsoft YaHei" charset="-122"/>
                  <a:ea typeface="Microsoft YaHei" charset="-122"/>
                  <a:cs typeface="Microsoft YaHei" charset="-122"/>
                </a:rPr>
                <a:t>概率预测器</a:t>
              </a:r>
              <a:endParaRPr kumimoji="1" lang="en-US" altLang="zh-CN" sz="15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41" name="圆角矩形 140"/>
            <p:cNvSpPr/>
            <p:nvPr/>
          </p:nvSpPr>
          <p:spPr>
            <a:xfrm>
              <a:off x="8962621" y="3452161"/>
              <a:ext cx="275202" cy="96653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200" dirty="0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Argmax</a:t>
              </a:r>
              <a:endParaRPr kumimoji="1" lang="en-US" altLang="zh-CN" sz="12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9437835" y="3773847"/>
              <a:ext cx="210107" cy="241767"/>
            </a:xfrm>
            <a:prstGeom prst="rect">
              <a:avLst/>
            </a:prstGeom>
            <a:noFill/>
          </p:spPr>
          <p:txBody>
            <a:bodyPr vert="horz" wrap="none" rtlCol="0" anchor="t">
              <a:spAutoFit/>
            </a:bodyPr>
            <a:lstStyle/>
            <a:p>
              <a:r>
                <a:rPr kumimoji="1" lang="en-US" altLang="zh-CN" sz="1500" i="1" dirty="0">
                  <a:latin typeface="Microsoft YaHei" charset="-122"/>
                  <a:ea typeface="Microsoft YaHei" charset="-122"/>
                  <a:cs typeface="Microsoft YaHei" charset="-122"/>
                </a:rPr>
                <a:t>c</a:t>
              </a:r>
              <a:endParaRPr kumimoji="1" lang="zh-CN" altLang="en-US" sz="1500" i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cxnSp>
          <p:nvCxnSpPr>
            <p:cNvPr id="143" name="直线箭头连接符 142"/>
            <p:cNvCxnSpPr/>
            <p:nvPr/>
          </p:nvCxnSpPr>
          <p:spPr>
            <a:xfrm>
              <a:off x="8667940" y="3935430"/>
              <a:ext cx="29468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线箭头连接符 143"/>
            <p:cNvCxnSpPr/>
            <p:nvPr/>
          </p:nvCxnSpPr>
          <p:spPr>
            <a:xfrm flipV="1">
              <a:off x="9237823" y="3935430"/>
              <a:ext cx="200012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矩形 144"/>
            <p:cNvSpPr/>
            <p:nvPr/>
          </p:nvSpPr>
          <p:spPr>
            <a:xfrm>
              <a:off x="9069461" y="2945673"/>
              <a:ext cx="1006381" cy="2302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rPr>
                <a:t>反讽类别</a:t>
              </a:r>
              <a:endPara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cxnSp>
        <p:nvCxnSpPr>
          <p:cNvPr id="147" name="直接连接符 4"/>
          <p:cNvCxnSpPr/>
          <p:nvPr/>
        </p:nvCxnSpPr>
        <p:spPr>
          <a:xfrm>
            <a:off x="1302657" y="1019637"/>
            <a:ext cx="8961238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矩形 147"/>
          <p:cNvSpPr/>
          <p:nvPr/>
        </p:nvSpPr>
        <p:spPr>
          <a:xfrm>
            <a:off x="0" y="6176963"/>
            <a:ext cx="12192000" cy="681037"/>
          </a:xfrm>
          <a:prstGeom prst="rect">
            <a:avLst/>
          </a:prstGeom>
          <a:solidFill>
            <a:srgbClr val="7737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247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321864"/>
              </p:ext>
            </p:extLst>
          </p:nvPr>
        </p:nvGraphicFramePr>
        <p:xfrm>
          <a:off x="1302656" y="1867849"/>
          <a:ext cx="9673594" cy="4020912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745888"/>
                <a:gridCol w="2478642"/>
                <a:gridCol w="1612266"/>
                <a:gridCol w="1612266"/>
                <a:gridCol w="1612266"/>
                <a:gridCol w="1612266"/>
              </a:tblGrid>
              <a:tr h="335076">
                <a:tc>
                  <a:txBody>
                    <a:bodyPr/>
                    <a:lstStyle/>
                    <a:p>
                      <a:r>
                        <a:rPr lang="zh-CN" altLang="en-US" sz="1600" b="0" u="none" strike="noStrike" kern="1200" baseline="0" smtClean="0"/>
                        <a:t>排名</a:t>
                      </a:r>
                      <a:endParaRPr lang="zh-CN" altLang="en-US" sz="1600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zh-CN" altLang="en-US" sz="1600" b="0" u="none" strike="noStrike" kern="1200" baseline="0" dirty="0" smtClean="0"/>
                        <a:t>队伍名称</a:t>
                      </a:r>
                      <a:endParaRPr lang="zh-CN" altLang="en-US" sz="1600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zh-CN" altLang="en-US" sz="1600" b="0" u="none" strike="noStrike" kern="1200" baseline="0" dirty="0" smtClean="0"/>
                        <a:t>准确率</a:t>
                      </a:r>
                      <a:endParaRPr lang="zh-CN" altLang="en-US" sz="1600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zh-CN" altLang="en-US" sz="1600" b="0" u="none" strike="noStrike" kern="1200" baseline="0" smtClean="0"/>
                        <a:t>正确率</a:t>
                      </a:r>
                      <a:endParaRPr lang="zh-CN" altLang="en-US" sz="1600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zh-CN" altLang="en-US" sz="1600" b="0" u="none" strike="noStrike" kern="1200" baseline="0" dirty="0" smtClean="0"/>
                        <a:t>召回率</a:t>
                      </a:r>
                      <a:endParaRPr lang="zh-CN" altLang="en-US" sz="1600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en-US" altLang="zh-CN" sz="1600" b="0" u="none" strike="noStrike" kern="1200" baseline="0" dirty="0" smtClean="0"/>
                        <a:t>F1 </a:t>
                      </a:r>
                      <a:r>
                        <a:rPr lang="zh-CN" altLang="en-US" sz="1600" b="0" u="none" strike="noStrike" kern="1200" baseline="0" dirty="0" smtClean="0"/>
                        <a:t>值</a:t>
                      </a:r>
                      <a:endParaRPr lang="zh-CN" altLang="en-US" sz="1600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621" marR="82621" marT="41311" marB="41311"/>
                </a:tc>
              </a:tr>
              <a:tr h="335076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smtClean="0"/>
                        <a:t>1</a:t>
                      </a:r>
                      <a:endParaRPr lang="zh-CN" altLang="en-US" sz="16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THU_NGN</a:t>
                      </a:r>
                      <a:endParaRPr lang="zh-CN" altLang="en-US" sz="16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0.7347 (1)</a:t>
                      </a:r>
                      <a:endParaRPr lang="zh-CN" altLang="en-US" sz="16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0.6304 (4)</a:t>
                      </a:r>
                      <a:endParaRPr lang="zh-CN" altLang="en-US" sz="16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0.8006 (4)</a:t>
                      </a:r>
                      <a:endParaRPr lang="zh-CN" altLang="en-US" sz="1600" dirty="0" smtClean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0.7054</a:t>
                      </a:r>
                      <a:endParaRPr lang="zh-CN" altLang="en-US" sz="16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621" marR="82621" marT="41311" marB="41311"/>
                </a:tc>
              </a:tr>
              <a:tr h="335076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smtClean="0"/>
                        <a:t>2</a:t>
                      </a:r>
                      <a:endParaRPr lang="zh-CN" altLang="en-US" sz="16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NTUA-SLP</a:t>
                      </a:r>
                      <a:endParaRPr lang="zh-CN" altLang="en-US" sz="16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0.7321 (2)</a:t>
                      </a:r>
                      <a:endParaRPr lang="zh-CN" altLang="en-US" sz="16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0.6535 (2)</a:t>
                      </a:r>
                      <a:endParaRPr lang="zh-CN" altLang="en-US" sz="16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0.6913 (13)</a:t>
                      </a:r>
                      <a:endParaRPr lang="zh-CN" altLang="en-US" sz="1600" dirty="0" smtClean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0.6719</a:t>
                      </a:r>
                      <a:endParaRPr lang="zh-CN" altLang="en-US" sz="16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621" marR="82621" marT="41311" marB="41311"/>
                </a:tc>
              </a:tr>
              <a:tr h="335076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smtClean="0"/>
                        <a:t>3</a:t>
                      </a:r>
                      <a:endParaRPr lang="zh-CN" altLang="en-US" sz="16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WLV</a:t>
                      </a:r>
                      <a:endParaRPr lang="zh-CN" altLang="en-US" sz="16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0.6429 (15)</a:t>
                      </a:r>
                      <a:endParaRPr lang="zh-CN" altLang="en-US" sz="16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0.5317 (20)</a:t>
                      </a:r>
                      <a:endParaRPr lang="zh-CN" altLang="en-US" sz="16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0.8360 (2)</a:t>
                      </a:r>
                      <a:endParaRPr lang="zh-CN" altLang="en-US" sz="1600" dirty="0" smtClean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0.6500</a:t>
                      </a:r>
                      <a:endParaRPr lang="zh-CN" altLang="en-US" sz="1600" dirty="0" smtClean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621" marR="82621" marT="41311" marB="41311"/>
                </a:tc>
              </a:tr>
              <a:tr h="335076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smtClean="0"/>
                        <a:t>4</a:t>
                      </a:r>
                      <a:endParaRPr lang="zh-CN" altLang="en-US" sz="16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(</a:t>
                      </a:r>
                      <a:r>
                        <a:rPr lang="zh-CN" altLang="is-IS" sz="1600" u="none" strike="noStrike" kern="1200" baseline="0" dirty="0" smtClean="0"/>
                        <a:t>无</a:t>
                      </a:r>
                      <a:r>
                        <a:rPr lang="is-IS" altLang="zh-CN" sz="1600" u="none" strike="noStrike" kern="1200" baseline="0" dirty="0" smtClean="0"/>
                        <a:t>)</a:t>
                      </a:r>
                      <a:endParaRPr lang="zh-CN" altLang="en-US" sz="16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0.6607 (10)</a:t>
                      </a:r>
                      <a:endParaRPr lang="zh-CN" altLang="en-US" sz="16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0.5506 (13)</a:t>
                      </a:r>
                      <a:endParaRPr lang="zh-CN" altLang="en-US" sz="16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0.7878 (7)</a:t>
                      </a:r>
                      <a:endParaRPr lang="zh-CN" altLang="en-US" sz="1600" dirty="0" smtClean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0.6481</a:t>
                      </a:r>
                      <a:endParaRPr lang="zh-CN" altLang="en-US" sz="16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621" marR="82621" marT="41311" marB="41311"/>
                </a:tc>
              </a:tr>
              <a:tr h="335076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smtClean="0"/>
                        <a:t>5</a:t>
                      </a:r>
                      <a:endParaRPr lang="zh-CN" altLang="en-US" sz="16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NIHRIO, NCL</a:t>
                      </a:r>
                      <a:endParaRPr lang="zh-CN" altLang="en-US" sz="16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0.7015 (3)</a:t>
                      </a:r>
                      <a:endParaRPr lang="zh-CN" altLang="en-US" sz="16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0.6091 (5)</a:t>
                      </a:r>
                      <a:endParaRPr lang="zh-CN" altLang="en-US" sz="16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0.6913 (13)</a:t>
                      </a:r>
                      <a:endParaRPr lang="zh-CN" altLang="en-US" sz="16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0.6476</a:t>
                      </a:r>
                      <a:endParaRPr lang="zh-CN" altLang="en-US" sz="1600" dirty="0" smtClean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621" marR="82621" marT="41311" marB="41311"/>
                </a:tc>
              </a:tr>
              <a:tr h="335076">
                <a:tc>
                  <a:txBody>
                    <a:bodyPr/>
                    <a:lstStyle/>
                    <a:p>
                      <a:r>
                        <a:rPr lang="en-US" altLang="zh-CN" sz="1600" u="none" strike="noStrike" kern="1200" baseline="0" smtClean="0"/>
                        <a:t>6</a:t>
                      </a:r>
                      <a:endParaRPr lang="zh-CN" altLang="en-US" sz="16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DLUTNLP-1</a:t>
                      </a:r>
                      <a:endParaRPr lang="en-US" altLang="zh-CN" sz="1400" b="0" i="0" u="none" strike="noStrike" kern="1200" baseline="0" dirty="0" smtClean="0">
                        <a:solidFill>
                          <a:schemeClr val="dk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0.6276 (19)</a:t>
                      </a:r>
                      <a:endParaRPr lang="zh-CN" altLang="en-US" sz="16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0.5199 (23)</a:t>
                      </a:r>
                      <a:endParaRPr lang="zh-CN" altLang="en-US" sz="16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0.7974 (5)</a:t>
                      </a:r>
                      <a:endParaRPr lang="zh-CN" altLang="en-US" sz="16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0.6294</a:t>
                      </a:r>
                      <a:endParaRPr lang="zh-CN" altLang="en-US" sz="1600" dirty="0" smtClean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621" marR="82621" marT="41311" marB="41311"/>
                </a:tc>
              </a:tr>
              <a:tr h="335076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7</a:t>
                      </a:r>
                      <a:endParaRPr lang="zh-CN" altLang="en-US" sz="16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ELiRF-UPV</a:t>
                      </a:r>
                      <a:endParaRPr lang="zh-CN" altLang="en-US" sz="16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0.6110 (23)</a:t>
                      </a:r>
                      <a:endParaRPr lang="zh-CN" altLang="en-US" sz="16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0.5059 (27)</a:t>
                      </a:r>
                      <a:endParaRPr lang="zh-CN" altLang="en-US" sz="16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0.8328 (3)</a:t>
                      </a:r>
                      <a:endParaRPr lang="zh-CN" altLang="en-US" sz="16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0.6294</a:t>
                      </a:r>
                      <a:endParaRPr lang="zh-CN" altLang="en-US" sz="1600" dirty="0" smtClean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621" marR="82621" marT="41311" marB="41311"/>
                </a:tc>
              </a:tr>
              <a:tr h="335076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smtClean="0"/>
                        <a:t>8</a:t>
                      </a:r>
                      <a:endParaRPr lang="zh-CN" altLang="en-US" sz="16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THU_HCSI</a:t>
                      </a:r>
                      <a:endParaRPr lang="zh-CN" altLang="en-US" sz="16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0.6594 (11)</a:t>
                      </a:r>
                      <a:endParaRPr lang="zh-CN" altLang="en-US" sz="16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0.5550 (11)</a:t>
                      </a:r>
                      <a:endParaRPr lang="zh-CN" altLang="en-US" sz="16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0.7138 (10)</a:t>
                      </a:r>
                      <a:endParaRPr lang="zh-CN" altLang="en-US" sz="16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0.6245</a:t>
                      </a:r>
                      <a:endParaRPr lang="zh-CN" altLang="en-US" sz="1600" dirty="0" smtClean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621" marR="82621" marT="41311" marB="41311"/>
                </a:tc>
              </a:tr>
              <a:tr h="335076">
                <a:tc>
                  <a:txBody>
                    <a:bodyPr/>
                    <a:lstStyle/>
                    <a:p>
                      <a:r>
                        <a:rPr lang="it-IT" altLang="zh-CN" sz="1600" u="none" strike="noStrike" kern="1200" baseline="0" dirty="0" smtClean="0"/>
                        <a:t>9</a:t>
                      </a:r>
                      <a:endParaRPr lang="zh-CN" altLang="en-US" sz="16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CJ</a:t>
                      </a:r>
                      <a:endParaRPr lang="zh-CN" altLang="en-US" sz="16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0.6671 (8)</a:t>
                      </a:r>
                      <a:endParaRPr lang="zh-CN" altLang="en-US" sz="16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0.5654 (9)</a:t>
                      </a:r>
                      <a:endParaRPr lang="zh-CN" altLang="en-US" sz="16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0.6945 (12)</a:t>
                      </a:r>
                      <a:endParaRPr lang="zh-CN" altLang="en-US" sz="16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0.6234</a:t>
                      </a:r>
                      <a:endParaRPr lang="zh-CN" altLang="en-US" sz="1600" dirty="0" smtClean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621" marR="82621" marT="41311" marB="41311"/>
                </a:tc>
              </a:tr>
              <a:tr h="335076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smtClean="0"/>
                        <a:t>10</a:t>
                      </a:r>
                      <a:endParaRPr lang="zh-CN" altLang="en-US" sz="16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it-IT" altLang="zh-CN" sz="1600" u="none" strike="noStrike" kern="1200" baseline="0" dirty="0" smtClean="0"/>
                        <a:t>#</a:t>
                      </a:r>
                      <a:r>
                        <a:rPr lang="it-IT" altLang="zh-CN" sz="1600" u="none" strike="noStrike" kern="1200" baseline="0" dirty="0" err="1" smtClean="0"/>
                        <a:t>NonDicevoSulSerio</a:t>
                      </a:r>
                      <a:endParaRPr lang="zh-CN" altLang="en-US" sz="16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it-IT" altLang="zh-CN" sz="1600" u="none" strike="noStrike" kern="1200" baseline="0" dirty="0" smtClean="0"/>
                        <a:t>0.6786 (7)</a:t>
                      </a:r>
                      <a:endParaRPr lang="zh-CN" altLang="en-US" sz="16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it-IT" altLang="zh-CN" sz="1600" u="none" strike="noStrike" kern="1200" baseline="0" dirty="0" smtClean="0"/>
                        <a:t>0.5831 (8)</a:t>
                      </a:r>
                      <a:endParaRPr lang="zh-CN" altLang="en-US" sz="16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it-IT" altLang="zh-CN" sz="1600" u="none" strike="noStrike" kern="1200" baseline="0" dirty="0" smtClean="0"/>
                        <a:t>0.6656 (15)</a:t>
                      </a:r>
                      <a:endParaRPr lang="zh-CN" altLang="en-US" sz="16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it-IT" altLang="zh-CN" sz="1600" u="none" strike="noStrike" kern="1200" baseline="0" dirty="0" smtClean="0"/>
                        <a:t>0.6216</a:t>
                      </a:r>
                      <a:endParaRPr lang="zh-CN" altLang="en-US" sz="16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621" marR="82621" marT="41311" marB="41311"/>
                </a:tc>
              </a:tr>
              <a:tr h="335076">
                <a:tc>
                  <a:txBody>
                    <a:bodyPr/>
                    <a:lstStyle/>
                    <a:p>
                      <a:endParaRPr lang="zh-CN" altLang="en-US" sz="16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zh-CN" altLang="is-IS" sz="1600" u="none" strike="noStrike" kern="1200" baseline="0" dirty="0" smtClean="0"/>
                        <a:t>我们的系统</a:t>
                      </a:r>
                      <a:endParaRPr lang="zh-CN" altLang="en-US" sz="16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smtClean="0"/>
                        <a:t>0.6939 (2)</a:t>
                      </a:r>
                      <a:endParaRPr lang="zh-CN" altLang="en-US" sz="16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smtClean="0"/>
                        <a:t>0.6003 (1)</a:t>
                      </a:r>
                      <a:endParaRPr lang="zh-CN" altLang="en-US" sz="16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0.5241 (2)</a:t>
                      </a:r>
                      <a:endParaRPr lang="zh-CN" altLang="en-US" sz="1600" dirty="0" smtClean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0.5205 (1)</a:t>
                      </a:r>
                      <a:endParaRPr lang="zh-CN" altLang="en-US" sz="1600" dirty="0" smtClean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621" marR="82621" marT="41311" marB="41311"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3986731" y="1370392"/>
            <a:ext cx="4615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i="1" dirty="0">
                <a:latin typeface="Times New Roman" charset="0"/>
                <a:ea typeface="Times New Roman" charset="0"/>
                <a:cs typeface="Times New Roman" charset="0"/>
              </a:rPr>
              <a:t>SemEval-2018 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任务三子任务一参赛系统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性能</a:t>
            </a:r>
            <a:endParaRPr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302656" y="337014"/>
            <a:ext cx="819241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900" dirty="0"/>
              <a:t>面向微博的反讽识别 </a:t>
            </a:r>
            <a:r>
              <a:rPr lang="en-US" altLang="zh-CN" sz="2900" dirty="0"/>
              <a:t>- </a:t>
            </a:r>
            <a:r>
              <a:rPr lang="zh-CN" altLang="en-US" sz="2900" dirty="0"/>
              <a:t>实验结果</a:t>
            </a:r>
            <a:endParaRPr lang="zh-CN" altLang="en-US" sz="2900" dirty="0"/>
          </a:p>
        </p:txBody>
      </p:sp>
      <p:sp>
        <p:nvSpPr>
          <p:cNvPr id="8" name="Freeform 5"/>
          <p:cNvSpPr>
            <a:spLocks noEditPoints="1"/>
          </p:cNvSpPr>
          <p:nvPr/>
        </p:nvSpPr>
        <p:spPr bwMode="auto">
          <a:xfrm>
            <a:off x="507321" y="396194"/>
            <a:ext cx="766308" cy="684421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rgbClr val="77377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13" name="直接连接符 4"/>
          <p:cNvCxnSpPr/>
          <p:nvPr/>
        </p:nvCxnSpPr>
        <p:spPr>
          <a:xfrm>
            <a:off x="1302656" y="1023274"/>
            <a:ext cx="8961238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0" y="6176963"/>
            <a:ext cx="12192000" cy="681037"/>
          </a:xfrm>
          <a:prstGeom prst="rect">
            <a:avLst/>
          </a:prstGeom>
          <a:solidFill>
            <a:srgbClr val="7737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605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792052" y="1232694"/>
            <a:ext cx="2232837" cy="752473"/>
          </a:xfrm>
          <a:prstGeom prst="rect">
            <a:avLst/>
          </a:prstGeom>
          <a:noFill/>
          <a:ln w="19050">
            <a:solidFill>
              <a:srgbClr val="7737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792052" y="1476549"/>
            <a:ext cx="2232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CONTENTS</a:t>
            </a:r>
            <a:endParaRPr lang="zh-CN" altLang="en-US" sz="28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25316" y="1181111"/>
            <a:ext cx="766308" cy="2039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7525316" y="853175"/>
            <a:ext cx="766308" cy="684421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rgbClr val="77377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-434" y="0"/>
            <a:ext cx="3937434" cy="6858000"/>
          </a:xfrm>
          <a:prstGeom prst="rect">
            <a:avLst/>
          </a:prstGeom>
          <a:solidFill>
            <a:srgbClr val="7737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32"/>
          <p:cNvSpPr/>
          <p:nvPr/>
        </p:nvSpPr>
        <p:spPr>
          <a:xfrm rot="5400000" flipH="1">
            <a:off x="3860053" y="1469709"/>
            <a:ext cx="295275" cy="137150"/>
          </a:xfrm>
          <a:prstGeom prst="triangle">
            <a:avLst/>
          </a:prstGeom>
          <a:solidFill>
            <a:srgbClr val="7737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45" name="组 144"/>
          <p:cNvGrpSpPr/>
          <p:nvPr/>
        </p:nvGrpSpPr>
        <p:grpSpPr>
          <a:xfrm>
            <a:off x="5180568" y="2399411"/>
            <a:ext cx="1781734" cy="461665"/>
            <a:chOff x="4790268" y="2275499"/>
            <a:chExt cx="1781734" cy="461665"/>
          </a:xfrm>
        </p:grpSpPr>
        <p:sp>
          <p:nvSpPr>
            <p:cNvPr id="10" name="文本框 9"/>
            <p:cNvSpPr txBox="1"/>
            <p:nvPr/>
          </p:nvSpPr>
          <p:spPr>
            <a:xfrm>
              <a:off x="5080254" y="2275499"/>
              <a:ext cx="14917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latin typeface="微软雅黑" pitchFamily="34" charset="-122"/>
                  <a:ea typeface="微软雅黑" pitchFamily="34" charset="-122"/>
                </a:rPr>
                <a:t>研究背景</a:t>
              </a:r>
              <a:endParaRPr lang="zh-CN" altLang="en-US" sz="2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Freeform 9"/>
            <p:cNvSpPr/>
            <p:nvPr/>
          </p:nvSpPr>
          <p:spPr bwMode="auto">
            <a:xfrm>
              <a:off x="4790268" y="2357719"/>
              <a:ext cx="270832" cy="259124"/>
            </a:xfrm>
            <a:custGeom>
              <a:avLst/>
              <a:gdLst>
                <a:gd name="T0" fmla="*/ 173 w 347"/>
                <a:gd name="T1" fmla="*/ 0 h 332"/>
                <a:gd name="T2" fmla="*/ 226 w 347"/>
                <a:gd name="T3" fmla="*/ 107 h 332"/>
                <a:gd name="T4" fmla="*/ 347 w 347"/>
                <a:gd name="T5" fmla="*/ 126 h 332"/>
                <a:gd name="T6" fmla="*/ 260 w 347"/>
                <a:gd name="T7" fmla="*/ 211 h 332"/>
                <a:gd name="T8" fmla="*/ 279 w 347"/>
                <a:gd name="T9" fmla="*/ 332 h 332"/>
                <a:gd name="T10" fmla="*/ 173 w 347"/>
                <a:gd name="T11" fmla="*/ 274 h 332"/>
                <a:gd name="T12" fmla="*/ 65 w 347"/>
                <a:gd name="T13" fmla="*/ 332 h 332"/>
                <a:gd name="T14" fmla="*/ 84 w 347"/>
                <a:gd name="T15" fmla="*/ 211 h 332"/>
                <a:gd name="T16" fmla="*/ 0 w 347"/>
                <a:gd name="T17" fmla="*/ 126 h 332"/>
                <a:gd name="T18" fmla="*/ 118 w 347"/>
                <a:gd name="T19" fmla="*/ 107 h 332"/>
                <a:gd name="T20" fmla="*/ 173 w 347"/>
                <a:gd name="T21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7" h="332">
                  <a:moveTo>
                    <a:pt x="173" y="0"/>
                  </a:moveTo>
                  <a:lnTo>
                    <a:pt x="226" y="107"/>
                  </a:lnTo>
                  <a:lnTo>
                    <a:pt x="347" y="126"/>
                  </a:lnTo>
                  <a:lnTo>
                    <a:pt x="260" y="211"/>
                  </a:lnTo>
                  <a:lnTo>
                    <a:pt x="279" y="332"/>
                  </a:lnTo>
                  <a:lnTo>
                    <a:pt x="173" y="274"/>
                  </a:lnTo>
                  <a:lnTo>
                    <a:pt x="65" y="332"/>
                  </a:lnTo>
                  <a:lnTo>
                    <a:pt x="84" y="211"/>
                  </a:lnTo>
                  <a:lnTo>
                    <a:pt x="0" y="126"/>
                  </a:lnTo>
                  <a:lnTo>
                    <a:pt x="118" y="107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rgbClr val="77377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44" name="组 143"/>
          <p:cNvGrpSpPr/>
          <p:nvPr/>
        </p:nvGrpSpPr>
        <p:grpSpPr>
          <a:xfrm>
            <a:off x="5180568" y="2941055"/>
            <a:ext cx="1781734" cy="461665"/>
            <a:chOff x="4772109" y="2737164"/>
            <a:chExt cx="1781734" cy="461665"/>
          </a:xfrm>
        </p:grpSpPr>
        <p:sp>
          <p:nvSpPr>
            <p:cNvPr id="12" name="文本框 11"/>
            <p:cNvSpPr txBox="1"/>
            <p:nvPr/>
          </p:nvSpPr>
          <p:spPr>
            <a:xfrm>
              <a:off x="5062095" y="2737164"/>
              <a:ext cx="14917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latin typeface="微软雅黑" pitchFamily="34" charset="-122"/>
                  <a:ea typeface="微软雅黑" pitchFamily="34" charset="-122"/>
                </a:rPr>
                <a:t>问题定义</a:t>
              </a:r>
              <a:endParaRPr lang="zh-CN" altLang="en-US" sz="2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4772109" y="2820512"/>
              <a:ext cx="270832" cy="259124"/>
            </a:xfrm>
            <a:custGeom>
              <a:avLst/>
              <a:gdLst>
                <a:gd name="T0" fmla="*/ 173 w 347"/>
                <a:gd name="T1" fmla="*/ 0 h 332"/>
                <a:gd name="T2" fmla="*/ 226 w 347"/>
                <a:gd name="T3" fmla="*/ 107 h 332"/>
                <a:gd name="T4" fmla="*/ 347 w 347"/>
                <a:gd name="T5" fmla="*/ 126 h 332"/>
                <a:gd name="T6" fmla="*/ 260 w 347"/>
                <a:gd name="T7" fmla="*/ 211 h 332"/>
                <a:gd name="T8" fmla="*/ 279 w 347"/>
                <a:gd name="T9" fmla="*/ 332 h 332"/>
                <a:gd name="T10" fmla="*/ 173 w 347"/>
                <a:gd name="T11" fmla="*/ 274 h 332"/>
                <a:gd name="T12" fmla="*/ 65 w 347"/>
                <a:gd name="T13" fmla="*/ 332 h 332"/>
                <a:gd name="T14" fmla="*/ 84 w 347"/>
                <a:gd name="T15" fmla="*/ 211 h 332"/>
                <a:gd name="T16" fmla="*/ 0 w 347"/>
                <a:gd name="T17" fmla="*/ 126 h 332"/>
                <a:gd name="T18" fmla="*/ 118 w 347"/>
                <a:gd name="T19" fmla="*/ 107 h 332"/>
                <a:gd name="T20" fmla="*/ 173 w 347"/>
                <a:gd name="T21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7" h="332">
                  <a:moveTo>
                    <a:pt x="173" y="0"/>
                  </a:moveTo>
                  <a:lnTo>
                    <a:pt x="226" y="107"/>
                  </a:lnTo>
                  <a:lnTo>
                    <a:pt x="347" y="126"/>
                  </a:lnTo>
                  <a:lnTo>
                    <a:pt x="260" y="211"/>
                  </a:lnTo>
                  <a:lnTo>
                    <a:pt x="279" y="332"/>
                  </a:lnTo>
                  <a:lnTo>
                    <a:pt x="173" y="274"/>
                  </a:lnTo>
                  <a:lnTo>
                    <a:pt x="65" y="332"/>
                  </a:lnTo>
                  <a:lnTo>
                    <a:pt x="84" y="211"/>
                  </a:lnTo>
                  <a:lnTo>
                    <a:pt x="0" y="126"/>
                  </a:lnTo>
                  <a:lnTo>
                    <a:pt x="118" y="107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rgbClr val="77377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43" name="组 142"/>
          <p:cNvGrpSpPr/>
          <p:nvPr/>
        </p:nvGrpSpPr>
        <p:grpSpPr>
          <a:xfrm>
            <a:off x="5180568" y="3482699"/>
            <a:ext cx="1781734" cy="461665"/>
            <a:chOff x="4772109" y="3198829"/>
            <a:chExt cx="1781734" cy="461665"/>
          </a:xfrm>
        </p:grpSpPr>
        <p:sp>
          <p:nvSpPr>
            <p:cNvPr id="14" name="文本框 13"/>
            <p:cNvSpPr txBox="1"/>
            <p:nvPr/>
          </p:nvSpPr>
          <p:spPr>
            <a:xfrm>
              <a:off x="5062095" y="3198829"/>
              <a:ext cx="14917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latin typeface="微软雅黑" pitchFamily="34" charset="-122"/>
                  <a:ea typeface="微软雅黑" pitchFamily="34" charset="-122"/>
                </a:rPr>
                <a:t>研究现状</a:t>
              </a:r>
              <a:endParaRPr lang="zh-CN" altLang="en-US" sz="2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Freeform 9"/>
            <p:cNvSpPr/>
            <p:nvPr/>
          </p:nvSpPr>
          <p:spPr bwMode="auto">
            <a:xfrm>
              <a:off x="4772109" y="3276888"/>
              <a:ext cx="270832" cy="259124"/>
            </a:xfrm>
            <a:custGeom>
              <a:avLst/>
              <a:gdLst>
                <a:gd name="T0" fmla="*/ 173 w 347"/>
                <a:gd name="T1" fmla="*/ 0 h 332"/>
                <a:gd name="T2" fmla="*/ 226 w 347"/>
                <a:gd name="T3" fmla="*/ 107 h 332"/>
                <a:gd name="T4" fmla="*/ 347 w 347"/>
                <a:gd name="T5" fmla="*/ 126 h 332"/>
                <a:gd name="T6" fmla="*/ 260 w 347"/>
                <a:gd name="T7" fmla="*/ 211 h 332"/>
                <a:gd name="T8" fmla="*/ 279 w 347"/>
                <a:gd name="T9" fmla="*/ 332 h 332"/>
                <a:gd name="T10" fmla="*/ 173 w 347"/>
                <a:gd name="T11" fmla="*/ 274 h 332"/>
                <a:gd name="T12" fmla="*/ 65 w 347"/>
                <a:gd name="T13" fmla="*/ 332 h 332"/>
                <a:gd name="T14" fmla="*/ 84 w 347"/>
                <a:gd name="T15" fmla="*/ 211 h 332"/>
                <a:gd name="T16" fmla="*/ 0 w 347"/>
                <a:gd name="T17" fmla="*/ 126 h 332"/>
                <a:gd name="T18" fmla="*/ 118 w 347"/>
                <a:gd name="T19" fmla="*/ 107 h 332"/>
                <a:gd name="T20" fmla="*/ 173 w 347"/>
                <a:gd name="T21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7" h="332">
                  <a:moveTo>
                    <a:pt x="173" y="0"/>
                  </a:moveTo>
                  <a:lnTo>
                    <a:pt x="226" y="107"/>
                  </a:lnTo>
                  <a:lnTo>
                    <a:pt x="347" y="126"/>
                  </a:lnTo>
                  <a:lnTo>
                    <a:pt x="260" y="211"/>
                  </a:lnTo>
                  <a:lnTo>
                    <a:pt x="279" y="332"/>
                  </a:lnTo>
                  <a:lnTo>
                    <a:pt x="173" y="274"/>
                  </a:lnTo>
                  <a:lnTo>
                    <a:pt x="65" y="332"/>
                  </a:lnTo>
                  <a:lnTo>
                    <a:pt x="84" y="211"/>
                  </a:lnTo>
                  <a:lnTo>
                    <a:pt x="0" y="126"/>
                  </a:lnTo>
                  <a:lnTo>
                    <a:pt x="118" y="107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rgbClr val="77377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42" name="组 141"/>
          <p:cNvGrpSpPr/>
          <p:nvPr/>
        </p:nvGrpSpPr>
        <p:grpSpPr>
          <a:xfrm>
            <a:off x="5180568" y="4042694"/>
            <a:ext cx="1781734" cy="461665"/>
            <a:chOff x="4771114" y="3660494"/>
            <a:chExt cx="1781734" cy="461665"/>
          </a:xfrm>
        </p:grpSpPr>
        <p:sp>
          <p:nvSpPr>
            <p:cNvPr id="131" name="文本框 130"/>
            <p:cNvSpPr txBox="1"/>
            <p:nvPr/>
          </p:nvSpPr>
          <p:spPr>
            <a:xfrm>
              <a:off x="5061100" y="3660494"/>
              <a:ext cx="14917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latin typeface="微软雅黑" pitchFamily="34" charset="-122"/>
                  <a:ea typeface="微软雅黑" pitchFamily="34" charset="-122"/>
                </a:rPr>
                <a:t>研究框架</a:t>
              </a:r>
              <a:endParaRPr lang="zh-CN" altLang="en-US" sz="2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4" name="Freeform 9"/>
            <p:cNvSpPr/>
            <p:nvPr/>
          </p:nvSpPr>
          <p:spPr bwMode="auto">
            <a:xfrm>
              <a:off x="4771114" y="3742714"/>
              <a:ext cx="270832" cy="259124"/>
            </a:xfrm>
            <a:custGeom>
              <a:avLst/>
              <a:gdLst>
                <a:gd name="T0" fmla="*/ 173 w 347"/>
                <a:gd name="T1" fmla="*/ 0 h 332"/>
                <a:gd name="T2" fmla="*/ 226 w 347"/>
                <a:gd name="T3" fmla="*/ 107 h 332"/>
                <a:gd name="T4" fmla="*/ 347 w 347"/>
                <a:gd name="T5" fmla="*/ 126 h 332"/>
                <a:gd name="T6" fmla="*/ 260 w 347"/>
                <a:gd name="T7" fmla="*/ 211 h 332"/>
                <a:gd name="T8" fmla="*/ 279 w 347"/>
                <a:gd name="T9" fmla="*/ 332 h 332"/>
                <a:gd name="T10" fmla="*/ 173 w 347"/>
                <a:gd name="T11" fmla="*/ 274 h 332"/>
                <a:gd name="T12" fmla="*/ 65 w 347"/>
                <a:gd name="T13" fmla="*/ 332 h 332"/>
                <a:gd name="T14" fmla="*/ 84 w 347"/>
                <a:gd name="T15" fmla="*/ 211 h 332"/>
                <a:gd name="T16" fmla="*/ 0 w 347"/>
                <a:gd name="T17" fmla="*/ 126 h 332"/>
                <a:gd name="T18" fmla="*/ 118 w 347"/>
                <a:gd name="T19" fmla="*/ 107 h 332"/>
                <a:gd name="T20" fmla="*/ 173 w 347"/>
                <a:gd name="T21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7" h="332">
                  <a:moveTo>
                    <a:pt x="173" y="0"/>
                  </a:moveTo>
                  <a:lnTo>
                    <a:pt x="226" y="107"/>
                  </a:lnTo>
                  <a:lnTo>
                    <a:pt x="347" y="126"/>
                  </a:lnTo>
                  <a:lnTo>
                    <a:pt x="260" y="211"/>
                  </a:lnTo>
                  <a:lnTo>
                    <a:pt x="279" y="332"/>
                  </a:lnTo>
                  <a:lnTo>
                    <a:pt x="173" y="274"/>
                  </a:lnTo>
                  <a:lnTo>
                    <a:pt x="65" y="332"/>
                  </a:lnTo>
                  <a:lnTo>
                    <a:pt x="84" y="211"/>
                  </a:lnTo>
                  <a:lnTo>
                    <a:pt x="0" y="126"/>
                  </a:lnTo>
                  <a:lnTo>
                    <a:pt x="118" y="107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rgbClr val="77377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41" name="组 140"/>
          <p:cNvGrpSpPr/>
          <p:nvPr/>
        </p:nvGrpSpPr>
        <p:grpSpPr>
          <a:xfrm>
            <a:off x="5180568" y="4599832"/>
            <a:ext cx="5173066" cy="461665"/>
            <a:chOff x="4771114" y="4202958"/>
            <a:chExt cx="5173066" cy="461665"/>
          </a:xfrm>
        </p:grpSpPr>
        <p:sp>
          <p:nvSpPr>
            <p:cNvPr id="132" name="文本框 131"/>
            <p:cNvSpPr txBox="1"/>
            <p:nvPr/>
          </p:nvSpPr>
          <p:spPr>
            <a:xfrm>
              <a:off x="5080254" y="4202958"/>
              <a:ext cx="48639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微软雅黑" pitchFamily="34" charset="-122"/>
                  <a:ea typeface="微软雅黑" pitchFamily="34" charset="-122"/>
                </a:rPr>
                <a:t>基于多分类器分层的微博反讽识别</a:t>
              </a:r>
              <a:endParaRPr lang="zh-CN" altLang="en-US" sz="2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5" name="Freeform 9"/>
            <p:cNvSpPr/>
            <p:nvPr/>
          </p:nvSpPr>
          <p:spPr bwMode="auto">
            <a:xfrm>
              <a:off x="4771114" y="4272435"/>
              <a:ext cx="270832" cy="259124"/>
            </a:xfrm>
            <a:custGeom>
              <a:avLst/>
              <a:gdLst>
                <a:gd name="T0" fmla="*/ 173 w 347"/>
                <a:gd name="T1" fmla="*/ 0 h 332"/>
                <a:gd name="T2" fmla="*/ 226 w 347"/>
                <a:gd name="T3" fmla="*/ 107 h 332"/>
                <a:gd name="T4" fmla="*/ 347 w 347"/>
                <a:gd name="T5" fmla="*/ 126 h 332"/>
                <a:gd name="T6" fmla="*/ 260 w 347"/>
                <a:gd name="T7" fmla="*/ 211 h 332"/>
                <a:gd name="T8" fmla="*/ 279 w 347"/>
                <a:gd name="T9" fmla="*/ 332 h 332"/>
                <a:gd name="T10" fmla="*/ 173 w 347"/>
                <a:gd name="T11" fmla="*/ 274 h 332"/>
                <a:gd name="T12" fmla="*/ 65 w 347"/>
                <a:gd name="T13" fmla="*/ 332 h 332"/>
                <a:gd name="T14" fmla="*/ 84 w 347"/>
                <a:gd name="T15" fmla="*/ 211 h 332"/>
                <a:gd name="T16" fmla="*/ 0 w 347"/>
                <a:gd name="T17" fmla="*/ 126 h 332"/>
                <a:gd name="T18" fmla="*/ 118 w 347"/>
                <a:gd name="T19" fmla="*/ 107 h 332"/>
                <a:gd name="T20" fmla="*/ 173 w 347"/>
                <a:gd name="T21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7" h="332">
                  <a:moveTo>
                    <a:pt x="173" y="0"/>
                  </a:moveTo>
                  <a:lnTo>
                    <a:pt x="226" y="107"/>
                  </a:lnTo>
                  <a:lnTo>
                    <a:pt x="347" y="126"/>
                  </a:lnTo>
                  <a:lnTo>
                    <a:pt x="260" y="211"/>
                  </a:lnTo>
                  <a:lnTo>
                    <a:pt x="279" y="332"/>
                  </a:lnTo>
                  <a:lnTo>
                    <a:pt x="173" y="274"/>
                  </a:lnTo>
                  <a:lnTo>
                    <a:pt x="65" y="332"/>
                  </a:lnTo>
                  <a:lnTo>
                    <a:pt x="84" y="211"/>
                  </a:lnTo>
                  <a:lnTo>
                    <a:pt x="0" y="126"/>
                  </a:lnTo>
                  <a:lnTo>
                    <a:pt x="118" y="107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rgbClr val="77377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40" name="组 139"/>
          <p:cNvGrpSpPr/>
          <p:nvPr/>
        </p:nvGrpSpPr>
        <p:grpSpPr>
          <a:xfrm>
            <a:off x="5180568" y="5141476"/>
            <a:ext cx="5925422" cy="461665"/>
            <a:chOff x="4771114" y="4664916"/>
            <a:chExt cx="5925422" cy="461665"/>
          </a:xfrm>
        </p:grpSpPr>
        <p:sp>
          <p:nvSpPr>
            <p:cNvPr id="133" name="文本框 132"/>
            <p:cNvSpPr txBox="1"/>
            <p:nvPr/>
          </p:nvSpPr>
          <p:spPr>
            <a:xfrm>
              <a:off x="5080254" y="4664916"/>
              <a:ext cx="56162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微软雅黑" pitchFamily="34" charset="-122"/>
                  <a:ea typeface="微软雅黑" pitchFamily="34" charset="-122"/>
                </a:rPr>
                <a:t>基于多通道模型引入上下文的情感识别</a:t>
              </a:r>
              <a:endParaRPr lang="zh-CN" altLang="en-US" sz="2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6" name="Freeform 9"/>
            <p:cNvSpPr/>
            <p:nvPr/>
          </p:nvSpPr>
          <p:spPr bwMode="auto">
            <a:xfrm>
              <a:off x="4771114" y="4766187"/>
              <a:ext cx="270832" cy="259124"/>
            </a:xfrm>
            <a:custGeom>
              <a:avLst/>
              <a:gdLst>
                <a:gd name="T0" fmla="*/ 173 w 347"/>
                <a:gd name="T1" fmla="*/ 0 h 332"/>
                <a:gd name="T2" fmla="*/ 226 w 347"/>
                <a:gd name="T3" fmla="*/ 107 h 332"/>
                <a:gd name="T4" fmla="*/ 347 w 347"/>
                <a:gd name="T5" fmla="*/ 126 h 332"/>
                <a:gd name="T6" fmla="*/ 260 w 347"/>
                <a:gd name="T7" fmla="*/ 211 h 332"/>
                <a:gd name="T8" fmla="*/ 279 w 347"/>
                <a:gd name="T9" fmla="*/ 332 h 332"/>
                <a:gd name="T10" fmla="*/ 173 w 347"/>
                <a:gd name="T11" fmla="*/ 274 h 332"/>
                <a:gd name="T12" fmla="*/ 65 w 347"/>
                <a:gd name="T13" fmla="*/ 332 h 332"/>
                <a:gd name="T14" fmla="*/ 84 w 347"/>
                <a:gd name="T15" fmla="*/ 211 h 332"/>
                <a:gd name="T16" fmla="*/ 0 w 347"/>
                <a:gd name="T17" fmla="*/ 126 h 332"/>
                <a:gd name="T18" fmla="*/ 118 w 347"/>
                <a:gd name="T19" fmla="*/ 107 h 332"/>
                <a:gd name="T20" fmla="*/ 173 w 347"/>
                <a:gd name="T21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7" h="332">
                  <a:moveTo>
                    <a:pt x="173" y="0"/>
                  </a:moveTo>
                  <a:lnTo>
                    <a:pt x="226" y="107"/>
                  </a:lnTo>
                  <a:lnTo>
                    <a:pt x="347" y="126"/>
                  </a:lnTo>
                  <a:lnTo>
                    <a:pt x="260" y="211"/>
                  </a:lnTo>
                  <a:lnTo>
                    <a:pt x="279" y="332"/>
                  </a:lnTo>
                  <a:lnTo>
                    <a:pt x="173" y="274"/>
                  </a:lnTo>
                  <a:lnTo>
                    <a:pt x="65" y="332"/>
                  </a:lnTo>
                  <a:lnTo>
                    <a:pt x="84" y="211"/>
                  </a:lnTo>
                  <a:lnTo>
                    <a:pt x="0" y="126"/>
                  </a:lnTo>
                  <a:lnTo>
                    <a:pt x="118" y="107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rgbClr val="77377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39" name="组 138"/>
          <p:cNvGrpSpPr/>
          <p:nvPr/>
        </p:nvGrpSpPr>
        <p:grpSpPr>
          <a:xfrm>
            <a:off x="5180568" y="5683120"/>
            <a:ext cx="1781734" cy="461665"/>
            <a:chOff x="4771114" y="5890612"/>
            <a:chExt cx="1781734" cy="461665"/>
          </a:xfrm>
        </p:grpSpPr>
        <p:sp>
          <p:nvSpPr>
            <p:cNvPr id="137" name="文本框 136"/>
            <p:cNvSpPr txBox="1"/>
            <p:nvPr/>
          </p:nvSpPr>
          <p:spPr>
            <a:xfrm>
              <a:off x="5061100" y="5890612"/>
              <a:ext cx="14917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微软雅黑" pitchFamily="34" charset="-122"/>
                  <a:ea typeface="微软雅黑" pitchFamily="34" charset="-122"/>
                </a:rPr>
                <a:t>总结</a:t>
              </a:r>
              <a:endParaRPr lang="zh-CN" altLang="en-US" sz="2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8" name="Freeform 9"/>
            <p:cNvSpPr/>
            <p:nvPr/>
          </p:nvSpPr>
          <p:spPr bwMode="auto">
            <a:xfrm>
              <a:off x="4771114" y="5972832"/>
              <a:ext cx="270832" cy="259124"/>
            </a:xfrm>
            <a:custGeom>
              <a:avLst/>
              <a:gdLst>
                <a:gd name="T0" fmla="*/ 173 w 347"/>
                <a:gd name="T1" fmla="*/ 0 h 332"/>
                <a:gd name="T2" fmla="*/ 226 w 347"/>
                <a:gd name="T3" fmla="*/ 107 h 332"/>
                <a:gd name="T4" fmla="*/ 347 w 347"/>
                <a:gd name="T5" fmla="*/ 126 h 332"/>
                <a:gd name="T6" fmla="*/ 260 w 347"/>
                <a:gd name="T7" fmla="*/ 211 h 332"/>
                <a:gd name="T8" fmla="*/ 279 w 347"/>
                <a:gd name="T9" fmla="*/ 332 h 332"/>
                <a:gd name="T10" fmla="*/ 173 w 347"/>
                <a:gd name="T11" fmla="*/ 274 h 332"/>
                <a:gd name="T12" fmla="*/ 65 w 347"/>
                <a:gd name="T13" fmla="*/ 332 h 332"/>
                <a:gd name="T14" fmla="*/ 84 w 347"/>
                <a:gd name="T15" fmla="*/ 211 h 332"/>
                <a:gd name="T16" fmla="*/ 0 w 347"/>
                <a:gd name="T17" fmla="*/ 126 h 332"/>
                <a:gd name="T18" fmla="*/ 118 w 347"/>
                <a:gd name="T19" fmla="*/ 107 h 332"/>
                <a:gd name="T20" fmla="*/ 173 w 347"/>
                <a:gd name="T21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7" h="332">
                  <a:moveTo>
                    <a:pt x="173" y="0"/>
                  </a:moveTo>
                  <a:lnTo>
                    <a:pt x="226" y="107"/>
                  </a:lnTo>
                  <a:lnTo>
                    <a:pt x="347" y="126"/>
                  </a:lnTo>
                  <a:lnTo>
                    <a:pt x="260" y="211"/>
                  </a:lnTo>
                  <a:lnTo>
                    <a:pt x="279" y="332"/>
                  </a:lnTo>
                  <a:lnTo>
                    <a:pt x="173" y="274"/>
                  </a:lnTo>
                  <a:lnTo>
                    <a:pt x="65" y="332"/>
                  </a:lnTo>
                  <a:lnTo>
                    <a:pt x="84" y="211"/>
                  </a:lnTo>
                  <a:lnTo>
                    <a:pt x="0" y="126"/>
                  </a:lnTo>
                  <a:lnTo>
                    <a:pt x="118" y="107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rgbClr val="77377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50" name="组 149"/>
          <p:cNvGrpSpPr/>
          <p:nvPr/>
        </p:nvGrpSpPr>
        <p:grpSpPr>
          <a:xfrm>
            <a:off x="421227" y="1889496"/>
            <a:ext cx="3099599" cy="3099599"/>
            <a:chOff x="439515" y="1889496"/>
            <a:chExt cx="3099599" cy="3099599"/>
          </a:xfrm>
        </p:grpSpPr>
        <p:sp>
          <p:nvSpPr>
            <p:cNvPr id="147" name="椭圆 146"/>
            <p:cNvSpPr/>
            <p:nvPr/>
          </p:nvSpPr>
          <p:spPr>
            <a:xfrm>
              <a:off x="530955" y="1999769"/>
              <a:ext cx="2915197" cy="291519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3076" name="Picture 4" descr="https://timgsa.baidu.com/timg?image&amp;quality=80&amp;size=b9999_10000&amp;sec=1558783260724&amp;di=78d744a0988d65e520086b01835e8409&amp;imgtype=0&amp;src=http%3A%2F%2F5b0988e595225.cdn.sohucs.com%2Fimages%2F20181217%2F2422100d368a4c5f9396b9e5215c17ed.jpe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515" y="1889496"/>
              <a:ext cx="3099599" cy="3099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0515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302656" y="337014"/>
            <a:ext cx="819241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900" dirty="0"/>
              <a:t>面向微博的反讽识别 </a:t>
            </a:r>
            <a:r>
              <a:rPr lang="en-US" altLang="zh-CN" sz="2900" dirty="0"/>
              <a:t>- </a:t>
            </a:r>
            <a:r>
              <a:rPr lang="zh-CN" altLang="en-US" sz="2900" dirty="0"/>
              <a:t>实验结果</a:t>
            </a:r>
            <a:endParaRPr lang="zh-CN" altLang="en-US" sz="2900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507321" y="396194"/>
            <a:ext cx="766308" cy="684421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rgbClr val="77377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986731" y="1370392"/>
            <a:ext cx="4615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i="1" dirty="0">
                <a:latin typeface="Times New Roman" charset="0"/>
                <a:ea typeface="Times New Roman" charset="0"/>
                <a:cs typeface="Times New Roman" charset="0"/>
              </a:rPr>
              <a:t>SemEval-2018 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任务三子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任务二参赛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系统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性能</a:t>
            </a:r>
            <a:endParaRPr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10" name="直接连接符 4"/>
          <p:cNvCxnSpPr/>
          <p:nvPr/>
        </p:nvCxnSpPr>
        <p:spPr>
          <a:xfrm>
            <a:off x="1302657" y="1019637"/>
            <a:ext cx="8961238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0" y="6176963"/>
            <a:ext cx="12192000" cy="681037"/>
          </a:xfrm>
          <a:prstGeom prst="rect">
            <a:avLst/>
          </a:prstGeom>
          <a:solidFill>
            <a:srgbClr val="7737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677378"/>
              </p:ext>
            </p:extLst>
          </p:nvPr>
        </p:nvGraphicFramePr>
        <p:xfrm>
          <a:off x="1302656" y="1867849"/>
          <a:ext cx="9673594" cy="4020916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745888"/>
                <a:gridCol w="2478642"/>
                <a:gridCol w="1612266"/>
                <a:gridCol w="1612266"/>
                <a:gridCol w="1612266"/>
                <a:gridCol w="1612266"/>
              </a:tblGrid>
              <a:tr h="334658">
                <a:tc>
                  <a:txBody>
                    <a:bodyPr/>
                    <a:lstStyle/>
                    <a:p>
                      <a:r>
                        <a:rPr lang="zh-CN" altLang="en-US" sz="1600" b="0" u="none" strike="noStrike" kern="1200" baseline="0" dirty="0" smtClean="0"/>
                        <a:t>排名</a:t>
                      </a:r>
                      <a:endParaRPr lang="zh-CN" altLang="en-US" sz="1600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zh-CN" altLang="en-US" sz="1600" b="0" u="none" strike="noStrike" kern="1200" baseline="0" dirty="0" smtClean="0"/>
                        <a:t>队伍名称</a:t>
                      </a:r>
                      <a:endParaRPr lang="zh-CN" altLang="en-US" sz="1600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zh-CN" altLang="en-US" sz="1600" b="0" u="none" strike="noStrike" kern="1200" baseline="0" dirty="0" smtClean="0"/>
                        <a:t>准确率</a:t>
                      </a:r>
                      <a:endParaRPr lang="zh-CN" altLang="en-US" sz="1600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zh-CN" altLang="en-US" sz="1600" b="0" u="none" strike="noStrike" kern="1200" baseline="0" dirty="0" smtClean="0"/>
                        <a:t>正确率</a:t>
                      </a:r>
                      <a:endParaRPr lang="zh-CN" altLang="en-US" sz="1600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zh-CN" altLang="en-US" sz="1600" b="0" u="none" strike="noStrike" kern="1200" baseline="0" dirty="0" smtClean="0"/>
                        <a:t>召回率</a:t>
                      </a:r>
                      <a:endParaRPr lang="zh-CN" altLang="en-US" sz="1600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en-US" altLang="zh-CN" sz="1600" b="0" u="none" strike="noStrike" kern="1200" baseline="0" dirty="0" smtClean="0"/>
                        <a:t>F1 </a:t>
                      </a:r>
                      <a:r>
                        <a:rPr lang="zh-CN" altLang="en-US" sz="1600" b="0" u="none" strike="noStrike" kern="1200" baseline="0" dirty="0" smtClean="0"/>
                        <a:t>值</a:t>
                      </a:r>
                      <a:endParaRPr lang="zh-CN" altLang="en-US" sz="1600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991" marR="82991" marT="41495" marB="41495"/>
                </a:tc>
              </a:tr>
              <a:tr h="334658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1</a:t>
                      </a:r>
                      <a:endParaRPr lang="zh-CN" altLang="en-US" sz="16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(</a:t>
                      </a:r>
                      <a:r>
                        <a:rPr lang="zh-CN" altLang="is-IS" sz="1600" u="none" strike="noStrike" kern="1200" baseline="0" dirty="0" smtClean="0"/>
                        <a:t>无</a:t>
                      </a:r>
                      <a:r>
                        <a:rPr lang="is-IS" altLang="zh-CN" sz="1600" u="none" strike="noStrike" kern="1200" baseline="0" dirty="0" smtClean="0"/>
                        <a:t>)</a:t>
                      </a:r>
                      <a:endParaRPr lang="zh-CN" altLang="en-US" sz="16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0.7321 (1)</a:t>
                      </a:r>
                      <a:endParaRPr lang="zh-CN" altLang="en-US" sz="16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0.5768 (1)</a:t>
                      </a:r>
                      <a:endParaRPr lang="zh-CN" altLang="en-US" sz="16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0.5044 (4)</a:t>
                      </a:r>
                      <a:endParaRPr lang="zh-CN" altLang="en-US" sz="1600" dirty="0" smtClean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0.5074</a:t>
                      </a:r>
                      <a:endParaRPr lang="zh-CN" altLang="en-US" sz="16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991" marR="82991" marT="41495" marB="41495"/>
                </a:tc>
              </a:tr>
              <a:tr h="334658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2</a:t>
                      </a:r>
                      <a:endParaRPr lang="zh-CN" altLang="en-US" sz="16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NTUA-SLP</a:t>
                      </a:r>
                      <a:endParaRPr lang="zh-CN" altLang="en-US" sz="16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0.6518 (4)</a:t>
                      </a:r>
                      <a:endParaRPr lang="zh-CN" altLang="en-US" sz="16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0.4959 (4)</a:t>
                      </a:r>
                      <a:endParaRPr lang="zh-CN" altLang="en-US" sz="16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0.5124 (2)</a:t>
                      </a:r>
                      <a:endParaRPr lang="zh-CN" altLang="en-US" sz="1600" dirty="0" smtClean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0.4959</a:t>
                      </a:r>
                      <a:endParaRPr lang="zh-CN" altLang="en-US" sz="16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991" marR="82991" marT="41495" marB="41495"/>
                </a:tc>
              </a:tr>
              <a:tr h="334658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3</a:t>
                      </a:r>
                      <a:endParaRPr lang="zh-CN" altLang="en-US" sz="16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THU_NGN</a:t>
                      </a:r>
                      <a:endParaRPr lang="zh-CN" altLang="en-US" sz="16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0.6046 (9)</a:t>
                      </a:r>
                      <a:endParaRPr lang="zh-CN" altLang="en-US" sz="16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0.4860 (6)</a:t>
                      </a:r>
                      <a:endParaRPr lang="zh-CN" altLang="en-US" sz="16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0.5414 (1)</a:t>
                      </a:r>
                      <a:endParaRPr lang="zh-CN" altLang="en-US" sz="1600" dirty="0" smtClean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0.4947</a:t>
                      </a:r>
                      <a:endParaRPr lang="zh-CN" altLang="en-US" sz="1600" dirty="0" smtClean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991" marR="82991" marT="41495" marB="41495"/>
                </a:tc>
              </a:tr>
              <a:tr h="334658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4</a:t>
                      </a:r>
                      <a:endParaRPr lang="zh-CN" altLang="en-US" sz="16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(</a:t>
                      </a:r>
                      <a:r>
                        <a:rPr lang="zh-CN" altLang="is-IS" sz="1600" u="none" strike="noStrike" kern="1200" baseline="0" dirty="0" smtClean="0"/>
                        <a:t>无</a:t>
                      </a:r>
                      <a:r>
                        <a:rPr lang="is-IS" altLang="zh-CN" sz="1600" u="none" strike="noStrike" kern="1200" baseline="0" dirty="0" smtClean="0"/>
                        <a:t>)</a:t>
                      </a:r>
                      <a:endParaRPr lang="zh-CN" altLang="en-US" sz="16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0.6033 (10)</a:t>
                      </a:r>
                      <a:endParaRPr lang="zh-CN" altLang="en-US" sz="16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0.4660 (7)</a:t>
                      </a:r>
                      <a:endParaRPr lang="zh-CN" altLang="en-US" sz="16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0.5058 (3)</a:t>
                      </a:r>
                      <a:endParaRPr lang="zh-CN" altLang="en-US" sz="1600" dirty="0" smtClean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0.4743</a:t>
                      </a:r>
                      <a:endParaRPr lang="zh-CN" altLang="en-US" sz="16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991" marR="82991" marT="41495" marB="41495"/>
                </a:tc>
              </a:tr>
              <a:tr h="347001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5</a:t>
                      </a:r>
                      <a:endParaRPr lang="zh-CN" altLang="en-US" sz="16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NIHRIO, NCL</a:t>
                      </a:r>
                      <a:endParaRPr lang="zh-CN" altLang="en-US" sz="16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0.6594 (3)</a:t>
                      </a:r>
                      <a:endParaRPr lang="zh-CN" altLang="en-US" sz="16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0.5446 (2)</a:t>
                      </a:r>
                      <a:endParaRPr lang="zh-CN" altLang="en-US" sz="16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0.4475 (5)</a:t>
                      </a:r>
                      <a:endParaRPr lang="zh-CN" altLang="en-US" sz="16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0.4437</a:t>
                      </a:r>
                      <a:endParaRPr lang="zh-CN" altLang="en-US" sz="1600" dirty="0" smtClean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991" marR="82991" marT="41495" marB="41495"/>
                </a:tc>
              </a:tr>
              <a:tr h="327335">
                <a:tc>
                  <a:txBody>
                    <a:bodyPr/>
                    <a:lstStyle/>
                    <a:p>
                      <a:r>
                        <a:rPr lang="en-US" altLang="zh-CN" sz="1600" u="none" strike="noStrike" kern="1200" baseline="0" dirty="0" smtClean="0"/>
                        <a:t>6</a:t>
                      </a:r>
                      <a:endParaRPr lang="zh-CN" altLang="en-US" sz="16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en-US" altLang="zh-CN" sz="1200" u="none" strike="noStrike" kern="1200" baseline="0" dirty="0" smtClean="0"/>
                        <a:t>Random Decision Syntax Trees</a:t>
                      </a:r>
                      <a:endParaRPr lang="en-US" altLang="zh-CN" sz="1200" b="0" i="0" u="none" strike="noStrike" kern="1200" baseline="0" dirty="0" smtClean="0">
                        <a:solidFill>
                          <a:schemeClr val="dk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0.6327 (6)</a:t>
                      </a:r>
                      <a:endParaRPr lang="zh-CN" altLang="en-US" sz="16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0.4868 (5)</a:t>
                      </a:r>
                      <a:endParaRPr lang="zh-CN" altLang="en-US" sz="16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0.4388 (8)</a:t>
                      </a:r>
                      <a:endParaRPr lang="zh-CN" altLang="en-US" sz="16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0.4352</a:t>
                      </a:r>
                      <a:endParaRPr lang="zh-CN" altLang="en-US" sz="1600" dirty="0" smtClean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991" marR="82991" marT="41495" marB="41495"/>
                </a:tc>
              </a:tr>
              <a:tr h="334658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7</a:t>
                      </a:r>
                      <a:endParaRPr lang="zh-CN" altLang="en-US" sz="16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ELiRF-UPV</a:t>
                      </a:r>
                      <a:endParaRPr lang="zh-CN" altLang="en-US" sz="16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0.6327 (6)</a:t>
                      </a:r>
                      <a:endParaRPr lang="zh-CN" altLang="en-US" sz="16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0.4123 (12)</a:t>
                      </a:r>
                      <a:endParaRPr lang="zh-CN" altLang="en-US" sz="16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0.4404 (7)</a:t>
                      </a:r>
                      <a:endParaRPr lang="zh-CN" altLang="en-US" sz="16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0.4211</a:t>
                      </a:r>
                      <a:endParaRPr lang="zh-CN" altLang="en-US" sz="1600" dirty="0" smtClean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991" marR="82991" marT="41495" marB="41495"/>
                </a:tc>
              </a:tr>
              <a:tr h="334658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8</a:t>
                      </a:r>
                      <a:endParaRPr lang="zh-CN" altLang="en-US" sz="16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WLV</a:t>
                      </a:r>
                      <a:endParaRPr lang="zh-CN" altLang="en-US" sz="16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0.6709 (2)</a:t>
                      </a:r>
                      <a:endParaRPr lang="zh-CN" altLang="en-US" sz="16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0.4311 (10)</a:t>
                      </a:r>
                      <a:endParaRPr lang="zh-CN" altLang="en-US" sz="16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0.4149 (9)</a:t>
                      </a:r>
                      <a:endParaRPr lang="zh-CN" altLang="en-US" sz="16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0.4153</a:t>
                      </a:r>
                      <a:endParaRPr lang="zh-CN" altLang="en-US" sz="1600" dirty="0" smtClean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991" marR="82991" marT="41495" marB="41495"/>
                </a:tc>
              </a:tr>
              <a:tr h="334658">
                <a:tc>
                  <a:txBody>
                    <a:bodyPr/>
                    <a:lstStyle/>
                    <a:p>
                      <a:r>
                        <a:rPr lang="it-IT" altLang="zh-CN" sz="1600" u="none" strike="noStrike" kern="1200" baseline="0" dirty="0" smtClean="0"/>
                        <a:t>9</a:t>
                      </a:r>
                      <a:endParaRPr lang="zh-CN" altLang="en-US" sz="16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zh-CN" sz="1600" u="none" strike="noStrike" kern="1200" baseline="0" dirty="0" smtClean="0"/>
                        <a:t>#</a:t>
                      </a:r>
                      <a:r>
                        <a:rPr lang="it-IT" altLang="zh-CN" sz="1600" u="none" strike="noStrike" kern="1200" baseline="0" dirty="0" err="1" smtClean="0"/>
                        <a:t>NonDicevoSulSerio</a:t>
                      </a:r>
                      <a:endParaRPr lang="zh-CN" altLang="en-US" sz="16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zh-CN" sz="1600" u="none" strike="noStrike" kern="1200" baseline="0" dirty="0" smtClean="0"/>
                        <a:t>0.5446 (18)</a:t>
                      </a:r>
                      <a:endParaRPr lang="zh-CN" altLang="en-US" sz="16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zh-CN" sz="1600" u="none" strike="noStrike" kern="1200" baseline="0" dirty="0" smtClean="0"/>
                        <a:t>0.4087 (15)</a:t>
                      </a:r>
                      <a:endParaRPr lang="zh-CN" altLang="en-US" sz="16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zh-CN" sz="1600" u="none" strike="noStrike" kern="1200" baseline="0" dirty="0" smtClean="0"/>
                        <a:t>0.4410 (6)</a:t>
                      </a:r>
                      <a:endParaRPr lang="zh-CN" altLang="en-US" sz="16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zh-CN" sz="1600" u="none" strike="noStrike" kern="1200" baseline="0" dirty="0" smtClean="0"/>
                        <a:t>0.4131</a:t>
                      </a:r>
                      <a:endParaRPr lang="zh-CN" altLang="en-US" sz="1600" dirty="0" smtClean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991" marR="82991" marT="41495" marB="41495"/>
                </a:tc>
              </a:tr>
              <a:tr h="334658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smtClean="0"/>
                        <a:t>10</a:t>
                      </a:r>
                      <a:endParaRPr lang="zh-CN" altLang="en-US" sz="16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INGEOTEC-IIMAS</a:t>
                      </a:r>
                      <a:endParaRPr lang="zh-CN" altLang="en-US" sz="16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0.6441 (5)</a:t>
                      </a:r>
                      <a:endParaRPr lang="zh-CN" altLang="en-US" sz="16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 0.5017 (3)</a:t>
                      </a:r>
                      <a:endParaRPr lang="zh-CN" altLang="en-US" sz="16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0.3850 (15)</a:t>
                      </a:r>
                      <a:endParaRPr lang="zh-CN" altLang="en-US" sz="16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0.4055</a:t>
                      </a:r>
                      <a:endParaRPr lang="zh-CN" altLang="en-US" sz="16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991" marR="82991" marT="41495" marB="41495"/>
                </a:tc>
              </a:tr>
              <a:tr h="334658">
                <a:tc>
                  <a:txBody>
                    <a:bodyPr/>
                    <a:lstStyle/>
                    <a:p>
                      <a:endParaRPr lang="zh-CN" altLang="en-US" sz="16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zh-CN" altLang="is-IS" sz="1600" u="none" strike="noStrike" kern="1200" baseline="0" dirty="0" smtClean="0"/>
                        <a:t>我们的系统</a:t>
                      </a:r>
                      <a:endParaRPr lang="zh-CN" altLang="en-US" sz="16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0.6939 (2)</a:t>
                      </a:r>
                      <a:endParaRPr lang="zh-CN" altLang="en-US" sz="16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0.6003 (1)</a:t>
                      </a:r>
                      <a:endParaRPr lang="zh-CN" altLang="en-US" sz="16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0.5241 (2)</a:t>
                      </a:r>
                      <a:endParaRPr lang="zh-CN" altLang="en-US" sz="1600" dirty="0" smtClean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0.5205 (1)</a:t>
                      </a:r>
                      <a:endParaRPr lang="zh-CN" altLang="en-US" sz="1600" dirty="0" smtClean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82991" marR="82991" marT="41495" marB="4149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743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302656" y="337014"/>
            <a:ext cx="819241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900" dirty="0"/>
              <a:t>面向微博的反讽识别 </a:t>
            </a:r>
            <a:r>
              <a:rPr lang="en-US" altLang="zh-CN" sz="2900" dirty="0"/>
              <a:t>- </a:t>
            </a:r>
            <a:r>
              <a:rPr lang="zh-CN" altLang="en-US" sz="2900" dirty="0"/>
              <a:t>实验结果</a:t>
            </a:r>
            <a:endParaRPr lang="zh-CN" altLang="en-US" sz="2900" dirty="0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507321" y="396194"/>
            <a:ext cx="766308" cy="684421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rgbClr val="77377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34337"/>
              </p:ext>
            </p:extLst>
          </p:nvPr>
        </p:nvGraphicFramePr>
        <p:xfrm>
          <a:off x="1991043" y="1454678"/>
          <a:ext cx="8128000" cy="185420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u="none" strike="noStrike" kern="1200" baseline="0" dirty="0" smtClean="0"/>
                        <a:t>准确率</a:t>
                      </a:r>
                      <a:endParaRPr lang="zh-CN" altLang="en-US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u="none" strike="noStrike" kern="1200" baseline="0" dirty="0" smtClean="0"/>
                        <a:t>正确率</a:t>
                      </a:r>
                      <a:endParaRPr lang="zh-CN" altLang="en-US" sz="1800" b="0" u="none" strike="noStrike" kern="1200" baseline="0" dirty="0" smtClean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u="none" strike="noStrike" kern="1200" baseline="0" dirty="0" smtClean="0"/>
                        <a:t>召回率</a:t>
                      </a:r>
                      <a:endParaRPr lang="zh-CN" altLang="en-US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u="none" strike="noStrike" kern="1200" baseline="0" dirty="0" smtClean="0"/>
                        <a:t>F1</a:t>
                      </a:r>
                      <a:r>
                        <a:rPr lang="zh-CN" altLang="en-US" sz="1800" b="0" u="none" strike="noStrike" kern="1200" baseline="0" dirty="0" smtClean="0"/>
                        <a:t>值</a:t>
                      </a:r>
                      <a:endParaRPr lang="zh-CN" altLang="en-US" b="0" dirty="0" smtClean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u="none" strike="noStrike" kern="1200" baseline="0" dirty="0" smtClean="0"/>
                        <a:t>中间结果</a:t>
                      </a:r>
                      <a:r>
                        <a:rPr lang="en-US" altLang="zh-CN" sz="1800" b="0" u="none" strike="noStrike" kern="1200" baseline="0" dirty="0" smtClean="0"/>
                        <a:t>I</a:t>
                      </a:r>
                      <a:endParaRPr lang="zh-CN" altLang="en-US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hr-HR" altLang="zh-CN" sz="1800" b="0" u="none" strike="noStrike" kern="1200" baseline="0" dirty="0" smtClean="0"/>
                        <a:t>0.6837</a:t>
                      </a:r>
                      <a:endParaRPr lang="zh-CN" altLang="en-US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altLang="zh-CN" sz="1800" b="0" u="none" strike="noStrike" kern="1200" baseline="0" dirty="0" smtClean="0"/>
                        <a:t>0.5606</a:t>
                      </a:r>
                      <a:endParaRPr lang="zh-CN" altLang="en-US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altLang="zh-CN" sz="1800" b="0" u="none" strike="noStrike" kern="1200" baseline="0" dirty="0" smtClean="0"/>
                        <a:t>0.4891</a:t>
                      </a:r>
                      <a:endParaRPr lang="zh-CN" altLang="en-US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altLang="zh-CN" sz="1800" b="0" u="none" strike="noStrike" kern="1200" baseline="0" dirty="0" smtClean="0"/>
                        <a:t>0.4913</a:t>
                      </a:r>
                      <a:endParaRPr lang="zh-CN" altLang="en-US" b="0" dirty="0" smtClean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u="none" strike="noStrike" kern="1200" baseline="0" dirty="0" smtClean="0"/>
                        <a:t>中间结果</a:t>
                      </a:r>
                      <a:r>
                        <a:rPr lang="en-US" altLang="zh-CN" sz="1800" b="0" u="none" strike="noStrike" kern="1200" baseline="0" dirty="0" smtClean="0"/>
                        <a:t>II</a:t>
                      </a:r>
                      <a:endParaRPr lang="zh-CN" altLang="en-US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altLang="zh-CN" sz="1800" b="0" u="none" strike="noStrike" kern="1200" baseline="0" dirty="0" smtClean="0"/>
                        <a:t>0.6913</a:t>
                      </a:r>
                      <a:r>
                        <a:rPr lang="en-US" altLang="zh-CN" sz="1800" b="0" dirty="0" smtClean="0">
                          <a:latin typeface="+mn-lt"/>
                        </a:rPr>
                        <a:t>↑</a:t>
                      </a:r>
                      <a:endParaRPr lang="zh-CN" altLang="en-US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altLang="zh-CN" sz="1800" b="0" u="none" strike="noStrike" kern="1200" baseline="0" dirty="0" smtClean="0"/>
                        <a:t>0.5655</a:t>
                      </a:r>
                      <a:r>
                        <a:rPr lang="en-US" altLang="zh-CN" sz="1800" b="0" dirty="0" smtClean="0">
                          <a:latin typeface="+mn-lt"/>
                        </a:rPr>
                        <a:t>↑</a:t>
                      </a:r>
                      <a:endParaRPr lang="zh-CN" altLang="en-US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altLang="zh-CN" sz="1800" b="0" u="none" strike="noStrike" kern="1200" baseline="0" dirty="0" smtClean="0"/>
                        <a:t>0.4893</a:t>
                      </a:r>
                      <a:r>
                        <a:rPr lang="en-US" altLang="zh-CN" sz="1800" b="0" dirty="0" smtClean="0">
                          <a:latin typeface="+mn-lt"/>
                        </a:rPr>
                        <a:t>↑</a:t>
                      </a:r>
                      <a:endParaRPr lang="zh-CN" altLang="en-US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altLang="zh-CN" sz="1800" b="0" u="none" strike="noStrike" kern="1200" baseline="0" dirty="0" smtClean="0"/>
                        <a:t>0.4949</a:t>
                      </a:r>
                      <a:r>
                        <a:rPr lang="en-US" altLang="zh-CN" sz="1800" b="0" dirty="0" smtClean="0">
                          <a:latin typeface="+mn-lt"/>
                        </a:rPr>
                        <a:t>↑</a:t>
                      </a:r>
                      <a:endParaRPr lang="zh-CN" altLang="en-US" b="0" dirty="0" smtClean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u="none" strike="noStrike" kern="1200" baseline="0" dirty="0" smtClean="0">
                          <a:solidFill>
                            <a:srgbClr val="0070C0"/>
                          </a:solidFill>
                        </a:rPr>
                        <a:t>中间结果</a:t>
                      </a:r>
                      <a:r>
                        <a:rPr lang="en-US" altLang="zh-CN" sz="1800" b="0" u="none" strike="noStrike" kern="1200" baseline="0" dirty="0" smtClean="0">
                          <a:solidFill>
                            <a:srgbClr val="0070C0"/>
                          </a:solidFill>
                        </a:rPr>
                        <a:t>III</a:t>
                      </a:r>
                      <a:endParaRPr lang="zh-CN" altLang="en-US" b="0" dirty="0" smtClean="0">
                        <a:solidFill>
                          <a:srgbClr val="0070C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b-NO" altLang="zh-CN" sz="1800" b="0" u="none" strike="noStrike" kern="1200" baseline="0" dirty="0" smtClean="0">
                          <a:solidFill>
                            <a:srgbClr val="0070C0"/>
                          </a:solidFill>
                        </a:rPr>
                        <a:t>0.6913</a:t>
                      </a:r>
                      <a:endParaRPr lang="zh-CN" altLang="en-US" b="0" dirty="0">
                        <a:solidFill>
                          <a:srgbClr val="0070C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altLang="zh-CN" sz="1800" b="0" u="none" strike="noStrike" kern="1200" baseline="0" dirty="0" smtClean="0">
                          <a:solidFill>
                            <a:srgbClr val="0070C0"/>
                          </a:solidFill>
                        </a:rPr>
                        <a:t>0.5587</a:t>
                      </a:r>
                      <a:endParaRPr lang="zh-CN" altLang="en-US" b="0" dirty="0">
                        <a:solidFill>
                          <a:srgbClr val="0070C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altLang="zh-CN" sz="1800" b="0" u="none" strike="noStrike" kern="1200" baseline="0" dirty="0" smtClean="0">
                          <a:solidFill>
                            <a:srgbClr val="0070C0"/>
                          </a:solidFill>
                        </a:rPr>
                        <a:t>0.5231</a:t>
                      </a:r>
                      <a:endParaRPr lang="zh-CN" altLang="en-US" b="0" dirty="0">
                        <a:solidFill>
                          <a:srgbClr val="0070C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altLang="zh-CN" sz="1800" b="0" u="none" strike="noStrike" kern="1200" baseline="0" dirty="0" smtClean="0">
                          <a:solidFill>
                            <a:srgbClr val="0070C0"/>
                          </a:solidFill>
                        </a:rPr>
                        <a:t>0.5179</a:t>
                      </a:r>
                      <a:endParaRPr lang="zh-CN" altLang="en-US" b="0" dirty="0" smtClean="0">
                        <a:solidFill>
                          <a:srgbClr val="0070C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u="none" strike="noStrike" kern="1200" baseline="0" dirty="0" smtClean="0">
                          <a:solidFill>
                            <a:schemeClr val="accent1"/>
                          </a:solidFill>
                        </a:rPr>
                        <a:t>最终结果</a:t>
                      </a:r>
                      <a:endParaRPr lang="zh-CN" altLang="en-US" b="0" dirty="0" smtClean="0">
                        <a:solidFill>
                          <a:schemeClr val="accent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hr-HR" altLang="zh-CN" sz="1800" b="0" u="none" strike="noStrike" kern="1200" baseline="0" dirty="0" smtClean="0">
                          <a:solidFill>
                            <a:schemeClr val="accent1"/>
                          </a:solidFill>
                        </a:rPr>
                        <a:t>0.6939</a:t>
                      </a:r>
                      <a:endParaRPr lang="zh-CN" altLang="en-US" b="0" dirty="0">
                        <a:solidFill>
                          <a:schemeClr val="accent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hr-HR" altLang="zh-CN" sz="1800" b="0" u="none" strike="noStrike" kern="1200" baseline="0" dirty="0" smtClean="0">
                          <a:solidFill>
                            <a:schemeClr val="accent1"/>
                          </a:solidFill>
                        </a:rPr>
                        <a:t>0.6003</a:t>
                      </a:r>
                      <a:endParaRPr lang="zh-CN" altLang="en-US" b="0" dirty="0">
                        <a:solidFill>
                          <a:schemeClr val="accent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altLang="zh-CN" sz="1800" b="0" u="none" strike="noStrike" kern="1200" baseline="0" dirty="0" smtClean="0">
                          <a:solidFill>
                            <a:schemeClr val="accent1"/>
                          </a:solidFill>
                        </a:rPr>
                        <a:t>0.5241</a:t>
                      </a:r>
                      <a:endParaRPr lang="zh-CN" altLang="en-US" b="0" dirty="0">
                        <a:solidFill>
                          <a:schemeClr val="accent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altLang="zh-CN" sz="1800" b="0" u="none" strike="noStrike" kern="1200" baseline="0" dirty="0" smtClean="0">
                          <a:solidFill>
                            <a:schemeClr val="accent1"/>
                          </a:solidFill>
                        </a:rPr>
                        <a:t>0.5205</a:t>
                      </a:r>
                      <a:endParaRPr lang="zh-CN" altLang="en-US" b="0" dirty="0" smtClean="0">
                        <a:solidFill>
                          <a:schemeClr val="accent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直接连接符 4"/>
          <p:cNvCxnSpPr/>
          <p:nvPr/>
        </p:nvCxnSpPr>
        <p:spPr>
          <a:xfrm>
            <a:off x="1302657" y="1019637"/>
            <a:ext cx="8961238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226707"/>
              </p:ext>
            </p:extLst>
          </p:nvPr>
        </p:nvGraphicFramePr>
        <p:xfrm>
          <a:off x="427065" y="3859740"/>
          <a:ext cx="5488715" cy="1930938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394554"/>
                <a:gridCol w="1025230"/>
                <a:gridCol w="1014567"/>
                <a:gridCol w="1014567"/>
                <a:gridCol w="1014567"/>
                <a:gridCol w="1025230"/>
              </a:tblGrid>
              <a:tr h="321823">
                <a:tc rowSpan="2" gridSpan="2"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中间</a:t>
                      </a:r>
                      <a:r>
                        <a:rPr lang="zh-CN" altLang="en-US" sz="1400" b="0" dirty="0" smtClean="0">
                          <a:latin typeface="+mn-lt"/>
                        </a:rPr>
                        <a:t>结果</a:t>
                      </a:r>
                      <a:r>
                        <a:rPr lang="en-US" altLang="zh-CN" sz="1400" b="0" dirty="0" smtClean="0">
                          <a:latin typeface="+mn-lt"/>
                        </a:rPr>
                        <a:t>I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预测标签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21823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没有反讽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反义反讽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情景反讽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其他反讽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1823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真实标签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vert="eaVert" anchor="b"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没有反讽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Microsoft YaHei" charset="-122"/>
                        </a:rPr>
                        <a:t>380</a:t>
                      </a:r>
                      <a:endParaRPr lang="zh-CN" altLang="en-US" sz="140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Microsoft YaHei" charset="-122"/>
                        </a:rPr>
                        <a:t>73</a:t>
                      </a:r>
                      <a:endParaRPr lang="zh-CN" altLang="en-US" sz="140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Microsoft YaHei" charset="-122"/>
                        </a:rPr>
                        <a:t>13</a:t>
                      </a:r>
                      <a:endParaRPr lang="zh-CN" altLang="en-US" sz="140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Microsoft YaHei" charset="-122"/>
                        </a:rPr>
                        <a:t>7</a:t>
                      </a:r>
                      <a:endParaRPr lang="zh-CN" altLang="en-US" sz="140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反义反讽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Microsoft YaHei" charset="-122"/>
                        </a:rPr>
                        <a:t>36</a:t>
                      </a:r>
                      <a:endParaRPr lang="zh-CN" altLang="en-US" sz="140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Microsoft YaHei" charset="-122"/>
                        </a:rPr>
                        <a:t>125</a:t>
                      </a:r>
                      <a:endParaRPr lang="zh-CN" altLang="en-US" sz="140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Microsoft YaHei" charset="-122"/>
                        </a:rPr>
                        <a:t>3</a:t>
                      </a:r>
                      <a:endParaRPr lang="zh-CN" altLang="en-US" sz="140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Microsoft YaHei" charset="-122"/>
                        </a:rPr>
                        <a:t>0</a:t>
                      </a:r>
                      <a:endParaRPr lang="zh-CN" altLang="en-US" sz="140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情景反讽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Microsoft YaHei" charset="-122"/>
                        </a:rPr>
                        <a:t>44</a:t>
                      </a:r>
                      <a:endParaRPr lang="zh-CN" altLang="en-US" sz="140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Microsoft YaHei" charset="-122"/>
                        </a:rPr>
                        <a:t>13</a:t>
                      </a:r>
                      <a:endParaRPr lang="zh-CN" altLang="en-US" sz="140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Microsoft YaHei" charset="-122"/>
                        </a:rPr>
                        <a:t>25</a:t>
                      </a:r>
                      <a:endParaRPr lang="zh-CN" altLang="en-US" sz="140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Microsoft YaHei" charset="-122"/>
                        </a:rPr>
                        <a:t>3</a:t>
                      </a:r>
                      <a:endParaRPr lang="zh-CN" altLang="en-US" sz="140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其他反讽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Microsoft YaHei" charset="-122"/>
                        </a:rPr>
                        <a:t>41</a:t>
                      </a:r>
                      <a:endParaRPr lang="zh-CN" altLang="en-US" sz="140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Microsoft YaHei" charset="-122"/>
                        </a:rPr>
                        <a:t>10</a:t>
                      </a:r>
                      <a:endParaRPr lang="zh-CN" altLang="en-US" sz="140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Microsoft YaHei" charset="-122"/>
                        </a:rPr>
                        <a:t>5</a:t>
                      </a:r>
                      <a:endParaRPr lang="zh-CN" altLang="en-US" sz="140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Microsoft YaHei" charset="-122"/>
                        </a:rPr>
                        <a:t>6</a:t>
                      </a:r>
                      <a:endParaRPr lang="zh-CN" altLang="en-US" sz="140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15444"/>
              </p:ext>
            </p:extLst>
          </p:nvPr>
        </p:nvGraphicFramePr>
        <p:xfrm>
          <a:off x="6228521" y="3859740"/>
          <a:ext cx="5488715" cy="1930938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394554"/>
                <a:gridCol w="1025230"/>
                <a:gridCol w="1014567"/>
                <a:gridCol w="1014567"/>
                <a:gridCol w="1014567"/>
                <a:gridCol w="1025230"/>
              </a:tblGrid>
              <a:tr h="321823">
                <a:tc rowSpan="2" gridSpan="2"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中间</a:t>
                      </a:r>
                      <a:r>
                        <a:rPr lang="zh-CN" altLang="en-US" sz="1400" b="0" dirty="0" smtClean="0">
                          <a:latin typeface="+mn-lt"/>
                        </a:rPr>
                        <a:t>结果</a:t>
                      </a:r>
                      <a:r>
                        <a:rPr lang="en-US" altLang="zh-CN" sz="1400" b="0" dirty="0" smtClean="0">
                          <a:latin typeface="+mn-lt"/>
                        </a:rPr>
                        <a:t>II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预测标签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21823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没有反讽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反义反讽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情景反讽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其他反讽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1823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真实标签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vert="eaVert" anchor="b"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没有反讽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Microsoft YaHei" charset="-122"/>
                        </a:rPr>
                        <a:t>389</a:t>
                      </a:r>
                      <a:r>
                        <a:rPr lang="en-US" altLang="zh-CN" sz="1400" dirty="0" smtClean="0">
                          <a:solidFill>
                            <a:srgbClr val="FFFF00"/>
                          </a:solidFill>
                          <a:latin typeface="+mn-ea"/>
                          <a:ea typeface="+mn-ea"/>
                          <a:cs typeface="Microsoft YaHei" charset="-122"/>
                        </a:rPr>
                        <a:t> </a:t>
                      </a:r>
                      <a:r>
                        <a:rPr lang="en-US" altLang="zh-CN" sz="1400" dirty="0" smtClean="0">
                          <a:solidFill>
                            <a:srgbClr val="FFFF00"/>
                          </a:solidFill>
                          <a:latin typeface="+mn-ea"/>
                          <a:ea typeface="+mn-ea"/>
                          <a:cs typeface="Microsoft YaHei" charset="-122"/>
                        </a:rPr>
                        <a:t>(↑9</a:t>
                      </a:r>
                      <a:r>
                        <a:rPr lang="en-US" altLang="zh-CN" sz="1400" dirty="0" smtClean="0">
                          <a:solidFill>
                            <a:srgbClr val="FFFF00"/>
                          </a:solidFill>
                          <a:latin typeface="+mn-ea"/>
                          <a:ea typeface="+mn-ea"/>
                          <a:cs typeface="Microsoft YaHei" charset="-122"/>
                        </a:rPr>
                        <a:t>)</a:t>
                      </a:r>
                      <a:endParaRPr lang="zh-CN" altLang="en-US" sz="1400" dirty="0">
                        <a:solidFill>
                          <a:srgbClr val="FFFF00"/>
                        </a:solidFill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Microsoft YaHei" charset="-122"/>
                        </a:rPr>
                        <a:t>64 </a:t>
                      </a:r>
                      <a:r>
                        <a:rPr lang="en-US" altLang="zh-CN" sz="1400" dirty="0" smtClean="0">
                          <a:solidFill>
                            <a:schemeClr val="accent1"/>
                          </a:solidFill>
                          <a:latin typeface="+mn-ea"/>
                          <a:ea typeface="+mn-ea"/>
                          <a:cs typeface="Microsoft YaHei" charset="-122"/>
                        </a:rPr>
                        <a:t>(↓9)</a:t>
                      </a:r>
                      <a:endParaRPr lang="zh-CN" altLang="en-US" sz="1400" dirty="0">
                        <a:solidFill>
                          <a:schemeClr val="accent1"/>
                        </a:solidFill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Microsoft YaHei" charset="-122"/>
                        </a:rPr>
                        <a:t>13</a:t>
                      </a:r>
                      <a:endParaRPr lang="zh-CN" altLang="en-US" sz="140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Microsoft YaHei" charset="-122"/>
                        </a:rPr>
                        <a:t>7</a:t>
                      </a:r>
                      <a:endParaRPr lang="zh-CN" altLang="en-US" sz="140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反义反讽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Microsoft YaHei" charset="-122"/>
                        </a:rPr>
                        <a:t>39 </a:t>
                      </a:r>
                      <a:r>
                        <a:rPr lang="en-US" altLang="zh-CN" sz="1400" dirty="0" smtClean="0">
                          <a:solidFill>
                            <a:srgbClr val="528FC7"/>
                          </a:solidFill>
                          <a:latin typeface="+mn-ea"/>
                          <a:ea typeface="+mn-ea"/>
                          <a:cs typeface="Microsoft YaHei" charset="-122"/>
                        </a:rPr>
                        <a:t>(↓3)</a:t>
                      </a:r>
                      <a:endParaRPr lang="zh-CN" altLang="en-US" sz="1400" dirty="0">
                        <a:solidFill>
                          <a:srgbClr val="528FC7"/>
                        </a:solidFill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Microsoft YaHei" charset="-122"/>
                        </a:rPr>
                        <a:t>122 </a:t>
                      </a:r>
                      <a:r>
                        <a:rPr lang="en-US" altLang="zh-CN" sz="1400" dirty="0" smtClean="0">
                          <a:solidFill>
                            <a:srgbClr val="FFFF00"/>
                          </a:solidFill>
                          <a:latin typeface="+mn-ea"/>
                          <a:ea typeface="+mn-ea"/>
                          <a:cs typeface="Microsoft YaHei" charset="-122"/>
                        </a:rPr>
                        <a:t>(↑3)</a:t>
                      </a:r>
                      <a:endParaRPr lang="zh-CN" altLang="en-US" sz="1400" dirty="0">
                        <a:solidFill>
                          <a:srgbClr val="FFFF00"/>
                        </a:solidFill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Microsoft YaHei" charset="-122"/>
                        </a:rPr>
                        <a:t>3</a:t>
                      </a:r>
                      <a:endParaRPr lang="zh-CN" altLang="en-US" sz="140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Microsoft YaHei" charset="-122"/>
                        </a:rPr>
                        <a:t>0</a:t>
                      </a:r>
                      <a:endParaRPr lang="zh-CN" altLang="en-US" sz="140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情景反讽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Microsoft YaHei" charset="-122"/>
                        </a:rPr>
                        <a:t>47 </a:t>
                      </a:r>
                      <a:r>
                        <a:rPr lang="en-US" altLang="zh-CN" sz="1400" dirty="0" smtClean="0">
                          <a:solidFill>
                            <a:srgbClr val="528FC7"/>
                          </a:solidFill>
                          <a:latin typeface="+mn-ea"/>
                          <a:ea typeface="+mn-ea"/>
                          <a:cs typeface="Microsoft YaHei" charset="-122"/>
                        </a:rPr>
                        <a:t>(↑3</a:t>
                      </a:r>
                      <a:r>
                        <a:rPr lang="en-US" altLang="zh-CN" sz="1400" dirty="0" smtClean="0">
                          <a:solidFill>
                            <a:srgbClr val="528FC7"/>
                          </a:solidFill>
                          <a:latin typeface="+mn-ea"/>
                          <a:ea typeface="+mn-ea"/>
                          <a:cs typeface="Microsoft YaHei" charset="-122"/>
                        </a:rPr>
                        <a:t>)</a:t>
                      </a:r>
                      <a:endParaRPr lang="zh-CN" altLang="en-US" sz="1400" dirty="0">
                        <a:solidFill>
                          <a:srgbClr val="528FC7"/>
                        </a:solidFill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Microsoft YaHei" charset="-122"/>
                        </a:rPr>
                        <a:t>10 </a:t>
                      </a:r>
                      <a:r>
                        <a:rPr lang="en-US" altLang="zh-CN" sz="1400" dirty="0" smtClean="0">
                          <a:solidFill>
                            <a:srgbClr val="528FC7"/>
                          </a:solidFill>
                          <a:latin typeface="+mn-ea"/>
                          <a:ea typeface="+mn-ea"/>
                          <a:cs typeface="Microsoft YaHei" charset="-122"/>
                        </a:rPr>
                        <a:t>(↓3)</a:t>
                      </a:r>
                      <a:endParaRPr lang="zh-CN" altLang="en-US" sz="1400" dirty="0">
                        <a:solidFill>
                          <a:srgbClr val="528FC7"/>
                        </a:solidFill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Microsoft YaHei" charset="-122"/>
                        </a:rPr>
                        <a:t>25</a:t>
                      </a:r>
                      <a:endParaRPr lang="zh-CN" altLang="en-US" sz="140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Microsoft YaHei" charset="-122"/>
                        </a:rPr>
                        <a:t>3</a:t>
                      </a:r>
                      <a:endParaRPr lang="zh-CN" altLang="en-US" sz="140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其他反讽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Microsoft YaHei" charset="-122"/>
                        </a:rPr>
                        <a:t>39</a:t>
                      </a:r>
                      <a:r>
                        <a:rPr lang="en-US" altLang="zh-CN" sz="1400" dirty="0" smtClean="0">
                          <a:solidFill>
                            <a:srgbClr val="528FC7"/>
                          </a:solidFill>
                          <a:latin typeface="+mn-ea"/>
                          <a:ea typeface="+mn-ea"/>
                          <a:cs typeface="Microsoft YaHei" charset="-122"/>
                        </a:rPr>
                        <a:t> (↓2)</a:t>
                      </a:r>
                      <a:endParaRPr lang="zh-CN" altLang="en-US" sz="1400" dirty="0">
                        <a:solidFill>
                          <a:srgbClr val="528FC7"/>
                        </a:solidFill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Microsoft YaHei" charset="-122"/>
                        </a:rPr>
                        <a:t>12 </a:t>
                      </a:r>
                      <a:r>
                        <a:rPr lang="en-US" altLang="zh-CN" sz="1400" dirty="0" smtClean="0">
                          <a:solidFill>
                            <a:srgbClr val="528FC7"/>
                          </a:solidFill>
                          <a:latin typeface="+mn-ea"/>
                          <a:ea typeface="+mn-ea"/>
                          <a:cs typeface="Microsoft YaHei" charset="-122"/>
                        </a:rPr>
                        <a:t>(↑2)</a:t>
                      </a:r>
                      <a:endParaRPr lang="zh-CN" altLang="en-US" sz="1400" dirty="0">
                        <a:solidFill>
                          <a:srgbClr val="528FC7"/>
                        </a:solidFill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Microsoft YaHei" charset="-122"/>
                        </a:rPr>
                        <a:t>5</a:t>
                      </a:r>
                      <a:endParaRPr lang="zh-CN" altLang="en-US" sz="140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Microsoft YaHei" charset="-122"/>
                        </a:rPr>
                        <a:t>6</a:t>
                      </a:r>
                      <a:endParaRPr lang="zh-CN" altLang="en-US" sz="140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9" name="矩形 18"/>
          <p:cNvSpPr/>
          <p:nvPr/>
        </p:nvSpPr>
        <p:spPr>
          <a:xfrm>
            <a:off x="0" y="6176963"/>
            <a:ext cx="12192000" cy="681037"/>
          </a:xfrm>
          <a:prstGeom prst="rect">
            <a:avLst/>
          </a:prstGeom>
          <a:solidFill>
            <a:srgbClr val="7737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890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302656" y="337014"/>
            <a:ext cx="819241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900" dirty="0"/>
              <a:t>面向微博的反讽识别 </a:t>
            </a:r>
            <a:r>
              <a:rPr lang="en-US" altLang="zh-CN" sz="2900" dirty="0"/>
              <a:t>- </a:t>
            </a:r>
            <a:r>
              <a:rPr lang="zh-CN" altLang="en-US" sz="2900" dirty="0"/>
              <a:t>实验结果</a:t>
            </a:r>
            <a:endParaRPr lang="zh-CN" altLang="en-US" sz="2900" dirty="0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507321" y="396194"/>
            <a:ext cx="766308" cy="684421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rgbClr val="77377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111261"/>
              </p:ext>
            </p:extLst>
          </p:nvPr>
        </p:nvGraphicFramePr>
        <p:xfrm>
          <a:off x="1991043" y="1454678"/>
          <a:ext cx="8128000" cy="185420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u="none" strike="noStrike" kern="1200" baseline="0" dirty="0" smtClean="0"/>
                        <a:t>准确率</a:t>
                      </a:r>
                      <a:endParaRPr lang="zh-CN" altLang="en-US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u="none" strike="noStrike" kern="1200" baseline="0" dirty="0" smtClean="0"/>
                        <a:t>正确率</a:t>
                      </a:r>
                      <a:endParaRPr lang="zh-CN" altLang="en-US" sz="1800" b="0" u="none" strike="noStrike" kern="1200" baseline="0" dirty="0" smtClean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u="none" strike="noStrike" kern="1200" baseline="0" dirty="0" smtClean="0"/>
                        <a:t>召回率</a:t>
                      </a:r>
                      <a:endParaRPr lang="zh-CN" altLang="en-US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u="none" strike="noStrike" kern="1200" baseline="0" dirty="0" smtClean="0"/>
                        <a:t>F1</a:t>
                      </a:r>
                      <a:r>
                        <a:rPr lang="zh-CN" altLang="en-US" sz="1800" b="0" u="none" strike="noStrike" kern="1200" baseline="0" dirty="0" smtClean="0"/>
                        <a:t>值</a:t>
                      </a:r>
                      <a:endParaRPr lang="zh-CN" altLang="en-US" b="0" dirty="0" smtClean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u="none" strike="noStrike" kern="1200" baseline="0" dirty="0" smtClean="0">
                          <a:solidFill>
                            <a:srgbClr val="0070C0"/>
                          </a:solidFill>
                        </a:rPr>
                        <a:t>中间结果</a:t>
                      </a:r>
                      <a:r>
                        <a:rPr lang="en-US" altLang="zh-CN" sz="1800" b="0" u="none" strike="noStrike" kern="1200" baseline="0" dirty="0" smtClean="0">
                          <a:solidFill>
                            <a:srgbClr val="0070C0"/>
                          </a:solidFill>
                        </a:rPr>
                        <a:t>I</a:t>
                      </a:r>
                      <a:endParaRPr lang="zh-CN" altLang="en-US" b="0" dirty="0">
                        <a:solidFill>
                          <a:srgbClr val="0070C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hr-HR" altLang="zh-CN" sz="1800" b="0" u="none" strike="noStrike" kern="1200" baseline="0" dirty="0" smtClean="0">
                          <a:solidFill>
                            <a:srgbClr val="0070C0"/>
                          </a:solidFill>
                        </a:rPr>
                        <a:t>0.6837</a:t>
                      </a:r>
                      <a:endParaRPr lang="zh-CN" altLang="en-US" b="0" dirty="0">
                        <a:solidFill>
                          <a:srgbClr val="0070C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altLang="zh-CN" sz="1800" b="0" u="none" strike="noStrike" kern="1200" baseline="0" dirty="0" smtClean="0">
                          <a:solidFill>
                            <a:srgbClr val="0070C0"/>
                          </a:solidFill>
                        </a:rPr>
                        <a:t>0.5606</a:t>
                      </a:r>
                      <a:endParaRPr lang="zh-CN" altLang="en-US" b="0" dirty="0">
                        <a:solidFill>
                          <a:srgbClr val="0070C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altLang="zh-CN" sz="1800" b="0" u="none" strike="noStrike" kern="1200" baseline="0" dirty="0" smtClean="0">
                          <a:solidFill>
                            <a:srgbClr val="0070C0"/>
                          </a:solidFill>
                        </a:rPr>
                        <a:t>0.4891</a:t>
                      </a:r>
                      <a:endParaRPr lang="zh-CN" altLang="en-US" b="0" dirty="0">
                        <a:solidFill>
                          <a:srgbClr val="0070C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altLang="zh-CN" sz="1800" b="0" u="none" strike="noStrike" kern="1200" baseline="0" dirty="0" smtClean="0">
                          <a:solidFill>
                            <a:srgbClr val="0070C0"/>
                          </a:solidFill>
                        </a:rPr>
                        <a:t>0.4913</a:t>
                      </a:r>
                      <a:endParaRPr lang="zh-CN" altLang="en-US" b="0" dirty="0" smtClean="0">
                        <a:solidFill>
                          <a:srgbClr val="0070C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u="none" strike="noStrike" kern="1200" baseline="0" dirty="0" smtClean="0"/>
                        <a:t>中间结果</a:t>
                      </a:r>
                      <a:r>
                        <a:rPr lang="en-US" altLang="zh-CN" sz="1800" b="0" u="none" strike="noStrike" kern="1200" baseline="0" dirty="0" smtClean="0"/>
                        <a:t>II</a:t>
                      </a:r>
                      <a:endParaRPr lang="zh-CN" altLang="en-US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altLang="zh-CN" sz="1800" b="0" u="none" strike="noStrike" kern="1200" baseline="0" dirty="0" smtClean="0"/>
                        <a:t>0.6913</a:t>
                      </a:r>
                      <a:endParaRPr lang="zh-CN" altLang="en-US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altLang="zh-CN" sz="1800" b="0" u="none" strike="noStrike" kern="1200" baseline="0" dirty="0" smtClean="0"/>
                        <a:t>0.5655</a:t>
                      </a:r>
                      <a:endParaRPr lang="zh-CN" altLang="en-US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altLang="zh-CN" sz="1800" b="0" u="none" strike="noStrike" kern="1200" baseline="0" dirty="0" smtClean="0"/>
                        <a:t>0.4893</a:t>
                      </a:r>
                      <a:endParaRPr lang="zh-CN" altLang="en-US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altLang="zh-CN" sz="1800" b="0" u="none" strike="noStrike" kern="1200" baseline="0" dirty="0" smtClean="0"/>
                        <a:t>0.4949</a:t>
                      </a:r>
                      <a:endParaRPr lang="zh-CN" altLang="en-US" b="0" dirty="0" smtClean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u="none" strike="noStrike" kern="1200" baseline="0" dirty="0" smtClean="0">
                          <a:solidFill>
                            <a:schemeClr val="bg1"/>
                          </a:solidFill>
                        </a:rPr>
                        <a:t>中间结果</a:t>
                      </a:r>
                      <a:r>
                        <a:rPr lang="en-US" altLang="zh-CN" sz="1800" b="0" u="none" strike="noStrike" kern="1200" baseline="0" dirty="0" smtClean="0">
                          <a:solidFill>
                            <a:schemeClr val="bg1"/>
                          </a:solidFill>
                        </a:rPr>
                        <a:t>III</a:t>
                      </a:r>
                      <a:endParaRPr lang="zh-CN" altLang="en-US" b="0" dirty="0" smtClean="0">
                        <a:solidFill>
                          <a:schemeClr val="bg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b-NO" altLang="zh-CN" sz="1800" b="0" u="none" strike="noStrike" kern="1200" baseline="0" dirty="0" smtClean="0">
                          <a:solidFill>
                            <a:schemeClr val="bg1"/>
                          </a:solidFill>
                        </a:rPr>
                        <a:t>0.6913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altLang="zh-CN" sz="1800" b="0" u="none" strike="noStrike" kern="1200" baseline="0" dirty="0" smtClean="0">
                          <a:solidFill>
                            <a:schemeClr val="bg1"/>
                          </a:solidFill>
                        </a:rPr>
                        <a:t>0.5587</a:t>
                      </a:r>
                      <a:r>
                        <a:rPr lang="en-US" altLang="zh-CN" sz="1800" b="0" dirty="0" smtClean="0">
                          <a:latin typeface="+mn-lt"/>
                        </a:rPr>
                        <a:t>↓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altLang="zh-CN" sz="1800" b="0" u="none" strike="noStrike" kern="1200" baseline="0" dirty="0" smtClean="0">
                          <a:solidFill>
                            <a:schemeClr val="bg1"/>
                          </a:solidFill>
                        </a:rPr>
                        <a:t>0.5231</a:t>
                      </a:r>
                      <a:r>
                        <a:rPr lang="en-US" altLang="zh-CN" sz="1800" b="0" dirty="0" smtClean="0">
                          <a:latin typeface="+mn-lt"/>
                        </a:rPr>
                        <a:t>↑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altLang="zh-CN" sz="1800" b="0" u="none" strike="noStrike" kern="1200" baseline="0" dirty="0" smtClean="0">
                          <a:solidFill>
                            <a:schemeClr val="bg1"/>
                          </a:solidFill>
                        </a:rPr>
                        <a:t>0.5179</a:t>
                      </a:r>
                      <a:r>
                        <a:rPr lang="en-US" altLang="zh-CN" sz="1800" b="0" dirty="0" smtClean="0">
                          <a:latin typeface="+mn-lt"/>
                        </a:rPr>
                        <a:t>↑</a:t>
                      </a:r>
                      <a:endParaRPr lang="zh-CN" altLang="en-US" b="0" dirty="0" smtClean="0">
                        <a:solidFill>
                          <a:schemeClr val="bg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u="none" strike="noStrike" kern="1200" baseline="0" dirty="0" smtClean="0">
                          <a:solidFill>
                            <a:schemeClr val="accent1"/>
                          </a:solidFill>
                        </a:rPr>
                        <a:t>最终结果</a:t>
                      </a:r>
                      <a:endParaRPr lang="zh-CN" altLang="en-US" b="0" dirty="0" smtClean="0">
                        <a:solidFill>
                          <a:schemeClr val="accent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hr-HR" altLang="zh-CN" sz="1800" b="0" u="none" strike="noStrike" kern="1200" baseline="0" dirty="0" smtClean="0">
                          <a:solidFill>
                            <a:schemeClr val="accent1"/>
                          </a:solidFill>
                        </a:rPr>
                        <a:t>0.6939</a:t>
                      </a:r>
                      <a:endParaRPr lang="zh-CN" altLang="en-US" b="0" dirty="0">
                        <a:solidFill>
                          <a:schemeClr val="accent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hr-HR" altLang="zh-CN" sz="1800" b="0" u="none" strike="noStrike" kern="1200" baseline="0" dirty="0" smtClean="0">
                          <a:solidFill>
                            <a:schemeClr val="accent1"/>
                          </a:solidFill>
                        </a:rPr>
                        <a:t>0.6003</a:t>
                      </a:r>
                      <a:endParaRPr lang="zh-CN" altLang="en-US" b="0" dirty="0">
                        <a:solidFill>
                          <a:schemeClr val="accent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altLang="zh-CN" sz="1800" b="0" u="none" strike="noStrike" kern="1200" baseline="0" dirty="0" smtClean="0">
                          <a:solidFill>
                            <a:schemeClr val="accent1"/>
                          </a:solidFill>
                        </a:rPr>
                        <a:t>0.5241</a:t>
                      </a:r>
                      <a:endParaRPr lang="zh-CN" altLang="en-US" b="0" dirty="0">
                        <a:solidFill>
                          <a:schemeClr val="accent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altLang="zh-CN" sz="1800" b="0" u="none" strike="noStrike" kern="1200" baseline="0" dirty="0" smtClean="0">
                          <a:solidFill>
                            <a:schemeClr val="accent1"/>
                          </a:solidFill>
                        </a:rPr>
                        <a:t>0.5205</a:t>
                      </a:r>
                      <a:endParaRPr lang="zh-CN" altLang="en-US" b="0" dirty="0" smtClean="0">
                        <a:solidFill>
                          <a:schemeClr val="accent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直接连接符 4"/>
          <p:cNvCxnSpPr/>
          <p:nvPr/>
        </p:nvCxnSpPr>
        <p:spPr>
          <a:xfrm>
            <a:off x="1302657" y="1019637"/>
            <a:ext cx="8961238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571062"/>
              </p:ext>
            </p:extLst>
          </p:nvPr>
        </p:nvGraphicFramePr>
        <p:xfrm>
          <a:off x="6224929" y="3859741"/>
          <a:ext cx="5488715" cy="1930938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394554"/>
                <a:gridCol w="1025230"/>
                <a:gridCol w="1014567"/>
                <a:gridCol w="1014567"/>
                <a:gridCol w="1014567"/>
                <a:gridCol w="1025230"/>
              </a:tblGrid>
              <a:tr h="321823">
                <a:tc rowSpan="2" gridSpan="2"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中间结果</a:t>
                      </a:r>
                      <a:r>
                        <a:rPr lang="en-US" altLang="zh-CN" sz="1400" b="0" dirty="0" smtClean="0">
                          <a:latin typeface="+mn-lt"/>
                        </a:rPr>
                        <a:t>III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预测标签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21823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没有反讽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反义反讽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情景反讽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其他反讽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1823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真实标签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vert="eaVert" anchor="b"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没有反讽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+mn-lt"/>
                        </a:rPr>
                        <a:t>375 </a:t>
                      </a:r>
                      <a:r>
                        <a:rPr lang="en-US" altLang="zh-CN" sz="1400" b="0" dirty="0" smtClean="0">
                          <a:solidFill>
                            <a:srgbClr val="FFFF00"/>
                          </a:solidFill>
                          <a:latin typeface="+mn-lt"/>
                        </a:rPr>
                        <a:t>(↓14)</a:t>
                      </a:r>
                      <a:endParaRPr lang="zh-CN" altLang="en-US" sz="1400" b="0" dirty="0">
                        <a:solidFill>
                          <a:srgbClr val="FFFF00"/>
                        </a:solidFill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+mn-lt"/>
                        </a:rPr>
                        <a:t>64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+mn-lt"/>
                        </a:rPr>
                        <a:t>27 </a:t>
                      </a:r>
                      <a:r>
                        <a:rPr lang="en-US" altLang="zh-CN" sz="1400" b="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(↑14)</a:t>
                      </a:r>
                      <a:endParaRPr lang="zh-CN" altLang="en-US" sz="1400" b="0" dirty="0">
                        <a:solidFill>
                          <a:schemeClr val="accent1"/>
                        </a:solidFill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+mn-lt"/>
                        </a:rPr>
                        <a:t>7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反义反讽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+mn-lt"/>
                        </a:rPr>
                        <a:t>35 </a:t>
                      </a:r>
                      <a:r>
                        <a:rPr lang="en-US" altLang="zh-CN" sz="1400" b="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(↓4)</a:t>
                      </a:r>
                      <a:endParaRPr lang="zh-CN" altLang="en-US" sz="1400" b="0" dirty="0">
                        <a:solidFill>
                          <a:schemeClr val="accent1"/>
                        </a:solidFill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+mn-lt"/>
                        </a:rPr>
                        <a:t>122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+mn-lt"/>
                        </a:rPr>
                        <a:t>7 </a:t>
                      </a:r>
                      <a:r>
                        <a:rPr lang="en-US" altLang="zh-CN" sz="1400" b="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(↑4)</a:t>
                      </a:r>
                      <a:endParaRPr lang="zh-CN" altLang="en-US" sz="1400" b="0" dirty="0">
                        <a:solidFill>
                          <a:schemeClr val="accent1"/>
                        </a:solidFill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+mn-lt"/>
                        </a:rPr>
                        <a:t>0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情景反讽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+mn-lt"/>
                        </a:rPr>
                        <a:t>33</a:t>
                      </a:r>
                      <a:r>
                        <a:rPr lang="en-US" altLang="zh-CN" sz="1400" b="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 (↓14)</a:t>
                      </a:r>
                      <a:endParaRPr lang="zh-CN" altLang="en-US" sz="1400" b="0" dirty="0">
                        <a:solidFill>
                          <a:schemeClr val="accent1"/>
                        </a:solidFill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+mn-lt"/>
                        </a:rPr>
                        <a:t>10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+mn-lt"/>
                        </a:rPr>
                        <a:t>39 </a:t>
                      </a:r>
                      <a:r>
                        <a:rPr lang="en-US" altLang="zh-CN" sz="1400" b="0" dirty="0" smtClean="0">
                          <a:solidFill>
                            <a:srgbClr val="FFFF00"/>
                          </a:solidFill>
                          <a:latin typeface="+mn-lt"/>
                        </a:rPr>
                        <a:t>(↑14)</a:t>
                      </a:r>
                      <a:endParaRPr lang="zh-CN" altLang="en-US" sz="1400" b="0" dirty="0">
                        <a:solidFill>
                          <a:srgbClr val="FFFF00"/>
                        </a:solidFill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+mn-lt"/>
                        </a:rPr>
                        <a:t>3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其他反讽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+mn-lt"/>
                        </a:rPr>
                        <a:t>38</a:t>
                      </a:r>
                      <a:r>
                        <a:rPr lang="en-US" altLang="zh-CN" sz="1400" b="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 (↓1)</a:t>
                      </a:r>
                      <a:endParaRPr lang="zh-CN" altLang="en-US" sz="1400" b="0" dirty="0">
                        <a:solidFill>
                          <a:schemeClr val="accent1"/>
                        </a:solidFill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+mn-lt"/>
                        </a:rPr>
                        <a:t>12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+mn-lt"/>
                        </a:rPr>
                        <a:t>6 </a:t>
                      </a:r>
                      <a:r>
                        <a:rPr lang="en-US" altLang="zh-CN" sz="1400" b="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(↑1)</a:t>
                      </a:r>
                      <a:endParaRPr lang="zh-CN" altLang="en-US" sz="1400" b="0" dirty="0">
                        <a:solidFill>
                          <a:schemeClr val="accent1"/>
                        </a:solidFill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+mn-lt"/>
                        </a:rPr>
                        <a:t>6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0" y="6176963"/>
            <a:ext cx="12192000" cy="681037"/>
          </a:xfrm>
          <a:prstGeom prst="rect">
            <a:avLst/>
          </a:prstGeom>
          <a:solidFill>
            <a:srgbClr val="7737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254964"/>
              </p:ext>
            </p:extLst>
          </p:nvPr>
        </p:nvGraphicFramePr>
        <p:xfrm>
          <a:off x="427065" y="3859741"/>
          <a:ext cx="5488715" cy="1930938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394554"/>
                <a:gridCol w="1025230"/>
                <a:gridCol w="1014567"/>
                <a:gridCol w="1014567"/>
                <a:gridCol w="1014567"/>
                <a:gridCol w="1025230"/>
              </a:tblGrid>
              <a:tr h="321823">
                <a:tc rowSpan="2" gridSpan="2"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中间</a:t>
                      </a:r>
                      <a:r>
                        <a:rPr lang="zh-CN" altLang="en-US" sz="1400" b="0" dirty="0" smtClean="0">
                          <a:latin typeface="+mn-lt"/>
                        </a:rPr>
                        <a:t>结果</a:t>
                      </a:r>
                      <a:r>
                        <a:rPr lang="en-US" altLang="zh-CN" sz="1400" b="0" dirty="0" smtClean="0">
                          <a:latin typeface="+mn-lt"/>
                        </a:rPr>
                        <a:t>II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预测标签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21823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没有反讽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反义反讽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情景反讽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其他反讽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1823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真实标签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vert="eaVert" anchor="b"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没有反讽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Microsoft YaHei" charset="-122"/>
                        </a:rPr>
                        <a:t>389</a:t>
                      </a:r>
                      <a:endParaRPr lang="zh-CN" altLang="en-US" sz="140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Microsoft YaHei" charset="-122"/>
                        </a:rPr>
                        <a:t>64</a:t>
                      </a:r>
                      <a:endParaRPr lang="zh-CN" altLang="en-US" sz="140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Microsoft YaHei" charset="-122"/>
                        </a:rPr>
                        <a:t>13</a:t>
                      </a:r>
                      <a:endParaRPr lang="zh-CN" altLang="en-US" sz="140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Microsoft YaHei" charset="-122"/>
                        </a:rPr>
                        <a:t>7</a:t>
                      </a:r>
                      <a:endParaRPr lang="zh-CN" altLang="en-US" sz="140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反义反讽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Microsoft YaHei" charset="-122"/>
                        </a:rPr>
                        <a:t>39</a:t>
                      </a:r>
                      <a:endParaRPr lang="zh-CN" altLang="en-US" sz="140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Microsoft YaHei" charset="-122"/>
                        </a:rPr>
                        <a:t>122</a:t>
                      </a:r>
                      <a:endParaRPr lang="zh-CN" altLang="en-US" sz="140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Microsoft YaHei" charset="-122"/>
                        </a:rPr>
                        <a:t>3</a:t>
                      </a:r>
                      <a:endParaRPr lang="zh-CN" altLang="en-US" sz="140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Microsoft YaHei" charset="-122"/>
                        </a:rPr>
                        <a:t>0</a:t>
                      </a:r>
                      <a:endParaRPr lang="zh-CN" altLang="en-US" sz="140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情景反讽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Microsoft YaHei" charset="-122"/>
                        </a:rPr>
                        <a:t>47</a:t>
                      </a:r>
                      <a:endParaRPr lang="zh-CN" altLang="en-US" sz="140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Microsoft YaHei" charset="-122"/>
                        </a:rPr>
                        <a:t>10</a:t>
                      </a:r>
                      <a:endParaRPr lang="zh-CN" altLang="en-US" sz="140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Microsoft YaHei" charset="-122"/>
                        </a:rPr>
                        <a:t>25</a:t>
                      </a:r>
                      <a:endParaRPr lang="zh-CN" altLang="en-US" sz="140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Microsoft YaHei" charset="-122"/>
                        </a:rPr>
                        <a:t>3</a:t>
                      </a:r>
                      <a:endParaRPr lang="zh-CN" altLang="en-US" sz="140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其他反讽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Microsoft YaHei" charset="-122"/>
                        </a:rPr>
                        <a:t>39</a:t>
                      </a:r>
                      <a:endParaRPr lang="zh-CN" altLang="en-US" sz="140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Microsoft YaHei" charset="-122"/>
                        </a:rPr>
                        <a:t>12</a:t>
                      </a:r>
                      <a:endParaRPr lang="zh-CN" altLang="en-US" sz="140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Microsoft YaHei" charset="-122"/>
                        </a:rPr>
                        <a:t>5</a:t>
                      </a:r>
                      <a:endParaRPr lang="zh-CN" altLang="en-US" sz="140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Microsoft YaHei" charset="-122"/>
                        </a:rPr>
                        <a:t>6</a:t>
                      </a:r>
                      <a:endParaRPr lang="zh-CN" altLang="en-US" sz="140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48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302656" y="337014"/>
            <a:ext cx="819241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900" dirty="0"/>
              <a:t>面向微博的反讽识别 </a:t>
            </a:r>
            <a:r>
              <a:rPr lang="en-US" altLang="zh-CN" sz="2900" dirty="0"/>
              <a:t>- </a:t>
            </a:r>
            <a:r>
              <a:rPr lang="zh-CN" altLang="en-US" sz="2900" dirty="0"/>
              <a:t>实验结果</a:t>
            </a:r>
            <a:endParaRPr lang="zh-CN" altLang="en-US" sz="2900" dirty="0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507321" y="396194"/>
            <a:ext cx="766308" cy="684421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rgbClr val="77377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1074"/>
              </p:ext>
            </p:extLst>
          </p:nvPr>
        </p:nvGraphicFramePr>
        <p:xfrm>
          <a:off x="1991043" y="1454678"/>
          <a:ext cx="8128000" cy="185420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u="none" strike="noStrike" kern="1200" baseline="0" dirty="0" smtClean="0"/>
                        <a:t>准确率</a:t>
                      </a:r>
                      <a:endParaRPr lang="zh-CN" altLang="en-US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u="none" strike="noStrike" kern="1200" baseline="0" dirty="0" smtClean="0"/>
                        <a:t>正确率</a:t>
                      </a:r>
                      <a:endParaRPr lang="zh-CN" altLang="en-US" sz="1800" b="0" u="none" strike="noStrike" kern="1200" baseline="0" dirty="0" smtClean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u="none" strike="noStrike" kern="1200" baseline="0" dirty="0" smtClean="0"/>
                        <a:t>召回率</a:t>
                      </a:r>
                      <a:endParaRPr lang="zh-CN" altLang="en-US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u="none" strike="noStrike" kern="1200" baseline="0" dirty="0" smtClean="0"/>
                        <a:t>F1</a:t>
                      </a:r>
                      <a:r>
                        <a:rPr lang="zh-CN" altLang="en-US" sz="1800" b="0" u="none" strike="noStrike" kern="1200" baseline="0" dirty="0" smtClean="0"/>
                        <a:t>值</a:t>
                      </a:r>
                      <a:endParaRPr lang="zh-CN" altLang="en-US" b="0" dirty="0" smtClean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u="none" strike="noStrike" kern="1200" baseline="0" dirty="0" smtClean="0">
                          <a:solidFill>
                            <a:srgbClr val="0070C0"/>
                          </a:solidFill>
                        </a:rPr>
                        <a:t>中间结果</a:t>
                      </a:r>
                      <a:r>
                        <a:rPr lang="en-US" altLang="zh-CN" sz="1800" b="0" u="none" strike="noStrike" kern="1200" baseline="0" dirty="0" smtClean="0">
                          <a:solidFill>
                            <a:srgbClr val="0070C0"/>
                          </a:solidFill>
                        </a:rPr>
                        <a:t>I</a:t>
                      </a:r>
                      <a:endParaRPr lang="zh-CN" altLang="en-US" b="0" dirty="0">
                        <a:solidFill>
                          <a:srgbClr val="0070C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hr-HR" altLang="zh-CN" sz="1800" b="0" u="none" strike="noStrike" kern="1200" baseline="0" dirty="0" smtClean="0">
                          <a:solidFill>
                            <a:srgbClr val="0070C0"/>
                          </a:solidFill>
                        </a:rPr>
                        <a:t>0.6837</a:t>
                      </a:r>
                      <a:endParaRPr lang="zh-CN" altLang="en-US" b="0" dirty="0">
                        <a:solidFill>
                          <a:srgbClr val="0070C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altLang="zh-CN" sz="1800" b="0" u="none" strike="noStrike" kern="1200" baseline="0" dirty="0" smtClean="0">
                          <a:solidFill>
                            <a:srgbClr val="0070C0"/>
                          </a:solidFill>
                        </a:rPr>
                        <a:t>0.5606</a:t>
                      </a:r>
                      <a:endParaRPr lang="zh-CN" altLang="en-US" b="0" dirty="0">
                        <a:solidFill>
                          <a:srgbClr val="0070C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altLang="zh-CN" sz="1800" b="0" u="none" strike="noStrike" kern="1200" baseline="0" dirty="0" smtClean="0">
                          <a:solidFill>
                            <a:srgbClr val="0070C0"/>
                          </a:solidFill>
                        </a:rPr>
                        <a:t>0.4891</a:t>
                      </a:r>
                      <a:endParaRPr lang="zh-CN" altLang="en-US" b="0" dirty="0">
                        <a:solidFill>
                          <a:srgbClr val="0070C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altLang="zh-CN" sz="1800" b="0" u="none" strike="noStrike" kern="1200" baseline="0" dirty="0" smtClean="0">
                          <a:solidFill>
                            <a:srgbClr val="0070C0"/>
                          </a:solidFill>
                        </a:rPr>
                        <a:t>0.4913</a:t>
                      </a:r>
                      <a:endParaRPr lang="zh-CN" altLang="en-US" b="0" dirty="0" smtClean="0">
                        <a:solidFill>
                          <a:srgbClr val="0070C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u="none" strike="noStrike" kern="1200" baseline="0" dirty="0" smtClean="0">
                          <a:solidFill>
                            <a:srgbClr val="528FC7"/>
                          </a:solidFill>
                        </a:rPr>
                        <a:t>中间结果</a:t>
                      </a:r>
                      <a:r>
                        <a:rPr lang="en-US" altLang="zh-CN" sz="1800" b="0" u="none" strike="noStrike" kern="1200" baseline="0" dirty="0" smtClean="0">
                          <a:solidFill>
                            <a:srgbClr val="528FC7"/>
                          </a:solidFill>
                        </a:rPr>
                        <a:t>II</a:t>
                      </a:r>
                      <a:endParaRPr lang="zh-CN" altLang="en-US" b="0" dirty="0">
                        <a:solidFill>
                          <a:srgbClr val="528FC7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altLang="zh-CN" sz="1800" b="0" u="none" strike="noStrike" kern="1200" baseline="0" dirty="0" smtClean="0">
                          <a:solidFill>
                            <a:srgbClr val="528FC7"/>
                          </a:solidFill>
                        </a:rPr>
                        <a:t>0.6913</a:t>
                      </a:r>
                      <a:endParaRPr lang="zh-CN" altLang="en-US" b="0" dirty="0">
                        <a:solidFill>
                          <a:srgbClr val="528FC7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altLang="zh-CN" sz="1800" b="0" u="none" strike="noStrike" kern="1200" baseline="0" dirty="0" smtClean="0">
                          <a:solidFill>
                            <a:srgbClr val="528FC7"/>
                          </a:solidFill>
                        </a:rPr>
                        <a:t>0.5655</a:t>
                      </a:r>
                      <a:endParaRPr lang="zh-CN" altLang="en-US" b="0" dirty="0">
                        <a:solidFill>
                          <a:srgbClr val="528FC7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altLang="zh-CN" sz="1800" b="0" u="none" strike="noStrike" kern="1200" baseline="0" dirty="0" smtClean="0">
                          <a:solidFill>
                            <a:srgbClr val="528FC7"/>
                          </a:solidFill>
                        </a:rPr>
                        <a:t>0.4893</a:t>
                      </a:r>
                      <a:endParaRPr lang="zh-CN" altLang="en-US" b="0" dirty="0">
                        <a:solidFill>
                          <a:srgbClr val="528FC7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altLang="zh-CN" sz="1800" b="0" u="none" strike="noStrike" kern="1200" baseline="0" dirty="0" smtClean="0">
                          <a:solidFill>
                            <a:srgbClr val="528FC7"/>
                          </a:solidFill>
                        </a:rPr>
                        <a:t>0.4949</a:t>
                      </a:r>
                      <a:endParaRPr lang="zh-CN" altLang="en-US" b="0" dirty="0" smtClean="0">
                        <a:solidFill>
                          <a:srgbClr val="528FC7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u="none" strike="noStrike" kern="1200" baseline="0" dirty="0" smtClean="0">
                          <a:solidFill>
                            <a:schemeClr val="bg1"/>
                          </a:solidFill>
                        </a:rPr>
                        <a:t>中间结果</a:t>
                      </a:r>
                      <a:r>
                        <a:rPr lang="en-US" altLang="zh-CN" sz="1800" b="0" u="none" strike="noStrike" kern="1200" baseline="0" dirty="0" smtClean="0">
                          <a:solidFill>
                            <a:schemeClr val="bg1"/>
                          </a:solidFill>
                        </a:rPr>
                        <a:t>III</a:t>
                      </a:r>
                      <a:endParaRPr lang="zh-CN" altLang="en-US" b="0" dirty="0" smtClean="0">
                        <a:solidFill>
                          <a:schemeClr val="bg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b-NO" altLang="zh-CN" sz="1800" b="0" u="none" strike="noStrike" kern="1200" baseline="0" dirty="0" smtClean="0">
                          <a:solidFill>
                            <a:schemeClr val="bg1"/>
                          </a:solidFill>
                        </a:rPr>
                        <a:t>0.6913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altLang="zh-CN" sz="1800" b="0" u="none" strike="noStrike" kern="1200" baseline="0" dirty="0" smtClean="0">
                          <a:solidFill>
                            <a:schemeClr val="bg1"/>
                          </a:solidFill>
                        </a:rPr>
                        <a:t>0.5587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altLang="zh-CN" sz="1800" b="0" u="none" strike="noStrike" kern="1200" baseline="0" dirty="0" smtClean="0">
                          <a:solidFill>
                            <a:schemeClr val="bg1"/>
                          </a:solidFill>
                        </a:rPr>
                        <a:t>0.5231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altLang="zh-CN" sz="1800" b="0" u="none" strike="noStrike" kern="1200" baseline="0" dirty="0" smtClean="0">
                          <a:solidFill>
                            <a:schemeClr val="bg1"/>
                          </a:solidFill>
                        </a:rPr>
                        <a:t>0.5179</a:t>
                      </a:r>
                      <a:endParaRPr lang="zh-CN" altLang="en-US" b="0" dirty="0" smtClean="0">
                        <a:solidFill>
                          <a:schemeClr val="bg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u="none" strike="noStrike" kern="1200" baseline="0" dirty="0" smtClean="0">
                          <a:solidFill>
                            <a:schemeClr val="bg1"/>
                          </a:solidFill>
                        </a:rPr>
                        <a:t>最终结果</a:t>
                      </a:r>
                      <a:endParaRPr lang="zh-CN" altLang="en-US" b="0" dirty="0" smtClean="0">
                        <a:solidFill>
                          <a:schemeClr val="bg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hr-HR" altLang="zh-CN" sz="1800" b="0" u="none" strike="noStrike" kern="1200" baseline="0" dirty="0" smtClean="0">
                          <a:solidFill>
                            <a:schemeClr val="bg1"/>
                          </a:solidFill>
                        </a:rPr>
                        <a:t>0.6939</a:t>
                      </a:r>
                      <a:r>
                        <a:rPr lang="en-US" altLang="zh-CN" sz="1800" b="0" dirty="0" smtClean="0">
                          <a:latin typeface="+mn-lt"/>
                        </a:rPr>
                        <a:t>↑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hr-HR" altLang="zh-CN" sz="1800" b="0" u="none" strike="noStrike" kern="1200" baseline="0" dirty="0" smtClean="0">
                          <a:solidFill>
                            <a:schemeClr val="bg1"/>
                          </a:solidFill>
                        </a:rPr>
                        <a:t>0.6003</a:t>
                      </a:r>
                      <a:r>
                        <a:rPr lang="en-US" altLang="zh-CN" sz="1800" b="0" dirty="0" smtClean="0">
                          <a:latin typeface="+mn-lt"/>
                        </a:rPr>
                        <a:t>↑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altLang="zh-CN" sz="1800" b="0" u="none" strike="noStrike" kern="1200" baseline="0" dirty="0" smtClean="0">
                          <a:solidFill>
                            <a:schemeClr val="bg1"/>
                          </a:solidFill>
                        </a:rPr>
                        <a:t>0.5241</a:t>
                      </a:r>
                      <a:r>
                        <a:rPr lang="en-US" altLang="zh-CN" sz="1800" b="0" dirty="0" smtClean="0">
                          <a:latin typeface="+mn-lt"/>
                        </a:rPr>
                        <a:t>↑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altLang="zh-CN" sz="1800" b="0" u="none" strike="noStrike" kern="1200" baseline="0" dirty="0" smtClean="0">
                          <a:solidFill>
                            <a:schemeClr val="bg1"/>
                          </a:solidFill>
                        </a:rPr>
                        <a:t>0.5205</a:t>
                      </a:r>
                      <a:r>
                        <a:rPr lang="en-US" altLang="zh-CN" sz="1800" b="0" dirty="0" smtClean="0">
                          <a:latin typeface="+mn-lt"/>
                        </a:rPr>
                        <a:t>↑</a:t>
                      </a:r>
                      <a:endParaRPr lang="zh-CN" altLang="en-US" b="0" dirty="0" smtClean="0">
                        <a:solidFill>
                          <a:schemeClr val="bg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直接连接符 4"/>
          <p:cNvCxnSpPr/>
          <p:nvPr/>
        </p:nvCxnSpPr>
        <p:spPr>
          <a:xfrm>
            <a:off x="1302657" y="1019637"/>
            <a:ext cx="8961238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0" y="6176963"/>
            <a:ext cx="12192000" cy="681037"/>
          </a:xfrm>
          <a:prstGeom prst="rect">
            <a:avLst/>
          </a:prstGeom>
          <a:solidFill>
            <a:srgbClr val="7737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643419"/>
              </p:ext>
            </p:extLst>
          </p:nvPr>
        </p:nvGraphicFramePr>
        <p:xfrm>
          <a:off x="6224928" y="3854913"/>
          <a:ext cx="5488715" cy="1930938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394554"/>
                <a:gridCol w="1025230"/>
                <a:gridCol w="1014567"/>
                <a:gridCol w="1014567"/>
                <a:gridCol w="1014567"/>
                <a:gridCol w="1025230"/>
              </a:tblGrid>
              <a:tr h="321823">
                <a:tc rowSpan="2" gridSpan="2"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ea"/>
                          <a:ea typeface="+mn-ea"/>
                          <a:cs typeface="Microsoft YaHei" charset="-122"/>
                        </a:rPr>
                        <a:t>最终识别结果</a:t>
                      </a:r>
                      <a:endParaRPr lang="zh-CN" altLang="en-US" sz="1400" b="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ea"/>
                          <a:ea typeface="+mn-ea"/>
                        </a:rPr>
                        <a:t>预测标签</a:t>
                      </a:r>
                      <a:endParaRPr lang="zh-CN" altLang="en-US" sz="1400" b="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21823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smtClean="0">
                          <a:latin typeface="+mn-ea"/>
                          <a:ea typeface="+mn-ea"/>
                        </a:rPr>
                        <a:t>没有反讽</a:t>
                      </a:r>
                      <a:endParaRPr lang="zh-CN" altLang="en-US" sz="1400" b="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smtClean="0">
                          <a:latin typeface="+mn-ea"/>
                          <a:ea typeface="+mn-ea"/>
                        </a:rPr>
                        <a:t>反义反讽</a:t>
                      </a:r>
                      <a:endParaRPr lang="zh-CN" altLang="en-US" sz="1400" b="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smtClean="0">
                          <a:latin typeface="+mn-ea"/>
                          <a:ea typeface="+mn-ea"/>
                        </a:rPr>
                        <a:t>情景反讽</a:t>
                      </a:r>
                      <a:endParaRPr lang="zh-CN" altLang="en-US" sz="1400" b="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smtClean="0">
                          <a:latin typeface="+mn-ea"/>
                          <a:ea typeface="+mn-ea"/>
                        </a:rPr>
                        <a:t>其他反讽</a:t>
                      </a:r>
                      <a:endParaRPr lang="zh-CN" altLang="en-US" sz="1400" b="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1823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400" b="0" smtClean="0">
                          <a:latin typeface="+mn-ea"/>
                          <a:ea typeface="+mn-ea"/>
                        </a:rPr>
                        <a:t>真实标签</a:t>
                      </a:r>
                      <a:endParaRPr lang="zh-CN" altLang="en-US" sz="1400" b="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vert="eaVert" anchor="b"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ea"/>
                          <a:ea typeface="+mn-ea"/>
                        </a:rPr>
                        <a:t>没有反讽</a:t>
                      </a:r>
                      <a:endParaRPr lang="zh-CN" altLang="en-US" sz="1400" b="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Microsoft YaHei" charset="-122"/>
                        </a:rPr>
                        <a:t>377</a:t>
                      </a:r>
                      <a:r>
                        <a:rPr lang="en-US" altLang="zh-CN" sz="1400" dirty="0" smtClean="0">
                          <a:solidFill>
                            <a:srgbClr val="FFFF00"/>
                          </a:solidFill>
                          <a:latin typeface="+mn-ea"/>
                          <a:ea typeface="+mn-ea"/>
                          <a:cs typeface="Microsoft YaHei" charset="-122"/>
                        </a:rPr>
                        <a:t> (↑2)</a:t>
                      </a:r>
                      <a:endParaRPr lang="zh-CN" altLang="en-US" sz="1400" dirty="0">
                        <a:solidFill>
                          <a:srgbClr val="FFFF00"/>
                        </a:solidFill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Microsoft YaHei" charset="-122"/>
                        </a:rPr>
                        <a:t>64</a:t>
                      </a:r>
                      <a:endParaRPr lang="zh-CN" altLang="en-US" sz="140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+mn-ea"/>
                          <a:ea typeface="+mn-ea"/>
                          <a:cs typeface="Microsoft YaHei" charset="-122"/>
                        </a:rPr>
                        <a:t>27</a:t>
                      </a:r>
                      <a:endParaRPr lang="zh-CN" altLang="en-US" sz="140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Microsoft YaHei" charset="-122"/>
                        </a:rPr>
                        <a:t>5 </a:t>
                      </a:r>
                      <a:r>
                        <a:rPr lang="en-US" altLang="zh-CN" sz="1400" dirty="0" smtClean="0">
                          <a:solidFill>
                            <a:srgbClr val="528FC7"/>
                          </a:solidFill>
                          <a:latin typeface="+mn-ea"/>
                          <a:ea typeface="+mn-ea"/>
                          <a:cs typeface="Microsoft YaHei" charset="-122"/>
                        </a:rPr>
                        <a:t>(↓2)</a:t>
                      </a:r>
                      <a:endParaRPr lang="zh-CN" altLang="en-US" sz="1400" dirty="0">
                        <a:solidFill>
                          <a:srgbClr val="528FC7"/>
                        </a:solidFill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smtClean="0">
                          <a:latin typeface="+mn-ea"/>
                          <a:ea typeface="+mn-ea"/>
                        </a:rPr>
                        <a:t>反义反讽</a:t>
                      </a:r>
                      <a:endParaRPr lang="zh-CN" altLang="en-US" sz="1400" b="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Microsoft YaHei" charset="-122"/>
                        </a:rPr>
                        <a:t>35 </a:t>
                      </a:r>
                      <a:r>
                        <a:rPr lang="en-US" altLang="zh-CN" sz="1400" dirty="0" smtClean="0">
                          <a:solidFill>
                            <a:srgbClr val="2B5999"/>
                          </a:solidFill>
                          <a:latin typeface="+mn-ea"/>
                          <a:ea typeface="+mn-ea"/>
                          <a:cs typeface="Microsoft YaHei" charset="-122"/>
                        </a:rPr>
                        <a:t>(↑0)</a:t>
                      </a:r>
                      <a:endParaRPr lang="zh-CN" altLang="en-US" sz="1400" dirty="0">
                        <a:solidFill>
                          <a:srgbClr val="2B5999"/>
                        </a:solidFill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Microsoft YaHei" charset="-122"/>
                        </a:rPr>
                        <a:t>122</a:t>
                      </a:r>
                      <a:endParaRPr lang="zh-CN" altLang="en-US" sz="140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+mn-ea"/>
                          <a:ea typeface="+mn-ea"/>
                          <a:cs typeface="Microsoft YaHei" charset="-122"/>
                        </a:rPr>
                        <a:t>7</a:t>
                      </a:r>
                      <a:endParaRPr lang="zh-CN" altLang="en-US" sz="140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Microsoft YaHei" charset="-122"/>
                        </a:rPr>
                        <a:t>0 </a:t>
                      </a:r>
                      <a:r>
                        <a:rPr lang="en-US" altLang="zh-CN" sz="1400" dirty="0" smtClean="0">
                          <a:solidFill>
                            <a:srgbClr val="2B5999"/>
                          </a:solidFill>
                          <a:latin typeface="+mn-ea"/>
                          <a:ea typeface="+mn-ea"/>
                          <a:cs typeface="Microsoft YaHei" charset="-122"/>
                        </a:rPr>
                        <a:t>(↑3)</a:t>
                      </a:r>
                      <a:endParaRPr lang="zh-CN" altLang="en-US" sz="1400" dirty="0">
                        <a:solidFill>
                          <a:srgbClr val="2B5999"/>
                        </a:solidFill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smtClean="0">
                          <a:latin typeface="+mn-ea"/>
                          <a:ea typeface="+mn-ea"/>
                        </a:rPr>
                        <a:t>情景反讽</a:t>
                      </a:r>
                      <a:endParaRPr lang="zh-CN" altLang="en-US" sz="1400" b="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Microsoft YaHei" charset="-122"/>
                        </a:rPr>
                        <a:t>36 </a:t>
                      </a:r>
                      <a:r>
                        <a:rPr lang="en-US" altLang="zh-CN" sz="1400" dirty="0" smtClean="0">
                          <a:solidFill>
                            <a:srgbClr val="528FC7"/>
                          </a:solidFill>
                          <a:latin typeface="+mn-ea"/>
                          <a:ea typeface="+mn-ea"/>
                          <a:cs typeface="Microsoft YaHei" charset="-122"/>
                        </a:rPr>
                        <a:t>(↑3)</a:t>
                      </a:r>
                      <a:endParaRPr lang="zh-CN" altLang="en-US" sz="1400" dirty="0">
                        <a:solidFill>
                          <a:srgbClr val="528FC7"/>
                        </a:solidFill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Microsoft YaHei" charset="-122"/>
                        </a:rPr>
                        <a:t>10</a:t>
                      </a:r>
                      <a:endParaRPr lang="zh-CN" altLang="en-US" sz="140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Microsoft YaHei" charset="-122"/>
                        </a:rPr>
                        <a:t>39</a:t>
                      </a:r>
                      <a:endParaRPr lang="zh-CN" altLang="en-US" sz="140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Microsoft YaHei" charset="-122"/>
                        </a:rPr>
                        <a:t>0</a:t>
                      </a:r>
                      <a:r>
                        <a:rPr lang="en-US" altLang="zh-CN" sz="1400" dirty="0" smtClean="0">
                          <a:solidFill>
                            <a:srgbClr val="528FC7"/>
                          </a:solidFill>
                          <a:latin typeface="+mn-ea"/>
                          <a:ea typeface="+mn-ea"/>
                          <a:cs typeface="Microsoft YaHei" charset="-122"/>
                        </a:rPr>
                        <a:t> (↓3)</a:t>
                      </a:r>
                      <a:endParaRPr lang="zh-CN" altLang="en-US" sz="1400" dirty="0">
                        <a:solidFill>
                          <a:srgbClr val="528FC7"/>
                        </a:solidFill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smtClean="0">
                          <a:latin typeface="+mn-ea"/>
                          <a:ea typeface="+mn-ea"/>
                        </a:rPr>
                        <a:t>其他反讽</a:t>
                      </a:r>
                      <a:endParaRPr lang="zh-CN" altLang="en-US" sz="1400" b="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Microsoft YaHei" charset="-122"/>
                        </a:rPr>
                        <a:t>38 </a:t>
                      </a:r>
                      <a:r>
                        <a:rPr lang="en-US" altLang="zh-CN" sz="1400" dirty="0" smtClean="0">
                          <a:solidFill>
                            <a:srgbClr val="2B5999"/>
                          </a:solidFill>
                          <a:latin typeface="+mn-ea"/>
                          <a:ea typeface="+mn-ea"/>
                          <a:cs typeface="Microsoft YaHei" charset="-122"/>
                        </a:rPr>
                        <a:t>(↑0)</a:t>
                      </a:r>
                      <a:endParaRPr lang="zh-CN" altLang="en-US" sz="1400" dirty="0">
                        <a:solidFill>
                          <a:srgbClr val="2B5999"/>
                        </a:solidFill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+mn-ea"/>
                          <a:ea typeface="+mn-ea"/>
                          <a:cs typeface="Microsoft YaHei" charset="-122"/>
                        </a:rPr>
                        <a:t>12</a:t>
                      </a:r>
                      <a:endParaRPr lang="zh-CN" altLang="en-US" sz="140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Microsoft YaHei" charset="-122"/>
                        </a:rPr>
                        <a:t>6</a:t>
                      </a:r>
                      <a:endParaRPr lang="zh-CN" altLang="en-US" sz="140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Microsoft YaHei" charset="-122"/>
                        </a:rPr>
                        <a:t>6 </a:t>
                      </a:r>
                      <a:r>
                        <a:rPr lang="en-US" altLang="zh-CN" sz="1400" dirty="0" smtClean="0">
                          <a:solidFill>
                            <a:srgbClr val="2B5999"/>
                          </a:solidFill>
                          <a:latin typeface="+mn-ea"/>
                          <a:ea typeface="+mn-ea"/>
                          <a:cs typeface="Microsoft YaHei" charset="-122"/>
                        </a:rPr>
                        <a:t>(↑3)</a:t>
                      </a:r>
                      <a:endParaRPr lang="zh-CN" altLang="en-US" sz="1400" dirty="0">
                        <a:solidFill>
                          <a:srgbClr val="2B5999"/>
                        </a:solidFill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364927"/>
              </p:ext>
            </p:extLst>
          </p:nvPr>
        </p:nvGraphicFramePr>
        <p:xfrm>
          <a:off x="427065" y="3859741"/>
          <a:ext cx="5488715" cy="1930938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394554"/>
                <a:gridCol w="1025230"/>
                <a:gridCol w="1014567"/>
                <a:gridCol w="1014567"/>
                <a:gridCol w="1014567"/>
                <a:gridCol w="1025230"/>
              </a:tblGrid>
              <a:tr h="321823">
                <a:tc rowSpan="2" gridSpan="2"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中间结果</a:t>
                      </a:r>
                      <a:r>
                        <a:rPr lang="en-US" altLang="zh-CN" sz="1400" b="0" dirty="0" smtClean="0">
                          <a:latin typeface="+mn-lt"/>
                        </a:rPr>
                        <a:t>III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预测标签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21823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没有反讽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反义反讽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情景反讽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其他反讽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1823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真实标签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vert="eaVert" anchor="b"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没有反讽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+mn-lt"/>
                        </a:rPr>
                        <a:t>375 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+mn-lt"/>
                        </a:rPr>
                        <a:t>64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+mn-lt"/>
                        </a:rPr>
                        <a:t>27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+mn-lt"/>
                        </a:rPr>
                        <a:t>7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反义反讽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+mn-lt"/>
                        </a:rPr>
                        <a:t>35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+mn-lt"/>
                        </a:rPr>
                        <a:t>122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+mn-lt"/>
                        </a:rPr>
                        <a:t>7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+mn-lt"/>
                        </a:rPr>
                        <a:t>0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情景反讽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+mn-lt"/>
                        </a:rPr>
                        <a:t>33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+mn-lt"/>
                        </a:rPr>
                        <a:t>10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+mn-lt"/>
                        </a:rPr>
                        <a:t>39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+mn-lt"/>
                        </a:rPr>
                        <a:t>3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其他反讽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+mn-lt"/>
                        </a:rPr>
                        <a:t>38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+mn-lt"/>
                        </a:rPr>
                        <a:t>12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+mn-lt"/>
                        </a:rPr>
                        <a:t>6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+mn-lt"/>
                        </a:rPr>
                        <a:t>6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154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302656" y="337014"/>
            <a:ext cx="819241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900" dirty="0"/>
              <a:t>面向三轮对话的情感识别 </a:t>
            </a:r>
            <a:r>
              <a:rPr lang="en-US" altLang="zh-CN" sz="2900" dirty="0"/>
              <a:t>- </a:t>
            </a:r>
            <a:r>
              <a:rPr lang="zh-CN" altLang="en-US" sz="2900" dirty="0"/>
              <a:t>实验数据</a:t>
            </a:r>
            <a:endParaRPr lang="zh-CN" altLang="en-US" sz="2900" dirty="0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507321" y="396194"/>
            <a:ext cx="766308" cy="684421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rgbClr val="77377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38386" y="13684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000" i="1" dirty="0" smtClean="0">
                <a:latin typeface="Times New Roman" charset="0"/>
                <a:ea typeface="Times New Roman" charset="0"/>
                <a:cs typeface="Times New Roman" charset="0"/>
              </a:rPr>
              <a:t>SemEval-2019 Task3: </a:t>
            </a:r>
            <a:r>
              <a:rPr kumimoji="1" lang="en-US" altLang="zh-CN" sz="2000" i="1" dirty="0" err="1" smtClean="0">
                <a:latin typeface="Times New Roman" charset="0"/>
                <a:ea typeface="Times New Roman" charset="0"/>
                <a:cs typeface="Times New Roman" charset="0"/>
              </a:rPr>
              <a:t>EmoContext</a:t>
            </a:r>
            <a:r>
              <a:rPr kumimoji="1" lang="en-US" altLang="zh-CN" sz="2000" i="1" dirty="0" smtClean="0">
                <a:latin typeface="Times New Roman" charset="0"/>
                <a:ea typeface="Times New Roman" charset="0"/>
                <a:cs typeface="Times New Roman" charset="0"/>
              </a:rPr>
              <a:t> - A Shared Task on Contextual Emotion Detection in Text</a:t>
            </a:r>
            <a:endParaRPr kumimoji="1" lang="zh-CN" altLang="en-US" sz="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26876"/>
              </p:ext>
            </p:extLst>
          </p:nvPr>
        </p:nvGraphicFramePr>
        <p:xfrm>
          <a:off x="2981017" y="1933282"/>
          <a:ext cx="5935326" cy="4074291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853996"/>
                <a:gridCol w="5081330"/>
              </a:tblGrid>
              <a:tr h="3134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/>
                        <a:t>类别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400" b="0" dirty="0" smtClean="0"/>
                        <a:t> </a:t>
                      </a:r>
                      <a:r>
                        <a:rPr lang="zh-CN" altLang="en-US" sz="1400" b="0" dirty="0" smtClean="0"/>
                        <a:t>对话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13407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开心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（第一轮）用户甲</a:t>
                      </a:r>
                      <a:r>
                        <a:rPr lang="en-US" altLang="zh-CN" sz="1400" dirty="0" smtClean="0"/>
                        <a:t>: I’m in mood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1340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（第二轮）用户乙</a:t>
                      </a:r>
                      <a:r>
                        <a:rPr lang="en-US" altLang="zh-CN" sz="1400" dirty="0" smtClean="0"/>
                        <a:t>: </a:t>
                      </a:r>
                      <a:r>
                        <a:rPr lang="en-US" altLang="zh-CN" sz="1400" dirty="0" err="1" smtClean="0"/>
                        <a:t>ya</a:t>
                      </a:r>
                      <a:r>
                        <a:rPr lang="en-US" altLang="zh-CN" sz="1400" dirty="0" smtClean="0"/>
                        <a:t> need a hug ? :-)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1340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（第三轮）用户甲</a:t>
                      </a:r>
                      <a:r>
                        <a:rPr lang="en-US" altLang="zh-CN" sz="1400" dirty="0" smtClean="0"/>
                        <a:t>: yeah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13407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悲伤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（第一轮）用户甲</a:t>
                      </a:r>
                      <a:r>
                        <a:rPr lang="en-US" altLang="zh-CN" sz="1400" dirty="0" smtClean="0"/>
                        <a:t>: Not coz of you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1340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（第二轮）用户乙</a:t>
                      </a:r>
                      <a:r>
                        <a:rPr lang="en-US" altLang="zh-CN" sz="1400" dirty="0" smtClean="0"/>
                        <a:t>: why? Tell me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1340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（第三轮）用户甲</a:t>
                      </a:r>
                      <a:r>
                        <a:rPr lang="en-US" altLang="zh-CN" sz="1400" dirty="0" smtClean="0"/>
                        <a:t>: :( My girlfriend left me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13407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愤怒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（第一轮）用户甲</a:t>
                      </a:r>
                      <a:r>
                        <a:rPr lang="en-US" altLang="zh-CN" sz="1400" dirty="0" smtClean="0"/>
                        <a:t>: He is over me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13407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（第二轮）用户乙</a:t>
                      </a:r>
                      <a:r>
                        <a:rPr lang="en-US" altLang="zh-CN" sz="1400" dirty="0" smtClean="0"/>
                        <a:t>: so YOU say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13407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（第三轮）用户甲</a:t>
                      </a:r>
                      <a:r>
                        <a:rPr lang="en-US" altLang="zh-CN" sz="1400" dirty="0" smtClean="0"/>
                        <a:t>: I just hate him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13407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其他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（第一轮）用户甲</a:t>
                      </a:r>
                      <a:r>
                        <a:rPr lang="en-US" altLang="zh-CN" sz="1400" dirty="0" smtClean="0"/>
                        <a:t>: </a:t>
                      </a:r>
                      <a:r>
                        <a:rPr lang="en-US" altLang="zh-CN" sz="1400" dirty="0" err="1" smtClean="0"/>
                        <a:t>degreee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13407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（第二轮）用户乙</a:t>
                      </a:r>
                      <a:r>
                        <a:rPr lang="en-US" altLang="zh-CN" sz="1400" dirty="0" smtClean="0"/>
                        <a:t>: what degree &amp; where?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13407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（第三轮）用户甲</a:t>
                      </a:r>
                      <a:r>
                        <a:rPr lang="en-US" altLang="zh-CN" sz="1400" dirty="0" smtClean="0"/>
                        <a:t>: </a:t>
                      </a:r>
                      <a:r>
                        <a:rPr lang="en-US" altLang="zh-CN" sz="1400" dirty="0" err="1" smtClean="0"/>
                        <a:t>sryyy</a:t>
                      </a:r>
                      <a:r>
                        <a:rPr lang="en-US" altLang="zh-CN" sz="1400" dirty="0" smtClean="0"/>
                        <a:t> </a:t>
                      </a:r>
                      <a:r>
                        <a:rPr lang="en-US" altLang="zh-CN" sz="1400" dirty="0" err="1" smtClean="0"/>
                        <a:t>i</a:t>
                      </a:r>
                      <a:r>
                        <a:rPr lang="en-US" altLang="zh-CN" sz="1400" dirty="0" smtClean="0"/>
                        <a:t> really got to goo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直接连接符 4"/>
          <p:cNvCxnSpPr/>
          <p:nvPr/>
        </p:nvCxnSpPr>
        <p:spPr>
          <a:xfrm>
            <a:off x="1302657" y="1019637"/>
            <a:ext cx="8961238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0" y="6176963"/>
            <a:ext cx="12192000" cy="681037"/>
          </a:xfrm>
          <a:prstGeom prst="rect">
            <a:avLst/>
          </a:prstGeom>
          <a:solidFill>
            <a:srgbClr val="7737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85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302656" y="337014"/>
            <a:ext cx="819241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900" dirty="0"/>
              <a:t>面向三轮对话的情感识别 </a:t>
            </a:r>
            <a:r>
              <a:rPr lang="en-US" altLang="zh-CN" sz="2900" dirty="0"/>
              <a:t>- </a:t>
            </a:r>
            <a:r>
              <a:rPr lang="zh-CN" altLang="en-US" sz="2900" dirty="0"/>
              <a:t>实验数据</a:t>
            </a:r>
            <a:endParaRPr lang="zh-CN" altLang="en-US" sz="2900" dirty="0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507321" y="396194"/>
            <a:ext cx="766308" cy="684421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rgbClr val="77377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38386" y="13684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000" i="1" dirty="0" smtClean="0">
                <a:latin typeface="Times New Roman" charset="0"/>
                <a:ea typeface="Times New Roman" charset="0"/>
                <a:cs typeface="Times New Roman" charset="0"/>
              </a:rPr>
              <a:t>SemEval-2019 Task3: </a:t>
            </a:r>
            <a:r>
              <a:rPr kumimoji="1" lang="en-US" altLang="zh-CN" sz="2000" i="1" dirty="0" err="1" smtClean="0">
                <a:latin typeface="Times New Roman" charset="0"/>
                <a:ea typeface="Times New Roman" charset="0"/>
                <a:cs typeface="Times New Roman" charset="0"/>
              </a:rPr>
              <a:t>EmoContext</a:t>
            </a:r>
            <a:r>
              <a:rPr kumimoji="1" lang="en-US" altLang="zh-CN" sz="2000" i="1" dirty="0" smtClean="0">
                <a:latin typeface="Times New Roman" charset="0"/>
                <a:ea typeface="Times New Roman" charset="0"/>
                <a:cs typeface="Times New Roman" charset="0"/>
              </a:rPr>
              <a:t> - A Shared Task on Contextual Emotion Detection in Text</a:t>
            </a:r>
            <a:endParaRPr kumimoji="1" lang="zh-CN" altLang="en-US" sz="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09041"/>
              </p:ext>
            </p:extLst>
          </p:nvPr>
        </p:nvGraphicFramePr>
        <p:xfrm>
          <a:off x="2454682" y="2090870"/>
          <a:ext cx="6965633" cy="1568012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717463"/>
                <a:gridCol w="1320787"/>
                <a:gridCol w="1338053"/>
                <a:gridCol w="1311817"/>
                <a:gridCol w="1277513"/>
              </a:tblGrid>
              <a:tr h="3920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/>
                        <a:t>数据集</a:t>
                      </a:r>
                      <a:endParaRPr lang="zh-CN" altLang="en-US" sz="1800" b="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/>
                        <a:t>其他</a:t>
                      </a:r>
                      <a:endParaRPr lang="zh-CN" altLang="en-US" sz="1800" b="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 dirty="0" smtClean="0"/>
                        <a:t>开心</a:t>
                      </a:r>
                      <a:endParaRPr lang="zh-CN" altLang="en-US" sz="1800" b="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 dirty="0" smtClean="0"/>
                        <a:t>悲伤</a:t>
                      </a:r>
                      <a:endParaRPr lang="zh-CN" altLang="en-US" sz="1800" b="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 dirty="0" smtClean="0"/>
                        <a:t>愤怒</a:t>
                      </a:r>
                      <a:endParaRPr lang="zh-CN" altLang="en-US" sz="1800" b="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 anchor="ctr"/>
                </a:tc>
              </a:tr>
              <a:tr h="3920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 dirty="0" smtClean="0"/>
                        <a:t>训练集</a:t>
                      </a:r>
                      <a:endParaRPr lang="zh-CN" altLang="en-US" sz="1800" b="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altLang="zh-CN" sz="1800" b="0" dirty="0" smtClean="0"/>
                        <a:t>14948</a:t>
                      </a:r>
                      <a:endParaRPr lang="zh-CN" altLang="en-US" sz="1800" b="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altLang="zh-CN" sz="1800" b="0" dirty="0" smtClean="0"/>
                        <a:t>4243</a:t>
                      </a:r>
                      <a:endParaRPr lang="zh-CN" altLang="en-US" sz="1800" b="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altLang="zh-CN" sz="1800" b="0" dirty="0" smtClean="0"/>
                        <a:t>5463</a:t>
                      </a:r>
                      <a:endParaRPr lang="zh-CN" altLang="en-US" sz="1800" b="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altLang="zh-CN" sz="1800" b="0" dirty="0" smtClean="0"/>
                        <a:t>5506</a:t>
                      </a:r>
                      <a:endParaRPr lang="zh-CN" altLang="en-US" sz="1800" b="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</a:tr>
              <a:tr h="3920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/>
                        <a:t>验证集</a:t>
                      </a:r>
                      <a:endParaRPr lang="en-US" altLang="zh-CN" sz="1800" b="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/>
                        <a:t>2338</a:t>
                      </a:r>
                      <a:endParaRPr lang="en-US" altLang="zh-TW" sz="1800" b="0" dirty="0" smtClean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/>
                        <a:t>142</a:t>
                      </a:r>
                      <a:endParaRPr lang="zh-CN" altLang="en-US" sz="1800" b="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/>
                        <a:t>125</a:t>
                      </a:r>
                      <a:endParaRPr lang="zh-CN" altLang="en-US" sz="1800" b="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/>
                        <a:t>150</a:t>
                      </a:r>
                      <a:endParaRPr lang="en-US" altLang="zh-TW" sz="1800" b="0" dirty="0" smtClean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</a:tr>
              <a:tr h="3920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/>
                        <a:t>测试集</a:t>
                      </a:r>
                      <a:endParaRPr lang="zh-CN" altLang="en-US" sz="1800" b="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/>
                        <a:t>4677</a:t>
                      </a:r>
                      <a:endParaRPr lang="en-US" altLang="zh-TW" sz="1800" b="0" dirty="0" smtClean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/>
                        <a:t>284</a:t>
                      </a:r>
                      <a:endParaRPr lang="zh-CN" altLang="en-US" sz="1800" b="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/>
                        <a:t>250</a:t>
                      </a:r>
                      <a:endParaRPr lang="zh-CN" altLang="en-US" sz="1800" b="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/>
                        <a:t>298</a:t>
                      </a:r>
                      <a:endParaRPr lang="zh-CN" altLang="en-US" sz="1800" b="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</a:tr>
            </a:tbl>
          </a:graphicData>
        </a:graphic>
      </p:graphicFrame>
      <p:graphicFrame>
        <p:nvGraphicFramePr>
          <p:cNvPr id="10" name="图表 9"/>
          <p:cNvGraphicFramePr/>
          <p:nvPr>
            <p:extLst>
              <p:ext uri="{D42A27DB-BD31-4B8C-83A1-F6EECF244321}">
                <p14:modId xmlns:p14="http://schemas.microsoft.com/office/powerpoint/2010/main" val="1357894334"/>
              </p:ext>
            </p:extLst>
          </p:nvPr>
        </p:nvGraphicFramePr>
        <p:xfrm>
          <a:off x="2754581" y="3605439"/>
          <a:ext cx="2204335" cy="2572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130792745"/>
              </p:ext>
            </p:extLst>
          </p:nvPr>
        </p:nvGraphicFramePr>
        <p:xfrm>
          <a:off x="4958916" y="3605439"/>
          <a:ext cx="2204335" cy="2572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图表 11"/>
          <p:cNvGraphicFramePr/>
          <p:nvPr>
            <p:extLst>
              <p:ext uri="{D42A27DB-BD31-4B8C-83A1-F6EECF244321}">
                <p14:modId xmlns:p14="http://schemas.microsoft.com/office/powerpoint/2010/main" val="1805953749"/>
              </p:ext>
            </p:extLst>
          </p:nvPr>
        </p:nvGraphicFramePr>
        <p:xfrm>
          <a:off x="7163251" y="3605439"/>
          <a:ext cx="2204335" cy="2572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3" name="直接连接符 4"/>
          <p:cNvCxnSpPr/>
          <p:nvPr/>
        </p:nvCxnSpPr>
        <p:spPr>
          <a:xfrm>
            <a:off x="1302657" y="1019637"/>
            <a:ext cx="8961238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0" y="6176963"/>
            <a:ext cx="12192000" cy="681037"/>
          </a:xfrm>
          <a:prstGeom prst="rect">
            <a:avLst/>
          </a:prstGeom>
          <a:solidFill>
            <a:srgbClr val="7737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476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971502" y="1124833"/>
            <a:ext cx="10402555" cy="4711779"/>
            <a:chOff x="1452211" y="1659310"/>
            <a:chExt cx="9703469" cy="4395132"/>
          </a:xfrm>
        </p:grpSpPr>
        <p:sp>
          <p:nvSpPr>
            <p:cNvPr id="5" name="圆角矩形 4"/>
            <p:cNvSpPr/>
            <p:nvPr/>
          </p:nvSpPr>
          <p:spPr>
            <a:xfrm>
              <a:off x="3099874" y="2422016"/>
              <a:ext cx="742152" cy="31756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3201499" y="2523643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PMingLiU" charset="-120"/>
                <a:ea typeface="PMingLiU" charset="-120"/>
                <a:cs typeface="PMingLiU" charset="-12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413164" y="2523643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PMingLiU" charset="-120"/>
                <a:ea typeface="PMingLiU" charset="-120"/>
                <a:cs typeface="PMingLiU" charset="-12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624829" y="2523643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PMingLiU" charset="-120"/>
                <a:ea typeface="PMingLiU" charset="-120"/>
                <a:cs typeface="PMingLiU" charset="-120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3099873" y="2977399"/>
              <a:ext cx="742152" cy="31756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201499" y="3079026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413164" y="3079026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624829" y="3079026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3099873" y="4059084"/>
              <a:ext cx="742152" cy="31756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201499" y="4160711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3413164" y="4160711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3624829" y="4160711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2915163" y="2280250"/>
              <a:ext cx="1037025" cy="229352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2466014" y="2436215"/>
                  <a:ext cx="269433" cy="2174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1400" i="1">
                                <a:latin typeface="Cambria Math" charset="0"/>
                                <a:ea typeface="PMingLiU" charset="-120"/>
                                <a:cs typeface="PMingLiU" charset="-120"/>
                              </a:rPr>
                            </m:ctrlPr>
                          </m:sSubSupPr>
                          <m:e>
                            <m:r>
                              <a:rPr kumimoji="1" lang="en-US" altLang="zh-CN" sz="1400" i="1">
                                <a:latin typeface="Cambria Math" charset="0"/>
                                <a:ea typeface="PMingLiU" charset="-120"/>
                                <a:cs typeface="PMingLiU" charset="-12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1400" i="1">
                                <a:latin typeface="Cambria Math" charset="0"/>
                                <a:ea typeface="PMingLiU" charset="-120"/>
                                <a:cs typeface="PMingLiU" charset="-12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zh-CN" sz="1400" i="1">
                                <a:latin typeface="Cambria Math" charset="0"/>
                                <a:ea typeface="PMingLiU" charset="-120"/>
                                <a:cs typeface="PMingLiU" charset="-12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sz="1400" dirty="0">
                    <a:latin typeface="PMingLiU" charset="-120"/>
                    <a:ea typeface="PMingLiU" charset="-120"/>
                    <a:cs typeface="PMingLiU" charset="-120"/>
                  </a:endParaRPr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6014" y="2436215"/>
                  <a:ext cx="269433" cy="2174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6383" b="-105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2466014" y="2957571"/>
                  <a:ext cx="263021" cy="2178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140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6014" y="2957571"/>
                  <a:ext cx="263021" cy="21781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522" b="-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2449640" y="4073293"/>
                  <a:ext cx="316305" cy="2446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140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400" i="1">
                                    <a:latin typeface="Cambria Math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kumimoji="1" lang="en-US" altLang="zh-CN" sz="1400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  <m:sup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 xmlns=""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9640" y="4073293"/>
                  <a:ext cx="316305" cy="24461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5455" b="-69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线箭头连接符 20"/>
            <p:cNvCxnSpPr/>
            <p:nvPr/>
          </p:nvCxnSpPr>
          <p:spPr>
            <a:xfrm>
              <a:off x="2742254" y="3146730"/>
              <a:ext cx="3466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箭头连接符 21"/>
            <p:cNvCxnSpPr/>
            <p:nvPr/>
          </p:nvCxnSpPr>
          <p:spPr>
            <a:xfrm>
              <a:off x="2742254" y="4217868"/>
              <a:ext cx="3466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1676305" y="1659310"/>
              <a:ext cx="1146468" cy="553998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kumimoji="1" lang="zh-TW" altLang="en-US" sz="1500" dirty="0">
                  <a:latin typeface="SimHei" charset="-122"/>
                  <a:ea typeface="SimHei" charset="-122"/>
                  <a:cs typeface="SimHei" charset="-122"/>
                </a:rPr>
                <a:t>三轮对话</a:t>
              </a:r>
              <a:endParaRPr kumimoji="1" lang="en-US" altLang="zh-TW" sz="1500" dirty="0"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kumimoji="1" lang="zh-TW" altLang="en-US" sz="1500" dirty="0">
                  <a:latin typeface="SimHei" charset="-122"/>
                  <a:ea typeface="SimHei" charset="-122"/>
                  <a:cs typeface="SimHei" charset="-122"/>
                </a:rPr>
                <a:t>对应词序列</a:t>
              </a:r>
              <a:endParaRPr kumimoji="1" lang="en-US" altLang="zh-TW" sz="15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058557" y="1906708"/>
              <a:ext cx="76174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500" dirty="0">
                  <a:latin typeface="SimHei" charset="-122"/>
                  <a:ea typeface="SimHei" charset="-122"/>
                  <a:cs typeface="SimHei" charset="-122"/>
                </a:rPr>
                <a:t>词嵌入</a:t>
              </a: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4798107" y="2412793"/>
              <a:ext cx="275202" cy="19643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RNN</a:t>
              </a:r>
              <a:r>
                <a:rPr kumimoji="1" lang="zh-CN" altLang="en-US" sz="1200" dirty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</a:rPr>
                <a:t>/ CNN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5845022" y="2412795"/>
              <a:ext cx="272857" cy="196433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池化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 / 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注意力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 / 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其他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  </a:t>
              </a:r>
              <a:endParaRPr kumimoji="1" lang="zh-CN" altLang="en-US" sz="14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4127041" y="2273663"/>
              <a:ext cx="284201" cy="2300141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高斯噪声</a:t>
              </a: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6529945" y="2235911"/>
              <a:ext cx="272857" cy="2320851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Dropout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7586896" y="3873432"/>
              <a:ext cx="272857" cy="197951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全联接层</a:t>
              </a: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8011266" y="3873432"/>
              <a:ext cx="275202" cy="197951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ReLU</a:t>
              </a:r>
              <a:endParaRPr kumimoji="1" lang="en-US" altLang="zh-CN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直线箭头连接符 30"/>
            <p:cNvCxnSpPr>
              <a:stCxn id="10" idx="3"/>
            </p:cNvCxnSpPr>
            <p:nvPr/>
          </p:nvCxnSpPr>
          <p:spPr>
            <a:xfrm>
              <a:off x="3842026" y="2580800"/>
              <a:ext cx="2850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箭头连接符 31"/>
            <p:cNvCxnSpPr/>
            <p:nvPr/>
          </p:nvCxnSpPr>
          <p:spPr>
            <a:xfrm>
              <a:off x="4412255" y="2580800"/>
              <a:ext cx="3858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箭头连接符 32"/>
            <p:cNvCxnSpPr/>
            <p:nvPr/>
          </p:nvCxnSpPr>
          <p:spPr>
            <a:xfrm>
              <a:off x="4412255" y="3152900"/>
              <a:ext cx="3858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箭头连接符 33"/>
            <p:cNvCxnSpPr/>
            <p:nvPr/>
          </p:nvCxnSpPr>
          <p:spPr>
            <a:xfrm>
              <a:off x="4411229" y="4225852"/>
              <a:ext cx="3868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箭头连接符 34"/>
            <p:cNvCxnSpPr/>
            <p:nvPr/>
          </p:nvCxnSpPr>
          <p:spPr>
            <a:xfrm>
              <a:off x="5073309" y="2574630"/>
              <a:ext cx="2365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箭头连接符 35"/>
            <p:cNvCxnSpPr/>
            <p:nvPr/>
          </p:nvCxnSpPr>
          <p:spPr>
            <a:xfrm>
              <a:off x="5073309" y="3146730"/>
              <a:ext cx="2365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箭头连接符 36"/>
            <p:cNvCxnSpPr/>
            <p:nvPr/>
          </p:nvCxnSpPr>
          <p:spPr>
            <a:xfrm>
              <a:off x="5594027" y="2574630"/>
              <a:ext cx="2365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箭头连接符 37"/>
            <p:cNvCxnSpPr/>
            <p:nvPr/>
          </p:nvCxnSpPr>
          <p:spPr>
            <a:xfrm>
              <a:off x="5594027" y="3139638"/>
              <a:ext cx="2365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箭头连接符 38"/>
            <p:cNvCxnSpPr>
              <a:stCxn id="82" idx="6"/>
              <a:endCxn id="103" idx="1"/>
            </p:cNvCxnSpPr>
            <p:nvPr/>
          </p:nvCxnSpPr>
          <p:spPr>
            <a:xfrm flipV="1">
              <a:off x="7285709" y="4863194"/>
              <a:ext cx="301182" cy="15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39"/>
            <p:cNvCxnSpPr>
              <a:stCxn id="103" idx="3"/>
              <a:endCxn id="104" idx="1"/>
            </p:cNvCxnSpPr>
            <p:nvPr/>
          </p:nvCxnSpPr>
          <p:spPr>
            <a:xfrm>
              <a:off x="7859753" y="4863189"/>
              <a:ext cx="15151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箭头连接符 40"/>
            <p:cNvCxnSpPr/>
            <p:nvPr/>
          </p:nvCxnSpPr>
          <p:spPr>
            <a:xfrm flipV="1">
              <a:off x="9154186" y="4862703"/>
              <a:ext cx="414575" cy="4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4649766" y="1892211"/>
              <a:ext cx="161595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500" dirty="0">
                  <a:latin typeface="SimHei" charset="-122"/>
                  <a:ea typeface="SimHei" charset="-122"/>
                  <a:cs typeface="SimHei" charset="-122"/>
                </a:rPr>
                <a:t>特征编码器</a:t>
              </a:r>
              <a:endParaRPr kumimoji="1" lang="en-US" altLang="zh-CN" sz="15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4608543" y="2252928"/>
              <a:ext cx="1703947" cy="23208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8968492" y="3283501"/>
              <a:ext cx="16159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latin typeface="SimHei" charset="-122"/>
                  <a:ea typeface="SimHei" charset="-122"/>
                  <a:cs typeface="SimHei" charset="-122"/>
                </a:rPr>
                <a:t>各情感类别</a:t>
              </a:r>
              <a:endParaRPr kumimoji="1" lang="en-US" altLang="zh-CN" sz="1400" dirty="0"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kumimoji="1" lang="zh-CN" altLang="en-US" sz="1400" dirty="0">
                  <a:latin typeface="SimHei" charset="-122"/>
                  <a:ea typeface="SimHei" charset="-122"/>
                  <a:cs typeface="SimHei" charset="-122"/>
                </a:rPr>
                <a:t>概率分布</a:t>
              </a:r>
              <a:endParaRPr kumimoji="1" lang="en-US" altLang="zh-CN" sz="14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cxnSp>
          <p:nvCxnSpPr>
            <p:cNvPr id="45" name="直线箭头连接符 44"/>
            <p:cNvCxnSpPr/>
            <p:nvPr/>
          </p:nvCxnSpPr>
          <p:spPr>
            <a:xfrm>
              <a:off x="2742252" y="2612812"/>
              <a:ext cx="3466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5283934" y="2397156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/>
                <a:t>…</a:t>
              </a:r>
              <a:endParaRPr kumimoji="1" lang="zh-CN" altLang="en-US" sz="1400" dirty="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5285867" y="2944451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/>
                <a:t>…</a:t>
              </a:r>
              <a:endParaRPr kumimoji="1" lang="zh-CN" altLang="en-US" sz="1400" dirty="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5279155" y="4041212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 dirty="0"/>
                <a:t>…</a:t>
              </a:r>
              <a:endParaRPr kumimoji="1" lang="zh-CN" altLang="en-US" sz="1400" dirty="0"/>
            </a:p>
          </p:txBody>
        </p:sp>
        <p:cxnSp>
          <p:nvCxnSpPr>
            <p:cNvPr id="49" name="直线箭头连接符 48"/>
            <p:cNvCxnSpPr>
              <a:stCxn id="97" idx="3"/>
              <a:endCxn id="100" idx="1"/>
            </p:cNvCxnSpPr>
            <p:nvPr/>
          </p:nvCxnSpPr>
          <p:spPr>
            <a:xfrm>
              <a:off x="6117878" y="3394964"/>
              <a:ext cx="412066" cy="13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圆角矩形 49"/>
            <p:cNvSpPr/>
            <p:nvPr/>
          </p:nvSpPr>
          <p:spPr>
            <a:xfrm rot="5400000">
              <a:off x="9244274" y="4703919"/>
              <a:ext cx="966538" cy="31756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rot="5400000">
              <a:off x="9660459" y="4470210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 rot="5400000">
              <a:off x="9660459" y="4681875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rot="5400000">
              <a:off x="9660459" y="4893540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rot="5400000">
              <a:off x="9666011" y="5105205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 rot="5400000">
              <a:off x="2514835" y="3360791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 dirty="0"/>
                <a:t>…</a:t>
              </a:r>
              <a:endParaRPr kumimoji="1" lang="zh-CN" altLang="en-US" sz="1400" dirty="0"/>
            </a:p>
          </p:txBody>
        </p:sp>
        <p:sp>
          <p:nvSpPr>
            <p:cNvPr id="56" name="文本框 55"/>
            <p:cNvSpPr txBox="1"/>
            <p:nvPr/>
          </p:nvSpPr>
          <p:spPr>
            <a:xfrm rot="5400000">
              <a:off x="3355529" y="3531609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/>
                <a:t>…</a:t>
              </a:r>
              <a:endParaRPr kumimoji="1" lang="zh-CN" altLang="en-US" sz="1400" dirty="0"/>
            </a:p>
          </p:txBody>
        </p:sp>
        <p:cxnSp>
          <p:nvCxnSpPr>
            <p:cNvPr id="57" name="直线箭头连接符 56"/>
            <p:cNvCxnSpPr/>
            <p:nvPr/>
          </p:nvCxnSpPr>
          <p:spPr>
            <a:xfrm>
              <a:off x="5074358" y="4225852"/>
              <a:ext cx="2354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箭头连接符 57"/>
            <p:cNvCxnSpPr/>
            <p:nvPr/>
          </p:nvCxnSpPr>
          <p:spPr>
            <a:xfrm>
              <a:off x="5595076" y="4225852"/>
              <a:ext cx="2354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圆角矩形 58"/>
            <p:cNvSpPr/>
            <p:nvPr/>
          </p:nvSpPr>
          <p:spPr>
            <a:xfrm>
              <a:off x="7402728" y="3733592"/>
              <a:ext cx="1951936" cy="23208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7538058" y="3262149"/>
              <a:ext cx="161595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500" dirty="0">
                  <a:latin typeface="SimHei" charset="-122"/>
                  <a:ea typeface="SimHei" charset="-122"/>
                  <a:cs typeface="SimHei" charset="-122"/>
                </a:rPr>
                <a:t>概率预测器</a:t>
              </a:r>
              <a:endParaRPr kumimoji="1" lang="en-US" altLang="zh-CN" sz="15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10120125" y="4379451"/>
              <a:ext cx="275202" cy="96653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Argmax</a:t>
              </a: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0603758" y="4694423"/>
              <a:ext cx="269626" cy="323165"/>
            </a:xfrm>
            <a:prstGeom prst="rect">
              <a:avLst/>
            </a:prstGeom>
            <a:noFill/>
          </p:spPr>
          <p:txBody>
            <a:bodyPr vert="horz" wrap="none" rtlCol="0" anchor="t">
              <a:spAutoFit/>
            </a:bodyPr>
            <a:lstStyle/>
            <a:p>
              <a:r>
                <a:rPr kumimoji="1" lang="en-US" altLang="zh-CN" sz="1500" i="1" dirty="0">
                  <a:latin typeface="Cambria Math" charset="0"/>
                  <a:ea typeface="Cambria Math" charset="0"/>
                  <a:cs typeface="Cambria Math" charset="0"/>
                </a:rPr>
                <a:t>c</a:t>
              </a:r>
              <a:endParaRPr kumimoji="1" lang="zh-CN" altLang="en-US" sz="1500" i="1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cxnSp>
          <p:nvCxnSpPr>
            <p:cNvPr id="63" name="直线箭头连接符 62"/>
            <p:cNvCxnSpPr/>
            <p:nvPr/>
          </p:nvCxnSpPr>
          <p:spPr>
            <a:xfrm>
              <a:off x="9886327" y="4862704"/>
              <a:ext cx="233798" cy="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箭头连接符 63"/>
            <p:cNvCxnSpPr/>
            <p:nvPr/>
          </p:nvCxnSpPr>
          <p:spPr>
            <a:xfrm flipV="1">
              <a:off x="10395327" y="4862720"/>
              <a:ext cx="257162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矩形 64"/>
            <p:cNvSpPr/>
            <p:nvPr/>
          </p:nvSpPr>
          <p:spPr>
            <a:xfrm>
              <a:off x="10149299" y="3858647"/>
              <a:ext cx="100638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1400">
                  <a:latin typeface="SimHei" charset="-122"/>
                  <a:ea typeface="SimHei" charset="-122"/>
                  <a:cs typeface="SimHei" charset="-122"/>
                </a:rPr>
                <a:t>情感类别</a:t>
              </a:r>
              <a:endParaRPr kumimoji="1" lang="en-US" altLang="zh-CN" sz="14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66" name="左大括号 65"/>
            <p:cNvSpPr/>
            <p:nvPr/>
          </p:nvSpPr>
          <p:spPr>
            <a:xfrm>
              <a:off x="2315556" y="2239468"/>
              <a:ext cx="118387" cy="2320851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本框 66"/>
                <p:cNvSpPr txBox="1"/>
                <p:nvPr/>
              </p:nvSpPr>
              <p:spPr>
                <a:xfrm>
                  <a:off x="2034319" y="3292626"/>
                  <a:ext cx="26302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1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𝑤</m:t>
                            </m:r>
                          </m:e>
                          <m:sup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 xmlns="">
            <p:sp>
              <p:nvSpPr>
                <p:cNvPr id="66" name="文本框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4319" y="3292626"/>
                  <a:ext cx="263021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本框 67"/>
                <p:cNvSpPr txBox="1"/>
                <p:nvPr/>
              </p:nvSpPr>
              <p:spPr>
                <a:xfrm>
                  <a:off x="2026678" y="4766159"/>
                  <a:ext cx="26686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1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𝑤</m:t>
                            </m:r>
                          </m:e>
                          <m:sup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 xmlns="">
            <p:sp>
              <p:nvSpPr>
                <p:cNvPr id="67" name="文本框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6678" y="4766159"/>
                  <a:ext cx="266868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25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9" name="组 68"/>
            <p:cNvGrpSpPr/>
            <p:nvPr/>
          </p:nvGrpSpPr>
          <p:grpSpPr>
            <a:xfrm>
              <a:off x="6994371" y="4719115"/>
              <a:ext cx="291338" cy="291338"/>
              <a:chOff x="6139877" y="3890914"/>
              <a:chExt cx="291338" cy="291338"/>
            </a:xfrm>
          </p:grpSpPr>
          <p:sp>
            <p:nvSpPr>
              <p:cNvPr id="103" name="椭圆 102"/>
              <p:cNvSpPr/>
              <p:nvPr/>
            </p:nvSpPr>
            <p:spPr>
              <a:xfrm>
                <a:off x="6139877" y="3890914"/>
                <a:ext cx="291338" cy="29133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4" name="直线连接符 103"/>
              <p:cNvCxnSpPr/>
              <p:nvPr/>
            </p:nvCxnSpPr>
            <p:spPr>
              <a:xfrm>
                <a:off x="6139877" y="4036583"/>
                <a:ext cx="29133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线连接符 104"/>
              <p:cNvCxnSpPr/>
              <p:nvPr/>
            </p:nvCxnSpPr>
            <p:spPr>
              <a:xfrm>
                <a:off x="6285546" y="3890914"/>
                <a:ext cx="0" cy="29133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文本框 69"/>
            <p:cNvSpPr txBox="1"/>
            <p:nvPr/>
          </p:nvSpPr>
          <p:spPr>
            <a:xfrm>
              <a:off x="3257537" y="4687303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 dirty="0"/>
                <a:t>…</a:t>
              </a:r>
              <a:endParaRPr kumimoji="1" lang="zh-CN" altLang="en-US" sz="1400" dirty="0"/>
            </a:p>
          </p:txBody>
        </p:sp>
        <p:sp>
          <p:nvSpPr>
            <p:cNvPr id="71" name="圆角矩形 70"/>
            <p:cNvSpPr/>
            <p:nvPr/>
          </p:nvSpPr>
          <p:spPr>
            <a:xfrm>
              <a:off x="2873306" y="4728469"/>
              <a:ext cx="1076560" cy="280428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4116167" y="4728469"/>
              <a:ext cx="343478" cy="280428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73" name="圆角矩形 72"/>
            <p:cNvSpPr/>
            <p:nvPr/>
          </p:nvSpPr>
          <p:spPr>
            <a:xfrm>
              <a:off x="4605313" y="4728469"/>
              <a:ext cx="1704846" cy="280428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cxnSp>
          <p:nvCxnSpPr>
            <p:cNvPr id="74" name="直线箭头连接符 73"/>
            <p:cNvCxnSpPr>
              <a:stCxn id="99" idx="3"/>
              <a:endCxn id="101" idx="1"/>
            </p:cNvCxnSpPr>
            <p:nvPr/>
          </p:nvCxnSpPr>
          <p:spPr>
            <a:xfrm>
              <a:off x="3949869" y="4868683"/>
              <a:ext cx="1663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线箭头连接符 74"/>
            <p:cNvCxnSpPr>
              <a:stCxn id="101" idx="3"/>
              <a:endCxn id="102" idx="1"/>
            </p:cNvCxnSpPr>
            <p:nvPr/>
          </p:nvCxnSpPr>
          <p:spPr>
            <a:xfrm>
              <a:off x="4459645" y="4868683"/>
              <a:ext cx="14566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圆角矩形 75"/>
            <p:cNvSpPr/>
            <p:nvPr/>
          </p:nvSpPr>
          <p:spPr>
            <a:xfrm>
              <a:off x="6492080" y="4728469"/>
              <a:ext cx="343478" cy="280428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cxnSp>
          <p:nvCxnSpPr>
            <p:cNvPr id="77" name="直线箭头连接符 76"/>
            <p:cNvCxnSpPr>
              <a:stCxn id="102" idx="3"/>
            </p:cNvCxnSpPr>
            <p:nvPr/>
          </p:nvCxnSpPr>
          <p:spPr>
            <a:xfrm>
              <a:off x="6310160" y="4868683"/>
              <a:ext cx="18192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线箭头连接符 77"/>
            <p:cNvCxnSpPr>
              <a:endCxn id="82" idx="2"/>
            </p:cNvCxnSpPr>
            <p:nvPr/>
          </p:nvCxnSpPr>
          <p:spPr>
            <a:xfrm flipV="1">
              <a:off x="6835560" y="4864786"/>
              <a:ext cx="158813" cy="38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/>
            <p:cNvSpPr txBox="1"/>
            <p:nvPr/>
          </p:nvSpPr>
          <p:spPr>
            <a:xfrm>
              <a:off x="5285867" y="4692696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 dirty="0"/>
                <a:t>…</a:t>
              </a:r>
              <a:endParaRPr kumimoji="1" lang="zh-CN" alt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本框 79"/>
                <p:cNvSpPr txBox="1"/>
                <p:nvPr/>
              </p:nvSpPr>
              <p:spPr>
                <a:xfrm>
                  <a:off x="2035456" y="5441144"/>
                  <a:ext cx="26686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1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𝑤</m:t>
                            </m:r>
                          </m:e>
                          <m:sup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 xmlns="">
            <p:sp>
              <p:nvSpPr>
                <p:cNvPr id="82" name="文本框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5456" y="5441144"/>
                  <a:ext cx="266868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63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文本框 80"/>
            <p:cNvSpPr txBox="1"/>
            <p:nvPr/>
          </p:nvSpPr>
          <p:spPr>
            <a:xfrm>
              <a:off x="3257636" y="5374971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 dirty="0"/>
                <a:t>…</a:t>
              </a:r>
              <a:endParaRPr kumimoji="1" lang="zh-CN" altLang="en-US" sz="1400" dirty="0"/>
            </a:p>
          </p:txBody>
        </p:sp>
        <p:cxnSp>
          <p:nvCxnSpPr>
            <p:cNvPr id="82" name="直线箭头连接符 81"/>
            <p:cNvCxnSpPr/>
            <p:nvPr/>
          </p:nvCxnSpPr>
          <p:spPr>
            <a:xfrm>
              <a:off x="2327678" y="5563504"/>
              <a:ext cx="53648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圆角矩形 82"/>
            <p:cNvSpPr/>
            <p:nvPr/>
          </p:nvSpPr>
          <p:spPr>
            <a:xfrm>
              <a:off x="2873306" y="5423290"/>
              <a:ext cx="1076560" cy="280428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84" name="圆角矩形 83"/>
            <p:cNvSpPr/>
            <p:nvPr/>
          </p:nvSpPr>
          <p:spPr>
            <a:xfrm>
              <a:off x="4116167" y="5423290"/>
              <a:ext cx="343478" cy="280428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85" name="圆角矩形 84"/>
            <p:cNvSpPr/>
            <p:nvPr/>
          </p:nvSpPr>
          <p:spPr>
            <a:xfrm>
              <a:off x="4605313" y="5423290"/>
              <a:ext cx="1704846" cy="280428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cxnSp>
          <p:nvCxnSpPr>
            <p:cNvPr id="86" name="直线箭头连接符 85"/>
            <p:cNvCxnSpPr/>
            <p:nvPr/>
          </p:nvCxnSpPr>
          <p:spPr>
            <a:xfrm>
              <a:off x="3949859" y="5563504"/>
              <a:ext cx="1663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线箭头连接符 86"/>
            <p:cNvCxnSpPr/>
            <p:nvPr/>
          </p:nvCxnSpPr>
          <p:spPr>
            <a:xfrm>
              <a:off x="4459645" y="5563504"/>
              <a:ext cx="14566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圆角矩形 87"/>
            <p:cNvSpPr/>
            <p:nvPr/>
          </p:nvSpPr>
          <p:spPr>
            <a:xfrm>
              <a:off x="6492080" y="5423290"/>
              <a:ext cx="343478" cy="280428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cxnSp>
          <p:nvCxnSpPr>
            <p:cNvPr id="89" name="直线箭头连接符 88"/>
            <p:cNvCxnSpPr/>
            <p:nvPr/>
          </p:nvCxnSpPr>
          <p:spPr>
            <a:xfrm>
              <a:off x="6310159" y="5563504"/>
              <a:ext cx="1819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文本框 89"/>
            <p:cNvSpPr txBox="1"/>
            <p:nvPr/>
          </p:nvSpPr>
          <p:spPr>
            <a:xfrm>
              <a:off x="5285867" y="5387517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 dirty="0"/>
                <a:t>…</a:t>
              </a:r>
              <a:endParaRPr kumimoji="1" lang="zh-CN" altLang="en-US" sz="1400" dirty="0"/>
            </a:p>
          </p:txBody>
        </p:sp>
        <p:cxnSp>
          <p:nvCxnSpPr>
            <p:cNvPr id="91" name="肘形连接符 90"/>
            <p:cNvCxnSpPr>
              <a:stCxn id="100" idx="3"/>
              <a:endCxn id="82" idx="0"/>
            </p:cNvCxnSpPr>
            <p:nvPr/>
          </p:nvCxnSpPr>
          <p:spPr>
            <a:xfrm>
              <a:off x="6802800" y="3396335"/>
              <a:ext cx="337240" cy="13227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肘形连接符 91"/>
            <p:cNvCxnSpPr>
              <a:endCxn id="82" idx="4"/>
            </p:cNvCxnSpPr>
            <p:nvPr/>
          </p:nvCxnSpPr>
          <p:spPr>
            <a:xfrm flipV="1">
              <a:off x="6835558" y="5010455"/>
              <a:ext cx="304482" cy="55305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圆角矩形 92"/>
            <p:cNvSpPr/>
            <p:nvPr/>
          </p:nvSpPr>
          <p:spPr>
            <a:xfrm>
              <a:off x="8434439" y="3873432"/>
              <a:ext cx="272857" cy="197951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全联接层</a:t>
              </a:r>
            </a:p>
          </p:txBody>
        </p:sp>
        <p:sp>
          <p:nvSpPr>
            <p:cNvPr id="94" name="圆角矩形 93"/>
            <p:cNvSpPr/>
            <p:nvPr/>
          </p:nvSpPr>
          <p:spPr>
            <a:xfrm>
              <a:off x="8878982" y="3873432"/>
              <a:ext cx="275202" cy="197951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Softmax</a:t>
              </a:r>
            </a:p>
          </p:txBody>
        </p:sp>
        <p:cxnSp>
          <p:nvCxnSpPr>
            <p:cNvPr id="95" name="直线箭头连接符 94"/>
            <p:cNvCxnSpPr/>
            <p:nvPr/>
          </p:nvCxnSpPr>
          <p:spPr>
            <a:xfrm>
              <a:off x="8707294" y="4863189"/>
              <a:ext cx="1716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线箭头连接符 95"/>
            <p:cNvCxnSpPr>
              <a:stCxn id="104" idx="3"/>
            </p:cNvCxnSpPr>
            <p:nvPr/>
          </p:nvCxnSpPr>
          <p:spPr>
            <a:xfrm>
              <a:off x="8286470" y="4863189"/>
              <a:ext cx="1479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矩形 96"/>
            <p:cNvSpPr/>
            <p:nvPr/>
          </p:nvSpPr>
          <p:spPr>
            <a:xfrm>
              <a:off x="1459224" y="5405749"/>
              <a:ext cx="6463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sz="1200" dirty="0">
                  <a:latin typeface="SimHei" charset="-122"/>
                  <a:ea typeface="SimHei" charset="-122"/>
                  <a:cs typeface="SimHei" charset="-122"/>
                </a:rPr>
                <a:t>第</a:t>
              </a:r>
              <a:r>
                <a:rPr kumimoji="1" lang="zh-TW" altLang="en-US" sz="1200" dirty="0">
                  <a:latin typeface="SimHei" charset="-122"/>
                  <a:ea typeface="SimHei" charset="-122"/>
                  <a:cs typeface="SimHei" charset="-122"/>
                </a:rPr>
                <a:t>三轮</a:t>
              </a:r>
              <a:endParaRPr lang="zh-CN" altLang="en-US" sz="12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1452211" y="4741910"/>
              <a:ext cx="6463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sz="1200" dirty="0">
                  <a:latin typeface="SimHei" charset="-122"/>
                  <a:ea typeface="SimHei" charset="-122"/>
                  <a:cs typeface="SimHei" charset="-122"/>
                </a:rPr>
                <a:t>第二</a:t>
              </a:r>
              <a:r>
                <a:rPr kumimoji="1" lang="zh-TW" altLang="en-US" sz="1200" dirty="0">
                  <a:latin typeface="SimHei" charset="-122"/>
                  <a:ea typeface="SimHei" charset="-122"/>
                  <a:cs typeface="SimHei" charset="-122"/>
                </a:rPr>
                <a:t>轮</a:t>
              </a:r>
              <a:endParaRPr lang="zh-CN" altLang="en-US" sz="12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1454736" y="3267003"/>
              <a:ext cx="646331" cy="276999"/>
            </a:xfrm>
            <a:prstGeom prst="rect">
              <a:avLst/>
            </a:prstGeom>
          </p:spPr>
          <p:txBody>
            <a:bodyPr vert="horz" wrap="none">
              <a:spAutoFit/>
            </a:bodyPr>
            <a:lstStyle/>
            <a:p>
              <a:r>
                <a:rPr kumimoji="1" lang="zh-CN" altLang="en-US" sz="1200" dirty="0">
                  <a:latin typeface="SimHei" charset="-122"/>
                  <a:ea typeface="SimHei" charset="-122"/>
                  <a:cs typeface="SimHei" charset="-122"/>
                </a:rPr>
                <a:t>第一</a:t>
              </a:r>
              <a:r>
                <a:rPr kumimoji="1" lang="zh-TW" altLang="en-US" sz="1200" dirty="0">
                  <a:latin typeface="SimHei" charset="-122"/>
                  <a:ea typeface="SimHei" charset="-122"/>
                  <a:cs typeface="SimHei" charset="-122"/>
                </a:rPr>
                <a:t>轮</a:t>
              </a:r>
              <a:endParaRPr lang="zh-CN" altLang="en-US" sz="12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cxnSp>
          <p:nvCxnSpPr>
            <p:cNvPr id="100" name="直线箭头连接符 99"/>
            <p:cNvCxnSpPr/>
            <p:nvPr/>
          </p:nvCxnSpPr>
          <p:spPr>
            <a:xfrm>
              <a:off x="2327678" y="4873881"/>
              <a:ext cx="53648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线箭头连接符 100"/>
            <p:cNvCxnSpPr>
              <a:stCxn id="22" idx="3"/>
            </p:cNvCxnSpPr>
            <p:nvPr/>
          </p:nvCxnSpPr>
          <p:spPr>
            <a:xfrm>
              <a:off x="3842025" y="4217868"/>
              <a:ext cx="27414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线箭头连接符 101"/>
            <p:cNvCxnSpPr/>
            <p:nvPr/>
          </p:nvCxnSpPr>
          <p:spPr>
            <a:xfrm>
              <a:off x="3847666" y="3139638"/>
              <a:ext cx="2685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标题 1"/>
          <p:cNvSpPr>
            <a:spLocks noGrp="1"/>
          </p:cNvSpPr>
          <p:nvPr>
            <p:ph type="title"/>
          </p:nvPr>
        </p:nvSpPr>
        <p:spPr>
          <a:xfrm>
            <a:off x="1302656" y="337014"/>
            <a:ext cx="819241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900" dirty="0"/>
              <a:t>面向三轮对话的情感识别 </a:t>
            </a:r>
            <a:r>
              <a:rPr lang="en-US" altLang="zh-CN" sz="2900" dirty="0"/>
              <a:t>- </a:t>
            </a:r>
            <a:r>
              <a:rPr lang="zh-CN" altLang="en-US" sz="2900" dirty="0"/>
              <a:t>多通道分类模型框架</a:t>
            </a:r>
            <a:endParaRPr lang="zh-CN" altLang="en-US" sz="2900" dirty="0"/>
          </a:p>
        </p:txBody>
      </p:sp>
      <p:sp>
        <p:nvSpPr>
          <p:cNvPr id="107" name="Freeform 5"/>
          <p:cNvSpPr>
            <a:spLocks noEditPoints="1"/>
          </p:cNvSpPr>
          <p:nvPr/>
        </p:nvSpPr>
        <p:spPr bwMode="auto">
          <a:xfrm>
            <a:off x="507321" y="396194"/>
            <a:ext cx="766308" cy="684421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rgbClr val="77377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109" name="直接连接符 4"/>
          <p:cNvCxnSpPr/>
          <p:nvPr/>
        </p:nvCxnSpPr>
        <p:spPr>
          <a:xfrm>
            <a:off x="1302657" y="1019637"/>
            <a:ext cx="8961238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0" y="6176963"/>
            <a:ext cx="12192000" cy="681037"/>
          </a:xfrm>
          <a:prstGeom prst="rect">
            <a:avLst/>
          </a:prstGeom>
          <a:solidFill>
            <a:srgbClr val="7737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968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1433760" y="1128900"/>
            <a:ext cx="9400852" cy="4636900"/>
            <a:chOff x="1395447" y="1560700"/>
            <a:chExt cx="9400852" cy="4636900"/>
          </a:xfrm>
        </p:grpSpPr>
        <p:sp>
          <p:nvSpPr>
            <p:cNvPr id="5" name="圆角矩形 4"/>
            <p:cNvSpPr/>
            <p:nvPr/>
          </p:nvSpPr>
          <p:spPr>
            <a:xfrm>
              <a:off x="2795797" y="2083934"/>
              <a:ext cx="524016" cy="32204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四分类情感识别</a:t>
              </a:r>
              <a:endParaRPr kumimoji="1" lang="zh-CN" altLang="en-US" sz="16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grpSp>
          <p:nvGrpSpPr>
            <p:cNvPr id="6" name="组 5"/>
            <p:cNvGrpSpPr/>
            <p:nvPr/>
          </p:nvGrpSpPr>
          <p:grpSpPr>
            <a:xfrm>
              <a:off x="4228337" y="1741034"/>
              <a:ext cx="817138" cy="3737920"/>
              <a:chOff x="2822873" y="1732567"/>
              <a:chExt cx="817138" cy="3737920"/>
            </a:xfrm>
          </p:grpSpPr>
          <p:sp>
            <p:nvSpPr>
              <p:cNvPr id="45" name="椭圆 44"/>
              <p:cNvSpPr/>
              <p:nvPr/>
            </p:nvSpPr>
            <p:spPr>
              <a:xfrm>
                <a:off x="2826064" y="1732567"/>
                <a:ext cx="813947" cy="81394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zh-CN" altLang="en-US" sz="1500" dirty="0" smtClean="0">
                    <a:solidFill>
                      <a:schemeClr val="tx1"/>
                    </a:solidFill>
                    <a:latin typeface="SimHei" charset="-122"/>
                    <a:ea typeface="SimHei" charset="-122"/>
                    <a:cs typeface="SimHei" charset="-122"/>
                  </a:rPr>
                  <a:t>其他</a:t>
                </a:r>
                <a:endParaRPr kumimoji="1" lang="zh-CN" altLang="en-US" sz="15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2822873" y="2709125"/>
                <a:ext cx="813947" cy="81394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500" dirty="0" smtClean="0">
                    <a:solidFill>
                      <a:schemeClr val="tx1"/>
                    </a:solidFill>
                    <a:latin typeface="SimHei" charset="-122"/>
                    <a:ea typeface="SimHei" charset="-122"/>
                    <a:cs typeface="SimHei" charset="-122"/>
                  </a:rPr>
                  <a:t>开心</a:t>
                </a:r>
                <a:endParaRPr lang="zh-CN" altLang="en-US" sz="15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2822873" y="3685683"/>
                <a:ext cx="810756" cy="81075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500" dirty="0" smtClean="0">
                    <a:solidFill>
                      <a:schemeClr val="tx1"/>
                    </a:solidFill>
                    <a:latin typeface="SimHei" charset="-122"/>
                    <a:ea typeface="SimHei" charset="-122"/>
                    <a:cs typeface="SimHei" charset="-122"/>
                  </a:rPr>
                  <a:t>悲伤</a:t>
                </a:r>
                <a:endParaRPr kumimoji="1" lang="zh-CN" altLang="en-US" sz="15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2822873" y="4659731"/>
                <a:ext cx="810756" cy="81075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500" dirty="0" smtClean="0">
                    <a:solidFill>
                      <a:schemeClr val="tx1"/>
                    </a:solidFill>
                    <a:latin typeface="SimHei" charset="-122"/>
                    <a:ea typeface="SimHei" charset="-122"/>
                    <a:cs typeface="SimHei" charset="-122"/>
                  </a:rPr>
                  <a:t>愤怒</a:t>
                </a:r>
                <a:endParaRPr kumimoji="1" lang="zh-CN" altLang="en-US" sz="15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p:grpSp>
        <p:sp>
          <p:nvSpPr>
            <p:cNvPr id="7" name="文本框 6"/>
            <p:cNvSpPr txBox="1"/>
            <p:nvPr/>
          </p:nvSpPr>
          <p:spPr>
            <a:xfrm>
              <a:off x="1395447" y="352487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latin typeface="SimHei" charset="-122"/>
                  <a:ea typeface="SimHei" charset="-122"/>
                  <a:cs typeface="SimHei" charset="-122"/>
                </a:rPr>
                <a:t>三轮对话</a:t>
              </a:r>
              <a:endParaRPr kumimoji="1" lang="zh-CN" altLang="en-US" sz="16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4048116" y="1560700"/>
              <a:ext cx="1189582" cy="46369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600" dirty="0"/>
                <a:t> </a:t>
              </a:r>
              <a:endParaRPr kumimoji="1" lang="zh-CN" altLang="en-US" sz="1600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079717" y="5735379"/>
              <a:ext cx="1056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SimHei" charset="-122"/>
                  <a:ea typeface="SimHei" charset="-122"/>
                  <a:cs typeface="SimHei" charset="-122"/>
                </a:rPr>
                <a:t>中间</a:t>
              </a:r>
              <a:r>
                <a:rPr lang="zh-CN" altLang="en-US" sz="1600" dirty="0" smtClean="0">
                  <a:latin typeface="SimHei" charset="-122"/>
                  <a:ea typeface="SimHei" charset="-122"/>
                  <a:cs typeface="SimHei" charset="-122"/>
                </a:rPr>
                <a:t>结果</a:t>
              </a:r>
              <a:r>
                <a:rPr lang="en-US" altLang="zh-CN" sz="1600" dirty="0">
                  <a:latin typeface="Calibri" charset="0"/>
                  <a:ea typeface="Calibri" charset="0"/>
                  <a:cs typeface="Calibri" charset="0"/>
                </a:rPr>
                <a:t>I</a:t>
              </a:r>
              <a:endParaRPr kumimoji="1" lang="zh-CN" altLang="en-US" sz="16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5709746" y="2262809"/>
              <a:ext cx="539350" cy="36688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面向</a:t>
              </a:r>
              <a:r>
                <a:rPr lang="zh-CN" altLang="en-US" sz="16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开心</a:t>
              </a:r>
              <a:endParaRPr lang="en-US" altLang="zh-CN" sz="16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、悲伤</a:t>
              </a:r>
              <a:endParaRPr lang="en-US" altLang="zh-CN" sz="16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、</a:t>
              </a:r>
              <a:r>
                <a:rPr lang="zh-CN" altLang="en-US" sz="16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愤怒的三分类</a:t>
              </a:r>
              <a:endParaRPr kumimoji="1" lang="zh-CN" altLang="en-US" sz="16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grpSp>
          <p:nvGrpSpPr>
            <p:cNvPr id="11" name="组 10"/>
            <p:cNvGrpSpPr/>
            <p:nvPr/>
          </p:nvGrpSpPr>
          <p:grpSpPr>
            <a:xfrm>
              <a:off x="6910177" y="1741034"/>
              <a:ext cx="817138" cy="3737920"/>
              <a:chOff x="2822873" y="1732567"/>
              <a:chExt cx="817138" cy="3737920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2826064" y="1732567"/>
                <a:ext cx="813947" cy="81394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zh-CN" altLang="en-US" sz="1500" dirty="0">
                    <a:solidFill>
                      <a:schemeClr val="tx1"/>
                    </a:solidFill>
                    <a:latin typeface="SimHei" charset="-122"/>
                    <a:ea typeface="SimHei" charset="-122"/>
                    <a:cs typeface="SimHei" charset="-122"/>
                  </a:rPr>
                  <a:t>其他</a:t>
                </a:r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2822873" y="2709125"/>
                <a:ext cx="813947" cy="81394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500" dirty="0">
                    <a:solidFill>
                      <a:schemeClr val="tx1"/>
                    </a:solidFill>
                    <a:latin typeface="SimHei" charset="-122"/>
                    <a:ea typeface="SimHei" charset="-122"/>
                    <a:cs typeface="SimHei" charset="-122"/>
                  </a:rPr>
                  <a:t>开心</a:t>
                </a:r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2822873" y="3685683"/>
                <a:ext cx="810756" cy="81075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500" dirty="0">
                    <a:solidFill>
                      <a:schemeClr val="tx1"/>
                    </a:solidFill>
                    <a:latin typeface="SimHei" charset="-122"/>
                    <a:ea typeface="SimHei" charset="-122"/>
                    <a:cs typeface="SimHei" charset="-122"/>
                  </a:rPr>
                  <a:t>悲伤</a:t>
                </a:r>
                <a:endParaRPr kumimoji="1" lang="zh-CN" altLang="en-US" sz="15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2822873" y="4659731"/>
                <a:ext cx="810756" cy="81075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500" dirty="0">
                    <a:solidFill>
                      <a:schemeClr val="tx1"/>
                    </a:solidFill>
                    <a:latin typeface="SimHei" charset="-122"/>
                    <a:ea typeface="SimHei" charset="-122"/>
                    <a:cs typeface="SimHei" charset="-122"/>
                  </a:rPr>
                  <a:t>愤怒</a:t>
                </a:r>
                <a:endParaRPr kumimoji="1" lang="zh-CN" altLang="en-US" sz="15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6761557" y="5735379"/>
              <a:ext cx="11079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SimHei" charset="-122"/>
                  <a:ea typeface="SimHei" charset="-122"/>
                  <a:cs typeface="SimHei" charset="-122"/>
                </a:rPr>
                <a:t>中间</a:t>
              </a:r>
              <a:r>
                <a:rPr lang="zh-CN" altLang="en-US" sz="1600" dirty="0" smtClean="0">
                  <a:latin typeface="SimHei" charset="-122"/>
                  <a:ea typeface="SimHei" charset="-122"/>
                  <a:cs typeface="SimHei" charset="-122"/>
                </a:rPr>
                <a:t>结果</a:t>
              </a:r>
              <a:r>
                <a:rPr lang="en-US" altLang="zh-CN" sz="1600" dirty="0" smtClean="0">
                  <a:latin typeface="Calibri" charset="0"/>
                  <a:ea typeface="Calibri" charset="0"/>
                  <a:cs typeface="Calibri" charset="0"/>
                </a:rPr>
                <a:t>II</a:t>
              </a:r>
              <a:endParaRPr kumimoji="1" lang="zh-CN" altLang="en-US" sz="16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13" name="组 12"/>
            <p:cNvGrpSpPr/>
            <p:nvPr/>
          </p:nvGrpSpPr>
          <p:grpSpPr>
            <a:xfrm>
              <a:off x="9784220" y="1741034"/>
              <a:ext cx="817138" cy="3737920"/>
              <a:chOff x="2822873" y="1732567"/>
              <a:chExt cx="817138" cy="3737920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2826064" y="1732567"/>
                <a:ext cx="813947" cy="81394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zh-CN" altLang="en-US" sz="1500" dirty="0">
                    <a:solidFill>
                      <a:schemeClr val="tx1"/>
                    </a:solidFill>
                    <a:latin typeface="SimHei" charset="-122"/>
                    <a:ea typeface="SimHei" charset="-122"/>
                    <a:cs typeface="SimHei" charset="-122"/>
                  </a:rPr>
                  <a:t>其他</a:t>
                </a: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2822873" y="2709125"/>
                <a:ext cx="813947" cy="81394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500" dirty="0">
                    <a:solidFill>
                      <a:schemeClr val="tx1"/>
                    </a:solidFill>
                    <a:latin typeface="SimHei" charset="-122"/>
                    <a:ea typeface="SimHei" charset="-122"/>
                    <a:cs typeface="SimHei" charset="-122"/>
                  </a:rPr>
                  <a:t>开心</a:t>
                </a:r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2822873" y="3685683"/>
                <a:ext cx="810756" cy="81075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500" dirty="0">
                    <a:solidFill>
                      <a:schemeClr val="tx1"/>
                    </a:solidFill>
                    <a:latin typeface="SimHei" charset="-122"/>
                    <a:ea typeface="SimHei" charset="-122"/>
                    <a:cs typeface="SimHei" charset="-122"/>
                  </a:rPr>
                  <a:t>悲伤</a:t>
                </a:r>
                <a:endParaRPr kumimoji="1" lang="zh-CN" altLang="en-US" sz="15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2822873" y="4659731"/>
                <a:ext cx="810756" cy="81075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500" dirty="0">
                    <a:solidFill>
                      <a:schemeClr val="tx1"/>
                    </a:solidFill>
                    <a:latin typeface="SimHei" charset="-122"/>
                    <a:ea typeface="SimHei" charset="-122"/>
                    <a:cs typeface="SimHei" charset="-122"/>
                  </a:rPr>
                  <a:t>愤怒</a:t>
                </a:r>
                <a:endParaRPr kumimoji="1" lang="zh-CN" altLang="en-US" sz="15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9698806" y="5735379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>
                  <a:latin typeface="SimHei" charset="-122"/>
                  <a:ea typeface="SimHei" charset="-122"/>
                  <a:cs typeface="SimHei" charset="-122"/>
                </a:rPr>
                <a:t>最终结果</a:t>
              </a:r>
              <a:endParaRPr kumimoji="1" lang="zh-CN" altLang="en-US" sz="16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6761557" y="1560700"/>
              <a:ext cx="1189582" cy="46369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600" dirty="0"/>
                <a:t> </a:t>
              </a:r>
              <a:endParaRPr kumimoji="1" lang="zh-CN" altLang="en-US" sz="1600" dirty="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9606717" y="1560700"/>
              <a:ext cx="1189582" cy="46369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600" dirty="0"/>
                <a:t> </a:t>
              </a:r>
              <a:endParaRPr kumimoji="1" lang="zh-CN" altLang="en-US" sz="1600" dirty="0"/>
            </a:p>
          </p:txBody>
        </p:sp>
        <p:cxnSp>
          <p:nvCxnSpPr>
            <p:cNvPr id="17" name="直线箭头连接符 16"/>
            <p:cNvCxnSpPr>
              <a:stCxn id="17" idx="6"/>
              <a:endCxn id="25" idx="2"/>
            </p:cNvCxnSpPr>
            <p:nvPr/>
          </p:nvCxnSpPr>
          <p:spPr>
            <a:xfrm>
              <a:off x="7727315" y="2148008"/>
              <a:ext cx="20600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7"/>
            <p:cNvCxnSpPr>
              <a:stCxn id="9" idx="6"/>
              <a:endCxn id="15" idx="1"/>
            </p:cNvCxnSpPr>
            <p:nvPr/>
          </p:nvCxnSpPr>
          <p:spPr>
            <a:xfrm>
              <a:off x="5042284" y="3124566"/>
              <a:ext cx="667462" cy="9726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8"/>
            <p:cNvCxnSpPr>
              <a:stCxn id="15" idx="3"/>
              <a:endCxn id="18" idx="2"/>
            </p:cNvCxnSpPr>
            <p:nvPr/>
          </p:nvCxnSpPr>
          <p:spPr>
            <a:xfrm flipV="1">
              <a:off x="6249096" y="3124566"/>
              <a:ext cx="661081" cy="9726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箭头连接符 19"/>
            <p:cNvCxnSpPr>
              <a:stCxn id="18" idx="6"/>
              <a:endCxn id="26" idx="2"/>
            </p:cNvCxnSpPr>
            <p:nvPr/>
          </p:nvCxnSpPr>
          <p:spPr>
            <a:xfrm>
              <a:off x="7724124" y="3124566"/>
              <a:ext cx="20600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箭头连接符 20"/>
            <p:cNvCxnSpPr>
              <a:stCxn id="10" idx="6"/>
              <a:endCxn id="15" idx="1"/>
            </p:cNvCxnSpPr>
            <p:nvPr/>
          </p:nvCxnSpPr>
          <p:spPr>
            <a:xfrm flipV="1">
              <a:off x="5039093" y="4097225"/>
              <a:ext cx="670653" cy="23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箭头连接符 21"/>
            <p:cNvCxnSpPr>
              <a:stCxn id="19" idx="6"/>
              <a:endCxn id="27" idx="2"/>
            </p:cNvCxnSpPr>
            <p:nvPr/>
          </p:nvCxnSpPr>
          <p:spPr>
            <a:xfrm>
              <a:off x="7720933" y="4099528"/>
              <a:ext cx="20632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箭头连接符 22"/>
            <p:cNvCxnSpPr>
              <a:stCxn id="20" idx="6"/>
              <a:endCxn id="28" idx="2"/>
            </p:cNvCxnSpPr>
            <p:nvPr/>
          </p:nvCxnSpPr>
          <p:spPr>
            <a:xfrm>
              <a:off x="7720933" y="5073576"/>
              <a:ext cx="20632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箭头连接符 23"/>
            <p:cNvCxnSpPr>
              <a:endCxn id="25" idx="2"/>
            </p:cNvCxnSpPr>
            <p:nvPr/>
          </p:nvCxnSpPr>
          <p:spPr>
            <a:xfrm flipV="1">
              <a:off x="9004556" y="2148008"/>
              <a:ext cx="782855" cy="9740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箭头连接符 24"/>
            <p:cNvCxnSpPr>
              <a:stCxn id="6" idx="3"/>
              <a:endCxn id="8" idx="2"/>
            </p:cNvCxnSpPr>
            <p:nvPr/>
          </p:nvCxnSpPr>
          <p:spPr>
            <a:xfrm flipV="1">
              <a:off x="3319813" y="2148008"/>
              <a:ext cx="911715" cy="15461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箭头连接符 25"/>
            <p:cNvCxnSpPr>
              <a:stCxn id="6" idx="3"/>
            </p:cNvCxnSpPr>
            <p:nvPr/>
          </p:nvCxnSpPr>
          <p:spPr>
            <a:xfrm flipV="1">
              <a:off x="3319813" y="3124566"/>
              <a:ext cx="908524" cy="569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箭头连接符 26"/>
            <p:cNvCxnSpPr>
              <a:stCxn id="6" idx="3"/>
            </p:cNvCxnSpPr>
            <p:nvPr/>
          </p:nvCxnSpPr>
          <p:spPr>
            <a:xfrm>
              <a:off x="3319813" y="3694150"/>
              <a:ext cx="908524" cy="4053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箭头连接符 27"/>
            <p:cNvCxnSpPr>
              <a:stCxn id="6" idx="3"/>
            </p:cNvCxnSpPr>
            <p:nvPr/>
          </p:nvCxnSpPr>
          <p:spPr>
            <a:xfrm>
              <a:off x="3319813" y="3694150"/>
              <a:ext cx="908524" cy="13794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箭头连接符 28"/>
            <p:cNvCxnSpPr>
              <a:stCxn id="8" idx="6"/>
              <a:endCxn id="17" idx="2"/>
            </p:cNvCxnSpPr>
            <p:nvPr/>
          </p:nvCxnSpPr>
          <p:spPr>
            <a:xfrm>
              <a:off x="5045475" y="2148008"/>
              <a:ext cx="18678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箭头连接符 29"/>
            <p:cNvCxnSpPr>
              <a:stCxn id="12" idx="3"/>
              <a:endCxn id="6" idx="1"/>
            </p:cNvCxnSpPr>
            <p:nvPr/>
          </p:nvCxnSpPr>
          <p:spPr>
            <a:xfrm>
              <a:off x="2400850" y="3694150"/>
              <a:ext cx="3949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30"/>
            <p:cNvCxnSpPr>
              <a:stCxn id="15" idx="3"/>
              <a:endCxn id="19" idx="2"/>
            </p:cNvCxnSpPr>
            <p:nvPr/>
          </p:nvCxnSpPr>
          <p:spPr>
            <a:xfrm>
              <a:off x="6249096" y="4097225"/>
              <a:ext cx="661081" cy="23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箭头连接符 31"/>
            <p:cNvCxnSpPr>
              <a:stCxn id="11" idx="6"/>
              <a:endCxn id="15" idx="1"/>
            </p:cNvCxnSpPr>
            <p:nvPr/>
          </p:nvCxnSpPr>
          <p:spPr>
            <a:xfrm flipV="1">
              <a:off x="5039093" y="4097225"/>
              <a:ext cx="670653" cy="9763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箭头连接符 32"/>
            <p:cNvCxnSpPr>
              <a:stCxn id="15" idx="3"/>
              <a:endCxn id="20" idx="2"/>
            </p:cNvCxnSpPr>
            <p:nvPr/>
          </p:nvCxnSpPr>
          <p:spPr>
            <a:xfrm>
              <a:off x="6249096" y="4097225"/>
              <a:ext cx="661081" cy="9763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箭头连接符 33"/>
            <p:cNvCxnSpPr>
              <a:endCxn id="25" idx="2"/>
            </p:cNvCxnSpPr>
            <p:nvPr/>
          </p:nvCxnSpPr>
          <p:spPr>
            <a:xfrm flipV="1">
              <a:off x="8987622" y="2148008"/>
              <a:ext cx="799789" cy="19515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箭头连接符 34"/>
            <p:cNvCxnSpPr>
              <a:endCxn id="25" idx="2"/>
            </p:cNvCxnSpPr>
            <p:nvPr/>
          </p:nvCxnSpPr>
          <p:spPr>
            <a:xfrm flipV="1">
              <a:off x="8999977" y="2148008"/>
              <a:ext cx="787434" cy="29255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圆角矩形 35"/>
            <p:cNvSpPr/>
            <p:nvPr/>
          </p:nvSpPr>
          <p:spPr>
            <a:xfrm>
              <a:off x="8465206" y="2262809"/>
              <a:ext cx="539350" cy="36688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面向</a:t>
              </a:r>
              <a:r>
                <a:rPr lang="zh-CN" altLang="en-US" sz="16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其他</a:t>
              </a:r>
              <a:endParaRPr lang="en-US" altLang="zh-CN" sz="16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、</a:t>
              </a:r>
              <a:r>
                <a:rPr lang="zh-CN" altLang="en-US" sz="16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不是其他的二分类</a:t>
              </a:r>
              <a:endParaRPr kumimoji="1" lang="zh-CN" altLang="en-US" sz="16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</p:grpSp>
      <p:sp>
        <p:nvSpPr>
          <p:cNvPr id="49" name="标题 1"/>
          <p:cNvSpPr>
            <a:spLocks noGrp="1"/>
          </p:cNvSpPr>
          <p:nvPr>
            <p:ph type="title"/>
          </p:nvPr>
        </p:nvSpPr>
        <p:spPr>
          <a:xfrm>
            <a:off x="1302655" y="337014"/>
            <a:ext cx="9531957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900" dirty="0"/>
              <a:t>面向三轮对话的情感识别 </a:t>
            </a:r>
            <a:r>
              <a:rPr lang="en-US" altLang="zh-CN" sz="2900" dirty="0"/>
              <a:t>- </a:t>
            </a:r>
            <a:r>
              <a:rPr lang="zh-CN" altLang="en-US" sz="2900" dirty="0"/>
              <a:t>多分类器分层识别算法</a:t>
            </a:r>
            <a:endParaRPr lang="zh-CN" altLang="en-US" sz="2900" dirty="0"/>
          </a:p>
        </p:txBody>
      </p:sp>
      <p:sp>
        <p:nvSpPr>
          <p:cNvPr id="50" name="Freeform 5"/>
          <p:cNvSpPr>
            <a:spLocks noEditPoints="1"/>
          </p:cNvSpPr>
          <p:nvPr/>
        </p:nvSpPr>
        <p:spPr bwMode="auto">
          <a:xfrm>
            <a:off x="507321" y="396194"/>
            <a:ext cx="766308" cy="684421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rgbClr val="77377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51" name="直接连接符 4"/>
          <p:cNvCxnSpPr/>
          <p:nvPr/>
        </p:nvCxnSpPr>
        <p:spPr>
          <a:xfrm>
            <a:off x="1302657" y="1019637"/>
            <a:ext cx="8961238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0" y="6176963"/>
            <a:ext cx="12192000" cy="681037"/>
          </a:xfrm>
          <a:prstGeom prst="rect">
            <a:avLst/>
          </a:prstGeom>
          <a:solidFill>
            <a:srgbClr val="7737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516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标题 1"/>
          <p:cNvSpPr>
            <a:spLocks noGrp="1"/>
          </p:cNvSpPr>
          <p:nvPr>
            <p:ph type="title"/>
          </p:nvPr>
        </p:nvSpPr>
        <p:spPr>
          <a:xfrm>
            <a:off x="1302655" y="337014"/>
            <a:ext cx="9531957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900" dirty="0"/>
              <a:t>面向三轮对话的情感识别 </a:t>
            </a:r>
            <a:r>
              <a:rPr lang="en-US" altLang="zh-CN" sz="2900" dirty="0"/>
              <a:t>- </a:t>
            </a:r>
            <a:r>
              <a:rPr lang="zh-CN" altLang="en-US" sz="2900" dirty="0"/>
              <a:t>参赛结果 </a:t>
            </a:r>
            <a:endParaRPr lang="zh-CN" altLang="en-US" sz="2900" dirty="0"/>
          </a:p>
        </p:txBody>
      </p:sp>
      <p:sp>
        <p:nvSpPr>
          <p:cNvPr id="50" name="Freeform 5"/>
          <p:cNvSpPr>
            <a:spLocks noEditPoints="1"/>
          </p:cNvSpPr>
          <p:nvPr/>
        </p:nvSpPr>
        <p:spPr bwMode="auto">
          <a:xfrm>
            <a:off x="507321" y="396194"/>
            <a:ext cx="766308" cy="684421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rgbClr val="77377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51" name="直接连接符 4"/>
          <p:cNvCxnSpPr/>
          <p:nvPr/>
        </p:nvCxnSpPr>
        <p:spPr>
          <a:xfrm>
            <a:off x="1302657" y="1019637"/>
            <a:ext cx="8961238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3986731" y="1230692"/>
            <a:ext cx="3666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i="1" dirty="0">
                <a:latin typeface="Times New Roman" charset="0"/>
                <a:ea typeface="Times New Roman" charset="0"/>
                <a:cs typeface="Times New Roman" charset="0"/>
              </a:rPr>
              <a:t>SemEval-</a:t>
            </a:r>
            <a:r>
              <a:rPr lang="zh-CN" altLang="en-US" i="1" dirty="0" smtClean="0">
                <a:latin typeface="Times New Roman" charset="0"/>
                <a:ea typeface="Times New Roman" charset="0"/>
                <a:cs typeface="Times New Roman" charset="0"/>
              </a:rPr>
              <a:t>201</a:t>
            </a:r>
            <a:r>
              <a:rPr lang="en-US" altLang="zh-TW" i="1" dirty="0" smtClean="0">
                <a:latin typeface="Times New Roman" charset="0"/>
                <a:ea typeface="Times New Roman" charset="0"/>
                <a:cs typeface="Times New Roman" charset="0"/>
              </a:rPr>
              <a:t>9</a:t>
            </a:r>
            <a:r>
              <a:rPr lang="zh-CN" altLang="en-US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任务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三参赛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系统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性能</a:t>
            </a:r>
            <a:endParaRPr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993226"/>
              </p:ext>
            </p:extLst>
          </p:nvPr>
        </p:nvGraphicFramePr>
        <p:xfrm>
          <a:off x="3429000" y="1646766"/>
          <a:ext cx="4686300" cy="407924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914400"/>
                <a:gridCol w="2463800"/>
                <a:gridCol w="13081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800" b="0" u="none" strike="noStrike" kern="1200" baseline="0" dirty="0" smtClean="0">
                          <a:latin typeface="+mn-ea"/>
                          <a:ea typeface="+mn-ea"/>
                        </a:rPr>
                        <a:t>排名</a:t>
                      </a:r>
                      <a:endParaRPr lang="zh-CN" alt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ea"/>
                        <a:ea typeface="+mn-ea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u="none" strike="noStrike" kern="1200" baseline="0" dirty="0" smtClean="0">
                          <a:latin typeface="+mn-ea"/>
                          <a:ea typeface="+mn-ea"/>
                        </a:rPr>
                        <a:t>队伍名称</a:t>
                      </a:r>
                      <a:endParaRPr lang="zh-CN" alt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ea"/>
                        <a:ea typeface="+mn-ea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u="none" strike="noStrike" kern="1200" baseline="0" dirty="0" smtClean="0">
                          <a:latin typeface="+mn-ea"/>
                          <a:ea typeface="+mn-ea"/>
                        </a:rPr>
                        <a:t>F1</a:t>
                      </a:r>
                      <a:r>
                        <a:rPr lang="zh-CN" altLang="en-US" sz="1800" b="0" u="none" strike="noStrike" kern="1200" baseline="0" dirty="0" smtClean="0">
                          <a:latin typeface="+mn-ea"/>
                          <a:ea typeface="+mn-ea"/>
                        </a:rPr>
                        <a:t>值</a:t>
                      </a:r>
                      <a:endParaRPr lang="zh-CN" altLang="en-US" b="0" dirty="0">
                        <a:latin typeface="+mn-ea"/>
                        <a:ea typeface="+mn-ea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u="none" strike="noStrike" kern="1200" baseline="0" dirty="0" smtClean="0">
                          <a:latin typeface="+mn-ea"/>
                          <a:ea typeface="+mn-ea"/>
                        </a:rPr>
                        <a:t>1</a:t>
                      </a:r>
                      <a:endParaRPr lang="en-US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u="none" strike="noStrike" kern="1200" baseline="0" dirty="0" err="1" smtClean="0">
                          <a:latin typeface="+mn-ea"/>
                          <a:ea typeface="+mn-ea"/>
                        </a:rPr>
                        <a:t>PingAn</a:t>
                      </a:r>
                      <a:r>
                        <a:rPr lang="en-US" altLang="zh-CN" sz="1800" b="0" u="none" strike="noStrike" kern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800" b="0" u="none" strike="noStrike" kern="1200" baseline="0" dirty="0" err="1" smtClean="0">
                          <a:latin typeface="+mn-ea"/>
                          <a:ea typeface="+mn-ea"/>
                        </a:rPr>
                        <a:t>GammaLab</a:t>
                      </a:r>
                      <a:endParaRPr lang="zh-CN" altLang="en-US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u="none" strike="noStrike" kern="1200" baseline="0" dirty="0" smtClean="0">
                          <a:latin typeface="+mn-ea"/>
                          <a:ea typeface="+mn-ea"/>
                        </a:rPr>
                        <a:t>0.7959</a:t>
                      </a:r>
                      <a:endParaRPr lang="zh-CN" altLang="en-US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en-US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b="0" dirty="0" smtClean="0">
                          <a:latin typeface="+mn-ea"/>
                          <a:ea typeface="+mn-ea"/>
                        </a:rPr>
                        <a:t>无</a:t>
                      </a:r>
                      <a:r>
                        <a:rPr lang="en-US" altLang="zh-CN" b="0" dirty="0" smtClean="0">
                          <a:latin typeface="+mn-ea"/>
                          <a:ea typeface="+mn-ea"/>
                        </a:rPr>
                        <a:t>)</a:t>
                      </a:r>
                      <a:endParaRPr lang="zh-CN" altLang="en-US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latin typeface="+mn-lt"/>
                          <a:ea typeface="+mn-ea"/>
                        </a:rPr>
                        <a:t>0.7947</a:t>
                      </a:r>
                      <a:endParaRPr lang="zh-CN" altLang="en-US" b="0" dirty="0">
                        <a:latin typeface="+mn-lt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CN" sz="1800" b="0" u="none" strike="noStrike" kern="1200" baseline="0" dirty="0" smtClean="0">
                          <a:latin typeface="+mn-ea"/>
                          <a:ea typeface="+mn-ea"/>
                        </a:rPr>
                        <a:t>3</a:t>
                      </a:r>
                      <a:endParaRPr lang="de-DE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1800" b="0" u="none" strike="noStrike" kern="1200" baseline="0" dirty="0" smtClean="0">
                          <a:latin typeface="+mn-ea"/>
                          <a:ea typeface="+mn-ea"/>
                        </a:rPr>
                        <a:t>NELEC</a:t>
                      </a:r>
                      <a:endParaRPr lang="zh-CN" altLang="en-US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1800" b="0" u="none" strike="noStrike" kern="1200" baseline="0" dirty="0" smtClean="0">
                          <a:latin typeface="+mn-ea"/>
                          <a:ea typeface="+mn-ea"/>
                        </a:rPr>
                        <a:t>0.7765</a:t>
                      </a:r>
                      <a:endParaRPr lang="de-DE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CN" sz="1800" b="0" u="none" strike="noStrike" kern="1200" baseline="0" dirty="0" smtClean="0">
                          <a:latin typeface="+mn-ea"/>
                          <a:ea typeface="+mn-ea"/>
                        </a:rPr>
                        <a:t>4</a:t>
                      </a:r>
                      <a:endParaRPr lang="de-DE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CN" sz="1800" b="0" u="none" strike="noStrike" kern="1200" baseline="0" dirty="0" err="1" smtClean="0">
                          <a:latin typeface="+mn-ea"/>
                          <a:ea typeface="+mn-ea"/>
                        </a:rPr>
                        <a:t>SymantoResearch</a:t>
                      </a:r>
                      <a:endParaRPr lang="zh-CN" altLang="en-US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1800" b="0" u="none" strike="noStrike" kern="1200" baseline="0" dirty="0" smtClean="0">
                          <a:latin typeface="+mn-ea"/>
                          <a:ea typeface="+mn-ea"/>
                        </a:rPr>
                        <a:t>0.7731</a:t>
                      </a:r>
                      <a:endParaRPr lang="zh-CN" altLang="en-US" b="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altLang="zh-CN" sz="1800" b="0" u="none" strike="noStrike" kern="1200" baseline="0" dirty="0" smtClean="0">
                          <a:latin typeface="+mn-ea"/>
                          <a:ea typeface="+mn-ea"/>
                        </a:rPr>
                        <a:t>5</a:t>
                      </a:r>
                      <a:endParaRPr lang="tr-TR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altLang="zh-CN" sz="1800" b="0" u="none" strike="noStrike" kern="1200" baseline="0" dirty="0" smtClean="0">
                          <a:latin typeface="+mn-ea"/>
                          <a:ea typeface="+mn-ea"/>
                        </a:rPr>
                        <a:t>ANA</a:t>
                      </a:r>
                      <a:endParaRPr lang="zh-CN" altLang="en-US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altLang="zh-CN" sz="1800" b="0" u="none" strike="noStrike" kern="1200" baseline="0" dirty="0" smtClean="0">
                          <a:latin typeface="+mn-ea"/>
                          <a:ea typeface="+mn-ea"/>
                        </a:rPr>
                        <a:t>0.7709</a:t>
                      </a:r>
                      <a:endParaRPr lang="tr-TR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altLang="zh-CN" sz="1800" b="0" u="none" strike="noStrike" kern="1200" baseline="0" dirty="0" smtClean="0">
                          <a:latin typeface="+mn-ea"/>
                          <a:ea typeface="+mn-ea"/>
                        </a:rPr>
                        <a:t>6</a:t>
                      </a:r>
                      <a:endParaRPr lang="nb-NO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altLang="zh-CN" sz="1800" b="0" u="none" strike="noStrike" kern="1200" baseline="0" dirty="0" err="1" smtClean="0">
                          <a:latin typeface="+mn-ea"/>
                          <a:ea typeface="+mn-ea"/>
                        </a:rPr>
                        <a:t>CAiRE_HKUST</a:t>
                      </a:r>
                      <a:endParaRPr lang="zh-CN" altLang="en-US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altLang="zh-CN" sz="1800" b="0" u="none" strike="noStrike" kern="1200" baseline="0" dirty="0" smtClean="0">
                          <a:latin typeface="+mn-ea"/>
                          <a:ea typeface="+mn-ea"/>
                        </a:rPr>
                        <a:t>0.7677</a:t>
                      </a:r>
                      <a:endParaRPr lang="nb-NO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altLang="zh-CN" sz="1800" b="0" u="none" strike="noStrike" kern="1200" baseline="0" dirty="0" smtClean="0">
                          <a:latin typeface="+mn-ea"/>
                          <a:ea typeface="+mn-ea"/>
                        </a:rPr>
                        <a:t>7</a:t>
                      </a:r>
                      <a:endParaRPr lang="pt-BR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1800" b="0" u="none" strike="noStrike" kern="1200" baseline="0" dirty="0" smtClean="0">
                          <a:latin typeface="+mn-ea"/>
                          <a:ea typeface="+mn-ea"/>
                        </a:rPr>
                        <a:t>SNU_IDS</a:t>
                      </a:r>
                      <a:endParaRPr lang="zh-CN" altLang="en-US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1800" b="0" u="none" strike="noStrike" kern="1200" baseline="0" dirty="0" smtClean="0">
                          <a:latin typeface="+mn-ea"/>
                          <a:ea typeface="+mn-ea"/>
                        </a:rPr>
                        <a:t>0.7661</a:t>
                      </a:r>
                      <a:endParaRPr lang="pt-BR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u="none" strike="noStrike" kern="1200" baseline="0" dirty="0" smtClean="0">
                          <a:latin typeface="+mn-ea"/>
                          <a:ea typeface="+mn-ea"/>
                        </a:rPr>
                        <a:t>8</a:t>
                      </a:r>
                      <a:endParaRPr lang="en-US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u="none" strike="noStrike" kern="1200" baseline="0" dirty="0" smtClean="0">
                          <a:latin typeface="+mn-ea"/>
                          <a:ea typeface="+mn-ea"/>
                        </a:rPr>
                        <a:t>THU_HCSI</a:t>
                      </a:r>
                      <a:endParaRPr lang="zh-CN" altLang="en-US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u="none" strike="noStrike" kern="1200" baseline="0" dirty="0" smtClean="0">
                          <a:latin typeface="+mn-ea"/>
                          <a:ea typeface="+mn-ea"/>
                        </a:rPr>
                        <a:t>0.7616</a:t>
                      </a:r>
                      <a:endParaRPr lang="en-US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b="0" dirty="0" smtClean="0">
                          <a:latin typeface="+mn-ea"/>
                          <a:ea typeface="+mn-ea"/>
                        </a:rPr>
                        <a:t>无</a:t>
                      </a:r>
                      <a:r>
                        <a:rPr lang="en-US" altLang="zh-CN" b="0" dirty="0" smtClean="0">
                          <a:latin typeface="+mn-ea"/>
                          <a:ea typeface="+mn-ea"/>
                        </a:rPr>
                        <a:t>)</a:t>
                      </a:r>
                      <a:endParaRPr lang="zh-CN" altLang="en-US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0.7608</a:t>
                      </a:r>
                      <a:endParaRPr lang="en-US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altLang="zh-CN" sz="1800" b="0" u="none" strike="noStrike" kern="1200" baseline="0" dirty="0" smtClean="0">
                          <a:latin typeface="+mn-ea"/>
                          <a:ea typeface="+mn-ea"/>
                        </a:rPr>
                        <a:t>10</a:t>
                      </a:r>
                      <a:endParaRPr lang="zh-CN" altLang="en-US" b="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altLang="zh-CN" sz="1800" b="0" u="none" strike="noStrike" kern="1200" baseline="0" dirty="0" smtClean="0">
                          <a:latin typeface="+mn-ea"/>
                          <a:ea typeface="+mn-ea"/>
                        </a:rPr>
                        <a:t>YUN-HPCC</a:t>
                      </a:r>
                      <a:endParaRPr lang="zh-CN" altLang="en-US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altLang="zh-CN" sz="1800" b="0" u="none" strike="noStrike" kern="1200" baseline="0" dirty="0" smtClean="0">
                          <a:latin typeface="+mn-ea"/>
                          <a:ea typeface="+mn-ea"/>
                        </a:rPr>
                        <a:t>0.7588</a:t>
                      </a:r>
                      <a:endParaRPr lang="zh-CN" altLang="en-US" b="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7" name="矩形 56"/>
          <p:cNvSpPr/>
          <p:nvPr/>
        </p:nvSpPr>
        <p:spPr>
          <a:xfrm>
            <a:off x="0" y="6176963"/>
            <a:ext cx="12192000" cy="681037"/>
          </a:xfrm>
          <a:prstGeom prst="rect">
            <a:avLst/>
          </a:prstGeom>
          <a:solidFill>
            <a:srgbClr val="7737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571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302655" y="337014"/>
            <a:ext cx="9531957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900" dirty="0"/>
              <a:t>面向三轮对话的情感识别 </a:t>
            </a:r>
            <a:r>
              <a:rPr lang="en-US" altLang="zh-CN" sz="2900" dirty="0"/>
              <a:t>- </a:t>
            </a:r>
            <a:r>
              <a:rPr lang="zh-CN" altLang="en-US" sz="2900" dirty="0"/>
              <a:t>实验结果</a:t>
            </a:r>
            <a:endParaRPr lang="zh-CN" altLang="en-US" sz="2900" dirty="0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507321" y="396194"/>
            <a:ext cx="766308" cy="684421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rgbClr val="77377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6" name="直接连接符 4"/>
          <p:cNvCxnSpPr/>
          <p:nvPr/>
        </p:nvCxnSpPr>
        <p:spPr>
          <a:xfrm>
            <a:off x="1302657" y="1019637"/>
            <a:ext cx="8961238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52420"/>
              </p:ext>
            </p:extLst>
          </p:nvPr>
        </p:nvGraphicFramePr>
        <p:xfrm>
          <a:off x="2470150" y="1505620"/>
          <a:ext cx="7251699" cy="148336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985137"/>
                <a:gridCol w="1354934"/>
                <a:gridCol w="1354934"/>
                <a:gridCol w="1354934"/>
                <a:gridCol w="1201760"/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b="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u="none" strike="noStrike" kern="1200" baseline="0" dirty="0" smtClean="0"/>
                        <a:t>准确率</a:t>
                      </a:r>
                      <a:endParaRPr lang="zh-CN" altLang="en-US" b="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u="none" strike="noStrike" kern="1200" baseline="0" dirty="0" smtClean="0"/>
                        <a:t>正确率</a:t>
                      </a:r>
                      <a:endParaRPr lang="zh-CN" altLang="en-US" sz="1800" b="0" u="none" strike="noStrike" kern="1200" baseline="0" dirty="0" smtClean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u="none" strike="noStrike" kern="1200" baseline="0" dirty="0" smtClean="0"/>
                        <a:t>召回率</a:t>
                      </a:r>
                      <a:endParaRPr lang="zh-CN" altLang="en-US" b="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u="none" strike="noStrike" kern="1200" baseline="0" dirty="0" smtClean="0"/>
                        <a:t>F1</a:t>
                      </a:r>
                      <a:r>
                        <a:rPr lang="zh-CN" altLang="en-US" sz="1800" b="0" u="none" strike="noStrike" kern="1200" baseline="0" dirty="0" smtClean="0"/>
                        <a:t>值</a:t>
                      </a:r>
                      <a:endParaRPr lang="zh-CN" altLang="en-US" b="0" dirty="0" smtClean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u="none" strike="noStrike" kern="1200" baseline="0" dirty="0" smtClean="0"/>
                        <a:t>中间结果</a:t>
                      </a:r>
                      <a:r>
                        <a:rPr lang="en-US" altLang="zh-CN" sz="1800" u="none" strike="noStrike" kern="1200" baseline="0" dirty="0" smtClean="0"/>
                        <a:t>I</a:t>
                      </a:r>
                      <a:endParaRPr lang="zh-CN" alt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0.9278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0.7360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u="none" strike="noStrike" kern="1200" baseline="0" dirty="0" smtClean="0"/>
                        <a:t>0.7740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0.7545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u="none" strike="noStrike" kern="1200" baseline="0" dirty="0" smtClean="0"/>
                        <a:t>中间结果</a:t>
                      </a:r>
                      <a:r>
                        <a:rPr lang="en-US" altLang="zh-CN" sz="1800" u="none" strike="noStrike" kern="1200" baseline="0" dirty="0" smtClean="0"/>
                        <a:t>II</a:t>
                      </a:r>
                      <a:endParaRPr lang="zh-CN" alt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0.9281</a:t>
                      </a:r>
                      <a:r>
                        <a:rPr lang="en-US" altLang="zh-CN" sz="1800" b="0" dirty="0" smtClean="0">
                          <a:latin typeface="+mn-lt"/>
                        </a:rPr>
                        <a:t>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0.7383</a:t>
                      </a:r>
                      <a:r>
                        <a:rPr lang="en-US" altLang="zh-CN" sz="1800" b="0" dirty="0" smtClean="0">
                          <a:latin typeface="+mn-lt"/>
                        </a:rPr>
                        <a:t>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0.7764</a:t>
                      </a:r>
                      <a:r>
                        <a:rPr lang="en-US" altLang="zh-CN" sz="1800" b="0" dirty="0" smtClean="0">
                          <a:latin typeface="+mn-lt"/>
                        </a:rPr>
                        <a:t>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0.7569</a:t>
                      </a:r>
                      <a:r>
                        <a:rPr lang="en-US" altLang="zh-CN" sz="1800" b="0" dirty="0" smtClean="0">
                          <a:latin typeface="+mn-lt"/>
                        </a:rPr>
                        <a:t>↑</a:t>
                      </a:r>
                      <a:endParaRPr lang="en-US" altLang="zh-CN" sz="1800" u="none" strike="noStrike" kern="1200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u="none" strike="noStrike" kern="1200" baseline="0" dirty="0" smtClean="0">
                          <a:solidFill>
                            <a:srgbClr val="528FC7"/>
                          </a:solidFill>
                        </a:rPr>
                        <a:t>最终结果</a:t>
                      </a:r>
                      <a:endParaRPr lang="zh-CN" altLang="en-US" dirty="0">
                        <a:solidFill>
                          <a:srgbClr val="528FC7"/>
                        </a:solidFill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>
                          <a:solidFill>
                            <a:srgbClr val="528FC7"/>
                          </a:solidFill>
                        </a:rPr>
                        <a:t>0.9299</a:t>
                      </a:r>
                      <a:endParaRPr lang="zh-CN" altLang="en-US" dirty="0">
                        <a:solidFill>
                          <a:srgbClr val="528FC7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>
                          <a:solidFill>
                            <a:srgbClr val="528FC7"/>
                          </a:solidFill>
                        </a:rPr>
                        <a:t>0.7474</a:t>
                      </a:r>
                      <a:endParaRPr lang="zh-CN" altLang="en-US" dirty="0" smtClean="0">
                        <a:solidFill>
                          <a:srgbClr val="528FC7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u="none" strike="noStrike" kern="1200" baseline="0" dirty="0" smtClean="0">
                          <a:solidFill>
                            <a:srgbClr val="528FC7"/>
                          </a:solidFill>
                        </a:rPr>
                        <a:t>0.7752</a:t>
                      </a:r>
                      <a:endParaRPr lang="zh-CN" altLang="en-US" dirty="0">
                        <a:solidFill>
                          <a:srgbClr val="528FC7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>
                          <a:solidFill>
                            <a:srgbClr val="528FC7"/>
                          </a:solidFill>
                        </a:rPr>
                        <a:t>0.7611</a:t>
                      </a:r>
                      <a:endParaRPr lang="zh-CN" altLang="en-US" dirty="0" smtClean="0">
                        <a:solidFill>
                          <a:srgbClr val="528FC7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0" y="6176963"/>
            <a:ext cx="12192000" cy="681037"/>
          </a:xfrm>
          <a:prstGeom prst="rect">
            <a:avLst/>
          </a:prstGeom>
          <a:solidFill>
            <a:srgbClr val="7737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551379"/>
              </p:ext>
            </p:extLst>
          </p:nvPr>
        </p:nvGraphicFramePr>
        <p:xfrm>
          <a:off x="360839" y="3474962"/>
          <a:ext cx="5488715" cy="1930938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394554"/>
                <a:gridCol w="1025230"/>
                <a:gridCol w="1014567"/>
                <a:gridCol w="1014567"/>
                <a:gridCol w="1014567"/>
                <a:gridCol w="1025230"/>
              </a:tblGrid>
              <a:tr h="321823">
                <a:tc rowSpan="2" gridSpan="2"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中间</a:t>
                      </a:r>
                      <a:r>
                        <a:rPr lang="zh-CN" altLang="en-US" sz="1400" b="0" dirty="0" smtClean="0">
                          <a:latin typeface="+mn-lt"/>
                        </a:rPr>
                        <a:t>结果</a:t>
                      </a:r>
                      <a:r>
                        <a:rPr lang="en-US" altLang="zh-CN" sz="1400" b="0" dirty="0" smtClean="0">
                          <a:latin typeface="+mn-lt"/>
                        </a:rPr>
                        <a:t>I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预测标签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21823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ea"/>
                          <a:ea typeface="+mn-ea"/>
                          <a:cs typeface="Microsoft YaHei" charset="-122"/>
                        </a:rPr>
                        <a:t>其他</a:t>
                      </a:r>
                      <a:endParaRPr lang="zh-CN" altLang="en-US" sz="1400" b="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  <a:ea typeface="+mn-ea"/>
                          <a:cs typeface="+mn-cs"/>
                        </a:rPr>
                        <a:t>开心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悲伤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  <a:ea typeface="+mn-ea"/>
                          <a:cs typeface="+mn-cs"/>
                        </a:rPr>
                        <a:t>愤怒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1823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真实标签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vert="eaVert" anchor="b"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ea"/>
                          <a:ea typeface="+mn-ea"/>
                          <a:cs typeface="Microsoft YaHei" charset="-122"/>
                        </a:rPr>
                        <a:t>其他</a:t>
                      </a:r>
                      <a:endParaRPr lang="zh-CN" altLang="en-US" sz="1400" b="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SimHei" charset="-122"/>
                        </a:rPr>
                        <a:t>4467</a:t>
                      </a:r>
                      <a:endParaRPr lang="zh-CN" altLang="en-US" sz="1400" dirty="0">
                        <a:latin typeface="+mn-ea"/>
                        <a:ea typeface="+mn-ea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SimHei" charset="-122"/>
                        </a:rPr>
                        <a:t>65</a:t>
                      </a:r>
                      <a:endParaRPr lang="zh-CN" altLang="en-US" sz="1400" dirty="0">
                        <a:latin typeface="+mn-ea"/>
                        <a:ea typeface="+mn-ea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SimHei" charset="-122"/>
                        </a:rPr>
                        <a:t>57</a:t>
                      </a:r>
                      <a:endParaRPr lang="zh-CN" altLang="en-US" sz="1400" dirty="0">
                        <a:latin typeface="+mn-ea"/>
                        <a:ea typeface="+mn-ea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SimHei" charset="-122"/>
                        </a:rPr>
                        <a:t>88</a:t>
                      </a:r>
                      <a:endParaRPr lang="zh-CN" altLang="en-US" sz="1400" dirty="0">
                        <a:latin typeface="+mn-ea"/>
                        <a:ea typeface="+mn-ea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  <a:ea typeface="+mn-ea"/>
                          <a:cs typeface="+mn-cs"/>
                        </a:rPr>
                        <a:t>开心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SimHei" charset="-122"/>
                        </a:rPr>
                        <a:t>82</a:t>
                      </a:r>
                      <a:endParaRPr lang="zh-CN" altLang="en-US" sz="1400" dirty="0">
                        <a:latin typeface="+mn-ea"/>
                        <a:ea typeface="+mn-ea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SimHei" charset="-122"/>
                        </a:rPr>
                        <a:t>196</a:t>
                      </a:r>
                      <a:endParaRPr lang="zh-CN" altLang="en-US" sz="1400" dirty="0">
                        <a:latin typeface="+mn-ea"/>
                        <a:ea typeface="+mn-ea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SimHei" charset="-122"/>
                        </a:rPr>
                        <a:t>4</a:t>
                      </a:r>
                      <a:endParaRPr lang="zh-CN" altLang="en-US" sz="1400" dirty="0">
                        <a:latin typeface="+mn-ea"/>
                        <a:ea typeface="+mn-ea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SimHei" charset="-122"/>
                        </a:rPr>
                        <a:t>2</a:t>
                      </a:r>
                      <a:endParaRPr lang="zh-CN" altLang="en-US" sz="1400" dirty="0">
                        <a:latin typeface="+mn-ea"/>
                        <a:ea typeface="+mn-ea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悲伤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SimHei" charset="-122"/>
                        </a:rPr>
                        <a:t>38</a:t>
                      </a:r>
                      <a:endParaRPr lang="zh-CN" altLang="en-US" sz="1400" dirty="0">
                        <a:latin typeface="+mn-ea"/>
                        <a:ea typeface="+mn-ea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SimHei" charset="-122"/>
                        </a:rPr>
                        <a:t>2</a:t>
                      </a:r>
                      <a:endParaRPr lang="zh-CN" altLang="en-US" sz="1400" dirty="0">
                        <a:latin typeface="+mn-ea"/>
                        <a:ea typeface="+mn-ea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SimHei" charset="-122"/>
                        </a:rPr>
                        <a:t>201</a:t>
                      </a:r>
                      <a:endParaRPr lang="zh-CN" altLang="en-US" sz="1400" dirty="0">
                        <a:latin typeface="+mn-ea"/>
                        <a:ea typeface="+mn-ea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SimHei" charset="-122"/>
                        </a:rPr>
                        <a:t>9</a:t>
                      </a:r>
                      <a:endParaRPr lang="zh-CN" altLang="en-US" sz="1400" dirty="0">
                        <a:latin typeface="+mn-ea"/>
                        <a:ea typeface="+mn-ea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  <a:ea typeface="+mn-ea"/>
                          <a:cs typeface="+mn-cs"/>
                        </a:rPr>
                        <a:t>愤怒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SimHei" charset="-122"/>
                        </a:rPr>
                        <a:t>47</a:t>
                      </a:r>
                      <a:endParaRPr lang="zh-CN" altLang="en-US" sz="1400" dirty="0">
                        <a:latin typeface="+mn-ea"/>
                        <a:ea typeface="+mn-ea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SimHei" charset="-122"/>
                        </a:rPr>
                        <a:t>1</a:t>
                      </a:r>
                      <a:endParaRPr lang="zh-CN" altLang="en-US" sz="1400" dirty="0">
                        <a:latin typeface="+mn-ea"/>
                        <a:ea typeface="+mn-ea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SimHei" charset="-122"/>
                        </a:rPr>
                        <a:t>3</a:t>
                      </a:r>
                      <a:endParaRPr lang="zh-CN" altLang="en-US" sz="1400" dirty="0">
                        <a:latin typeface="+mn-ea"/>
                        <a:ea typeface="+mn-ea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SimHei" charset="-122"/>
                        </a:rPr>
                        <a:t>247</a:t>
                      </a:r>
                      <a:endParaRPr lang="zh-CN" altLang="en-US" sz="1400" dirty="0">
                        <a:latin typeface="+mn-ea"/>
                        <a:ea typeface="+mn-ea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855964"/>
              </p:ext>
            </p:extLst>
          </p:nvPr>
        </p:nvGraphicFramePr>
        <p:xfrm>
          <a:off x="6418739" y="3474962"/>
          <a:ext cx="5488715" cy="1930938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394554"/>
                <a:gridCol w="1025230"/>
                <a:gridCol w="1014567"/>
                <a:gridCol w="1014567"/>
                <a:gridCol w="1014567"/>
                <a:gridCol w="1025230"/>
              </a:tblGrid>
              <a:tr h="321823">
                <a:tc rowSpan="2" gridSpan="2"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中间</a:t>
                      </a:r>
                      <a:r>
                        <a:rPr lang="zh-CN" altLang="en-US" sz="1400" b="0" dirty="0" smtClean="0">
                          <a:latin typeface="+mn-lt"/>
                        </a:rPr>
                        <a:t>结果</a:t>
                      </a:r>
                      <a:r>
                        <a:rPr lang="en-US" altLang="zh-CN" sz="1400" b="0" dirty="0" smtClean="0">
                          <a:latin typeface="+mn-lt"/>
                        </a:rPr>
                        <a:t>II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预测标签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21823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ea"/>
                          <a:ea typeface="+mn-ea"/>
                          <a:cs typeface="Microsoft YaHei" charset="-122"/>
                        </a:rPr>
                        <a:t>其他</a:t>
                      </a:r>
                      <a:endParaRPr lang="zh-CN" altLang="en-US" sz="1400" b="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  <a:ea typeface="+mn-ea"/>
                          <a:cs typeface="+mn-cs"/>
                        </a:rPr>
                        <a:t>开心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悲伤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  <a:ea typeface="+mn-ea"/>
                          <a:cs typeface="+mn-cs"/>
                        </a:rPr>
                        <a:t>愤怒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1823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真实标签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vert="eaVert" anchor="b"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ea"/>
                          <a:ea typeface="+mn-ea"/>
                          <a:cs typeface="Microsoft YaHei" charset="-122"/>
                        </a:rPr>
                        <a:t>其他</a:t>
                      </a:r>
                      <a:endParaRPr lang="zh-CN" altLang="en-US" sz="1400" b="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SimHei" charset="-122"/>
                        </a:rPr>
                        <a:t>4467</a:t>
                      </a:r>
                      <a:endParaRPr lang="zh-CN" altLang="en-US" sz="1400" dirty="0">
                        <a:latin typeface="+mn-ea"/>
                        <a:ea typeface="+mn-ea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SimHei" charset="-122"/>
                        </a:rPr>
                        <a:t>65</a:t>
                      </a:r>
                      <a:endParaRPr lang="zh-CN" altLang="en-US" sz="1400" dirty="0">
                        <a:latin typeface="+mn-ea"/>
                        <a:ea typeface="+mn-ea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SimHei" charset="-122"/>
                        </a:rPr>
                        <a:t>60</a:t>
                      </a:r>
                      <a:endParaRPr lang="zh-CN" altLang="en-US" sz="1400" dirty="0">
                        <a:latin typeface="+mn-ea"/>
                        <a:ea typeface="+mn-ea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SimHei" charset="-122"/>
                        </a:rPr>
                        <a:t>85</a:t>
                      </a:r>
                      <a:endParaRPr lang="zh-CN" altLang="en-US" sz="1400" dirty="0">
                        <a:latin typeface="+mn-ea"/>
                        <a:ea typeface="+mn-ea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  <a:ea typeface="+mn-ea"/>
                          <a:cs typeface="+mn-cs"/>
                        </a:rPr>
                        <a:t>开心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SimHei" charset="-122"/>
                        </a:rPr>
                        <a:t>82</a:t>
                      </a:r>
                      <a:endParaRPr lang="zh-CN" altLang="en-US" sz="1400" dirty="0">
                        <a:latin typeface="+mn-ea"/>
                        <a:ea typeface="+mn-ea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SimHei" charset="-122"/>
                        </a:rPr>
                        <a:t>197</a:t>
                      </a:r>
                      <a:endParaRPr lang="zh-CN" altLang="en-US" sz="1400" dirty="0">
                        <a:latin typeface="+mn-ea"/>
                        <a:ea typeface="+mn-ea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SimHei" charset="-122"/>
                        </a:rPr>
                        <a:t>4</a:t>
                      </a:r>
                      <a:endParaRPr lang="zh-CN" altLang="en-US" sz="1400" dirty="0">
                        <a:latin typeface="+mn-ea"/>
                        <a:ea typeface="+mn-ea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SimHei" charset="-122"/>
                        </a:rPr>
                        <a:t>1</a:t>
                      </a:r>
                      <a:endParaRPr lang="zh-CN" altLang="en-US" sz="1400" dirty="0">
                        <a:latin typeface="+mn-ea"/>
                        <a:ea typeface="+mn-ea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悲伤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SimHei" charset="-122"/>
                        </a:rPr>
                        <a:t>38</a:t>
                      </a:r>
                      <a:endParaRPr lang="zh-CN" altLang="en-US" sz="1400" dirty="0">
                        <a:latin typeface="+mn-ea"/>
                        <a:ea typeface="+mn-ea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SimHei" charset="-122"/>
                        </a:rPr>
                        <a:t>1</a:t>
                      </a:r>
                      <a:endParaRPr lang="zh-CN" altLang="en-US" sz="1400" dirty="0">
                        <a:latin typeface="+mn-ea"/>
                        <a:ea typeface="+mn-ea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SimHei" charset="-122"/>
                        </a:rPr>
                        <a:t>204</a:t>
                      </a:r>
                      <a:endParaRPr lang="zh-CN" altLang="en-US" sz="1400" dirty="0">
                        <a:latin typeface="+mn-ea"/>
                        <a:ea typeface="+mn-ea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SimHei" charset="-122"/>
                        </a:rPr>
                        <a:t>7</a:t>
                      </a:r>
                      <a:endParaRPr lang="zh-CN" altLang="en-US" sz="1400" dirty="0">
                        <a:latin typeface="+mn-ea"/>
                        <a:ea typeface="+mn-ea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  <a:ea typeface="+mn-ea"/>
                          <a:cs typeface="+mn-cs"/>
                        </a:rPr>
                        <a:t>愤怒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SimHei" charset="-122"/>
                        </a:rPr>
                        <a:t>47</a:t>
                      </a:r>
                      <a:endParaRPr lang="zh-CN" altLang="en-US" sz="1400" dirty="0">
                        <a:latin typeface="+mn-ea"/>
                        <a:ea typeface="+mn-ea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SimHei" charset="-122"/>
                        </a:rPr>
                        <a:t>1</a:t>
                      </a:r>
                      <a:endParaRPr lang="zh-CN" altLang="en-US" sz="1400" dirty="0">
                        <a:latin typeface="+mn-ea"/>
                        <a:ea typeface="+mn-ea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SimHei" charset="-122"/>
                        </a:rPr>
                        <a:t>5</a:t>
                      </a:r>
                      <a:endParaRPr lang="zh-CN" altLang="en-US" sz="1400" dirty="0">
                        <a:latin typeface="+mn-ea"/>
                        <a:ea typeface="+mn-ea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SimHei" charset="-122"/>
                        </a:rPr>
                        <a:t>245</a:t>
                      </a:r>
                      <a:endParaRPr lang="zh-CN" altLang="en-US" sz="1400" dirty="0">
                        <a:latin typeface="+mn-ea"/>
                        <a:ea typeface="+mn-ea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039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2630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kumimoji="1"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自</a:t>
            </a:r>
            <a:r>
              <a:rPr kumimoji="1"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Web2.0</a:t>
            </a:r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普及后，网民每天在互联网上生产量着大量的内容</a:t>
            </a:r>
            <a:endParaRPr kumimoji="1"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kumimoji="1"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透过对内容的分析可以得知他们对各种人事物的态度和想法</a:t>
            </a:r>
            <a:endParaRPr kumimoji="1"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公司可以从产品评论得知用户对产品是否满意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政府可以从线平台上的讨论得知人民对新政策的态度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kumimoji="1"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对这些反馈快速作出响应能够带来相应的商业价值和政治价值</a:t>
            </a:r>
            <a:endParaRPr kumimoji="1"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情感识别研究因此受到重视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背景 </a:t>
            </a:r>
            <a:r>
              <a:rPr lang="en-US" altLang="zh-CN" dirty="0"/>
              <a:t>- </a:t>
            </a:r>
            <a:r>
              <a:rPr lang="zh-CN" altLang="en-US" dirty="0"/>
              <a:t>情感识别</a:t>
            </a:r>
            <a:endParaRPr lang="zh-CN" altLang="en-US" dirty="0"/>
          </a:p>
        </p:txBody>
      </p:sp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507321" y="396194"/>
            <a:ext cx="766308" cy="684421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rgbClr val="77377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15" name="直接连接符 4"/>
          <p:cNvCxnSpPr/>
          <p:nvPr/>
        </p:nvCxnSpPr>
        <p:spPr>
          <a:xfrm>
            <a:off x="1302657" y="1019637"/>
            <a:ext cx="8961238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0" y="6176963"/>
            <a:ext cx="12192000" cy="681037"/>
          </a:xfrm>
          <a:prstGeom prst="rect">
            <a:avLst/>
          </a:prstGeom>
          <a:solidFill>
            <a:srgbClr val="7737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721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302655" y="337014"/>
            <a:ext cx="9531957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900" dirty="0"/>
              <a:t>面向三轮对话的情感识别 </a:t>
            </a:r>
            <a:r>
              <a:rPr lang="en-US" altLang="zh-CN" sz="2900" dirty="0"/>
              <a:t>- </a:t>
            </a:r>
            <a:r>
              <a:rPr lang="zh-CN" altLang="en-US" sz="2900" dirty="0"/>
              <a:t>实验结果</a:t>
            </a:r>
            <a:endParaRPr lang="zh-CN" altLang="en-US" sz="2900" dirty="0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507321" y="396194"/>
            <a:ext cx="766308" cy="684421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rgbClr val="77377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6" name="直接连接符 4"/>
          <p:cNvCxnSpPr/>
          <p:nvPr/>
        </p:nvCxnSpPr>
        <p:spPr>
          <a:xfrm>
            <a:off x="1302657" y="1019637"/>
            <a:ext cx="8961238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750986"/>
              </p:ext>
            </p:extLst>
          </p:nvPr>
        </p:nvGraphicFramePr>
        <p:xfrm>
          <a:off x="2470150" y="1505620"/>
          <a:ext cx="7251699" cy="148336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985137"/>
                <a:gridCol w="1354934"/>
                <a:gridCol w="1354934"/>
                <a:gridCol w="1354934"/>
                <a:gridCol w="1201760"/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b="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u="none" strike="noStrike" kern="1200" baseline="0" dirty="0" smtClean="0"/>
                        <a:t>准确率</a:t>
                      </a:r>
                      <a:endParaRPr lang="zh-CN" altLang="en-US" b="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u="none" strike="noStrike" kern="1200" baseline="0" dirty="0" smtClean="0"/>
                        <a:t>正确率</a:t>
                      </a:r>
                      <a:endParaRPr lang="zh-CN" altLang="en-US" sz="1800" b="0" u="none" strike="noStrike" kern="1200" baseline="0" dirty="0" smtClean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u="none" strike="noStrike" kern="1200" baseline="0" dirty="0" smtClean="0"/>
                        <a:t>召回率</a:t>
                      </a:r>
                      <a:endParaRPr lang="zh-CN" altLang="en-US" b="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u="none" strike="noStrike" kern="1200" baseline="0" dirty="0" smtClean="0"/>
                        <a:t>F1</a:t>
                      </a:r>
                      <a:r>
                        <a:rPr lang="zh-CN" altLang="en-US" sz="1800" b="0" u="none" strike="noStrike" kern="1200" baseline="0" dirty="0" smtClean="0"/>
                        <a:t>值</a:t>
                      </a:r>
                      <a:endParaRPr lang="zh-CN" altLang="en-US" b="0" dirty="0" smtClean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u="none" strike="noStrike" kern="1200" baseline="0" dirty="0" smtClean="0">
                          <a:solidFill>
                            <a:srgbClr val="528FC7"/>
                          </a:solidFill>
                        </a:rPr>
                        <a:t>中间结果</a:t>
                      </a:r>
                      <a:r>
                        <a:rPr lang="en-US" altLang="zh-CN" sz="1800" u="none" strike="noStrike" kern="1200" baseline="0" dirty="0" smtClean="0">
                          <a:solidFill>
                            <a:srgbClr val="528FC7"/>
                          </a:solidFill>
                        </a:rPr>
                        <a:t>I</a:t>
                      </a:r>
                      <a:endParaRPr lang="zh-CN" altLang="en-US" dirty="0">
                        <a:solidFill>
                          <a:srgbClr val="528FC7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>
                          <a:solidFill>
                            <a:srgbClr val="528FC7"/>
                          </a:solidFill>
                        </a:rPr>
                        <a:t>0.9278</a:t>
                      </a:r>
                      <a:endParaRPr lang="zh-CN" altLang="en-US" dirty="0">
                        <a:solidFill>
                          <a:srgbClr val="528FC7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>
                          <a:solidFill>
                            <a:srgbClr val="528FC7"/>
                          </a:solidFill>
                        </a:rPr>
                        <a:t>0.7360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u="none" strike="noStrike" kern="1200" baseline="0" dirty="0" smtClean="0">
                          <a:solidFill>
                            <a:srgbClr val="528FC7"/>
                          </a:solidFill>
                        </a:rPr>
                        <a:t>0.7740</a:t>
                      </a:r>
                      <a:endParaRPr lang="zh-CN" altLang="en-US" dirty="0">
                        <a:solidFill>
                          <a:srgbClr val="528FC7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>
                          <a:solidFill>
                            <a:srgbClr val="528FC7"/>
                          </a:solidFill>
                        </a:rPr>
                        <a:t>0.7545</a:t>
                      </a:r>
                      <a:endParaRPr lang="zh-CN" altLang="en-US" dirty="0" smtClean="0">
                        <a:solidFill>
                          <a:srgbClr val="528FC7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u="none" strike="noStrike" kern="1200" baseline="0" dirty="0" smtClean="0"/>
                        <a:t>中间结果</a:t>
                      </a:r>
                      <a:r>
                        <a:rPr lang="en-US" altLang="zh-CN" sz="1800" u="none" strike="noStrike" kern="1200" baseline="0" dirty="0" smtClean="0"/>
                        <a:t>II</a:t>
                      </a:r>
                      <a:endParaRPr lang="zh-CN" alt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0.9281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0.7383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0.7764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0.7569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u="none" strike="noStrike" kern="1200" baseline="0" dirty="0" smtClean="0"/>
                        <a:t>最终结果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0.9299</a:t>
                      </a:r>
                      <a:r>
                        <a:rPr lang="en-US" altLang="zh-CN" sz="1800" b="0" dirty="0" smtClean="0">
                          <a:latin typeface="+mn-lt"/>
                        </a:rPr>
                        <a:t>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0.7474</a:t>
                      </a:r>
                      <a:r>
                        <a:rPr lang="en-US" altLang="zh-CN" sz="1800" b="0" dirty="0" smtClean="0">
                          <a:latin typeface="+mn-lt"/>
                        </a:rPr>
                        <a:t>↑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u="none" strike="noStrike" kern="1200" baseline="0" dirty="0" smtClean="0"/>
                        <a:t>0.7752</a:t>
                      </a:r>
                      <a:r>
                        <a:rPr lang="en-US" altLang="zh-CN" sz="1800" dirty="0" smtClean="0">
                          <a:latin typeface="+mn-ea"/>
                          <a:ea typeface="+mn-ea"/>
                          <a:cs typeface="Microsoft YaHei" charset="-122"/>
                        </a:rPr>
                        <a:t>↓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0.7611</a:t>
                      </a:r>
                      <a:r>
                        <a:rPr lang="en-US" altLang="zh-CN" sz="1800" b="0" dirty="0" smtClean="0">
                          <a:latin typeface="+mn-lt"/>
                        </a:rPr>
                        <a:t>↑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0" y="6176963"/>
            <a:ext cx="12192000" cy="681037"/>
          </a:xfrm>
          <a:prstGeom prst="rect">
            <a:avLst/>
          </a:prstGeom>
          <a:solidFill>
            <a:srgbClr val="7737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568922"/>
              </p:ext>
            </p:extLst>
          </p:nvPr>
        </p:nvGraphicFramePr>
        <p:xfrm>
          <a:off x="360839" y="3474962"/>
          <a:ext cx="5488715" cy="1930938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394554"/>
                <a:gridCol w="1025230"/>
                <a:gridCol w="1014567"/>
                <a:gridCol w="1014567"/>
                <a:gridCol w="1014567"/>
                <a:gridCol w="1025230"/>
              </a:tblGrid>
              <a:tr h="321823">
                <a:tc rowSpan="2" gridSpan="2"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中间结果</a:t>
                      </a:r>
                      <a:r>
                        <a:rPr lang="en-US" altLang="zh-CN" sz="1400" b="0" dirty="0" smtClean="0">
                          <a:latin typeface="+mn-lt"/>
                        </a:rPr>
                        <a:t>II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预测标签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21823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ea"/>
                          <a:ea typeface="+mn-ea"/>
                          <a:cs typeface="Microsoft YaHei" charset="-122"/>
                        </a:rPr>
                        <a:t>其他</a:t>
                      </a:r>
                      <a:endParaRPr lang="zh-CN" altLang="en-US" sz="1400" b="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  <a:ea typeface="+mn-ea"/>
                          <a:cs typeface="+mn-cs"/>
                        </a:rPr>
                        <a:t>开心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悲伤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  <a:ea typeface="+mn-ea"/>
                          <a:cs typeface="+mn-cs"/>
                        </a:rPr>
                        <a:t>愤怒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1823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真实标签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vert="eaVert" anchor="b"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ea"/>
                          <a:ea typeface="+mn-ea"/>
                          <a:cs typeface="Microsoft YaHei" charset="-122"/>
                        </a:rPr>
                        <a:t>其他</a:t>
                      </a:r>
                      <a:endParaRPr lang="zh-CN" altLang="en-US" sz="1400" b="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SimHei" charset="-122"/>
                        </a:rPr>
                        <a:t>4467</a:t>
                      </a:r>
                      <a:endParaRPr lang="zh-CN" altLang="en-US" sz="1400" dirty="0">
                        <a:latin typeface="+mn-ea"/>
                        <a:ea typeface="+mn-ea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SimHei" charset="-122"/>
                        </a:rPr>
                        <a:t>65</a:t>
                      </a:r>
                      <a:endParaRPr lang="zh-CN" altLang="en-US" sz="1400" dirty="0">
                        <a:latin typeface="+mn-ea"/>
                        <a:ea typeface="+mn-ea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SimHei" charset="-122"/>
                        </a:rPr>
                        <a:t>60</a:t>
                      </a:r>
                      <a:endParaRPr lang="zh-CN" altLang="en-US" sz="1400" dirty="0">
                        <a:latin typeface="+mn-ea"/>
                        <a:ea typeface="+mn-ea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SimHei" charset="-122"/>
                        </a:rPr>
                        <a:t>85</a:t>
                      </a:r>
                      <a:endParaRPr lang="zh-CN" altLang="en-US" sz="1400" dirty="0">
                        <a:latin typeface="+mn-ea"/>
                        <a:ea typeface="+mn-ea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  <a:ea typeface="+mn-ea"/>
                          <a:cs typeface="+mn-cs"/>
                        </a:rPr>
                        <a:t>开心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SimHei" charset="-122"/>
                        </a:rPr>
                        <a:t>82</a:t>
                      </a:r>
                      <a:endParaRPr lang="zh-CN" altLang="en-US" sz="1400" dirty="0">
                        <a:latin typeface="+mn-ea"/>
                        <a:ea typeface="+mn-ea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SimHei" charset="-122"/>
                        </a:rPr>
                        <a:t>197</a:t>
                      </a:r>
                      <a:endParaRPr lang="zh-CN" altLang="en-US" sz="1400" dirty="0">
                        <a:latin typeface="+mn-ea"/>
                        <a:ea typeface="+mn-ea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SimHei" charset="-122"/>
                        </a:rPr>
                        <a:t>4</a:t>
                      </a:r>
                      <a:endParaRPr lang="zh-CN" altLang="en-US" sz="1400" dirty="0">
                        <a:latin typeface="+mn-ea"/>
                        <a:ea typeface="+mn-ea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SimHei" charset="-122"/>
                        </a:rPr>
                        <a:t>1</a:t>
                      </a:r>
                      <a:endParaRPr lang="zh-CN" altLang="en-US" sz="1400" dirty="0">
                        <a:latin typeface="+mn-ea"/>
                        <a:ea typeface="+mn-ea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悲伤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SimHei" charset="-122"/>
                        </a:rPr>
                        <a:t>38</a:t>
                      </a:r>
                      <a:endParaRPr lang="zh-CN" altLang="en-US" sz="1400" dirty="0">
                        <a:latin typeface="+mn-ea"/>
                        <a:ea typeface="+mn-ea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SimHei" charset="-122"/>
                        </a:rPr>
                        <a:t>1</a:t>
                      </a:r>
                      <a:endParaRPr lang="zh-CN" altLang="en-US" sz="1400" dirty="0">
                        <a:latin typeface="+mn-ea"/>
                        <a:ea typeface="+mn-ea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SimHei" charset="-122"/>
                        </a:rPr>
                        <a:t>204</a:t>
                      </a:r>
                      <a:endParaRPr lang="zh-CN" altLang="en-US" sz="1400" dirty="0">
                        <a:latin typeface="+mn-ea"/>
                        <a:ea typeface="+mn-ea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SimHei" charset="-122"/>
                        </a:rPr>
                        <a:t>7</a:t>
                      </a:r>
                      <a:endParaRPr lang="zh-CN" altLang="en-US" sz="1400" dirty="0">
                        <a:latin typeface="+mn-ea"/>
                        <a:ea typeface="+mn-ea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  <a:ea typeface="+mn-ea"/>
                          <a:cs typeface="+mn-cs"/>
                        </a:rPr>
                        <a:t>愤怒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SimHei" charset="-122"/>
                        </a:rPr>
                        <a:t>47</a:t>
                      </a:r>
                      <a:endParaRPr lang="zh-CN" altLang="en-US" sz="1400" dirty="0">
                        <a:latin typeface="+mn-ea"/>
                        <a:ea typeface="+mn-ea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SimHei" charset="-122"/>
                        </a:rPr>
                        <a:t>1</a:t>
                      </a:r>
                      <a:endParaRPr lang="zh-CN" altLang="en-US" sz="1400" dirty="0">
                        <a:latin typeface="+mn-ea"/>
                        <a:ea typeface="+mn-ea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SimHei" charset="-122"/>
                        </a:rPr>
                        <a:t>5</a:t>
                      </a:r>
                      <a:endParaRPr lang="zh-CN" altLang="en-US" sz="1400" dirty="0">
                        <a:latin typeface="+mn-ea"/>
                        <a:ea typeface="+mn-ea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SimHei" charset="-122"/>
                        </a:rPr>
                        <a:t>245</a:t>
                      </a:r>
                      <a:endParaRPr lang="zh-CN" altLang="en-US" sz="1400" dirty="0">
                        <a:latin typeface="+mn-ea"/>
                        <a:ea typeface="+mn-ea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954229"/>
              </p:ext>
            </p:extLst>
          </p:nvPr>
        </p:nvGraphicFramePr>
        <p:xfrm>
          <a:off x="6418739" y="3474962"/>
          <a:ext cx="5488715" cy="1930938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394554"/>
                <a:gridCol w="1025230"/>
                <a:gridCol w="1014567"/>
                <a:gridCol w="1014567"/>
                <a:gridCol w="1014567"/>
                <a:gridCol w="1025230"/>
              </a:tblGrid>
              <a:tr h="321823">
                <a:tc rowSpan="2" gridSpan="2"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最终识别结果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预测标签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21823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ea"/>
                          <a:ea typeface="+mn-ea"/>
                          <a:cs typeface="Microsoft YaHei" charset="-122"/>
                        </a:rPr>
                        <a:t>其他</a:t>
                      </a:r>
                      <a:endParaRPr lang="zh-CN" altLang="en-US" sz="1400" b="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  <a:ea typeface="+mn-ea"/>
                          <a:cs typeface="+mn-cs"/>
                        </a:rPr>
                        <a:t>开心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悲伤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  <a:ea typeface="+mn-ea"/>
                          <a:cs typeface="+mn-cs"/>
                        </a:rPr>
                        <a:t>愤怒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1823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真实标签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vert="eaVert" anchor="b"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ea"/>
                          <a:ea typeface="+mn-ea"/>
                          <a:cs typeface="Microsoft YaHei" charset="-122"/>
                        </a:rPr>
                        <a:t>其他</a:t>
                      </a:r>
                      <a:endParaRPr lang="zh-CN" altLang="en-US" sz="1400" b="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4478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60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57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82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  <a:ea typeface="+mn-ea"/>
                          <a:cs typeface="+mn-cs"/>
                        </a:rPr>
                        <a:t>开心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82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197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4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1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悲伤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39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1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203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7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  <a:ea typeface="+mn-ea"/>
                          <a:cs typeface="+mn-cs"/>
                        </a:rPr>
                        <a:t>愤怒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SimHei" charset="-122"/>
                        </a:rPr>
                        <a:t>47</a:t>
                      </a:r>
                      <a:endParaRPr lang="zh-CN" altLang="en-US" sz="1400" dirty="0">
                        <a:latin typeface="+mn-ea"/>
                        <a:ea typeface="+mn-ea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SimHei" charset="-122"/>
                        </a:rPr>
                        <a:t>1</a:t>
                      </a:r>
                      <a:endParaRPr lang="zh-CN" altLang="en-US" sz="1400" dirty="0">
                        <a:latin typeface="+mn-ea"/>
                        <a:ea typeface="+mn-ea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SimHei" charset="-122"/>
                        </a:rPr>
                        <a:t>5</a:t>
                      </a:r>
                      <a:endParaRPr lang="zh-CN" altLang="en-US" sz="1400" dirty="0">
                        <a:latin typeface="+mn-ea"/>
                        <a:ea typeface="+mn-ea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SimHei" charset="-122"/>
                        </a:rPr>
                        <a:t>245</a:t>
                      </a:r>
                      <a:endParaRPr lang="zh-CN" altLang="en-US" sz="1400" dirty="0">
                        <a:latin typeface="+mn-ea"/>
                        <a:ea typeface="+mn-ea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934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381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302655" y="337014"/>
            <a:ext cx="9531957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900" dirty="0"/>
              <a:t>面向三轮对话的情感识别 </a:t>
            </a:r>
            <a:r>
              <a:rPr lang="en-US" altLang="zh-CN" sz="2900" dirty="0"/>
              <a:t>- </a:t>
            </a:r>
            <a:r>
              <a:rPr lang="zh-CN" altLang="en-US" sz="2900" dirty="0"/>
              <a:t>混淆矩阵分析</a:t>
            </a:r>
            <a:endParaRPr lang="zh-CN" altLang="en-US" sz="2900" dirty="0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507321" y="396194"/>
            <a:ext cx="766308" cy="684421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rgbClr val="77377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6" name="直接连接符 4"/>
          <p:cNvCxnSpPr/>
          <p:nvPr/>
        </p:nvCxnSpPr>
        <p:spPr>
          <a:xfrm>
            <a:off x="1302657" y="1019637"/>
            <a:ext cx="8961238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997191"/>
              </p:ext>
            </p:extLst>
          </p:nvPr>
        </p:nvGraphicFramePr>
        <p:xfrm>
          <a:off x="398939" y="1389590"/>
          <a:ext cx="5488715" cy="1930938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394554"/>
                <a:gridCol w="1025230"/>
                <a:gridCol w="1014567"/>
                <a:gridCol w="1014567"/>
                <a:gridCol w="1014567"/>
                <a:gridCol w="1025230"/>
              </a:tblGrid>
              <a:tr h="321823">
                <a:tc rowSpan="2" gridSpan="2"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中间</a:t>
                      </a:r>
                      <a:r>
                        <a:rPr lang="zh-CN" altLang="en-US" sz="1400" b="0" dirty="0" smtClean="0">
                          <a:latin typeface="+mn-lt"/>
                        </a:rPr>
                        <a:t>结果</a:t>
                      </a:r>
                      <a:r>
                        <a:rPr lang="en-US" altLang="zh-CN" sz="1400" b="0" dirty="0" smtClean="0">
                          <a:latin typeface="+mn-lt"/>
                        </a:rPr>
                        <a:t>I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预测标签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21823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ea"/>
                          <a:ea typeface="+mn-ea"/>
                          <a:cs typeface="Microsoft YaHei" charset="-122"/>
                        </a:rPr>
                        <a:t>其他</a:t>
                      </a:r>
                      <a:endParaRPr lang="zh-CN" altLang="en-US" sz="1400" b="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  <a:ea typeface="+mn-ea"/>
                          <a:cs typeface="+mn-cs"/>
                        </a:rPr>
                        <a:t>开心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悲伤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  <a:ea typeface="+mn-ea"/>
                          <a:cs typeface="+mn-cs"/>
                        </a:rPr>
                        <a:t>愤怒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1823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真实标签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vert="eaVert" anchor="b"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ea"/>
                          <a:ea typeface="+mn-ea"/>
                          <a:cs typeface="Microsoft YaHei" charset="-122"/>
                        </a:rPr>
                        <a:t>其他</a:t>
                      </a:r>
                      <a:endParaRPr lang="zh-CN" altLang="en-US" sz="1400" b="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SimHei" charset="-122"/>
                        </a:rPr>
                        <a:t>4467</a:t>
                      </a:r>
                      <a:endParaRPr lang="zh-CN" altLang="en-US" sz="1400" dirty="0">
                        <a:latin typeface="+mn-ea"/>
                        <a:ea typeface="+mn-ea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SimHei" charset="-122"/>
                        </a:rPr>
                        <a:t>65</a:t>
                      </a:r>
                      <a:endParaRPr lang="zh-CN" altLang="en-US" sz="1400" dirty="0">
                        <a:latin typeface="+mn-ea"/>
                        <a:ea typeface="+mn-ea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SimHei" charset="-122"/>
                        </a:rPr>
                        <a:t>57</a:t>
                      </a:r>
                      <a:endParaRPr lang="zh-CN" altLang="en-US" sz="1400" dirty="0">
                        <a:latin typeface="+mn-ea"/>
                        <a:ea typeface="+mn-ea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SimHei" charset="-122"/>
                        </a:rPr>
                        <a:t>88</a:t>
                      </a:r>
                      <a:endParaRPr lang="zh-CN" altLang="en-US" sz="1400" dirty="0">
                        <a:latin typeface="+mn-ea"/>
                        <a:ea typeface="+mn-ea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  <a:ea typeface="+mn-ea"/>
                          <a:cs typeface="+mn-cs"/>
                        </a:rPr>
                        <a:t>开心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SimHei" charset="-122"/>
                        </a:rPr>
                        <a:t>82</a:t>
                      </a:r>
                      <a:endParaRPr lang="zh-CN" altLang="en-US" sz="1400" dirty="0">
                        <a:latin typeface="+mn-ea"/>
                        <a:ea typeface="+mn-ea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SimHei" charset="-122"/>
                        </a:rPr>
                        <a:t>196</a:t>
                      </a:r>
                      <a:endParaRPr lang="zh-CN" altLang="en-US" sz="1400" dirty="0">
                        <a:latin typeface="+mn-ea"/>
                        <a:ea typeface="+mn-ea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SimHei" charset="-122"/>
                        </a:rPr>
                        <a:t>4</a:t>
                      </a:r>
                      <a:endParaRPr lang="zh-CN" altLang="en-US" sz="1400" dirty="0">
                        <a:latin typeface="+mn-ea"/>
                        <a:ea typeface="+mn-ea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SimHei" charset="-122"/>
                        </a:rPr>
                        <a:t>2</a:t>
                      </a:r>
                      <a:endParaRPr lang="zh-CN" altLang="en-US" sz="1400" dirty="0">
                        <a:latin typeface="+mn-ea"/>
                        <a:ea typeface="+mn-ea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悲伤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SimHei" charset="-122"/>
                        </a:rPr>
                        <a:t>38</a:t>
                      </a:r>
                      <a:endParaRPr lang="zh-CN" altLang="en-US" sz="1400" dirty="0">
                        <a:latin typeface="+mn-ea"/>
                        <a:ea typeface="+mn-ea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SimHei" charset="-122"/>
                        </a:rPr>
                        <a:t>2</a:t>
                      </a:r>
                      <a:endParaRPr lang="zh-CN" altLang="en-US" sz="1400" dirty="0">
                        <a:latin typeface="+mn-ea"/>
                        <a:ea typeface="+mn-ea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SimHei" charset="-122"/>
                        </a:rPr>
                        <a:t>201</a:t>
                      </a:r>
                      <a:endParaRPr lang="zh-CN" altLang="en-US" sz="1400" dirty="0">
                        <a:latin typeface="+mn-ea"/>
                        <a:ea typeface="+mn-ea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SimHei" charset="-122"/>
                        </a:rPr>
                        <a:t>9</a:t>
                      </a:r>
                      <a:endParaRPr lang="zh-CN" altLang="en-US" sz="1400" dirty="0">
                        <a:latin typeface="+mn-ea"/>
                        <a:ea typeface="+mn-ea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  <a:ea typeface="+mn-ea"/>
                          <a:cs typeface="+mn-cs"/>
                        </a:rPr>
                        <a:t>愤怒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SimHei" charset="-122"/>
                        </a:rPr>
                        <a:t>47</a:t>
                      </a:r>
                      <a:endParaRPr lang="zh-CN" altLang="en-US" sz="1400" dirty="0">
                        <a:latin typeface="+mn-ea"/>
                        <a:ea typeface="+mn-ea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SimHei" charset="-122"/>
                        </a:rPr>
                        <a:t>1</a:t>
                      </a:r>
                      <a:endParaRPr lang="zh-CN" altLang="en-US" sz="1400" dirty="0">
                        <a:latin typeface="+mn-ea"/>
                        <a:ea typeface="+mn-ea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SimHei" charset="-122"/>
                        </a:rPr>
                        <a:t>3</a:t>
                      </a:r>
                      <a:endParaRPr lang="zh-CN" altLang="en-US" sz="1400" dirty="0">
                        <a:latin typeface="+mn-ea"/>
                        <a:ea typeface="+mn-ea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SimHei" charset="-122"/>
                        </a:rPr>
                        <a:t>247</a:t>
                      </a:r>
                      <a:endParaRPr lang="zh-CN" altLang="en-US" sz="1400" dirty="0">
                        <a:latin typeface="+mn-ea"/>
                        <a:ea typeface="+mn-ea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375400"/>
              </p:ext>
            </p:extLst>
          </p:nvPr>
        </p:nvGraphicFramePr>
        <p:xfrm>
          <a:off x="6456839" y="1389590"/>
          <a:ext cx="5488715" cy="1930938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394554"/>
                <a:gridCol w="1025230"/>
                <a:gridCol w="1014567"/>
                <a:gridCol w="1014567"/>
                <a:gridCol w="1014567"/>
                <a:gridCol w="1025230"/>
              </a:tblGrid>
              <a:tr h="321823">
                <a:tc rowSpan="2" gridSpan="2"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中间</a:t>
                      </a:r>
                      <a:r>
                        <a:rPr lang="zh-CN" altLang="en-US" sz="1400" b="0" dirty="0" smtClean="0">
                          <a:latin typeface="+mn-lt"/>
                        </a:rPr>
                        <a:t>结果</a:t>
                      </a:r>
                      <a:r>
                        <a:rPr lang="en-US" altLang="zh-CN" sz="1400" b="0" dirty="0" smtClean="0">
                          <a:latin typeface="+mn-lt"/>
                        </a:rPr>
                        <a:t>II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预测标签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21823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ea"/>
                          <a:ea typeface="+mn-ea"/>
                          <a:cs typeface="Microsoft YaHei" charset="-122"/>
                        </a:rPr>
                        <a:t>其他</a:t>
                      </a:r>
                      <a:endParaRPr lang="zh-CN" altLang="en-US" sz="1400" b="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  <a:ea typeface="+mn-ea"/>
                          <a:cs typeface="+mn-cs"/>
                        </a:rPr>
                        <a:t>开心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悲伤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  <a:ea typeface="+mn-ea"/>
                          <a:cs typeface="+mn-cs"/>
                        </a:rPr>
                        <a:t>愤怒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1823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真实标签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vert="eaVert" anchor="b"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ea"/>
                          <a:ea typeface="+mn-ea"/>
                          <a:cs typeface="Microsoft YaHei" charset="-122"/>
                        </a:rPr>
                        <a:t>其他</a:t>
                      </a:r>
                      <a:endParaRPr lang="zh-CN" altLang="en-US" sz="1400" b="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SimHei" charset="-122"/>
                        </a:rPr>
                        <a:t>4467</a:t>
                      </a:r>
                      <a:endParaRPr lang="zh-CN" altLang="en-US" sz="1400" dirty="0">
                        <a:latin typeface="+mn-ea"/>
                        <a:ea typeface="+mn-ea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SimHei" charset="-122"/>
                        </a:rPr>
                        <a:t>65</a:t>
                      </a:r>
                      <a:endParaRPr lang="zh-CN" altLang="en-US" sz="1400" dirty="0">
                        <a:latin typeface="+mn-ea"/>
                        <a:ea typeface="+mn-ea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SimHei" charset="-122"/>
                        </a:rPr>
                        <a:t>60</a:t>
                      </a:r>
                      <a:endParaRPr lang="zh-CN" altLang="en-US" sz="1400" dirty="0">
                        <a:latin typeface="+mn-ea"/>
                        <a:ea typeface="+mn-ea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SimHei" charset="-122"/>
                        </a:rPr>
                        <a:t>85</a:t>
                      </a:r>
                      <a:endParaRPr lang="zh-CN" altLang="en-US" sz="1400" dirty="0">
                        <a:latin typeface="+mn-ea"/>
                        <a:ea typeface="+mn-ea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  <a:ea typeface="+mn-ea"/>
                          <a:cs typeface="+mn-cs"/>
                        </a:rPr>
                        <a:t>开心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SimHei" charset="-122"/>
                        </a:rPr>
                        <a:t>82</a:t>
                      </a:r>
                      <a:endParaRPr lang="zh-CN" altLang="en-US" sz="1400" dirty="0">
                        <a:latin typeface="+mn-ea"/>
                        <a:ea typeface="+mn-ea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SimHei" charset="-122"/>
                        </a:rPr>
                        <a:t>197</a:t>
                      </a:r>
                      <a:endParaRPr lang="zh-CN" altLang="en-US" sz="1400" dirty="0">
                        <a:latin typeface="+mn-ea"/>
                        <a:ea typeface="+mn-ea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SimHei" charset="-122"/>
                        </a:rPr>
                        <a:t>4</a:t>
                      </a:r>
                      <a:endParaRPr lang="zh-CN" altLang="en-US" sz="1400" dirty="0">
                        <a:latin typeface="+mn-ea"/>
                        <a:ea typeface="+mn-ea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SimHei" charset="-122"/>
                        </a:rPr>
                        <a:t>1</a:t>
                      </a:r>
                      <a:endParaRPr lang="zh-CN" altLang="en-US" sz="1400" dirty="0">
                        <a:latin typeface="+mn-ea"/>
                        <a:ea typeface="+mn-ea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悲伤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SimHei" charset="-122"/>
                        </a:rPr>
                        <a:t>38</a:t>
                      </a:r>
                      <a:endParaRPr lang="zh-CN" altLang="en-US" sz="1400" dirty="0">
                        <a:latin typeface="+mn-ea"/>
                        <a:ea typeface="+mn-ea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SimHei" charset="-122"/>
                        </a:rPr>
                        <a:t>1</a:t>
                      </a:r>
                      <a:endParaRPr lang="zh-CN" altLang="en-US" sz="1400" dirty="0">
                        <a:latin typeface="+mn-ea"/>
                        <a:ea typeface="+mn-ea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SimHei" charset="-122"/>
                        </a:rPr>
                        <a:t>204</a:t>
                      </a:r>
                      <a:endParaRPr lang="zh-CN" altLang="en-US" sz="1400" dirty="0">
                        <a:latin typeface="+mn-ea"/>
                        <a:ea typeface="+mn-ea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SimHei" charset="-122"/>
                        </a:rPr>
                        <a:t>7</a:t>
                      </a:r>
                      <a:endParaRPr lang="zh-CN" altLang="en-US" sz="1400" dirty="0">
                        <a:latin typeface="+mn-ea"/>
                        <a:ea typeface="+mn-ea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  <a:ea typeface="+mn-ea"/>
                          <a:cs typeface="+mn-cs"/>
                        </a:rPr>
                        <a:t>愤怒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SimHei" charset="-122"/>
                        </a:rPr>
                        <a:t>47</a:t>
                      </a:r>
                      <a:endParaRPr lang="zh-CN" altLang="en-US" sz="1400" dirty="0">
                        <a:latin typeface="+mn-ea"/>
                        <a:ea typeface="+mn-ea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SimHei" charset="-122"/>
                        </a:rPr>
                        <a:t>1</a:t>
                      </a:r>
                      <a:endParaRPr lang="zh-CN" altLang="en-US" sz="1400" dirty="0">
                        <a:latin typeface="+mn-ea"/>
                        <a:ea typeface="+mn-ea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SimHei" charset="-122"/>
                        </a:rPr>
                        <a:t>5</a:t>
                      </a:r>
                      <a:endParaRPr lang="zh-CN" altLang="en-US" sz="1400" dirty="0">
                        <a:latin typeface="+mn-ea"/>
                        <a:ea typeface="+mn-ea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SimHei" charset="-122"/>
                        </a:rPr>
                        <a:t>245</a:t>
                      </a:r>
                      <a:endParaRPr lang="zh-CN" altLang="en-US" sz="1400" dirty="0">
                        <a:latin typeface="+mn-ea"/>
                        <a:ea typeface="+mn-ea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675807"/>
              </p:ext>
            </p:extLst>
          </p:nvPr>
        </p:nvGraphicFramePr>
        <p:xfrm>
          <a:off x="3853339" y="3853390"/>
          <a:ext cx="5488715" cy="1930938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394554"/>
                <a:gridCol w="1025230"/>
                <a:gridCol w="1014567"/>
                <a:gridCol w="1014567"/>
                <a:gridCol w="1014567"/>
                <a:gridCol w="1025230"/>
              </a:tblGrid>
              <a:tr h="321823">
                <a:tc rowSpan="2" gridSpan="2"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最终识别结果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预测标签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21823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ea"/>
                          <a:ea typeface="+mn-ea"/>
                          <a:cs typeface="Microsoft YaHei" charset="-122"/>
                        </a:rPr>
                        <a:t>其他</a:t>
                      </a:r>
                      <a:endParaRPr lang="zh-CN" altLang="en-US" sz="1400" b="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  <a:ea typeface="+mn-ea"/>
                          <a:cs typeface="+mn-cs"/>
                        </a:rPr>
                        <a:t>开心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悲伤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  <a:ea typeface="+mn-ea"/>
                          <a:cs typeface="+mn-cs"/>
                        </a:rPr>
                        <a:t>愤怒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1823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真实标签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vert="eaVert" anchor="b"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ea"/>
                          <a:ea typeface="+mn-ea"/>
                          <a:cs typeface="Microsoft YaHei" charset="-122"/>
                        </a:rPr>
                        <a:t>其他</a:t>
                      </a:r>
                      <a:endParaRPr lang="zh-CN" altLang="en-US" sz="1400" b="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4478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60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57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82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  <a:ea typeface="+mn-ea"/>
                          <a:cs typeface="+mn-cs"/>
                        </a:rPr>
                        <a:t>开心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82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197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4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1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悲伤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39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1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203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7</a:t>
                      </a:r>
                      <a:endParaRPr lang="zh-CN" altLang="en-US" sz="14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  <a:ea typeface="+mn-ea"/>
                          <a:cs typeface="+mn-cs"/>
                        </a:rPr>
                        <a:t>愤怒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SimHei" charset="-122"/>
                        </a:rPr>
                        <a:t>47</a:t>
                      </a:r>
                      <a:endParaRPr lang="zh-CN" altLang="en-US" sz="1400" dirty="0">
                        <a:latin typeface="+mn-ea"/>
                        <a:ea typeface="+mn-ea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SimHei" charset="-122"/>
                        </a:rPr>
                        <a:t>1</a:t>
                      </a:r>
                      <a:endParaRPr lang="zh-CN" altLang="en-US" sz="1400" dirty="0">
                        <a:latin typeface="+mn-ea"/>
                        <a:ea typeface="+mn-ea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SimHei" charset="-122"/>
                        </a:rPr>
                        <a:t>5</a:t>
                      </a:r>
                      <a:endParaRPr lang="zh-CN" altLang="en-US" sz="1400" dirty="0">
                        <a:latin typeface="+mn-ea"/>
                        <a:ea typeface="+mn-ea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SimHei" charset="-122"/>
                        </a:rPr>
                        <a:t>245</a:t>
                      </a:r>
                      <a:endParaRPr lang="zh-CN" altLang="en-US" sz="1400" dirty="0">
                        <a:latin typeface="+mn-ea"/>
                        <a:ea typeface="+mn-ea"/>
                        <a:cs typeface="Sim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0" y="6176963"/>
            <a:ext cx="12192000" cy="681037"/>
          </a:xfrm>
          <a:prstGeom prst="rect">
            <a:avLst/>
          </a:prstGeom>
          <a:solidFill>
            <a:srgbClr val="7737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3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302656" y="337014"/>
            <a:ext cx="819241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900" dirty="0"/>
              <a:t>面向微博的反讽识别 </a:t>
            </a:r>
            <a:r>
              <a:rPr lang="en-US" altLang="zh-CN" sz="2900" dirty="0"/>
              <a:t>- </a:t>
            </a:r>
            <a:r>
              <a:rPr lang="zh-CN" altLang="en-US" sz="2900" dirty="0"/>
              <a:t>实验结果</a:t>
            </a:r>
            <a:endParaRPr lang="zh-CN" altLang="en-US" sz="2900" dirty="0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507321" y="396194"/>
            <a:ext cx="766308" cy="684421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rgbClr val="77377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398939" y="4101508"/>
          <a:ext cx="5488715" cy="1930938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394554"/>
                <a:gridCol w="1025230"/>
                <a:gridCol w="1014567"/>
                <a:gridCol w="1014567"/>
                <a:gridCol w="1014567"/>
                <a:gridCol w="1025230"/>
              </a:tblGrid>
              <a:tr h="321823">
                <a:tc rowSpan="2" gridSpan="2"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中间结果</a:t>
                      </a:r>
                      <a:r>
                        <a:rPr lang="en-US" altLang="zh-CN" sz="1400" b="0" dirty="0" smtClean="0">
                          <a:latin typeface="+mn-lt"/>
                        </a:rPr>
                        <a:t>III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预测标签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21823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没有反讽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反义反讽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情景反讽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其他反讽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1823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真实标签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vert="eaVert" anchor="b"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没有反讽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+mn-lt"/>
                        </a:rPr>
                        <a:t>375 (↓14)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+mn-lt"/>
                        </a:rPr>
                        <a:t>64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+mn-lt"/>
                        </a:rPr>
                        <a:t>27 (↑14)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+mn-lt"/>
                        </a:rPr>
                        <a:t>7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反义反讽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+mn-lt"/>
                        </a:rPr>
                        <a:t>35 (↓4)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+mn-lt"/>
                        </a:rPr>
                        <a:t>122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+mn-lt"/>
                        </a:rPr>
                        <a:t>7 (↑4)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+mn-lt"/>
                        </a:rPr>
                        <a:t>0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情景反讽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+mn-lt"/>
                        </a:rPr>
                        <a:t>33 (↓14)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+mn-lt"/>
                        </a:rPr>
                        <a:t>10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+mn-lt"/>
                        </a:rPr>
                        <a:t>39 (↑14)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+mn-lt"/>
                        </a:rPr>
                        <a:t>3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其他反讽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+mn-lt"/>
                        </a:rPr>
                        <a:t>38 (↓1)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+mn-lt"/>
                        </a:rPr>
                        <a:t>12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+mn-lt"/>
                        </a:rPr>
                        <a:t>6 (↑1)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+mn-lt"/>
                        </a:rPr>
                        <a:t>6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6357973" y="4101508"/>
          <a:ext cx="5488715" cy="1930938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394554"/>
                <a:gridCol w="1025230"/>
                <a:gridCol w="1014567"/>
                <a:gridCol w="1014567"/>
                <a:gridCol w="1014567"/>
                <a:gridCol w="1025230"/>
              </a:tblGrid>
              <a:tr h="321823">
                <a:tc rowSpan="2" gridSpan="2"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ea"/>
                          <a:ea typeface="+mn-ea"/>
                          <a:cs typeface="Microsoft YaHei" charset="-122"/>
                        </a:rPr>
                        <a:t>最终识别结果</a:t>
                      </a:r>
                      <a:endParaRPr lang="zh-CN" altLang="en-US" sz="1400" b="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ea"/>
                          <a:ea typeface="+mn-ea"/>
                        </a:rPr>
                        <a:t>预测标签</a:t>
                      </a:r>
                      <a:endParaRPr lang="zh-CN" altLang="en-US" sz="1400" b="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21823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smtClean="0">
                          <a:latin typeface="+mn-ea"/>
                          <a:ea typeface="+mn-ea"/>
                        </a:rPr>
                        <a:t>没有反讽</a:t>
                      </a:r>
                      <a:endParaRPr lang="zh-CN" altLang="en-US" sz="1400" b="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smtClean="0">
                          <a:latin typeface="+mn-ea"/>
                          <a:ea typeface="+mn-ea"/>
                        </a:rPr>
                        <a:t>反义反讽</a:t>
                      </a:r>
                      <a:endParaRPr lang="zh-CN" altLang="en-US" sz="1400" b="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smtClean="0">
                          <a:latin typeface="+mn-ea"/>
                          <a:ea typeface="+mn-ea"/>
                        </a:rPr>
                        <a:t>情景反讽</a:t>
                      </a:r>
                      <a:endParaRPr lang="zh-CN" altLang="en-US" sz="1400" b="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smtClean="0">
                          <a:latin typeface="+mn-ea"/>
                          <a:ea typeface="+mn-ea"/>
                        </a:rPr>
                        <a:t>其他反讽</a:t>
                      </a:r>
                      <a:endParaRPr lang="zh-CN" altLang="en-US" sz="1400" b="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1823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400" b="0" smtClean="0">
                          <a:latin typeface="+mn-ea"/>
                          <a:ea typeface="+mn-ea"/>
                        </a:rPr>
                        <a:t>真实标签</a:t>
                      </a:r>
                      <a:endParaRPr lang="zh-CN" altLang="en-US" sz="1400" b="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vert="eaVert" anchor="b"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ea"/>
                          <a:ea typeface="+mn-ea"/>
                        </a:rPr>
                        <a:t>没有反讽</a:t>
                      </a:r>
                      <a:endParaRPr lang="zh-CN" altLang="en-US" sz="1400" b="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+mn-ea"/>
                          <a:ea typeface="+mn-ea"/>
                          <a:cs typeface="Microsoft YaHei" charset="-122"/>
                        </a:rPr>
                        <a:t>377 (↑2)</a:t>
                      </a:r>
                      <a:endParaRPr lang="zh-CN" altLang="en-US" sz="140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Microsoft YaHei" charset="-122"/>
                        </a:rPr>
                        <a:t>64</a:t>
                      </a:r>
                      <a:endParaRPr lang="zh-CN" altLang="en-US" sz="140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+mn-ea"/>
                          <a:ea typeface="+mn-ea"/>
                          <a:cs typeface="Microsoft YaHei" charset="-122"/>
                        </a:rPr>
                        <a:t>27</a:t>
                      </a:r>
                      <a:endParaRPr lang="zh-CN" altLang="en-US" sz="140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+mn-ea"/>
                          <a:ea typeface="+mn-ea"/>
                          <a:cs typeface="Microsoft YaHei" charset="-122"/>
                        </a:rPr>
                        <a:t>5 (↓2)</a:t>
                      </a:r>
                      <a:endParaRPr lang="zh-CN" altLang="en-US" sz="140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smtClean="0">
                          <a:latin typeface="+mn-ea"/>
                          <a:ea typeface="+mn-ea"/>
                        </a:rPr>
                        <a:t>反义反讽</a:t>
                      </a:r>
                      <a:endParaRPr lang="zh-CN" altLang="en-US" sz="1400" b="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Microsoft YaHei" charset="-122"/>
                        </a:rPr>
                        <a:t>35</a:t>
                      </a:r>
                      <a:endParaRPr lang="zh-CN" altLang="en-US" sz="140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Microsoft YaHei" charset="-122"/>
                        </a:rPr>
                        <a:t>122</a:t>
                      </a:r>
                      <a:endParaRPr lang="zh-CN" altLang="en-US" sz="140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+mn-ea"/>
                          <a:ea typeface="+mn-ea"/>
                          <a:cs typeface="Microsoft YaHei" charset="-122"/>
                        </a:rPr>
                        <a:t>7</a:t>
                      </a:r>
                      <a:endParaRPr lang="zh-CN" altLang="en-US" sz="140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+mn-ea"/>
                          <a:ea typeface="+mn-ea"/>
                          <a:cs typeface="Microsoft YaHei" charset="-122"/>
                        </a:rPr>
                        <a:t>0</a:t>
                      </a:r>
                      <a:endParaRPr lang="zh-CN" altLang="en-US" sz="140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smtClean="0">
                          <a:latin typeface="+mn-ea"/>
                          <a:ea typeface="+mn-ea"/>
                        </a:rPr>
                        <a:t>情景反讽</a:t>
                      </a:r>
                      <a:endParaRPr lang="zh-CN" altLang="en-US" sz="1400" b="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+mn-ea"/>
                          <a:ea typeface="+mn-ea"/>
                          <a:cs typeface="Microsoft YaHei" charset="-122"/>
                        </a:rPr>
                        <a:t>36 (↑3)</a:t>
                      </a:r>
                      <a:endParaRPr lang="zh-CN" altLang="en-US" sz="140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+mn-ea"/>
                          <a:ea typeface="+mn-ea"/>
                          <a:cs typeface="Microsoft YaHei" charset="-122"/>
                        </a:rPr>
                        <a:t>10</a:t>
                      </a:r>
                      <a:endParaRPr lang="zh-CN" altLang="en-US" sz="140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+mn-ea"/>
                          <a:ea typeface="+mn-ea"/>
                          <a:cs typeface="Microsoft YaHei" charset="-122"/>
                        </a:rPr>
                        <a:t>39</a:t>
                      </a:r>
                      <a:endParaRPr lang="zh-CN" altLang="en-US" sz="140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+mn-ea"/>
                          <a:ea typeface="+mn-ea"/>
                          <a:cs typeface="Microsoft YaHei" charset="-122"/>
                        </a:rPr>
                        <a:t>0 (↓3)</a:t>
                      </a:r>
                      <a:endParaRPr lang="zh-CN" altLang="en-US" sz="140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smtClean="0">
                          <a:latin typeface="+mn-ea"/>
                          <a:ea typeface="+mn-ea"/>
                        </a:rPr>
                        <a:t>其他反讽</a:t>
                      </a:r>
                      <a:endParaRPr lang="zh-CN" altLang="en-US" sz="1400" b="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+mn-ea"/>
                          <a:ea typeface="+mn-ea"/>
                          <a:cs typeface="Microsoft YaHei" charset="-122"/>
                        </a:rPr>
                        <a:t>38</a:t>
                      </a:r>
                      <a:endParaRPr lang="zh-CN" altLang="en-US" sz="140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+mn-ea"/>
                          <a:ea typeface="+mn-ea"/>
                          <a:cs typeface="Microsoft YaHei" charset="-122"/>
                        </a:rPr>
                        <a:t>12</a:t>
                      </a:r>
                      <a:endParaRPr lang="zh-CN" altLang="en-US" sz="140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+mn-ea"/>
                          <a:ea typeface="+mn-ea"/>
                          <a:cs typeface="Microsoft YaHei" charset="-122"/>
                        </a:rPr>
                        <a:t>6</a:t>
                      </a:r>
                      <a:endParaRPr lang="zh-CN" altLang="en-US" sz="140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Microsoft YaHei" charset="-122"/>
                        </a:rPr>
                        <a:t>6</a:t>
                      </a:r>
                      <a:endParaRPr lang="zh-CN" altLang="en-US" sz="140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398939" y="1973790"/>
          <a:ext cx="5488715" cy="1930938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394554"/>
                <a:gridCol w="1025230"/>
                <a:gridCol w="1014567"/>
                <a:gridCol w="1014567"/>
                <a:gridCol w="1014567"/>
                <a:gridCol w="1025230"/>
              </a:tblGrid>
              <a:tr h="321823">
                <a:tc rowSpan="2" gridSpan="2"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中间</a:t>
                      </a:r>
                      <a:r>
                        <a:rPr lang="zh-CN" altLang="en-US" sz="1400" b="0" dirty="0" smtClean="0">
                          <a:latin typeface="+mn-lt"/>
                        </a:rPr>
                        <a:t>结果</a:t>
                      </a:r>
                      <a:r>
                        <a:rPr lang="en-US" altLang="zh-CN" sz="1400" b="0" dirty="0" smtClean="0">
                          <a:latin typeface="+mn-lt"/>
                        </a:rPr>
                        <a:t>I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预测标签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21823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没有反讽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反义反讽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情景反讽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其他反讽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1823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真实标签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vert="eaVert" anchor="b"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没有反讽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Microsoft YaHei" charset="-122"/>
                        </a:rPr>
                        <a:t>380</a:t>
                      </a:r>
                      <a:endParaRPr lang="zh-CN" altLang="en-US" sz="140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Microsoft YaHei" charset="-122"/>
                        </a:rPr>
                        <a:t>73</a:t>
                      </a:r>
                      <a:endParaRPr lang="zh-CN" altLang="en-US" sz="140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Microsoft YaHei" charset="-122"/>
                        </a:rPr>
                        <a:t>13</a:t>
                      </a:r>
                      <a:endParaRPr lang="zh-CN" altLang="en-US" sz="140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Microsoft YaHei" charset="-122"/>
                        </a:rPr>
                        <a:t>7</a:t>
                      </a:r>
                      <a:endParaRPr lang="zh-CN" altLang="en-US" sz="140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反义反讽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Microsoft YaHei" charset="-122"/>
                        </a:rPr>
                        <a:t>36</a:t>
                      </a:r>
                      <a:endParaRPr lang="zh-CN" altLang="en-US" sz="140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Microsoft YaHei" charset="-122"/>
                        </a:rPr>
                        <a:t>125</a:t>
                      </a:r>
                      <a:endParaRPr lang="zh-CN" altLang="en-US" sz="140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Microsoft YaHei" charset="-122"/>
                        </a:rPr>
                        <a:t>3</a:t>
                      </a:r>
                      <a:endParaRPr lang="zh-CN" altLang="en-US" sz="140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Microsoft YaHei" charset="-122"/>
                        </a:rPr>
                        <a:t>0</a:t>
                      </a:r>
                      <a:endParaRPr lang="zh-CN" altLang="en-US" sz="140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情景反讽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Microsoft YaHei" charset="-122"/>
                        </a:rPr>
                        <a:t>44</a:t>
                      </a:r>
                      <a:endParaRPr lang="zh-CN" altLang="en-US" sz="140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Microsoft YaHei" charset="-122"/>
                        </a:rPr>
                        <a:t>13</a:t>
                      </a:r>
                      <a:endParaRPr lang="zh-CN" altLang="en-US" sz="140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Microsoft YaHei" charset="-122"/>
                        </a:rPr>
                        <a:t>25</a:t>
                      </a:r>
                      <a:endParaRPr lang="zh-CN" altLang="en-US" sz="140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Microsoft YaHei" charset="-122"/>
                        </a:rPr>
                        <a:t>3</a:t>
                      </a:r>
                      <a:endParaRPr lang="zh-CN" altLang="en-US" sz="140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其他反讽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Microsoft YaHei" charset="-122"/>
                        </a:rPr>
                        <a:t>41</a:t>
                      </a:r>
                      <a:endParaRPr lang="zh-CN" altLang="en-US" sz="140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Microsoft YaHei" charset="-122"/>
                        </a:rPr>
                        <a:t>10</a:t>
                      </a:r>
                      <a:endParaRPr lang="zh-CN" altLang="en-US" sz="140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Microsoft YaHei" charset="-122"/>
                        </a:rPr>
                        <a:t>5</a:t>
                      </a:r>
                      <a:endParaRPr lang="zh-CN" altLang="en-US" sz="140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Microsoft YaHei" charset="-122"/>
                        </a:rPr>
                        <a:t>6</a:t>
                      </a:r>
                      <a:endParaRPr lang="zh-CN" altLang="en-US" sz="140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6357973" y="1973790"/>
          <a:ext cx="5488715" cy="1930938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394554"/>
                <a:gridCol w="1025230"/>
                <a:gridCol w="1014567"/>
                <a:gridCol w="1014567"/>
                <a:gridCol w="1014567"/>
                <a:gridCol w="1025230"/>
              </a:tblGrid>
              <a:tr h="321823">
                <a:tc rowSpan="2" gridSpan="2"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中间</a:t>
                      </a:r>
                      <a:r>
                        <a:rPr lang="zh-CN" altLang="en-US" sz="1400" b="0" dirty="0" smtClean="0">
                          <a:latin typeface="+mn-lt"/>
                        </a:rPr>
                        <a:t>结果</a:t>
                      </a:r>
                      <a:r>
                        <a:rPr lang="en-US" altLang="zh-CN" sz="1400" b="0" dirty="0" smtClean="0">
                          <a:latin typeface="+mn-lt"/>
                        </a:rPr>
                        <a:t>II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预测标签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21823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没有反讽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反义反讽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情景反讽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其他反讽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1823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真实标签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vert="eaVert" anchor="b"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没有反讽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Microsoft YaHei" charset="-122"/>
                        </a:rPr>
                        <a:t>389 (↑9)</a:t>
                      </a:r>
                      <a:endParaRPr lang="zh-CN" altLang="en-US" sz="140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Microsoft YaHei" charset="-122"/>
                        </a:rPr>
                        <a:t>64 (↓9)</a:t>
                      </a:r>
                      <a:endParaRPr lang="zh-CN" altLang="en-US" sz="140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Microsoft YaHei" charset="-122"/>
                        </a:rPr>
                        <a:t>13</a:t>
                      </a:r>
                      <a:endParaRPr lang="zh-CN" altLang="en-US" sz="140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Microsoft YaHei" charset="-122"/>
                        </a:rPr>
                        <a:t>7</a:t>
                      </a:r>
                      <a:endParaRPr lang="zh-CN" altLang="en-US" sz="140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反义反讽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Microsoft YaHei" charset="-122"/>
                        </a:rPr>
                        <a:t>39 (↓3)</a:t>
                      </a:r>
                      <a:endParaRPr lang="zh-CN" altLang="en-US" sz="140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Microsoft YaHei" charset="-122"/>
                        </a:rPr>
                        <a:t>122 (↑3)</a:t>
                      </a:r>
                      <a:endParaRPr lang="zh-CN" altLang="en-US" sz="140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Microsoft YaHei" charset="-122"/>
                        </a:rPr>
                        <a:t>3</a:t>
                      </a:r>
                      <a:endParaRPr lang="zh-CN" altLang="en-US" sz="140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Microsoft YaHei" charset="-122"/>
                        </a:rPr>
                        <a:t>0</a:t>
                      </a:r>
                      <a:endParaRPr lang="zh-CN" altLang="en-US" sz="140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情景反讽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Microsoft YaHei" charset="-122"/>
                        </a:rPr>
                        <a:t>47 (↑3)</a:t>
                      </a:r>
                      <a:endParaRPr lang="zh-CN" altLang="en-US" sz="140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Microsoft YaHei" charset="-122"/>
                        </a:rPr>
                        <a:t>10 (↓3)</a:t>
                      </a:r>
                      <a:endParaRPr lang="zh-CN" altLang="en-US" sz="140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Microsoft YaHei" charset="-122"/>
                        </a:rPr>
                        <a:t>25</a:t>
                      </a:r>
                      <a:endParaRPr lang="zh-CN" altLang="en-US" sz="140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Microsoft YaHei" charset="-122"/>
                        </a:rPr>
                        <a:t>3</a:t>
                      </a:r>
                      <a:endParaRPr lang="zh-CN" altLang="en-US" sz="140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1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+mn-lt"/>
                        </a:rPr>
                        <a:t>其他反讽</a:t>
                      </a:r>
                      <a:endParaRPr lang="zh-CN" altLang="en-US" sz="1400" b="0" dirty="0">
                        <a:latin typeface="+mn-lt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Microsoft YaHei" charset="-122"/>
                        </a:rPr>
                        <a:t>39 (↓2)</a:t>
                      </a:r>
                      <a:endParaRPr lang="zh-CN" altLang="en-US" sz="140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Microsoft YaHei" charset="-122"/>
                        </a:rPr>
                        <a:t>12 (↑2)</a:t>
                      </a:r>
                      <a:endParaRPr lang="zh-CN" altLang="en-US" sz="140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Microsoft YaHei" charset="-122"/>
                        </a:rPr>
                        <a:t>5</a:t>
                      </a:r>
                      <a:endParaRPr lang="zh-CN" altLang="en-US" sz="140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Microsoft YaHei" charset="-122"/>
                        </a:rPr>
                        <a:t>6</a:t>
                      </a:r>
                      <a:endParaRPr lang="zh-CN" altLang="en-US" sz="140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B0DB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cxnSp>
        <p:nvCxnSpPr>
          <p:cNvPr id="14" name="直接连接符 4"/>
          <p:cNvCxnSpPr/>
          <p:nvPr/>
        </p:nvCxnSpPr>
        <p:spPr>
          <a:xfrm>
            <a:off x="1302657" y="1019637"/>
            <a:ext cx="8961238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0" y="6176963"/>
            <a:ext cx="12192000" cy="681037"/>
          </a:xfrm>
          <a:prstGeom prst="rect">
            <a:avLst/>
          </a:prstGeom>
          <a:solidFill>
            <a:srgbClr val="7737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8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kumimoji="1"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自</a:t>
            </a:r>
            <a:r>
              <a:rPr kumimoji="1"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Web2.0</a:t>
            </a:r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普及后，网民每天在互联网上生产量着大量的内容</a:t>
            </a:r>
            <a:endParaRPr kumimoji="1"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buBlip>
                <a:blip r:embed="rId2"/>
              </a:buBlip>
            </a:pPr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buBlip>
                <a:blip r:embed="rId2"/>
              </a:buBlip>
            </a:pPr>
            <a:r>
              <a:rPr kumimoji="1"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透过对内容的分析可以得知他们对各种人事物的态度和想法</a:t>
            </a:r>
            <a:endParaRPr kumimoji="1"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buBlip>
                <a:blip r:embed="rId2"/>
              </a:buBlip>
            </a:pP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公司可以从产品评论得知用户对产品是否满意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buBlip>
                <a:blip r:embed="rId2"/>
              </a:buBlip>
            </a:pP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政府可以从线平台上的讨论得知人民对新政策的态度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buBlip>
                <a:blip r:embed="rId2"/>
              </a:buBlip>
            </a:pPr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buBlip>
                <a:blip r:embed="rId2"/>
              </a:buBlip>
            </a:pPr>
            <a:r>
              <a:rPr kumimoji="1"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对这些反馈快速作出响应能够带来相应的商业价值和政治价值</a:t>
            </a:r>
            <a:endParaRPr kumimoji="1"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buBlip>
                <a:blip r:embed="rId2"/>
              </a:buBlip>
            </a:pP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情感识别研究因此受到重视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616766" y="162046"/>
            <a:ext cx="1575234" cy="6858000"/>
          </a:xfrm>
          <a:prstGeom prst="rect">
            <a:avLst/>
          </a:prstGeom>
          <a:solidFill>
            <a:srgbClr val="7737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9"/>
          <p:cNvSpPr/>
          <p:nvPr/>
        </p:nvSpPr>
        <p:spPr>
          <a:xfrm rot="16200000">
            <a:off x="10400553" y="4353678"/>
            <a:ext cx="295275" cy="137150"/>
          </a:xfrm>
          <a:prstGeom prst="triangle">
            <a:avLst/>
          </a:prstGeom>
          <a:solidFill>
            <a:srgbClr val="7737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711051" y="1070015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研究概述</a:t>
            </a:r>
            <a:endParaRPr lang="zh-CN" alt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711051" y="1858061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研究方法</a:t>
            </a:r>
            <a:endParaRPr lang="zh-CN" alt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711051" y="2646107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研究过程</a:t>
            </a:r>
            <a:endParaRPr lang="zh-CN" alt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711051" y="3434153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研究成果</a:t>
            </a:r>
            <a:endParaRPr lang="zh-CN" alt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711051" y="4222199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结论建议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背景 </a:t>
            </a:r>
            <a:r>
              <a:rPr lang="en-US" altLang="zh-CN" dirty="0"/>
              <a:t>- </a:t>
            </a:r>
            <a:r>
              <a:rPr lang="zh-CN" altLang="en-US" dirty="0"/>
              <a:t>情感识别</a:t>
            </a:r>
            <a:endParaRPr lang="zh-CN" altLang="en-US" dirty="0"/>
          </a:p>
        </p:txBody>
      </p:sp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507321" y="396194"/>
            <a:ext cx="766308" cy="684421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rgbClr val="77377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75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kumimoji="1"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情感识别</a:t>
            </a:r>
            <a:endParaRPr kumimoji="1"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旨在了解人们对特定事件的态度和情感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kumimoji="1"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面向文本的情感识别</a:t>
            </a:r>
            <a:endParaRPr kumimoji="1"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缺少了面部表情、肢体语言、声调变化等提示信息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语言本身存在复杂多样的语义和语用</a:t>
            </a:r>
            <a:endParaRPr kumimoji="1"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背景 </a:t>
            </a:r>
            <a:r>
              <a:rPr lang="en-US" altLang="zh-CN" dirty="0"/>
              <a:t>- </a:t>
            </a:r>
            <a:r>
              <a:rPr lang="zh-CN" altLang="en-US" dirty="0"/>
              <a:t>情感识别</a:t>
            </a:r>
            <a:endParaRPr lang="zh-CN" altLang="en-US" dirty="0"/>
          </a:p>
        </p:txBody>
      </p:sp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507321" y="396194"/>
            <a:ext cx="766308" cy="684421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rgbClr val="77377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14" name="直接连接符 4"/>
          <p:cNvCxnSpPr/>
          <p:nvPr/>
        </p:nvCxnSpPr>
        <p:spPr>
          <a:xfrm>
            <a:off x="1302657" y="1019637"/>
            <a:ext cx="8961238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0" y="6176963"/>
            <a:ext cx="12192000" cy="681037"/>
          </a:xfrm>
          <a:prstGeom prst="rect">
            <a:avLst/>
          </a:prstGeom>
          <a:solidFill>
            <a:srgbClr val="7737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162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3120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kumimoji="1"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反讽</a:t>
            </a:r>
            <a:endParaRPr kumimoji="1"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具代表性的修辞手法之一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 Eric Partridge 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在 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《 Usage and Abusage 》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一书中指出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en-US" altLang="zh-CN" sz="2000" i="1" dirty="0" smtClean="0">
                <a:latin typeface="STFangsong" charset="-122"/>
                <a:ea typeface="STFangsong" charset="-122"/>
                <a:cs typeface="STFangsong" charset="-122"/>
              </a:rPr>
              <a:t>     </a:t>
            </a:r>
            <a:r>
              <a:rPr kumimoji="1" lang="zh-CN" altLang="en-US" sz="2000" i="1" dirty="0" smtClean="0">
                <a:latin typeface="STFangsong" charset="-122"/>
                <a:ea typeface="STFangsong" charset="-122"/>
                <a:cs typeface="STFangsong" charset="-122"/>
              </a:rPr>
              <a:t>“</a:t>
            </a:r>
            <a:r>
              <a:rPr kumimoji="1" lang="zh-CN" altLang="en-US" sz="2000" i="1" dirty="0" smtClean="0">
                <a:latin typeface="STFangsong" charset="-122"/>
                <a:ea typeface="STFangsong" charset="-122"/>
                <a:cs typeface="STFangsong" charset="-122"/>
              </a:rPr>
              <a:t>反讽存在于所表达意思的另一面”</a:t>
            </a:r>
            <a:endParaRPr kumimoji="1" lang="en-US" altLang="zh-CN" sz="2000" i="1" dirty="0" smtClean="0">
              <a:latin typeface="STFangsong" charset="-122"/>
              <a:ea typeface="STFangsong" charset="-122"/>
              <a:cs typeface="STFangsong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en-US" altLang="zh-CN" sz="2000" i="1" dirty="0" smtClean="0">
                <a:latin typeface="Times New Roman" charset="0"/>
                <a:ea typeface="Times New Roman" charset="0"/>
                <a:cs typeface="Times New Roman" charset="0"/>
              </a:rPr>
              <a:t>       </a:t>
            </a:r>
            <a:r>
              <a:rPr kumimoji="1" lang="zh-CN" altLang="en-US" sz="2000" i="1" dirty="0" smtClean="0">
                <a:latin typeface="Times New Roman" charset="0"/>
                <a:ea typeface="Times New Roman" charset="0"/>
                <a:cs typeface="Times New Roman" charset="0"/>
              </a:rPr>
              <a:t>“</a:t>
            </a:r>
            <a:r>
              <a:rPr kumimoji="1" lang="en-US" altLang="zh-CN" sz="2000" i="1" dirty="0" smtClean="0">
                <a:latin typeface="Times New Roman" charset="0"/>
                <a:ea typeface="Times New Roman" charset="0"/>
                <a:cs typeface="Times New Roman" charset="0"/>
              </a:rPr>
              <a:t>Irony consists in stating the contrary of what is meant.”</a:t>
            </a: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例：我就喜欢你这种不要脸的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endParaRPr kumimoji="1"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kumimoji="1"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识别出反讽的使用可以避免对文本的错误理解</a:t>
            </a:r>
            <a:endParaRPr kumimoji="1"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反讽识别和情感识别紧密相关</a:t>
            </a:r>
            <a:endParaRPr kumimoji="1"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背景 </a:t>
            </a:r>
            <a:r>
              <a:rPr lang="en-US" altLang="zh-CN" dirty="0"/>
              <a:t>- </a:t>
            </a:r>
            <a:r>
              <a:rPr lang="zh-CN" altLang="en-US" dirty="0"/>
              <a:t>反讽识别</a:t>
            </a:r>
            <a:endParaRPr lang="zh-CN" altLang="en-US" dirty="0"/>
          </a:p>
        </p:txBody>
      </p:sp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507321" y="396194"/>
            <a:ext cx="766308" cy="684421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rgbClr val="77377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14" name="直接连接符 4"/>
          <p:cNvCxnSpPr/>
          <p:nvPr/>
        </p:nvCxnSpPr>
        <p:spPr>
          <a:xfrm>
            <a:off x="1302657" y="1019637"/>
            <a:ext cx="8961238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0" y="6176963"/>
            <a:ext cx="12192000" cy="681037"/>
          </a:xfrm>
          <a:prstGeom prst="rect">
            <a:avLst/>
          </a:prstGeom>
          <a:solidFill>
            <a:srgbClr val="7737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56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altLang="zh-CN" sz="2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marL="0" indent="0">
                  <a:buNone/>
                </a:pPr>
                <a:r>
                  <a:rPr lang="zh-CN" altLang="en-US" sz="2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给定</a:t>
                </a:r>
                <a:r>
                  <a:rPr lang="zh-CN" altLang="en-US" sz="2400" dirty="0">
                    <a:latin typeface="Microsoft YaHei" charset="-122"/>
                    <a:ea typeface="Microsoft YaHei" charset="-122"/>
                    <a:cs typeface="Microsoft YaHei" charset="-122"/>
                  </a:rPr>
                  <a:t>一</a:t>
                </a:r>
                <a:r>
                  <a:rPr lang="zh-CN" altLang="en-US" sz="2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个</a:t>
                </a:r>
                <a:r>
                  <a:rPr lang="zh-TW" altLang="en-US" sz="2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情感类別</a:t>
                </a:r>
                <a:r>
                  <a:rPr lang="zh-CN" altLang="en-US" sz="2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集合</a:t>
                </a:r>
                <a:r>
                  <a:rPr lang="en-US" altLang="zh-CN" sz="2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charset="0"/>
                        <a:ea typeface="Microsoft YaHei" charset="-122"/>
                        <a:cs typeface="Microsoft YaHei" charset="-122"/>
                      </a:rPr>
                      <m:t>𝐶</m:t>
                    </m:r>
                  </m:oMath>
                </a14:m>
                <a:endParaRPr lang="en-US" altLang="zh-CN" sz="2400" i="1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marL="0" indent="0">
                  <a:buNone/>
                </a:pPr>
                <a:endParaRPr lang="en-US" altLang="zh-CN" sz="2400" i="1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marL="0" indent="0">
                  <a:buNone/>
                </a:pPr>
                <a:r>
                  <a:rPr lang="zh-TW" altLang="en-US" sz="2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如果</a:t>
                </a:r>
                <a:r>
                  <a:rPr lang="zh-CN" altLang="en-US" sz="2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对于任一</a:t>
                </a:r>
                <a:r>
                  <a:rPr lang="zh-TW" altLang="en-US" sz="2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段文本</a:t>
                </a:r>
                <a:r>
                  <a:rPr lang="en-US" altLang="zh-CN" sz="2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Microsoft YaHei" charset="-122"/>
                        <a:ea typeface="Microsoft YaHei" charset="-122"/>
                        <a:cs typeface="Microsoft YaHei" charset="-122"/>
                      </a:rPr>
                      <m:t>𝑡</m:t>
                    </m:r>
                    <m:r>
                      <a:rPr lang="en-US" altLang="zh-CN" sz="2400" i="1" dirty="0">
                        <a:latin typeface="Microsoft YaHei" charset="-122"/>
                        <a:ea typeface="Microsoft YaHei" charset="-122"/>
                        <a:cs typeface="Microsoft YaHei" charset="-122"/>
                      </a:rPr>
                      <m:t>∈</m:t>
                    </m:r>
                    <m:r>
                      <a:rPr lang="en-US" altLang="zh-CN" sz="2400" b="0" i="1" dirty="0" smtClean="0">
                        <a:latin typeface="Microsoft YaHei" charset="-122"/>
                        <a:ea typeface="Microsoft YaHei" charset="-122"/>
                        <a:cs typeface="Microsoft YaHei" charset="-122"/>
                      </a:rPr>
                      <m:t>𝑇</m:t>
                    </m:r>
                  </m:oMath>
                </a14:m>
                <a:r>
                  <a:rPr lang="zh-TW" altLang="en-US" sz="2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 和它的上下文</a:t>
                </a:r>
                <a:r>
                  <a:rPr lang="en-US" altLang="zh-TW" sz="2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Microsoft YaHei" charset="-122"/>
                        <a:ea typeface="Microsoft YaHei" charset="-122"/>
                        <a:cs typeface="Microsoft YaHei" charset="-122"/>
                      </a:rPr>
                      <m:t>𝑏</m:t>
                    </m:r>
                    <m:r>
                      <a:rPr lang="en-US" altLang="zh-CN" sz="2400" i="1" dirty="0">
                        <a:latin typeface="Microsoft YaHei" charset="-122"/>
                        <a:ea typeface="Microsoft YaHei" charset="-122"/>
                        <a:cs typeface="Microsoft YaHei" charset="-122"/>
                      </a:rPr>
                      <m:t>∈</m:t>
                    </m:r>
                    <m:r>
                      <a:rPr lang="en-US" altLang="zh-CN" sz="2400" b="0" i="1" dirty="0" smtClean="0">
                        <a:latin typeface="Microsoft YaHei" charset="-122"/>
                        <a:ea typeface="Microsoft YaHei" charset="-122"/>
                        <a:cs typeface="Microsoft YaHei" charset="-122"/>
                      </a:rPr>
                      <m:t>𝐵</m:t>
                    </m:r>
                  </m:oMath>
                </a14:m>
                <a:r>
                  <a:rPr lang="zh-TW" altLang="en-US" sz="2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 </a:t>
                </a:r>
                <a:endParaRPr lang="en-US" altLang="zh-TW" sz="2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marL="0" indent="0">
                  <a:buNone/>
                </a:pPr>
                <a:r>
                  <a:rPr lang="zh-TW" altLang="en-US" sz="2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可以确定它属于</a:t>
                </a:r>
                <a:r>
                  <a:rPr lang="zh-CN" altLang="en-US" sz="2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唯一</a:t>
                </a:r>
                <a:r>
                  <a:rPr lang="zh-TW" altLang="en-US" sz="2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一</a:t>
                </a:r>
                <a:r>
                  <a:rPr lang="zh-TW" altLang="en-US" sz="2400" dirty="0">
                    <a:latin typeface="Microsoft YaHei" charset="-122"/>
                    <a:ea typeface="Microsoft YaHei" charset="-122"/>
                    <a:cs typeface="Microsoft YaHei" charset="-122"/>
                  </a:rPr>
                  <a:t>种情感类別</a:t>
                </a:r>
                <a:r>
                  <a:rPr lang="zh-TW" altLang="en-US" sz="2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latin typeface="Microsoft YaHei" charset="-122"/>
                        <a:ea typeface="Microsoft YaHei" charset="-122"/>
                        <a:cs typeface="Microsoft YaHei" charset="-122"/>
                      </a:rPr>
                      <m:t>𝑐</m:t>
                    </m:r>
                    <m:r>
                      <a:rPr lang="en-US" altLang="zh-CN" sz="2400" i="1" dirty="0">
                        <a:latin typeface="Microsoft YaHei" charset="-122"/>
                        <a:ea typeface="Microsoft YaHei" charset="-122"/>
                        <a:cs typeface="Microsoft YaHei" charset="-122"/>
                      </a:rPr>
                      <m:t>∈</m:t>
                    </m:r>
                    <m:r>
                      <a:rPr lang="en-US" altLang="zh-CN" sz="2400" b="0" i="1" dirty="0" smtClean="0">
                        <a:latin typeface="Microsoft YaHei" charset="-122"/>
                        <a:ea typeface="Microsoft YaHei" charset="-122"/>
                        <a:cs typeface="Microsoft YaHei" charset="-122"/>
                      </a:rPr>
                      <m:t>𝐶</m:t>
                    </m:r>
                  </m:oMath>
                </a14:m>
                <a:endParaRPr lang="en-US" altLang="zh-TW" sz="2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marL="0" indent="0">
                  <a:buNone/>
                </a:pPr>
                <a:endParaRPr lang="en-US" altLang="zh-CN" sz="2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marL="0" indent="0">
                  <a:buNone/>
                </a:pPr>
                <a:r>
                  <a:rPr lang="zh-CN" altLang="en-US" sz="2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给</a:t>
                </a:r>
                <a:r>
                  <a:rPr lang="zh-CN" altLang="en-US" sz="2400" dirty="0">
                    <a:latin typeface="Microsoft YaHei" charset="-122"/>
                    <a:ea typeface="Microsoft YaHei" charset="-122"/>
                    <a:cs typeface="Microsoft YaHei" charset="-122"/>
                  </a:rPr>
                  <a:t>出一个</a:t>
                </a:r>
                <a:r>
                  <a:rPr lang="zh-CN" altLang="en-US" sz="2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函数</a:t>
                </a:r>
                <a:r>
                  <a:rPr lang="en-US" altLang="zh-CN" sz="2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charset="0"/>
                        <a:ea typeface="Microsoft YaHei" charset="-122"/>
                        <a:cs typeface="Microsoft YaHei" charset="-122"/>
                      </a:rPr>
                      <m:t>𝑓</m:t>
                    </m:r>
                  </m:oMath>
                </a14:m>
                <a:r>
                  <a:rPr lang="en-US" altLang="zh-CN" sz="2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, </a:t>
                </a:r>
                <a:r>
                  <a:rPr lang="zh-CN" altLang="en-US" sz="2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使得</a:t>
                </a:r>
                <a:r>
                  <a:rPr lang="en-US" altLang="zh-CN" sz="2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Microsoft YaHei" charset="-122"/>
                        <a:ea typeface="Microsoft YaHei" charset="-122"/>
                        <a:cs typeface="Microsoft YaHei" charset="-122"/>
                      </a:rPr>
                      <m:t>𝑐</m:t>
                    </m:r>
                    <m:r>
                      <a:rPr lang="en-US" altLang="zh-CN" sz="2400" i="1" dirty="0" smtClean="0">
                        <a:latin typeface="Microsoft YaHei" charset="-122"/>
                        <a:ea typeface="Microsoft YaHei" charset="-122"/>
                        <a:cs typeface="Microsoft YaHei" charset="-122"/>
                      </a:rPr>
                      <m:t>= </m:t>
                    </m:r>
                    <m:r>
                      <a:rPr lang="en-US" altLang="zh-CN" sz="2400" i="1" dirty="0">
                        <a:latin typeface="Microsoft YaHei" charset="-122"/>
                        <a:ea typeface="Microsoft YaHei" charset="-122"/>
                        <a:cs typeface="Microsoft YaHei" charset="-122"/>
                      </a:rPr>
                      <m:t>𝑓</m:t>
                    </m:r>
                    <m:r>
                      <a:rPr lang="en-US" altLang="zh-CN" sz="2400" i="1" dirty="0">
                        <a:latin typeface="Microsoft YaHei" charset="-122"/>
                        <a:ea typeface="Microsoft YaHei" charset="-122"/>
                        <a:cs typeface="Microsoft YaHei" charset="-122"/>
                      </a:rPr>
                      <m:t> </m:t>
                    </m:r>
                    <m:d>
                      <m:dPr>
                        <m:ctrlPr>
                          <a:rPr lang="en-US" altLang="zh-CN" sz="2400" i="1" dirty="0">
                            <a:latin typeface="Microsoft YaHei" charset="-122"/>
                            <a:ea typeface="Microsoft YaHei" charset="-122"/>
                            <a:cs typeface="Microsoft YaHei" charset="-122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Microsoft YaHei" charset="-122"/>
                            <a:ea typeface="Microsoft YaHei" charset="-122"/>
                            <a:cs typeface="Microsoft YaHei" charset="-122"/>
                          </a:rPr>
                          <m:t>𝑡</m:t>
                        </m:r>
                        <m:r>
                          <a:rPr lang="en-US" altLang="zh-CN" sz="2400" b="0" i="1" dirty="0" smtClean="0">
                            <a:latin typeface="Microsoft YaHei" charset="-122"/>
                            <a:ea typeface="Microsoft YaHei" charset="-122"/>
                            <a:cs typeface="Microsoft YaHei" charset="-122"/>
                          </a:rPr>
                          <m:t>, </m:t>
                        </m:r>
                        <m:r>
                          <a:rPr lang="en-US" altLang="zh-CN" sz="2400" b="0" i="1" dirty="0" smtClean="0">
                            <a:latin typeface="Microsoft YaHei" charset="-122"/>
                            <a:ea typeface="Microsoft YaHei" charset="-122"/>
                            <a:cs typeface="Microsoft YaHei" charset="-122"/>
                          </a:rPr>
                          <m:t>𝑏</m:t>
                        </m:r>
                      </m:e>
                    </m:d>
                  </m:oMath>
                </a14:m>
                <a:endParaRPr lang="zh-CN" altLang="en-US" sz="2400" i="1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endParaRPr lang="en-US" altLang="zh-CN" sz="2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问题定义</a:t>
            </a:r>
            <a:endParaRPr lang="zh-CN" altLang="en-US" dirty="0"/>
          </a:p>
        </p:txBody>
      </p:sp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507321" y="396194"/>
            <a:ext cx="766308" cy="684421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rgbClr val="77377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15" name="直接连接符 4"/>
          <p:cNvCxnSpPr/>
          <p:nvPr/>
        </p:nvCxnSpPr>
        <p:spPr>
          <a:xfrm>
            <a:off x="1302657" y="1019637"/>
            <a:ext cx="8961238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0" y="6176963"/>
            <a:ext cx="12192000" cy="681037"/>
          </a:xfrm>
          <a:prstGeom prst="rect">
            <a:avLst/>
          </a:prstGeom>
          <a:solidFill>
            <a:srgbClr val="7737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996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176963"/>
            <a:ext cx="12192000" cy="681037"/>
          </a:xfrm>
          <a:prstGeom prst="rect">
            <a:avLst/>
          </a:prstGeom>
          <a:solidFill>
            <a:srgbClr val="7737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200" y="1324975"/>
            <a:ext cx="5026424" cy="2791799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7398" y="1385953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Blip>
                <a:blip r:embed="rId3"/>
              </a:buBlip>
            </a:pPr>
            <a:r>
              <a:rPr kumimoji="1" lang="en-US" altLang="zh-CN" sz="1800" dirty="0" smtClean="0">
                <a:latin typeface="Microsoft YaHei" charset="-122"/>
                <a:ea typeface="Microsoft YaHei" charset="-122"/>
                <a:cs typeface="Microsoft YaHei" charset="-122"/>
              </a:rPr>
              <a:t>Liao</a:t>
            </a:r>
            <a:r>
              <a:rPr kumimoji="1"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等人研究了电影评论的多级情感识別</a:t>
            </a:r>
            <a:endParaRPr kumimoji="1" lang="en-US" altLang="zh-CN" sz="1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20000"/>
              </a:lnSpc>
              <a:buBlip>
                <a:blip r:embed="rId3"/>
              </a:buBlip>
            </a:pPr>
            <a:r>
              <a:rPr kumimoji="1"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实验数据</a:t>
            </a:r>
            <a:endParaRPr kumimoji="1" lang="en-US" altLang="zh-CN" sz="18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20000"/>
              </a:lnSpc>
              <a:buBlip>
                <a:blip r:embed="rId3"/>
              </a:buBlip>
            </a:pPr>
            <a:r>
              <a:rPr kumimoji="1"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Yelp2013; Yelp2014; IMDB</a:t>
            </a:r>
          </a:p>
          <a:p>
            <a:pPr>
              <a:lnSpc>
                <a:spcPct val="120000"/>
              </a:lnSpc>
              <a:buBlip>
                <a:blip r:embed="rId3"/>
              </a:buBlip>
            </a:pPr>
            <a:r>
              <a:rPr kumimoji="1"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方法</a:t>
            </a:r>
            <a:endParaRPr kumimoji="1" lang="en-US" altLang="zh-CN" sz="18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20000"/>
              </a:lnSpc>
              <a:buBlip>
                <a:blip r:embed="rId3"/>
              </a:buBlip>
            </a:pPr>
            <a:r>
              <a:rPr kumimoji="1"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提出了一种分层注意力网络</a:t>
            </a:r>
            <a:endParaRPr kumimoji="1" lang="en-US" altLang="zh-CN" sz="1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2">
              <a:lnSpc>
                <a:spcPct val="120000"/>
              </a:lnSpc>
              <a:buBlip>
                <a:blip r:embed="rId3"/>
              </a:buBlip>
            </a:pPr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捕捉局部语义特征</a:t>
            </a:r>
            <a:endParaRPr kumimoji="1" lang="en-US" altLang="zh-CN" sz="1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20000"/>
              </a:lnSpc>
              <a:buBlip>
                <a:blip r:embed="rId3"/>
              </a:buBlip>
            </a:pPr>
            <a:r>
              <a:rPr kumimoji="1"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提出了一个类噪声估计方法</a:t>
            </a:r>
            <a:endParaRPr kumimoji="1" lang="en-US" altLang="zh-CN" sz="1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2">
              <a:lnSpc>
                <a:spcPct val="120000"/>
              </a:lnSpc>
              <a:buBlip>
                <a:blip r:embed="rId3"/>
              </a:buBlip>
            </a:pPr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挑选高质量样例来扩充目标领域的训练集</a:t>
            </a:r>
            <a:endParaRPr kumimoji="1" lang="en-US" altLang="zh-CN" sz="1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2">
              <a:lnSpc>
                <a:spcPct val="120000"/>
              </a:lnSpc>
              <a:buBlip>
                <a:blip r:embed="rId3"/>
              </a:buBlip>
            </a:pPr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解决负面迁移问题</a:t>
            </a:r>
            <a:endParaRPr kumimoji="1" lang="en-US" altLang="zh-CN" sz="1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20000"/>
              </a:lnSpc>
              <a:buBlip>
                <a:blip r:embed="rId3"/>
              </a:buBlip>
            </a:pPr>
            <a:r>
              <a:rPr kumimoji="1"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实验结果</a:t>
            </a:r>
            <a:endParaRPr kumimoji="1" lang="en-US" altLang="zh-CN" sz="18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20000"/>
              </a:lnSpc>
              <a:buBlip>
                <a:blip r:embed="rId3"/>
              </a:buBlip>
            </a:pPr>
            <a:r>
              <a:rPr kumimoji="1"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与基准方法相比</a:t>
            </a:r>
            <a:r>
              <a:rPr kumimoji="1"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, </a:t>
            </a:r>
            <a:r>
              <a:rPr kumimoji="1"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所提方法的均方根误差分别降低</a:t>
            </a:r>
            <a:r>
              <a:rPr kumimoji="1"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1.5%</a:t>
            </a:r>
            <a:r>
              <a:rPr kumimoji="1"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和</a:t>
            </a:r>
            <a:r>
              <a:rPr kumimoji="1"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1.0%</a:t>
            </a:r>
          </a:p>
          <a:p>
            <a:pPr lvl="1">
              <a:lnSpc>
                <a:spcPct val="120000"/>
              </a:lnSpc>
              <a:buBlip>
                <a:blip r:embed="rId3"/>
              </a:buBlip>
            </a:pPr>
            <a:r>
              <a:rPr kumimoji="1"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说明该方法可以有效地提高跨领域情感分类性能</a:t>
            </a:r>
            <a:endParaRPr kumimoji="1" lang="zh-CN" altLang="en-US" sz="7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相关工作</a:t>
            </a:r>
            <a:endParaRPr lang="zh-CN" altLang="en-US" dirty="0"/>
          </a:p>
        </p:txBody>
      </p:sp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507321" y="396194"/>
            <a:ext cx="766308" cy="684421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rgbClr val="77377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07321" y="6267767"/>
            <a:ext cx="94423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Liao X, Wu X, Gui L, Huang J, Chen G. Cross-Domain Sentiment Classification Based on Representation Learning and Transfer Learning. Acta Scientiarum Naturalium Universitatis Pekinensis, Vol. 55, No. 1 (Jan. </a:t>
            </a:r>
            <a:r>
              <a:rPr lang="zh-CN" altLang="en-US" sz="1200" dirty="0" smtClean="0">
                <a:solidFill>
                  <a:schemeClr val="bg1"/>
                </a:solidFill>
              </a:rPr>
              <a:t>2019</a:t>
            </a:r>
            <a:r>
              <a:rPr lang="en-US" altLang="zh-CN" sz="1200" dirty="0" smtClean="0">
                <a:solidFill>
                  <a:schemeClr val="bg1"/>
                </a:solidFill>
              </a:rPr>
              <a:t>)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直接连接符 4"/>
          <p:cNvCxnSpPr/>
          <p:nvPr/>
        </p:nvCxnSpPr>
        <p:spPr>
          <a:xfrm>
            <a:off x="1302657" y="1019637"/>
            <a:ext cx="8961238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73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6176963"/>
            <a:ext cx="12192000" cy="681037"/>
          </a:xfrm>
          <a:prstGeom prst="rect">
            <a:avLst/>
          </a:prstGeom>
          <a:solidFill>
            <a:srgbClr val="7737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7398" y="1385953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Blip>
                <a:blip r:embed="rId3"/>
              </a:buBlip>
            </a:pPr>
            <a:r>
              <a:rPr kumimoji="1" lang="en-US" altLang="zh-CN" sz="1800" dirty="0" smtClean="0">
                <a:latin typeface="Microsoft YaHei" charset="-122"/>
                <a:ea typeface="Microsoft YaHei" charset="-122"/>
                <a:cs typeface="Microsoft YaHei" charset="-122"/>
              </a:rPr>
              <a:t>Tang</a:t>
            </a:r>
            <a:r>
              <a:rPr kumimoji="1"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等人研究了产品评论的五级评分预测</a:t>
            </a:r>
            <a:endParaRPr kumimoji="1" lang="en-US" altLang="zh-CN" sz="18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20000"/>
              </a:lnSpc>
              <a:buBlip>
                <a:blip r:embed="rId3"/>
              </a:buBlip>
            </a:pPr>
            <a:r>
              <a:rPr kumimoji="1"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实验数据</a:t>
            </a:r>
            <a:endParaRPr kumimoji="1" lang="en-US" altLang="zh-CN" sz="18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20000"/>
              </a:lnSpc>
              <a:buBlip>
                <a:blip r:embed="rId3"/>
              </a:buBlip>
            </a:pPr>
            <a:r>
              <a:rPr kumimoji="1"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Yelp2013; Yelp2014; IMDB</a:t>
            </a:r>
          </a:p>
          <a:p>
            <a:pPr>
              <a:lnSpc>
                <a:spcPct val="120000"/>
              </a:lnSpc>
              <a:buBlip>
                <a:blip r:embed="rId3"/>
              </a:buBlip>
            </a:pPr>
            <a:r>
              <a:rPr kumimoji="1"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实验方法</a:t>
            </a:r>
            <a:endParaRPr kumimoji="1" lang="en-US" altLang="zh-CN" sz="18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20000"/>
              </a:lnSpc>
              <a:buBlip>
                <a:blip r:embed="rId3"/>
              </a:buBlip>
            </a:pPr>
            <a:r>
              <a:rPr kumimoji="1"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用户和产品各自都存在一些相对固定的属性</a:t>
            </a:r>
            <a:endParaRPr kumimoji="1" lang="en-US" altLang="zh-CN" sz="1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2">
              <a:lnSpc>
                <a:spcPct val="120000"/>
              </a:lnSpc>
              <a:buBlip>
                <a:blip r:embed="rId3"/>
              </a:buBlip>
            </a:pPr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一个用户对不同产品的评论中，评论文本和评分之间存在某种一致性</a:t>
            </a:r>
            <a:endParaRPr kumimoji="1" lang="en-US" altLang="zh-CN" sz="1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2">
              <a:lnSpc>
                <a:spcPct val="120000"/>
              </a:lnSpc>
              <a:buBlip>
                <a:blip r:embed="rId3"/>
              </a:buBlip>
            </a:pPr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不同用户对同一个产品的评论中，评论文本和评分之间存在某种一致性</a:t>
            </a:r>
            <a:endParaRPr kumimoji="1" lang="en-US" altLang="zh-CN" sz="1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20000"/>
              </a:lnSpc>
              <a:buBlip>
                <a:blip r:embed="rId3"/>
              </a:buBlip>
            </a:pPr>
            <a:r>
              <a:rPr kumimoji="1"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提出了一种为用户和产品生成表示向量的方法</a:t>
            </a:r>
            <a:endParaRPr kumimoji="1" lang="en-US" altLang="zh-CN" sz="1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20000"/>
              </a:lnSpc>
              <a:buBlip>
                <a:blip r:embed="rId3"/>
              </a:buBlip>
            </a:pPr>
            <a:r>
              <a:rPr kumimoji="1"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提出了一种引入用戶和产品特征的卷积神经网络 </a:t>
            </a:r>
            <a:endParaRPr kumimoji="1" lang="en-US" altLang="zh-CN" sz="1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kumimoji="1"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     UPNN, User Product Neural Network</a:t>
            </a:r>
          </a:p>
          <a:p>
            <a:pPr>
              <a:lnSpc>
                <a:spcPct val="120000"/>
              </a:lnSpc>
              <a:buBlip>
                <a:blip r:embed="rId3"/>
              </a:buBlip>
            </a:pPr>
            <a:r>
              <a:rPr kumimoji="1"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实验结果</a:t>
            </a:r>
            <a:endParaRPr kumimoji="1" lang="en-US" altLang="zh-CN" sz="18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20000"/>
              </a:lnSpc>
              <a:buBlip>
                <a:blip r:embed="rId3"/>
              </a:buBlip>
            </a:pPr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他们的模型在</a:t>
            </a:r>
            <a:r>
              <a:rPr kumimoji="1"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个数据集上都超过了当时最好的水平</a:t>
            </a:r>
            <a:endParaRPr kumimoji="1" lang="zh-CN" altLang="en-US" sz="3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相关工作</a:t>
            </a:r>
            <a:endParaRPr lang="zh-CN" altLang="en-US" dirty="0"/>
          </a:p>
        </p:txBody>
      </p:sp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507321" y="396194"/>
            <a:ext cx="766308" cy="684421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rgbClr val="77377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07321" y="6267767"/>
            <a:ext cx="94423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</a:rPr>
              <a:t>Tang D, Qin B, Liu T. Aspect level sentiment classification with deep memory network[J].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arXiv</a:t>
            </a:r>
            <a:r>
              <a:rPr lang="en-US" altLang="zh-CN" sz="1200" dirty="0" smtClean="0">
                <a:solidFill>
                  <a:schemeClr val="bg1"/>
                </a:solidFill>
              </a:rPr>
              <a:t> preprint arXiv:1605.08900, 2016.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t="4368" r="3422" b="3582"/>
          <a:stretch/>
        </p:blipFill>
        <p:spPr>
          <a:xfrm>
            <a:off x="6561137" y="4057596"/>
            <a:ext cx="4972103" cy="1762525"/>
          </a:xfrm>
          <a:prstGeom prst="rect">
            <a:avLst/>
          </a:prstGeom>
        </p:spPr>
      </p:pic>
      <p:cxnSp>
        <p:nvCxnSpPr>
          <p:cNvPr id="17" name="直接连接符 4"/>
          <p:cNvCxnSpPr/>
          <p:nvPr/>
        </p:nvCxnSpPr>
        <p:spPr>
          <a:xfrm>
            <a:off x="1302657" y="1019637"/>
            <a:ext cx="8961238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94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6176963"/>
            <a:ext cx="12192000" cy="681037"/>
          </a:xfrm>
          <a:prstGeom prst="rect">
            <a:avLst/>
          </a:prstGeom>
          <a:solidFill>
            <a:srgbClr val="7737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451" y="1728567"/>
            <a:ext cx="3401312" cy="4099528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7398" y="1385953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Blip>
                <a:blip r:embed="rId3"/>
              </a:buBlip>
            </a:pPr>
            <a:r>
              <a:rPr kumimoji="1" lang="en-US" altLang="zh-CN" sz="1800" dirty="0" smtClean="0">
                <a:latin typeface="Microsoft YaHei" charset="-122"/>
                <a:ea typeface="Microsoft YaHei" charset="-122"/>
                <a:cs typeface="Microsoft YaHei" charset="-122"/>
              </a:rPr>
              <a:t>Santos</a:t>
            </a:r>
            <a:r>
              <a:rPr kumimoji="1"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和</a:t>
            </a:r>
            <a:r>
              <a:rPr kumimoji="1" lang="en-US" altLang="zh-CN" sz="1800" dirty="0" err="1" smtClean="0">
                <a:latin typeface="Microsoft YaHei" charset="-122"/>
                <a:ea typeface="Microsoft YaHei" charset="-122"/>
                <a:cs typeface="Microsoft YaHei" charset="-122"/>
              </a:rPr>
              <a:t>Gatti</a:t>
            </a:r>
            <a:r>
              <a:rPr kumimoji="1"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研究了面向电影评论和微博的情感识别</a:t>
            </a:r>
            <a:endParaRPr kumimoji="1" lang="en-US" altLang="zh-CN" sz="18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20000"/>
              </a:lnSpc>
              <a:buBlip>
                <a:blip r:embed="rId3"/>
              </a:buBlip>
            </a:pPr>
            <a:r>
              <a:rPr kumimoji="1"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实验数据</a:t>
            </a:r>
            <a:endParaRPr kumimoji="1" lang="en-US" altLang="zh-CN" sz="18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20000"/>
              </a:lnSpc>
              <a:buBlip>
                <a:blip r:embed="rId3"/>
              </a:buBlip>
            </a:pPr>
            <a:r>
              <a:rPr kumimoji="1"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Stanford Sentiment Treebank; Stanford Twitter Sentiment </a:t>
            </a:r>
          </a:p>
          <a:p>
            <a:pPr>
              <a:lnSpc>
                <a:spcPct val="120000"/>
              </a:lnSpc>
              <a:buBlip>
                <a:blip r:embed="rId3"/>
              </a:buBlip>
            </a:pPr>
            <a:r>
              <a:rPr kumimoji="1"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实验</a:t>
            </a:r>
            <a:r>
              <a:rPr kumimoji="1"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方法</a:t>
            </a:r>
            <a:endParaRPr kumimoji="1" lang="en-US" altLang="zh-CN" sz="18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20000"/>
              </a:lnSpc>
              <a:buBlip>
                <a:blip r:embed="rId3"/>
              </a:buBlip>
            </a:pPr>
            <a:r>
              <a:rPr kumimoji="1"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为了运用英语单词的拼写信息，他们提出了一种卷积神经网络</a:t>
            </a:r>
            <a:endParaRPr kumimoji="1" lang="en-US" altLang="zh-CN" sz="1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20000"/>
              </a:lnSpc>
              <a:buBlip>
                <a:blip r:embed="rId3"/>
              </a:buBlip>
            </a:pPr>
            <a:r>
              <a:rPr kumimoji="1"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Character to Sentence Convolutional Neural Network, </a:t>
            </a:r>
            <a:r>
              <a:rPr kumimoji="1" lang="en-US" altLang="zh-CN" sz="1600" dirty="0" err="1" smtClean="0">
                <a:latin typeface="Microsoft YaHei" charset="-122"/>
                <a:ea typeface="Microsoft YaHei" charset="-122"/>
                <a:cs typeface="Microsoft YaHei" charset="-122"/>
              </a:rPr>
              <a:t>CharSCNN</a:t>
            </a:r>
            <a:endParaRPr kumimoji="1" lang="en-US" altLang="zh-CN" sz="1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2">
              <a:lnSpc>
                <a:spcPct val="120000"/>
              </a:lnSpc>
              <a:buBlip>
                <a:blip r:embed="rId3"/>
              </a:buBlip>
            </a:pPr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从字符级别提取单词的嵌入向量</a:t>
            </a:r>
            <a:endParaRPr kumimoji="1" lang="en-US" altLang="zh-CN" sz="1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2">
              <a:lnSpc>
                <a:spcPct val="120000"/>
              </a:lnSpc>
              <a:buBlip>
                <a:blip r:embed="rId3"/>
              </a:buBlip>
            </a:pPr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同时结合了词级别的嵌入向量</a:t>
            </a:r>
            <a:endParaRPr kumimoji="1" lang="en-US" altLang="zh-CN" sz="1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20000"/>
              </a:lnSpc>
              <a:buBlip>
                <a:blip r:embed="rId3"/>
              </a:buBlip>
            </a:pPr>
            <a:r>
              <a:rPr kumimoji="1"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实验结果</a:t>
            </a:r>
            <a:endParaRPr kumimoji="1" lang="en-US" altLang="zh-CN" sz="18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20000"/>
              </a:lnSpc>
              <a:buBlip>
                <a:blip r:embed="rId3"/>
              </a:buBlip>
            </a:pPr>
            <a:r>
              <a:rPr kumimoji="1"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电影评论二级评分识別的准确率为 </a:t>
            </a:r>
            <a:r>
              <a:rPr kumimoji="1"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85.7%</a:t>
            </a:r>
          </a:p>
          <a:p>
            <a:pPr lvl="1">
              <a:lnSpc>
                <a:spcPct val="120000"/>
              </a:lnSpc>
              <a:buBlip>
                <a:blip r:embed="rId3"/>
              </a:buBlip>
            </a:pPr>
            <a:r>
              <a:rPr kumimoji="1"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电影评论五级评分识別的准确率为 </a:t>
            </a:r>
            <a:r>
              <a:rPr kumimoji="1"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48.3%</a:t>
            </a:r>
          </a:p>
          <a:p>
            <a:pPr lvl="1">
              <a:lnSpc>
                <a:spcPct val="120000"/>
              </a:lnSpc>
              <a:buBlip>
                <a:blip r:embed="rId3"/>
              </a:buBlip>
            </a:pPr>
            <a:r>
              <a:rPr kumimoji="1"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微博正负性情感识別的准确率为 </a:t>
            </a:r>
            <a:r>
              <a:rPr kumimoji="1"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86.4%</a:t>
            </a:r>
            <a:endParaRPr kumimoji="1"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相关工作</a:t>
            </a:r>
            <a:endParaRPr lang="zh-CN" altLang="en-US" dirty="0"/>
          </a:p>
        </p:txBody>
      </p:sp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507321" y="396194"/>
            <a:ext cx="766308" cy="684421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rgbClr val="77377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07321" y="6267767"/>
            <a:ext cx="94423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</a:rPr>
              <a:t>Dos Santos C,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Gatti</a:t>
            </a:r>
            <a:r>
              <a:rPr lang="en-US" altLang="zh-CN" sz="1200" dirty="0" smtClean="0">
                <a:solidFill>
                  <a:schemeClr val="bg1"/>
                </a:solidFill>
              </a:rPr>
              <a:t> M. Deep convolutional neural networks for sentiment analysis of short texts[C]//Proceedings of COLING 2014, the 25th International Conference on Computational Linguistics: Technical Papers. [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S.l.</a:t>
            </a:r>
            <a:r>
              <a:rPr lang="en-US" altLang="zh-CN" sz="1200" dirty="0" smtClean="0">
                <a:solidFill>
                  <a:schemeClr val="bg1"/>
                </a:solidFill>
              </a:rPr>
              <a:t>: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s.n</a:t>
            </a:r>
            <a:r>
              <a:rPr lang="en-US" altLang="zh-CN" sz="1200" dirty="0" smtClean="0">
                <a:solidFill>
                  <a:schemeClr val="bg1"/>
                </a:solidFill>
              </a:rPr>
              <a:t>.], 2014: 69-78.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17" name="直接连接符 4"/>
          <p:cNvCxnSpPr/>
          <p:nvPr/>
        </p:nvCxnSpPr>
        <p:spPr>
          <a:xfrm>
            <a:off x="1302657" y="1019637"/>
            <a:ext cx="8961238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4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1615</TotalTime>
  <Words>3687</Words>
  <Application>Microsoft Macintosh PowerPoint</Application>
  <PresentationFormat>宽屏</PresentationFormat>
  <Paragraphs>1167</Paragraphs>
  <Slides>34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9" baseType="lpstr">
      <vt:lpstr>Calibri</vt:lpstr>
      <vt:lpstr>Cambria Math</vt:lpstr>
      <vt:lpstr>DengXian</vt:lpstr>
      <vt:lpstr>DengXian Light</vt:lpstr>
      <vt:lpstr>Mangal</vt:lpstr>
      <vt:lpstr>Microsoft YaHei</vt:lpstr>
      <vt:lpstr>PMingLiU</vt:lpstr>
      <vt:lpstr>SimHei</vt:lpstr>
      <vt:lpstr>STFangsong</vt:lpstr>
      <vt:lpstr>Times New Roman</vt:lpstr>
      <vt:lpstr>华文细黑</vt:lpstr>
      <vt:lpstr>微软雅黑</vt:lpstr>
      <vt:lpstr>新細明體</vt:lpstr>
      <vt:lpstr>Arial</vt:lpstr>
      <vt:lpstr>Office 主题</vt:lpstr>
      <vt:lpstr>PowerPoint 演示文稿</vt:lpstr>
      <vt:lpstr>PowerPoint 演示文稿</vt:lpstr>
      <vt:lpstr>背景 - 情感识别</vt:lpstr>
      <vt:lpstr>背景 - 情感识别</vt:lpstr>
      <vt:lpstr>背景 - 反讽识别</vt:lpstr>
      <vt:lpstr>问题定义</vt:lpstr>
      <vt:lpstr>相关工作</vt:lpstr>
      <vt:lpstr>相关工作</vt:lpstr>
      <vt:lpstr>相关工作</vt:lpstr>
      <vt:lpstr>相关工作</vt:lpstr>
      <vt:lpstr>相关工作</vt:lpstr>
      <vt:lpstr>相关工作</vt:lpstr>
      <vt:lpstr>背景 - 反讽识别</vt:lpstr>
      <vt:lpstr>研究框架</vt:lpstr>
      <vt:lpstr>面向微博的反讽识别 - 实验数据</vt:lpstr>
      <vt:lpstr>面向微博的反讽识别 - 实验数据</vt:lpstr>
      <vt:lpstr>面向微博的反讽识别 - 多分类器分层识别算法</vt:lpstr>
      <vt:lpstr>面向微博的反讽识别 - 分类模型框架</vt:lpstr>
      <vt:lpstr>面向微博的反讽识别 - 实验结果</vt:lpstr>
      <vt:lpstr>面向微博的反讽识别 - 实验结果</vt:lpstr>
      <vt:lpstr>面向微博的反讽识别 - 实验结果</vt:lpstr>
      <vt:lpstr>面向微博的反讽识别 - 实验结果</vt:lpstr>
      <vt:lpstr>面向微博的反讽识别 - 实验结果</vt:lpstr>
      <vt:lpstr>面向三轮对话的情感识别 - 实验数据</vt:lpstr>
      <vt:lpstr>面向三轮对话的情感识别 - 实验数据</vt:lpstr>
      <vt:lpstr>面向三轮对话的情感识别 - 多通道分类模型框架</vt:lpstr>
      <vt:lpstr>面向三轮对话的情感识别 - 多分类器分层识别算法</vt:lpstr>
      <vt:lpstr>面向三轮对话的情感识别 - 参赛结果 </vt:lpstr>
      <vt:lpstr>面向三轮对话的情感识别 - 实验结果</vt:lpstr>
      <vt:lpstr>面向三轮对话的情感识别 - 实验结果</vt:lpstr>
      <vt:lpstr>PowerPoint 演示文稿</vt:lpstr>
      <vt:lpstr>面向三轮对话的情感识别 - 混淆矩阵分析</vt:lpstr>
      <vt:lpstr>面向微博的反讽识别 - 实验结果</vt:lpstr>
      <vt:lpstr>背景 - 情感识别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61</cp:revision>
  <dcterms:created xsi:type="dcterms:W3CDTF">2019-05-24T07:08:26Z</dcterms:created>
  <dcterms:modified xsi:type="dcterms:W3CDTF">2019-05-25T10:03:40Z</dcterms:modified>
</cp:coreProperties>
</file>