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notesMasterIdLst>
    <p:notesMasterId r:id="rId37"/>
  </p:notesMasterIdLst>
  <p:handoutMasterIdLst>
    <p:handoutMasterId r:id="rId38"/>
  </p:handoutMasterIdLst>
  <p:sldIdLst>
    <p:sldId id="256" r:id="rId2"/>
    <p:sldId id="257" r:id="rId3"/>
    <p:sldId id="258" r:id="rId4"/>
    <p:sldId id="277" r:id="rId5"/>
    <p:sldId id="259" r:id="rId6"/>
    <p:sldId id="280" r:id="rId7"/>
    <p:sldId id="298" r:id="rId8"/>
    <p:sldId id="281" r:id="rId9"/>
    <p:sldId id="299" r:id="rId10"/>
    <p:sldId id="263" r:id="rId11"/>
    <p:sldId id="265" r:id="rId12"/>
    <p:sldId id="278" r:id="rId13"/>
    <p:sldId id="279" r:id="rId14"/>
    <p:sldId id="266" r:id="rId15"/>
    <p:sldId id="286" r:id="rId16"/>
    <p:sldId id="268" r:id="rId17"/>
    <p:sldId id="269" r:id="rId18"/>
    <p:sldId id="285" r:id="rId19"/>
    <p:sldId id="283" r:id="rId20"/>
    <p:sldId id="297" r:id="rId21"/>
    <p:sldId id="296" r:id="rId22"/>
    <p:sldId id="287" r:id="rId23"/>
    <p:sldId id="282" r:id="rId24"/>
    <p:sldId id="295" r:id="rId25"/>
    <p:sldId id="293" r:id="rId26"/>
    <p:sldId id="291" r:id="rId27"/>
    <p:sldId id="284" r:id="rId28"/>
    <p:sldId id="288" r:id="rId29"/>
    <p:sldId id="294" r:id="rId30"/>
    <p:sldId id="292" r:id="rId31"/>
    <p:sldId id="290" r:id="rId32"/>
    <p:sldId id="274" r:id="rId33"/>
    <p:sldId id="267" r:id="rId34"/>
    <p:sldId id="264" r:id="rId35"/>
    <p:sldId id="262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040"/>
    <a:srgbClr val="92A2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84"/>
    <p:restoredTop sz="93421"/>
  </p:normalViewPr>
  <p:slideViewPr>
    <p:cSldViewPr snapToGrid="0" snapToObjects="1">
      <p:cViewPr>
        <p:scale>
          <a:sx n="110" d="100"/>
          <a:sy n="110" d="100"/>
        </p:scale>
        <p:origin x="-888" y="-216"/>
      </p:cViewPr>
      <p:guideLst/>
    </p:cSldViewPr>
  </p:slideViewPr>
  <p:outlineViewPr>
    <p:cViewPr>
      <p:scale>
        <a:sx n="33" d="100"/>
        <a:sy n="33" d="100"/>
      </p:scale>
      <p:origin x="0" y="-824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6" d="100"/>
          <a:sy n="86" d="100"/>
        </p:scale>
        <p:origin x="2720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notesMaster" Target="notesMasters/notesMaster1.xml"/><Relationship Id="rId38" Type="http://schemas.openxmlformats.org/officeDocument/2006/relationships/handoutMaster" Target="handoutMasters/handoutMaster1.xml"/><Relationship Id="rId39" Type="http://schemas.openxmlformats.org/officeDocument/2006/relationships/presProps" Target="presProps.xml"/><Relationship Id="rId40" Type="http://schemas.openxmlformats.org/officeDocument/2006/relationships/viewProps" Target="viewProps.xml"/><Relationship Id="rId41" Type="http://schemas.openxmlformats.org/officeDocument/2006/relationships/theme" Target="theme/theme1.xml"/><Relationship Id="rId4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6099FF-08C4-3F41-9922-8FE98CB97770}" type="datetimeFigureOut">
              <a:rPr kumimoji="1" lang="zh-CN" altLang="en-US" smtClean="0"/>
              <a:t>2019/5/10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D96C21-64E6-D34B-8840-8209BD43F99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157440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C1334D-9041-804A-A4B5-23580EACE9B5}" type="datetimeFigureOut">
              <a:rPr kumimoji="1" lang="zh-CN" altLang="en-US" smtClean="0"/>
              <a:t>2019/5/10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98582-5B78-2342-8A29-10701A5958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310186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398582-5B78-2342-8A29-10701A5958F7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20959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398582-5B78-2342-8A29-10701A5958F7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395008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398582-5B78-2342-8A29-10701A5958F7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386100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398582-5B78-2342-8A29-10701A5958F7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312900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398582-5B78-2342-8A29-10701A5958F7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867473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398582-5B78-2342-8A29-10701A5958F7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489785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398582-5B78-2342-8A29-10701A5958F7}" type="slidenum">
              <a:rPr kumimoji="1" lang="zh-CN" altLang="en-US" smtClean="0"/>
              <a:t>23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044741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398582-5B78-2342-8A29-10701A5958F7}" type="slidenum">
              <a:rPr kumimoji="1" lang="zh-CN" altLang="en-US" smtClean="0"/>
              <a:t>25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055179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398582-5B78-2342-8A29-10701A5958F7}" type="slidenum">
              <a:rPr kumimoji="1" lang="zh-CN" altLang="en-US" smtClean="0"/>
              <a:t>27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181969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3732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684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963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297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3598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5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1990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5/10/19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0537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5/10/19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563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5/10/19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703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4050791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61BEF0D-F0BB-DE4B-95CE-6DB70DBA9567}" type="datetimeFigureOut">
              <a:rPr lang="en-US" smtClean="0"/>
              <a:pPr/>
              <a:t>5/10/19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054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1">
              <a:lumMod val="50000"/>
              <a:lumOff val="5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5/10/19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927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-283668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563329"/>
            <a:ext cx="10058400" cy="430576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5/10/19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88720" y="1406013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1838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3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image" Target="../media/image16.png"/><Relationship Id="rId8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0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075629"/>
          </a:xfrm>
        </p:spPr>
        <p:txBody>
          <a:bodyPr/>
          <a:lstStyle/>
          <a:p>
            <a:r>
              <a:rPr lang="zh-CN" altLang="en-US" sz="2500" dirty="0" smtClean="0">
                <a:latin typeface="SimHei" charset="-122"/>
                <a:ea typeface="SimHei" charset="-122"/>
                <a:cs typeface="SimHei" charset="-122"/>
              </a:rPr>
              <a:t>硕士论文答辩</a:t>
            </a:r>
            <a:r>
              <a:rPr lang="en-US" altLang="zh-CN" sz="2500" dirty="0" smtClean="0">
                <a:latin typeface="SimHei" charset="-122"/>
                <a:ea typeface="SimHei" charset="-122"/>
                <a:cs typeface="SimHei" charset="-122"/>
              </a:rPr>
              <a:t/>
            </a:r>
            <a:br>
              <a:rPr lang="en-US" altLang="zh-CN" sz="2500" dirty="0" smtClean="0">
                <a:latin typeface="SimHei" charset="-122"/>
                <a:ea typeface="SimHei" charset="-122"/>
                <a:cs typeface="SimHei" charset="-122"/>
              </a:rPr>
            </a:br>
            <a:r>
              <a:rPr lang="en-US" altLang="zh-TW" sz="2500" dirty="0" smtClean="0">
                <a:latin typeface="SimHei" charset="-122"/>
                <a:ea typeface="SimHei" charset="-122"/>
                <a:cs typeface="SimHei" charset="-122"/>
              </a:rPr>
              <a:t/>
            </a:r>
            <a:br>
              <a:rPr lang="en-US" altLang="zh-TW" sz="2500" dirty="0" smtClean="0">
                <a:latin typeface="SimHei" charset="-122"/>
                <a:ea typeface="SimHei" charset="-122"/>
                <a:cs typeface="SimHei" charset="-122"/>
              </a:rPr>
            </a:br>
            <a:r>
              <a:rPr lang="zh-CN" altLang="en-US" sz="6000">
                <a:latin typeface="SimHei" charset="-122"/>
                <a:ea typeface="SimHei" charset="-122"/>
                <a:cs typeface="SimHei" charset="-122"/>
              </a:rPr>
              <a:t>面向社交文本的情感识别研究</a:t>
            </a:r>
            <a:endParaRPr kumimoji="1" lang="zh-CN" altLang="en-US" sz="6000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97280" y="4494950"/>
            <a:ext cx="10058400" cy="1143000"/>
          </a:xfrm>
        </p:spPr>
        <p:txBody>
          <a:bodyPr>
            <a:normAutofit/>
          </a:bodyPr>
          <a:lstStyle/>
          <a:p>
            <a:r>
              <a:rPr kumimoji="1" lang="zh-CN" altLang="en-US" sz="2000" dirty="0" smtClean="0">
                <a:latin typeface="SimHei" charset="-122"/>
                <a:ea typeface="SimHei" charset="-122"/>
                <a:cs typeface="SimHei" charset="-122"/>
              </a:rPr>
              <a:t>学</a:t>
            </a:r>
            <a:r>
              <a:rPr kumimoji="1" lang="zh-CN" altLang="en-US" sz="2000" dirty="0" smtClean="0">
                <a:solidFill>
                  <a:srgbClr val="404040"/>
                </a:solidFill>
                <a:latin typeface="SimHei" charset="-122"/>
                <a:ea typeface="SimHei" charset="-122"/>
                <a:cs typeface="SimHei" charset="-122"/>
              </a:rPr>
              <a:t>生</a:t>
            </a:r>
            <a:r>
              <a:rPr kumimoji="1" lang="zh-CN" altLang="en-US" sz="2000" dirty="0">
                <a:solidFill>
                  <a:srgbClr val="404040"/>
                </a:solidFill>
                <a:latin typeface="SimHei" charset="-122"/>
                <a:ea typeface="SimHei" charset="-122"/>
                <a:cs typeface="SimHei" charset="-122"/>
              </a:rPr>
              <a:t>生</a:t>
            </a:r>
            <a:r>
              <a:rPr kumimoji="1" lang="zh-CN" altLang="en-US" sz="2000" dirty="0" smtClean="0">
                <a:latin typeface="SimHei" charset="-122"/>
                <a:ea typeface="SimHei" charset="-122"/>
                <a:cs typeface="SimHei" charset="-122"/>
              </a:rPr>
              <a:t>生</a:t>
            </a:r>
            <a:r>
              <a:rPr kumimoji="1" lang="en-US" altLang="zh-CN" sz="2000" dirty="0" smtClean="0">
                <a:latin typeface="SimHei" charset="-122"/>
                <a:ea typeface="SimHei" charset="-122"/>
                <a:cs typeface="SimHei" charset="-122"/>
              </a:rPr>
              <a:t>: </a:t>
            </a:r>
            <a:r>
              <a:rPr kumimoji="1" lang="zh-CN" altLang="en-US" sz="2000" dirty="0" smtClean="0">
                <a:latin typeface="SimHei" charset="-122"/>
                <a:ea typeface="SimHei" charset="-122"/>
                <a:cs typeface="SimHei" charset="-122"/>
              </a:rPr>
              <a:t>梁锡豪 </a:t>
            </a:r>
            <a:r>
              <a:rPr kumimoji="1" lang="en-US" altLang="zh-CN" sz="2000" dirty="0" smtClean="0">
                <a:latin typeface="SimHei" charset="-122"/>
                <a:ea typeface="SimHei" charset="-122"/>
                <a:cs typeface="SimHei" charset="-122"/>
              </a:rPr>
              <a:t>(2016211014)</a:t>
            </a:r>
          </a:p>
          <a:p>
            <a:r>
              <a:rPr kumimoji="1" lang="zh-CN" altLang="en-US" sz="2000" dirty="0" smtClean="0">
                <a:latin typeface="SimHei" charset="-122"/>
                <a:ea typeface="SimHei" charset="-122"/>
                <a:cs typeface="SimHei" charset="-122"/>
              </a:rPr>
              <a:t>指导老师</a:t>
            </a:r>
            <a:r>
              <a:rPr kumimoji="1" lang="en-US" altLang="zh-CN" sz="2000" dirty="0" smtClean="0">
                <a:latin typeface="SimHei" charset="-122"/>
                <a:ea typeface="SimHei" charset="-122"/>
                <a:cs typeface="SimHei" charset="-122"/>
              </a:rPr>
              <a:t>: </a:t>
            </a:r>
            <a:r>
              <a:rPr kumimoji="1" lang="zh-CN" altLang="en-US" sz="2000" dirty="0" smtClean="0">
                <a:latin typeface="SimHei" charset="-122"/>
                <a:ea typeface="SimHei" charset="-122"/>
                <a:cs typeface="SimHei" charset="-122"/>
              </a:rPr>
              <a:t>徐明星 副教授</a:t>
            </a:r>
            <a:endParaRPr kumimoji="1" lang="zh-CN" altLang="en-US" sz="2000" dirty="0">
              <a:latin typeface="SimHei" charset="-122"/>
              <a:ea typeface="SimHei" charset="-122"/>
              <a:cs typeface="Sim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76713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SimHei" charset="-122"/>
                <a:ea typeface="SimHei" charset="-122"/>
                <a:cs typeface="SimHei" charset="-122"/>
              </a:rPr>
              <a:t>相关工作</a:t>
            </a:r>
            <a:endParaRPr kumimoji="1" lang="zh-CN" altLang="en-US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>
                <a:latin typeface="SimHei" charset="-122"/>
                <a:ea typeface="SimHei" charset="-122"/>
                <a:cs typeface="SimHei" charset="-122"/>
              </a:rPr>
              <a:t>Reyes</a:t>
            </a:r>
            <a:r>
              <a:rPr lang="zh-CN" altLang="en-US" dirty="0">
                <a:latin typeface="SimHei" charset="-122"/>
                <a:ea typeface="SimHei" charset="-122"/>
                <a:cs typeface="SimHei" charset="-122"/>
              </a:rPr>
              <a:t>等</a:t>
            </a:r>
            <a:r>
              <a:rPr lang="zh-CN" altLang="en-US" dirty="0" smtClean="0">
                <a:latin typeface="SimHei" charset="-122"/>
                <a:ea typeface="SimHei" charset="-122"/>
                <a:cs typeface="SimHei" charset="-122"/>
              </a:rPr>
              <a:t>人</a:t>
            </a:r>
            <a:r>
              <a:rPr lang="en-US" altLang="zh-CN" dirty="0" smtClean="0">
                <a:latin typeface="SimHei" charset="-122"/>
                <a:ea typeface="SimHei" charset="-122"/>
                <a:cs typeface="SimHei" charset="-122"/>
              </a:rPr>
              <a:t>[3] </a:t>
            </a:r>
            <a:r>
              <a:rPr lang="zh-CN" altLang="en-US" dirty="0" smtClean="0">
                <a:latin typeface="SimHei" charset="-122"/>
                <a:ea typeface="SimHei" charset="-122"/>
                <a:cs typeface="SimHei" charset="-122"/>
              </a:rPr>
              <a:t>对</a:t>
            </a:r>
            <a:r>
              <a:rPr lang="en-US" altLang="zh-CN" dirty="0">
                <a:latin typeface="SimHei" charset="-122"/>
                <a:ea typeface="SimHei" charset="-122"/>
                <a:cs typeface="SimHei" charset="-122"/>
              </a:rPr>
              <a:t>Twitter</a:t>
            </a:r>
            <a:r>
              <a:rPr lang="zh-CN" altLang="en-US" dirty="0">
                <a:latin typeface="SimHei" charset="-122"/>
                <a:ea typeface="SimHei" charset="-122"/>
                <a:cs typeface="SimHei" charset="-122"/>
              </a:rPr>
              <a:t>上的英语微博的反讽</a:t>
            </a:r>
            <a:r>
              <a:rPr lang="zh-CN" altLang="en-US" dirty="0" smtClean="0">
                <a:latin typeface="SimHei" charset="-122"/>
                <a:ea typeface="SimHei" charset="-122"/>
                <a:cs typeface="SimHei" charset="-122"/>
              </a:rPr>
              <a:t>识别</a:t>
            </a:r>
            <a:r>
              <a:rPr lang="zh-TW" altLang="en-US" dirty="0" smtClean="0">
                <a:latin typeface="SimHei" charset="-122"/>
                <a:ea typeface="SimHei" charset="-122"/>
                <a:cs typeface="SimHei" charset="-122"/>
              </a:rPr>
              <a:t> </a:t>
            </a:r>
            <a:endParaRPr lang="en-US" altLang="zh-CN" dirty="0" smtClean="0">
              <a:latin typeface="SimHei" charset="-122"/>
              <a:ea typeface="SimHei" charset="-122"/>
              <a:cs typeface="SimHei" charset="-122"/>
            </a:endParaRPr>
          </a:p>
          <a:p>
            <a:pPr lvl="1"/>
            <a:r>
              <a:rPr lang="zh-CN" altLang="en-US" dirty="0" smtClean="0">
                <a:latin typeface="SimHei" charset="-122"/>
                <a:ea typeface="SimHei" charset="-122"/>
                <a:cs typeface="SimHei" charset="-122"/>
              </a:rPr>
              <a:t>识别是否带有反讽</a:t>
            </a:r>
            <a:endParaRPr lang="en-US" altLang="zh-CN" dirty="0" smtClean="0">
              <a:latin typeface="SimHei" charset="-122"/>
              <a:ea typeface="SimHei" charset="-122"/>
              <a:cs typeface="SimHei" charset="-122"/>
            </a:endParaRPr>
          </a:p>
          <a:p>
            <a:pPr lvl="2"/>
            <a:endParaRPr lang="en-US" altLang="zh-CN" dirty="0" smtClean="0">
              <a:latin typeface="SimHei" charset="-122"/>
              <a:ea typeface="SimHei" charset="-122"/>
              <a:cs typeface="SimHei" charset="-122"/>
            </a:endParaRPr>
          </a:p>
          <a:p>
            <a:r>
              <a:rPr lang="zh-CN" altLang="en-US" dirty="0" smtClean="0">
                <a:latin typeface="SimHei" charset="-122"/>
                <a:ea typeface="SimHei" charset="-122"/>
                <a:cs typeface="SimHei" charset="-122"/>
              </a:rPr>
              <a:t>实验数据</a:t>
            </a:r>
            <a:endParaRPr lang="en-US" altLang="zh-CN" dirty="0" smtClean="0">
              <a:latin typeface="SimHei" charset="-122"/>
              <a:ea typeface="SimHei" charset="-122"/>
              <a:cs typeface="SimHei" charset="-122"/>
            </a:endParaRPr>
          </a:p>
          <a:p>
            <a:pPr lvl="1"/>
            <a:r>
              <a:rPr lang="zh-CN" altLang="en-US" dirty="0" smtClean="0">
                <a:latin typeface="SimHei" charset="-122"/>
                <a:ea typeface="SimHei" charset="-122"/>
                <a:cs typeface="SimHei" charset="-122"/>
              </a:rPr>
              <a:t>利用</a:t>
            </a:r>
            <a:r>
              <a:rPr lang="en-US" altLang="zh-CN" dirty="0">
                <a:latin typeface="SimHei" charset="-122"/>
                <a:ea typeface="SimHei" charset="-122"/>
                <a:cs typeface="SimHei" charset="-122"/>
              </a:rPr>
              <a:t>'#irony'</a:t>
            </a:r>
            <a:r>
              <a:rPr lang="zh-CN" altLang="en-US" dirty="0">
                <a:latin typeface="SimHei" charset="-122"/>
                <a:ea typeface="SimHei" charset="-122"/>
                <a:cs typeface="SimHei" charset="-122"/>
              </a:rPr>
              <a:t>，</a:t>
            </a:r>
            <a:r>
              <a:rPr lang="en-US" altLang="zh-CN" dirty="0">
                <a:latin typeface="SimHei" charset="-122"/>
                <a:ea typeface="SimHei" charset="-122"/>
                <a:cs typeface="SimHei" charset="-122"/>
              </a:rPr>
              <a:t>'#education', #humor, #politics</a:t>
            </a:r>
            <a:r>
              <a:rPr lang="zh-CN" altLang="en-US" dirty="0">
                <a:latin typeface="SimHei" charset="-122"/>
                <a:ea typeface="SimHei" charset="-122"/>
                <a:cs typeface="SimHei" charset="-122"/>
              </a:rPr>
              <a:t>这四个井号标签在</a:t>
            </a:r>
            <a:r>
              <a:rPr lang="en-US" altLang="zh-CN" dirty="0">
                <a:latin typeface="SimHei" charset="-122"/>
                <a:ea typeface="SimHei" charset="-122"/>
                <a:cs typeface="SimHei" charset="-122"/>
              </a:rPr>
              <a:t>Twitter</a:t>
            </a:r>
            <a:r>
              <a:rPr lang="zh-CN" altLang="en-US" dirty="0">
                <a:latin typeface="SimHei" charset="-122"/>
                <a:ea typeface="SimHei" charset="-122"/>
                <a:cs typeface="SimHei" charset="-122"/>
              </a:rPr>
              <a:t>上自动获取四组</a:t>
            </a:r>
            <a:r>
              <a:rPr lang="zh-CN" altLang="en-US" dirty="0" smtClean="0">
                <a:latin typeface="SimHei" charset="-122"/>
                <a:ea typeface="SimHei" charset="-122"/>
                <a:cs typeface="SimHei" charset="-122"/>
              </a:rPr>
              <a:t>微博</a:t>
            </a:r>
            <a:endParaRPr lang="en-US" altLang="zh-CN" dirty="0" smtClean="0">
              <a:latin typeface="SimHei" charset="-122"/>
              <a:ea typeface="SimHei" charset="-122"/>
              <a:cs typeface="SimHei" charset="-122"/>
            </a:endParaRPr>
          </a:p>
          <a:p>
            <a:pPr lvl="1"/>
            <a:r>
              <a:rPr lang="zh-CN" altLang="en-US" dirty="0" smtClean="0">
                <a:latin typeface="SimHei" charset="-122"/>
                <a:ea typeface="SimHei" charset="-122"/>
                <a:cs typeface="SimHei" charset="-122"/>
              </a:rPr>
              <a:t>把</a:t>
            </a:r>
            <a:r>
              <a:rPr lang="zh-CN" altLang="en-US" dirty="0">
                <a:latin typeface="SimHei" charset="-122"/>
                <a:ea typeface="SimHei" charset="-122"/>
                <a:cs typeface="SimHei" charset="-122"/>
              </a:rPr>
              <a:t>标签</a:t>
            </a:r>
            <a:r>
              <a:rPr lang="en-US" altLang="zh-CN" dirty="0">
                <a:latin typeface="SimHei" charset="-122"/>
                <a:ea typeface="SimHei" charset="-122"/>
                <a:cs typeface="SimHei" charset="-122"/>
              </a:rPr>
              <a:t>#irony</a:t>
            </a:r>
            <a:r>
              <a:rPr lang="zh-CN" altLang="en-US" dirty="0">
                <a:latin typeface="SimHei" charset="-122"/>
                <a:ea typeface="SimHei" charset="-122"/>
                <a:cs typeface="SimHei" charset="-122"/>
              </a:rPr>
              <a:t>的微博和另外三组微博两两组成二分类的</a:t>
            </a:r>
            <a:r>
              <a:rPr lang="zh-CN" altLang="en-US" dirty="0" smtClean="0">
                <a:latin typeface="SimHei" charset="-122"/>
                <a:ea typeface="SimHei" charset="-122"/>
                <a:cs typeface="SimHei" charset="-122"/>
              </a:rPr>
              <a:t>实验</a:t>
            </a:r>
            <a:endParaRPr lang="en-US" altLang="zh-CN" dirty="0">
              <a:latin typeface="SimHei" charset="-122"/>
              <a:ea typeface="SimHei" charset="-122"/>
              <a:cs typeface="SimHei" charset="-122"/>
            </a:endParaRPr>
          </a:p>
          <a:p>
            <a:pPr lvl="1"/>
            <a:endParaRPr lang="en-US" altLang="zh-CN" dirty="0" smtClean="0">
              <a:latin typeface="SimHei" charset="-122"/>
              <a:ea typeface="SimHei" charset="-122"/>
              <a:cs typeface="SimHei" charset="-122"/>
            </a:endParaRPr>
          </a:p>
          <a:p>
            <a:r>
              <a:rPr lang="zh-TW" altLang="en-US" dirty="0" smtClean="0">
                <a:latin typeface="SimHei" charset="-122"/>
                <a:ea typeface="SimHei" charset="-122"/>
                <a:cs typeface="SimHei" charset="-122"/>
              </a:rPr>
              <a:t>方法</a:t>
            </a:r>
            <a:endParaRPr lang="en-US" altLang="zh-TW" dirty="0" smtClean="0">
              <a:latin typeface="SimHei" charset="-122"/>
              <a:ea typeface="SimHei" charset="-122"/>
              <a:cs typeface="SimHei" charset="-122"/>
            </a:endParaRPr>
          </a:p>
          <a:p>
            <a:pPr lvl="1"/>
            <a:r>
              <a:rPr lang="zh-CN" altLang="en-US" dirty="0" smtClean="0">
                <a:latin typeface="SimHei" charset="-122"/>
                <a:ea typeface="SimHei" charset="-122"/>
                <a:cs typeface="SimHei" charset="-122"/>
              </a:rPr>
              <a:t>他们</a:t>
            </a:r>
            <a:r>
              <a:rPr lang="zh-CN" altLang="en-US" dirty="0">
                <a:latin typeface="SimHei" charset="-122"/>
                <a:ea typeface="SimHei" charset="-122"/>
                <a:cs typeface="SimHei" charset="-122"/>
              </a:rPr>
              <a:t>提出的算法框架包含了四个方面的特征</a:t>
            </a:r>
            <a:endParaRPr lang="en-US" altLang="zh-CN" dirty="0">
              <a:latin typeface="SimHei" charset="-122"/>
              <a:ea typeface="SimHei" charset="-122"/>
              <a:cs typeface="SimHei" charset="-122"/>
            </a:endParaRPr>
          </a:p>
          <a:p>
            <a:pPr lvl="2"/>
            <a:r>
              <a:rPr lang="zh-CN" altLang="en-US" dirty="0">
                <a:latin typeface="SimHei" charset="-122"/>
                <a:ea typeface="SimHei" charset="-122"/>
                <a:cs typeface="SimHei" charset="-122"/>
              </a:rPr>
              <a:t>特殊标记</a:t>
            </a:r>
            <a:r>
              <a:rPr lang="en-US" altLang="zh-CN" dirty="0">
                <a:latin typeface="SimHei" charset="-122"/>
                <a:ea typeface="SimHei" charset="-122"/>
                <a:cs typeface="SimHei" charset="-122"/>
              </a:rPr>
              <a:t>(</a:t>
            </a:r>
            <a:r>
              <a:rPr lang="zh-CN" altLang="en-US" dirty="0">
                <a:latin typeface="SimHei" charset="-122"/>
                <a:ea typeface="SimHei" charset="-122"/>
                <a:cs typeface="SimHei" charset="-122"/>
              </a:rPr>
              <a:t>词汇和标点符号等</a:t>
            </a:r>
            <a:r>
              <a:rPr lang="en-US" altLang="zh-CN" dirty="0">
                <a:latin typeface="SimHei" charset="-122"/>
                <a:ea typeface="SimHei" charset="-122"/>
                <a:cs typeface="SimHei" charset="-122"/>
              </a:rPr>
              <a:t>), </a:t>
            </a:r>
            <a:r>
              <a:rPr lang="zh-CN" altLang="en-US" dirty="0">
                <a:latin typeface="SimHei" charset="-122"/>
                <a:ea typeface="SimHei" charset="-122"/>
                <a:cs typeface="SimHei" charset="-122"/>
              </a:rPr>
              <a:t>不可预期性，表达风格，以及情感特性</a:t>
            </a:r>
            <a:endParaRPr lang="en-US" altLang="zh-CN" dirty="0">
              <a:latin typeface="SimHei" charset="-122"/>
              <a:ea typeface="SimHei" charset="-122"/>
              <a:cs typeface="SimHei" charset="-122"/>
            </a:endParaRPr>
          </a:p>
          <a:p>
            <a:pPr lvl="1"/>
            <a:r>
              <a:rPr lang="zh-CN" altLang="en-US" dirty="0">
                <a:latin typeface="SimHei" charset="-122"/>
                <a:ea typeface="SimHei" charset="-122"/>
                <a:cs typeface="SimHei" charset="-122"/>
              </a:rPr>
              <a:t>以朴素贝叶斯和决策树作为分类器</a:t>
            </a:r>
            <a:endParaRPr lang="en-US" altLang="zh-CN" dirty="0">
              <a:latin typeface="SimHei" charset="-122"/>
              <a:ea typeface="SimHei" charset="-122"/>
              <a:cs typeface="SimHei" charset="-122"/>
            </a:endParaRPr>
          </a:p>
          <a:p>
            <a:pPr lvl="1"/>
            <a:endParaRPr lang="en-US" altLang="zh-CN" dirty="0">
              <a:latin typeface="SimHei" charset="-122"/>
              <a:ea typeface="SimHei" charset="-122"/>
              <a:cs typeface="SimHei" charset="-122"/>
            </a:endParaRPr>
          </a:p>
          <a:p>
            <a:r>
              <a:rPr lang="zh-CN" altLang="en-US" dirty="0" smtClean="0">
                <a:latin typeface="SimHei" charset="-122"/>
                <a:ea typeface="SimHei" charset="-122"/>
                <a:cs typeface="SimHei" charset="-122"/>
              </a:rPr>
              <a:t>效果</a:t>
            </a:r>
            <a:endParaRPr lang="en-US" altLang="zh-CN" dirty="0">
              <a:latin typeface="SimHei" charset="-122"/>
              <a:ea typeface="SimHei" charset="-122"/>
              <a:cs typeface="SimHei" charset="-122"/>
            </a:endParaRPr>
          </a:p>
          <a:p>
            <a:pPr lvl="1"/>
            <a:r>
              <a:rPr lang="zh-CN" altLang="en-US" dirty="0" smtClean="0">
                <a:latin typeface="SimHei" charset="-122"/>
                <a:ea typeface="SimHei" charset="-122"/>
                <a:cs typeface="SimHei" charset="-122"/>
              </a:rPr>
              <a:t>决策</a:t>
            </a:r>
            <a:r>
              <a:rPr lang="zh-CN" altLang="en-US" dirty="0">
                <a:latin typeface="SimHei" charset="-122"/>
                <a:ea typeface="SimHei" charset="-122"/>
                <a:cs typeface="SimHei" charset="-122"/>
              </a:rPr>
              <a:t>树和朴素贝叶斯之间没有明显更好的</a:t>
            </a:r>
            <a:r>
              <a:rPr lang="zh-CN" altLang="en-US" dirty="0" smtClean="0">
                <a:latin typeface="SimHei" charset="-122"/>
                <a:ea typeface="SimHei" charset="-122"/>
                <a:cs typeface="SimHei" charset="-122"/>
              </a:rPr>
              <a:t>算法</a:t>
            </a:r>
            <a:endParaRPr lang="en-US" altLang="zh-CN" dirty="0" smtClean="0">
              <a:latin typeface="SimHei" charset="-122"/>
              <a:ea typeface="SimHei" charset="-122"/>
              <a:cs typeface="SimHei" charset="-122"/>
            </a:endParaRPr>
          </a:p>
          <a:p>
            <a:pPr lvl="1"/>
            <a:r>
              <a:rPr lang="zh-CN" altLang="en-US" dirty="0" smtClean="0">
                <a:latin typeface="SimHei" charset="-122"/>
                <a:ea typeface="SimHei" charset="-122"/>
                <a:cs typeface="SimHei" charset="-122"/>
              </a:rPr>
              <a:t>在数据均匀和不均匀的情况下分别达到约</a:t>
            </a:r>
            <a:r>
              <a:rPr lang="en-US" altLang="zh-CN" dirty="0" smtClean="0">
                <a:latin typeface="SimHei" charset="-122"/>
                <a:ea typeface="SimHei" charset="-122"/>
                <a:cs typeface="SimHei" charset="-122"/>
              </a:rPr>
              <a:t>0.70</a:t>
            </a:r>
            <a:r>
              <a:rPr lang="zh-CN" altLang="en-US" dirty="0" smtClean="0">
                <a:latin typeface="SimHei" charset="-122"/>
                <a:ea typeface="SimHei" charset="-122"/>
                <a:cs typeface="SimHei" charset="-122"/>
              </a:rPr>
              <a:t>和</a:t>
            </a:r>
            <a:r>
              <a:rPr lang="en-US" altLang="zh-CN" dirty="0" smtClean="0">
                <a:latin typeface="SimHei" charset="-122"/>
                <a:ea typeface="SimHei" charset="-122"/>
                <a:cs typeface="SimHei" charset="-122"/>
              </a:rPr>
              <a:t>0.60</a:t>
            </a:r>
            <a:r>
              <a:rPr lang="zh-CN" altLang="en-US" dirty="0" smtClean="0">
                <a:latin typeface="SimHei" charset="-122"/>
                <a:ea typeface="SimHei" charset="-122"/>
                <a:cs typeface="SimHei" charset="-122"/>
              </a:rPr>
              <a:t>的</a:t>
            </a:r>
            <a:r>
              <a:rPr lang="en-US" altLang="zh-CN" dirty="0" smtClean="0">
                <a:latin typeface="SimHei" charset="-122"/>
                <a:ea typeface="SimHei" charset="-122"/>
                <a:cs typeface="SimHei" charset="-122"/>
              </a:rPr>
              <a:t>F1</a:t>
            </a:r>
            <a:r>
              <a:rPr lang="zh-CN" altLang="en-US" dirty="0" smtClean="0">
                <a:latin typeface="SimHei" charset="-122"/>
                <a:ea typeface="SimHei" charset="-122"/>
                <a:cs typeface="SimHei" charset="-122"/>
              </a:rPr>
              <a:t>值</a:t>
            </a:r>
            <a:endParaRPr kumimoji="1" lang="zh-CN" altLang="en-US" dirty="0">
              <a:latin typeface="SimHei" charset="-122"/>
              <a:ea typeface="SimHei" charset="-122"/>
              <a:cs typeface="SimHei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5636" y="3716211"/>
            <a:ext cx="4708481" cy="2419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071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SimHei" charset="-122"/>
                <a:ea typeface="SimHei" charset="-122"/>
                <a:cs typeface="SimHei" charset="-122"/>
              </a:rPr>
              <a:t>相关工作</a:t>
            </a:r>
            <a:endParaRPr kumimoji="1" lang="zh-CN" altLang="en-US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15267" y="1632156"/>
            <a:ext cx="10058400" cy="4611329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dirty="0">
                <a:latin typeface="SimHei" charset="-122"/>
                <a:ea typeface="SimHei" charset="-122"/>
                <a:cs typeface="SimHei" charset="-122"/>
              </a:rPr>
              <a:t>Soujanya</a:t>
            </a:r>
            <a:r>
              <a:rPr lang="zh-CN" altLang="en-US" dirty="0">
                <a:latin typeface="SimHei" charset="-122"/>
                <a:ea typeface="SimHei" charset="-122"/>
                <a:cs typeface="SimHei" charset="-122"/>
              </a:rPr>
              <a:t>等</a:t>
            </a:r>
            <a:r>
              <a:rPr lang="zh-CN" altLang="en-US" dirty="0" smtClean="0">
                <a:latin typeface="SimHei" charset="-122"/>
                <a:ea typeface="SimHei" charset="-122"/>
                <a:cs typeface="SimHei" charset="-122"/>
              </a:rPr>
              <a:t>人</a:t>
            </a:r>
            <a:r>
              <a:rPr lang="en-US" altLang="zh-CN" dirty="0" smtClean="0">
                <a:latin typeface="SimHei" charset="-122"/>
                <a:ea typeface="SimHei" charset="-122"/>
                <a:cs typeface="SimHei" charset="-122"/>
              </a:rPr>
              <a:t>[6]</a:t>
            </a:r>
            <a:r>
              <a:rPr lang="zh-TW" altLang="en-US" dirty="0" smtClean="0">
                <a:latin typeface="SimHei" charset="-122"/>
                <a:ea typeface="SimHei" charset="-122"/>
                <a:cs typeface="SimHei" charset="-122"/>
              </a:rPr>
              <a:t> </a:t>
            </a:r>
            <a:r>
              <a:rPr lang="zh-CN" altLang="en-US" dirty="0" smtClean="0">
                <a:latin typeface="SimHei" charset="-122"/>
                <a:ea typeface="SimHei" charset="-122"/>
                <a:cs typeface="SimHei" charset="-122"/>
              </a:rPr>
              <a:t>对</a:t>
            </a:r>
            <a:r>
              <a:rPr lang="en-US" altLang="zh-CN" dirty="0">
                <a:latin typeface="SimHei" charset="-122"/>
                <a:ea typeface="SimHei" charset="-122"/>
                <a:cs typeface="SimHei" charset="-122"/>
              </a:rPr>
              <a:t>Twitter</a:t>
            </a:r>
            <a:r>
              <a:rPr lang="zh-CN" altLang="en-US" dirty="0">
                <a:latin typeface="SimHei" charset="-122"/>
                <a:ea typeface="SimHei" charset="-122"/>
                <a:cs typeface="SimHei" charset="-122"/>
              </a:rPr>
              <a:t>上的英语</a:t>
            </a:r>
            <a:r>
              <a:rPr lang="zh-CN" altLang="en-US" dirty="0" smtClean="0">
                <a:latin typeface="SimHei" charset="-122"/>
                <a:ea typeface="SimHei" charset="-122"/>
                <a:cs typeface="SimHei" charset="-122"/>
              </a:rPr>
              <a:t>微博的反讽识别</a:t>
            </a:r>
            <a:endParaRPr lang="en-US" altLang="zh-CN" dirty="0" smtClean="0">
              <a:latin typeface="SimHei" charset="-122"/>
              <a:ea typeface="SimHei" charset="-122"/>
              <a:cs typeface="SimHei" charset="-122"/>
            </a:endParaRPr>
          </a:p>
          <a:p>
            <a:pPr lvl="1"/>
            <a:r>
              <a:rPr lang="zh-CN" altLang="en-US" dirty="0" smtClean="0">
                <a:latin typeface="SimHei" charset="-122"/>
                <a:ea typeface="SimHei" charset="-122"/>
                <a:cs typeface="SimHei" charset="-122"/>
              </a:rPr>
              <a:t>识别</a:t>
            </a:r>
            <a:r>
              <a:rPr lang="zh-CN" altLang="en-US" dirty="0">
                <a:latin typeface="SimHei" charset="-122"/>
                <a:ea typeface="SimHei" charset="-122"/>
                <a:cs typeface="SimHei" charset="-122"/>
              </a:rPr>
              <a:t>是否</a:t>
            </a:r>
            <a:r>
              <a:rPr lang="zh-CN" altLang="en-US" dirty="0" smtClean="0">
                <a:latin typeface="SimHei" charset="-122"/>
                <a:ea typeface="SimHei" charset="-122"/>
                <a:cs typeface="SimHei" charset="-122"/>
              </a:rPr>
              <a:t>带有反讽</a:t>
            </a:r>
            <a:endParaRPr lang="en-US" altLang="zh-CN" dirty="0">
              <a:latin typeface="SimHei" charset="-122"/>
              <a:ea typeface="SimHei" charset="-122"/>
              <a:cs typeface="SimHei" charset="-122"/>
            </a:endParaRPr>
          </a:p>
          <a:p>
            <a:pPr lvl="2"/>
            <a:endParaRPr lang="en-US" altLang="zh-CN" dirty="0" smtClean="0">
              <a:latin typeface="SimHei" charset="-122"/>
              <a:ea typeface="SimHei" charset="-122"/>
              <a:cs typeface="SimHei" charset="-122"/>
            </a:endParaRPr>
          </a:p>
          <a:p>
            <a:r>
              <a:rPr lang="zh-CN" altLang="en-US" dirty="0" smtClean="0">
                <a:latin typeface="SimHei" charset="-122"/>
                <a:ea typeface="SimHei" charset="-122"/>
                <a:cs typeface="SimHei" charset="-122"/>
              </a:rPr>
              <a:t>实验</a:t>
            </a:r>
            <a:r>
              <a:rPr lang="zh-CN" altLang="en-US" dirty="0">
                <a:latin typeface="SimHei" charset="-122"/>
                <a:ea typeface="SimHei" charset="-122"/>
                <a:cs typeface="SimHei" charset="-122"/>
              </a:rPr>
              <a:t>数据</a:t>
            </a:r>
            <a:endParaRPr lang="en-US" altLang="zh-CN" dirty="0">
              <a:latin typeface="SimHei" charset="-122"/>
              <a:ea typeface="SimHei" charset="-122"/>
              <a:cs typeface="SimHei" charset="-122"/>
            </a:endParaRPr>
          </a:p>
          <a:p>
            <a:pPr marL="544068" lvl="1" indent="-342900">
              <a:buFont typeface="+mj-lt"/>
              <a:buAutoNum type="arabicPeriod"/>
            </a:pPr>
            <a:r>
              <a:rPr lang="en-US" altLang="zh-CN" dirty="0" err="1" smtClean="0">
                <a:latin typeface="SimHei" charset="-122"/>
                <a:ea typeface="SimHei" charset="-122"/>
                <a:cs typeface="SimHei" charset="-122"/>
              </a:rPr>
              <a:t>Pta</a:t>
            </a:r>
            <a:r>
              <a:rPr lang="en-US" altLang="zh-CN" dirty="0" smtClean="0">
                <a:latin typeface="SimHei" charset="-122"/>
                <a:ea typeface="SimHei" charset="-122"/>
                <a:cs typeface="SimHei" charset="-122"/>
              </a:rPr>
              <a:t> </a:t>
            </a:r>
            <a:r>
              <a:rPr lang="en-US" altLang="zh-CN" dirty="0">
                <a:latin typeface="SimHei" charset="-122"/>
                <a:ea typeface="SimHei" charset="-122"/>
                <a:cs typeface="SimHei" charset="-122"/>
              </a:rPr>
              <a:t>́</a:t>
            </a:r>
            <a:r>
              <a:rPr lang="en-US" altLang="zh-CN" dirty="0" err="1">
                <a:latin typeface="SimHei" charset="-122"/>
                <a:ea typeface="SimHei" charset="-122"/>
                <a:cs typeface="SimHei" charset="-122"/>
              </a:rPr>
              <a:t>cek</a:t>
            </a:r>
            <a:r>
              <a:rPr lang="zh-CN" altLang="en-US" dirty="0">
                <a:latin typeface="SimHei" charset="-122"/>
                <a:ea typeface="SimHei" charset="-122"/>
                <a:cs typeface="SimHei" charset="-122"/>
              </a:rPr>
              <a:t>等</a:t>
            </a:r>
            <a:r>
              <a:rPr lang="zh-CN" altLang="en-US" dirty="0" smtClean="0">
                <a:latin typeface="SimHei" charset="-122"/>
                <a:ea typeface="SimHei" charset="-122"/>
                <a:cs typeface="SimHei" charset="-122"/>
              </a:rPr>
              <a:t>人</a:t>
            </a:r>
            <a:r>
              <a:rPr lang="en-US" altLang="zh-CN" dirty="0" smtClean="0">
                <a:latin typeface="SimHei" charset="-122"/>
                <a:ea typeface="SimHei" charset="-122"/>
                <a:cs typeface="SimHei" charset="-122"/>
              </a:rPr>
              <a:t>[7]</a:t>
            </a:r>
            <a:r>
              <a:rPr lang="zh-CN" altLang="en-US" dirty="0" smtClean="0">
                <a:latin typeface="SimHei" charset="-122"/>
                <a:ea typeface="SimHei" charset="-122"/>
                <a:cs typeface="SimHei" charset="-122"/>
              </a:rPr>
              <a:t> 公开的数据集</a:t>
            </a:r>
            <a:endParaRPr lang="en-US" altLang="zh-CN" dirty="0" smtClean="0">
              <a:latin typeface="SimHei" charset="-122"/>
              <a:ea typeface="SimHei" charset="-122"/>
              <a:cs typeface="SimHei" charset="-122"/>
            </a:endParaRPr>
          </a:p>
          <a:p>
            <a:pPr marL="544068" lvl="1" indent="-342900">
              <a:buFont typeface="+mj-lt"/>
              <a:buAutoNum type="arabicPeriod"/>
            </a:pPr>
            <a:r>
              <a:rPr lang="en-US" altLang="zh-CN" dirty="0">
                <a:latin typeface="SimHei" charset="-122"/>
                <a:ea typeface="SimHei" charset="-122"/>
                <a:cs typeface="SimHei" charset="-122"/>
              </a:rPr>
              <a:t>http://</a:t>
            </a:r>
            <a:r>
              <a:rPr lang="en-US" altLang="zh-CN" dirty="0" smtClean="0">
                <a:latin typeface="SimHei" charset="-122"/>
                <a:ea typeface="SimHei" charset="-122"/>
                <a:cs typeface="SimHei" charset="-122"/>
              </a:rPr>
              <a:t>thesarcasmdetector.com</a:t>
            </a:r>
          </a:p>
          <a:p>
            <a:pPr lvl="1"/>
            <a:endParaRPr lang="en-US" altLang="zh-CN" dirty="0">
              <a:latin typeface="SimHei" charset="-122"/>
              <a:ea typeface="SimHei" charset="-122"/>
              <a:cs typeface="SimHei" charset="-122"/>
            </a:endParaRPr>
          </a:p>
          <a:p>
            <a:r>
              <a:rPr lang="zh-TW" altLang="en-US" dirty="0" smtClean="0">
                <a:latin typeface="SimHei" charset="-122"/>
                <a:ea typeface="SimHei" charset="-122"/>
                <a:cs typeface="SimHei" charset="-122"/>
              </a:rPr>
              <a:t>方法</a:t>
            </a:r>
            <a:endParaRPr lang="en-US" altLang="zh-TW" dirty="0" smtClean="0">
              <a:latin typeface="SimHei" charset="-122"/>
              <a:ea typeface="SimHei" charset="-122"/>
              <a:cs typeface="SimHei" charset="-122"/>
            </a:endParaRPr>
          </a:p>
          <a:p>
            <a:pPr lvl="1"/>
            <a:r>
              <a:rPr lang="zh-CN" altLang="en-US" dirty="0" smtClean="0">
                <a:latin typeface="SimHei" charset="-122"/>
                <a:ea typeface="SimHei" charset="-122"/>
                <a:cs typeface="SimHei" charset="-122"/>
              </a:rPr>
              <a:t>首次</a:t>
            </a:r>
            <a:r>
              <a:rPr lang="zh-CN" altLang="en-US" dirty="0">
                <a:latin typeface="SimHei" charset="-122"/>
                <a:ea typeface="SimHei" charset="-122"/>
                <a:cs typeface="SimHei" charset="-122"/>
              </a:rPr>
              <a:t>尝试将神经网络应用于对微博的反讽</a:t>
            </a:r>
            <a:r>
              <a:rPr lang="zh-CN" altLang="en-US" dirty="0" smtClean="0">
                <a:latin typeface="SimHei" charset="-122"/>
                <a:ea typeface="SimHei" charset="-122"/>
                <a:cs typeface="SimHei" charset="-122"/>
              </a:rPr>
              <a:t>识别</a:t>
            </a:r>
            <a:endParaRPr lang="en-US" altLang="zh-CN" dirty="0" smtClean="0">
              <a:latin typeface="SimHei" charset="-122"/>
              <a:ea typeface="SimHei" charset="-122"/>
              <a:cs typeface="SimHei" charset="-122"/>
            </a:endParaRPr>
          </a:p>
          <a:p>
            <a:pPr lvl="1"/>
            <a:r>
              <a:rPr lang="zh-CN" altLang="en-US" dirty="0">
                <a:latin typeface="SimHei" charset="-122"/>
                <a:ea typeface="SimHei" charset="-122"/>
                <a:cs typeface="SimHei" charset="-122"/>
              </a:rPr>
              <a:t>算法框架主要包含四个卷积神经网络，利用不同的数据集进行预</a:t>
            </a:r>
            <a:r>
              <a:rPr lang="zh-CN" altLang="en-US" dirty="0" smtClean="0">
                <a:latin typeface="SimHei" charset="-122"/>
                <a:ea typeface="SimHei" charset="-122"/>
                <a:cs typeface="SimHei" charset="-122"/>
              </a:rPr>
              <a:t>训练</a:t>
            </a:r>
            <a:endParaRPr lang="en-US" altLang="zh-CN" dirty="0" smtClean="0">
              <a:latin typeface="SimHei" charset="-122"/>
              <a:ea typeface="SimHei" charset="-122"/>
              <a:cs typeface="SimHei" charset="-122"/>
            </a:endParaRPr>
          </a:p>
          <a:p>
            <a:pPr lvl="2"/>
            <a:r>
              <a:rPr lang="zh-CN" altLang="en-US" dirty="0" smtClean="0">
                <a:latin typeface="SimHei" charset="-122"/>
                <a:ea typeface="SimHei" charset="-122"/>
                <a:cs typeface="SimHei" charset="-122"/>
              </a:rPr>
              <a:t>分别</a:t>
            </a:r>
            <a:r>
              <a:rPr lang="zh-CN" altLang="en-US" dirty="0">
                <a:latin typeface="SimHei" charset="-122"/>
                <a:ea typeface="SimHei" charset="-122"/>
                <a:cs typeface="SimHei" charset="-122"/>
              </a:rPr>
              <a:t>对应反讽识别、情感极性识别、情感类型识别和性格</a:t>
            </a:r>
            <a:r>
              <a:rPr lang="zh-CN" altLang="en-US" dirty="0" smtClean="0">
                <a:latin typeface="SimHei" charset="-122"/>
                <a:ea typeface="SimHei" charset="-122"/>
                <a:cs typeface="SimHei" charset="-122"/>
              </a:rPr>
              <a:t>识别</a:t>
            </a:r>
            <a:endParaRPr lang="en-US" altLang="zh-CN" dirty="0" smtClean="0">
              <a:latin typeface="SimHei" charset="-122"/>
              <a:ea typeface="SimHei" charset="-122"/>
              <a:cs typeface="SimHei" charset="-122"/>
            </a:endParaRPr>
          </a:p>
          <a:p>
            <a:pPr lvl="1"/>
            <a:r>
              <a:rPr lang="zh-CN" altLang="en-US" dirty="0" smtClean="0">
                <a:latin typeface="SimHei" charset="-122"/>
                <a:ea typeface="SimHei" charset="-122"/>
                <a:cs typeface="SimHei" charset="-122"/>
              </a:rPr>
              <a:t>后融合</a:t>
            </a:r>
            <a:endParaRPr lang="en-US" altLang="zh-CN" dirty="0" smtClean="0">
              <a:latin typeface="SimHei" charset="-122"/>
              <a:ea typeface="SimHei" charset="-122"/>
              <a:cs typeface="SimHei" charset="-122"/>
            </a:endParaRPr>
          </a:p>
          <a:p>
            <a:pPr marL="726948" lvl="2" indent="-342900">
              <a:buFont typeface="+mj-lt"/>
              <a:buAutoNum type="arabicPeriod"/>
            </a:pPr>
            <a:r>
              <a:rPr lang="zh-CN" altLang="en-US" dirty="0" smtClean="0">
                <a:latin typeface="SimHei" charset="-122"/>
                <a:ea typeface="SimHei" charset="-122"/>
                <a:cs typeface="SimHei" charset="-122"/>
              </a:rPr>
              <a:t>支持</a:t>
            </a:r>
            <a:r>
              <a:rPr lang="zh-CN" altLang="en-US" dirty="0">
                <a:latin typeface="SimHei" charset="-122"/>
                <a:ea typeface="SimHei" charset="-122"/>
                <a:cs typeface="SimHei" charset="-122"/>
              </a:rPr>
              <a:t>向量机</a:t>
            </a:r>
            <a:r>
              <a:rPr lang="en-US" altLang="zh-CN" dirty="0">
                <a:latin typeface="SimHei" charset="-122"/>
                <a:ea typeface="SimHei" charset="-122"/>
                <a:cs typeface="SimHei" charset="-122"/>
              </a:rPr>
              <a:t>(</a:t>
            </a:r>
            <a:r>
              <a:rPr lang="en-US" altLang="zh-CN" dirty="0" smtClean="0">
                <a:latin typeface="SimHei" charset="-122"/>
                <a:ea typeface="SimHei" charset="-122"/>
                <a:cs typeface="SimHei" charset="-122"/>
              </a:rPr>
              <a:t>SVM</a:t>
            </a:r>
            <a:r>
              <a:rPr lang="en-US" altLang="zh-CN" dirty="0">
                <a:latin typeface="SimHei" charset="-122"/>
                <a:ea typeface="SimHei" charset="-122"/>
                <a:cs typeface="SimHei" charset="-122"/>
              </a:rPr>
              <a:t>)</a:t>
            </a:r>
            <a:r>
              <a:rPr lang="zh-CN" altLang="en-US" dirty="0">
                <a:latin typeface="SimHei" charset="-122"/>
                <a:ea typeface="SimHei" charset="-122"/>
                <a:cs typeface="SimHei" charset="-122"/>
              </a:rPr>
              <a:t>的</a:t>
            </a:r>
            <a:r>
              <a:rPr lang="zh-CN" altLang="en-US" dirty="0" smtClean="0">
                <a:latin typeface="SimHei" charset="-122"/>
                <a:ea typeface="SimHei" charset="-122"/>
                <a:cs typeface="SimHei" charset="-122"/>
              </a:rPr>
              <a:t>输入</a:t>
            </a:r>
            <a:endParaRPr lang="en-US" altLang="zh-CN" dirty="0" smtClean="0">
              <a:latin typeface="SimHei" charset="-122"/>
              <a:ea typeface="SimHei" charset="-122"/>
              <a:cs typeface="SimHei" charset="-122"/>
            </a:endParaRPr>
          </a:p>
          <a:p>
            <a:pPr marL="726948" lvl="2" indent="-342900">
              <a:buFont typeface="+mj-lt"/>
              <a:buAutoNum type="arabicPeriod"/>
            </a:pPr>
            <a:r>
              <a:rPr lang="zh-CN" altLang="en-US" dirty="0">
                <a:latin typeface="SimHei" charset="-122"/>
                <a:ea typeface="SimHei" charset="-122"/>
                <a:cs typeface="SimHei" charset="-122"/>
              </a:rPr>
              <a:t>全连接</a:t>
            </a:r>
            <a:r>
              <a:rPr lang="zh-CN" altLang="en-US" dirty="0" smtClean="0">
                <a:latin typeface="SimHei" charset="-122"/>
                <a:ea typeface="SimHei" charset="-122"/>
                <a:cs typeface="SimHei" charset="-122"/>
              </a:rPr>
              <a:t>层</a:t>
            </a:r>
            <a:r>
              <a:rPr lang="en-US" altLang="zh-CN" dirty="0" smtClean="0">
                <a:latin typeface="SimHei" charset="-122"/>
                <a:ea typeface="SimHei" charset="-122"/>
                <a:cs typeface="SimHei" charset="-122"/>
              </a:rPr>
              <a:t> + </a:t>
            </a:r>
            <a:r>
              <a:rPr lang="en-US" altLang="zh-CN" dirty="0" err="1" smtClean="0">
                <a:latin typeface="SimHei" charset="-122"/>
                <a:ea typeface="SimHei" charset="-122"/>
                <a:cs typeface="SimHei" charset="-122"/>
              </a:rPr>
              <a:t>Softmax</a:t>
            </a:r>
            <a:endParaRPr lang="en-US" altLang="zh-CN" dirty="0" smtClean="0">
              <a:latin typeface="SimHei" charset="-122"/>
              <a:ea typeface="SimHei" charset="-122"/>
              <a:cs typeface="SimHei" charset="-122"/>
            </a:endParaRPr>
          </a:p>
          <a:p>
            <a:pPr lvl="1"/>
            <a:endParaRPr lang="en-US" altLang="zh-CN" dirty="0">
              <a:latin typeface="SimHei" charset="-122"/>
              <a:ea typeface="SimHei" charset="-122"/>
              <a:cs typeface="SimHei" charset="-122"/>
            </a:endParaRPr>
          </a:p>
          <a:p>
            <a:r>
              <a:rPr lang="zh-CN" altLang="en-US" dirty="0">
                <a:latin typeface="SimHei" charset="-122"/>
                <a:ea typeface="SimHei" charset="-122"/>
                <a:cs typeface="SimHei" charset="-122"/>
              </a:rPr>
              <a:t>效果</a:t>
            </a:r>
            <a:endParaRPr lang="en-US" altLang="zh-CN" dirty="0">
              <a:latin typeface="SimHei" charset="-122"/>
              <a:ea typeface="SimHei" charset="-122"/>
              <a:cs typeface="SimHei" charset="-122"/>
            </a:endParaRPr>
          </a:p>
          <a:p>
            <a:pPr lvl="1"/>
            <a:r>
              <a:rPr lang="zh-CN" altLang="en-US" dirty="0">
                <a:latin typeface="SimHei" charset="-122"/>
                <a:ea typeface="SimHei" charset="-122"/>
                <a:cs typeface="SimHei" charset="-122"/>
              </a:rPr>
              <a:t>他们提出的系统要比单独使用反讽识别数据集训练的分类器更</a:t>
            </a:r>
            <a:r>
              <a:rPr lang="zh-CN" altLang="en-US" dirty="0" smtClean="0">
                <a:latin typeface="SimHei" charset="-122"/>
                <a:ea typeface="SimHei" charset="-122"/>
                <a:cs typeface="SimHei" charset="-122"/>
              </a:rPr>
              <a:t>好</a:t>
            </a:r>
            <a:endParaRPr lang="en-US" altLang="zh-CN" dirty="0" smtClean="0">
              <a:latin typeface="SimHei" charset="-122"/>
              <a:ea typeface="SimHei" charset="-122"/>
              <a:cs typeface="SimHei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6894" y="1977575"/>
            <a:ext cx="3771751" cy="215060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7213" y="4315732"/>
            <a:ext cx="4571432" cy="1554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683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现有问题</a:t>
            </a:r>
            <a:endParaRPr kumimoji="1" lang="zh-CN" altLang="en-US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kumimoji="1" lang="en-US" altLang="zh-CN" dirty="0" smtClean="0">
              <a:latin typeface="SimHei" charset="-122"/>
              <a:ea typeface="SimHei" charset="-122"/>
              <a:cs typeface="SimHei" charset="-122"/>
            </a:endParaRPr>
          </a:p>
          <a:p>
            <a:r>
              <a:rPr kumimoji="1" lang="zh-CN" altLang="en-US" sz="2400" dirty="0" smtClean="0">
                <a:latin typeface="SimHei" charset="-122"/>
                <a:ea typeface="SimHei" charset="-122"/>
                <a:cs typeface="SimHei" charset="-122"/>
              </a:rPr>
              <a:t>多</a:t>
            </a:r>
            <a:r>
              <a:rPr kumimoji="1" lang="zh-CN" altLang="en-US" sz="2400" dirty="0">
                <a:latin typeface="SimHei" charset="-122"/>
                <a:ea typeface="SimHei" charset="-122"/>
                <a:cs typeface="SimHei" charset="-122"/>
              </a:rPr>
              <a:t>分类</a:t>
            </a:r>
            <a:r>
              <a:rPr kumimoji="1" lang="zh-CN" altLang="en-US" sz="2400" dirty="0" smtClean="0">
                <a:latin typeface="SimHei" charset="-122"/>
                <a:ea typeface="SimHei" charset="-122"/>
                <a:cs typeface="SimHei" charset="-122"/>
              </a:rPr>
              <a:t>问题的复杂性</a:t>
            </a:r>
            <a:endParaRPr kumimoji="1" lang="en-US" altLang="zh-CN" sz="2400" dirty="0" smtClean="0">
              <a:latin typeface="SimHei" charset="-122"/>
              <a:ea typeface="SimHei" charset="-122"/>
              <a:cs typeface="SimHei" charset="-122"/>
            </a:endParaRPr>
          </a:p>
          <a:p>
            <a:pPr lvl="1"/>
            <a:r>
              <a:rPr kumimoji="1" lang="zh-CN" altLang="en-US" sz="2000" dirty="0" smtClean="0">
                <a:latin typeface="SimHei" charset="-122"/>
                <a:ea typeface="SimHei" charset="-122"/>
                <a:cs typeface="SimHei" charset="-122"/>
              </a:rPr>
              <a:t>机器</a:t>
            </a:r>
            <a:r>
              <a:rPr kumimoji="1" lang="zh-CN" altLang="en-US" sz="2000" dirty="0">
                <a:latin typeface="SimHei" charset="-122"/>
                <a:ea typeface="SimHei" charset="-122"/>
                <a:cs typeface="SimHei" charset="-122"/>
              </a:rPr>
              <a:t>学习算法对数据进行拟合的难度更</a:t>
            </a:r>
            <a:r>
              <a:rPr kumimoji="1" lang="zh-CN" altLang="en-US" sz="2000" dirty="0" smtClean="0">
                <a:latin typeface="SimHei" charset="-122"/>
                <a:ea typeface="SimHei" charset="-122"/>
                <a:cs typeface="SimHei" charset="-122"/>
              </a:rPr>
              <a:t>高</a:t>
            </a:r>
            <a:endParaRPr kumimoji="1" lang="en-US" altLang="zh-CN" sz="2000" dirty="0" smtClean="0">
              <a:latin typeface="SimHei" charset="-122"/>
              <a:ea typeface="SimHei" charset="-122"/>
              <a:cs typeface="SimHei" charset="-122"/>
            </a:endParaRPr>
          </a:p>
          <a:p>
            <a:pPr lvl="1"/>
            <a:r>
              <a:rPr kumimoji="1" lang="zh-CN" altLang="en-US" sz="2000" dirty="0" smtClean="0">
                <a:latin typeface="SimHei" charset="-122"/>
                <a:ea typeface="SimHei" charset="-122"/>
                <a:cs typeface="SimHei" charset="-122"/>
              </a:rPr>
              <a:t>对</a:t>
            </a:r>
            <a:r>
              <a:rPr kumimoji="1" lang="zh-CN" altLang="en-US" sz="2000" dirty="0">
                <a:latin typeface="SimHei" charset="-122"/>
                <a:ea typeface="SimHei" charset="-122"/>
                <a:cs typeface="SimHei" charset="-122"/>
              </a:rPr>
              <a:t>识别性能的要求也变得</a:t>
            </a:r>
            <a:r>
              <a:rPr kumimoji="1" lang="zh-CN" altLang="en-US" sz="2000" dirty="0" smtClean="0">
                <a:latin typeface="SimHei" charset="-122"/>
                <a:ea typeface="SimHei" charset="-122"/>
                <a:cs typeface="SimHei" charset="-122"/>
              </a:rPr>
              <a:t>复杂</a:t>
            </a:r>
            <a:endParaRPr kumimoji="1" lang="en-US" altLang="zh-CN" sz="2000" dirty="0" smtClean="0">
              <a:latin typeface="SimHei" charset="-122"/>
              <a:ea typeface="SimHei" charset="-122"/>
              <a:cs typeface="SimHei" charset="-122"/>
            </a:endParaRPr>
          </a:p>
          <a:p>
            <a:pPr lvl="2"/>
            <a:r>
              <a:rPr kumimoji="1" lang="zh-CN" altLang="en-US" sz="1600" dirty="0" smtClean="0">
                <a:latin typeface="SimHei" charset="-122"/>
                <a:ea typeface="SimHei" charset="-122"/>
                <a:cs typeface="SimHei" charset="-122"/>
              </a:rPr>
              <a:t>譬如</a:t>
            </a:r>
            <a:r>
              <a:rPr kumimoji="1" lang="zh-CN" altLang="en-US" sz="1600" dirty="0">
                <a:latin typeface="SimHei" charset="-122"/>
                <a:ea typeface="SimHei" charset="-122"/>
                <a:cs typeface="SimHei" charset="-122"/>
              </a:rPr>
              <a:t>确保个别类别的召回率和正确率</a:t>
            </a:r>
            <a:r>
              <a:rPr kumimoji="1" lang="zh-CN" altLang="en-US" sz="1600" dirty="0" smtClean="0">
                <a:latin typeface="SimHei" charset="-122"/>
                <a:ea typeface="SimHei" charset="-122"/>
                <a:cs typeface="SimHei" charset="-122"/>
              </a:rPr>
              <a:t>等</a:t>
            </a:r>
            <a:endParaRPr kumimoji="1" lang="en-US" altLang="zh-CN" sz="1600" dirty="0" smtClean="0">
              <a:latin typeface="SimHei" charset="-122"/>
              <a:ea typeface="SimHei" charset="-122"/>
              <a:cs typeface="SimHei" charset="-122"/>
            </a:endParaRPr>
          </a:p>
          <a:p>
            <a:endParaRPr kumimoji="1" lang="en-US" altLang="zh-CN" sz="2400" dirty="0" smtClean="0">
              <a:latin typeface="SimHei" charset="-122"/>
              <a:ea typeface="SimHei" charset="-122"/>
              <a:cs typeface="SimHei" charset="-122"/>
            </a:endParaRPr>
          </a:p>
          <a:p>
            <a:r>
              <a:rPr kumimoji="1" lang="zh-CN" altLang="en-US" sz="2400" dirty="0" smtClean="0">
                <a:latin typeface="SimHei" charset="-122"/>
                <a:ea typeface="SimHei" charset="-122"/>
                <a:cs typeface="SimHei" charset="-122"/>
              </a:rPr>
              <a:t>算法</a:t>
            </a:r>
            <a:r>
              <a:rPr kumimoji="1" lang="zh-CN" altLang="en-US" sz="2400" dirty="0">
                <a:latin typeface="SimHei" charset="-122"/>
                <a:ea typeface="SimHei" charset="-122"/>
                <a:cs typeface="SimHei" charset="-122"/>
              </a:rPr>
              <a:t>建模中引入上下文</a:t>
            </a:r>
            <a:r>
              <a:rPr kumimoji="1" lang="zh-CN" altLang="en-US" sz="2400" dirty="0" smtClean="0">
                <a:latin typeface="SimHei" charset="-122"/>
                <a:ea typeface="SimHei" charset="-122"/>
                <a:cs typeface="SimHei" charset="-122"/>
              </a:rPr>
              <a:t>信息</a:t>
            </a:r>
            <a:endParaRPr kumimoji="1" lang="en-US" altLang="zh-CN" sz="2400" dirty="0" smtClean="0">
              <a:latin typeface="SimHei" charset="-122"/>
              <a:ea typeface="SimHei" charset="-122"/>
              <a:cs typeface="SimHei" charset="-122"/>
            </a:endParaRPr>
          </a:p>
          <a:p>
            <a:pPr lvl="1"/>
            <a:r>
              <a:rPr kumimoji="1" lang="zh-CN" altLang="en-US" sz="2000" dirty="0" smtClean="0">
                <a:latin typeface="SimHei" charset="-122"/>
                <a:ea typeface="SimHei" charset="-122"/>
                <a:cs typeface="SimHei" charset="-122"/>
              </a:rPr>
              <a:t>不同</a:t>
            </a:r>
            <a:r>
              <a:rPr kumimoji="1" lang="zh-CN" altLang="en-US" sz="2000" dirty="0">
                <a:latin typeface="SimHei" charset="-122"/>
                <a:ea typeface="SimHei" charset="-122"/>
                <a:cs typeface="SimHei" charset="-122"/>
              </a:rPr>
              <a:t>场景</a:t>
            </a:r>
            <a:r>
              <a:rPr kumimoji="1" lang="zh-CN" altLang="en-US" sz="2000" dirty="0" smtClean="0">
                <a:latin typeface="SimHei" charset="-122"/>
                <a:ea typeface="SimHei" charset="-122"/>
                <a:cs typeface="SimHei" charset="-122"/>
              </a:rPr>
              <a:t>下有不同</a:t>
            </a:r>
            <a:r>
              <a:rPr kumimoji="1" lang="zh-CN" altLang="en-US" sz="2000" dirty="0">
                <a:latin typeface="SimHei" charset="-122"/>
                <a:ea typeface="SimHei" charset="-122"/>
                <a:cs typeface="SimHei" charset="-122"/>
              </a:rPr>
              <a:t>类型的</a:t>
            </a:r>
            <a:r>
              <a:rPr kumimoji="1" lang="zh-CN" altLang="en-US" sz="2000" dirty="0" smtClean="0">
                <a:latin typeface="SimHei" charset="-122"/>
                <a:ea typeface="SimHei" charset="-122"/>
                <a:cs typeface="SimHei" charset="-122"/>
              </a:rPr>
              <a:t>上下文，对识别目标起着不同的作用</a:t>
            </a:r>
            <a:endParaRPr kumimoji="1" lang="en-US" altLang="zh-CN" sz="2000" dirty="0" smtClean="0">
              <a:latin typeface="SimHei" charset="-122"/>
              <a:ea typeface="SimHei" charset="-122"/>
              <a:cs typeface="SimHei" charset="-122"/>
            </a:endParaRPr>
          </a:p>
          <a:p>
            <a:pPr lvl="1"/>
            <a:r>
              <a:rPr kumimoji="1" lang="zh-CN" altLang="en-US" sz="2000" dirty="0" smtClean="0">
                <a:latin typeface="SimHei" charset="-122"/>
                <a:ea typeface="SimHei" charset="-122"/>
                <a:cs typeface="SimHei" charset="-122"/>
              </a:rPr>
              <a:t>如何</a:t>
            </a:r>
            <a:r>
              <a:rPr kumimoji="1" lang="zh-CN" altLang="en-US" sz="2000" dirty="0">
                <a:latin typeface="SimHei" charset="-122"/>
                <a:ea typeface="SimHei" charset="-122"/>
                <a:cs typeface="SimHei" charset="-122"/>
              </a:rPr>
              <a:t>在算法建模中引入上下文信息始终没有一种通用的</a:t>
            </a:r>
            <a:r>
              <a:rPr kumimoji="1" lang="zh-CN" altLang="en-US" sz="2000" dirty="0" smtClean="0">
                <a:latin typeface="SimHei" charset="-122"/>
                <a:ea typeface="SimHei" charset="-122"/>
                <a:cs typeface="SimHei" charset="-122"/>
              </a:rPr>
              <a:t>方法</a:t>
            </a:r>
            <a:endParaRPr kumimoji="1" lang="en-US" altLang="zh-CN" sz="2000" dirty="0" smtClean="0">
              <a:latin typeface="SimHei" charset="-122"/>
              <a:ea typeface="SimHei" charset="-122"/>
              <a:cs typeface="SimHei" charset="-122"/>
            </a:endParaRPr>
          </a:p>
          <a:p>
            <a:pPr lvl="1"/>
            <a:endParaRPr kumimoji="1" lang="zh-CN" altLang="en-US" dirty="0">
              <a:latin typeface="SimHei" charset="-122"/>
              <a:ea typeface="SimHei" charset="-122"/>
              <a:cs typeface="Sim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56516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latin typeface="SimHei" charset="-122"/>
                <a:ea typeface="SimHei" charset="-122"/>
                <a:cs typeface="SimHei" charset="-122"/>
              </a:rPr>
              <a:t>基于多步决策的微博反讽识别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63251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SimHei" charset="-122"/>
                <a:ea typeface="SimHei" charset="-122"/>
                <a:cs typeface="SimHei" charset="-122"/>
              </a:rPr>
              <a:t>相关</a:t>
            </a:r>
            <a:r>
              <a:rPr lang="zh-CN" altLang="en-US" dirty="0" smtClean="0">
                <a:latin typeface="SimHei" charset="-122"/>
                <a:ea typeface="SimHei" charset="-122"/>
                <a:cs typeface="SimHei" charset="-122"/>
              </a:rPr>
              <a:t>工作</a:t>
            </a:r>
            <a:r>
              <a:rPr lang="en-US" altLang="zh-CN" dirty="0">
                <a:latin typeface="SimHei" charset="-122"/>
                <a:ea typeface="SimHei" charset="-122"/>
                <a:cs typeface="SimHei" charset="-122"/>
              </a:rPr>
              <a:t> </a:t>
            </a:r>
            <a:r>
              <a:rPr lang="en-US" altLang="zh-CN" dirty="0" smtClean="0">
                <a:latin typeface="SimHei" charset="-122"/>
                <a:ea typeface="SimHei" charset="-122"/>
                <a:cs typeface="SimHei" charset="-122"/>
              </a:rPr>
              <a:t>- </a:t>
            </a:r>
            <a:r>
              <a:rPr lang="zh-CN" altLang="en-US" dirty="0" smtClean="0">
                <a:latin typeface="SimHei" charset="-122"/>
                <a:ea typeface="SimHei" charset="-122"/>
                <a:cs typeface="SimHei" charset="-122"/>
              </a:rPr>
              <a:t>总结与思考</a:t>
            </a:r>
            <a:endParaRPr kumimoji="1" lang="zh-CN" altLang="en-US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Aft>
                <a:spcPts val="1400"/>
              </a:spcAft>
            </a:pPr>
            <a:r>
              <a:rPr lang="zh-CN" altLang="en-US" dirty="0" smtClean="0">
                <a:latin typeface="SimHei" charset="-122"/>
                <a:ea typeface="SimHei" charset="-122"/>
                <a:cs typeface="SimHei" charset="-122"/>
              </a:rPr>
              <a:t>主流</a:t>
            </a:r>
            <a:r>
              <a:rPr lang="zh-CN" altLang="en-US" dirty="0">
                <a:latin typeface="SimHei" charset="-122"/>
                <a:ea typeface="SimHei" charset="-122"/>
                <a:cs typeface="SimHei" charset="-122"/>
              </a:rPr>
              <a:t>的反讽识别技术有两</a:t>
            </a:r>
            <a:r>
              <a:rPr lang="zh-CN" altLang="en-US" dirty="0" smtClean="0">
                <a:latin typeface="SimHei" charset="-122"/>
                <a:ea typeface="SimHei" charset="-122"/>
                <a:cs typeface="SimHei" charset="-122"/>
              </a:rPr>
              <a:t>类</a:t>
            </a:r>
            <a:endParaRPr lang="zh-CN" altLang="en-US" dirty="0">
              <a:latin typeface="SimHei" charset="-122"/>
              <a:ea typeface="SimHei" charset="-122"/>
              <a:cs typeface="SimHei" charset="-122"/>
            </a:endParaRPr>
          </a:p>
          <a:p>
            <a:pPr marL="544068" lvl="1" indent="-342900">
              <a:buFont typeface="+mj-lt"/>
              <a:buAutoNum type="arabicPeriod"/>
            </a:pPr>
            <a:r>
              <a:rPr lang="zh-CN" altLang="en-US" dirty="0" smtClean="0">
                <a:latin typeface="SimHei" charset="-122"/>
                <a:ea typeface="SimHei" charset="-122"/>
                <a:cs typeface="SimHei" charset="-122"/>
              </a:rPr>
              <a:t>基于</a:t>
            </a:r>
            <a:r>
              <a:rPr lang="zh-CN" altLang="en-US" dirty="0">
                <a:latin typeface="SimHei" charset="-122"/>
                <a:ea typeface="SimHei" charset="-122"/>
                <a:cs typeface="SimHei" charset="-122"/>
              </a:rPr>
              <a:t>简单的机器学习算法</a:t>
            </a:r>
          </a:p>
          <a:p>
            <a:pPr lvl="2"/>
            <a:r>
              <a:rPr lang="zh-CN" altLang="en-US" dirty="0" smtClean="0">
                <a:latin typeface="SimHei" charset="-122"/>
                <a:ea typeface="SimHei" charset="-122"/>
                <a:cs typeface="SimHei" charset="-122"/>
              </a:rPr>
              <a:t>依赖</a:t>
            </a:r>
            <a:r>
              <a:rPr lang="zh-TW" altLang="en-US" dirty="0" smtClean="0">
                <a:latin typeface="SimHei" charset="-122"/>
                <a:ea typeface="SimHei" charset="-122"/>
                <a:cs typeface="SimHei" charset="-122"/>
              </a:rPr>
              <a:t>选取的</a:t>
            </a:r>
            <a:r>
              <a:rPr lang="zh-CN" altLang="en-US" dirty="0" smtClean="0">
                <a:latin typeface="SimHei" charset="-122"/>
                <a:ea typeface="SimHei" charset="-122"/>
                <a:cs typeface="SimHei" charset="-122"/>
              </a:rPr>
              <a:t>语义</a:t>
            </a:r>
            <a:r>
              <a:rPr lang="zh-CN" altLang="en-US" dirty="0">
                <a:latin typeface="SimHei" charset="-122"/>
                <a:ea typeface="SimHei" charset="-122"/>
                <a:cs typeface="SimHei" charset="-122"/>
              </a:rPr>
              <a:t>特征和模式</a:t>
            </a:r>
            <a:r>
              <a:rPr lang="zh-CN" altLang="en-US" dirty="0" smtClean="0">
                <a:latin typeface="SimHei" charset="-122"/>
                <a:ea typeface="SimHei" charset="-122"/>
                <a:cs typeface="SimHei" charset="-122"/>
              </a:rPr>
              <a:t>特征</a:t>
            </a:r>
            <a:endParaRPr lang="en-US" altLang="zh-CN" dirty="0" smtClean="0">
              <a:latin typeface="SimHei" charset="-122"/>
              <a:ea typeface="SimHei" charset="-122"/>
              <a:cs typeface="SimHei" charset="-122"/>
            </a:endParaRPr>
          </a:p>
          <a:p>
            <a:pPr lvl="2"/>
            <a:endParaRPr lang="en-US" altLang="zh-CN" dirty="0" smtClean="0">
              <a:latin typeface="SimHei" charset="-122"/>
              <a:ea typeface="SimHei" charset="-122"/>
              <a:cs typeface="SimHei" charset="-122"/>
            </a:endParaRPr>
          </a:p>
          <a:p>
            <a:pPr marL="544068" lvl="1" indent="-342900">
              <a:buFont typeface="+mj-lt"/>
              <a:buAutoNum type="arabicPeriod" startAt="2"/>
            </a:pPr>
            <a:r>
              <a:rPr lang="zh-CN" altLang="en-US" dirty="0" smtClean="0">
                <a:latin typeface="SimHei" charset="-122"/>
                <a:ea typeface="SimHei" charset="-122"/>
                <a:cs typeface="SimHei" charset="-122"/>
              </a:rPr>
              <a:t>基于</a:t>
            </a:r>
            <a:r>
              <a:rPr lang="zh-CN" altLang="en-US" dirty="0">
                <a:latin typeface="SimHei" charset="-122"/>
                <a:ea typeface="SimHei" charset="-122"/>
                <a:cs typeface="SimHei" charset="-122"/>
              </a:rPr>
              <a:t>深度学习的方法</a:t>
            </a:r>
          </a:p>
          <a:p>
            <a:pPr lvl="2"/>
            <a:r>
              <a:rPr lang="zh-CN" altLang="en-US" dirty="0" smtClean="0">
                <a:latin typeface="SimHei" charset="-122"/>
                <a:ea typeface="SimHei" charset="-122"/>
                <a:cs typeface="SimHei" charset="-122"/>
              </a:rPr>
              <a:t>以</a:t>
            </a:r>
            <a:r>
              <a:rPr lang="zh-CN" altLang="en-US" dirty="0">
                <a:latin typeface="SimHei" charset="-122"/>
                <a:ea typeface="SimHei" charset="-122"/>
                <a:cs typeface="SimHei" charset="-122"/>
              </a:rPr>
              <a:t>词向量作为输入</a:t>
            </a:r>
          </a:p>
          <a:p>
            <a:pPr lvl="2"/>
            <a:r>
              <a:rPr lang="zh-CN" altLang="en-US" dirty="0" smtClean="0">
                <a:latin typeface="SimHei" charset="-122"/>
                <a:ea typeface="SimHei" charset="-122"/>
                <a:cs typeface="SimHei" charset="-122"/>
              </a:rPr>
              <a:t>没有</a:t>
            </a:r>
            <a:r>
              <a:rPr lang="zh-CN" altLang="en-US" dirty="0">
                <a:latin typeface="SimHei" charset="-122"/>
                <a:ea typeface="SimHei" charset="-122"/>
                <a:cs typeface="SimHei" charset="-122"/>
              </a:rPr>
              <a:t>直接利用反讽在语言上的</a:t>
            </a:r>
            <a:r>
              <a:rPr lang="zh-CN" altLang="en-US" dirty="0" smtClean="0">
                <a:latin typeface="SimHei" charset="-122"/>
                <a:ea typeface="SimHei" charset="-122"/>
                <a:cs typeface="SimHei" charset="-122"/>
              </a:rPr>
              <a:t>特性</a:t>
            </a:r>
            <a:endParaRPr lang="en-US" altLang="zh-CN" dirty="0" smtClean="0">
              <a:latin typeface="SimHei" charset="-122"/>
              <a:ea typeface="SimHei" charset="-122"/>
              <a:cs typeface="SimHei" charset="-122"/>
            </a:endParaRPr>
          </a:p>
          <a:p>
            <a:pPr lvl="2"/>
            <a:r>
              <a:rPr lang="zh-CN" altLang="en-US" dirty="0" smtClean="0">
                <a:latin typeface="SimHei" charset="-122"/>
                <a:ea typeface="SimHei" charset="-122"/>
                <a:cs typeface="SimHei" charset="-122"/>
              </a:rPr>
              <a:t>依赖数据</a:t>
            </a:r>
            <a:r>
              <a:rPr lang="zh-TW" altLang="en-US" dirty="0" smtClean="0">
                <a:latin typeface="SimHei" charset="-122"/>
                <a:ea typeface="SimHei" charset="-122"/>
                <a:cs typeface="SimHei" charset="-122"/>
              </a:rPr>
              <a:t>集</a:t>
            </a:r>
            <a:endParaRPr lang="zh-CN" altLang="en-US" dirty="0">
              <a:latin typeface="SimHei" charset="-122"/>
              <a:ea typeface="SimHei" charset="-122"/>
              <a:cs typeface="SimHei" charset="-122"/>
            </a:endParaRPr>
          </a:p>
          <a:p>
            <a:endParaRPr lang="en-US" altLang="zh-CN" dirty="0" smtClean="0">
              <a:latin typeface="SimHei" charset="-122"/>
              <a:ea typeface="SimHei" charset="-122"/>
              <a:cs typeface="SimHei" charset="-122"/>
            </a:endParaRPr>
          </a:p>
          <a:p>
            <a:pPr>
              <a:spcAft>
                <a:spcPts val="1400"/>
              </a:spcAft>
            </a:pPr>
            <a:r>
              <a:rPr lang="zh-TW" altLang="en-US" dirty="0">
                <a:latin typeface="SimHei" charset="-122"/>
                <a:ea typeface="SimHei" charset="-122"/>
                <a:cs typeface="SimHei" charset="-122"/>
              </a:rPr>
              <a:t>研究切入点</a:t>
            </a:r>
            <a:endParaRPr lang="zh-CN" altLang="en-US" dirty="0" smtClean="0">
              <a:latin typeface="SimHei" charset="-122"/>
              <a:ea typeface="SimHei" charset="-122"/>
              <a:cs typeface="SimHei" charset="-122"/>
            </a:endParaRPr>
          </a:p>
          <a:p>
            <a:pPr lvl="1">
              <a:spcAft>
                <a:spcPts val="1200"/>
              </a:spcAft>
            </a:pPr>
            <a:r>
              <a:rPr lang="zh-TW" altLang="en-US" dirty="0" smtClean="0">
                <a:latin typeface="SimHei" charset="-122"/>
                <a:ea typeface="SimHei" charset="-122"/>
                <a:cs typeface="SimHei" charset="-122"/>
              </a:rPr>
              <a:t>是否可以</a:t>
            </a:r>
            <a:r>
              <a:rPr lang="zh-CN" altLang="en-US" dirty="0" smtClean="0">
                <a:latin typeface="SimHei" charset="-122"/>
                <a:ea typeface="SimHei" charset="-122"/>
                <a:cs typeface="SimHei" charset="-122"/>
              </a:rPr>
              <a:t>结合</a:t>
            </a:r>
            <a:r>
              <a:rPr lang="zh-CN" altLang="en-US" dirty="0">
                <a:latin typeface="SimHei" charset="-122"/>
                <a:ea typeface="SimHei" charset="-122"/>
                <a:cs typeface="SimHei" charset="-122"/>
              </a:rPr>
              <a:t>两种方案的</a:t>
            </a:r>
            <a:r>
              <a:rPr lang="zh-CN" altLang="en-US" dirty="0" smtClean="0">
                <a:latin typeface="SimHei" charset="-122"/>
                <a:ea typeface="SimHei" charset="-122"/>
                <a:cs typeface="SimHei" charset="-122"/>
              </a:rPr>
              <a:t>优点</a:t>
            </a:r>
            <a:r>
              <a:rPr lang="zh-TW" altLang="en-US" dirty="0" smtClean="0">
                <a:latin typeface="SimHei" charset="-122"/>
                <a:ea typeface="SimHei" charset="-122"/>
                <a:cs typeface="SimHei" charset="-122"/>
              </a:rPr>
              <a:t>？</a:t>
            </a:r>
            <a:endParaRPr lang="en-US" altLang="zh-TW" dirty="0" smtClean="0">
              <a:latin typeface="SimHei" charset="-122"/>
              <a:ea typeface="SimHei" charset="-122"/>
              <a:cs typeface="SimHei" charset="-122"/>
            </a:endParaRPr>
          </a:p>
          <a:p>
            <a:pPr lvl="1">
              <a:spcAft>
                <a:spcPts val="1200"/>
              </a:spcAft>
            </a:pPr>
            <a:r>
              <a:rPr lang="zh-CN" altLang="en-US" dirty="0">
                <a:latin typeface="SimHei" charset="-122"/>
                <a:ea typeface="SimHei" charset="-122"/>
                <a:cs typeface="SimHei" charset="-122"/>
              </a:rPr>
              <a:t>如何把反讽的语言特征体现在深度学习的算法框架上，来提升系统的</a:t>
            </a:r>
            <a:r>
              <a:rPr lang="zh-CN" altLang="en-US" dirty="0" smtClean="0">
                <a:latin typeface="SimHei" charset="-122"/>
                <a:ea typeface="SimHei" charset="-122"/>
                <a:cs typeface="SimHei" charset="-122"/>
              </a:rPr>
              <a:t>性能</a:t>
            </a:r>
            <a:r>
              <a:rPr lang="zh-TW" altLang="en-US" dirty="0" smtClean="0">
                <a:latin typeface="SimHei" charset="-122"/>
                <a:ea typeface="SimHei" charset="-122"/>
                <a:cs typeface="SimHei" charset="-122"/>
              </a:rPr>
              <a:t>？</a:t>
            </a:r>
            <a:endParaRPr kumimoji="1" lang="zh-CN" altLang="en-US" dirty="0">
              <a:latin typeface="SimHei" charset="-122"/>
              <a:ea typeface="SimHei" charset="-122"/>
              <a:cs typeface="Sim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81023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>
                <a:latin typeface="SimHei" charset="-122"/>
                <a:ea typeface="SimHei" charset="-122"/>
                <a:cs typeface="SimHei" charset="-122"/>
              </a:rPr>
              <a:t>研究框架</a:t>
            </a:r>
            <a:endParaRPr kumimoji="1" lang="zh-CN" altLang="en-US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3" name="罐形 2"/>
          <p:cNvSpPr/>
          <p:nvPr/>
        </p:nvSpPr>
        <p:spPr>
          <a:xfrm>
            <a:off x="2814124" y="4089405"/>
            <a:ext cx="1021517" cy="546100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latin typeface="SimHei" charset="-122"/>
                <a:ea typeface="SimHei" charset="-122"/>
                <a:cs typeface="SimHei" charset="-122"/>
              </a:rPr>
              <a:t>训练数据</a:t>
            </a:r>
            <a:endParaRPr kumimoji="1" lang="en-US" altLang="zh-CN" sz="1600" dirty="0" smtClean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1382991" y="3920533"/>
            <a:ext cx="376385" cy="17145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zh-CN" altLang="en-US" sz="1600" smtClean="0">
                <a:latin typeface="SimHei" charset="-122"/>
                <a:ea typeface="SimHei" charset="-122"/>
                <a:cs typeface="SimHei" charset="-122"/>
              </a:rPr>
              <a:t>数据预处理</a:t>
            </a:r>
            <a:endParaRPr kumimoji="1" lang="zh-CN" altLang="en-US" sz="1600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2055578" y="3924300"/>
            <a:ext cx="376385" cy="17145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smtClean="0">
                <a:latin typeface="SimHei" charset="-122"/>
                <a:ea typeface="SimHei" charset="-122"/>
                <a:cs typeface="SimHei" charset="-122"/>
              </a:rPr>
              <a:t>特征提取</a:t>
            </a:r>
            <a:endParaRPr kumimoji="1" lang="zh-CN" altLang="en-US" sz="1600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8" name="罐形 7"/>
          <p:cNvSpPr/>
          <p:nvPr/>
        </p:nvSpPr>
        <p:spPr>
          <a:xfrm>
            <a:off x="225629" y="4477530"/>
            <a:ext cx="894170" cy="608040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smtClean="0">
                <a:latin typeface="SimHei" charset="-122"/>
                <a:ea typeface="SimHei" charset="-122"/>
                <a:cs typeface="SimHei" charset="-122"/>
              </a:rPr>
              <a:t>数据集</a:t>
            </a:r>
            <a:endParaRPr kumimoji="1" lang="zh-CN" altLang="en-US" sz="1600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9" name="罐形 8"/>
          <p:cNvSpPr/>
          <p:nvPr/>
        </p:nvSpPr>
        <p:spPr>
          <a:xfrm>
            <a:off x="2814123" y="5092700"/>
            <a:ext cx="1021517" cy="546100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latin typeface="SimHei" charset="-122"/>
                <a:ea typeface="SimHei" charset="-122"/>
                <a:cs typeface="SimHei" charset="-122"/>
              </a:rPr>
              <a:t>测试数据</a:t>
            </a:r>
            <a:endParaRPr kumimoji="1" lang="en-US" altLang="zh-CN" sz="1600" dirty="0" smtClean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10" name="罐形 9"/>
          <p:cNvSpPr/>
          <p:nvPr/>
        </p:nvSpPr>
        <p:spPr>
          <a:xfrm>
            <a:off x="5199010" y="2581511"/>
            <a:ext cx="935027" cy="546100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smtClean="0">
                <a:latin typeface="SimHei" charset="-122"/>
                <a:ea typeface="SimHei" charset="-122"/>
                <a:cs typeface="SimHei" charset="-122"/>
              </a:rPr>
              <a:t>训练集</a:t>
            </a:r>
            <a:endParaRPr kumimoji="1" lang="en-US" altLang="zh-CN" sz="1600" dirty="0" smtClean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11" name="罐形 10"/>
          <p:cNvSpPr/>
          <p:nvPr/>
        </p:nvSpPr>
        <p:spPr>
          <a:xfrm>
            <a:off x="5199010" y="3442559"/>
            <a:ext cx="935027" cy="546100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latin typeface="SimHei" charset="-122"/>
                <a:ea typeface="SimHei" charset="-122"/>
                <a:cs typeface="SimHei" charset="-122"/>
              </a:rPr>
              <a:t>验证集</a:t>
            </a:r>
            <a:endParaRPr kumimoji="1" lang="en-US" altLang="zh-CN" sz="1600" dirty="0" smtClean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6509948" y="2509363"/>
            <a:ext cx="729655" cy="69039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latin typeface="SimHei" charset="-122"/>
                <a:ea typeface="SimHei" charset="-122"/>
                <a:cs typeface="SimHei" charset="-122"/>
              </a:rPr>
              <a:t>参数调整</a:t>
            </a:r>
            <a:endParaRPr kumimoji="1" lang="zh-CN" altLang="en-US" sz="1600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6509948" y="3374591"/>
            <a:ext cx="729655" cy="69039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latin typeface="SimHei" charset="-122"/>
                <a:ea typeface="SimHei" charset="-122"/>
                <a:cs typeface="SimHei" charset="-122"/>
              </a:rPr>
              <a:t>参数选择</a:t>
            </a:r>
            <a:endParaRPr kumimoji="1" lang="zh-CN" altLang="en-US" sz="1600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14" name="罐形 13"/>
          <p:cNvSpPr/>
          <p:nvPr/>
        </p:nvSpPr>
        <p:spPr>
          <a:xfrm>
            <a:off x="7687003" y="4756539"/>
            <a:ext cx="661359" cy="532060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latin typeface="SimHei" charset="-122"/>
                <a:ea typeface="SimHei" charset="-122"/>
                <a:cs typeface="SimHei" charset="-122"/>
              </a:rPr>
              <a:t>输入</a:t>
            </a:r>
            <a:endParaRPr kumimoji="1" lang="en-US" altLang="zh-CN" sz="1600" dirty="0" smtClean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15" name="罐形 14"/>
          <p:cNvSpPr/>
          <p:nvPr/>
        </p:nvSpPr>
        <p:spPr>
          <a:xfrm>
            <a:off x="7687005" y="5459657"/>
            <a:ext cx="672773" cy="733274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latin typeface="SimHei" charset="-122"/>
                <a:ea typeface="SimHei" charset="-122"/>
                <a:cs typeface="SimHei" charset="-122"/>
              </a:rPr>
              <a:t>真实标签</a:t>
            </a:r>
            <a:endParaRPr kumimoji="1" lang="en-US" altLang="zh-CN" sz="1600" dirty="0" smtClean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9575461" y="1961128"/>
            <a:ext cx="376385" cy="222920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smtClean="0">
                <a:latin typeface="SimHei" charset="-122"/>
                <a:ea typeface="SimHei" charset="-122"/>
                <a:cs typeface="SimHei" charset="-122"/>
              </a:rPr>
              <a:t>融合</a:t>
            </a:r>
            <a:endParaRPr kumimoji="1" lang="zh-CN" altLang="en-US" sz="1600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23" name="罐形 22"/>
          <p:cNvSpPr/>
          <p:nvPr/>
        </p:nvSpPr>
        <p:spPr>
          <a:xfrm>
            <a:off x="10664956" y="2709285"/>
            <a:ext cx="672773" cy="733274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latin typeface="SimHei" charset="-122"/>
                <a:ea typeface="SimHei" charset="-122"/>
                <a:cs typeface="SimHei" charset="-122"/>
              </a:rPr>
              <a:t>预测标签</a:t>
            </a:r>
            <a:endParaRPr kumimoji="1" lang="en-US" altLang="zh-CN" sz="1600" dirty="0" smtClean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8611225" y="4642497"/>
            <a:ext cx="729655" cy="69039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latin typeface="SimHei" charset="-122"/>
                <a:ea typeface="SimHei" charset="-122"/>
                <a:cs typeface="SimHei" charset="-122"/>
              </a:rPr>
              <a:t>性能评测</a:t>
            </a:r>
            <a:endParaRPr kumimoji="1" lang="zh-CN" altLang="en-US" sz="1600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10205280" y="5385066"/>
            <a:ext cx="729655" cy="69039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smtClean="0">
                <a:latin typeface="SimHei" charset="-122"/>
                <a:ea typeface="SimHei" charset="-122"/>
                <a:cs typeface="SimHei" charset="-122"/>
              </a:rPr>
              <a:t>性能评测</a:t>
            </a:r>
            <a:endParaRPr kumimoji="1" lang="zh-CN" altLang="en-US" sz="1600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11079492" y="5400451"/>
            <a:ext cx="729655" cy="69039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latin typeface="SimHei" charset="-122"/>
                <a:ea typeface="SimHei" charset="-122"/>
                <a:cs typeface="SimHei" charset="-122"/>
              </a:rPr>
              <a:t>错误分析 </a:t>
            </a:r>
            <a:endParaRPr kumimoji="1" lang="zh-CN" altLang="en-US" sz="1600" dirty="0">
              <a:latin typeface="SimHei" charset="-122"/>
              <a:ea typeface="SimHei" charset="-122"/>
              <a:cs typeface="SimHei" charset="-122"/>
            </a:endParaRPr>
          </a:p>
        </p:txBody>
      </p:sp>
      <p:cxnSp>
        <p:nvCxnSpPr>
          <p:cNvPr id="28" name="直线箭头连接符 27"/>
          <p:cNvCxnSpPr>
            <a:stCxn id="8" idx="4"/>
            <a:endCxn id="6" idx="1"/>
          </p:cNvCxnSpPr>
          <p:nvPr/>
        </p:nvCxnSpPr>
        <p:spPr>
          <a:xfrm flipV="1">
            <a:off x="1119799" y="4777783"/>
            <a:ext cx="263192" cy="3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线箭头连接符 29"/>
          <p:cNvCxnSpPr>
            <a:stCxn id="6" idx="3"/>
            <a:endCxn id="7" idx="1"/>
          </p:cNvCxnSpPr>
          <p:nvPr/>
        </p:nvCxnSpPr>
        <p:spPr>
          <a:xfrm>
            <a:off x="1759376" y="4777783"/>
            <a:ext cx="296202" cy="3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肘形连接符 31"/>
          <p:cNvCxnSpPr>
            <a:stCxn id="7" idx="3"/>
            <a:endCxn id="3" idx="2"/>
          </p:cNvCxnSpPr>
          <p:nvPr/>
        </p:nvCxnSpPr>
        <p:spPr>
          <a:xfrm flipV="1">
            <a:off x="2431963" y="4362455"/>
            <a:ext cx="382161" cy="41909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肘形连接符 33"/>
          <p:cNvCxnSpPr>
            <a:stCxn id="7" idx="3"/>
            <a:endCxn id="9" idx="2"/>
          </p:cNvCxnSpPr>
          <p:nvPr/>
        </p:nvCxnSpPr>
        <p:spPr>
          <a:xfrm>
            <a:off x="2431963" y="4781550"/>
            <a:ext cx="382160" cy="5842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肘形连接符 35"/>
          <p:cNvCxnSpPr>
            <a:stCxn id="9" idx="4"/>
            <a:endCxn id="14" idx="2"/>
          </p:cNvCxnSpPr>
          <p:nvPr/>
        </p:nvCxnSpPr>
        <p:spPr>
          <a:xfrm flipV="1">
            <a:off x="3835640" y="5022569"/>
            <a:ext cx="3851363" cy="34318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肘形连接符 37"/>
          <p:cNvCxnSpPr>
            <a:stCxn id="9" idx="4"/>
            <a:endCxn id="15" idx="2"/>
          </p:cNvCxnSpPr>
          <p:nvPr/>
        </p:nvCxnSpPr>
        <p:spPr>
          <a:xfrm>
            <a:off x="3835640" y="5365750"/>
            <a:ext cx="3851365" cy="46054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肘形连接符 44"/>
          <p:cNvCxnSpPr>
            <a:stCxn id="3" idx="4"/>
            <a:endCxn id="11" idx="2"/>
          </p:cNvCxnSpPr>
          <p:nvPr/>
        </p:nvCxnSpPr>
        <p:spPr>
          <a:xfrm flipV="1">
            <a:off x="3835641" y="3715609"/>
            <a:ext cx="1363369" cy="64684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肘形连接符 46"/>
          <p:cNvCxnSpPr>
            <a:stCxn id="3" idx="4"/>
            <a:endCxn id="10" idx="2"/>
          </p:cNvCxnSpPr>
          <p:nvPr/>
        </p:nvCxnSpPr>
        <p:spPr>
          <a:xfrm flipV="1">
            <a:off x="3835641" y="2854561"/>
            <a:ext cx="1363369" cy="150789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线箭头连接符 48"/>
          <p:cNvCxnSpPr>
            <a:stCxn id="10" idx="4"/>
            <a:endCxn id="12" idx="1"/>
          </p:cNvCxnSpPr>
          <p:nvPr/>
        </p:nvCxnSpPr>
        <p:spPr>
          <a:xfrm>
            <a:off x="6134037" y="2854561"/>
            <a:ext cx="37591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线箭头连接符 50"/>
          <p:cNvCxnSpPr>
            <a:stCxn id="11" idx="4"/>
            <a:endCxn id="13" idx="1"/>
          </p:cNvCxnSpPr>
          <p:nvPr/>
        </p:nvCxnSpPr>
        <p:spPr>
          <a:xfrm>
            <a:off x="6134037" y="3715609"/>
            <a:ext cx="375911" cy="41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圆角矩形 52"/>
          <p:cNvSpPr/>
          <p:nvPr/>
        </p:nvSpPr>
        <p:spPr>
          <a:xfrm>
            <a:off x="4769732" y="1981687"/>
            <a:ext cx="2692786" cy="2208644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7" name="文本框 56"/>
          <p:cNvSpPr txBox="1"/>
          <p:nvPr/>
        </p:nvSpPr>
        <p:spPr>
          <a:xfrm>
            <a:off x="5052862" y="2048431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dirty="0" smtClean="0">
                <a:latin typeface="SimHei" charset="-122"/>
                <a:ea typeface="SimHei" charset="-122"/>
                <a:cs typeface="SimHei" charset="-122"/>
              </a:rPr>
              <a:t>机器学习模型训练</a:t>
            </a:r>
            <a:endParaRPr kumimoji="1" lang="zh-CN" altLang="en-US" sz="1600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5279153" y="1539362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dirty="0" smtClean="0">
                <a:latin typeface="SimHei" charset="-122"/>
                <a:ea typeface="SimHei" charset="-122"/>
                <a:cs typeface="SimHei" charset="-122"/>
              </a:rPr>
              <a:t>集成识别系统</a:t>
            </a:r>
            <a:endParaRPr kumimoji="1" lang="zh-CN" altLang="en-US" sz="1600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60" name="圆角矩形 59"/>
          <p:cNvSpPr/>
          <p:nvPr/>
        </p:nvSpPr>
        <p:spPr>
          <a:xfrm>
            <a:off x="4268148" y="1524081"/>
            <a:ext cx="6039579" cy="2953449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62" name="直线箭头连接符 61"/>
          <p:cNvCxnSpPr>
            <a:stCxn id="19" idx="3"/>
            <a:endCxn id="23" idx="2"/>
          </p:cNvCxnSpPr>
          <p:nvPr/>
        </p:nvCxnSpPr>
        <p:spPr>
          <a:xfrm>
            <a:off x="9951846" y="3075730"/>
            <a:ext cx="713110" cy="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罐形 19"/>
          <p:cNvSpPr/>
          <p:nvPr/>
        </p:nvSpPr>
        <p:spPr>
          <a:xfrm>
            <a:off x="8639667" y="1981687"/>
            <a:ext cx="672773" cy="733274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smtClean="0">
                <a:latin typeface="SimHei" charset="-122"/>
                <a:ea typeface="SimHei" charset="-122"/>
                <a:cs typeface="SimHei" charset="-122"/>
              </a:rPr>
              <a:t>预测标签</a:t>
            </a:r>
            <a:endParaRPr kumimoji="1" lang="en-US" altLang="zh-CN" sz="1600" dirty="0" smtClean="0">
              <a:latin typeface="SimHei" charset="-122"/>
              <a:ea typeface="SimHei" charset="-122"/>
              <a:cs typeface="SimHei" charset="-122"/>
            </a:endParaRPr>
          </a:p>
        </p:txBody>
      </p:sp>
      <p:cxnSp>
        <p:nvCxnSpPr>
          <p:cNvPr id="55" name="直线箭头连接符 54"/>
          <p:cNvCxnSpPr>
            <a:stCxn id="16" idx="6"/>
            <a:endCxn id="20" idx="2"/>
          </p:cNvCxnSpPr>
          <p:nvPr/>
        </p:nvCxnSpPr>
        <p:spPr>
          <a:xfrm>
            <a:off x="8292066" y="2348324"/>
            <a:ext cx="3476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线箭头连接符 64"/>
          <p:cNvCxnSpPr>
            <a:stCxn id="20" idx="4"/>
          </p:cNvCxnSpPr>
          <p:nvPr/>
        </p:nvCxnSpPr>
        <p:spPr>
          <a:xfrm>
            <a:off x="9312440" y="2348324"/>
            <a:ext cx="2630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组 66"/>
          <p:cNvGrpSpPr/>
          <p:nvPr/>
        </p:nvGrpSpPr>
        <p:grpSpPr>
          <a:xfrm>
            <a:off x="7470139" y="1867645"/>
            <a:ext cx="821927" cy="961358"/>
            <a:chOff x="7441360" y="1876789"/>
            <a:chExt cx="821927" cy="961358"/>
          </a:xfrm>
        </p:grpSpPr>
        <p:sp>
          <p:nvSpPr>
            <p:cNvPr id="16" name="椭圆 15"/>
            <p:cNvSpPr/>
            <p:nvPr/>
          </p:nvSpPr>
          <p:spPr>
            <a:xfrm>
              <a:off x="7704381" y="1876789"/>
              <a:ext cx="558906" cy="96135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600" dirty="0" smtClean="0">
                  <a:latin typeface="SimHei" charset="-122"/>
                  <a:ea typeface="SimHei" charset="-122"/>
                  <a:cs typeface="SimHei" charset="-122"/>
                </a:rPr>
                <a:t>分类器</a:t>
              </a:r>
              <a:endParaRPr kumimoji="1" lang="zh-CN" altLang="en-US" sz="1600" dirty="0">
                <a:latin typeface="SimHei" charset="-122"/>
                <a:ea typeface="SimHei" charset="-122"/>
                <a:cs typeface="SimHei" charset="-122"/>
              </a:endParaRPr>
            </a:p>
          </p:txBody>
        </p:sp>
        <p:cxnSp>
          <p:nvCxnSpPr>
            <p:cNvPr id="66" name="直线箭头连接符 65"/>
            <p:cNvCxnSpPr/>
            <p:nvPr/>
          </p:nvCxnSpPr>
          <p:spPr>
            <a:xfrm>
              <a:off x="7441360" y="2357468"/>
              <a:ext cx="26302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7" name="罐形 76"/>
          <p:cNvSpPr/>
          <p:nvPr/>
        </p:nvSpPr>
        <p:spPr>
          <a:xfrm>
            <a:off x="8644790" y="3428544"/>
            <a:ext cx="672773" cy="733274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smtClean="0">
                <a:latin typeface="SimHei" charset="-122"/>
                <a:ea typeface="SimHei" charset="-122"/>
                <a:cs typeface="SimHei" charset="-122"/>
              </a:rPr>
              <a:t>预测标签</a:t>
            </a:r>
            <a:endParaRPr kumimoji="1" lang="en-US" altLang="zh-CN" sz="1600" dirty="0" smtClean="0">
              <a:latin typeface="SimHei" charset="-122"/>
              <a:ea typeface="SimHei" charset="-122"/>
              <a:cs typeface="SimHei" charset="-122"/>
            </a:endParaRPr>
          </a:p>
        </p:txBody>
      </p:sp>
      <p:cxnSp>
        <p:nvCxnSpPr>
          <p:cNvPr id="78" name="直线箭头连接符 77"/>
          <p:cNvCxnSpPr>
            <a:stCxn id="81" idx="6"/>
          </p:cNvCxnSpPr>
          <p:nvPr/>
        </p:nvCxnSpPr>
        <p:spPr>
          <a:xfrm>
            <a:off x="8297189" y="3795181"/>
            <a:ext cx="3476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线箭头连接符 78"/>
          <p:cNvCxnSpPr/>
          <p:nvPr/>
        </p:nvCxnSpPr>
        <p:spPr>
          <a:xfrm>
            <a:off x="9317563" y="3795181"/>
            <a:ext cx="2630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组 79"/>
          <p:cNvGrpSpPr/>
          <p:nvPr/>
        </p:nvGrpSpPr>
        <p:grpSpPr>
          <a:xfrm>
            <a:off x="7475262" y="3314502"/>
            <a:ext cx="821927" cy="961358"/>
            <a:chOff x="7441360" y="1876789"/>
            <a:chExt cx="821927" cy="961358"/>
          </a:xfrm>
        </p:grpSpPr>
        <p:sp>
          <p:nvSpPr>
            <p:cNvPr id="81" name="椭圆 80"/>
            <p:cNvSpPr/>
            <p:nvPr/>
          </p:nvSpPr>
          <p:spPr>
            <a:xfrm>
              <a:off x="7704381" y="1876789"/>
              <a:ext cx="558906" cy="96135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600" dirty="0" smtClean="0">
                  <a:latin typeface="SimHei" charset="-122"/>
                  <a:ea typeface="SimHei" charset="-122"/>
                  <a:cs typeface="SimHei" charset="-122"/>
                </a:rPr>
                <a:t>分类器</a:t>
              </a:r>
              <a:endParaRPr kumimoji="1" lang="zh-CN" altLang="en-US" sz="1600" dirty="0">
                <a:latin typeface="SimHei" charset="-122"/>
                <a:ea typeface="SimHei" charset="-122"/>
                <a:cs typeface="SimHei" charset="-122"/>
              </a:endParaRPr>
            </a:p>
          </p:txBody>
        </p:sp>
        <p:cxnSp>
          <p:nvCxnSpPr>
            <p:cNvPr id="82" name="直线箭头连接符 81"/>
            <p:cNvCxnSpPr/>
            <p:nvPr/>
          </p:nvCxnSpPr>
          <p:spPr>
            <a:xfrm>
              <a:off x="7441360" y="2357468"/>
              <a:ext cx="26302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8" name="直线箭头连接符 87"/>
          <p:cNvCxnSpPr>
            <a:stCxn id="12" idx="2"/>
            <a:endCxn id="13" idx="0"/>
          </p:cNvCxnSpPr>
          <p:nvPr/>
        </p:nvCxnSpPr>
        <p:spPr>
          <a:xfrm>
            <a:off x="6874776" y="3199760"/>
            <a:ext cx="0" cy="174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文本框 88"/>
          <p:cNvSpPr txBox="1"/>
          <p:nvPr/>
        </p:nvSpPr>
        <p:spPr>
          <a:xfrm>
            <a:off x="7781063" y="2952946"/>
            <a:ext cx="430887" cy="233397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mr-IN" altLang="zh-CN" sz="1600" dirty="0" smtClean="0"/>
              <a:t>…</a:t>
            </a:r>
            <a:endParaRPr kumimoji="1" lang="zh-CN" altLang="en-US" sz="1600" dirty="0"/>
          </a:p>
        </p:txBody>
      </p:sp>
      <p:cxnSp>
        <p:nvCxnSpPr>
          <p:cNvPr id="93" name="直线箭头连接符 92"/>
          <p:cNvCxnSpPr>
            <a:stCxn id="14" idx="1"/>
            <a:endCxn id="81" idx="4"/>
          </p:cNvCxnSpPr>
          <p:nvPr/>
        </p:nvCxnSpPr>
        <p:spPr>
          <a:xfrm flipV="1">
            <a:off x="8017683" y="4275860"/>
            <a:ext cx="53" cy="480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圆角矩形 93"/>
          <p:cNvSpPr/>
          <p:nvPr/>
        </p:nvSpPr>
        <p:spPr>
          <a:xfrm>
            <a:off x="10079550" y="4914006"/>
            <a:ext cx="1843586" cy="1278925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5" name="矩形 94"/>
          <p:cNvSpPr/>
          <p:nvPr/>
        </p:nvSpPr>
        <p:spPr>
          <a:xfrm>
            <a:off x="10518270" y="4935308"/>
            <a:ext cx="10054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1600" dirty="0" smtClean="0">
                <a:latin typeface="SimHei" charset="-122"/>
                <a:ea typeface="SimHei" charset="-122"/>
                <a:cs typeface="SimHei" charset="-122"/>
              </a:rPr>
              <a:t>系统评测</a:t>
            </a:r>
            <a:endParaRPr kumimoji="1" lang="zh-CN" altLang="en-US" sz="1600" dirty="0">
              <a:latin typeface="SimHei" charset="-122"/>
              <a:ea typeface="SimHei" charset="-122"/>
              <a:cs typeface="SimHei" charset="-122"/>
            </a:endParaRPr>
          </a:p>
        </p:txBody>
      </p:sp>
      <p:cxnSp>
        <p:nvCxnSpPr>
          <p:cNvPr id="98" name="直线箭头连接符 97"/>
          <p:cNvCxnSpPr>
            <a:stCxn id="23" idx="3"/>
            <a:endCxn id="94" idx="0"/>
          </p:cNvCxnSpPr>
          <p:nvPr/>
        </p:nvCxnSpPr>
        <p:spPr>
          <a:xfrm>
            <a:off x="11001343" y="3442559"/>
            <a:ext cx="0" cy="14714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线箭头连接符 103"/>
          <p:cNvCxnSpPr>
            <a:stCxn id="77" idx="3"/>
            <a:endCxn id="24" idx="0"/>
          </p:cNvCxnSpPr>
          <p:nvPr/>
        </p:nvCxnSpPr>
        <p:spPr>
          <a:xfrm flipH="1">
            <a:off x="8976053" y="4161818"/>
            <a:ext cx="5124" cy="480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肘形连接符 107"/>
          <p:cNvCxnSpPr>
            <a:stCxn id="15" idx="4"/>
            <a:endCxn id="24" idx="2"/>
          </p:cNvCxnSpPr>
          <p:nvPr/>
        </p:nvCxnSpPr>
        <p:spPr>
          <a:xfrm flipV="1">
            <a:off x="8359778" y="5332894"/>
            <a:ext cx="616275" cy="4934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肘形连接符 109"/>
          <p:cNvCxnSpPr>
            <a:stCxn id="15" idx="4"/>
            <a:endCxn id="94" idx="1"/>
          </p:cNvCxnSpPr>
          <p:nvPr/>
        </p:nvCxnSpPr>
        <p:spPr>
          <a:xfrm flipV="1">
            <a:off x="8359778" y="5553469"/>
            <a:ext cx="1719772" cy="27282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0133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latin typeface="SimHei" charset="-122"/>
                <a:ea typeface="SimHei" charset="-122"/>
                <a:cs typeface="SimHei" charset="-122"/>
              </a:rPr>
              <a:t>已展开</a:t>
            </a:r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工作</a:t>
            </a:r>
            <a:endParaRPr kumimoji="1" lang="zh-CN" altLang="en-US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533832"/>
            <a:ext cx="10058400" cy="4692039"/>
          </a:xfrm>
        </p:spPr>
        <p:txBody>
          <a:bodyPr>
            <a:normAutofit/>
          </a:bodyPr>
          <a:lstStyle/>
          <a:p>
            <a:r>
              <a:rPr lang="en-US" altLang="zh-CN" i="1" dirty="0">
                <a:latin typeface="Times New Roman" charset="0"/>
                <a:ea typeface="Times New Roman" charset="0"/>
                <a:cs typeface="Times New Roman" charset="0"/>
              </a:rPr>
              <a:t>SemEval-2018 Task3 Irony detection in English </a:t>
            </a:r>
            <a:r>
              <a:rPr lang="en-US" altLang="zh-CN" i="1" dirty="0" smtClean="0">
                <a:latin typeface="Times New Roman" charset="0"/>
                <a:ea typeface="Times New Roman" charset="0"/>
                <a:cs typeface="Times New Roman" charset="0"/>
              </a:rPr>
              <a:t>tweets</a:t>
            </a:r>
            <a:endParaRPr lang="en-US" altLang="zh-CN" dirty="0" smtClean="0">
              <a:latin typeface="SimHei" charset="-122"/>
              <a:ea typeface="SimHei" charset="-122"/>
              <a:cs typeface="SimHei" charset="-122"/>
            </a:endParaRPr>
          </a:p>
          <a:p>
            <a:pPr>
              <a:lnSpc>
                <a:spcPct val="170000"/>
              </a:lnSpc>
              <a:spcBef>
                <a:spcPts val="0"/>
              </a:spcBef>
              <a:spcAft>
                <a:spcPts val="800"/>
              </a:spcAft>
            </a:pPr>
            <a:r>
              <a:rPr lang="zh-CN" altLang="en-US" dirty="0" smtClean="0">
                <a:latin typeface="SimHei" charset="-122"/>
                <a:ea typeface="SimHei" charset="-122"/>
                <a:cs typeface="SimHei" charset="-122"/>
              </a:rPr>
              <a:t>任务一</a:t>
            </a:r>
            <a:r>
              <a:rPr lang="zh-TW" altLang="en-US" dirty="0" smtClean="0">
                <a:latin typeface="SimHei" charset="-122"/>
                <a:ea typeface="SimHei" charset="-122"/>
                <a:cs typeface="SimHei" charset="-122"/>
              </a:rPr>
              <a:t>： </a:t>
            </a:r>
            <a:r>
              <a:rPr lang="en-US" altLang="zh-CN" dirty="0" smtClean="0">
                <a:latin typeface="SimHei" charset="-122"/>
                <a:ea typeface="SimHei" charset="-122"/>
                <a:cs typeface="SimHei" charset="-122"/>
              </a:rPr>
              <a:t>[</a:t>
            </a:r>
            <a:r>
              <a:rPr lang="zh-CN" altLang="en-US" dirty="0">
                <a:latin typeface="SimHei" charset="-122"/>
                <a:ea typeface="SimHei" charset="-122"/>
                <a:cs typeface="SimHei" charset="-122"/>
              </a:rPr>
              <a:t>二分类问题</a:t>
            </a:r>
            <a:r>
              <a:rPr lang="en-US" altLang="zh-CN" dirty="0">
                <a:latin typeface="SimHei" charset="-122"/>
                <a:ea typeface="SimHei" charset="-122"/>
                <a:cs typeface="SimHei" charset="-122"/>
              </a:rPr>
              <a:t>] </a:t>
            </a:r>
            <a:r>
              <a:rPr lang="zh-CN" altLang="en-US" dirty="0">
                <a:latin typeface="SimHei" charset="-122"/>
                <a:ea typeface="SimHei" charset="-122"/>
                <a:cs typeface="SimHei" charset="-122"/>
              </a:rPr>
              <a:t>判断一条微博是否带有</a:t>
            </a:r>
            <a:r>
              <a:rPr lang="zh-CN" altLang="en-US" dirty="0" smtClean="0">
                <a:latin typeface="SimHei" charset="-122"/>
                <a:ea typeface="SimHei" charset="-122"/>
                <a:cs typeface="SimHei" charset="-122"/>
              </a:rPr>
              <a:t>反讽</a:t>
            </a:r>
            <a:endParaRPr lang="en-US" altLang="zh-CN" dirty="0" smtClean="0">
              <a:latin typeface="SimHei" charset="-122"/>
              <a:ea typeface="SimHei" charset="-122"/>
              <a:cs typeface="SimHei" charset="-122"/>
            </a:endParaRPr>
          </a:p>
          <a:p>
            <a:pPr>
              <a:lnSpc>
                <a:spcPct val="170000"/>
              </a:lnSpc>
              <a:spcBef>
                <a:spcPts val="0"/>
              </a:spcBef>
              <a:spcAft>
                <a:spcPts val="800"/>
              </a:spcAft>
            </a:pPr>
            <a:endParaRPr lang="zh-CN" altLang="en-US" dirty="0" smtClean="0">
              <a:latin typeface="SimHei" charset="-122"/>
              <a:ea typeface="SimHei" charset="-122"/>
              <a:cs typeface="SimHei" charset="-122"/>
            </a:endParaRPr>
          </a:p>
          <a:p>
            <a:pPr>
              <a:lnSpc>
                <a:spcPct val="170000"/>
              </a:lnSpc>
              <a:spcBef>
                <a:spcPts val="0"/>
              </a:spcBef>
              <a:spcAft>
                <a:spcPts val="800"/>
              </a:spcAft>
            </a:pPr>
            <a:endParaRPr lang="en-US" altLang="zh-CN" b="1" dirty="0" smtClean="0">
              <a:latin typeface="SimHei" charset="-122"/>
              <a:ea typeface="SimHei" charset="-122"/>
              <a:cs typeface="SimHei" charset="-122"/>
            </a:endParaRPr>
          </a:p>
          <a:p>
            <a:pPr>
              <a:lnSpc>
                <a:spcPct val="17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b="1" dirty="0" smtClean="0">
                <a:latin typeface="SimHei" charset="-122"/>
                <a:ea typeface="SimHei" charset="-122"/>
                <a:cs typeface="SimHei" charset="-122"/>
              </a:rPr>
              <a:t>任务二</a:t>
            </a:r>
            <a:r>
              <a:rPr lang="zh-TW" altLang="en-US" b="1" dirty="0" smtClean="0">
                <a:latin typeface="SimHei" charset="-122"/>
                <a:ea typeface="SimHei" charset="-122"/>
                <a:cs typeface="SimHei" charset="-122"/>
              </a:rPr>
              <a:t>： </a:t>
            </a:r>
            <a:r>
              <a:rPr lang="en-US" altLang="zh-CN" b="1" dirty="0" smtClean="0">
                <a:latin typeface="SimHei" charset="-122"/>
                <a:ea typeface="SimHei" charset="-122"/>
                <a:cs typeface="SimHei" charset="-122"/>
              </a:rPr>
              <a:t>[</a:t>
            </a:r>
            <a:r>
              <a:rPr lang="zh-CN" altLang="en-US" b="1" dirty="0">
                <a:latin typeface="SimHei" charset="-122"/>
                <a:ea typeface="SimHei" charset="-122"/>
                <a:cs typeface="SimHei" charset="-122"/>
              </a:rPr>
              <a:t>四分类问题</a:t>
            </a:r>
            <a:r>
              <a:rPr lang="en-US" altLang="zh-CN" b="1" dirty="0">
                <a:latin typeface="SimHei" charset="-122"/>
                <a:ea typeface="SimHei" charset="-122"/>
                <a:cs typeface="SimHei" charset="-122"/>
              </a:rPr>
              <a:t>] </a:t>
            </a:r>
            <a:r>
              <a:rPr lang="zh-CN" altLang="en-US" b="1" dirty="0">
                <a:latin typeface="SimHei" charset="-122"/>
                <a:ea typeface="SimHei" charset="-122"/>
                <a:cs typeface="SimHei" charset="-122"/>
              </a:rPr>
              <a:t>判断一条微博的反讽属于以下哪一</a:t>
            </a:r>
            <a:r>
              <a:rPr lang="zh-CN" altLang="en-US" b="1" dirty="0" smtClean="0">
                <a:latin typeface="SimHei" charset="-122"/>
                <a:ea typeface="SimHei" charset="-122"/>
                <a:cs typeface="SimHei" charset="-122"/>
              </a:rPr>
              <a:t>种</a:t>
            </a:r>
            <a:endParaRPr lang="en-US" altLang="zh-CN" b="1" dirty="0" smtClean="0">
              <a:latin typeface="SimHei" charset="-122"/>
              <a:ea typeface="SimHei" charset="-122"/>
              <a:cs typeface="SimHei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1545828"/>
              </p:ext>
            </p:extLst>
          </p:nvPr>
        </p:nvGraphicFramePr>
        <p:xfrm>
          <a:off x="981750" y="2432099"/>
          <a:ext cx="10374509" cy="781774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813502"/>
                <a:gridCol w="7561007"/>
              </a:tblGrid>
              <a:tr h="390887">
                <a:tc>
                  <a:txBody>
                    <a:bodyPr/>
                    <a:lstStyle/>
                    <a:p>
                      <a:pPr marL="0" lvl="1" algn="ctr"/>
                      <a:r>
                        <a:rPr lang="zh-CN" altLang="mr-IN" sz="16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带有反讽</a:t>
                      </a:r>
                      <a:endParaRPr lang="en-US" altLang="zh-CN" sz="1600" i="1" dirty="0" smtClean="0">
                        <a:solidFill>
                          <a:schemeClr val="tx1">
                            <a:lumMod val="65000"/>
                          </a:schemeClr>
                        </a:solidFill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1" dirty="0" smtClean="0">
                          <a:solidFill>
                            <a:schemeClr val="tx1">
                              <a:lumMod val="65000"/>
                            </a:schemeClr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I just love when you test my patience!! #not</a:t>
                      </a:r>
                    </a:p>
                  </a:txBody>
                  <a:tcPr/>
                </a:tc>
              </a:tr>
              <a:tr h="390887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mr-IN" sz="16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没有反讽</a:t>
                      </a:r>
                      <a:endParaRPr lang="en-US" altLang="zh-CN" sz="1600" i="1" dirty="0" smtClean="0">
                        <a:solidFill>
                          <a:schemeClr val="tx1">
                            <a:lumMod val="65000"/>
                          </a:schemeClr>
                        </a:solidFill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i="1" dirty="0" smtClean="0">
                          <a:solidFill>
                            <a:schemeClr val="tx1">
                              <a:lumMod val="65000"/>
                            </a:schemeClr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Had no sleep and have got school now #not happy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2420602"/>
              </p:ext>
            </p:extLst>
          </p:nvPr>
        </p:nvGraphicFramePr>
        <p:xfrm>
          <a:off x="981750" y="4380340"/>
          <a:ext cx="10394173" cy="1490501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828095"/>
                <a:gridCol w="7566078"/>
              </a:tblGrid>
              <a:tr h="407970">
                <a:tc>
                  <a:txBody>
                    <a:bodyPr/>
                    <a:lstStyle/>
                    <a:p>
                      <a:pPr marL="0" lvl="1" indent="0" algn="ctr">
                        <a:buFont typeface="Arial" charset="0"/>
                        <a:buNone/>
                      </a:pPr>
                      <a:r>
                        <a:rPr lang="zh-CN" altLang="en-US" sz="16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基于相反语义的言语反讽</a:t>
                      </a:r>
                      <a:r>
                        <a:rPr lang="en-US" altLang="zh-CN" sz="16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 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US" altLang="zh-CN" sz="1600" b="0" i="1" dirty="0" smtClean="0">
                          <a:solidFill>
                            <a:schemeClr val="tx1">
                              <a:lumMod val="65000"/>
                            </a:schemeClr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I really love this year’s summer; weeks and weeks of awful weather</a:t>
                      </a:r>
                    </a:p>
                  </a:txBody>
                  <a:tcPr/>
                </a:tc>
              </a:tr>
              <a:tr h="383458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zh-CN" altLang="en-US" sz="16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其他言语反讽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US" altLang="zh-CN" sz="1600" i="1" dirty="0" smtClean="0">
                          <a:solidFill>
                            <a:schemeClr val="tx1">
                              <a:lumMod val="65000"/>
                            </a:schemeClr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Human brains disappear every day. Some of them have never even appeared. #Sarcasm</a:t>
                      </a:r>
                    </a:p>
                  </a:txBody>
                  <a:tcPr/>
                </a:tc>
              </a:tr>
              <a:tr h="363793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zh-CN" altLang="mr-IN" sz="16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情景反讽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US" altLang="zh-CN" sz="1600" i="1" dirty="0" smtClean="0">
                          <a:solidFill>
                            <a:schemeClr val="tx1">
                              <a:lumMod val="65000"/>
                            </a:schemeClr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Most of us didn’t focus in the #ADHD lecture. #irony</a:t>
                      </a:r>
                      <a:endParaRPr lang="zh-CN" altLang="en-US" sz="1600" dirty="0" smtClean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</a:tr>
              <a:tr h="311106">
                <a:tc>
                  <a:txBody>
                    <a:bodyPr/>
                    <a:lstStyle/>
                    <a:p>
                      <a:pPr marL="0" lvl="1" indent="0" algn="ctr">
                        <a:buFont typeface="Arial" charset="0"/>
                        <a:buNone/>
                      </a:pPr>
                      <a:r>
                        <a:rPr lang="zh-CN" altLang="mr-IN" sz="16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没有反讽</a:t>
                      </a:r>
                      <a:endParaRPr lang="zh-CN" altLang="en-US" sz="16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US" altLang="zh-CN" sz="1600" i="1" dirty="0" smtClean="0">
                          <a:solidFill>
                            <a:schemeClr val="tx1">
                              <a:lumMod val="65000"/>
                            </a:schemeClr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Had no sleep and have got school now #not happy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5682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实验数据</a:t>
            </a:r>
            <a:endParaRPr kumimoji="1" lang="zh-CN" altLang="en-US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2"/>
            <a:r>
              <a:rPr lang="mr-IN" altLang="zh-CN" sz="1800" dirty="0" err="1" smtClean="0">
                <a:latin typeface="Calibri" charset="0"/>
                <a:ea typeface="Calibri" charset="0"/>
                <a:cs typeface="Calibri" charset="0"/>
              </a:rPr>
              <a:t>Twitter</a:t>
            </a:r>
            <a:r>
              <a:rPr lang="zh-TW" altLang="en-US" sz="1800" dirty="0" smtClean="0">
                <a:latin typeface="SimHei" charset="-122"/>
                <a:ea typeface="SimHei" charset="-122"/>
                <a:cs typeface="SimHei" charset="-122"/>
              </a:rPr>
              <a:t>上的微博</a:t>
            </a:r>
            <a:endParaRPr lang="mr-IN" altLang="zh-CN" sz="1800" dirty="0">
              <a:latin typeface="SimHei" charset="-122"/>
              <a:ea typeface="SimHei" charset="-122"/>
              <a:cs typeface="SimHei" charset="-122"/>
            </a:endParaRPr>
          </a:p>
          <a:p>
            <a:pPr lvl="2"/>
            <a:r>
              <a:rPr lang="zh-CN" altLang="en-US" sz="1800" dirty="0" smtClean="0">
                <a:latin typeface="SimHei" charset="-122"/>
                <a:ea typeface="SimHei" charset="-122"/>
                <a:cs typeface="SimHei" charset="-122"/>
              </a:rPr>
              <a:t>发布</a:t>
            </a:r>
            <a:r>
              <a:rPr lang="zh-CN" altLang="en-US" sz="1800" dirty="0">
                <a:latin typeface="SimHei" charset="-122"/>
                <a:ea typeface="SimHei" charset="-122"/>
                <a:cs typeface="SimHei" charset="-122"/>
              </a:rPr>
              <a:t>于</a:t>
            </a:r>
            <a:r>
              <a:rPr lang="en-US" altLang="zh-CN" sz="1800" dirty="0">
                <a:latin typeface="SimHei" charset="-122"/>
                <a:ea typeface="SimHei" charset="-122"/>
                <a:cs typeface="SimHei" charset="-122"/>
              </a:rPr>
              <a:t>2014</a:t>
            </a:r>
            <a:r>
              <a:rPr lang="zh-CN" altLang="en-US" sz="1800" dirty="0">
                <a:latin typeface="SimHei" charset="-122"/>
                <a:ea typeface="SimHei" charset="-122"/>
                <a:cs typeface="SimHei" charset="-122"/>
              </a:rPr>
              <a:t>年至</a:t>
            </a:r>
            <a:r>
              <a:rPr lang="en-US" altLang="zh-CN" sz="1800" dirty="0">
                <a:latin typeface="SimHei" charset="-122"/>
                <a:ea typeface="SimHei" charset="-122"/>
                <a:cs typeface="SimHei" charset="-122"/>
              </a:rPr>
              <a:t>2015</a:t>
            </a:r>
            <a:r>
              <a:rPr lang="zh-CN" altLang="en-US" sz="1800" dirty="0">
                <a:latin typeface="SimHei" charset="-122"/>
                <a:ea typeface="SimHei" charset="-122"/>
                <a:cs typeface="SimHei" charset="-122"/>
              </a:rPr>
              <a:t>年之间</a:t>
            </a:r>
          </a:p>
          <a:p>
            <a:pPr lvl="2"/>
            <a:r>
              <a:rPr lang="zh-CN" altLang="en-US" sz="1800" dirty="0" smtClean="0">
                <a:latin typeface="SimHei" charset="-122"/>
                <a:ea typeface="SimHei" charset="-122"/>
                <a:cs typeface="SimHei" charset="-122"/>
              </a:rPr>
              <a:t>由</a:t>
            </a:r>
            <a:r>
              <a:rPr lang="zh-CN" altLang="en-US" sz="1800" dirty="0">
                <a:latin typeface="SimHei" charset="-122"/>
                <a:ea typeface="SimHei" charset="-122"/>
                <a:cs typeface="SimHei" charset="-122"/>
              </a:rPr>
              <a:t>人工标注得出分类标签</a:t>
            </a:r>
          </a:p>
          <a:p>
            <a:endParaRPr kumimoji="1" lang="zh-CN" altLang="en-US" sz="2800" dirty="0">
              <a:latin typeface="SimHei" charset="-122"/>
              <a:ea typeface="SimHei" charset="-122"/>
              <a:cs typeface="SimHei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5857827"/>
              </p:ext>
            </p:extLst>
          </p:nvPr>
        </p:nvGraphicFramePr>
        <p:xfrm>
          <a:off x="1236437" y="3000318"/>
          <a:ext cx="5016880" cy="1226604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860724"/>
                <a:gridCol w="1587285"/>
                <a:gridCol w="1568871"/>
              </a:tblGrid>
              <a:tr h="408868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任务一</a:t>
                      </a:r>
                      <a:endParaRPr lang="zh-CN" altLang="en-US" sz="18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kern="12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带有反讽</a:t>
                      </a:r>
                      <a:endParaRPr lang="zh-CN" altLang="en-US" sz="18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kern="12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没有反讽</a:t>
                      </a:r>
                      <a:endParaRPr lang="zh-CN" altLang="en-US" sz="18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</a:tr>
              <a:tr h="40886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kern="12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训练集</a:t>
                      </a:r>
                      <a:endParaRPr lang="zh-CN" altLang="en-US" sz="18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1,911</a:t>
                      </a:r>
                      <a:endParaRPr lang="zh-CN" altLang="en-US" sz="18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1,923</a:t>
                      </a:r>
                      <a:endParaRPr lang="zh-CN" altLang="en-US" sz="18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</a:tr>
              <a:tr h="40886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kern="12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测试集</a:t>
                      </a:r>
                      <a:endParaRPr lang="zh-CN" altLang="en-US" sz="18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311</a:t>
                      </a:r>
                      <a:endParaRPr lang="zh-CN" altLang="en-US" sz="18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473</a:t>
                      </a:r>
                      <a:endParaRPr lang="zh-CN" altLang="en-US" sz="18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489244"/>
              </p:ext>
            </p:extLst>
          </p:nvPr>
        </p:nvGraphicFramePr>
        <p:xfrm>
          <a:off x="1236437" y="4623162"/>
          <a:ext cx="9864181" cy="1237932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870556"/>
                <a:gridCol w="3146322"/>
                <a:gridCol w="1858297"/>
                <a:gridCol w="1524000"/>
                <a:gridCol w="1465006"/>
              </a:tblGrid>
              <a:tr h="41264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任务二</a:t>
                      </a:r>
                      <a:endParaRPr lang="zh-CN" altLang="en-US" sz="1800" b="1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kern="12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基于相反语义的言语反讽</a:t>
                      </a:r>
                      <a:endParaRPr lang="zh-CN" altLang="en-US" sz="18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kern="12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其他言语反讽</a:t>
                      </a:r>
                      <a:endParaRPr lang="zh-CN" altLang="en-US" sz="18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kern="12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情景反讽</a:t>
                      </a:r>
                      <a:endParaRPr lang="zh-CN" altLang="en-US" sz="18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2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没有反讽</a:t>
                      </a:r>
                      <a:endParaRPr lang="zh-CN" altLang="en-US" sz="1800" dirty="0" smtClean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</a:tr>
              <a:tr h="41264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kern="12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训练集</a:t>
                      </a:r>
                      <a:endParaRPr lang="zh-CN" altLang="en-US" sz="18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1,390</a:t>
                      </a:r>
                      <a:endParaRPr lang="zh-CN" altLang="en-US" sz="18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205</a:t>
                      </a:r>
                      <a:endParaRPr lang="zh-CN" altLang="en-US" sz="18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316</a:t>
                      </a:r>
                      <a:endParaRPr lang="zh-CN" altLang="en-US" sz="18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1,923</a:t>
                      </a:r>
                      <a:endParaRPr lang="zh-CN" altLang="en-US" sz="18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</a:tr>
              <a:tr h="41264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kern="12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测试集</a:t>
                      </a:r>
                      <a:endParaRPr lang="zh-CN" altLang="en-US" sz="18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164</a:t>
                      </a:r>
                      <a:endParaRPr lang="zh-CN" altLang="en-US" sz="18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62</a:t>
                      </a:r>
                      <a:endParaRPr lang="zh-CN" altLang="en-US" sz="18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85</a:t>
                      </a:r>
                      <a:endParaRPr lang="zh-CN" altLang="en-US" sz="18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473</a:t>
                      </a:r>
                      <a:endParaRPr lang="zh-CN" altLang="en-US" sz="18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0070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4400" dirty="0">
                <a:latin typeface="SimHei" charset="-122"/>
                <a:ea typeface="SimHei" charset="-122"/>
                <a:cs typeface="SimHei" charset="-122"/>
              </a:rPr>
              <a:t>基于多通道模型引入上下文的情感</a:t>
            </a:r>
            <a:r>
              <a:rPr kumimoji="1" lang="zh-CN" altLang="en-US" sz="4400" dirty="0" smtClean="0">
                <a:latin typeface="SimHei" charset="-122"/>
                <a:ea typeface="SimHei" charset="-122"/>
                <a:cs typeface="SimHei" charset="-122"/>
              </a:rPr>
              <a:t>识别</a:t>
            </a:r>
            <a:endParaRPr kumimoji="1" lang="zh-CN" altLang="en-US" sz="4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87055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latin typeface="SimHei" charset="-122"/>
                <a:ea typeface="SimHei" charset="-122"/>
                <a:cs typeface="SimHei" charset="-122"/>
              </a:rPr>
              <a:t>实验数据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i="1" dirty="0" smtClean="0">
                <a:latin typeface="Times New Roman" charset="0"/>
                <a:ea typeface="Times New Roman" charset="0"/>
                <a:cs typeface="Times New Roman" charset="0"/>
              </a:rPr>
              <a:t>SemEval-2019 Task3: </a:t>
            </a:r>
            <a:r>
              <a:rPr lang="en-US" altLang="zh-CN" i="1" dirty="0" err="1" smtClean="0">
                <a:latin typeface="Times New Roman" charset="0"/>
                <a:ea typeface="Times New Roman" charset="0"/>
                <a:cs typeface="Times New Roman" charset="0"/>
              </a:rPr>
              <a:t>EmoContext</a:t>
            </a:r>
            <a:r>
              <a:rPr lang="en-US" altLang="zh-CN" i="1" dirty="0" smtClean="0">
                <a:latin typeface="Times New Roman" charset="0"/>
                <a:ea typeface="Times New Roman" charset="0"/>
                <a:cs typeface="Times New Roman" charset="0"/>
              </a:rPr>
              <a:t> - A </a:t>
            </a:r>
            <a:r>
              <a:rPr lang="en-US" altLang="zh-CN" i="1" dirty="0">
                <a:latin typeface="Times New Roman" charset="0"/>
                <a:ea typeface="Times New Roman" charset="0"/>
                <a:cs typeface="Times New Roman" charset="0"/>
              </a:rPr>
              <a:t>Shared Task on Contextual Emotion Detection in Text</a:t>
            </a:r>
            <a:endParaRPr lang="en-US" altLang="zh-CN" dirty="0">
              <a:latin typeface="SimHei" charset="-122"/>
              <a:ea typeface="SimHei" charset="-122"/>
              <a:cs typeface="SimHei" charset="-122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2993751"/>
              </p:ext>
            </p:extLst>
          </p:nvPr>
        </p:nvGraphicFramePr>
        <p:xfrm>
          <a:off x="3158817" y="2071868"/>
          <a:ext cx="5935326" cy="4074291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853996"/>
                <a:gridCol w="5081330"/>
              </a:tblGrid>
              <a:tr h="31340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SimHei" charset="-122"/>
                          <a:ea typeface="SimHei" charset="-122"/>
                          <a:cs typeface="SimHei" charset="-122"/>
                        </a:rPr>
                        <a:t>类别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1400" dirty="0" smtClean="0">
                          <a:solidFill>
                            <a:schemeClr val="tx1"/>
                          </a:solidFill>
                          <a:latin typeface="SimHei" charset="-122"/>
                          <a:ea typeface="SimHei" charset="-122"/>
                          <a:cs typeface="SimHei" charset="-122"/>
                        </a:rPr>
                        <a:t> 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SimHei" charset="-122"/>
                          <a:ea typeface="SimHei" charset="-122"/>
                          <a:cs typeface="SimHei" charset="-122"/>
                        </a:rPr>
                        <a:t>对话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</a:tr>
              <a:tr h="313407">
                <a:tc rowSpan="3"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SimHei" charset="-122"/>
                          <a:ea typeface="SimHei" charset="-122"/>
                          <a:cs typeface="SimHei" charset="-122"/>
                        </a:rPr>
                        <a:t>开心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SimHei" charset="-122"/>
                          <a:ea typeface="SimHei" charset="-122"/>
                          <a:cs typeface="SimHei" charset="-122"/>
                        </a:rPr>
                        <a:t>（第一轮）用户甲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SimHei" charset="-122"/>
                          <a:ea typeface="SimHei" charset="-122"/>
                          <a:cs typeface="SimHei" charset="-122"/>
                        </a:rPr>
                        <a:t>: 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I’m in mood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</a:tr>
              <a:tr h="313407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SimHei" charset="-122"/>
                          <a:ea typeface="SimHei" charset="-122"/>
                          <a:cs typeface="SimHei" charset="-122"/>
                        </a:rPr>
                        <a:t>（第二轮）用户乙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SimHei" charset="-122"/>
                          <a:ea typeface="SimHei" charset="-122"/>
                          <a:cs typeface="SimHei" charset="-122"/>
                        </a:rPr>
                        <a:t>: </a:t>
                      </a:r>
                      <a:r>
                        <a:rPr lang="en-US" altLang="zh-CN" sz="1400" dirty="0" err="1" smtClean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ya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 need a hug ? :-)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</a:tr>
              <a:tr h="313407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SimHei" charset="-122"/>
                          <a:ea typeface="SimHei" charset="-122"/>
                          <a:cs typeface="SimHei" charset="-122"/>
                        </a:rPr>
                        <a:t>（第三轮）用户甲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SimHei" charset="-122"/>
                          <a:ea typeface="SimHei" charset="-122"/>
                          <a:cs typeface="SimHei" charset="-122"/>
                        </a:rPr>
                        <a:t>: 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yeah</a:t>
                      </a:r>
                      <a:endParaRPr lang="zh-CN" altLang="en-US" sz="1400" dirty="0" smtClean="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</a:tr>
              <a:tr h="313407">
                <a:tc rowSpan="3"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SimHei" charset="-122"/>
                          <a:ea typeface="SimHei" charset="-122"/>
                          <a:cs typeface="SimHei" charset="-122"/>
                        </a:rPr>
                        <a:t>悲伤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SimHei" charset="-122"/>
                          <a:ea typeface="SimHei" charset="-122"/>
                          <a:cs typeface="SimHei" charset="-122"/>
                        </a:rPr>
                        <a:t>（第一轮）用户甲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SimHei" charset="-122"/>
                          <a:ea typeface="SimHei" charset="-122"/>
                          <a:cs typeface="SimHei" charset="-122"/>
                        </a:rPr>
                        <a:t>: 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Not coz of you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</a:tr>
              <a:tr h="313407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SimHei" charset="-122"/>
                          <a:ea typeface="SimHei" charset="-122"/>
                          <a:cs typeface="SimHei" charset="-122"/>
                        </a:rPr>
                        <a:t>（第二轮）用户乙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SimHei" charset="-122"/>
                          <a:ea typeface="SimHei" charset="-122"/>
                          <a:cs typeface="SimHei" charset="-122"/>
                        </a:rPr>
                        <a:t>: 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why? Tell me</a:t>
                      </a:r>
                      <a:endParaRPr lang="zh-CN" altLang="en-US" sz="1400" dirty="0" smtClean="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</a:tr>
              <a:tr h="313407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SimHei" charset="-122"/>
                          <a:ea typeface="SimHei" charset="-122"/>
                          <a:cs typeface="SimHei" charset="-122"/>
                        </a:rPr>
                        <a:t>（第三轮）用户甲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SimHei" charset="-122"/>
                          <a:ea typeface="SimHei" charset="-122"/>
                          <a:cs typeface="SimHei" charset="-122"/>
                        </a:rPr>
                        <a:t>: 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:( My girlfriend left me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</a:tr>
              <a:tr h="313407">
                <a:tc rowSpan="3"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SimHei" charset="-122"/>
                          <a:ea typeface="SimHei" charset="-122"/>
                          <a:cs typeface="SimHei" charset="-122"/>
                        </a:rPr>
                        <a:t>愤怒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SimHei" charset="-122"/>
                          <a:ea typeface="SimHei" charset="-122"/>
                          <a:cs typeface="SimHei" charset="-122"/>
                        </a:rPr>
                        <a:t>（第一轮）用户甲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SimHei" charset="-122"/>
                          <a:ea typeface="SimHei" charset="-122"/>
                          <a:cs typeface="SimHei" charset="-122"/>
                        </a:rPr>
                        <a:t>: 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He is over me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</a:tr>
              <a:tr h="313407">
                <a:tc vMerge="1">
                  <a:txBody>
                    <a:bodyPr/>
                    <a:lstStyle/>
                    <a:p>
                      <a:pPr algn="ctr"/>
                      <a:endParaRPr lang="zh-CN" altLang="en-US" sz="16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SimHei" charset="-122"/>
                          <a:ea typeface="SimHei" charset="-122"/>
                          <a:cs typeface="SimHei" charset="-122"/>
                        </a:rPr>
                        <a:t>（第二轮）用户乙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SimHei" charset="-122"/>
                          <a:ea typeface="SimHei" charset="-122"/>
                          <a:cs typeface="SimHei" charset="-122"/>
                        </a:rPr>
                        <a:t>: 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so YOU say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</a:tr>
              <a:tr h="313407">
                <a:tc vMerge="1">
                  <a:txBody>
                    <a:bodyPr/>
                    <a:lstStyle/>
                    <a:p>
                      <a:pPr algn="ctr"/>
                      <a:endParaRPr lang="zh-CN" altLang="en-US" sz="16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SimHei" charset="-122"/>
                          <a:ea typeface="SimHei" charset="-122"/>
                          <a:cs typeface="SimHei" charset="-122"/>
                        </a:rPr>
                        <a:t>（第三轮）用户甲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SimHei" charset="-122"/>
                          <a:ea typeface="SimHei" charset="-122"/>
                          <a:cs typeface="SimHei" charset="-122"/>
                        </a:rPr>
                        <a:t>: 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I just hate him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</a:tr>
              <a:tr h="313407">
                <a:tc rowSpan="3"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SimHei" charset="-122"/>
                          <a:ea typeface="SimHei" charset="-122"/>
                          <a:cs typeface="SimHei" charset="-122"/>
                        </a:rPr>
                        <a:t>其他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SimHei" charset="-122"/>
                          <a:ea typeface="SimHei" charset="-122"/>
                          <a:cs typeface="SimHei" charset="-122"/>
                        </a:rPr>
                        <a:t>（第一轮）用户甲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SimHei" charset="-122"/>
                          <a:ea typeface="SimHei" charset="-122"/>
                          <a:cs typeface="SimHei" charset="-122"/>
                        </a:rPr>
                        <a:t>: </a:t>
                      </a:r>
                      <a:r>
                        <a:rPr lang="en-US" altLang="zh-CN" sz="1400" dirty="0" err="1" smtClean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degreee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</a:tr>
              <a:tr h="313407">
                <a:tc vMerge="1">
                  <a:txBody>
                    <a:bodyPr/>
                    <a:lstStyle/>
                    <a:p>
                      <a:pPr algn="ctr"/>
                      <a:endParaRPr lang="zh-CN" altLang="en-US" sz="16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SimHei" charset="-122"/>
                          <a:ea typeface="SimHei" charset="-122"/>
                          <a:cs typeface="SimHei" charset="-122"/>
                        </a:rPr>
                        <a:t>（第二轮）用户乙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SimHei" charset="-122"/>
                          <a:ea typeface="SimHei" charset="-122"/>
                          <a:cs typeface="SimHei" charset="-122"/>
                        </a:rPr>
                        <a:t>: 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what degree &amp; where?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</a:tr>
              <a:tr h="313407">
                <a:tc vMerge="1">
                  <a:txBody>
                    <a:bodyPr/>
                    <a:lstStyle/>
                    <a:p>
                      <a:pPr algn="ctr"/>
                      <a:endParaRPr lang="zh-CN" altLang="en-US" sz="16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SimHei" charset="-122"/>
                          <a:ea typeface="SimHei" charset="-122"/>
                          <a:cs typeface="SimHei" charset="-122"/>
                        </a:rPr>
                        <a:t>（第三轮）用户甲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SimHei" charset="-122"/>
                          <a:ea typeface="SimHei" charset="-122"/>
                          <a:cs typeface="SimHei" charset="-122"/>
                        </a:rPr>
                        <a:t>: </a:t>
                      </a:r>
                      <a:r>
                        <a:rPr lang="en-US" altLang="zh-CN" sz="1400" dirty="0" err="1" smtClean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sryyy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 </a:t>
                      </a:r>
                      <a:r>
                        <a:rPr lang="en-US" altLang="zh-CN" sz="1400" dirty="0" err="1" smtClean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i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 really got to goo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5583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提纲</a:t>
            </a:r>
            <a:endParaRPr kumimoji="1" lang="zh-CN" altLang="en-US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2400" dirty="0" smtClean="0">
                <a:latin typeface="SimHei" charset="-122"/>
                <a:ea typeface="SimHei" charset="-122"/>
                <a:cs typeface="SimHei" charset="-122"/>
              </a:rPr>
              <a:t>背景</a:t>
            </a:r>
            <a:endParaRPr kumimoji="1" lang="en-US" altLang="zh-CN" sz="2400" dirty="0" smtClean="0">
              <a:latin typeface="SimHei" charset="-122"/>
              <a:ea typeface="SimHei" charset="-122"/>
              <a:cs typeface="SimHei" charset="-122"/>
            </a:endParaRPr>
          </a:p>
          <a:p>
            <a:r>
              <a:rPr kumimoji="1" lang="zh-CN" altLang="en-US" sz="2400" dirty="0">
                <a:latin typeface="SimHei" charset="-122"/>
                <a:ea typeface="SimHei" charset="-122"/>
                <a:cs typeface="SimHei" charset="-122"/>
              </a:rPr>
              <a:t>问题</a:t>
            </a:r>
            <a:r>
              <a:rPr kumimoji="1" lang="zh-CN" altLang="en-US" sz="2400" dirty="0" smtClean="0">
                <a:latin typeface="SimHei" charset="-122"/>
                <a:ea typeface="SimHei" charset="-122"/>
                <a:cs typeface="SimHei" charset="-122"/>
              </a:rPr>
              <a:t>定义</a:t>
            </a:r>
            <a:endParaRPr kumimoji="1" lang="en-US" altLang="zh-CN" sz="2400" dirty="0" smtClean="0">
              <a:latin typeface="SimHei" charset="-122"/>
              <a:ea typeface="SimHei" charset="-122"/>
              <a:cs typeface="SimHei" charset="-122"/>
            </a:endParaRPr>
          </a:p>
          <a:p>
            <a:r>
              <a:rPr kumimoji="1" lang="zh-CN" altLang="en-US" sz="2400" dirty="0" smtClean="0">
                <a:latin typeface="SimHei" charset="-122"/>
                <a:ea typeface="SimHei" charset="-122"/>
                <a:cs typeface="SimHei" charset="-122"/>
              </a:rPr>
              <a:t>研究</a:t>
            </a:r>
            <a:r>
              <a:rPr kumimoji="1" lang="zh-CN" altLang="en-US" sz="2400" dirty="0">
                <a:latin typeface="SimHei" charset="-122"/>
                <a:ea typeface="SimHei" charset="-122"/>
                <a:cs typeface="SimHei" charset="-122"/>
              </a:rPr>
              <a:t>现状</a:t>
            </a:r>
            <a:endParaRPr kumimoji="1" lang="en-US" altLang="zh-CN" sz="2400" dirty="0" smtClean="0">
              <a:latin typeface="SimHei" charset="-122"/>
              <a:ea typeface="SimHei" charset="-122"/>
              <a:cs typeface="SimHei" charset="-122"/>
            </a:endParaRPr>
          </a:p>
          <a:p>
            <a:r>
              <a:rPr kumimoji="1" lang="zh-TW" altLang="en-US" sz="2400" dirty="0">
                <a:latin typeface="SimHei" charset="-122"/>
                <a:ea typeface="SimHei" charset="-122"/>
                <a:cs typeface="SimHei" charset="-122"/>
              </a:rPr>
              <a:t>研究框架</a:t>
            </a:r>
            <a:endParaRPr kumimoji="1" lang="en-US" altLang="zh-TW" sz="2400" dirty="0">
              <a:latin typeface="SimHei" charset="-122"/>
              <a:ea typeface="SimHei" charset="-122"/>
              <a:cs typeface="SimHei" charset="-122"/>
            </a:endParaRPr>
          </a:p>
          <a:p>
            <a:r>
              <a:rPr kumimoji="1" lang="zh-CN" altLang="en-US" sz="2400" dirty="0">
                <a:latin typeface="SimHei" charset="-122"/>
                <a:ea typeface="SimHei" charset="-122"/>
                <a:cs typeface="SimHei" charset="-122"/>
              </a:rPr>
              <a:t>基于多步决策的微博反讽</a:t>
            </a:r>
            <a:r>
              <a:rPr kumimoji="1" lang="zh-CN" altLang="en-US" sz="2400" dirty="0" smtClean="0">
                <a:latin typeface="SimHei" charset="-122"/>
                <a:ea typeface="SimHei" charset="-122"/>
                <a:cs typeface="SimHei" charset="-122"/>
              </a:rPr>
              <a:t>识别</a:t>
            </a:r>
            <a:endParaRPr kumimoji="1" lang="en-US" altLang="zh-CN" sz="2400" dirty="0" smtClean="0">
              <a:latin typeface="SimHei" charset="-122"/>
              <a:ea typeface="SimHei" charset="-122"/>
              <a:cs typeface="SimHei" charset="-122"/>
            </a:endParaRPr>
          </a:p>
          <a:p>
            <a:r>
              <a:rPr kumimoji="1" lang="zh-CN" altLang="en-US" sz="2400" dirty="0" smtClean="0">
                <a:latin typeface="SimHei" charset="-122"/>
                <a:ea typeface="SimHei" charset="-122"/>
                <a:cs typeface="SimHei" charset="-122"/>
              </a:rPr>
              <a:t>基于</a:t>
            </a:r>
            <a:r>
              <a:rPr kumimoji="1" lang="zh-CN" altLang="en-US" sz="2400" dirty="0">
                <a:latin typeface="SimHei" charset="-122"/>
                <a:ea typeface="SimHei" charset="-122"/>
                <a:cs typeface="SimHei" charset="-122"/>
              </a:rPr>
              <a:t>多通道模型引入上下文的情感识别</a:t>
            </a:r>
            <a:endParaRPr kumimoji="1" lang="en-US" altLang="zh-CN" sz="2400" dirty="0" smtClean="0">
              <a:latin typeface="SimHei" charset="-122"/>
              <a:ea typeface="SimHei" charset="-122"/>
              <a:cs typeface="SimHei" charset="-122"/>
            </a:endParaRPr>
          </a:p>
          <a:p>
            <a:r>
              <a:rPr lang="zh-CN" altLang="en-US" sz="2400" dirty="0" smtClean="0">
                <a:latin typeface="SimHei" charset="-122"/>
                <a:ea typeface="SimHei" charset="-122"/>
                <a:cs typeface="SimHei" charset="-122"/>
              </a:rPr>
              <a:t>参考文献</a:t>
            </a:r>
            <a:endParaRPr kumimoji="1" lang="en-US" altLang="zh-CN" sz="2400" dirty="0" smtClean="0">
              <a:latin typeface="SimHei" charset="-122"/>
              <a:ea typeface="SimHei" charset="-122"/>
              <a:cs typeface="SimHei" charset="-122"/>
            </a:endParaRPr>
          </a:p>
          <a:p>
            <a:endParaRPr kumimoji="1" lang="en-US" altLang="zh-TW" sz="2400" dirty="0" smtClean="0">
              <a:latin typeface="SimHei" charset="-122"/>
              <a:ea typeface="SimHei" charset="-122"/>
              <a:cs typeface="Sim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44558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3772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as</a:t>
            </a:r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4032811"/>
              </p:ext>
            </p:extLst>
          </p:nvPr>
        </p:nvGraphicFramePr>
        <p:xfrm>
          <a:off x="6229667" y="4301082"/>
          <a:ext cx="4926012" cy="1568012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214569"/>
                <a:gridCol w="934045"/>
                <a:gridCol w="946255"/>
                <a:gridCol w="927701"/>
                <a:gridCol w="903442"/>
              </a:tblGrid>
              <a:tr h="39200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数据集</a:t>
                      </a:r>
                      <a:endParaRPr lang="zh-CN" altLang="en-US" sz="1800" b="1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marL="86866" marR="86866" marT="43433" marB="4343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其他</a:t>
                      </a:r>
                      <a:endParaRPr lang="zh-CN" altLang="en-US" sz="18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marL="86866" marR="86866" marT="43433" marB="4343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kern="12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开心</a:t>
                      </a:r>
                      <a:endParaRPr lang="zh-CN" altLang="en-US" sz="18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marL="86866" marR="86866" marT="43433" marB="4343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kern="12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悲伤</a:t>
                      </a:r>
                      <a:endParaRPr lang="zh-CN" altLang="en-US" sz="18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marL="86866" marR="86866" marT="43433" marB="4343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kern="12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愤怒</a:t>
                      </a:r>
                      <a:endParaRPr lang="zh-CN" altLang="en-US" sz="18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marL="86866" marR="86866" marT="43433" marB="43433" anchor="ctr"/>
                </a:tc>
              </a:tr>
              <a:tr h="39200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kern="12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训练集</a:t>
                      </a:r>
                      <a:endParaRPr lang="zh-CN" altLang="en-US" sz="18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marL="86866" marR="86866" marT="43433" marB="434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altLang="zh-CN" sz="1800" dirty="0" smtClean="0"/>
                        <a:t>14948</a:t>
                      </a:r>
                      <a:endParaRPr lang="zh-CN" altLang="en-US" sz="18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marL="86866" marR="86866" marT="43433" marB="434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altLang="zh-CN" sz="1800" dirty="0" smtClean="0"/>
                        <a:t>4243</a:t>
                      </a:r>
                      <a:endParaRPr lang="zh-CN" altLang="en-US" sz="18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marL="86866" marR="86866" marT="43433" marB="434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altLang="zh-CN" sz="1800" dirty="0" smtClean="0"/>
                        <a:t>5463</a:t>
                      </a:r>
                      <a:endParaRPr lang="zh-CN" altLang="en-US" sz="18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marL="86866" marR="86866" marT="43433" marB="434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altLang="zh-CN" sz="1800" dirty="0" smtClean="0"/>
                        <a:t>5506</a:t>
                      </a:r>
                      <a:endParaRPr lang="zh-CN" altLang="en-US" sz="18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marL="86866" marR="86866" marT="43433" marB="43433"/>
                </a:tc>
              </a:tr>
              <a:tr h="39200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验证集</a:t>
                      </a:r>
                      <a:endParaRPr lang="en-US" altLang="zh-CN" sz="18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marL="86866" marR="86866" marT="43433" marB="434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2338</a:t>
                      </a:r>
                      <a:endParaRPr lang="en-US" altLang="zh-TW" sz="1800" dirty="0" smtClean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marL="86866" marR="86866" marT="43433" marB="434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142</a:t>
                      </a:r>
                      <a:endParaRPr lang="zh-CN" altLang="en-US" sz="18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marL="86866" marR="86866" marT="43433" marB="434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125</a:t>
                      </a:r>
                      <a:endParaRPr lang="zh-CN" altLang="en-US" sz="18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marL="86866" marR="86866" marT="43433" marB="434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150</a:t>
                      </a:r>
                      <a:endParaRPr lang="en-US" altLang="zh-TW" sz="1800" dirty="0" smtClean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marL="86866" marR="86866" marT="43433" marB="43433"/>
                </a:tc>
              </a:tr>
              <a:tr h="39200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测试集</a:t>
                      </a:r>
                      <a:endParaRPr lang="zh-CN" altLang="en-US" sz="18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marL="86866" marR="86866" marT="43433" marB="434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4677</a:t>
                      </a:r>
                      <a:endParaRPr lang="en-US" altLang="zh-TW" sz="1800" dirty="0" smtClean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marL="86866" marR="86866" marT="43433" marB="434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284</a:t>
                      </a:r>
                      <a:endParaRPr lang="zh-CN" altLang="en-US" sz="18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marL="86866" marR="86866" marT="43433" marB="434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250</a:t>
                      </a:r>
                      <a:endParaRPr lang="zh-CN" altLang="en-US" sz="18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marL="86866" marR="86866" marT="43433" marB="434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298</a:t>
                      </a:r>
                      <a:endParaRPr lang="zh-CN" altLang="en-US" sz="18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marL="86866" marR="86866" marT="43433" marB="43433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80203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grpSp>
        <p:nvGrpSpPr>
          <p:cNvPr id="92" name="组 91"/>
          <p:cNvGrpSpPr/>
          <p:nvPr/>
        </p:nvGrpSpPr>
        <p:grpSpPr>
          <a:xfrm>
            <a:off x="1097280" y="2197101"/>
            <a:ext cx="10522735" cy="3255422"/>
            <a:chOff x="1445981" y="2452499"/>
            <a:chExt cx="8629861" cy="2669823"/>
          </a:xfrm>
        </p:grpSpPr>
        <p:sp>
          <p:nvSpPr>
            <p:cNvPr id="4" name="圆角矩形 3"/>
            <p:cNvSpPr/>
            <p:nvPr/>
          </p:nvSpPr>
          <p:spPr>
            <a:xfrm>
              <a:off x="2372185" y="2970547"/>
              <a:ext cx="1186720" cy="31756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5" name="椭圆 4"/>
            <p:cNvSpPr/>
            <p:nvPr/>
          </p:nvSpPr>
          <p:spPr>
            <a:xfrm>
              <a:off x="2473798" y="3072161"/>
              <a:ext cx="135467" cy="13546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latin typeface="PMingLiU" charset="-120"/>
                <a:ea typeface="PMingLiU" charset="-120"/>
                <a:cs typeface="PMingLiU" charset="-120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2685463" y="3072161"/>
              <a:ext cx="135467" cy="13546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latin typeface="PMingLiU" charset="-120"/>
                <a:ea typeface="PMingLiU" charset="-120"/>
                <a:cs typeface="PMingLiU" charset="-120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2897128" y="3072161"/>
              <a:ext cx="135467" cy="13546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latin typeface="PMingLiU" charset="-120"/>
                <a:ea typeface="PMingLiU" charset="-120"/>
                <a:cs typeface="PMingLiU" charset="-120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3108793" y="3066609"/>
              <a:ext cx="135467" cy="13546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latin typeface="PMingLiU" charset="-120"/>
                <a:ea typeface="PMingLiU" charset="-120"/>
                <a:cs typeface="PMingLiU" charset="-120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3320458" y="3066609"/>
              <a:ext cx="135467" cy="13546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latin typeface="PMingLiU" charset="-120"/>
                <a:ea typeface="PMingLiU" charset="-120"/>
                <a:cs typeface="PMingLiU" charset="-120"/>
              </a:endParaRPr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2372185" y="3525930"/>
              <a:ext cx="1186720" cy="31756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2473798" y="3627544"/>
              <a:ext cx="135467" cy="13546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2685463" y="3627544"/>
              <a:ext cx="135467" cy="13546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2897128" y="3627544"/>
              <a:ext cx="135467" cy="13546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3108793" y="3621992"/>
              <a:ext cx="135467" cy="13546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3320458" y="3621992"/>
              <a:ext cx="135467" cy="13546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16" name="圆角矩形 15"/>
            <p:cNvSpPr/>
            <p:nvPr/>
          </p:nvSpPr>
          <p:spPr>
            <a:xfrm>
              <a:off x="2372185" y="4607615"/>
              <a:ext cx="1186720" cy="31756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2473798" y="4709229"/>
              <a:ext cx="135467" cy="13546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2685463" y="4709229"/>
              <a:ext cx="135467" cy="13546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2897128" y="4709229"/>
              <a:ext cx="135467" cy="13546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>
              <a:off x="3108793" y="4703677"/>
              <a:ext cx="135467" cy="13546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3320458" y="4703677"/>
              <a:ext cx="135467" cy="13546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22" name="圆角矩形 21"/>
            <p:cNvSpPr/>
            <p:nvPr/>
          </p:nvSpPr>
          <p:spPr>
            <a:xfrm>
              <a:off x="2239221" y="2828781"/>
              <a:ext cx="1462105" cy="229352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文本框 22"/>
                <p:cNvSpPr txBox="1"/>
                <p:nvPr/>
              </p:nvSpPr>
              <p:spPr>
                <a:xfrm>
                  <a:off x="1735896" y="2984746"/>
                  <a:ext cx="253146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400" i="1">
                                <a:latin typeface="Cambria Math" charset="0"/>
                                <a:ea typeface="PMingLiU" charset="-120"/>
                                <a:cs typeface="PMingLiU" charset="-120"/>
                              </a:rPr>
                            </m:ctrlPr>
                          </m:sSubPr>
                          <m:e>
                            <m:r>
                              <a:rPr kumimoji="1" lang="en-US" altLang="zh-CN" sz="1400" i="1">
                                <a:latin typeface="Cambria Math" charset="0"/>
                                <a:ea typeface="PMingLiU" charset="-120"/>
                                <a:cs typeface="PMingLiU" charset="-12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CN" sz="1400" i="1">
                                <a:latin typeface="Cambria Math" charset="0"/>
                                <a:ea typeface="PMingLiU" charset="-120"/>
                                <a:cs typeface="PMingLiU" charset="-12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400" dirty="0">
                    <a:latin typeface="PMingLiU" charset="-120"/>
                    <a:ea typeface="PMingLiU" charset="-120"/>
                    <a:cs typeface="PMingLiU" charset="-120"/>
                  </a:endParaRPr>
                </a:p>
              </p:txBody>
            </p:sp>
          </mc:Choice>
          <mc:Fallback>
            <p:sp>
              <p:nvSpPr>
                <p:cNvPr id="23" name="文本框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35896" y="2984746"/>
                  <a:ext cx="253146" cy="215444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" name="文本框 23"/>
                <p:cNvSpPr txBox="1"/>
                <p:nvPr/>
              </p:nvSpPr>
              <p:spPr>
                <a:xfrm>
                  <a:off x="1735896" y="3506092"/>
                  <a:ext cx="249940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4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400" i="1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CN" sz="1400" i="1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400" dirty="0"/>
                </a:p>
              </p:txBody>
            </p:sp>
          </mc:Choice>
          <mc:Fallback>
            <p:sp>
              <p:nvSpPr>
                <p:cNvPr id="24" name="文本框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35896" y="3506092"/>
                  <a:ext cx="249940" cy="21544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" name="文本框 24"/>
                <p:cNvSpPr txBox="1"/>
                <p:nvPr/>
              </p:nvSpPr>
              <p:spPr>
                <a:xfrm>
                  <a:off x="1719519" y="4621814"/>
                  <a:ext cx="250261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4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400" i="1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CN" sz="1400" i="1">
                                <a:latin typeface="Cambria Math" charset="0"/>
                              </a:rPr>
                              <m:t>𝐿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400" dirty="0"/>
                </a:p>
              </p:txBody>
            </p:sp>
          </mc:Choice>
          <mc:Fallback>
            <p:sp>
              <p:nvSpPr>
                <p:cNvPr id="25" name="文本框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19519" y="4621814"/>
                  <a:ext cx="250261" cy="215444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" name="直线箭头连接符 25"/>
            <p:cNvCxnSpPr/>
            <p:nvPr/>
          </p:nvCxnSpPr>
          <p:spPr>
            <a:xfrm>
              <a:off x="2025581" y="3695261"/>
              <a:ext cx="34661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线箭头连接符 26"/>
            <p:cNvCxnSpPr/>
            <p:nvPr/>
          </p:nvCxnSpPr>
          <p:spPr>
            <a:xfrm>
              <a:off x="2025581" y="4766399"/>
              <a:ext cx="34661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文本框 27"/>
            <p:cNvSpPr txBox="1"/>
            <p:nvPr/>
          </p:nvSpPr>
          <p:spPr>
            <a:xfrm>
              <a:off x="1445981" y="2505616"/>
              <a:ext cx="954107" cy="323165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kumimoji="1" lang="zh-CN" altLang="en-US" sz="1500" dirty="0">
                  <a:latin typeface="SimHei" charset="-122"/>
                  <a:ea typeface="SimHei" charset="-122"/>
                  <a:cs typeface="SimHei" charset="-122"/>
                </a:rPr>
                <a:t>微博文本</a:t>
              </a: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2583985" y="2478300"/>
              <a:ext cx="761747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500" dirty="0">
                  <a:latin typeface="SimHei" charset="-122"/>
                  <a:ea typeface="SimHei" charset="-122"/>
                  <a:cs typeface="SimHei" charset="-122"/>
                </a:rPr>
                <a:t>词嵌入</a:t>
              </a:r>
            </a:p>
          </p:txBody>
        </p:sp>
        <p:sp>
          <p:nvSpPr>
            <p:cNvPr id="30" name="圆角矩形 29"/>
            <p:cNvSpPr/>
            <p:nvPr/>
          </p:nvSpPr>
          <p:spPr>
            <a:xfrm>
              <a:off x="4547255" y="2961324"/>
              <a:ext cx="275202" cy="196434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sz="1200" dirty="0">
                  <a:solidFill>
                    <a:schemeClr val="tx1"/>
                  </a:solidFill>
                </a:rPr>
                <a:t>RNN</a:t>
              </a:r>
              <a:r>
                <a:rPr kumimoji="1" lang="zh-CN" altLang="en-US" sz="1200" dirty="0">
                  <a:solidFill>
                    <a:schemeClr val="tx1"/>
                  </a:solidFill>
                </a:rPr>
                <a:t> </a:t>
              </a:r>
              <a:r>
                <a:rPr kumimoji="1" lang="en-US" altLang="zh-CN" sz="1200" dirty="0">
                  <a:solidFill>
                    <a:schemeClr val="tx1"/>
                  </a:solidFill>
                </a:rPr>
                <a:t>/ CNN</a:t>
              </a:r>
              <a:endParaRPr kumimoji="1"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1" name="圆角矩形 30"/>
            <p:cNvSpPr/>
            <p:nvPr/>
          </p:nvSpPr>
          <p:spPr>
            <a:xfrm>
              <a:off x="5594157" y="2961326"/>
              <a:ext cx="272857" cy="196433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eaVert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zh-CN" altLang="en-US" sz="1400" dirty="0">
                  <a:solidFill>
                    <a:schemeClr val="tx1"/>
                  </a:solidFill>
                  <a:latin typeface="SimHei" charset="-122"/>
                  <a:ea typeface="SimHei" charset="-122"/>
                  <a:cs typeface="SimHei" charset="-122"/>
                </a:rPr>
                <a:t>池化</a:t>
              </a:r>
              <a:r>
                <a:rPr kumimoji="1" lang="en-US" altLang="zh-CN" sz="1400" dirty="0">
                  <a:solidFill>
                    <a:schemeClr val="tx1"/>
                  </a:solidFill>
                  <a:latin typeface="SimHei" charset="-122"/>
                  <a:ea typeface="SimHei" charset="-122"/>
                  <a:cs typeface="SimHei" charset="-122"/>
                </a:rPr>
                <a:t> / </a:t>
              </a:r>
              <a:r>
                <a:rPr kumimoji="1" lang="zh-CN" altLang="en-US" sz="1400" dirty="0">
                  <a:solidFill>
                    <a:schemeClr val="tx1"/>
                  </a:solidFill>
                  <a:latin typeface="SimHei" charset="-122"/>
                  <a:ea typeface="SimHei" charset="-122"/>
                  <a:cs typeface="SimHei" charset="-122"/>
                </a:rPr>
                <a:t>注意力</a:t>
              </a:r>
              <a:r>
                <a:rPr kumimoji="1" lang="en-US" altLang="zh-CN" sz="1400" dirty="0">
                  <a:solidFill>
                    <a:schemeClr val="tx1"/>
                  </a:solidFill>
                  <a:latin typeface="SimHei" charset="-122"/>
                  <a:ea typeface="SimHei" charset="-122"/>
                  <a:cs typeface="SimHei" charset="-122"/>
                </a:rPr>
                <a:t> / </a:t>
              </a:r>
              <a:r>
                <a:rPr kumimoji="1" lang="zh-CN" altLang="en-US" sz="1400" dirty="0">
                  <a:solidFill>
                    <a:schemeClr val="tx1"/>
                  </a:solidFill>
                  <a:latin typeface="SimHei" charset="-122"/>
                  <a:ea typeface="SimHei" charset="-122"/>
                  <a:cs typeface="SimHei" charset="-122"/>
                </a:rPr>
                <a:t>其他 </a:t>
              </a:r>
              <a:r>
                <a:rPr kumimoji="1" lang="en-US" altLang="zh-CN" sz="1400" dirty="0">
                  <a:solidFill>
                    <a:schemeClr val="tx1"/>
                  </a:solidFill>
                  <a:latin typeface="SimHei" charset="-122"/>
                  <a:ea typeface="SimHei" charset="-122"/>
                  <a:cs typeface="SimHei" charset="-122"/>
                </a:rPr>
                <a:t>  </a:t>
              </a:r>
              <a:endParaRPr kumimoji="1" lang="zh-CN" altLang="en-US" sz="1400" dirty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endParaRPr>
            </a:p>
          </p:txBody>
        </p:sp>
        <p:sp>
          <p:nvSpPr>
            <p:cNvPr id="32" name="圆角矩形 31"/>
            <p:cNvSpPr/>
            <p:nvPr/>
          </p:nvSpPr>
          <p:spPr>
            <a:xfrm>
              <a:off x="3876176" y="2822181"/>
              <a:ext cx="284201" cy="2300141"/>
            </a:xfrm>
            <a:prstGeom prst="round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eaVert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zh-CN" altLang="en-US" sz="1400" dirty="0">
                  <a:solidFill>
                    <a:schemeClr val="tx1"/>
                  </a:solidFill>
                  <a:latin typeface="SimHei" charset="-122"/>
                  <a:ea typeface="SimHei" charset="-122"/>
                  <a:cs typeface="SimHei" charset="-122"/>
                </a:rPr>
                <a:t>高斯噪声</a:t>
              </a:r>
            </a:p>
          </p:txBody>
        </p:sp>
        <p:sp>
          <p:nvSpPr>
            <p:cNvPr id="33" name="圆角矩形 32"/>
            <p:cNvSpPr/>
            <p:nvPr/>
          </p:nvSpPr>
          <p:spPr>
            <a:xfrm>
              <a:off x="6312700" y="2797133"/>
              <a:ext cx="272857" cy="2320850"/>
            </a:xfrm>
            <a:prstGeom prst="round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sz="1200" dirty="0">
                  <a:solidFill>
                    <a:schemeClr val="tx1"/>
                  </a:solidFill>
                </a:rPr>
                <a:t>Dropout</a:t>
              </a:r>
              <a:endParaRPr kumimoji="1"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4" name="圆角矩形 33"/>
            <p:cNvSpPr/>
            <p:nvPr/>
          </p:nvSpPr>
          <p:spPr>
            <a:xfrm>
              <a:off x="6981981" y="2945669"/>
              <a:ext cx="272857" cy="197951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eaVert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zh-CN" altLang="en-US" sz="1400" dirty="0">
                  <a:solidFill>
                    <a:schemeClr val="tx1"/>
                  </a:solidFill>
                  <a:latin typeface="SimHei" charset="-122"/>
                  <a:ea typeface="SimHei" charset="-122"/>
                  <a:cs typeface="SimHei" charset="-122"/>
                </a:rPr>
                <a:t>全联接层</a:t>
              </a:r>
            </a:p>
          </p:txBody>
        </p:sp>
        <p:sp>
          <p:nvSpPr>
            <p:cNvPr id="35" name="圆角矩形 34"/>
            <p:cNvSpPr/>
            <p:nvPr/>
          </p:nvSpPr>
          <p:spPr>
            <a:xfrm>
              <a:off x="7433260" y="2945669"/>
              <a:ext cx="275202" cy="197951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sz="1200" dirty="0">
                  <a:solidFill>
                    <a:schemeClr val="tx1"/>
                  </a:solidFill>
                </a:rPr>
                <a:t>Softmax</a:t>
              </a:r>
            </a:p>
          </p:txBody>
        </p:sp>
        <p:cxnSp>
          <p:nvCxnSpPr>
            <p:cNvPr id="36" name="直线箭头连接符 35"/>
            <p:cNvCxnSpPr>
              <a:stCxn id="11" idx="3"/>
            </p:cNvCxnSpPr>
            <p:nvPr/>
          </p:nvCxnSpPr>
          <p:spPr>
            <a:xfrm>
              <a:off x="3558921" y="3129331"/>
              <a:ext cx="30873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线箭头连接符 36"/>
            <p:cNvCxnSpPr/>
            <p:nvPr/>
          </p:nvCxnSpPr>
          <p:spPr>
            <a:xfrm>
              <a:off x="3558921" y="3701431"/>
              <a:ext cx="30873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线箭头连接符 37"/>
            <p:cNvCxnSpPr/>
            <p:nvPr/>
          </p:nvCxnSpPr>
          <p:spPr>
            <a:xfrm>
              <a:off x="3560240" y="4774383"/>
              <a:ext cx="30739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线箭头连接符 38"/>
            <p:cNvCxnSpPr/>
            <p:nvPr/>
          </p:nvCxnSpPr>
          <p:spPr>
            <a:xfrm>
              <a:off x="4161403" y="3129331"/>
              <a:ext cx="38585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线箭头连接符 39"/>
            <p:cNvCxnSpPr/>
            <p:nvPr/>
          </p:nvCxnSpPr>
          <p:spPr>
            <a:xfrm>
              <a:off x="4161403" y="3701431"/>
              <a:ext cx="38585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线箭头连接符 40"/>
            <p:cNvCxnSpPr/>
            <p:nvPr/>
          </p:nvCxnSpPr>
          <p:spPr>
            <a:xfrm>
              <a:off x="4160364" y="4774383"/>
              <a:ext cx="38689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线箭头连接符 41"/>
            <p:cNvCxnSpPr/>
            <p:nvPr/>
          </p:nvCxnSpPr>
          <p:spPr>
            <a:xfrm>
              <a:off x="4822457" y="3123161"/>
              <a:ext cx="23651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线箭头连接符 42"/>
            <p:cNvCxnSpPr/>
            <p:nvPr/>
          </p:nvCxnSpPr>
          <p:spPr>
            <a:xfrm>
              <a:off x="4822457" y="3695261"/>
              <a:ext cx="23651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线箭头连接符 43"/>
            <p:cNvCxnSpPr/>
            <p:nvPr/>
          </p:nvCxnSpPr>
          <p:spPr>
            <a:xfrm>
              <a:off x="5343175" y="3123161"/>
              <a:ext cx="23651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线箭头连接符 44"/>
            <p:cNvCxnSpPr/>
            <p:nvPr/>
          </p:nvCxnSpPr>
          <p:spPr>
            <a:xfrm>
              <a:off x="5343175" y="3688169"/>
              <a:ext cx="23651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线箭头连接符 45"/>
            <p:cNvCxnSpPr/>
            <p:nvPr/>
          </p:nvCxnSpPr>
          <p:spPr>
            <a:xfrm>
              <a:off x="6596190" y="3935426"/>
              <a:ext cx="38579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线箭头连接符 46"/>
            <p:cNvCxnSpPr/>
            <p:nvPr/>
          </p:nvCxnSpPr>
          <p:spPr>
            <a:xfrm>
              <a:off x="7254838" y="3935426"/>
              <a:ext cx="178438" cy="128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线箭头连接符 47"/>
            <p:cNvCxnSpPr/>
            <p:nvPr/>
          </p:nvCxnSpPr>
          <p:spPr>
            <a:xfrm>
              <a:off x="7708462" y="3935426"/>
              <a:ext cx="64190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文本框 48"/>
            <p:cNvSpPr txBox="1"/>
            <p:nvPr/>
          </p:nvSpPr>
          <p:spPr>
            <a:xfrm>
              <a:off x="4397605" y="2452499"/>
              <a:ext cx="1615959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500" dirty="0">
                  <a:latin typeface="SimHei" charset="-122"/>
                  <a:ea typeface="SimHei" charset="-122"/>
                  <a:cs typeface="SimHei" charset="-122"/>
                </a:rPr>
                <a:t>特征编码器</a:t>
              </a:r>
              <a:endParaRPr kumimoji="1" lang="en-US" altLang="zh-CN" sz="1500" dirty="0">
                <a:latin typeface="SimHei" charset="-122"/>
                <a:ea typeface="SimHei" charset="-122"/>
                <a:cs typeface="SimHei" charset="-122"/>
              </a:endParaRPr>
            </a:p>
          </p:txBody>
        </p:sp>
        <p:sp>
          <p:nvSpPr>
            <p:cNvPr id="50" name="圆角矩形 49"/>
            <p:cNvSpPr/>
            <p:nvPr/>
          </p:nvSpPr>
          <p:spPr>
            <a:xfrm>
              <a:off x="4357678" y="2801459"/>
              <a:ext cx="1703947" cy="232085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51" name="文本框 50"/>
            <p:cNvSpPr txBox="1"/>
            <p:nvPr/>
          </p:nvSpPr>
          <p:spPr>
            <a:xfrm>
              <a:off x="7639382" y="2787742"/>
              <a:ext cx="161595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400" dirty="0">
                  <a:latin typeface="SimHei" charset="-122"/>
                  <a:ea typeface="SimHei" charset="-122"/>
                  <a:cs typeface="SimHei" charset="-122"/>
                </a:rPr>
                <a:t>各反讽类别</a:t>
              </a:r>
              <a:endParaRPr kumimoji="1" lang="en-US" altLang="zh-CN" sz="1400" dirty="0">
                <a:latin typeface="SimHei" charset="-122"/>
                <a:ea typeface="SimHei" charset="-122"/>
                <a:cs typeface="SimHei" charset="-122"/>
              </a:endParaRPr>
            </a:p>
            <a:p>
              <a:pPr algn="ctr"/>
              <a:r>
                <a:rPr kumimoji="1" lang="zh-CN" altLang="en-US" sz="1400" dirty="0">
                  <a:latin typeface="SimHei" charset="-122"/>
                  <a:ea typeface="SimHei" charset="-122"/>
                  <a:cs typeface="SimHei" charset="-122"/>
                </a:rPr>
                <a:t>概率分布</a:t>
              </a:r>
              <a:endParaRPr kumimoji="1" lang="en-US" altLang="zh-CN" sz="1400" dirty="0">
                <a:latin typeface="SimHei" charset="-122"/>
                <a:ea typeface="SimHei" charset="-122"/>
                <a:cs typeface="SimHei" charset="-122"/>
              </a:endParaRPr>
            </a:p>
          </p:txBody>
        </p:sp>
        <p:cxnSp>
          <p:nvCxnSpPr>
            <p:cNvPr id="52" name="直线箭头连接符 51"/>
            <p:cNvCxnSpPr/>
            <p:nvPr/>
          </p:nvCxnSpPr>
          <p:spPr>
            <a:xfrm>
              <a:off x="2025579" y="3161343"/>
              <a:ext cx="34661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文本框 52"/>
            <p:cNvSpPr txBox="1"/>
            <p:nvPr/>
          </p:nvSpPr>
          <p:spPr>
            <a:xfrm>
              <a:off x="5033082" y="2945674"/>
              <a:ext cx="3080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mr-IN" altLang="zh-CN" sz="1400"/>
                <a:t>…</a:t>
              </a:r>
              <a:endParaRPr kumimoji="1" lang="zh-CN" altLang="en-US" sz="1400" dirty="0"/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5035015" y="3492969"/>
              <a:ext cx="3080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mr-IN" altLang="zh-CN" sz="1400"/>
                <a:t>…</a:t>
              </a:r>
              <a:endParaRPr kumimoji="1" lang="zh-CN" altLang="en-US" sz="1400" dirty="0"/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5028303" y="4589730"/>
              <a:ext cx="3080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mr-IN" altLang="zh-CN" sz="1400" dirty="0"/>
                <a:t>…</a:t>
              </a:r>
              <a:endParaRPr kumimoji="1" lang="zh-CN" altLang="en-US" sz="1400" dirty="0"/>
            </a:p>
          </p:txBody>
        </p:sp>
        <p:cxnSp>
          <p:nvCxnSpPr>
            <p:cNvPr id="56" name="直线箭头连接符 55"/>
            <p:cNvCxnSpPr/>
            <p:nvPr/>
          </p:nvCxnSpPr>
          <p:spPr>
            <a:xfrm>
              <a:off x="5856373" y="3922091"/>
              <a:ext cx="45632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圆角矩形 56"/>
            <p:cNvSpPr/>
            <p:nvPr/>
          </p:nvSpPr>
          <p:spPr>
            <a:xfrm rot="5400000">
              <a:off x="8025883" y="3776642"/>
              <a:ext cx="966538" cy="31756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58" name="椭圆 57"/>
            <p:cNvSpPr/>
            <p:nvPr/>
          </p:nvSpPr>
          <p:spPr>
            <a:xfrm rot="5400000">
              <a:off x="8442055" y="3542920"/>
              <a:ext cx="135467" cy="13546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59" name="椭圆 58"/>
            <p:cNvSpPr/>
            <p:nvPr/>
          </p:nvSpPr>
          <p:spPr>
            <a:xfrm rot="5400000">
              <a:off x="8442055" y="3754585"/>
              <a:ext cx="135467" cy="13546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60" name="椭圆 59"/>
            <p:cNvSpPr/>
            <p:nvPr/>
          </p:nvSpPr>
          <p:spPr>
            <a:xfrm rot="5400000">
              <a:off x="8442055" y="3966250"/>
              <a:ext cx="135467" cy="13546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61" name="椭圆 60"/>
            <p:cNvSpPr/>
            <p:nvPr/>
          </p:nvSpPr>
          <p:spPr>
            <a:xfrm rot="5400000">
              <a:off x="8447607" y="4177915"/>
              <a:ext cx="135467" cy="13546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62" name="文本框 61"/>
            <p:cNvSpPr txBox="1"/>
            <p:nvPr/>
          </p:nvSpPr>
          <p:spPr>
            <a:xfrm rot="5400000">
              <a:off x="1784727" y="3909309"/>
              <a:ext cx="3080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mr-IN" altLang="zh-CN" sz="1400" dirty="0"/>
                <a:t>…</a:t>
              </a:r>
              <a:endParaRPr kumimoji="1" lang="zh-CN" altLang="en-US" sz="1400" dirty="0"/>
            </a:p>
          </p:txBody>
        </p:sp>
        <p:sp>
          <p:nvSpPr>
            <p:cNvPr id="63" name="文本框 62"/>
            <p:cNvSpPr txBox="1"/>
            <p:nvPr/>
          </p:nvSpPr>
          <p:spPr>
            <a:xfrm rot="5400000">
              <a:off x="2810798" y="4071642"/>
              <a:ext cx="3080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mr-IN" altLang="zh-CN" sz="1400"/>
                <a:t>…</a:t>
              </a:r>
              <a:endParaRPr kumimoji="1" lang="zh-CN" altLang="en-US" sz="1400" dirty="0"/>
            </a:p>
          </p:txBody>
        </p:sp>
        <p:cxnSp>
          <p:nvCxnSpPr>
            <p:cNvPr id="64" name="直线箭头连接符 63"/>
            <p:cNvCxnSpPr/>
            <p:nvPr/>
          </p:nvCxnSpPr>
          <p:spPr>
            <a:xfrm>
              <a:off x="4823493" y="4774383"/>
              <a:ext cx="23549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线箭头连接符 64"/>
            <p:cNvCxnSpPr/>
            <p:nvPr/>
          </p:nvCxnSpPr>
          <p:spPr>
            <a:xfrm>
              <a:off x="5344211" y="4774383"/>
              <a:ext cx="23549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圆角矩形 65"/>
            <p:cNvSpPr/>
            <p:nvPr/>
          </p:nvSpPr>
          <p:spPr>
            <a:xfrm>
              <a:off x="6785569" y="2797133"/>
              <a:ext cx="1132376" cy="232085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67" name="文本框 66"/>
            <p:cNvSpPr txBox="1"/>
            <p:nvPr/>
          </p:nvSpPr>
          <p:spPr>
            <a:xfrm>
              <a:off x="6560433" y="2473968"/>
              <a:ext cx="1615959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500" dirty="0">
                  <a:latin typeface="SimHei" charset="-122"/>
                  <a:ea typeface="SimHei" charset="-122"/>
                  <a:cs typeface="SimHei" charset="-122"/>
                </a:rPr>
                <a:t>概率预测器</a:t>
              </a:r>
              <a:endParaRPr kumimoji="1" lang="en-US" altLang="zh-CN" sz="1500" dirty="0">
                <a:latin typeface="SimHei" charset="-122"/>
                <a:ea typeface="SimHei" charset="-122"/>
                <a:cs typeface="SimHei" charset="-122"/>
              </a:endParaRPr>
            </a:p>
          </p:txBody>
        </p:sp>
        <p:sp>
          <p:nvSpPr>
            <p:cNvPr id="68" name="圆角矩形 67"/>
            <p:cNvSpPr/>
            <p:nvPr/>
          </p:nvSpPr>
          <p:spPr>
            <a:xfrm>
              <a:off x="8962621" y="3452161"/>
              <a:ext cx="275202" cy="966539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sz="1200" dirty="0" smtClean="0">
                  <a:solidFill>
                    <a:schemeClr val="tx1"/>
                  </a:solidFill>
                </a:rPr>
                <a:t>Argmax</a:t>
              </a:r>
              <a:endParaRPr kumimoji="1" lang="en-US" altLang="zh-CN" sz="1200" dirty="0">
                <a:solidFill>
                  <a:schemeClr val="tx1"/>
                </a:solidFill>
              </a:endParaRPr>
            </a:p>
          </p:txBody>
        </p:sp>
        <p:sp>
          <p:nvSpPr>
            <p:cNvPr id="69" name="文本框 68"/>
            <p:cNvSpPr txBox="1"/>
            <p:nvPr/>
          </p:nvSpPr>
          <p:spPr>
            <a:xfrm>
              <a:off x="9437835" y="3773847"/>
              <a:ext cx="269626" cy="323165"/>
            </a:xfrm>
            <a:prstGeom prst="rect">
              <a:avLst/>
            </a:prstGeom>
            <a:noFill/>
          </p:spPr>
          <p:txBody>
            <a:bodyPr vert="horz" wrap="none" rtlCol="0" anchor="t">
              <a:spAutoFit/>
            </a:bodyPr>
            <a:lstStyle/>
            <a:p>
              <a:r>
                <a:rPr kumimoji="1" lang="en-US" altLang="zh-CN" sz="1500" i="1" dirty="0">
                  <a:latin typeface="Cambria Math" charset="0"/>
                  <a:ea typeface="Cambria Math" charset="0"/>
                  <a:cs typeface="Cambria Math" charset="0"/>
                </a:rPr>
                <a:t>c</a:t>
              </a:r>
              <a:endParaRPr kumimoji="1" lang="zh-CN" altLang="en-US" sz="1500" i="1" dirty="0">
                <a:latin typeface="Cambria Math" charset="0"/>
                <a:ea typeface="Cambria Math" charset="0"/>
                <a:cs typeface="Cambria Math" charset="0"/>
              </a:endParaRPr>
            </a:p>
          </p:txBody>
        </p:sp>
        <p:cxnSp>
          <p:nvCxnSpPr>
            <p:cNvPr id="70" name="直线箭头连接符 69"/>
            <p:cNvCxnSpPr/>
            <p:nvPr/>
          </p:nvCxnSpPr>
          <p:spPr>
            <a:xfrm>
              <a:off x="8667940" y="3935430"/>
              <a:ext cx="294685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线箭头连接符 70"/>
            <p:cNvCxnSpPr/>
            <p:nvPr/>
          </p:nvCxnSpPr>
          <p:spPr>
            <a:xfrm flipV="1">
              <a:off x="9237823" y="3935430"/>
              <a:ext cx="200012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矩形 71"/>
            <p:cNvSpPr/>
            <p:nvPr/>
          </p:nvSpPr>
          <p:spPr>
            <a:xfrm>
              <a:off x="9069461" y="2945673"/>
              <a:ext cx="1006381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kumimoji="1" lang="zh-CN" altLang="en-US" sz="1400" dirty="0">
                  <a:latin typeface="SimHei" charset="-122"/>
                  <a:ea typeface="SimHei" charset="-122"/>
                  <a:cs typeface="SimHei" charset="-122"/>
                </a:rPr>
                <a:t>反讽类别</a:t>
              </a:r>
              <a:endParaRPr kumimoji="1" lang="en-US" altLang="zh-CN" sz="1400" dirty="0">
                <a:latin typeface="SimHei" charset="-122"/>
                <a:ea typeface="SimHei" charset="-122"/>
                <a:cs typeface="SimHei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040799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9" name="圆角矩形 58"/>
          <p:cNvSpPr/>
          <p:nvPr/>
        </p:nvSpPr>
        <p:spPr>
          <a:xfrm>
            <a:off x="1263127" y="2075467"/>
            <a:ext cx="524016" cy="322043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rPr>
              <a:t>基于第一组分类器的投票</a:t>
            </a:r>
            <a:endParaRPr kumimoji="1" lang="zh-CN" altLang="en-US" sz="1600" dirty="0">
              <a:solidFill>
                <a:schemeClr val="tx1"/>
              </a:solidFill>
              <a:latin typeface="SimHei" charset="-122"/>
              <a:ea typeface="SimHei" charset="-122"/>
              <a:cs typeface="SimHei" charset="-122"/>
            </a:endParaRPr>
          </a:p>
        </p:txBody>
      </p:sp>
      <p:grpSp>
        <p:nvGrpSpPr>
          <p:cNvPr id="73" name="组 72"/>
          <p:cNvGrpSpPr/>
          <p:nvPr/>
        </p:nvGrpSpPr>
        <p:grpSpPr>
          <a:xfrm>
            <a:off x="2602736" y="1732567"/>
            <a:ext cx="817138" cy="3737920"/>
            <a:chOff x="2822873" y="1732567"/>
            <a:chExt cx="817138" cy="3737920"/>
          </a:xfrm>
        </p:grpSpPr>
        <p:sp>
          <p:nvSpPr>
            <p:cNvPr id="60" name="椭圆 59"/>
            <p:cNvSpPr/>
            <p:nvPr/>
          </p:nvSpPr>
          <p:spPr>
            <a:xfrm>
              <a:off x="2826064" y="1732567"/>
              <a:ext cx="813947" cy="81394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zh-CN" altLang="en-US" sz="1200" dirty="0" smtClean="0">
                  <a:solidFill>
                    <a:schemeClr val="tx1"/>
                  </a:solidFill>
                  <a:latin typeface="SimHei" charset="-122"/>
                  <a:ea typeface="SimHei" charset="-122"/>
                  <a:cs typeface="SimHei" charset="-122"/>
                </a:rPr>
                <a:t>没有</a:t>
              </a:r>
              <a:endParaRPr kumimoji="1" lang="en-US" altLang="zh-CN" sz="1200" dirty="0" smtClean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endParaRPr>
            </a:p>
            <a:p>
              <a:pPr algn="ctr"/>
              <a:r>
                <a:rPr kumimoji="1" lang="zh-CN" altLang="en-US" sz="1200" dirty="0" smtClean="0">
                  <a:solidFill>
                    <a:schemeClr val="tx1"/>
                  </a:solidFill>
                  <a:latin typeface="SimHei" charset="-122"/>
                  <a:ea typeface="SimHei" charset="-122"/>
                  <a:cs typeface="SimHei" charset="-122"/>
                </a:rPr>
                <a:t>反讽</a:t>
              </a:r>
              <a:endParaRPr kumimoji="1" lang="zh-CN" altLang="en-US" sz="1200" dirty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endParaRPr>
            </a:p>
          </p:txBody>
        </p:sp>
        <p:sp>
          <p:nvSpPr>
            <p:cNvPr id="61" name="椭圆 60"/>
            <p:cNvSpPr/>
            <p:nvPr/>
          </p:nvSpPr>
          <p:spPr>
            <a:xfrm>
              <a:off x="2822873" y="2709125"/>
              <a:ext cx="813947" cy="81394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000">
                  <a:latin typeface="SimHei" charset="-122"/>
                  <a:ea typeface="SimHei" charset="-122"/>
                  <a:cs typeface="SimHei" charset="-122"/>
                </a:rPr>
                <a:t>基于相反语义的反讽</a:t>
              </a:r>
              <a:endParaRPr lang="zh-CN" altLang="en-US" sz="1000" dirty="0">
                <a:latin typeface="SimHei" charset="-122"/>
                <a:ea typeface="SimHei" charset="-122"/>
                <a:cs typeface="SimHei" charset="-122"/>
              </a:endParaRPr>
            </a:p>
          </p:txBody>
        </p:sp>
        <p:sp>
          <p:nvSpPr>
            <p:cNvPr id="62" name="椭圆 61"/>
            <p:cNvSpPr/>
            <p:nvPr/>
          </p:nvSpPr>
          <p:spPr>
            <a:xfrm>
              <a:off x="2822873" y="3685683"/>
              <a:ext cx="810756" cy="81075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200" dirty="0" smtClean="0">
                  <a:solidFill>
                    <a:schemeClr val="tx1"/>
                  </a:solidFill>
                  <a:latin typeface="SimHei" charset="-122"/>
                  <a:ea typeface="SimHei" charset="-122"/>
                  <a:cs typeface="SimHei" charset="-122"/>
                </a:rPr>
                <a:t>情景</a:t>
              </a:r>
              <a:endParaRPr lang="en-US" altLang="zh-CN" sz="1200" dirty="0" smtClean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endParaRPr>
            </a:p>
            <a:p>
              <a:pPr algn="ctr"/>
              <a:r>
                <a:rPr lang="zh-CN" altLang="en-US" sz="1200" dirty="0" smtClean="0">
                  <a:solidFill>
                    <a:schemeClr val="tx1"/>
                  </a:solidFill>
                  <a:latin typeface="SimHei" charset="-122"/>
                  <a:ea typeface="SimHei" charset="-122"/>
                  <a:cs typeface="SimHei" charset="-122"/>
                </a:rPr>
                <a:t>反讽</a:t>
              </a:r>
              <a:endParaRPr kumimoji="1" lang="zh-CN" altLang="en-US" sz="1200" dirty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endParaRPr>
            </a:p>
          </p:txBody>
        </p:sp>
        <p:sp>
          <p:nvSpPr>
            <p:cNvPr id="63" name="椭圆 62"/>
            <p:cNvSpPr/>
            <p:nvPr/>
          </p:nvSpPr>
          <p:spPr>
            <a:xfrm>
              <a:off x="2822873" y="4659731"/>
              <a:ext cx="810756" cy="81075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200" dirty="0" smtClean="0">
                  <a:solidFill>
                    <a:schemeClr val="tx1"/>
                  </a:solidFill>
                  <a:latin typeface="SimHei" charset="-122"/>
                  <a:ea typeface="SimHei" charset="-122"/>
                  <a:cs typeface="SimHei" charset="-122"/>
                </a:rPr>
                <a:t>其他</a:t>
              </a:r>
              <a:endParaRPr lang="en-US" altLang="zh-CN" sz="1200" dirty="0" smtClean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endParaRPr>
            </a:p>
            <a:p>
              <a:pPr algn="ctr"/>
              <a:r>
                <a:rPr lang="zh-CN" altLang="en-US" sz="1200" dirty="0" smtClean="0">
                  <a:solidFill>
                    <a:schemeClr val="tx1"/>
                  </a:solidFill>
                  <a:latin typeface="SimHei" charset="-122"/>
                  <a:ea typeface="SimHei" charset="-122"/>
                  <a:cs typeface="SimHei" charset="-122"/>
                </a:rPr>
                <a:t>反</a:t>
              </a:r>
              <a:r>
                <a:rPr lang="zh-CN" altLang="en-US" sz="1200" dirty="0">
                  <a:solidFill>
                    <a:schemeClr val="tx1"/>
                  </a:solidFill>
                  <a:latin typeface="SimHei" charset="-122"/>
                  <a:ea typeface="SimHei" charset="-122"/>
                  <a:cs typeface="SimHei" charset="-122"/>
                </a:rPr>
                <a:t>讽</a:t>
              </a:r>
              <a:endParaRPr kumimoji="1" lang="zh-CN" altLang="en-US" sz="1200" dirty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endParaRPr>
            </a:p>
          </p:txBody>
        </p:sp>
      </p:grpSp>
      <p:sp>
        <p:nvSpPr>
          <p:cNvPr id="68" name="文本框 67"/>
          <p:cNvSpPr txBox="1"/>
          <p:nvPr/>
        </p:nvSpPr>
        <p:spPr>
          <a:xfrm>
            <a:off x="383386" y="3517791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SimHei" charset="-122"/>
                <a:ea typeface="SimHei" charset="-122"/>
                <a:cs typeface="SimHei" charset="-122"/>
              </a:rPr>
              <a:t>微博</a:t>
            </a:r>
            <a:endParaRPr kumimoji="1" lang="zh-CN" altLang="en-US" sz="1600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70" name="圆角矩形 69"/>
          <p:cNvSpPr/>
          <p:nvPr/>
        </p:nvSpPr>
        <p:spPr>
          <a:xfrm>
            <a:off x="2422515" y="1552233"/>
            <a:ext cx="1189582" cy="4636900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600" dirty="0"/>
              <a:t> </a:t>
            </a:r>
            <a:endParaRPr kumimoji="1" lang="zh-CN" altLang="en-US" sz="1600" dirty="0"/>
          </a:p>
        </p:txBody>
      </p:sp>
      <p:sp>
        <p:nvSpPr>
          <p:cNvPr id="71" name="文本框 70"/>
          <p:cNvSpPr txBox="1"/>
          <p:nvPr/>
        </p:nvSpPr>
        <p:spPr>
          <a:xfrm>
            <a:off x="2454116" y="5726912"/>
            <a:ext cx="10567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SimHei" charset="-122"/>
                <a:ea typeface="SimHei" charset="-122"/>
                <a:cs typeface="SimHei" charset="-122"/>
              </a:rPr>
              <a:t>中间</a:t>
            </a:r>
            <a:r>
              <a:rPr lang="zh-CN" altLang="en-US" sz="1600" dirty="0" smtClean="0">
                <a:latin typeface="SimHei" charset="-122"/>
                <a:ea typeface="SimHei" charset="-122"/>
                <a:cs typeface="SimHei" charset="-122"/>
              </a:rPr>
              <a:t>结果</a:t>
            </a:r>
            <a:r>
              <a:rPr lang="en-US" altLang="zh-CN" sz="1600" dirty="0">
                <a:latin typeface="Calibri" charset="0"/>
                <a:ea typeface="Calibri" charset="0"/>
                <a:cs typeface="Calibri" charset="0"/>
              </a:rPr>
              <a:t>I</a:t>
            </a:r>
            <a:endParaRPr kumimoji="1" lang="zh-CN" altLang="en-US" sz="16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2" name="圆角矩形 71"/>
          <p:cNvSpPr/>
          <p:nvPr/>
        </p:nvSpPr>
        <p:spPr>
          <a:xfrm>
            <a:off x="3847135" y="2462739"/>
            <a:ext cx="872703" cy="130671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rPr>
              <a:t>引入</a:t>
            </a:r>
            <a:endParaRPr lang="en-US" altLang="zh-CN" sz="1200" dirty="0" smtClean="0">
              <a:solidFill>
                <a:schemeClr val="tx1"/>
              </a:solidFill>
              <a:latin typeface="SimHei" charset="-122"/>
              <a:ea typeface="SimHei" charset="-122"/>
              <a:cs typeface="SimHei" charset="-122"/>
            </a:endParaRPr>
          </a:p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rPr>
              <a:t>第二组</a:t>
            </a:r>
            <a:endParaRPr lang="en-US" altLang="zh-CN" sz="1200" dirty="0" smtClean="0">
              <a:solidFill>
                <a:schemeClr val="tx1"/>
              </a:solidFill>
              <a:latin typeface="SimHei" charset="-122"/>
              <a:ea typeface="SimHei" charset="-122"/>
              <a:cs typeface="SimHei" charset="-122"/>
            </a:endParaRPr>
          </a:p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rPr>
              <a:t>分类器</a:t>
            </a:r>
            <a:endParaRPr lang="en-US" altLang="zh-CN" sz="1200" dirty="0">
              <a:solidFill>
                <a:schemeClr val="tx1"/>
              </a:solidFill>
              <a:latin typeface="SimHei" charset="-122"/>
              <a:ea typeface="SimHei" charset="-122"/>
              <a:cs typeface="SimHei" charset="-122"/>
            </a:endParaRPr>
          </a:p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rPr>
              <a:t>的</a:t>
            </a:r>
            <a:endParaRPr lang="en-US" altLang="zh-CN" sz="1200" dirty="0" smtClean="0">
              <a:solidFill>
                <a:schemeClr val="tx1"/>
              </a:solidFill>
              <a:latin typeface="SimHei" charset="-122"/>
              <a:ea typeface="SimHei" charset="-122"/>
              <a:cs typeface="SimHei" charset="-122"/>
            </a:endParaRPr>
          </a:p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rPr>
              <a:t>投票</a:t>
            </a:r>
            <a:endParaRPr lang="en-US" altLang="zh-CN" sz="1200" dirty="0" smtClean="0">
              <a:solidFill>
                <a:schemeClr val="tx1"/>
              </a:solidFill>
              <a:latin typeface="SimHei" charset="-122"/>
              <a:ea typeface="SimHei" charset="-122"/>
              <a:cs typeface="SimHei" charset="-122"/>
            </a:endParaRPr>
          </a:p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rPr>
              <a:t>结果</a:t>
            </a:r>
            <a:endParaRPr kumimoji="1" lang="zh-CN" altLang="en-US" sz="1200" dirty="0">
              <a:solidFill>
                <a:schemeClr val="tx1"/>
              </a:solidFill>
              <a:latin typeface="SimHei" charset="-122"/>
              <a:ea typeface="SimHei" charset="-122"/>
              <a:cs typeface="SimHei" charset="-122"/>
            </a:endParaRPr>
          </a:p>
        </p:txBody>
      </p:sp>
      <p:grpSp>
        <p:nvGrpSpPr>
          <p:cNvPr id="74" name="组 73"/>
          <p:cNvGrpSpPr/>
          <p:nvPr/>
        </p:nvGrpSpPr>
        <p:grpSpPr>
          <a:xfrm>
            <a:off x="5149109" y="1732567"/>
            <a:ext cx="817138" cy="3737920"/>
            <a:chOff x="2822873" y="1732567"/>
            <a:chExt cx="817138" cy="3737920"/>
          </a:xfrm>
        </p:grpSpPr>
        <p:sp>
          <p:nvSpPr>
            <p:cNvPr id="75" name="椭圆 74"/>
            <p:cNvSpPr/>
            <p:nvPr/>
          </p:nvSpPr>
          <p:spPr>
            <a:xfrm>
              <a:off x="2826064" y="1732567"/>
              <a:ext cx="813947" cy="81394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zh-CN" altLang="en-US" sz="1200" dirty="0" smtClean="0">
                  <a:solidFill>
                    <a:schemeClr val="tx1"/>
                  </a:solidFill>
                  <a:latin typeface="SimHei" charset="-122"/>
                  <a:ea typeface="SimHei" charset="-122"/>
                  <a:cs typeface="SimHei" charset="-122"/>
                </a:rPr>
                <a:t>没有</a:t>
              </a:r>
              <a:endParaRPr kumimoji="1" lang="en-US" altLang="zh-CN" sz="1200" dirty="0" smtClean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endParaRPr>
            </a:p>
            <a:p>
              <a:pPr algn="ctr"/>
              <a:r>
                <a:rPr kumimoji="1" lang="zh-CN" altLang="en-US" sz="1200" dirty="0" smtClean="0">
                  <a:solidFill>
                    <a:schemeClr val="tx1"/>
                  </a:solidFill>
                  <a:latin typeface="SimHei" charset="-122"/>
                  <a:ea typeface="SimHei" charset="-122"/>
                  <a:cs typeface="SimHei" charset="-122"/>
                </a:rPr>
                <a:t>反讽</a:t>
              </a:r>
              <a:endParaRPr kumimoji="1" lang="zh-CN" altLang="en-US" sz="1200" dirty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endParaRPr>
            </a:p>
          </p:txBody>
        </p:sp>
        <p:sp>
          <p:nvSpPr>
            <p:cNvPr id="76" name="椭圆 75"/>
            <p:cNvSpPr/>
            <p:nvPr/>
          </p:nvSpPr>
          <p:spPr>
            <a:xfrm>
              <a:off x="2822873" y="2709125"/>
              <a:ext cx="813947" cy="81394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000">
                  <a:latin typeface="SimHei" charset="-122"/>
                  <a:ea typeface="SimHei" charset="-122"/>
                  <a:cs typeface="SimHei" charset="-122"/>
                </a:rPr>
                <a:t>基于相反语义的反讽</a:t>
              </a:r>
              <a:endParaRPr lang="zh-CN" altLang="en-US" sz="1000" dirty="0">
                <a:latin typeface="SimHei" charset="-122"/>
                <a:ea typeface="SimHei" charset="-122"/>
                <a:cs typeface="SimHei" charset="-122"/>
              </a:endParaRPr>
            </a:p>
          </p:txBody>
        </p:sp>
        <p:sp>
          <p:nvSpPr>
            <p:cNvPr id="77" name="椭圆 76"/>
            <p:cNvSpPr/>
            <p:nvPr/>
          </p:nvSpPr>
          <p:spPr>
            <a:xfrm>
              <a:off x="2822873" y="3685683"/>
              <a:ext cx="810756" cy="81075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200" dirty="0" smtClean="0">
                  <a:solidFill>
                    <a:schemeClr val="tx1"/>
                  </a:solidFill>
                  <a:latin typeface="SimHei" charset="-122"/>
                  <a:ea typeface="SimHei" charset="-122"/>
                  <a:cs typeface="SimHei" charset="-122"/>
                </a:rPr>
                <a:t>情景</a:t>
              </a:r>
              <a:endParaRPr lang="en-US" altLang="zh-CN" sz="1200" dirty="0" smtClean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endParaRPr>
            </a:p>
            <a:p>
              <a:pPr algn="ctr"/>
              <a:r>
                <a:rPr lang="zh-CN" altLang="en-US" sz="1200" dirty="0" smtClean="0">
                  <a:solidFill>
                    <a:schemeClr val="tx1"/>
                  </a:solidFill>
                  <a:latin typeface="SimHei" charset="-122"/>
                  <a:ea typeface="SimHei" charset="-122"/>
                  <a:cs typeface="SimHei" charset="-122"/>
                </a:rPr>
                <a:t>反讽</a:t>
              </a:r>
              <a:endParaRPr kumimoji="1" lang="zh-CN" altLang="en-US" sz="1200" dirty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endParaRPr>
            </a:p>
          </p:txBody>
        </p:sp>
        <p:sp>
          <p:nvSpPr>
            <p:cNvPr id="78" name="椭圆 77"/>
            <p:cNvSpPr/>
            <p:nvPr/>
          </p:nvSpPr>
          <p:spPr>
            <a:xfrm>
              <a:off x="2822873" y="4659731"/>
              <a:ext cx="810756" cy="81075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200" dirty="0" smtClean="0">
                  <a:solidFill>
                    <a:schemeClr val="tx1"/>
                  </a:solidFill>
                  <a:latin typeface="SimHei" charset="-122"/>
                  <a:ea typeface="SimHei" charset="-122"/>
                  <a:cs typeface="SimHei" charset="-122"/>
                </a:rPr>
                <a:t>其他</a:t>
              </a:r>
              <a:endParaRPr lang="en-US" altLang="zh-CN" sz="1200" dirty="0" smtClean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endParaRPr>
            </a:p>
            <a:p>
              <a:pPr algn="ctr"/>
              <a:r>
                <a:rPr lang="zh-CN" altLang="en-US" sz="1200" dirty="0" smtClean="0">
                  <a:solidFill>
                    <a:schemeClr val="tx1"/>
                  </a:solidFill>
                  <a:latin typeface="SimHei" charset="-122"/>
                  <a:ea typeface="SimHei" charset="-122"/>
                  <a:cs typeface="SimHei" charset="-122"/>
                </a:rPr>
                <a:t>反</a:t>
              </a:r>
              <a:r>
                <a:rPr lang="zh-CN" altLang="en-US" sz="1200" dirty="0">
                  <a:solidFill>
                    <a:schemeClr val="tx1"/>
                  </a:solidFill>
                  <a:latin typeface="SimHei" charset="-122"/>
                  <a:ea typeface="SimHei" charset="-122"/>
                  <a:cs typeface="SimHei" charset="-122"/>
                </a:rPr>
                <a:t>讽</a:t>
              </a:r>
              <a:endParaRPr kumimoji="1" lang="zh-CN" altLang="en-US" sz="1200" dirty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endParaRPr>
            </a:p>
          </p:txBody>
        </p:sp>
      </p:grpSp>
      <p:sp>
        <p:nvSpPr>
          <p:cNvPr id="79" name="文本框 78"/>
          <p:cNvSpPr txBox="1"/>
          <p:nvPr/>
        </p:nvSpPr>
        <p:spPr>
          <a:xfrm>
            <a:off x="5000489" y="5726912"/>
            <a:ext cx="11079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SimHei" charset="-122"/>
                <a:ea typeface="SimHei" charset="-122"/>
                <a:cs typeface="SimHei" charset="-122"/>
              </a:rPr>
              <a:t>中间</a:t>
            </a:r>
            <a:r>
              <a:rPr lang="zh-CN" altLang="en-US" sz="1600" dirty="0" smtClean="0">
                <a:latin typeface="SimHei" charset="-122"/>
                <a:ea typeface="SimHei" charset="-122"/>
                <a:cs typeface="SimHei" charset="-122"/>
              </a:rPr>
              <a:t>结果</a:t>
            </a:r>
            <a:r>
              <a:rPr lang="en-US" altLang="zh-CN" sz="1600" dirty="0" smtClean="0">
                <a:latin typeface="Calibri" charset="0"/>
                <a:ea typeface="Calibri" charset="0"/>
                <a:cs typeface="Calibri" charset="0"/>
              </a:rPr>
              <a:t>II</a:t>
            </a:r>
            <a:endParaRPr kumimoji="1" lang="zh-CN" altLang="en-US" sz="16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80" name="圆角矩形 79"/>
          <p:cNvSpPr/>
          <p:nvPr/>
        </p:nvSpPr>
        <p:spPr>
          <a:xfrm>
            <a:off x="6366250" y="3439306"/>
            <a:ext cx="872703" cy="130351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rPr>
              <a:t>引入</a:t>
            </a:r>
            <a:endParaRPr lang="en-US" altLang="zh-CN" sz="1200" dirty="0" smtClean="0">
              <a:solidFill>
                <a:schemeClr val="tx1"/>
              </a:solidFill>
              <a:latin typeface="SimHei" charset="-122"/>
              <a:ea typeface="SimHei" charset="-122"/>
              <a:cs typeface="SimHei" charset="-122"/>
            </a:endParaRPr>
          </a:p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rPr>
              <a:t>第三组</a:t>
            </a:r>
            <a:endParaRPr lang="en-US" altLang="zh-CN" sz="1200" dirty="0" smtClean="0">
              <a:solidFill>
                <a:schemeClr val="tx1"/>
              </a:solidFill>
              <a:latin typeface="SimHei" charset="-122"/>
              <a:ea typeface="SimHei" charset="-122"/>
              <a:cs typeface="SimHei" charset="-122"/>
            </a:endParaRPr>
          </a:p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rPr>
              <a:t>分类器</a:t>
            </a:r>
            <a:endParaRPr lang="en-US" altLang="zh-CN" sz="1200" dirty="0">
              <a:solidFill>
                <a:schemeClr val="tx1"/>
              </a:solidFill>
              <a:latin typeface="SimHei" charset="-122"/>
              <a:ea typeface="SimHei" charset="-122"/>
              <a:cs typeface="SimHei" charset="-122"/>
            </a:endParaRPr>
          </a:p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rPr>
              <a:t>的</a:t>
            </a:r>
            <a:endParaRPr lang="en-US" altLang="zh-CN" sz="1200" dirty="0" smtClean="0">
              <a:solidFill>
                <a:schemeClr val="tx1"/>
              </a:solidFill>
              <a:latin typeface="SimHei" charset="-122"/>
              <a:ea typeface="SimHei" charset="-122"/>
              <a:cs typeface="SimHei" charset="-122"/>
            </a:endParaRPr>
          </a:p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rPr>
              <a:t>投票</a:t>
            </a:r>
            <a:endParaRPr lang="en-US" altLang="zh-CN" sz="1200" dirty="0" smtClean="0">
              <a:solidFill>
                <a:schemeClr val="tx1"/>
              </a:solidFill>
              <a:latin typeface="SimHei" charset="-122"/>
              <a:ea typeface="SimHei" charset="-122"/>
              <a:cs typeface="SimHei" charset="-122"/>
            </a:endParaRPr>
          </a:p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rPr>
              <a:t>结果</a:t>
            </a:r>
            <a:endParaRPr kumimoji="1" lang="zh-CN" altLang="en-US" sz="1200" dirty="0">
              <a:solidFill>
                <a:schemeClr val="tx1"/>
              </a:solidFill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81" name="圆角矩形 80"/>
          <p:cNvSpPr/>
          <p:nvPr/>
        </p:nvSpPr>
        <p:spPr>
          <a:xfrm>
            <a:off x="8934937" y="4411750"/>
            <a:ext cx="872703" cy="130671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rPr>
              <a:t>引入</a:t>
            </a:r>
            <a:endParaRPr lang="en-US" altLang="zh-CN" sz="1200" dirty="0" smtClean="0">
              <a:solidFill>
                <a:schemeClr val="tx1"/>
              </a:solidFill>
              <a:latin typeface="SimHei" charset="-122"/>
              <a:ea typeface="SimHei" charset="-122"/>
              <a:cs typeface="SimHei" charset="-122"/>
            </a:endParaRPr>
          </a:p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rPr>
              <a:t>第四组</a:t>
            </a:r>
            <a:endParaRPr lang="en-US" altLang="zh-CN" sz="1200" dirty="0" smtClean="0">
              <a:solidFill>
                <a:schemeClr val="tx1"/>
              </a:solidFill>
              <a:latin typeface="SimHei" charset="-122"/>
              <a:ea typeface="SimHei" charset="-122"/>
              <a:cs typeface="SimHei" charset="-122"/>
            </a:endParaRPr>
          </a:p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rPr>
              <a:t>分类器</a:t>
            </a:r>
            <a:endParaRPr lang="en-US" altLang="zh-CN" sz="1200" dirty="0">
              <a:solidFill>
                <a:schemeClr val="tx1"/>
              </a:solidFill>
              <a:latin typeface="SimHei" charset="-122"/>
              <a:ea typeface="SimHei" charset="-122"/>
              <a:cs typeface="SimHei" charset="-122"/>
            </a:endParaRPr>
          </a:p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rPr>
              <a:t>的</a:t>
            </a:r>
            <a:endParaRPr lang="en-US" altLang="zh-CN" sz="1200" dirty="0" smtClean="0">
              <a:solidFill>
                <a:schemeClr val="tx1"/>
              </a:solidFill>
              <a:latin typeface="SimHei" charset="-122"/>
              <a:ea typeface="SimHei" charset="-122"/>
              <a:cs typeface="SimHei" charset="-122"/>
            </a:endParaRPr>
          </a:p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rPr>
              <a:t>投票</a:t>
            </a:r>
            <a:endParaRPr lang="en-US" altLang="zh-CN" sz="1200" dirty="0" smtClean="0">
              <a:solidFill>
                <a:schemeClr val="tx1"/>
              </a:solidFill>
              <a:latin typeface="SimHei" charset="-122"/>
              <a:ea typeface="SimHei" charset="-122"/>
              <a:cs typeface="SimHei" charset="-122"/>
            </a:endParaRPr>
          </a:p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rPr>
              <a:t>结果</a:t>
            </a:r>
            <a:endParaRPr kumimoji="1" lang="zh-CN" altLang="en-US" sz="1200" dirty="0">
              <a:solidFill>
                <a:schemeClr val="tx1"/>
              </a:solidFill>
              <a:latin typeface="SimHei" charset="-122"/>
              <a:ea typeface="SimHei" charset="-122"/>
              <a:cs typeface="SimHei" charset="-122"/>
            </a:endParaRPr>
          </a:p>
        </p:txBody>
      </p:sp>
      <p:grpSp>
        <p:nvGrpSpPr>
          <p:cNvPr id="83" name="组 82"/>
          <p:cNvGrpSpPr/>
          <p:nvPr/>
        </p:nvGrpSpPr>
        <p:grpSpPr>
          <a:xfrm>
            <a:off x="7642149" y="1732567"/>
            <a:ext cx="817138" cy="3737920"/>
            <a:chOff x="2822873" y="1732567"/>
            <a:chExt cx="817138" cy="3737920"/>
          </a:xfrm>
        </p:grpSpPr>
        <p:sp>
          <p:nvSpPr>
            <p:cNvPr id="84" name="椭圆 83"/>
            <p:cNvSpPr/>
            <p:nvPr/>
          </p:nvSpPr>
          <p:spPr>
            <a:xfrm>
              <a:off x="2826064" y="1732567"/>
              <a:ext cx="813947" cy="81394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zh-CN" altLang="en-US" sz="1200" dirty="0" smtClean="0">
                  <a:solidFill>
                    <a:schemeClr val="tx1"/>
                  </a:solidFill>
                  <a:latin typeface="SimHei" charset="-122"/>
                  <a:ea typeface="SimHei" charset="-122"/>
                  <a:cs typeface="SimHei" charset="-122"/>
                </a:rPr>
                <a:t>没有</a:t>
              </a:r>
              <a:endParaRPr kumimoji="1" lang="en-US" altLang="zh-CN" sz="1200" dirty="0" smtClean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endParaRPr>
            </a:p>
            <a:p>
              <a:pPr algn="ctr"/>
              <a:r>
                <a:rPr kumimoji="1" lang="zh-CN" altLang="en-US" sz="1200" dirty="0" smtClean="0">
                  <a:solidFill>
                    <a:schemeClr val="tx1"/>
                  </a:solidFill>
                  <a:latin typeface="SimHei" charset="-122"/>
                  <a:ea typeface="SimHei" charset="-122"/>
                  <a:cs typeface="SimHei" charset="-122"/>
                </a:rPr>
                <a:t>反讽</a:t>
              </a:r>
              <a:endParaRPr kumimoji="1" lang="zh-CN" altLang="en-US" sz="1200" dirty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endParaRPr>
            </a:p>
          </p:txBody>
        </p:sp>
        <p:sp>
          <p:nvSpPr>
            <p:cNvPr id="85" name="椭圆 84"/>
            <p:cNvSpPr/>
            <p:nvPr/>
          </p:nvSpPr>
          <p:spPr>
            <a:xfrm>
              <a:off x="2822873" y="2709125"/>
              <a:ext cx="813947" cy="81394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000">
                  <a:latin typeface="SimHei" charset="-122"/>
                  <a:ea typeface="SimHei" charset="-122"/>
                  <a:cs typeface="SimHei" charset="-122"/>
                </a:rPr>
                <a:t>基于相反语义的反讽</a:t>
              </a:r>
              <a:endParaRPr lang="zh-CN" altLang="en-US" sz="1000" dirty="0">
                <a:latin typeface="SimHei" charset="-122"/>
                <a:ea typeface="SimHei" charset="-122"/>
                <a:cs typeface="SimHei" charset="-122"/>
              </a:endParaRPr>
            </a:p>
          </p:txBody>
        </p:sp>
        <p:sp>
          <p:nvSpPr>
            <p:cNvPr id="86" name="椭圆 85"/>
            <p:cNvSpPr/>
            <p:nvPr/>
          </p:nvSpPr>
          <p:spPr>
            <a:xfrm>
              <a:off x="2822873" y="3685683"/>
              <a:ext cx="810756" cy="81075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200" dirty="0" smtClean="0">
                  <a:solidFill>
                    <a:schemeClr val="tx1"/>
                  </a:solidFill>
                  <a:latin typeface="SimHei" charset="-122"/>
                  <a:ea typeface="SimHei" charset="-122"/>
                  <a:cs typeface="SimHei" charset="-122"/>
                </a:rPr>
                <a:t>情景</a:t>
              </a:r>
              <a:endParaRPr lang="en-US" altLang="zh-CN" sz="1200" dirty="0" smtClean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endParaRPr>
            </a:p>
            <a:p>
              <a:pPr algn="ctr"/>
              <a:r>
                <a:rPr lang="zh-CN" altLang="en-US" sz="1200" dirty="0" smtClean="0">
                  <a:solidFill>
                    <a:schemeClr val="tx1"/>
                  </a:solidFill>
                  <a:latin typeface="SimHei" charset="-122"/>
                  <a:ea typeface="SimHei" charset="-122"/>
                  <a:cs typeface="SimHei" charset="-122"/>
                </a:rPr>
                <a:t>反讽</a:t>
              </a:r>
              <a:endParaRPr kumimoji="1" lang="zh-CN" altLang="en-US" sz="1200" dirty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endParaRPr>
            </a:p>
          </p:txBody>
        </p:sp>
        <p:sp>
          <p:nvSpPr>
            <p:cNvPr id="87" name="椭圆 86"/>
            <p:cNvSpPr/>
            <p:nvPr/>
          </p:nvSpPr>
          <p:spPr>
            <a:xfrm>
              <a:off x="2822873" y="4659731"/>
              <a:ext cx="810756" cy="81075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200" dirty="0" smtClean="0">
                  <a:solidFill>
                    <a:schemeClr val="tx1"/>
                  </a:solidFill>
                  <a:latin typeface="SimHei" charset="-122"/>
                  <a:ea typeface="SimHei" charset="-122"/>
                  <a:cs typeface="SimHei" charset="-122"/>
                </a:rPr>
                <a:t>其他</a:t>
              </a:r>
              <a:endParaRPr lang="en-US" altLang="zh-CN" sz="1200" dirty="0" smtClean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endParaRPr>
            </a:p>
            <a:p>
              <a:pPr algn="ctr"/>
              <a:r>
                <a:rPr lang="zh-CN" altLang="en-US" sz="1200" dirty="0" smtClean="0">
                  <a:solidFill>
                    <a:schemeClr val="tx1"/>
                  </a:solidFill>
                  <a:latin typeface="SimHei" charset="-122"/>
                  <a:ea typeface="SimHei" charset="-122"/>
                  <a:cs typeface="SimHei" charset="-122"/>
                </a:rPr>
                <a:t>反</a:t>
              </a:r>
              <a:r>
                <a:rPr lang="zh-CN" altLang="en-US" sz="1200" dirty="0">
                  <a:solidFill>
                    <a:schemeClr val="tx1"/>
                  </a:solidFill>
                  <a:latin typeface="SimHei" charset="-122"/>
                  <a:ea typeface="SimHei" charset="-122"/>
                  <a:cs typeface="SimHei" charset="-122"/>
                </a:rPr>
                <a:t>讽</a:t>
              </a:r>
              <a:endParaRPr kumimoji="1" lang="zh-CN" altLang="en-US" sz="1200" dirty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endParaRPr>
            </a:p>
          </p:txBody>
        </p:sp>
      </p:grpSp>
      <p:sp>
        <p:nvSpPr>
          <p:cNvPr id="88" name="文本框 87"/>
          <p:cNvSpPr txBox="1"/>
          <p:nvPr/>
        </p:nvSpPr>
        <p:spPr>
          <a:xfrm>
            <a:off x="7493529" y="5726912"/>
            <a:ext cx="1159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SimHei" charset="-122"/>
                <a:ea typeface="SimHei" charset="-122"/>
                <a:cs typeface="SimHei" charset="-122"/>
              </a:rPr>
              <a:t>中间</a:t>
            </a:r>
            <a:r>
              <a:rPr lang="zh-CN" altLang="en-US" sz="1600" dirty="0" smtClean="0">
                <a:latin typeface="SimHei" charset="-122"/>
                <a:ea typeface="SimHei" charset="-122"/>
                <a:cs typeface="SimHei" charset="-122"/>
              </a:rPr>
              <a:t>结果</a:t>
            </a:r>
            <a:r>
              <a:rPr lang="en-US" altLang="zh-CN" sz="1600" dirty="0" smtClean="0">
                <a:latin typeface="Calibri" charset="0"/>
                <a:ea typeface="Calibri" charset="0"/>
                <a:cs typeface="Calibri" charset="0"/>
              </a:rPr>
              <a:t>III</a:t>
            </a:r>
            <a:endParaRPr kumimoji="1" lang="zh-CN" altLang="en-US" sz="1600" dirty="0">
              <a:latin typeface="Calibri" charset="0"/>
              <a:ea typeface="Calibri" charset="0"/>
              <a:cs typeface="Calibri" charset="0"/>
            </a:endParaRPr>
          </a:p>
        </p:txBody>
      </p:sp>
      <p:grpSp>
        <p:nvGrpSpPr>
          <p:cNvPr id="89" name="组 88"/>
          <p:cNvGrpSpPr/>
          <p:nvPr/>
        </p:nvGrpSpPr>
        <p:grpSpPr>
          <a:xfrm>
            <a:off x="10289674" y="1732567"/>
            <a:ext cx="817138" cy="3737920"/>
            <a:chOff x="2822873" y="1732567"/>
            <a:chExt cx="817138" cy="3737920"/>
          </a:xfrm>
        </p:grpSpPr>
        <p:sp>
          <p:nvSpPr>
            <p:cNvPr id="90" name="椭圆 89"/>
            <p:cNvSpPr/>
            <p:nvPr/>
          </p:nvSpPr>
          <p:spPr>
            <a:xfrm>
              <a:off x="2826064" y="1732567"/>
              <a:ext cx="813947" cy="81394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zh-CN" altLang="en-US" sz="1200" dirty="0" smtClean="0">
                  <a:solidFill>
                    <a:schemeClr val="tx1"/>
                  </a:solidFill>
                  <a:latin typeface="SimHei" charset="-122"/>
                  <a:ea typeface="SimHei" charset="-122"/>
                  <a:cs typeface="SimHei" charset="-122"/>
                </a:rPr>
                <a:t>没有</a:t>
              </a:r>
              <a:endParaRPr kumimoji="1" lang="en-US" altLang="zh-CN" sz="1200" dirty="0" smtClean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endParaRPr>
            </a:p>
            <a:p>
              <a:pPr algn="ctr"/>
              <a:r>
                <a:rPr kumimoji="1" lang="zh-CN" altLang="en-US" sz="1200" dirty="0" smtClean="0">
                  <a:solidFill>
                    <a:schemeClr val="tx1"/>
                  </a:solidFill>
                  <a:latin typeface="SimHei" charset="-122"/>
                  <a:ea typeface="SimHei" charset="-122"/>
                  <a:cs typeface="SimHei" charset="-122"/>
                </a:rPr>
                <a:t>反讽</a:t>
              </a:r>
              <a:endParaRPr kumimoji="1" lang="zh-CN" altLang="en-US" sz="1200" dirty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endParaRPr>
            </a:p>
          </p:txBody>
        </p:sp>
        <p:sp>
          <p:nvSpPr>
            <p:cNvPr id="91" name="椭圆 90"/>
            <p:cNvSpPr/>
            <p:nvPr/>
          </p:nvSpPr>
          <p:spPr>
            <a:xfrm>
              <a:off x="2822873" y="2709125"/>
              <a:ext cx="813947" cy="81394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000">
                  <a:latin typeface="SimHei" charset="-122"/>
                  <a:ea typeface="SimHei" charset="-122"/>
                  <a:cs typeface="SimHei" charset="-122"/>
                </a:rPr>
                <a:t>基于相反语义的反讽</a:t>
              </a:r>
              <a:endParaRPr lang="zh-CN" altLang="en-US" sz="1000" dirty="0">
                <a:latin typeface="SimHei" charset="-122"/>
                <a:ea typeface="SimHei" charset="-122"/>
                <a:cs typeface="SimHei" charset="-122"/>
              </a:endParaRPr>
            </a:p>
          </p:txBody>
        </p:sp>
        <p:sp>
          <p:nvSpPr>
            <p:cNvPr id="92" name="椭圆 91"/>
            <p:cNvSpPr/>
            <p:nvPr/>
          </p:nvSpPr>
          <p:spPr>
            <a:xfrm>
              <a:off x="2822873" y="3685683"/>
              <a:ext cx="810756" cy="81075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200" dirty="0" smtClean="0">
                  <a:solidFill>
                    <a:schemeClr val="tx1"/>
                  </a:solidFill>
                  <a:latin typeface="SimHei" charset="-122"/>
                  <a:ea typeface="SimHei" charset="-122"/>
                  <a:cs typeface="SimHei" charset="-122"/>
                </a:rPr>
                <a:t>情景</a:t>
              </a:r>
              <a:endParaRPr lang="en-US" altLang="zh-CN" sz="1200" dirty="0" smtClean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endParaRPr>
            </a:p>
            <a:p>
              <a:pPr algn="ctr"/>
              <a:r>
                <a:rPr lang="zh-CN" altLang="en-US" sz="1200" dirty="0" smtClean="0">
                  <a:solidFill>
                    <a:schemeClr val="tx1"/>
                  </a:solidFill>
                  <a:latin typeface="SimHei" charset="-122"/>
                  <a:ea typeface="SimHei" charset="-122"/>
                  <a:cs typeface="SimHei" charset="-122"/>
                </a:rPr>
                <a:t>反讽</a:t>
              </a:r>
              <a:endParaRPr kumimoji="1" lang="zh-CN" altLang="en-US" sz="1200" dirty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endParaRPr>
            </a:p>
          </p:txBody>
        </p:sp>
        <p:sp>
          <p:nvSpPr>
            <p:cNvPr id="93" name="椭圆 92"/>
            <p:cNvSpPr/>
            <p:nvPr/>
          </p:nvSpPr>
          <p:spPr>
            <a:xfrm>
              <a:off x="2822873" y="4659731"/>
              <a:ext cx="810756" cy="81075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200" dirty="0" smtClean="0">
                  <a:solidFill>
                    <a:schemeClr val="tx1"/>
                  </a:solidFill>
                  <a:latin typeface="SimHei" charset="-122"/>
                  <a:ea typeface="SimHei" charset="-122"/>
                  <a:cs typeface="SimHei" charset="-122"/>
                </a:rPr>
                <a:t>其他</a:t>
              </a:r>
              <a:endParaRPr lang="en-US" altLang="zh-CN" sz="1200" dirty="0" smtClean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endParaRPr>
            </a:p>
            <a:p>
              <a:pPr algn="ctr"/>
              <a:r>
                <a:rPr lang="zh-CN" altLang="en-US" sz="1200" dirty="0" smtClean="0">
                  <a:solidFill>
                    <a:schemeClr val="tx1"/>
                  </a:solidFill>
                  <a:latin typeface="SimHei" charset="-122"/>
                  <a:ea typeface="SimHei" charset="-122"/>
                  <a:cs typeface="SimHei" charset="-122"/>
                </a:rPr>
                <a:t>反</a:t>
              </a:r>
              <a:r>
                <a:rPr lang="zh-CN" altLang="en-US" sz="1200" dirty="0">
                  <a:solidFill>
                    <a:schemeClr val="tx1"/>
                  </a:solidFill>
                  <a:latin typeface="SimHei" charset="-122"/>
                  <a:ea typeface="SimHei" charset="-122"/>
                  <a:cs typeface="SimHei" charset="-122"/>
                </a:rPr>
                <a:t>讽</a:t>
              </a:r>
              <a:endParaRPr kumimoji="1" lang="zh-CN" altLang="en-US" sz="1200" dirty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endParaRPr>
            </a:p>
          </p:txBody>
        </p:sp>
      </p:grpSp>
      <p:sp>
        <p:nvSpPr>
          <p:cNvPr id="94" name="文本框 93"/>
          <p:cNvSpPr txBox="1"/>
          <p:nvPr/>
        </p:nvSpPr>
        <p:spPr>
          <a:xfrm>
            <a:off x="10192350" y="5726912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smtClean="0">
                <a:latin typeface="SimHei" charset="-122"/>
                <a:ea typeface="SimHei" charset="-122"/>
                <a:cs typeface="SimHei" charset="-122"/>
              </a:rPr>
              <a:t>最终结果</a:t>
            </a:r>
            <a:endParaRPr kumimoji="1" lang="zh-CN" altLang="en-US" sz="1600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95" name="圆角矩形 94"/>
          <p:cNvSpPr/>
          <p:nvPr/>
        </p:nvSpPr>
        <p:spPr>
          <a:xfrm>
            <a:off x="4966437" y="1552233"/>
            <a:ext cx="1189582" cy="4636900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600" dirty="0"/>
              <a:t> </a:t>
            </a:r>
            <a:endParaRPr kumimoji="1" lang="zh-CN" altLang="en-US" sz="1600" dirty="0"/>
          </a:p>
        </p:txBody>
      </p:sp>
      <p:sp>
        <p:nvSpPr>
          <p:cNvPr id="96" name="圆角矩形 95"/>
          <p:cNvSpPr/>
          <p:nvPr/>
        </p:nvSpPr>
        <p:spPr>
          <a:xfrm>
            <a:off x="7464646" y="1552233"/>
            <a:ext cx="1189582" cy="4636900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600" dirty="0"/>
              <a:t> </a:t>
            </a:r>
            <a:endParaRPr kumimoji="1" lang="zh-CN" altLang="en-US" sz="1600" dirty="0"/>
          </a:p>
        </p:txBody>
      </p:sp>
      <p:sp>
        <p:nvSpPr>
          <p:cNvPr id="97" name="圆角矩形 96"/>
          <p:cNvSpPr/>
          <p:nvPr/>
        </p:nvSpPr>
        <p:spPr>
          <a:xfrm>
            <a:off x="10100260" y="1552233"/>
            <a:ext cx="1189582" cy="4636900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600" dirty="0"/>
              <a:t> </a:t>
            </a:r>
            <a:endParaRPr kumimoji="1" lang="zh-CN" altLang="en-US" sz="1600" dirty="0"/>
          </a:p>
        </p:txBody>
      </p:sp>
      <p:cxnSp>
        <p:nvCxnSpPr>
          <p:cNvPr id="99" name="直线箭头连接符 98"/>
          <p:cNvCxnSpPr>
            <a:stCxn id="60" idx="6"/>
            <a:endCxn id="75" idx="2"/>
          </p:cNvCxnSpPr>
          <p:nvPr/>
        </p:nvCxnSpPr>
        <p:spPr>
          <a:xfrm>
            <a:off x="3419874" y="2139541"/>
            <a:ext cx="17324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线箭头连接符 100"/>
          <p:cNvCxnSpPr>
            <a:stCxn id="75" idx="6"/>
            <a:endCxn id="84" idx="2"/>
          </p:cNvCxnSpPr>
          <p:nvPr/>
        </p:nvCxnSpPr>
        <p:spPr>
          <a:xfrm>
            <a:off x="5966247" y="2139541"/>
            <a:ext cx="16790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线箭头连接符 102"/>
          <p:cNvCxnSpPr>
            <a:stCxn id="84" idx="6"/>
            <a:endCxn id="90" idx="2"/>
          </p:cNvCxnSpPr>
          <p:nvPr/>
        </p:nvCxnSpPr>
        <p:spPr>
          <a:xfrm>
            <a:off x="8459287" y="2139541"/>
            <a:ext cx="18335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线箭头连接符 104"/>
          <p:cNvCxnSpPr>
            <a:stCxn id="61" idx="6"/>
            <a:endCxn id="72" idx="1"/>
          </p:cNvCxnSpPr>
          <p:nvPr/>
        </p:nvCxnSpPr>
        <p:spPr>
          <a:xfrm flipV="1">
            <a:off x="3416683" y="3116098"/>
            <a:ext cx="43045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线箭头连接符 106"/>
          <p:cNvCxnSpPr>
            <a:stCxn id="72" idx="3"/>
            <a:endCxn id="76" idx="2"/>
          </p:cNvCxnSpPr>
          <p:nvPr/>
        </p:nvCxnSpPr>
        <p:spPr>
          <a:xfrm>
            <a:off x="4719838" y="3116098"/>
            <a:ext cx="42927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线箭头连接符 108"/>
          <p:cNvCxnSpPr>
            <a:stCxn id="76" idx="6"/>
            <a:endCxn id="85" idx="2"/>
          </p:cNvCxnSpPr>
          <p:nvPr/>
        </p:nvCxnSpPr>
        <p:spPr>
          <a:xfrm>
            <a:off x="5963056" y="3116099"/>
            <a:ext cx="16790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线箭头连接符 110"/>
          <p:cNvCxnSpPr>
            <a:stCxn id="85" idx="6"/>
            <a:endCxn id="91" idx="2"/>
          </p:cNvCxnSpPr>
          <p:nvPr/>
        </p:nvCxnSpPr>
        <p:spPr>
          <a:xfrm>
            <a:off x="8456096" y="3116099"/>
            <a:ext cx="18335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线箭头连接符 112"/>
          <p:cNvCxnSpPr>
            <a:stCxn id="62" idx="6"/>
            <a:endCxn id="77" idx="2"/>
          </p:cNvCxnSpPr>
          <p:nvPr/>
        </p:nvCxnSpPr>
        <p:spPr>
          <a:xfrm>
            <a:off x="3413492" y="4091061"/>
            <a:ext cx="17356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线箭头连接符 114"/>
          <p:cNvCxnSpPr>
            <a:stCxn id="63" idx="6"/>
            <a:endCxn id="78" idx="2"/>
          </p:cNvCxnSpPr>
          <p:nvPr/>
        </p:nvCxnSpPr>
        <p:spPr>
          <a:xfrm>
            <a:off x="3413492" y="5065109"/>
            <a:ext cx="17356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线箭头连接符 117"/>
          <p:cNvCxnSpPr>
            <a:stCxn id="77" idx="6"/>
            <a:endCxn id="80" idx="1"/>
          </p:cNvCxnSpPr>
          <p:nvPr/>
        </p:nvCxnSpPr>
        <p:spPr>
          <a:xfrm>
            <a:off x="5959865" y="4091061"/>
            <a:ext cx="4063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线箭头连接符 121"/>
          <p:cNvCxnSpPr>
            <a:stCxn id="78" idx="6"/>
            <a:endCxn id="87" idx="2"/>
          </p:cNvCxnSpPr>
          <p:nvPr/>
        </p:nvCxnSpPr>
        <p:spPr>
          <a:xfrm>
            <a:off x="5959865" y="5065109"/>
            <a:ext cx="16822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线箭头连接符 124"/>
          <p:cNvCxnSpPr>
            <a:stCxn id="86" idx="6"/>
            <a:endCxn id="92" idx="2"/>
          </p:cNvCxnSpPr>
          <p:nvPr/>
        </p:nvCxnSpPr>
        <p:spPr>
          <a:xfrm>
            <a:off x="8452905" y="4091061"/>
            <a:ext cx="18367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线箭头连接符 127"/>
          <p:cNvCxnSpPr>
            <a:stCxn id="80" idx="3"/>
            <a:endCxn id="86" idx="2"/>
          </p:cNvCxnSpPr>
          <p:nvPr/>
        </p:nvCxnSpPr>
        <p:spPr>
          <a:xfrm>
            <a:off x="7238953" y="4091061"/>
            <a:ext cx="4031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线箭头连接符 131"/>
          <p:cNvCxnSpPr>
            <a:stCxn id="87" idx="6"/>
            <a:endCxn id="81" idx="1"/>
          </p:cNvCxnSpPr>
          <p:nvPr/>
        </p:nvCxnSpPr>
        <p:spPr>
          <a:xfrm>
            <a:off x="8452905" y="5065109"/>
            <a:ext cx="4820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线箭头连接符 135"/>
          <p:cNvCxnSpPr>
            <a:stCxn id="81" idx="3"/>
            <a:endCxn id="93" idx="2"/>
          </p:cNvCxnSpPr>
          <p:nvPr/>
        </p:nvCxnSpPr>
        <p:spPr>
          <a:xfrm>
            <a:off x="9807640" y="5065109"/>
            <a:ext cx="4820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线箭头连接符 139"/>
          <p:cNvCxnSpPr>
            <a:stCxn id="84" idx="6"/>
            <a:endCxn id="81" idx="1"/>
          </p:cNvCxnSpPr>
          <p:nvPr/>
        </p:nvCxnSpPr>
        <p:spPr>
          <a:xfrm>
            <a:off x="8459287" y="2139541"/>
            <a:ext cx="475650" cy="2925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线箭头连接符 141"/>
          <p:cNvCxnSpPr>
            <a:stCxn id="81" idx="3"/>
            <a:endCxn id="90" idx="2"/>
          </p:cNvCxnSpPr>
          <p:nvPr/>
        </p:nvCxnSpPr>
        <p:spPr>
          <a:xfrm flipV="1">
            <a:off x="9807640" y="2139541"/>
            <a:ext cx="485225" cy="2925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线箭头连接符 147"/>
          <p:cNvCxnSpPr>
            <a:stCxn id="75" idx="6"/>
            <a:endCxn id="80" idx="1"/>
          </p:cNvCxnSpPr>
          <p:nvPr/>
        </p:nvCxnSpPr>
        <p:spPr>
          <a:xfrm>
            <a:off x="5966247" y="2139541"/>
            <a:ext cx="400003" cy="1951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线箭头连接符 151"/>
          <p:cNvCxnSpPr>
            <a:stCxn id="80" idx="3"/>
            <a:endCxn id="84" idx="2"/>
          </p:cNvCxnSpPr>
          <p:nvPr/>
        </p:nvCxnSpPr>
        <p:spPr>
          <a:xfrm flipV="1">
            <a:off x="7238953" y="2139541"/>
            <a:ext cx="406387" cy="1951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线箭头连接符 154"/>
          <p:cNvCxnSpPr>
            <a:stCxn id="60" idx="6"/>
            <a:endCxn id="72" idx="1"/>
          </p:cNvCxnSpPr>
          <p:nvPr/>
        </p:nvCxnSpPr>
        <p:spPr>
          <a:xfrm>
            <a:off x="3419874" y="2139541"/>
            <a:ext cx="427261" cy="9765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线箭头连接符 157"/>
          <p:cNvCxnSpPr>
            <a:stCxn id="72" idx="3"/>
            <a:endCxn id="75" idx="2"/>
          </p:cNvCxnSpPr>
          <p:nvPr/>
        </p:nvCxnSpPr>
        <p:spPr>
          <a:xfrm flipV="1">
            <a:off x="4719838" y="2139541"/>
            <a:ext cx="432462" cy="9765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线箭头连接符 160"/>
          <p:cNvCxnSpPr>
            <a:stCxn id="59" idx="3"/>
            <a:endCxn id="60" idx="2"/>
          </p:cNvCxnSpPr>
          <p:nvPr/>
        </p:nvCxnSpPr>
        <p:spPr>
          <a:xfrm flipV="1">
            <a:off x="1787143" y="2139541"/>
            <a:ext cx="818784" cy="1546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线箭头连接符 163"/>
          <p:cNvCxnSpPr>
            <a:stCxn id="59" idx="3"/>
            <a:endCxn id="61" idx="2"/>
          </p:cNvCxnSpPr>
          <p:nvPr/>
        </p:nvCxnSpPr>
        <p:spPr>
          <a:xfrm flipV="1">
            <a:off x="1787143" y="3116099"/>
            <a:ext cx="815593" cy="569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线箭头连接符 166"/>
          <p:cNvCxnSpPr>
            <a:stCxn id="59" idx="3"/>
            <a:endCxn id="62" idx="2"/>
          </p:cNvCxnSpPr>
          <p:nvPr/>
        </p:nvCxnSpPr>
        <p:spPr>
          <a:xfrm>
            <a:off x="1787143" y="3685683"/>
            <a:ext cx="815593" cy="4053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线箭头连接符 169"/>
          <p:cNvCxnSpPr>
            <a:stCxn id="59" idx="3"/>
            <a:endCxn id="63" idx="2"/>
          </p:cNvCxnSpPr>
          <p:nvPr/>
        </p:nvCxnSpPr>
        <p:spPr>
          <a:xfrm>
            <a:off x="1787143" y="3685683"/>
            <a:ext cx="815593" cy="13794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线箭头连接符 172"/>
          <p:cNvCxnSpPr>
            <a:stCxn id="68" idx="3"/>
            <a:endCxn id="59" idx="1"/>
          </p:cNvCxnSpPr>
          <p:nvPr/>
        </p:nvCxnSpPr>
        <p:spPr>
          <a:xfrm flipV="1">
            <a:off x="978421" y="3685683"/>
            <a:ext cx="284706" cy="1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7584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433645"/>
              </p:ext>
            </p:extLst>
          </p:nvPr>
        </p:nvGraphicFramePr>
        <p:xfrm>
          <a:off x="1289683" y="2096449"/>
          <a:ext cx="9673594" cy="4020912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745888"/>
                <a:gridCol w="2478642"/>
                <a:gridCol w="1612266"/>
                <a:gridCol w="1612266"/>
                <a:gridCol w="1612266"/>
                <a:gridCol w="1612266"/>
              </a:tblGrid>
              <a:tr h="335076">
                <a:tc>
                  <a:txBody>
                    <a:bodyPr/>
                    <a:lstStyle/>
                    <a:p>
                      <a:r>
                        <a:rPr lang="zh-CN" altLang="en-US" sz="1600" u="none" strike="noStrike" kern="1200" baseline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排名</a:t>
                      </a:r>
                      <a:endParaRPr lang="zh-CN" altLang="en-US" sz="16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marL="82621" marR="82621" marT="41311" marB="41311"/>
                </a:tc>
                <a:tc>
                  <a:txBody>
                    <a:bodyPr/>
                    <a:lstStyle/>
                    <a:p>
                      <a:r>
                        <a:rPr lang="zh-CN" altLang="en-US" sz="1600" u="none" strike="noStrike" kern="1200" baseline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队伍名称</a:t>
                      </a:r>
                      <a:endParaRPr lang="zh-CN" altLang="en-US" sz="16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marL="82621" marR="82621" marT="41311" marB="41311"/>
                </a:tc>
                <a:tc>
                  <a:txBody>
                    <a:bodyPr/>
                    <a:lstStyle/>
                    <a:p>
                      <a:r>
                        <a:rPr lang="zh-CN" altLang="en-US" sz="1600" u="none" strike="noStrike" kern="1200" baseline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准确率</a:t>
                      </a:r>
                      <a:endParaRPr lang="zh-CN" altLang="en-US" sz="16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marL="82621" marR="82621" marT="41311" marB="41311"/>
                </a:tc>
                <a:tc>
                  <a:txBody>
                    <a:bodyPr/>
                    <a:lstStyle/>
                    <a:p>
                      <a:r>
                        <a:rPr lang="zh-CN" altLang="en-US" sz="1600" u="none" strike="noStrike" kern="1200" baseline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正确率</a:t>
                      </a:r>
                      <a:endParaRPr lang="zh-CN" altLang="en-US" sz="16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marL="82621" marR="82621" marT="41311" marB="41311"/>
                </a:tc>
                <a:tc>
                  <a:txBody>
                    <a:bodyPr/>
                    <a:lstStyle/>
                    <a:p>
                      <a:r>
                        <a:rPr lang="zh-CN" altLang="en-US" sz="1600" u="none" strike="noStrike" kern="1200" baseline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召回率</a:t>
                      </a:r>
                      <a:endParaRPr lang="zh-CN" altLang="en-US" sz="16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marL="82621" marR="82621" marT="41311" marB="41311"/>
                </a:tc>
                <a:tc>
                  <a:txBody>
                    <a:bodyPr/>
                    <a:lstStyle/>
                    <a:p>
                      <a:r>
                        <a:rPr lang="en-US" altLang="zh-CN" sz="1600" u="none" strike="noStrike" kern="1200" baseline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F1 </a:t>
                      </a:r>
                      <a:r>
                        <a:rPr lang="zh-CN" altLang="en-US" sz="1600" u="none" strike="noStrike" kern="1200" baseline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值</a:t>
                      </a:r>
                      <a:endParaRPr lang="zh-CN" altLang="en-US" sz="16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marL="82621" marR="82621" marT="41311" marB="41311"/>
                </a:tc>
              </a:tr>
              <a:tr h="335076">
                <a:tc>
                  <a:txBody>
                    <a:bodyPr/>
                    <a:lstStyle/>
                    <a:p>
                      <a:r>
                        <a:rPr lang="is-IS" altLang="zh-CN" sz="1600" u="none" strike="noStrike" kern="1200" baseline="0" smtClean="0"/>
                        <a:t>1</a:t>
                      </a:r>
                      <a:endParaRPr lang="zh-CN" altLang="en-US" sz="1600" dirty="0"/>
                    </a:p>
                  </a:txBody>
                  <a:tcPr marL="82621" marR="82621" marT="41311" marB="4131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THU_NGN</a:t>
                      </a:r>
                      <a:endParaRPr lang="zh-CN" altLang="en-US" sz="16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82621" marR="82621" marT="41311" marB="4131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0.7347 (1)</a:t>
                      </a:r>
                      <a:endParaRPr lang="zh-CN" altLang="en-US" sz="1600" dirty="0"/>
                    </a:p>
                  </a:txBody>
                  <a:tcPr marL="82621" marR="82621" marT="41311" marB="4131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0.6304 (4)</a:t>
                      </a:r>
                      <a:endParaRPr lang="zh-CN" altLang="en-US" sz="1600" dirty="0"/>
                    </a:p>
                  </a:txBody>
                  <a:tcPr marL="82621" marR="82621" marT="41311" marB="4131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0.8006 (4)</a:t>
                      </a:r>
                      <a:endParaRPr lang="zh-CN" altLang="en-US" sz="1600" dirty="0" smtClean="0"/>
                    </a:p>
                  </a:txBody>
                  <a:tcPr marL="82621" marR="82621" marT="41311" marB="41311"/>
                </a:tc>
                <a:tc>
                  <a:txBody>
                    <a:bodyPr/>
                    <a:lstStyle/>
                    <a:p>
                      <a:r>
                        <a:rPr lang="is-IS" altLang="zh-CN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0.7054</a:t>
                      </a:r>
                      <a:endParaRPr lang="zh-CN" altLang="en-US" sz="1600" dirty="0"/>
                    </a:p>
                  </a:txBody>
                  <a:tcPr marL="82621" marR="82621" marT="41311" marB="41311"/>
                </a:tc>
              </a:tr>
              <a:tr h="335076">
                <a:tc>
                  <a:txBody>
                    <a:bodyPr/>
                    <a:lstStyle/>
                    <a:p>
                      <a:r>
                        <a:rPr lang="is-IS" altLang="zh-CN" sz="1600" u="none" strike="noStrike" kern="1200" baseline="0" smtClean="0"/>
                        <a:t>2</a:t>
                      </a:r>
                      <a:endParaRPr lang="zh-CN" altLang="en-US" sz="1600" dirty="0"/>
                    </a:p>
                  </a:txBody>
                  <a:tcPr marL="82621" marR="82621" marT="41311" marB="4131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NTUA-SLP</a:t>
                      </a:r>
                      <a:endParaRPr lang="zh-CN" altLang="en-US" sz="16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82621" marR="82621" marT="41311" marB="4131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0.7321 (2)</a:t>
                      </a:r>
                      <a:endParaRPr lang="zh-CN" altLang="en-US" sz="1600" dirty="0"/>
                    </a:p>
                  </a:txBody>
                  <a:tcPr marL="82621" marR="82621" marT="41311" marB="4131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0.6535 (2)</a:t>
                      </a:r>
                      <a:endParaRPr lang="zh-CN" altLang="en-US" sz="1600" dirty="0"/>
                    </a:p>
                  </a:txBody>
                  <a:tcPr marL="82621" marR="82621" marT="41311" marB="4131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0.6913 (13)</a:t>
                      </a:r>
                      <a:endParaRPr lang="zh-CN" altLang="en-US" sz="1600" dirty="0" smtClean="0"/>
                    </a:p>
                  </a:txBody>
                  <a:tcPr marL="82621" marR="82621" marT="41311" marB="41311"/>
                </a:tc>
                <a:tc>
                  <a:txBody>
                    <a:bodyPr/>
                    <a:lstStyle/>
                    <a:p>
                      <a:r>
                        <a:rPr lang="is-IS" altLang="zh-CN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0.6719</a:t>
                      </a:r>
                      <a:endParaRPr lang="zh-CN" altLang="en-US" sz="1600" dirty="0"/>
                    </a:p>
                  </a:txBody>
                  <a:tcPr marL="82621" marR="82621" marT="41311" marB="41311"/>
                </a:tc>
              </a:tr>
              <a:tr h="335076">
                <a:tc>
                  <a:txBody>
                    <a:bodyPr/>
                    <a:lstStyle/>
                    <a:p>
                      <a:r>
                        <a:rPr lang="is-IS" altLang="zh-CN" sz="1600" u="none" strike="noStrike" kern="1200" baseline="0" smtClean="0"/>
                        <a:t>3</a:t>
                      </a:r>
                      <a:endParaRPr lang="zh-CN" altLang="en-US" sz="1600" dirty="0"/>
                    </a:p>
                  </a:txBody>
                  <a:tcPr marL="82621" marR="82621" marT="41311" marB="41311"/>
                </a:tc>
                <a:tc>
                  <a:txBody>
                    <a:bodyPr/>
                    <a:lstStyle/>
                    <a:p>
                      <a:r>
                        <a:rPr lang="is-IS" altLang="zh-CN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WLV</a:t>
                      </a:r>
                      <a:endParaRPr lang="zh-CN" altLang="en-US" sz="16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82621" marR="82621" marT="41311" marB="4131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0.6429 (15)</a:t>
                      </a:r>
                      <a:endParaRPr lang="zh-CN" altLang="en-US" sz="1600" dirty="0"/>
                    </a:p>
                  </a:txBody>
                  <a:tcPr marL="82621" marR="82621" marT="41311" marB="4131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0.5317 (20)</a:t>
                      </a:r>
                      <a:endParaRPr lang="zh-CN" altLang="en-US" sz="1600" dirty="0"/>
                    </a:p>
                  </a:txBody>
                  <a:tcPr marL="82621" marR="82621" marT="41311" marB="4131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0.8360 (2)</a:t>
                      </a:r>
                      <a:endParaRPr lang="zh-CN" altLang="en-US" sz="1600" dirty="0" smtClean="0"/>
                    </a:p>
                  </a:txBody>
                  <a:tcPr marL="82621" marR="82621" marT="41311" marB="4131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0.6500</a:t>
                      </a:r>
                      <a:endParaRPr lang="zh-CN" altLang="en-US" sz="1600" dirty="0" smtClean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82621" marR="82621" marT="41311" marB="41311"/>
                </a:tc>
              </a:tr>
              <a:tr h="335076">
                <a:tc>
                  <a:txBody>
                    <a:bodyPr/>
                    <a:lstStyle/>
                    <a:p>
                      <a:r>
                        <a:rPr lang="is-IS" altLang="zh-CN" sz="1600" u="none" strike="noStrike" kern="1200" baseline="0" smtClean="0"/>
                        <a:t>4</a:t>
                      </a:r>
                      <a:endParaRPr lang="zh-CN" altLang="en-US" sz="1600" dirty="0"/>
                    </a:p>
                  </a:txBody>
                  <a:tcPr marL="82621" marR="82621" marT="41311" marB="4131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zh-CN" altLang="is-IS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无</a:t>
                      </a:r>
                      <a:r>
                        <a:rPr lang="is-IS" altLang="zh-CN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CN" altLang="en-US" sz="16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82621" marR="82621" marT="41311" marB="4131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0.6607 (10)</a:t>
                      </a:r>
                      <a:endParaRPr lang="zh-CN" altLang="en-US" sz="1600" dirty="0"/>
                    </a:p>
                  </a:txBody>
                  <a:tcPr marL="82621" marR="82621" marT="41311" marB="4131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0.5506 (13)</a:t>
                      </a:r>
                      <a:endParaRPr lang="zh-CN" altLang="en-US" sz="1600" dirty="0"/>
                    </a:p>
                  </a:txBody>
                  <a:tcPr marL="82621" marR="82621" marT="41311" marB="4131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0.7878 (7)</a:t>
                      </a:r>
                      <a:endParaRPr lang="zh-CN" altLang="en-US" sz="1600" dirty="0" smtClean="0"/>
                    </a:p>
                  </a:txBody>
                  <a:tcPr marL="82621" marR="82621" marT="41311" marB="41311"/>
                </a:tc>
                <a:tc>
                  <a:txBody>
                    <a:bodyPr/>
                    <a:lstStyle/>
                    <a:p>
                      <a:r>
                        <a:rPr lang="is-IS" altLang="zh-CN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0.6481</a:t>
                      </a:r>
                      <a:endParaRPr lang="zh-CN" altLang="en-US" sz="1600" dirty="0"/>
                    </a:p>
                  </a:txBody>
                  <a:tcPr marL="82621" marR="82621" marT="41311" marB="41311"/>
                </a:tc>
              </a:tr>
              <a:tr h="335076">
                <a:tc>
                  <a:txBody>
                    <a:bodyPr/>
                    <a:lstStyle/>
                    <a:p>
                      <a:r>
                        <a:rPr lang="is-IS" altLang="zh-CN" sz="1600" u="none" strike="noStrike" kern="1200" baseline="0" smtClean="0"/>
                        <a:t>5</a:t>
                      </a:r>
                      <a:endParaRPr lang="zh-CN" altLang="en-US" sz="1600" dirty="0"/>
                    </a:p>
                  </a:txBody>
                  <a:tcPr marL="82621" marR="82621" marT="41311" marB="4131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NIHRIO, NCL</a:t>
                      </a:r>
                      <a:endParaRPr lang="zh-CN" altLang="en-US" sz="16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82621" marR="82621" marT="41311" marB="4131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0.7015 (3)</a:t>
                      </a:r>
                      <a:endParaRPr lang="zh-CN" altLang="en-US" sz="1600" dirty="0"/>
                    </a:p>
                  </a:txBody>
                  <a:tcPr marL="82621" marR="82621" marT="41311" marB="4131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0.6091 (5)</a:t>
                      </a:r>
                      <a:endParaRPr lang="zh-CN" altLang="en-US" sz="1600" dirty="0"/>
                    </a:p>
                  </a:txBody>
                  <a:tcPr marL="82621" marR="82621" marT="41311" marB="4131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0.6913 (13)</a:t>
                      </a:r>
                      <a:endParaRPr lang="zh-CN" altLang="en-US" sz="1600" dirty="0"/>
                    </a:p>
                  </a:txBody>
                  <a:tcPr marL="82621" marR="82621" marT="41311" marB="4131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0.6476</a:t>
                      </a:r>
                      <a:endParaRPr lang="zh-CN" altLang="en-US" sz="1600" dirty="0" smtClean="0"/>
                    </a:p>
                  </a:txBody>
                  <a:tcPr marL="82621" marR="82621" marT="41311" marB="41311"/>
                </a:tc>
              </a:tr>
              <a:tr h="335076">
                <a:tc>
                  <a:txBody>
                    <a:bodyPr/>
                    <a:lstStyle/>
                    <a:p>
                      <a:r>
                        <a:rPr lang="en-US" altLang="zh-CN" sz="1600" u="none" strike="noStrike" kern="1200" baseline="0" smtClean="0"/>
                        <a:t>6</a:t>
                      </a:r>
                      <a:endParaRPr lang="zh-CN" altLang="en-US" sz="1600" dirty="0"/>
                    </a:p>
                  </a:txBody>
                  <a:tcPr marL="82621" marR="82621" marT="41311" marB="41311"/>
                </a:tc>
                <a:tc>
                  <a:txBody>
                    <a:bodyPr/>
                    <a:lstStyle/>
                    <a:p>
                      <a:r>
                        <a:rPr lang="is-IS" altLang="zh-CN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DLUTNLP-1</a:t>
                      </a:r>
                      <a:endParaRPr lang="en-US" altLang="zh-CN" sz="1400" b="0" i="0" u="none" strike="noStrike" kern="1200" baseline="0" dirty="0" smtClean="0">
                        <a:solidFill>
                          <a:schemeClr val="dk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82621" marR="82621" marT="41311" marB="4131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0.6276 (19)</a:t>
                      </a:r>
                      <a:endParaRPr lang="zh-CN" altLang="en-US" sz="1600" dirty="0"/>
                    </a:p>
                  </a:txBody>
                  <a:tcPr marL="82621" marR="82621" marT="41311" marB="4131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0.5199 (23)</a:t>
                      </a:r>
                      <a:endParaRPr lang="zh-CN" altLang="en-US" sz="1600" dirty="0"/>
                    </a:p>
                  </a:txBody>
                  <a:tcPr marL="82621" marR="82621" marT="41311" marB="4131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0.7974 (5)</a:t>
                      </a:r>
                      <a:endParaRPr lang="zh-CN" altLang="en-US" sz="1600" dirty="0"/>
                    </a:p>
                  </a:txBody>
                  <a:tcPr marL="82621" marR="82621" marT="41311" marB="4131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0.6294</a:t>
                      </a:r>
                      <a:endParaRPr lang="zh-CN" altLang="en-US" sz="1600" dirty="0" smtClean="0"/>
                    </a:p>
                  </a:txBody>
                  <a:tcPr marL="82621" marR="82621" marT="41311" marB="41311"/>
                </a:tc>
              </a:tr>
              <a:tr h="335076">
                <a:tc>
                  <a:txBody>
                    <a:bodyPr/>
                    <a:lstStyle/>
                    <a:p>
                      <a:r>
                        <a:rPr lang="is-IS" altLang="zh-CN" sz="1600" u="none" strike="noStrike" kern="1200" baseline="0" dirty="0" smtClean="0"/>
                        <a:t>7</a:t>
                      </a:r>
                      <a:endParaRPr lang="zh-CN" altLang="en-US" sz="1600" dirty="0"/>
                    </a:p>
                  </a:txBody>
                  <a:tcPr marL="82621" marR="82621" marT="41311" marB="4131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ELiRF-UPV</a:t>
                      </a:r>
                      <a:endParaRPr lang="zh-CN" altLang="en-US" sz="16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82621" marR="82621" marT="41311" marB="4131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0.6110 (23)</a:t>
                      </a:r>
                      <a:endParaRPr lang="zh-CN" altLang="en-US" sz="1600" dirty="0"/>
                    </a:p>
                  </a:txBody>
                  <a:tcPr marL="82621" marR="82621" marT="41311" marB="4131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0.5059 (27)</a:t>
                      </a:r>
                      <a:endParaRPr lang="zh-CN" altLang="en-US" sz="1600" dirty="0"/>
                    </a:p>
                  </a:txBody>
                  <a:tcPr marL="82621" marR="82621" marT="41311" marB="4131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0.8328 (3)</a:t>
                      </a:r>
                      <a:endParaRPr lang="zh-CN" altLang="en-US" sz="1600" dirty="0"/>
                    </a:p>
                  </a:txBody>
                  <a:tcPr marL="82621" marR="82621" marT="41311" marB="4131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0.6294</a:t>
                      </a:r>
                      <a:endParaRPr lang="zh-CN" altLang="en-US" sz="1600" dirty="0" smtClean="0"/>
                    </a:p>
                  </a:txBody>
                  <a:tcPr marL="82621" marR="82621" marT="41311" marB="41311"/>
                </a:tc>
              </a:tr>
              <a:tr h="335076">
                <a:tc>
                  <a:txBody>
                    <a:bodyPr/>
                    <a:lstStyle/>
                    <a:p>
                      <a:r>
                        <a:rPr lang="is-IS" altLang="zh-CN" sz="1600" u="none" strike="noStrike" kern="1200" baseline="0" smtClean="0"/>
                        <a:t>8</a:t>
                      </a:r>
                      <a:endParaRPr lang="zh-CN" altLang="en-US" sz="1600" dirty="0"/>
                    </a:p>
                  </a:txBody>
                  <a:tcPr marL="82621" marR="82621" marT="41311" marB="4131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THU_HCSI</a:t>
                      </a:r>
                      <a:endParaRPr lang="zh-CN" altLang="en-US" sz="16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82621" marR="82621" marT="41311" marB="4131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0.6594 (11)</a:t>
                      </a:r>
                      <a:endParaRPr lang="zh-CN" altLang="en-US" sz="1600" dirty="0"/>
                    </a:p>
                  </a:txBody>
                  <a:tcPr marL="82621" marR="82621" marT="41311" marB="4131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0.5550 (11)</a:t>
                      </a:r>
                      <a:endParaRPr lang="zh-CN" altLang="en-US" sz="1600" dirty="0"/>
                    </a:p>
                  </a:txBody>
                  <a:tcPr marL="82621" marR="82621" marT="41311" marB="4131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0.7138 (10)</a:t>
                      </a:r>
                      <a:endParaRPr lang="zh-CN" altLang="en-US" sz="1600" dirty="0"/>
                    </a:p>
                  </a:txBody>
                  <a:tcPr marL="82621" marR="82621" marT="41311" marB="4131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0.6245</a:t>
                      </a:r>
                      <a:endParaRPr lang="zh-CN" altLang="en-US" sz="1600" dirty="0" smtClean="0"/>
                    </a:p>
                  </a:txBody>
                  <a:tcPr marL="82621" marR="82621" marT="41311" marB="41311"/>
                </a:tc>
              </a:tr>
              <a:tr h="335076">
                <a:tc>
                  <a:txBody>
                    <a:bodyPr/>
                    <a:lstStyle/>
                    <a:p>
                      <a:r>
                        <a:rPr lang="it-IT" altLang="zh-CN" sz="1600" u="none" strike="noStrike" kern="1200" baseline="0" dirty="0" smtClean="0"/>
                        <a:t>9</a:t>
                      </a:r>
                      <a:endParaRPr lang="zh-CN" altLang="en-US" sz="1600" dirty="0"/>
                    </a:p>
                  </a:txBody>
                  <a:tcPr marL="82621" marR="82621" marT="41311" marB="4131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CJ</a:t>
                      </a:r>
                      <a:endParaRPr lang="zh-CN" altLang="en-US" sz="16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82621" marR="82621" marT="41311" marB="4131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0.6671 (8)</a:t>
                      </a:r>
                      <a:endParaRPr lang="zh-CN" altLang="en-US" sz="1600" dirty="0"/>
                    </a:p>
                  </a:txBody>
                  <a:tcPr marL="82621" marR="82621" marT="41311" marB="4131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0.5654 (9)</a:t>
                      </a:r>
                      <a:endParaRPr lang="zh-CN" altLang="en-US" sz="1600" dirty="0"/>
                    </a:p>
                  </a:txBody>
                  <a:tcPr marL="82621" marR="82621" marT="41311" marB="4131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0.6945 (12)</a:t>
                      </a:r>
                      <a:endParaRPr lang="zh-CN" altLang="en-US" sz="1600" dirty="0"/>
                    </a:p>
                  </a:txBody>
                  <a:tcPr marL="82621" marR="82621" marT="41311" marB="4131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0.6234</a:t>
                      </a:r>
                      <a:endParaRPr lang="zh-CN" altLang="en-US" sz="1600" dirty="0" smtClean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82621" marR="82621" marT="41311" marB="41311"/>
                </a:tc>
              </a:tr>
              <a:tr h="335076">
                <a:tc>
                  <a:txBody>
                    <a:bodyPr/>
                    <a:lstStyle/>
                    <a:p>
                      <a:r>
                        <a:rPr lang="is-IS" altLang="zh-CN" sz="1600" u="none" strike="noStrike" kern="1200" baseline="0" smtClean="0"/>
                        <a:t>10</a:t>
                      </a:r>
                      <a:endParaRPr lang="zh-CN" altLang="en-US" sz="1600" dirty="0"/>
                    </a:p>
                  </a:txBody>
                  <a:tcPr marL="82621" marR="82621" marT="41311" marB="41311"/>
                </a:tc>
                <a:tc>
                  <a:txBody>
                    <a:bodyPr/>
                    <a:lstStyle/>
                    <a:p>
                      <a:r>
                        <a:rPr lang="it-IT" altLang="zh-CN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</a:t>
                      </a:r>
                      <a:r>
                        <a:rPr lang="it-IT" altLang="zh-CN" sz="16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NonDicevoSulSerio</a:t>
                      </a:r>
                      <a:endParaRPr lang="zh-CN" altLang="en-US" sz="16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82621" marR="82621" marT="41311" marB="41311"/>
                </a:tc>
                <a:tc>
                  <a:txBody>
                    <a:bodyPr/>
                    <a:lstStyle/>
                    <a:p>
                      <a:r>
                        <a:rPr lang="it-IT" altLang="zh-CN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0.6786 (7)</a:t>
                      </a:r>
                      <a:endParaRPr lang="zh-CN" altLang="en-US" sz="1600" dirty="0"/>
                    </a:p>
                  </a:txBody>
                  <a:tcPr marL="82621" marR="82621" marT="41311" marB="41311"/>
                </a:tc>
                <a:tc>
                  <a:txBody>
                    <a:bodyPr/>
                    <a:lstStyle/>
                    <a:p>
                      <a:r>
                        <a:rPr lang="it-IT" altLang="zh-CN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0.5831 (8)</a:t>
                      </a:r>
                      <a:endParaRPr lang="zh-CN" altLang="en-US" sz="1600" dirty="0"/>
                    </a:p>
                  </a:txBody>
                  <a:tcPr marL="82621" marR="82621" marT="41311" marB="41311"/>
                </a:tc>
                <a:tc>
                  <a:txBody>
                    <a:bodyPr/>
                    <a:lstStyle/>
                    <a:p>
                      <a:r>
                        <a:rPr lang="it-IT" altLang="zh-CN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0.6656 (15)</a:t>
                      </a:r>
                      <a:endParaRPr lang="zh-CN" altLang="en-US" sz="1600" dirty="0"/>
                    </a:p>
                  </a:txBody>
                  <a:tcPr marL="82621" marR="82621" marT="41311" marB="41311"/>
                </a:tc>
                <a:tc>
                  <a:txBody>
                    <a:bodyPr/>
                    <a:lstStyle/>
                    <a:p>
                      <a:r>
                        <a:rPr lang="it-IT" altLang="zh-CN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0.6216</a:t>
                      </a:r>
                      <a:endParaRPr lang="zh-CN" altLang="en-US" sz="1600" dirty="0"/>
                    </a:p>
                  </a:txBody>
                  <a:tcPr marL="82621" marR="82621" marT="41311" marB="41311"/>
                </a:tc>
              </a:tr>
              <a:tr h="335076"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82621" marR="82621" marT="41311" marB="41311"/>
                </a:tc>
                <a:tc>
                  <a:txBody>
                    <a:bodyPr/>
                    <a:lstStyle/>
                    <a:p>
                      <a:r>
                        <a:rPr lang="zh-CN" altLang="is-IS" sz="1600" u="none" strike="noStrike" kern="1200" baseline="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我们的系统</a:t>
                      </a:r>
                      <a:endParaRPr lang="zh-CN" altLang="en-US" sz="16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marL="82621" marR="82621" marT="41311" marB="4131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u="none" strike="noStrike" kern="1200" baseline="0" smtClean="0"/>
                        <a:t>0.6939 (2)</a:t>
                      </a:r>
                      <a:endParaRPr lang="zh-CN" altLang="en-US" sz="1600" dirty="0"/>
                    </a:p>
                  </a:txBody>
                  <a:tcPr marL="82621" marR="82621" marT="41311" marB="4131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u="none" strike="noStrike" kern="1200" baseline="0" smtClean="0"/>
                        <a:t>0.6003 (1)</a:t>
                      </a:r>
                      <a:endParaRPr lang="zh-CN" altLang="en-US" sz="1600" dirty="0"/>
                    </a:p>
                  </a:txBody>
                  <a:tcPr marL="82621" marR="82621" marT="41311" marB="4131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u="none" strike="noStrike" kern="1200" baseline="0" dirty="0" smtClean="0"/>
                        <a:t>0.5241 (2)</a:t>
                      </a:r>
                      <a:endParaRPr lang="zh-CN" altLang="en-US" sz="1600" dirty="0" smtClean="0"/>
                    </a:p>
                  </a:txBody>
                  <a:tcPr marL="82621" marR="82621" marT="41311" marB="4131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u="none" strike="noStrike" kern="1200" baseline="0" dirty="0" smtClean="0"/>
                        <a:t>0.5205 (1)</a:t>
                      </a:r>
                      <a:endParaRPr lang="zh-CN" altLang="en-US" sz="1600" dirty="0" smtClean="0"/>
                    </a:p>
                  </a:txBody>
                  <a:tcPr marL="82621" marR="82621" marT="41311" marB="41311"/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3986731" y="1624392"/>
            <a:ext cx="46858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Calibri" charset="0"/>
                <a:ea typeface="Calibri" charset="0"/>
                <a:cs typeface="Calibri" charset="0"/>
              </a:rPr>
              <a:t>SemEval-2018 </a:t>
            </a:r>
            <a:r>
              <a:rPr lang="zh-CN" altLang="en-US" dirty="0">
                <a:latin typeface="SimHei" charset="-122"/>
                <a:ea typeface="SimHei" charset="-122"/>
                <a:cs typeface="SimHei" charset="-122"/>
              </a:rPr>
              <a:t>任务三子任务一参赛系统</a:t>
            </a:r>
            <a:r>
              <a:rPr lang="zh-CN" altLang="en-US" dirty="0" smtClean="0">
                <a:latin typeface="SimHei" charset="-122"/>
                <a:ea typeface="SimHei" charset="-122"/>
                <a:cs typeface="SimHei" charset="-122"/>
              </a:rPr>
              <a:t>性能</a:t>
            </a:r>
            <a:endParaRPr lang="zh-CN" altLang="en-US" dirty="0">
              <a:latin typeface="SimHei" charset="-122"/>
              <a:ea typeface="SimHei" charset="-122"/>
              <a:cs typeface="Sim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20495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564626"/>
              </p:ext>
            </p:extLst>
          </p:nvPr>
        </p:nvGraphicFramePr>
        <p:xfrm>
          <a:off x="1288800" y="2095200"/>
          <a:ext cx="9716770" cy="4043913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749217"/>
                <a:gridCol w="2489705"/>
                <a:gridCol w="1619462"/>
                <a:gridCol w="1619462"/>
                <a:gridCol w="1619462"/>
                <a:gridCol w="1619462"/>
              </a:tblGrid>
              <a:tr h="336572">
                <a:tc>
                  <a:txBody>
                    <a:bodyPr/>
                    <a:lstStyle/>
                    <a:p>
                      <a:r>
                        <a:rPr lang="zh-CN" altLang="en-US" sz="1600" u="none" strike="noStrike" kern="1200" baseline="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排名</a:t>
                      </a:r>
                      <a:endParaRPr lang="zh-CN" altLang="en-US" sz="16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marL="82991" marR="82991" marT="41495" marB="41495"/>
                </a:tc>
                <a:tc>
                  <a:txBody>
                    <a:bodyPr/>
                    <a:lstStyle/>
                    <a:p>
                      <a:r>
                        <a:rPr lang="zh-CN" altLang="en-US" sz="1600" u="none" strike="noStrike" kern="1200" baseline="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队伍名称</a:t>
                      </a:r>
                      <a:endParaRPr lang="zh-CN" altLang="en-US" sz="16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marL="82991" marR="82991" marT="41495" marB="41495"/>
                </a:tc>
                <a:tc>
                  <a:txBody>
                    <a:bodyPr/>
                    <a:lstStyle/>
                    <a:p>
                      <a:r>
                        <a:rPr lang="zh-CN" altLang="en-US" sz="1600" u="none" strike="noStrike" kern="1200" baseline="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准确率</a:t>
                      </a:r>
                      <a:endParaRPr lang="zh-CN" altLang="en-US" sz="16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marL="82991" marR="82991" marT="41495" marB="41495"/>
                </a:tc>
                <a:tc>
                  <a:txBody>
                    <a:bodyPr/>
                    <a:lstStyle/>
                    <a:p>
                      <a:r>
                        <a:rPr lang="zh-CN" altLang="en-US" sz="1600" u="none" strike="noStrike" kern="1200" baseline="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正确率</a:t>
                      </a:r>
                      <a:endParaRPr lang="zh-CN" altLang="en-US" sz="16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marL="82991" marR="82991" marT="41495" marB="41495"/>
                </a:tc>
                <a:tc>
                  <a:txBody>
                    <a:bodyPr/>
                    <a:lstStyle/>
                    <a:p>
                      <a:r>
                        <a:rPr lang="zh-CN" altLang="en-US" sz="1600" u="none" strike="noStrike" kern="1200" baseline="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召回率</a:t>
                      </a:r>
                      <a:endParaRPr lang="zh-CN" altLang="en-US" sz="16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marL="82991" marR="82991" marT="41495" marB="41495"/>
                </a:tc>
                <a:tc>
                  <a:txBody>
                    <a:bodyPr/>
                    <a:lstStyle/>
                    <a:p>
                      <a:r>
                        <a:rPr lang="en-US" altLang="zh-CN" sz="1600" u="none" strike="noStrike" kern="1200" baseline="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F1 </a:t>
                      </a:r>
                      <a:r>
                        <a:rPr lang="zh-CN" altLang="en-US" sz="1600" u="none" strike="noStrike" kern="1200" baseline="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值</a:t>
                      </a:r>
                      <a:endParaRPr lang="zh-CN" altLang="en-US" sz="16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marL="82991" marR="82991" marT="41495" marB="41495"/>
                </a:tc>
              </a:tr>
              <a:tr h="336572">
                <a:tc>
                  <a:txBody>
                    <a:bodyPr/>
                    <a:lstStyle/>
                    <a:p>
                      <a:r>
                        <a:rPr lang="is-IS" altLang="zh-CN" sz="1600" u="none" strike="noStrike" kern="1200" baseline="0" dirty="0" smtClean="0"/>
                        <a:t>1</a:t>
                      </a:r>
                      <a:endParaRPr lang="zh-CN" altLang="en-US" sz="1600" dirty="0"/>
                    </a:p>
                  </a:txBody>
                  <a:tcPr marL="82991" marR="82991" marT="41495" marB="4149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u="none" strike="noStrike" kern="1200" baseline="0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(</a:t>
                      </a:r>
                      <a:r>
                        <a:rPr lang="zh-CN" altLang="is-IS" sz="1600" u="none" strike="noStrike" kern="1200" baseline="0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无</a:t>
                      </a:r>
                      <a:r>
                        <a:rPr lang="is-IS" altLang="zh-CN" sz="1600" u="none" strike="noStrike" kern="1200" baseline="0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)</a:t>
                      </a:r>
                      <a:endParaRPr lang="zh-CN" altLang="en-US" sz="16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82991" marR="82991" marT="41495" marB="4149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u="none" strike="noStrike" kern="1200" baseline="0" dirty="0" smtClean="0"/>
                        <a:t>0.7321 (1)</a:t>
                      </a:r>
                      <a:endParaRPr lang="zh-CN" altLang="en-US" sz="1600" dirty="0"/>
                    </a:p>
                  </a:txBody>
                  <a:tcPr marL="82991" marR="82991" marT="41495" marB="4149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u="none" strike="noStrike" kern="1200" baseline="0" dirty="0" smtClean="0"/>
                        <a:t>0.5768 (1)</a:t>
                      </a:r>
                      <a:endParaRPr lang="zh-CN" altLang="en-US" sz="1600" dirty="0"/>
                    </a:p>
                  </a:txBody>
                  <a:tcPr marL="82991" marR="82991" marT="41495" marB="4149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u="none" strike="noStrike" kern="1200" baseline="0" dirty="0" smtClean="0"/>
                        <a:t>0.5044 (4)</a:t>
                      </a:r>
                      <a:endParaRPr lang="zh-CN" altLang="en-US" sz="1600" dirty="0" smtClean="0"/>
                    </a:p>
                  </a:txBody>
                  <a:tcPr marL="82991" marR="82991" marT="41495" marB="41495"/>
                </a:tc>
                <a:tc>
                  <a:txBody>
                    <a:bodyPr/>
                    <a:lstStyle/>
                    <a:p>
                      <a:r>
                        <a:rPr lang="is-IS" altLang="zh-CN" sz="1600" u="none" strike="noStrike" kern="1200" baseline="0" dirty="0" smtClean="0"/>
                        <a:t>0.5074</a:t>
                      </a:r>
                      <a:endParaRPr lang="zh-CN" altLang="en-US" sz="1600" dirty="0"/>
                    </a:p>
                  </a:txBody>
                  <a:tcPr marL="82991" marR="82991" marT="41495" marB="41495"/>
                </a:tc>
              </a:tr>
              <a:tr h="336572">
                <a:tc>
                  <a:txBody>
                    <a:bodyPr/>
                    <a:lstStyle/>
                    <a:p>
                      <a:r>
                        <a:rPr lang="is-IS" altLang="zh-CN" sz="1600" u="none" strike="noStrike" kern="1200" baseline="0" dirty="0" smtClean="0"/>
                        <a:t>2</a:t>
                      </a:r>
                      <a:endParaRPr lang="zh-CN" altLang="en-US" sz="1600" dirty="0"/>
                    </a:p>
                  </a:txBody>
                  <a:tcPr marL="82991" marR="82991" marT="41495" marB="4149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u="none" strike="noStrike" kern="1200" baseline="0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NTUA-SLP</a:t>
                      </a:r>
                      <a:endParaRPr lang="zh-CN" altLang="en-US" sz="16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82991" marR="82991" marT="41495" marB="4149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u="none" strike="noStrike" kern="1200" baseline="0" dirty="0" smtClean="0"/>
                        <a:t>0.6518 (4)</a:t>
                      </a:r>
                      <a:endParaRPr lang="zh-CN" altLang="en-US" sz="1600" dirty="0"/>
                    </a:p>
                  </a:txBody>
                  <a:tcPr marL="82991" marR="82991" marT="41495" marB="4149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u="none" strike="noStrike" kern="1200" baseline="0" dirty="0" smtClean="0"/>
                        <a:t>0.4959 (4)</a:t>
                      </a:r>
                      <a:endParaRPr lang="zh-CN" altLang="en-US" sz="1600" dirty="0"/>
                    </a:p>
                  </a:txBody>
                  <a:tcPr marL="82991" marR="82991" marT="41495" marB="4149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u="none" strike="noStrike" kern="1200" baseline="0" dirty="0" smtClean="0"/>
                        <a:t>0.5124 (2)</a:t>
                      </a:r>
                      <a:endParaRPr lang="zh-CN" altLang="en-US" sz="1600" dirty="0" smtClean="0"/>
                    </a:p>
                  </a:txBody>
                  <a:tcPr marL="82991" marR="82991" marT="41495" marB="41495"/>
                </a:tc>
                <a:tc>
                  <a:txBody>
                    <a:bodyPr/>
                    <a:lstStyle/>
                    <a:p>
                      <a:r>
                        <a:rPr lang="is-IS" altLang="zh-CN" sz="1600" u="none" strike="noStrike" kern="1200" baseline="0" dirty="0" smtClean="0"/>
                        <a:t>0.4959</a:t>
                      </a:r>
                      <a:endParaRPr lang="zh-CN" altLang="en-US" sz="1600" dirty="0"/>
                    </a:p>
                  </a:txBody>
                  <a:tcPr marL="82991" marR="82991" marT="41495" marB="41495"/>
                </a:tc>
              </a:tr>
              <a:tr h="336572">
                <a:tc>
                  <a:txBody>
                    <a:bodyPr/>
                    <a:lstStyle/>
                    <a:p>
                      <a:r>
                        <a:rPr lang="is-IS" altLang="zh-CN" sz="1600" u="none" strike="noStrike" kern="1200" baseline="0" dirty="0" smtClean="0"/>
                        <a:t>3</a:t>
                      </a:r>
                      <a:endParaRPr lang="zh-CN" altLang="en-US" sz="1600" dirty="0"/>
                    </a:p>
                  </a:txBody>
                  <a:tcPr marL="82991" marR="82991" marT="41495" marB="41495"/>
                </a:tc>
                <a:tc>
                  <a:txBody>
                    <a:bodyPr/>
                    <a:lstStyle/>
                    <a:p>
                      <a:r>
                        <a:rPr lang="is-IS" altLang="zh-CN" sz="1600" u="none" strike="noStrike" kern="1200" baseline="0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THU_NGN</a:t>
                      </a:r>
                      <a:endParaRPr lang="zh-CN" altLang="en-US" sz="16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82991" marR="82991" marT="41495" marB="4149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u="none" strike="noStrike" kern="1200" baseline="0" dirty="0" smtClean="0"/>
                        <a:t>0.6046 (9)</a:t>
                      </a:r>
                      <a:endParaRPr lang="zh-CN" altLang="en-US" sz="1600" dirty="0"/>
                    </a:p>
                  </a:txBody>
                  <a:tcPr marL="82991" marR="82991" marT="41495" marB="4149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u="none" strike="noStrike" kern="1200" baseline="0" dirty="0" smtClean="0"/>
                        <a:t>0.4860 (6)</a:t>
                      </a:r>
                      <a:endParaRPr lang="zh-CN" altLang="en-US" sz="1600" dirty="0"/>
                    </a:p>
                  </a:txBody>
                  <a:tcPr marL="82991" marR="82991" marT="41495" marB="4149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u="none" strike="noStrike" kern="1200" baseline="0" dirty="0" smtClean="0"/>
                        <a:t>0.5414 (1)</a:t>
                      </a:r>
                      <a:endParaRPr lang="zh-CN" altLang="en-US" sz="1600" dirty="0" smtClean="0"/>
                    </a:p>
                  </a:txBody>
                  <a:tcPr marL="82991" marR="82991" marT="41495" marB="4149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u="none" strike="noStrike" kern="1200" baseline="0" dirty="0" smtClean="0"/>
                        <a:t>0.4947</a:t>
                      </a:r>
                      <a:endParaRPr lang="zh-CN" altLang="en-US" sz="1600" dirty="0" smtClean="0"/>
                    </a:p>
                  </a:txBody>
                  <a:tcPr marL="82991" marR="82991" marT="41495" marB="41495"/>
                </a:tc>
              </a:tr>
              <a:tr h="336572">
                <a:tc>
                  <a:txBody>
                    <a:bodyPr/>
                    <a:lstStyle/>
                    <a:p>
                      <a:r>
                        <a:rPr lang="is-IS" altLang="zh-CN" sz="1600" u="none" strike="noStrike" kern="1200" baseline="0" dirty="0" smtClean="0"/>
                        <a:t>4</a:t>
                      </a:r>
                      <a:endParaRPr lang="zh-CN" altLang="en-US" sz="1600" dirty="0"/>
                    </a:p>
                  </a:txBody>
                  <a:tcPr marL="82991" marR="82991" marT="41495" marB="4149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u="none" strike="noStrike" kern="1200" baseline="0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(</a:t>
                      </a:r>
                      <a:r>
                        <a:rPr lang="zh-CN" altLang="is-IS" sz="1600" u="none" strike="noStrike" kern="1200" baseline="0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无</a:t>
                      </a:r>
                      <a:r>
                        <a:rPr lang="is-IS" altLang="zh-CN" sz="1600" u="none" strike="noStrike" kern="1200" baseline="0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)</a:t>
                      </a:r>
                      <a:endParaRPr lang="zh-CN" altLang="en-US" sz="16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82991" marR="82991" marT="41495" marB="4149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u="none" strike="noStrike" kern="1200" baseline="0" dirty="0" smtClean="0"/>
                        <a:t>0.6033 (10)</a:t>
                      </a:r>
                      <a:endParaRPr lang="zh-CN" altLang="en-US" sz="1600" dirty="0"/>
                    </a:p>
                  </a:txBody>
                  <a:tcPr marL="82991" marR="82991" marT="41495" marB="4149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u="none" strike="noStrike" kern="1200" baseline="0" dirty="0" smtClean="0"/>
                        <a:t>0.4660 (7)</a:t>
                      </a:r>
                      <a:endParaRPr lang="zh-CN" altLang="en-US" sz="1600" dirty="0"/>
                    </a:p>
                  </a:txBody>
                  <a:tcPr marL="82991" marR="82991" marT="41495" marB="4149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u="none" strike="noStrike" kern="1200" baseline="0" dirty="0" smtClean="0"/>
                        <a:t>0.5058 (3)</a:t>
                      </a:r>
                      <a:endParaRPr lang="zh-CN" altLang="en-US" sz="1600" dirty="0" smtClean="0"/>
                    </a:p>
                  </a:txBody>
                  <a:tcPr marL="82991" marR="82991" marT="41495" marB="41495"/>
                </a:tc>
                <a:tc>
                  <a:txBody>
                    <a:bodyPr/>
                    <a:lstStyle/>
                    <a:p>
                      <a:r>
                        <a:rPr lang="is-IS" altLang="zh-CN" sz="1600" u="none" strike="noStrike" kern="1200" baseline="0" dirty="0" smtClean="0"/>
                        <a:t>0.4743</a:t>
                      </a:r>
                      <a:endParaRPr lang="zh-CN" altLang="en-US" sz="1600" dirty="0"/>
                    </a:p>
                  </a:txBody>
                  <a:tcPr marL="82991" marR="82991" marT="41495" marB="41495"/>
                </a:tc>
              </a:tr>
              <a:tr h="348986">
                <a:tc>
                  <a:txBody>
                    <a:bodyPr/>
                    <a:lstStyle/>
                    <a:p>
                      <a:r>
                        <a:rPr lang="is-IS" altLang="zh-CN" sz="1600" u="none" strike="noStrike" kern="1200" baseline="0" dirty="0" smtClean="0"/>
                        <a:t>5</a:t>
                      </a:r>
                      <a:endParaRPr lang="zh-CN" altLang="en-US" sz="1600" dirty="0"/>
                    </a:p>
                  </a:txBody>
                  <a:tcPr marL="82991" marR="82991" marT="41495" marB="4149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u="none" strike="noStrike" kern="1200" baseline="0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NIHRIO, NCL</a:t>
                      </a:r>
                      <a:endParaRPr lang="zh-CN" altLang="en-US" sz="16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82991" marR="82991" marT="41495" marB="4149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u="none" strike="noStrike" kern="1200" baseline="0" dirty="0" smtClean="0"/>
                        <a:t>0.6594 (3)</a:t>
                      </a:r>
                      <a:endParaRPr lang="zh-CN" altLang="en-US" sz="1600" dirty="0"/>
                    </a:p>
                  </a:txBody>
                  <a:tcPr marL="82991" marR="82991" marT="41495" marB="4149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u="none" strike="noStrike" kern="1200" baseline="0" dirty="0" smtClean="0"/>
                        <a:t>0.5446 (2)</a:t>
                      </a:r>
                      <a:endParaRPr lang="zh-CN" altLang="en-US" sz="1600" dirty="0"/>
                    </a:p>
                  </a:txBody>
                  <a:tcPr marL="82991" marR="82991" marT="41495" marB="4149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u="none" strike="noStrike" kern="1200" baseline="0" dirty="0" smtClean="0"/>
                        <a:t>0.4475 (5)</a:t>
                      </a:r>
                      <a:endParaRPr lang="zh-CN" altLang="en-US" sz="1600" dirty="0"/>
                    </a:p>
                  </a:txBody>
                  <a:tcPr marL="82991" marR="82991" marT="41495" marB="4149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u="none" strike="noStrike" kern="1200" baseline="0" dirty="0" smtClean="0"/>
                        <a:t>0.4437</a:t>
                      </a:r>
                      <a:endParaRPr lang="zh-CN" altLang="en-US" sz="1600" dirty="0" smtClean="0"/>
                    </a:p>
                  </a:txBody>
                  <a:tcPr marL="82991" marR="82991" marT="41495" marB="41495"/>
                </a:tc>
              </a:tr>
              <a:tr h="329207">
                <a:tc>
                  <a:txBody>
                    <a:bodyPr/>
                    <a:lstStyle/>
                    <a:p>
                      <a:r>
                        <a:rPr lang="en-US" altLang="zh-CN" sz="1600" u="none" strike="noStrike" kern="1200" baseline="0" dirty="0" smtClean="0"/>
                        <a:t>6</a:t>
                      </a:r>
                      <a:endParaRPr lang="zh-CN" altLang="en-US" sz="1600" dirty="0"/>
                    </a:p>
                  </a:txBody>
                  <a:tcPr marL="82991" marR="82991" marT="41495" marB="41495"/>
                </a:tc>
                <a:tc>
                  <a:txBody>
                    <a:bodyPr/>
                    <a:lstStyle/>
                    <a:p>
                      <a:r>
                        <a:rPr lang="en-US" altLang="zh-CN" sz="1400" u="none" strike="noStrike" kern="1200" baseline="0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Random Decision Syntax Trees</a:t>
                      </a:r>
                      <a:endParaRPr lang="en-US" altLang="zh-CN" sz="1400" b="0" i="0" u="none" strike="noStrike" kern="1200" baseline="0" dirty="0" smtClean="0">
                        <a:solidFill>
                          <a:schemeClr val="dk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82991" marR="82991" marT="41495" marB="4149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u="none" strike="noStrike" kern="1200" baseline="0" dirty="0" smtClean="0"/>
                        <a:t>0.6327 (6)</a:t>
                      </a:r>
                      <a:endParaRPr lang="zh-CN" altLang="en-US" sz="1600" dirty="0"/>
                    </a:p>
                  </a:txBody>
                  <a:tcPr marL="82991" marR="82991" marT="41495" marB="4149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u="none" strike="noStrike" kern="1200" baseline="0" dirty="0" smtClean="0"/>
                        <a:t>0.4868 (5)</a:t>
                      </a:r>
                      <a:endParaRPr lang="zh-CN" altLang="en-US" sz="1600" dirty="0"/>
                    </a:p>
                  </a:txBody>
                  <a:tcPr marL="82991" marR="82991" marT="41495" marB="4149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u="none" strike="noStrike" kern="1200" baseline="0" dirty="0" smtClean="0"/>
                        <a:t>0.4388 (8)</a:t>
                      </a:r>
                      <a:endParaRPr lang="zh-CN" altLang="en-US" sz="1600" dirty="0"/>
                    </a:p>
                  </a:txBody>
                  <a:tcPr marL="82991" marR="82991" marT="41495" marB="4149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u="none" strike="noStrike" kern="1200" baseline="0" dirty="0" smtClean="0"/>
                        <a:t>0.4352</a:t>
                      </a:r>
                      <a:endParaRPr lang="zh-CN" altLang="en-US" sz="1600" dirty="0" smtClean="0"/>
                    </a:p>
                  </a:txBody>
                  <a:tcPr marL="82991" marR="82991" marT="41495" marB="41495"/>
                </a:tc>
              </a:tr>
              <a:tr h="336572">
                <a:tc>
                  <a:txBody>
                    <a:bodyPr/>
                    <a:lstStyle/>
                    <a:p>
                      <a:r>
                        <a:rPr lang="is-IS" altLang="zh-CN" sz="1600" u="none" strike="noStrike" kern="1200" baseline="0" dirty="0" smtClean="0"/>
                        <a:t>7</a:t>
                      </a:r>
                      <a:endParaRPr lang="zh-CN" altLang="en-US" sz="1600" dirty="0"/>
                    </a:p>
                  </a:txBody>
                  <a:tcPr marL="82991" marR="82991" marT="41495" marB="4149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u="none" strike="noStrike" kern="1200" baseline="0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ELiRF-UPV</a:t>
                      </a:r>
                      <a:endParaRPr lang="zh-CN" altLang="en-US" sz="16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82991" marR="82991" marT="41495" marB="4149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u="none" strike="noStrike" kern="1200" baseline="0" dirty="0" smtClean="0"/>
                        <a:t>0.6327 (6)</a:t>
                      </a:r>
                      <a:endParaRPr lang="zh-CN" altLang="en-US" sz="1600" dirty="0"/>
                    </a:p>
                  </a:txBody>
                  <a:tcPr marL="82991" marR="82991" marT="41495" marB="4149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u="none" strike="noStrike" kern="1200" baseline="0" dirty="0" smtClean="0"/>
                        <a:t>0.4123 (12)</a:t>
                      </a:r>
                      <a:endParaRPr lang="zh-CN" altLang="en-US" sz="1600" dirty="0"/>
                    </a:p>
                  </a:txBody>
                  <a:tcPr marL="82991" marR="82991" marT="41495" marB="4149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u="none" strike="noStrike" kern="1200" baseline="0" dirty="0" smtClean="0"/>
                        <a:t>0.4404 (7)</a:t>
                      </a:r>
                      <a:endParaRPr lang="zh-CN" altLang="en-US" sz="1600" dirty="0"/>
                    </a:p>
                  </a:txBody>
                  <a:tcPr marL="82991" marR="82991" marT="41495" marB="4149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u="none" strike="noStrike" kern="1200" baseline="0" dirty="0" smtClean="0"/>
                        <a:t>0.4211</a:t>
                      </a:r>
                      <a:endParaRPr lang="zh-CN" altLang="en-US" sz="1600" dirty="0" smtClean="0"/>
                    </a:p>
                  </a:txBody>
                  <a:tcPr marL="82991" marR="82991" marT="41495" marB="41495"/>
                </a:tc>
              </a:tr>
              <a:tr h="336572">
                <a:tc>
                  <a:txBody>
                    <a:bodyPr/>
                    <a:lstStyle/>
                    <a:p>
                      <a:r>
                        <a:rPr lang="is-IS" altLang="zh-CN" sz="1600" u="none" strike="noStrike" kern="1200" baseline="0" dirty="0" smtClean="0"/>
                        <a:t>8</a:t>
                      </a:r>
                      <a:endParaRPr lang="zh-CN" altLang="en-US" sz="1600" dirty="0"/>
                    </a:p>
                  </a:txBody>
                  <a:tcPr marL="82991" marR="82991" marT="41495" marB="4149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u="none" strike="noStrike" kern="1200" baseline="0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WLV</a:t>
                      </a:r>
                      <a:endParaRPr lang="zh-CN" altLang="en-US" sz="16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82991" marR="82991" marT="41495" marB="4149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u="none" strike="noStrike" kern="1200" baseline="0" dirty="0" smtClean="0"/>
                        <a:t>0.6709 (2)</a:t>
                      </a:r>
                      <a:endParaRPr lang="zh-CN" altLang="en-US" sz="1600" dirty="0"/>
                    </a:p>
                  </a:txBody>
                  <a:tcPr marL="82991" marR="82991" marT="41495" marB="4149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u="none" strike="noStrike" kern="1200" baseline="0" dirty="0" smtClean="0"/>
                        <a:t>0.4311 (10)</a:t>
                      </a:r>
                      <a:endParaRPr lang="zh-CN" altLang="en-US" sz="1600" dirty="0"/>
                    </a:p>
                  </a:txBody>
                  <a:tcPr marL="82991" marR="82991" marT="41495" marB="4149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u="none" strike="noStrike" kern="1200" baseline="0" dirty="0" smtClean="0"/>
                        <a:t>0.4149 (9)</a:t>
                      </a:r>
                      <a:endParaRPr lang="zh-CN" altLang="en-US" sz="1600" dirty="0"/>
                    </a:p>
                  </a:txBody>
                  <a:tcPr marL="82991" marR="82991" marT="41495" marB="4149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u="none" strike="noStrike" kern="1200" baseline="0" dirty="0" smtClean="0"/>
                        <a:t>0.4153</a:t>
                      </a:r>
                      <a:endParaRPr lang="zh-CN" altLang="en-US" sz="1600" dirty="0" smtClean="0"/>
                    </a:p>
                  </a:txBody>
                  <a:tcPr marL="82991" marR="82991" marT="41495" marB="41495"/>
                </a:tc>
              </a:tr>
              <a:tr h="336572">
                <a:tc>
                  <a:txBody>
                    <a:bodyPr/>
                    <a:lstStyle/>
                    <a:p>
                      <a:r>
                        <a:rPr lang="it-IT" altLang="zh-CN" sz="1600" u="none" strike="noStrike" kern="1200" baseline="0" dirty="0" smtClean="0"/>
                        <a:t>9</a:t>
                      </a:r>
                      <a:endParaRPr lang="zh-CN" altLang="en-US" sz="1600" dirty="0"/>
                    </a:p>
                  </a:txBody>
                  <a:tcPr marL="82991" marR="82991" marT="41495" marB="4149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altLang="zh-CN" sz="1600" u="none" strike="noStrike" kern="1200" baseline="0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#</a:t>
                      </a:r>
                      <a:r>
                        <a:rPr lang="it-IT" altLang="zh-CN" sz="1600" u="none" strike="noStrike" kern="1200" baseline="0" dirty="0" err="1" smtClean="0">
                          <a:latin typeface="Calibri" charset="0"/>
                          <a:ea typeface="Calibri" charset="0"/>
                          <a:cs typeface="Calibri" charset="0"/>
                        </a:rPr>
                        <a:t>NonDicevoSulSerio</a:t>
                      </a:r>
                      <a:endParaRPr lang="zh-CN" altLang="en-US" sz="16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82991" marR="82991" marT="41495" marB="4149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altLang="zh-CN" sz="1600" u="none" strike="noStrike" kern="1200" baseline="0" dirty="0" smtClean="0"/>
                        <a:t>0.5446 (18)</a:t>
                      </a:r>
                      <a:endParaRPr lang="zh-CN" altLang="en-US" sz="1600" dirty="0"/>
                    </a:p>
                  </a:txBody>
                  <a:tcPr marL="82991" marR="82991" marT="41495" marB="4149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altLang="zh-CN" sz="1600" u="none" strike="noStrike" kern="1200" baseline="0" dirty="0" smtClean="0"/>
                        <a:t>0.4087 (15)</a:t>
                      </a:r>
                      <a:endParaRPr lang="zh-CN" altLang="en-US" sz="1600" dirty="0"/>
                    </a:p>
                  </a:txBody>
                  <a:tcPr marL="82991" marR="82991" marT="41495" marB="4149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altLang="zh-CN" sz="1600" u="none" strike="noStrike" kern="1200" baseline="0" dirty="0" smtClean="0"/>
                        <a:t>0.4410 (6)</a:t>
                      </a:r>
                      <a:endParaRPr lang="zh-CN" altLang="en-US" sz="1600" dirty="0"/>
                    </a:p>
                  </a:txBody>
                  <a:tcPr marL="82991" marR="82991" marT="41495" marB="4149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altLang="zh-CN" sz="1600" u="none" strike="noStrike" kern="1200" baseline="0" dirty="0" smtClean="0"/>
                        <a:t>0.4131</a:t>
                      </a:r>
                      <a:endParaRPr lang="zh-CN" altLang="en-US" sz="1600" dirty="0" smtClean="0"/>
                    </a:p>
                  </a:txBody>
                  <a:tcPr marL="82991" marR="82991" marT="41495" marB="41495"/>
                </a:tc>
              </a:tr>
              <a:tr h="336572">
                <a:tc>
                  <a:txBody>
                    <a:bodyPr/>
                    <a:lstStyle/>
                    <a:p>
                      <a:r>
                        <a:rPr lang="is-IS" altLang="zh-CN" sz="1600" u="none" strike="noStrike" kern="1200" baseline="0" smtClean="0"/>
                        <a:t>10</a:t>
                      </a:r>
                      <a:endParaRPr lang="zh-CN" altLang="en-US" sz="1600" dirty="0"/>
                    </a:p>
                  </a:txBody>
                  <a:tcPr marL="82991" marR="82991" marT="41495" marB="41495"/>
                </a:tc>
                <a:tc>
                  <a:txBody>
                    <a:bodyPr/>
                    <a:lstStyle/>
                    <a:p>
                      <a:r>
                        <a:rPr lang="is-IS" altLang="zh-CN" sz="1600" u="none" strike="noStrike" kern="1200" baseline="0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INGEOTEC-IIMAS</a:t>
                      </a:r>
                      <a:endParaRPr lang="zh-CN" altLang="en-US" sz="16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82991" marR="82991" marT="41495" marB="41495"/>
                </a:tc>
                <a:tc>
                  <a:txBody>
                    <a:bodyPr/>
                    <a:lstStyle/>
                    <a:p>
                      <a:r>
                        <a:rPr lang="is-IS" altLang="zh-CN" sz="1600" u="none" strike="noStrike" kern="1200" baseline="0" dirty="0" smtClean="0"/>
                        <a:t>0.6441 (5)</a:t>
                      </a:r>
                      <a:endParaRPr lang="zh-CN" altLang="en-US" sz="1600" dirty="0"/>
                    </a:p>
                  </a:txBody>
                  <a:tcPr marL="82991" marR="82991" marT="41495" marB="41495"/>
                </a:tc>
                <a:tc>
                  <a:txBody>
                    <a:bodyPr/>
                    <a:lstStyle/>
                    <a:p>
                      <a:r>
                        <a:rPr lang="is-IS" altLang="zh-CN" sz="1600" u="none" strike="noStrike" kern="1200" baseline="0" dirty="0" smtClean="0"/>
                        <a:t> 0.5017 (3)</a:t>
                      </a:r>
                      <a:endParaRPr lang="zh-CN" altLang="en-US" sz="1600" dirty="0"/>
                    </a:p>
                  </a:txBody>
                  <a:tcPr marL="82991" marR="82991" marT="41495" marB="41495"/>
                </a:tc>
                <a:tc>
                  <a:txBody>
                    <a:bodyPr/>
                    <a:lstStyle/>
                    <a:p>
                      <a:r>
                        <a:rPr lang="is-IS" altLang="zh-CN" sz="1600" u="none" strike="noStrike" kern="1200" baseline="0" dirty="0" smtClean="0"/>
                        <a:t>0.3850 (15)</a:t>
                      </a:r>
                      <a:endParaRPr lang="zh-CN" altLang="en-US" sz="1600" dirty="0"/>
                    </a:p>
                  </a:txBody>
                  <a:tcPr marL="82991" marR="82991" marT="41495" marB="41495"/>
                </a:tc>
                <a:tc>
                  <a:txBody>
                    <a:bodyPr/>
                    <a:lstStyle/>
                    <a:p>
                      <a:r>
                        <a:rPr lang="is-IS" altLang="zh-CN" sz="1600" u="none" strike="noStrike" kern="1200" baseline="0" dirty="0" smtClean="0"/>
                        <a:t>0.4055</a:t>
                      </a:r>
                      <a:endParaRPr lang="zh-CN" altLang="en-US" sz="1600" dirty="0"/>
                    </a:p>
                  </a:txBody>
                  <a:tcPr marL="82991" marR="82991" marT="41495" marB="41495"/>
                </a:tc>
              </a:tr>
              <a:tr h="336572"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82991" marR="82991" marT="41495" marB="41495"/>
                </a:tc>
                <a:tc>
                  <a:txBody>
                    <a:bodyPr/>
                    <a:lstStyle/>
                    <a:p>
                      <a:r>
                        <a:rPr lang="zh-CN" altLang="is-IS" sz="1600" u="none" strike="noStrike" kern="1200" baseline="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我们的系统</a:t>
                      </a:r>
                      <a:endParaRPr lang="zh-CN" altLang="en-US" sz="1600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marL="82991" marR="82991" marT="41495" marB="4149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u="none" strike="noStrike" kern="1200" baseline="0" dirty="0" smtClean="0"/>
                        <a:t>0.6939 (2)</a:t>
                      </a:r>
                      <a:endParaRPr lang="zh-CN" altLang="en-US" sz="1600" dirty="0"/>
                    </a:p>
                  </a:txBody>
                  <a:tcPr marL="82991" marR="82991" marT="41495" marB="4149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u="none" strike="noStrike" kern="1200" baseline="0" dirty="0" smtClean="0"/>
                        <a:t>0.6003 (1)</a:t>
                      </a:r>
                      <a:endParaRPr lang="zh-CN" altLang="en-US" sz="1600" dirty="0"/>
                    </a:p>
                  </a:txBody>
                  <a:tcPr marL="82991" marR="82991" marT="41495" marB="4149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u="none" strike="noStrike" kern="1200" baseline="0" dirty="0" smtClean="0"/>
                        <a:t>0.5241 (2)</a:t>
                      </a:r>
                      <a:endParaRPr lang="zh-CN" altLang="en-US" sz="1600" dirty="0" smtClean="0"/>
                    </a:p>
                  </a:txBody>
                  <a:tcPr marL="82991" marR="82991" marT="41495" marB="4149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600" u="none" strike="noStrike" kern="1200" baseline="0" dirty="0" smtClean="0"/>
                        <a:t>0.5205 (1)</a:t>
                      </a:r>
                      <a:endParaRPr lang="zh-CN" altLang="en-US" sz="1600" dirty="0" smtClean="0"/>
                    </a:p>
                  </a:txBody>
                  <a:tcPr marL="82991" marR="82991" marT="41495" marB="41495"/>
                </a:tc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3986731" y="1624392"/>
            <a:ext cx="45539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Calibri" charset="0"/>
                <a:ea typeface="Calibri" charset="0"/>
                <a:cs typeface="Calibri" charset="0"/>
              </a:rPr>
              <a:t>SemEval-2018 </a:t>
            </a:r>
            <a:r>
              <a:rPr lang="zh-CN" altLang="en-US" dirty="0">
                <a:latin typeface="SimHei" charset="-122"/>
                <a:ea typeface="SimHei" charset="-122"/>
                <a:cs typeface="SimHei" charset="-122"/>
              </a:rPr>
              <a:t>任务三子</a:t>
            </a:r>
            <a:r>
              <a:rPr lang="zh-CN" altLang="en-US" dirty="0" smtClean="0">
                <a:latin typeface="SimHei" charset="-122"/>
                <a:ea typeface="SimHei" charset="-122"/>
                <a:cs typeface="SimHei" charset="-122"/>
              </a:rPr>
              <a:t>任务</a:t>
            </a:r>
            <a:r>
              <a:rPr lang="zh-TW" altLang="en-US" dirty="0" smtClean="0">
                <a:latin typeface="SimHei" charset="-122"/>
                <a:ea typeface="SimHei" charset="-122"/>
                <a:cs typeface="SimHei" charset="-122"/>
              </a:rPr>
              <a:t>二</a:t>
            </a:r>
            <a:r>
              <a:rPr lang="zh-CN" altLang="en-US" dirty="0" smtClean="0">
                <a:latin typeface="SimHei" charset="-122"/>
                <a:ea typeface="SimHei" charset="-122"/>
                <a:cs typeface="SimHei" charset="-122"/>
              </a:rPr>
              <a:t>参赛</a:t>
            </a:r>
            <a:r>
              <a:rPr lang="zh-CN" altLang="en-US" dirty="0">
                <a:latin typeface="SimHei" charset="-122"/>
                <a:ea typeface="SimHei" charset="-122"/>
                <a:cs typeface="SimHei" charset="-122"/>
              </a:rPr>
              <a:t>系统</a:t>
            </a:r>
            <a:r>
              <a:rPr lang="zh-CN" altLang="en-US" dirty="0" smtClean="0">
                <a:latin typeface="SimHei" charset="-122"/>
                <a:ea typeface="SimHei" charset="-122"/>
                <a:cs typeface="SimHei" charset="-122"/>
              </a:rPr>
              <a:t>性能</a:t>
            </a:r>
            <a:endParaRPr lang="zh-CN" altLang="en-US" dirty="0">
              <a:latin typeface="SimHei" charset="-122"/>
              <a:ea typeface="SimHei" charset="-122"/>
              <a:cs typeface="Sim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40406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123</a:t>
            </a:r>
            <a:endParaRPr kumimoji="1"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9459963"/>
              </p:ext>
            </p:extLst>
          </p:nvPr>
        </p:nvGraphicFramePr>
        <p:xfrm>
          <a:off x="2062480" y="3526366"/>
          <a:ext cx="8128000" cy="18542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625600"/>
                <a:gridCol w="1625600"/>
                <a:gridCol w="1625600"/>
                <a:gridCol w="1625600"/>
                <a:gridCol w="16256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u="none" strike="noStrike" kern="1200" baseline="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准确率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u="none" strike="noStrike" kern="1200" baseline="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正确率</a:t>
                      </a:r>
                      <a:endParaRPr lang="zh-CN" altLang="en-US" sz="1800" u="none" strike="noStrike" kern="1200" baseline="0" dirty="0" smtClean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u="none" strike="noStrike" kern="1200" baseline="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召回率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u="none" strike="noStrike" kern="1200" baseline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F1 </a:t>
                      </a:r>
                      <a:r>
                        <a:rPr lang="zh-CN" altLang="en-US" sz="1800" u="none" strike="noStrike" kern="1200" baseline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值</a:t>
                      </a:r>
                      <a:endParaRPr lang="zh-CN" altLang="en-US" dirty="0" smtClean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u="none" strike="noStrike" kern="1200" baseline="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中间结果</a:t>
                      </a:r>
                      <a:r>
                        <a:rPr lang="en-US" altLang="zh-CN" sz="1800" u="none" strike="noStrike" kern="1200" baseline="0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I</a:t>
                      </a:r>
                      <a:endParaRPr lang="zh-CN" alt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altLang="zh-CN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0.6837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altLang="zh-CN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0.5606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altLang="zh-CN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0.4891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altLang="zh-CN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0.4913</a:t>
                      </a:r>
                      <a:endParaRPr lang="zh-CN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u="none" strike="noStrike" kern="1200" baseline="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中间结果</a:t>
                      </a:r>
                      <a:r>
                        <a:rPr lang="en-US" altLang="zh-CN" sz="1800" u="none" strike="noStrike" kern="1200" baseline="0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II</a:t>
                      </a:r>
                      <a:endParaRPr lang="zh-CN" alt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altLang="zh-CN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0.6913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altLang="zh-CN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0.5655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altLang="zh-CN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0.4893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altLang="zh-CN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0.4949</a:t>
                      </a:r>
                      <a:endParaRPr lang="zh-CN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u="none" strike="noStrike" kern="1200" baseline="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中间结果</a:t>
                      </a:r>
                      <a:r>
                        <a:rPr lang="en-US" altLang="zh-CN" sz="1800" u="none" strike="noStrike" kern="1200" baseline="0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III</a:t>
                      </a:r>
                      <a:endParaRPr lang="zh-CN" altLang="en-US" dirty="0" smtClean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altLang="zh-CN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0.6913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altLang="zh-CN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0.5587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altLang="zh-CN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0.5231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altLang="zh-CN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0.5179</a:t>
                      </a:r>
                      <a:endParaRPr lang="zh-CN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u="none" strike="noStrike" kern="1200" baseline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最终结果</a:t>
                      </a:r>
                      <a:endParaRPr lang="zh-CN" altLang="en-US" dirty="0" smtClean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altLang="zh-CN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0.6939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altLang="zh-CN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0.6003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altLang="zh-CN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0.5241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altLang="zh-CN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0.5205</a:t>
                      </a:r>
                      <a:endParaRPr lang="zh-CN" altLang="en-US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78443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grpSp>
        <p:nvGrpSpPr>
          <p:cNvPr id="3" name="组 2"/>
          <p:cNvGrpSpPr/>
          <p:nvPr/>
        </p:nvGrpSpPr>
        <p:grpSpPr>
          <a:xfrm>
            <a:off x="971502" y="1493133"/>
            <a:ext cx="10402555" cy="4711779"/>
            <a:chOff x="1452211" y="1659310"/>
            <a:chExt cx="9703469" cy="4395132"/>
          </a:xfrm>
        </p:grpSpPr>
        <p:sp>
          <p:nvSpPr>
            <p:cNvPr id="4" name="圆角矩形 3"/>
            <p:cNvSpPr/>
            <p:nvPr/>
          </p:nvSpPr>
          <p:spPr>
            <a:xfrm>
              <a:off x="3099874" y="2422016"/>
              <a:ext cx="742152" cy="31756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5" name="椭圆 4"/>
            <p:cNvSpPr/>
            <p:nvPr/>
          </p:nvSpPr>
          <p:spPr>
            <a:xfrm>
              <a:off x="3201499" y="2523643"/>
              <a:ext cx="135467" cy="13546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latin typeface="PMingLiU" charset="-120"/>
                <a:ea typeface="PMingLiU" charset="-120"/>
                <a:cs typeface="PMingLiU" charset="-120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3413164" y="2523643"/>
              <a:ext cx="135467" cy="13546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latin typeface="PMingLiU" charset="-120"/>
                <a:ea typeface="PMingLiU" charset="-120"/>
                <a:cs typeface="PMingLiU" charset="-120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3624829" y="2523643"/>
              <a:ext cx="135467" cy="13546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latin typeface="PMingLiU" charset="-120"/>
                <a:ea typeface="PMingLiU" charset="-120"/>
                <a:cs typeface="PMingLiU" charset="-120"/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3099873" y="2977399"/>
              <a:ext cx="742152" cy="31756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3201499" y="3079026"/>
              <a:ext cx="135467" cy="13546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3413164" y="3079026"/>
              <a:ext cx="135467" cy="13546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3624829" y="3079026"/>
              <a:ext cx="135467" cy="13546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圆角矩形 11"/>
            <p:cNvSpPr/>
            <p:nvPr/>
          </p:nvSpPr>
          <p:spPr>
            <a:xfrm>
              <a:off x="3099873" y="4059084"/>
              <a:ext cx="742152" cy="31756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3201499" y="4160711"/>
              <a:ext cx="135467" cy="13546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3413164" y="4160711"/>
              <a:ext cx="135467" cy="13546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3624829" y="4160711"/>
              <a:ext cx="135467" cy="13546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16" name="圆角矩形 15"/>
            <p:cNvSpPr/>
            <p:nvPr/>
          </p:nvSpPr>
          <p:spPr>
            <a:xfrm>
              <a:off x="2915163" y="2280250"/>
              <a:ext cx="1037025" cy="229352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文本框 16"/>
                <p:cNvSpPr txBox="1"/>
                <p:nvPr/>
              </p:nvSpPr>
              <p:spPr>
                <a:xfrm>
                  <a:off x="2466014" y="2436215"/>
                  <a:ext cx="269433" cy="2174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zh-CN" sz="1400" i="1">
                                <a:latin typeface="Cambria Math" charset="0"/>
                                <a:ea typeface="PMingLiU" charset="-120"/>
                                <a:cs typeface="PMingLiU" charset="-120"/>
                              </a:rPr>
                            </m:ctrlPr>
                          </m:sSubSupPr>
                          <m:e>
                            <m:r>
                              <a:rPr kumimoji="1" lang="en-US" altLang="zh-CN" sz="1400" i="1">
                                <a:latin typeface="Cambria Math" charset="0"/>
                                <a:ea typeface="PMingLiU" charset="-120"/>
                                <a:cs typeface="PMingLiU" charset="-12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CN" sz="1400" i="1">
                                <a:latin typeface="Cambria Math" charset="0"/>
                                <a:ea typeface="PMingLiU" charset="-120"/>
                                <a:cs typeface="PMingLiU" charset="-120"/>
                              </a:rPr>
                              <m:t>1</m:t>
                            </m:r>
                          </m:sub>
                          <m:sup>
                            <m:r>
                              <a:rPr kumimoji="1" lang="en-US" altLang="zh-CN" sz="1400" i="1">
                                <a:latin typeface="Cambria Math" charset="0"/>
                                <a:ea typeface="PMingLiU" charset="-120"/>
                                <a:cs typeface="PMingLiU" charset="-12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kumimoji="1" lang="zh-CN" altLang="en-US" sz="1400" dirty="0">
                    <a:latin typeface="PMingLiU" charset="-120"/>
                    <a:ea typeface="PMingLiU" charset="-120"/>
                    <a:cs typeface="PMingLiU" charset="-120"/>
                  </a:endParaRPr>
                </a:p>
              </p:txBody>
            </p:sp>
          </mc:Choice>
          <mc:Fallback>
            <p:sp>
              <p:nvSpPr>
                <p:cNvPr id="17" name="文本框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66014" y="2436215"/>
                  <a:ext cx="269433" cy="2174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6383" b="-1052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文本框 17"/>
                <p:cNvSpPr txBox="1"/>
                <p:nvPr/>
              </p:nvSpPr>
              <p:spPr>
                <a:xfrm>
                  <a:off x="2466014" y="2957571"/>
                  <a:ext cx="263021" cy="21781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zh-CN" sz="1400" i="1">
                                <a:latin typeface="Cambria Math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sz="1400" i="1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CN" sz="1400" i="1">
                                <a:latin typeface="Cambria Math" charset="0"/>
                              </a:rPr>
                              <m:t>2</m:t>
                            </m:r>
                          </m:sub>
                          <m:sup>
                            <m:r>
                              <a:rPr kumimoji="1" lang="en-US" altLang="zh-CN" sz="1400" i="1">
                                <a:latin typeface="Cambria Math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kumimoji="1" lang="zh-CN" altLang="en-US" sz="1400" dirty="0"/>
                </a:p>
              </p:txBody>
            </p:sp>
          </mc:Choice>
          <mc:Fallback>
            <p:sp>
              <p:nvSpPr>
                <p:cNvPr id="18" name="文本框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66014" y="2957571"/>
                  <a:ext cx="263021" cy="217817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6522" b="-769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文本框 18"/>
                <p:cNvSpPr txBox="1"/>
                <p:nvPr/>
              </p:nvSpPr>
              <p:spPr>
                <a:xfrm>
                  <a:off x="2449640" y="4073293"/>
                  <a:ext cx="316305" cy="24461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zh-CN" sz="1400" i="1">
                                <a:latin typeface="Cambria Math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sz="1400" i="1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sz="1400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1400" i="1">
                                    <a:latin typeface="Cambria Math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kumimoji="1" lang="en-US" altLang="zh-CN" sz="1400" i="1">
                                    <a:latin typeface="Cambria Math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  <m:sup>
                            <m:r>
                              <a:rPr kumimoji="1" lang="en-US" altLang="zh-CN" sz="1400" i="1">
                                <a:latin typeface="Cambria Math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kumimoji="1" lang="zh-CN" altLang="en-US" sz="1400" dirty="0"/>
                </a:p>
              </p:txBody>
            </p:sp>
          </mc:Choice>
          <mc:Fallback>
            <p:sp>
              <p:nvSpPr>
                <p:cNvPr id="19" name="文本框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49640" y="4073293"/>
                  <a:ext cx="316305" cy="24461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5455" b="-697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" name="直线箭头连接符 19"/>
            <p:cNvCxnSpPr/>
            <p:nvPr/>
          </p:nvCxnSpPr>
          <p:spPr>
            <a:xfrm>
              <a:off x="2742254" y="3146730"/>
              <a:ext cx="34661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线箭头连接符 20"/>
            <p:cNvCxnSpPr/>
            <p:nvPr/>
          </p:nvCxnSpPr>
          <p:spPr>
            <a:xfrm>
              <a:off x="2742254" y="4217868"/>
              <a:ext cx="34661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文本框 21"/>
            <p:cNvSpPr txBox="1"/>
            <p:nvPr/>
          </p:nvSpPr>
          <p:spPr>
            <a:xfrm>
              <a:off x="1676305" y="1659310"/>
              <a:ext cx="1146468" cy="553998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algn="ctr"/>
              <a:r>
                <a:rPr kumimoji="1" lang="zh-TW" altLang="en-US" sz="1500" dirty="0">
                  <a:latin typeface="SimHei" charset="-122"/>
                  <a:ea typeface="SimHei" charset="-122"/>
                  <a:cs typeface="SimHei" charset="-122"/>
                </a:rPr>
                <a:t>三轮对话</a:t>
              </a:r>
              <a:endParaRPr kumimoji="1" lang="en-US" altLang="zh-TW" sz="1500" dirty="0">
                <a:latin typeface="SimHei" charset="-122"/>
                <a:ea typeface="SimHei" charset="-122"/>
                <a:cs typeface="SimHei" charset="-122"/>
              </a:endParaRPr>
            </a:p>
            <a:p>
              <a:pPr algn="ctr"/>
              <a:r>
                <a:rPr kumimoji="1" lang="zh-TW" altLang="en-US" sz="1500" dirty="0">
                  <a:latin typeface="SimHei" charset="-122"/>
                  <a:ea typeface="SimHei" charset="-122"/>
                  <a:cs typeface="SimHei" charset="-122"/>
                </a:rPr>
                <a:t>对应词序列</a:t>
              </a:r>
              <a:endParaRPr kumimoji="1" lang="en-US" altLang="zh-TW" sz="1500" dirty="0">
                <a:latin typeface="SimHei" charset="-122"/>
                <a:ea typeface="SimHei" charset="-122"/>
                <a:cs typeface="SimHei" charset="-122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3058557" y="1906708"/>
              <a:ext cx="761747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500" dirty="0">
                  <a:latin typeface="SimHei" charset="-122"/>
                  <a:ea typeface="SimHei" charset="-122"/>
                  <a:cs typeface="SimHei" charset="-122"/>
                </a:rPr>
                <a:t>词嵌入</a:t>
              </a:r>
            </a:p>
          </p:txBody>
        </p:sp>
        <p:sp>
          <p:nvSpPr>
            <p:cNvPr id="24" name="圆角矩形 23"/>
            <p:cNvSpPr/>
            <p:nvPr/>
          </p:nvSpPr>
          <p:spPr>
            <a:xfrm>
              <a:off x="4798107" y="2412793"/>
              <a:ext cx="275202" cy="196434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sz="1200" dirty="0">
                  <a:solidFill>
                    <a:schemeClr val="tx1"/>
                  </a:solidFill>
                </a:rPr>
                <a:t>RNN</a:t>
              </a:r>
              <a:r>
                <a:rPr kumimoji="1" lang="zh-CN" altLang="en-US" sz="1200" dirty="0">
                  <a:solidFill>
                    <a:schemeClr val="tx1"/>
                  </a:solidFill>
                </a:rPr>
                <a:t> </a:t>
              </a:r>
              <a:r>
                <a:rPr kumimoji="1" lang="en-US" altLang="zh-CN" sz="1200" dirty="0">
                  <a:solidFill>
                    <a:schemeClr val="tx1"/>
                  </a:solidFill>
                </a:rPr>
                <a:t>/ CNN</a:t>
              </a:r>
              <a:endParaRPr kumimoji="1"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5" name="圆角矩形 24"/>
            <p:cNvSpPr/>
            <p:nvPr/>
          </p:nvSpPr>
          <p:spPr>
            <a:xfrm>
              <a:off x="5845022" y="2412795"/>
              <a:ext cx="272857" cy="196433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eaVert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zh-CN" altLang="en-US" sz="1400" dirty="0">
                  <a:solidFill>
                    <a:schemeClr val="tx1"/>
                  </a:solidFill>
                  <a:latin typeface="SimHei" charset="-122"/>
                  <a:ea typeface="SimHei" charset="-122"/>
                  <a:cs typeface="SimHei" charset="-122"/>
                </a:rPr>
                <a:t>池化</a:t>
              </a:r>
              <a:r>
                <a:rPr kumimoji="1" lang="en-US" altLang="zh-CN" sz="1400" dirty="0">
                  <a:solidFill>
                    <a:schemeClr val="tx1"/>
                  </a:solidFill>
                  <a:latin typeface="SimHei" charset="-122"/>
                  <a:ea typeface="SimHei" charset="-122"/>
                  <a:cs typeface="SimHei" charset="-122"/>
                </a:rPr>
                <a:t> / </a:t>
              </a:r>
              <a:r>
                <a:rPr kumimoji="1" lang="zh-CN" altLang="en-US" sz="1400" dirty="0">
                  <a:solidFill>
                    <a:schemeClr val="tx1"/>
                  </a:solidFill>
                  <a:latin typeface="SimHei" charset="-122"/>
                  <a:ea typeface="SimHei" charset="-122"/>
                  <a:cs typeface="SimHei" charset="-122"/>
                </a:rPr>
                <a:t>注意力</a:t>
              </a:r>
              <a:r>
                <a:rPr kumimoji="1" lang="en-US" altLang="zh-CN" sz="1400" dirty="0">
                  <a:solidFill>
                    <a:schemeClr val="tx1"/>
                  </a:solidFill>
                  <a:latin typeface="SimHei" charset="-122"/>
                  <a:ea typeface="SimHei" charset="-122"/>
                  <a:cs typeface="SimHei" charset="-122"/>
                </a:rPr>
                <a:t> / </a:t>
              </a:r>
              <a:r>
                <a:rPr kumimoji="1" lang="zh-CN" altLang="en-US" sz="1400" dirty="0">
                  <a:solidFill>
                    <a:schemeClr val="tx1"/>
                  </a:solidFill>
                  <a:latin typeface="SimHei" charset="-122"/>
                  <a:ea typeface="SimHei" charset="-122"/>
                  <a:cs typeface="SimHei" charset="-122"/>
                </a:rPr>
                <a:t>其他 </a:t>
              </a:r>
              <a:r>
                <a:rPr kumimoji="1" lang="en-US" altLang="zh-CN" sz="1400" dirty="0">
                  <a:solidFill>
                    <a:schemeClr val="tx1"/>
                  </a:solidFill>
                  <a:latin typeface="SimHei" charset="-122"/>
                  <a:ea typeface="SimHei" charset="-122"/>
                  <a:cs typeface="SimHei" charset="-122"/>
                </a:rPr>
                <a:t>  </a:t>
              </a:r>
              <a:endParaRPr kumimoji="1" lang="zh-CN" altLang="en-US" sz="1400" dirty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endParaRPr>
            </a:p>
          </p:txBody>
        </p:sp>
        <p:sp>
          <p:nvSpPr>
            <p:cNvPr id="26" name="圆角矩形 25"/>
            <p:cNvSpPr/>
            <p:nvPr/>
          </p:nvSpPr>
          <p:spPr>
            <a:xfrm>
              <a:off x="4127041" y="2273663"/>
              <a:ext cx="284201" cy="2300141"/>
            </a:xfrm>
            <a:prstGeom prst="round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eaVert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zh-CN" altLang="en-US" sz="1400" dirty="0">
                  <a:solidFill>
                    <a:schemeClr val="tx1"/>
                  </a:solidFill>
                  <a:latin typeface="SimHei" charset="-122"/>
                  <a:ea typeface="SimHei" charset="-122"/>
                  <a:cs typeface="SimHei" charset="-122"/>
                </a:rPr>
                <a:t>高斯噪声</a:t>
              </a:r>
            </a:p>
          </p:txBody>
        </p:sp>
        <p:sp>
          <p:nvSpPr>
            <p:cNvPr id="27" name="圆角矩形 26"/>
            <p:cNvSpPr/>
            <p:nvPr/>
          </p:nvSpPr>
          <p:spPr>
            <a:xfrm>
              <a:off x="6529945" y="2235911"/>
              <a:ext cx="272857" cy="2320851"/>
            </a:xfrm>
            <a:prstGeom prst="round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sz="1200" dirty="0">
                  <a:solidFill>
                    <a:schemeClr val="tx1"/>
                  </a:solidFill>
                </a:rPr>
                <a:t>Dropout</a:t>
              </a:r>
              <a:endParaRPr kumimoji="1"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8" name="圆角矩形 27"/>
            <p:cNvSpPr/>
            <p:nvPr/>
          </p:nvSpPr>
          <p:spPr>
            <a:xfrm>
              <a:off x="7586896" y="3873432"/>
              <a:ext cx="272857" cy="197951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eaVert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zh-CN" altLang="en-US" sz="1400" dirty="0">
                  <a:solidFill>
                    <a:schemeClr val="tx1"/>
                  </a:solidFill>
                  <a:latin typeface="SimHei" charset="-122"/>
                  <a:ea typeface="SimHei" charset="-122"/>
                  <a:cs typeface="SimHei" charset="-122"/>
                </a:rPr>
                <a:t>全联接层</a:t>
              </a:r>
            </a:p>
          </p:txBody>
        </p:sp>
        <p:sp>
          <p:nvSpPr>
            <p:cNvPr id="29" name="圆角矩形 28"/>
            <p:cNvSpPr/>
            <p:nvPr/>
          </p:nvSpPr>
          <p:spPr>
            <a:xfrm>
              <a:off x="8011266" y="3873432"/>
              <a:ext cx="275202" cy="197951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TW" sz="1200" dirty="0">
                  <a:solidFill>
                    <a:schemeClr val="tx1"/>
                  </a:solidFill>
                </a:rPr>
                <a:t>ReLU</a:t>
              </a:r>
              <a:endParaRPr kumimoji="1" lang="en-US" altLang="zh-CN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直线箭头连接符 29"/>
            <p:cNvCxnSpPr>
              <a:stCxn id="6" idx="3"/>
            </p:cNvCxnSpPr>
            <p:nvPr/>
          </p:nvCxnSpPr>
          <p:spPr>
            <a:xfrm>
              <a:off x="3842026" y="2580800"/>
              <a:ext cx="28501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线箭头连接符 30"/>
            <p:cNvCxnSpPr/>
            <p:nvPr/>
          </p:nvCxnSpPr>
          <p:spPr>
            <a:xfrm>
              <a:off x="4412255" y="2580800"/>
              <a:ext cx="38585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线箭头连接符 31"/>
            <p:cNvCxnSpPr/>
            <p:nvPr/>
          </p:nvCxnSpPr>
          <p:spPr>
            <a:xfrm>
              <a:off x="4412255" y="3152900"/>
              <a:ext cx="38585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线箭头连接符 32"/>
            <p:cNvCxnSpPr/>
            <p:nvPr/>
          </p:nvCxnSpPr>
          <p:spPr>
            <a:xfrm>
              <a:off x="4411229" y="4225852"/>
              <a:ext cx="38689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线箭头连接符 33"/>
            <p:cNvCxnSpPr/>
            <p:nvPr/>
          </p:nvCxnSpPr>
          <p:spPr>
            <a:xfrm>
              <a:off x="5073309" y="2574630"/>
              <a:ext cx="23651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线箭头连接符 34"/>
            <p:cNvCxnSpPr/>
            <p:nvPr/>
          </p:nvCxnSpPr>
          <p:spPr>
            <a:xfrm>
              <a:off x="5073309" y="3146730"/>
              <a:ext cx="23651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线箭头连接符 35"/>
            <p:cNvCxnSpPr/>
            <p:nvPr/>
          </p:nvCxnSpPr>
          <p:spPr>
            <a:xfrm>
              <a:off x="5594027" y="2574630"/>
              <a:ext cx="23651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线箭头连接符 36"/>
            <p:cNvCxnSpPr/>
            <p:nvPr/>
          </p:nvCxnSpPr>
          <p:spPr>
            <a:xfrm>
              <a:off x="5594027" y="3139638"/>
              <a:ext cx="23651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线箭头连接符 37"/>
            <p:cNvCxnSpPr>
              <a:stCxn id="78" idx="6"/>
              <a:endCxn id="99" idx="1"/>
            </p:cNvCxnSpPr>
            <p:nvPr/>
          </p:nvCxnSpPr>
          <p:spPr>
            <a:xfrm flipV="1">
              <a:off x="7285709" y="4863194"/>
              <a:ext cx="301182" cy="159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线箭头连接符 38"/>
            <p:cNvCxnSpPr>
              <a:stCxn id="99" idx="3"/>
              <a:endCxn id="100" idx="1"/>
            </p:cNvCxnSpPr>
            <p:nvPr/>
          </p:nvCxnSpPr>
          <p:spPr>
            <a:xfrm>
              <a:off x="7859753" y="4863189"/>
              <a:ext cx="15151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线箭头连接符 39"/>
            <p:cNvCxnSpPr/>
            <p:nvPr/>
          </p:nvCxnSpPr>
          <p:spPr>
            <a:xfrm flipV="1">
              <a:off x="9154186" y="4862703"/>
              <a:ext cx="414575" cy="48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文本框 40"/>
            <p:cNvSpPr txBox="1"/>
            <p:nvPr/>
          </p:nvSpPr>
          <p:spPr>
            <a:xfrm>
              <a:off x="4649766" y="1892211"/>
              <a:ext cx="1615959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500" dirty="0">
                  <a:latin typeface="SimHei" charset="-122"/>
                  <a:ea typeface="SimHei" charset="-122"/>
                  <a:cs typeface="SimHei" charset="-122"/>
                </a:rPr>
                <a:t>特征编码器</a:t>
              </a:r>
              <a:endParaRPr kumimoji="1" lang="en-US" altLang="zh-CN" sz="1500" dirty="0">
                <a:latin typeface="SimHei" charset="-122"/>
                <a:ea typeface="SimHei" charset="-122"/>
                <a:cs typeface="SimHei" charset="-122"/>
              </a:endParaRPr>
            </a:p>
          </p:txBody>
        </p:sp>
        <p:sp>
          <p:nvSpPr>
            <p:cNvPr id="42" name="圆角矩形 41"/>
            <p:cNvSpPr/>
            <p:nvPr/>
          </p:nvSpPr>
          <p:spPr>
            <a:xfrm>
              <a:off x="4608543" y="2252928"/>
              <a:ext cx="1703947" cy="232085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8968492" y="3283501"/>
              <a:ext cx="161595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400" dirty="0">
                  <a:latin typeface="SimHei" charset="-122"/>
                  <a:ea typeface="SimHei" charset="-122"/>
                  <a:cs typeface="SimHei" charset="-122"/>
                </a:rPr>
                <a:t>各情感类别</a:t>
              </a:r>
              <a:endParaRPr kumimoji="1" lang="en-US" altLang="zh-CN" sz="1400" dirty="0">
                <a:latin typeface="SimHei" charset="-122"/>
                <a:ea typeface="SimHei" charset="-122"/>
                <a:cs typeface="SimHei" charset="-122"/>
              </a:endParaRPr>
            </a:p>
            <a:p>
              <a:pPr algn="ctr"/>
              <a:r>
                <a:rPr kumimoji="1" lang="zh-CN" altLang="en-US" sz="1400" dirty="0">
                  <a:latin typeface="SimHei" charset="-122"/>
                  <a:ea typeface="SimHei" charset="-122"/>
                  <a:cs typeface="SimHei" charset="-122"/>
                </a:rPr>
                <a:t>概率分布</a:t>
              </a:r>
              <a:endParaRPr kumimoji="1" lang="en-US" altLang="zh-CN" sz="1400" dirty="0">
                <a:latin typeface="SimHei" charset="-122"/>
                <a:ea typeface="SimHei" charset="-122"/>
                <a:cs typeface="SimHei" charset="-122"/>
              </a:endParaRPr>
            </a:p>
          </p:txBody>
        </p:sp>
        <p:cxnSp>
          <p:nvCxnSpPr>
            <p:cNvPr id="44" name="直线箭头连接符 43"/>
            <p:cNvCxnSpPr/>
            <p:nvPr/>
          </p:nvCxnSpPr>
          <p:spPr>
            <a:xfrm>
              <a:off x="2742252" y="2612812"/>
              <a:ext cx="34661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文本框 44"/>
            <p:cNvSpPr txBox="1"/>
            <p:nvPr/>
          </p:nvSpPr>
          <p:spPr>
            <a:xfrm>
              <a:off x="5283934" y="2397156"/>
              <a:ext cx="3080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mr-IN" altLang="zh-CN" sz="1400"/>
                <a:t>…</a:t>
              </a:r>
              <a:endParaRPr kumimoji="1" lang="zh-CN" altLang="en-US" sz="1400" dirty="0"/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5285867" y="2944451"/>
              <a:ext cx="3080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mr-IN" altLang="zh-CN" sz="1400"/>
                <a:t>…</a:t>
              </a:r>
              <a:endParaRPr kumimoji="1" lang="zh-CN" altLang="en-US" sz="1400" dirty="0"/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5279155" y="4041212"/>
              <a:ext cx="3080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mr-IN" altLang="zh-CN" sz="1400" dirty="0"/>
                <a:t>…</a:t>
              </a:r>
              <a:endParaRPr kumimoji="1" lang="zh-CN" altLang="en-US" sz="1400" dirty="0"/>
            </a:p>
          </p:txBody>
        </p:sp>
        <p:cxnSp>
          <p:nvCxnSpPr>
            <p:cNvPr id="48" name="直线箭头连接符 47"/>
            <p:cNvCxnSpPr>
              <a:stCxn id="93" idx="3"/>
              <a:endCxn id="96" idx="1"/>
            </p:cNvCxnSpPr>
            <p:nvPr/>
          </p:nvCxnSpPr>
          <p:spPr>
            <a:xfrm>
              <a:off x="6117878" y="3394964"/>
              <a:ext cx="412066" cy="137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圆角矩形 48"/>
            <p:cNvSpPr/>
            <p:nvPr/>
          </p:nvSpPr>
          <p:spPr>
            <a:xfrm rot="5400000">
              <a:off x="9244274" y="4703919"/>
              <a:ext cx="966538" cy="31756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 rot="5400000">
              <a:off x="9660459" y="4470210"/>
              <a:ext cx="135467" cy="13546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latin typeface="SimHei" charset="-122"/>
                <a:ea typeface="SimHei" charset="-122"/>
                <a:cs typeface="SimHei" charset="-122"/>
              </a:endParaRPr>
            </a:p>
          </p:txBody>
        </p:sp>
        <p:sp>
          <p:nvSpPr>
            <p:cNvPr id="51" name="椭圆 50"/>
            <p:cNvSpPr/>
            <p:nvPr/>
          </p:nvSpPr>
          <p:spPr>
            <a:xfrm rot="5400000">
              <a:off x="9660459" y="4681875"/>
              <a:ext cx="135467" cy="13546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52" name="椭圆 51"/>
            <p:cNvSpPr/>
            <p:nvPr/>
          </p:nvSpPr>
          <p:spPr>
            <a:xfrm rot="5400000">
              <a:off x="9660459" y="4893540"/>
              <a:ext cx="135467" cy="13546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53" name="椭圆 52"/>
            <p:cNvSpPr/>
            <p:nvPr/>
          </p:nvSpPr>
          <p:spPr>
            <a:xfrm rot="5400000">
              <a:off x="9666011" y="5105205"/>
              <a:ext cx="135467" cy="13546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54" name="文本框 53"/>
            <p:cNvSpPr txBox="1"/>
            <p:nvPr/>
          </p:nvSpPr>
          <p:spPr>
            <a:xfrm rot="5400000">
              <a:off x="2514835" y="3360791"/>
              <a:ext cx="3080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mr-IN" altLang="zh-CN" sz="1400" dirty="0"/>
                <a:t>…</a:t>
              </a:r>
              <a:endParaRPr kumimoji="1" lang="zh-CN" altLang="en-US" sz="1400" dirty="0"/>
            </a:p>
          </p:txBody>
        </p:sp>
        <p:sp>
          <p:nvSpPr>
            <p:cNvPr id="55" name="文本框 54"/>
            <p:cNvSpPr txBox="1"/>
            <p:nvPr/>
          </p:nvSpPr>
          <p:spPr>
            <a:xfrm rot="5400000">
              <a:off x="3355529" y="3531609"/>
              <a:ext cx="3080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mr-IN" altLang="zh-CN" sz="1400"/>
                <a:t>…</a:t>
              </a:r>
              <a:endParaRPr kumimoji="1" lang="zh-CN" altLang="en-US" sz="1400" dirty="0"/>
            </a:p>
          </p:txBody>
        </p:sp>
        <p:cxnSp>
          <p:nvCxnSpPr>
            <p:cNvPr id="56" name="直线箭头连接符 55"/>
            <p:cNvCxnSpPr/>
            <p:nvPr/>
          </p:nvCxnSpPr>
          <p:spPr>
            <a:xfrm>
              <a:off x="5074358" y="4225852"/>
              <a:ext cx="23549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线箭头连接符 56"/>
            <p:cNvCxnSpPr/>
            <p:nvPr/>
          </p:nvCxnSpPr>
          <p:spPr>
            <a:xfrm>
              <a:off x="5595076" y="4225852"/>
              <a:ext cx="23549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圆角矩形 57"/>
            <p:cNvSpPr/>
            <p:nvPr/>
          </p:nvSpPr>
          <p:spPr>
            <a:xfrm>
              <a:off x="7402728" y="3733592"/>
              <a:ext cx="1951936" cy="232085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59" name="文本框 58"/>
            <p:cNvSpPr txBox="1"/>
            <p:nvPr/>
          </p:nvSpPr>
          <p:spPr>
            <a:xfrm>
              <a:off x="7538058" y="3262149"/>
              <a:ext cx="1615959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500" dirty="0">
                  <a:latin typeface="SimHei" charset="-122"/>
                  <a:ea typeface="SimHei" charset="-122"/>
                  <a:cs typeface="SimHei" charset="-122"/>
                </a:rPr>
                <a:t>概率预测器</a:t>
              </a:r>
              <a:endParaRPr kumimoji="1" lang="en-US" altLang="zh-CN" sz="1500" dirty="0">
                <a:latin typeface="SimHei" charset="-122"/>
                <a:ea typeface="SimHei" charset="-122"/>
                <a:cs typeface="SimHei" charset="-122"/>
              </a:endParaRPr>
            </a:p>
          </p:txBody>
        </p:sp>
        <p:sp>
          <p:nvSpPr>
            <p:cNvPr id="60" name="圆角矩形 59"/>
            <p:cNvSpPr/>
            <p:nvPr/>
          </p:nvSpPr>
          <p:spPr>
            <a:xfrm>
              <a:off x="10120125" y="4379451"/>
              <a:ext cx="275202" cy="966539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sz="1200" dirty="0">
                  <a:solidFill>
                    <a:schemeClr val="tx1"/>
                  </a:solidFill>
                </a:rPr>
                <a:t>Argmax</a:t>
              </a:r>
            </a:p>
          </p:txBody>
        </p:sp>
        <p:sp>
          <p:nvSpPr>
            <p:cNvPr id="61" name="文本框 60"/>
            <p:cNvSpPr txBox="1"/>
            <p:nvPr/>
          </p:nvSpPr>
          <p:spPr>
            <a:xfrm>
              <a:off x="10603758" y="4694423"/>
              <a:ext cx="269626" cy="323165"/>
            </a:xfrm>
            <a:prstGeom prst="rect">
              <a:avLst/>
            </a:prstGeom>
            <a:noFill/>
          </p:spPr>
          <p:txBody>
            <a:bodyPr vert="horz" wrap="none" rtlCol="0" anchor="t">
              <a:spAutoFit/>
            </a:bodyPr>
            <a:lstStyle/>
            <a:p>
              <a:r>
                <a:rPr kumimoji="1" lang="en-US" altLang="zh-CN" sz="1500" i="1" dirty="0">
                  <a:latin typeface="Cambria Math" charset="0"/>
                  <a:ea typeface="Cambria Math" charset="0"/>
                  <a:cs typeface="Cambria Math" charset="0"/>
                </a:rPr>
                <a:t>c</a:t>
              </a:r>
              <a:endParaRPr kumimoji="1" lang="zh-CN" altLang="en-US" sz="1500" i="1" dirty="0">
                <a:latin typeface="Cambria Math" charset="0"/>
                <a:ea typeface="Cambria Math" charset="0"/>
                <a:cs typeface="Cambria Math" charset="0"/>
              </a:endParaRPr>
            </a:p>
          </p:txBody>
        </p:sp>
        <p:cxnSp>
          <p:nvCxnSpPr>
            <p:cNvPr id="62" name="直线箭头连接符 61"/>
            <p:cNvCxnSpPr/>
            <p:nvPr/>
          </p:nvCxnSpPr>
          <p:spPr>
            <a:xfrm>
              <a:off x="9886327" y="4862704"/>
              <a:ext cx="233798" cy="1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线箭头连接符 62"/>
            <p:cNvCxnSpPr/>
            <p:nvPr/>
          </p:nvCxnSpPr>
          <p:spPr>
            <a:xfrm flipV="1">
              <a:off x="10395327" y="4862720"/>
              <a:ext cx="257162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矩形 63"/>
            <p:cNvSpPr/>
            <p:nvPr/>
          </p:nvSpPr>
          <p:spPr>
            <a:xfrm>
              <a:off x="10149299" y="3858647"/>
              <a:ext cx="1006381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kumimoji="1" lang="zh-CN" altLang="en-US" sz="1400">
                  <a:latin typeface="SimHei" charset="-122"/>
                  <a:ea typeface="SimHei" charset="-122"/>
                  <a:cs typeface="SimHei" charset="-122"/>
                </a:rPr>
                <a:t>情感类别</a:t>
              </a:r>
              <a:endParaRPr kumimoji="1" lang="en-US" altLang="zh-CN" sz="1400" dirty="0">
                <a:latin typeface="SimHei" charset="-122"/>
                <a:ea typeface="SimHei" charset="-122"/>
                <a:cs typeface="SimHei" charset="-122"/>
              </a:endParaRPr>
            </a:p>
          </p:txBody>
        </p:sp>
        <p:sp>
          <p:nvSpPr>
            <p:cNvPr id="65" name="左大括号 64"/>
            <p:cNvSpPr/>
            <p:nvPr/>
          </p:nvSpPr>
          <p:spPr>
            <a:xfrm>
              <a:off x="2315556" y="2239468"/>
              <a:ext cx="118387" cy="2320851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6" name="文本框 65"/>
                <p:cNvSpPr txBox="1"/>
                <p:nvPr/>
              </p:nvSpPr>
              <p:spPr>
                <a:xfrm>
                  <a:off x="2034319" y="3292626"/>
                  <a:ext cx="263021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zh-CN" sz="1400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kumimoji="1" lang="en-US" altLang="zh-CN" sz="1400" i="1">
                                <a:latin typeface="Cambria Math" charset="0"/>
                              </a:rPr>
                              <m:t>𝑤</m:t>
                            </m:r>
                          </m:e>
                          <m:sup>
                            <m:r>
                              <a:rPr kumimoji="1" lang="en-US" altLang="zh-CN" sz="1400" i="1">
                                <a:latin typeface="Cambria Math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kumimoji="1" lang="zh-CN" altLang="en-US" sz="1400" dirty="0"/>
                </a:p>
              </p:txBody>
            </p:sp>
          </mc:Choice>
          <mc:Fallback>
            <p:sp>
              <p:nvSpPr>
                <p:cNvPr id="66" name="文本框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34319" y="3292626"/>
                  <a:ext cx="263021" cy="215444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652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7" name="文本框 66"/>
                <p:cNvSpPr txBox="1"/>
                <p:nvPr/>
              </p:nvSpPr>
              <p:spPr>
                <a:xfrm>
                  <a:off x="2026678" y="4766159"/>
                  <a:ext cx="266868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zh-CN" sz="1400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kumimoji="1" lang="en-US" altLang="zh-CN" sz="1400" i="1">
                                <a:latin typeface="Cambria Math" charset="0"/>
                              </a:rPr>
                              <m:t>𝑤</m:t>
                            </m:r>
                          </m:e>
                          <m:sup>
                            <m:r>
                              <a:rPr kumimoji="1" lang="en-US" altLang="zh-CN" sz="1400" i="1"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kumimoji="1" lang="zh-CN" altLang="en-US" sz="1400" dirty="0"/>
                </a:p>
              </p:txBody>
            </p:sp>
          </mc:Choice>
          <mc:Fallback>
            <p:sp>
              <p:nvSpPr>
                <p:cNvPr id="67" name="文本框 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26678" y="4766159"/>
                  <a:ext cx="266868" cy="215444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425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8" name="组 67"/>
            <p:cNvGrpSpPr/>
            <p:nvPr/>
          </p:nvGrpSpPr>
          <p:grpSpPr>
            <a:xfrm>
              <a:off x="6994371" y="4719115"/>
              <a:ext cx="291338" cy="291338"/>
              <a:chOff x="6139877" y="3890914"/>
              <a:chExt cx="291338" cy="291338"/>
            </a:xfrm>
          </p:grpSpPr>
          <p:sp>
            <p:nvSpPr>
              <p:cNvPr id="69" name="椭圆 68"/>
              <p:cNvSpPr/>
              <p:nvPr/>
            </p:nvSpPr>
            <p:spPr>
              <a:xfrm>
                <a:off x="6139877" y="3890914"/>
                <a:ext cx="291338" cy="29133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70" name="直线连接符 69"/>
              <p:cNvCxnSpPr/>
              <p:nvPr/>
            </p:nvCxnSpPr>
            <p:spPr>
              <a:xfrm>
                <a:off x="6139877" y="4036583"/>
                <a:ext cx="291338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直线连接符 70"/>
              <p:cNvCxnSpPr/>
              <p:nvPr/>
            </p:nvCxnSpPr>
            <p:spPr>
              <a:xfrm>
                <a:off x="6285546" y="3890914"/>
                <a:ext cx="0" cy="29133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2" name="文本框 71"/>
            <p:cNvSpPr txBox="1"/>
            <p:nvPr/>
          </p:nvSpPr>
          <p:spPr>
            <a:xfrm>
              <a:off x="3257537" y="4687303"/>
              <a:ext cx="3080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mr-IN" altLang="zh-CN" sz="1400" dirty="0"/>
                <a:t>…</a:t>
              </a:r>
              <a:endParaRPr kumimoji="1" lang="zh-CN" altLang="en-US" sz="1400" dirty="0"/>
            </a:p>
          </p:txBody>
        </p:sp>
        <p:sp>
          <p:nvSpPr>
            <p:cNvPr id="73" name="圆角矩形 72"/>
            <p:cNvSpPr/>
            <p:nvPr/>
          </p:nvSpPr>
          <p:spPr>
            <a:xfrm>
              <a:off x="2873306" y="4728469"/>
              <a:ext cx="1076560" cy="280428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74" name="圆角矩形 73"/>
            <p:cNvSpPr/>
            <p:nvPr/>
          </p:nvSpPr>
          <p:spPr>
            <a:xfrm>
              <a:off x="4116167" y="4728469"/>
              <a:ext cx="343478" cy="280428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75" name="圆角矩形 74"/>
            <p:cNvSpPr/>
            <p:nvPr/>
          </p:nvSpPr>
          <p:spPr>
            <a:xfrm>
              <a:off x="4605313" y="4728469"/>
              <a:ext cx="1704846" cy="280428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cxnSp>
          <p:nvCxnSpPr>
            <p:cNvPr id="76" name="直线箭头连接符 75"/>
            <p:cNvCxnSpPr>
              <a:stCxn id="95" idx="3"/>
              <a:endCxn id="97" idx="1"/>
            </p:cNvCxnSpPr>
            <p:nvPr/>
          </p:nvCxnSpPr>
          <p:spPr>
            <a:xfrm>
              <a:off x="3949869" y="4868683"/>
              <a:ext cx="16630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线箭头连接符 76"/>
            <p:cNvCxnSpPr>
              <a:stCxn id="97" idx="3"/>
              <a:endCxn id="98" idx="1"/>
            </p:cNvCxnSpPr>
            <p:nvPr/>
          </p:nvCxnSpPr>
          <p:spPr>
            <a:xfrm>
              <a:off x="4459645" y="4868683"/>
              <a:ext cx="14566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圆角矩形 77"/>
            <p:cNvSpPr/>
            <p:nvPr/>
          </p:nvSpPr>
          <p:spPr>
            <a:xfrm>
              <a:off x="6492080" y="4728469"/>
              <a:ext cx="343478" cy="280428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cxnSp>
          <p:nvCxnSpPr>
            <p:cNvPr id="79" name="直线箭头连接符 78"/>
            <p:cNvCxnSpPr>
              <a:stCxn id="98" idx="3"/>
            </p:cNvCxnSpPr>
            <p:nvPr/>
          </p:nvCxnSpPr>
          <p:spPr>
            <a:xfrm>
              <a:off x="6310160" y="4868683"/>
              <a:ext cx="18192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线箭头连接符 79"/>
            <p:cNvCxnSpPr>
              <a:endCxn id="78" idx="2"/>
            </p:cNvCxnSpPr>
            <p:nvPr/>
          </p:nvCxnSpPr>
          <p:spPr>
            <a:xfrm flipV="1">
              <a:off x="6835560" y="4864786"/>
              <a:ext cx="158813" cy="389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文本框 80"/>
            <p:cNvSpPr txBox="1"/>
            <p:nvPr/>
          </p:nvSpPr>
          <p:spPr>
            <a:xfrm>
              <a:off x="5285867" y="4692696"/>
              <a:ext cx="3080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mr-IN" altLang="zh-CN" sz="1400" dirty="0"/>
                <a:t>…</a:t>
              </a:r>
              <a:endParaRPr kumimoji="1" lang="zh-CN" altLang="en-US" sz="1400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2" name="文本框 81"/>
                <p:cNvSpPr txBox="1"/>
                <p:nvPr/>
              </p:nvSpPr>
              <p:spPr>
                <a:xfrm>
                  <a:off x="2035456" y="5441144"/>
                  <a:ext cx="266868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zh-CN" sz="1400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kumimoji="1" lang="en-US" altLang="zh-CN" sz="1400" i="1">
                                <a:latin typeface="Cambria Math" charset="0"/>
                              </a:rPr>
                              <m:t>𝑤</m:t>
                            </m:r>
                          </m:e>
                          <m:sup>
                            <m:r>
                              <a:rPr kumimoji="1" lang="en-US" altLang="zh-CN" sz="1400" i="1">
                                <a:latin typeface="Cambria Math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kumimoji="1" lang="zh-CN" altLang="en-US" sz="1400" dirty="0"/>
                </a:p>
              </p:txBody>
            </p:sp>
          </mc:Choice>
          <mc:Fallback>
            <p:sp>
              <p:nvSpPr>
                <p:cNvPr id="82" name="文本框 8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35456" y="5441144"/>
                  <a:ext cx="266868" cy="215444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638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3" name="文本框 82"/>
            <p:cNvSpPr txBox="1"/>
            <p:nvPr/>
          </p:nvSpPr>
          <p:spPr>
            <a:xfrm>
              <a:off x="3257636" y="5374971"/>
              <a:ext cx="3080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mr-IN" altLang="zh-CN" sz="1400" dirty="0"/>
                <a:t>…</a:t>
              </a:r>
              <a:endParaRPr kumimoji="1" lang="zh-CN" altLang="en-US" sz="1400" dirty="0"/>
            </a:p>
          </p:txBody>
        </p:sp>
        <p:cxnSp>
          <p:nvCxnSpPr>
            <p:cNvPr id="84" name="直线箭头连接符 83"/>
            <p:cNvCxnSpPr/>
            <p:nvPr/>
          </p:nvCxnSpPr>
          <p:spPr>
            <a:xfrm>
              <a:off x="2327678" y="5563504"/>
              <a:ext cx="53648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圆角矩形 84"/>
            <p:cNvSpPr/>
            <p:nvPr/>
          </p:nvSpPr>
          <p:spPr>
            <a:xfrm>
              <a:off x="2873306" y="5423290"/>
              <a:ext cx="1076560" cy="280428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86" name="圆角矩形 85"/>
            <p:cNvSpPr/>
            <p:nvPr/>
          </p:nvSpPr>
          <p:spPr>
            <a:xfrm>
              <a:off x="4116167" y="5423290"/>
              <a:ext cx="343478" cy="280428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87" name="圆角矩形 86"/>
            <p:cNvSpPr/>
            <p:nvPr/>
          </p:nvSpPr>
          <p:spPr>
            <a:xfrm>
              <a:off x="4605313" y="5423290"/>
              <a:ext cx="1704846" cy="280428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cxnSp>
          <p:nvCxnSpPr>
            <p:cNvPr id="88" name="直线箭头连接符 87"/>
            <p:cNvCxnSpPr/>
            <p:nvPr/>
          </p:nvCxnSpPr>
          <p:spPr>
            <a:xfrm>
              <a:off x="3949859" y="5563504"/>
              <a:ext cx="16630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线箭头连接符 88"/>
            <p:cNvCxnSpPr/>
            <p:nvPr/>
          </p:nvCxnSpPr>
          <p:spPr>
            <a:xfrm>
              <a:off x="4459645" y="5563504"/>
              <a:ext cx="14566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圆角矩形 89"/>
            <p:cNvSpPr/>
            <p:nvPr/>
          </p:nvSpPr>
          <p:spPr>
            <a:xfrm>
              <a:off x="6492080" y="5423290"/>
              <a:ext cx="343478" cy="280428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cxnSp>
          <p:nvCxnSpPr>
            <p:cNvPr id="91" name="直线箭头连接符 90"/>
            <p:cNvCxnSpPr/>
            <p:nvPr/>
          </p:nvCxnSpPr>
          <p:spPr>
            <a:xfrm>
              <a:off x="6310159" y="5563504"/>
              <a:ext cx="18193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文本框 91"/>
            <p:cNvSpPr txBox="1"/>
            <p:nvPr/>
          </p:nvSpPr>
          <p:spPr>
            <a:xfrm>
              <a:off x="5285867" y="5387517"/>
              <a:ext cx="3080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mr-IN" altLang="zh-CN" sz="1400" dirty="0"/>
                <a:t>…</a:t>
              </a:r>
              <a:endParaRPr kumimoji="1" lang="zh-CN" altLang="en-US" sz="1400" dirty="0"/>
            </a:p>
          </p:txBody>
        </p:sp>
        <p:cxnSp>
          <p:nvCxnSpPr>
            <p:cNvPr id="93" name="肘形连接符 92"/>
            <p:cNvCxnSpPr>
              <a:stCxn id="96" idx="3"/>
              <a:endCxn id="78" idx="0"/>
            </p:cNvCxnSpPr>
            <p:nvPr/>
          </p:nvCxnSpPr>
          <p:spPr>
            <a:xfrm>
              <a:off x="6802800" y="3396335"/>
              <a:ext cx="337240" cy="1322780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肘形连接符 93"/>
            <p:cNvCxnSpPr>
              <a:endCxn id="78" idx="4"/>
            </p:cNvCxnSpPr>
            <p:nvPr/>
          </p:nvCxnSpPr>
          <p:spPr>
            <a:xfrm flipV="1">
              <a:off x="6835558" y="5010455"/>
              <a:ext cx="304482" cy="553051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圆角矩形 94"/>
            <p:cNvSpPr/>
            <p:nvPr/>
          </p:nvSpPr>
          <p:spPr>
            <a:xfrm>
              <a:off x="8434439" y="3873432"/>
              <a:ext cx="272857" cy="197951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eaVert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zh-CN" altLang="en-US" sz="1400" dirty="0">
                  <a:solidFill>
                    <a:schemeClr val="tx1"/>
                  </a:solidFill>
                  <a:latin typeface="SimHei" charset="-122"/>
                  <a:ea typeface="SimHei" charset="-122"/>
                  <a:cs typeface="SimHei" charset="-122"/>
                </a:rPr>
                <a:t>全联接层</a:t>
              </a:r>
            </a:p>
          </p:txBody>
        </p:sp>
        <p:sp>
          <p:nvSpPr>
            <p:cNvPr id="96" name="圆角矩形 95"/>
            <p:cNvSpPr/>
            <p:nvPr/>
          </p:nvSpPr>
          <p:spPr>
            <a:xfrm>
              <a:off x="8878982" y="3873432"/>
              <a:ext cx="275202" cy="197951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sz="1200" dirty="0">
                  <a:solidFill>
                    <a:schemeClr val="tx1"/>
                  </a:solidFill>
                </a:rPr>
                <a:t>Softmax</a:t>
              </a:r>
            </a:p>
          </p:txBody>
        </p:sp>
        <p:cxnSp>
          <p:nvCxnSpPr>
            <p:cNvPr id="97" name="直线箭头连接符 96"/>
            <p:cNvCxnSpPr/>
            <p:nvPr/>
          </p:nvCxnSpPr>
          <p:spPr>
            <a:xfrm>
              <a:off x="8707294" y="4863189"/>
              <a:ext cx="17168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线箭头连接符 97"/>
            <p:cNvCxnSpPr>
              <a:stCxn id="100" idx="3"/>
            </p:cNvCxnSpPr>
            <p:nvPr/>
          </p:nvCxnSpPr>
          <p:spPr>
            <a:xfrm>
              <a:off x="8286470" y="4863189"/>
              <a:ext cx="14796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矩形 98"/>
            <p:cNvSpPr/>
            <p:nvPr/>
          </p:nvSpPr>
          <p:spPr>
            <a:xfrm>
              <a:off x="1459224" y="5405749"/>
              <a:ext cx="64633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zh-CN" altLang="en-US" sz="1200" dirty="0">
                  <a:latin typeface="SimHei" charset="-122"/>
                  <a:ea typeface="SimHei" charset="-122"/>
                  <a:cs typeface="SimHei" charset="-122"/>
                </a:rPr>
                <a:t>第</a:t>
              </a:r>
              <a:r>
                <a:rPr kumimoji="1" lang="zh-TW" altLang="en-US" sz="1200" dirty="0">
                  <a:latin typeface="SimHei" charset="-122"/>
                  <a:ea typeface="SimHei" charset="-122"/>
                  <a:cs typeface="SimHei" charset="-122"/>
                </a:rPr>
                <a:t>三轮</a:t>
              </a:r>
              <a:endParaRPr lang="zh-CN" altLang="en-US" sz="1200" dirty="0">
                <a:latin typeface="SimHei" charset="-122"/>
                <a:ea typeface="SimHei" charset="-122"/>
                <a:cs typeface="SimHei" charset="-122"/>
              </a:endParaRPr>
            </a:p>
          </p:txBody>
        </p:sp>
        <p:sp>
          <p:nvSpPr>
            <p:cNvPr id="100" name="矩形 99"/>
            <p:cNvSpPr/>
            <p:nvPr/>
          </p:nvSpPr>
          <p:spPr>
            <a:xfrm>
              <a:off x="1452211" y="4741910"/>
              <a:ext cx="64633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zh-CN" altLang="en-US" sz="1200" dirty="0">
                  <a:latin typeface="SimHei" charset="-122"/>
                  <a:ea typeface="SimHei" charset="-122"/>
                  <a:cs typeface="SimHei" charset="-122"/>
                </a:rPr>
                <a:t>第二</a:t>
              </a:r>
              <a:r>
                <a:rPr kumimoji="1" lang="zh-TW" altLang="en-US" sz="1200" dirty="0">
                  <a:latin typeface="SimHei" charset="-122"/>
                  <a:ea typeface="SimHei" charset="-122"/>
                  <a:cs typeface="SimHei" charset="-122"/>
                </a:rPr>
                <a:t>轮</a:t>
              </a:r>
              <a:endParaRPr lang="zh-CN" altLang="en-US" sz="1200" dirty="0">
                <a:latin typeface="SimHei" charset="-122"/>
                <a:ea typeface="SimHei" charset="-122"/>
                <a:cs typeface="SimHei" charset="-122"/>
              </a:endParaRPr>
            </a:p>
          </p:txBody>
        </p:sp>
        <p:sp>
          <p:nvSpPr>
            <p:cNvPr id="101" name="矩形 100"/>
            <p:cNvSpPr/>
            <p:nvPr/>
          </p:nvSpPr>
          <p:spPr>
            <a:xfrm>
              <a:off x="1454736" y="3267003"/>
              <a:ext cx="646331" cy="276999"/>
            </a:xfrm>
            <a:prstGeom prst="rect">
              <a:avLst/>
            </a:prstGeom>
          </p:spPr>
          <p:txBody>
            <a:bodyPr vert="horz" wrap="none">
              <a:spAutoFit/>
            </a:bodyPr>
            <a:lstStyle/>
            <a:p>
              <a:r>
                <a:rPr kumimoji="1" lang="zh-CN" altLang="en-US" sz="1200" dirty="0">
                  <a:latin typeface="SimHei" charset="-122"/>
                  <a:ea typeface="SimHei" charset="-122"/>
                  <a:cs typeface="SimHei" charset="-122"/>
                </a:rPr>
                <a:t>第一</a:t>
              </a:r>
              <a:r>
                <a:rPr kumimoji="1" lang="zh-TW" altLang="en-US" sz="1200" dirty="0">
                  <a:latin typeface="SimHei" charset="-122"/>
                  <a:ea typeface="SimHei" charset="-122"/>
                  <a:cs typeface="SimHei" charset="-122"/>
                </a:rPr>
                <a:t>轮</a:t>
              </a:r>
              <a:endParaRPr lang="zh-CN" altLang="en-US" sz="1200" dirty="0">
                <a:latin typeface="SimHei" charset="-122"/>
                <a:ea typeface="SimHei" charset="-122"/>
                <a:cs typeface="SimHei" charset="-122"/>
              </a:endParaRPr>
            </a:p>
          </p:txBody>
        </p:sp>
        <p:cxnSp>
          <p:nvCxnSpPr>
            <p:cNvPr id="102" name="直线箭头连接符 101"/>
            <p:cNvCxnSpPr/>
            <p:nvPr/>
          </p:nvCxnSpPr>
          <p:spPr>
            <a:xfrm>
              <a:off x="2327678" y="4873881"/>
              <a:ext cx="53648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线箭头连接符 102"/>
            <p:cNvCxnSpPr>
              <a:stCxn id="18" idx="3"/>
            </p:cNvCxnSpPr>
            <p:nvPr/>
          </p:nvCxnSpPr>
          <p:spPr>
            <a:xfrm>
              <a:off x="3842025" y="4217868"/>
              <a:ext cx="27414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线箭头连接符 103"/>
            <p:cNvCxnSpPr/>
            <p:nvPr/>
          </p:nvCxnSpPr>
          <p:spPr>
            <a:xfrm>
              <a:off x="3847666" y="3139638"/>
              <a:ext cx="26850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63901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2795797" y="2083934"/>
            <a:ext cx="524016" cy="322043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rPr>
              <a:t>基于第一组分类器的投票</a:t>
            </a:r>
            <a:endParaRPr kumimoji="1" lang="zh-CN" altLang="en-US" sz="1600" dirty="0">
              <a:solidFill>
                <a:schemeClr val="tx1"/>
              </a:solidFill>
              <a:latin typeface="SimHei" charset="-122"/>
              <a:ea typeface="SimHei" charset="-122"/>
              <a:cs typeface="SimHei" charset="-122"/>
            </a:endParaRPr>
          </a:p>
        </p:txBody>
      </p:sp>
      <p:grpSp>
        <p:nvGrpSpPr>
          <p:cNvPr id="5" name="组 4"/>
          <p:cNvGrpSpPr/>
          <p:nvPr/>
        </p:nvGrpSpPr>
        <p:grpSpPr>
          <a:xfrm>
            <a:off x="4228337" y="1741034"/>
            <a:ext cx="817138" cy="3737920"/>
            <a:chOff x="2822873" y="1732567"/>
            <a:chExt cx="817138" cy="3737920"/>
          </a:xfrm>
        </p:grpSpPr>
        <p:sp>
          <p:nvSpPr>
            <p:cNvPr id="6" name="椭圆 5"/>
            <p:cNvSpPr/>
            <p:nvPr/>
          </p:nvSpPr>
          <p:spPr>
            <a:xfrm>
              <a:off x="2826064" y="1732567"/>
              <a:ext cx="813947" cy="81394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zh-CN" altLang="en-US" sz="1500" dirty="0" smtClean="0">
                  <a:solidFill>
                    <a:schemeClr val="tx1"/>
                  </a:solidFill>
                  <a:latin typeface="SimHei" charset="-122"/>
                  <a:ea typeface="SimHei" charset="-122"/>
                  <a:cs typeface="SimHei" charset="-122"/>
                </a:rPr>
                <a:t>其他</a:t>
              </a:r>
              <a:endParaRPr kumimoji="1" lang="zh-CN" altLang="en-US" sz="1500" dirty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2822873" y="2709125"/>
              <a:ext cx="813947" cy="81394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500" dirty="0" smtClean="0">
                  <a:latin typeface="SimHei" charset="-122"/>
                  <a:ea typeface="SimHei" charset="-122"/>
                  <a:cs typeface="SimHei" charset="-122"/>
                </a:rPr>
                <a:t>开心</a:t>
              </a:r>
              <a:endParaRPr lang="zh-CN" altLang="en-US" sz="1500" dirty="0">
                <a:latin typeface="SimHei" charset="-122"/>
                <a:ea typeface="SimHei" charset="-122"/>
                <a:cs typeface="SimHei" charset="-122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2822873" y="3685683"/>
              <a:ext cx="810756" cy="81075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500" dirty="0" smtClean="0">
                  <a:solidFill>
                    <a:schemeClr val="tx1"/>
                  </a:solidFill>
                  <a:latin typeface="SimHei" charset="-122"/>
                  <a:ea typeface="SimHei" charset="-122"/>
                  <a:cs typeface="SimHei" charset="-122"/>
                </a:rPr>
                <a:t>悲伤</a:t>
              </a:r>
              <a:endParaRPr kumimoji="1" lang="zh-CN" altLang="en-US" sz="1500" dirty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2822873" y="4659731"/>
              <a:ext cx="810756" cy="81075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500" dirty="0" smtClean="0">
                  <a:solidFill>
                    <a:schemeClr val="tx1"/>
                  </a:solidFill>
                  <a:latin typeface="SimHei" charset="-122"/>
                  <a:ea typeface="SimHei" charset="-122"/>
                  <a:cs typeface="SimHei" charset="-122"/>
                </a:rPr>
                <a:t>愤怒</a:t>
              </a:r>
              <a:endParaRPr kumimoji="1" lang="zh-CN" altLang="en-US" sz="1500" dirty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endParaRPr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1395447" y="3524873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latin typeface="SimHei" charset="-122"/>
                <a:ea typeface="SimHei" charset="-122"/>
                <a:cs typeface="SimHei" charset="-122"/>
              </a:rPr>
              <a:t>三轮对话</a:t>
            </a:r>
            <a:endParaRPr kumimoji="1" lang="zh-CN" altLang="en-US" sz="1600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4048116" y="1560700"/>
            <a:ext cx="1189582" cy="4636900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600" dirty="0"/>
              <a:t> </a:t>
            </a:r>
            <a:endParaRPr kumimoji="1" lang="zh-CN" altLang="en-US" sz="1600" dirty="0"/>
          </a:p>
        </p:txBody>
      </p:sp>
      <p:sp>
        <p:nvSpPr>
          <p:cNvPr id="12" name="文本框 11"/>
          <p:cNvSpPr txBox="1"/>
          <p:nvPr/>
        </p:nvSpPr>
        <p:spPr>
          <a:xfrm>
            <a:off x="4079717" y="5735379"/>
            <a:ext cx="10567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SimHei" charset="-122"/>
                <a:ea typeface="SimHei" charset="-122"/>
                <a:cs typeface="SimHei" charset="-122"/>
              </a:rPr>
              <a:t>中间</a:t>
            </a:r>
            <a:r>
              <a:rPr lang="zh-CN" altLang="en-US" sz="1600" dirty="0" smtClean="0">
                <a:latin typeface="SimHei" charset="-122"/>
                <a:ea typeface="SimHei" charset="-122"/>
                <a:cs typeface="SimHei" charset="-122"/>
              </a:rPr>
              <a:t>结果</a:t>
            </a:r>
            <a:r>
              <a:rPr lang="en-US" altLang="zh-CN" sz="1600" dirty="0">
                <a:latin typeface="Calibri" charset="0"/>
                <a:ea typeface="Calibri" charset="0"/>
                <a:cs typeface="Calibri" charset="0"/>
              </a:rPr>
              <a:t>I</a:t>
            </a:r>
            <a:endParaRPr kumimoji="1" lang="zh-CN" altLang="en-US" sz="16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5733168" y="2311775"/>
            <a:ext cx="539350" cy="357550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rPr>
              <a:t>引入第二组分类器的投票结果</a:t>
            </a:r>
            <a:endParaRPr kumimoji="1" lang="zh-CN" altLang="en-US" sz="1600" dirty="0">
              <a:solidFill>
                <a:schemeClr val="tx1"/>
              </a:solidFill>
              <a:latin typeface="SimHei" charset="-122"/>
              <a:ea typeface="SimHei" charset="-122"/>
              <a:cs typeface="SimHei" charset="-122"/>
            </a:endParaRPr>
          </a:p>
        </p:txBody>
      </p:sp>
      <p:grpSp>
        <p:nvGrpSpPr>
          <p:cNvPr id="14" name="组 13"/>
          <p:cNvGrpSpPr/>
          <p:nvPr/>
        </p:nvGrpSpPr>
        <p:grpSpPr>
          <a:xfrm>
            <a:off x="6910177" y="1741034"/>
            <a:ext cx="817138" cy="3737920"/>
            <a:chOff x="2822873" y="1732567"/>
            <a:chExt cx="817138" cy="3737920"/>
          </a:xfrm>
        </p:grpSpPr>
        <p:sp>
          <p:nvSpPr>
            <p:cNvPr id="15" name="椭圆 14"/>
            <p:cNvSpPr/>
            <p:nvPr/>
          </p:nvSpPr>
          <p:spPr>
            <a:xfrm>
              <a:off x="2826064" y="1732567"/>
              <a:ext cx="813947" cy="81394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zh-CN" altLang="en-US" sz="1500" dirty="0">
                  <a:solidFill>
                    <a:schemeClr val="tx1"/>
                  </a:solidFill>
                  <a:latin typeface="SimHei" charset="-122"/>
                  <a:ea typeface="SimHei" charset="-122"/>
                  <a:cs typeface="SimHei" charset="-122"/>
                </a:rPr>
                <a:t>其他</a:t>
              </a:r>
            </a:p>
          </p:txBody>
        </p:sp>
        <p:sp>
          <p:nvSpPr>
            <p:cNvPr id="16" name="椭圆 15"/>
            <p:cNvSpPr/>
            <p:nvPr/>
          </p:nvSpPr>
          <p:spPr>
            <a:xfrm>
              <a:off x="2822873" y="2709125"/>
              <a:ext cx="813947" cy="81394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500" dirty="0">
                  <a:latin typeface="SimHei" charset="-122"/>
                  <a:ea typeface="SimHei" charset="-122"/>
                  <a:cs typeface="SimHei" charset="-122"/>
                </a:rPr>
                <a:t>开心</a:t>
              </a:r>
            </a:p>
          </p:txBody>
        </p:sp>
        <p:sp>
          <p:nvSpPr>
            <p:cNvPr id="17" name="椭圆 16"/>
            <p:cNvSpPr/>
            <p:nvPr/>
          </p:nvSpPr>
          <p:spPr>
            <a:xfrm>
              <a:off x="2822873" y="3685683"/>
              <a:ext cx="810756" cy="81075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500" dirty="0">
                  <a:solidFill>
                    <a:schemeClr val="tx1"/>
                  </a:solidFill>
                  <a:latin typeface="SimHei" charset="-122"/>
                  <a:ea typeface="SimHei" charset="-122"/>
                  <a:cs typeface="SimHei" charset="-122"/>
                </a:rPr>
                <a:t>悲伤</a:t>
              </a:r>
              <a:endParaRPr kumimoji="1" lang="zh-CN" altLang="en-US" sz="1500" dirty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2822873" y="4659731"/>
              <a:ext cx="810756" cy="81075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500" dirty="0">
                  <a:solidFill>
                    <a:schemeClr val="tx1"/>
                  </a:solidFill>
                  <a:latin typeface="SimHei" charset="-122"/>
                  <a:ea typeface="SimHei" charset="-122"/>
                  <a:cs typeface="SimHei" charset="-122"/>
                </a:rPr>
                <a:t>愤怒</a:t>
              </a:r>
              <a:endParaRPr kumimoji="1" lang="zh-CN" altLang="en-US" sz="1500" dirty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endParaRPr>
            </a:p>
          </p:txBody>
        </p:sp>
      </p:grpSp>
      <p:sp>
        <p:nvSpPr>
          <p:cNvPr id="19" name="文本框 18"/>
          <p:cNvSpPr txBox="1"/>
          <p:nvPr/>
        </p:nvSpPr>
        <p:spPr>
          <a:xfrm>
            <a:off x="6761557" y="5735379"/>
            <a:ext cx="11079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SimHei" charset="-122"/>
                <a:ea typeface="SimHei" charset="-122"/>
                <a:cs typeface="SimHei" charset="-122"/>
              </a:rPr>
              <a:t>中间</a:t>
            </a:r>
            <a:r>
              <a:rPr lang="zh-CN" altLang="en-US" sz="1600" dirty="0" smtClean="0">
                <a:latin typeface="SimHei" charset="-122"/>
                <a:ea typeface="SimHei" charset="-122"/>
                <a:cs typeface="SimHei" charset="-122"/>
              </a:rPr>
              <a:t>结果</a:t>
            </a:r>
            <a:r>
              <a:rPr lang="en-US" altLang="zh-CN" sz="1600" dirty="0" smtClean="0">
                <a:latin typeface="Calibri" charset="0"/>
                <a:ea typeface="Calibri" charset="0"/>
                <a:cs typeface="Calibri" charset="0"/>
              </a:rPr>
              <a:t>II</a:t>
            </a:r>
            <a:endParaRPr kumimoji="1" lang="zh-CN" altLang="en-US" sz="1600" dirty="0">
              <a:latin typeface="Calibri" charset="0"/>
              <a:ea typeface="Calibri" charset="0"/>
              <a:cs typeface="Calibri" charset="0"/>
            </a:endParaRPr>
          </a:p>
        </p:txBody>
      </p:sp>
      <p:grpSp>
        <p:nvGrpSpPr>
          <p:cNvPr id="22" name="组 21"/>
          <p:cNvGrpSpPr/>
          <p:nvPr/>
        </p:nvGrpSpPr>
        <p:grpSpPr>
          <a:xfrm>
            <a:off x="9784220" y="1741034"/>
            <a:ext cx="817138" cy="3737920"/>
            <a:chOff x="2822873" y="1732567"/>
            <a:chExt cx="817138" cy="3737920"/>
          </a:xfrm>
        </p:grpSpPr>
        <p:sp>
          <p:nvSpPr>
            <p:cNvPr id="23" name="椭圆 22"/>
            <p:cNvSpPr/>
            <p:nvPr/>
          </p:nvSpPr>
          <p:spPr>
            <a:xfrm>
              <a:off x="2826064" y="1732567"/>
              <a:ext cx="813947" cy="81394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zh-CN" altLang="en-US" sz="1500" dirty="0">
                  <a:solidFill>
                    <a:schemeClr val="tx1"/>
                  </a:solidFill>
                  <a:latin typeface="SimHei" charset="-122"/>
                  <a:ea typeface="SimHei" charset="-122"/>
                  <a:cs typeface="SimHei" charset="-122"/>
                </a:rPr>
                <a:t>其他</a:t>
              </a:r>
            </a:p>
          </p:txBody>
        </p:sp>
        <p:sp>
          <p:nvSpPr>
            <p:cNvPr id="24" name="椭圆 23"/>
            <p:cNvSpPr/>
            <p:nvPr/>
          </p:nvSpPr>
          <p:spPr>
            <a:xfrm>
              <a:off x="2822873" y="2709125"/>
              <a:ext cx="813947" cy="81394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500" dirty="0">
                  <a:latin typeface="SimHei" charset="-122"/>
                  <a:ea typeface="SimHei" charset="-122"/>
                  <a:cs typeface="SimHei" charset="-122"/>
                </a:rPr>
                <a:t>开心</a:t>
              </a:r>
            </a:p>
          </p:txBody>
        </p:sp>
        <p:sp>
          <p:nvSpPr>
            <p:cNvPr id="25" name="椭圆 24"/>
            <p:cNvSpPr/>
            <p:nvPr/>
          </p:nvSpPr>
          <p:spPr>
            <a:xfrm>
              <a:off x="2822873" y="3685683"/>
              <a:ext cx="810756" cy="81075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500" dirty="0">
                  <a:solidFill>
                    <a:schemeClr val="tx1"/>
                  </a:solidFill>
                  <a:latin typeface="SimHei" charset="-122"/>
                  <a:ea typeface="SimHei" charset="-122"/>
                  <a:cs typeface="SimHei" charset="-122"/>
                </a:rPr>
                <a:t>悲伤</a:t>
              </a:r>
              <a:endParaRPr kumimoji="1" lang="zh-CN" altLang="en-US" sz="1500" dirty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endParaRPr>
            </a:p>
          </p:txBody>
        </p:sp>
        <p:sp>
          <p:nvSpPr>
            <p:cNvPr id="26" name="椭圆 25"/>
            <p:cNvSpPr/>
            <p:nvPr/>
          </p:nvSpPr>
          <p:spPr>
            <a:xfrm>
              <a:off x="2822873" y="4659731"/>
              <a:ext cx="810756" cy="81075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500" dirty="0">
                  <a:solidFill>
                    <a:schemeClr val="tx1"/>
                  </a:solidFill>
                  <a:latin typeface="SimHei" charset="-122"/>
                  <a:ea typeface="SimHei" charset="-122"/>
                  <a:cs typeface="SimHei" charset="-122"/>
                </a:rPr>
                <a:t>愤怒</a:t>
              </a:r>
              <a:endParaRPr kumimoji="1" lang="zh-CN" altLang="en-US" sz="1500" dirty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endParaRPr>
            </a:p>
          </p:txBody>
        </p:sp>
      </p:grpSp>
      <p:sp>
        <p:nvSpPr>
          <p:cNvPr id="27" name="文本框 26"/>
          <p:cNvSpPr txBox="1"/>
          <p:nvPr/>
        </p:nvSpPr>
        <p:spPr>
          <a:xfrm>
            <a:off x="9698806" y="5735379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>
                <a:latin typeface="SimHei" charset="-122"/>
                <a:ea typeface="SimHei" charset="-122"/>
                <a:cs typeface="SimHei" charset="-122"/>
              </a:rPr>
              <a:t>最终结果</a:t>
            </a:r>
            <a:endParaRPr kumimoji="1" lang="zh-CN" altLang="en-US" sz="1600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6727505" y="1560700"/>
            <a:ext cx="1189582" cy="4636900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600" dirty="0"/>
              <a:t> </a:t>
            </a:r>
            <a:endParaRPr kumimoji="1" lang="zh-CN" altLang="en-US" sz="1600" dirty="0"/>
          </a:p>
        </p:txBody>
      </p:sp>
      <p:sp>
        <p:nvSpPr>
          <p:cNvPr id="35" name="圆角矩形 34"/>
          <p:cNvSpPr/>
          <p:nvPr/>
        </p:nvSpPr>
        <p:spPr>
          <a:xfrm>
            <a:off x="9606717" y="1560700"/>
            <a:ext cx="1189582" cy="4636900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600" dirty="0"/>
              <a:t> </a:t>
            </a:r>
            <a:endParaRPr kumimoji="1" lang="zh-CN" altLang="en-US" sz="1600" dirty="0"/>
          </a:p>
        </p:txBody>
      </p:sp>
      <p:cxnSp>
        <p:nvCxnSpPr>
          <p:cNvPr id="38" name="直线箭头连接符 37"/>
          <p:cNvCxnSpPr>
            <a:stCxn id="15" idx="6"/>
            <a:endCxn id="23" idx="2"/>
          </p:cNvCxnSpPr>
          <p:nvPr/>
        </p:nvCxnSpPr>
        <p:spPr>
          <a:xfrm>
            <a:off x="7727315" y="2148008"/>
            <a:ext cx="20600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线箭头连接符 39"/>
          <p:cNvCxnSpPr>
            <a:stCxn id="7" idx="6"/>
            <a:endCxn id="13" idx="1"/>
          </p:cNvCxnSpPr>
          <p:nvPr/>
        </p:nvCxnSpPr>
        <p:spPr>
          <a:xfrm>
            <a:off x="5042284" y="3124566"/>
            <a:ext cx="690884" cy="9749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箭头连接符 40"/>
          <p:cNvCxnSpPr>
            <a:stCxn id="13" idx="3"/>
            <a:endCxn id="16" idx="2"/>
          </p:cNvCxnSpPr>
          <p:nvPr/>
        </p:nvCxnSpPr>
        <p:spPr>
          <a:xfrm flipV="1">
            <a:off x="6272518" y="3124566"/>
            <a:ext cx="637659" cy="9749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线箭头连接符 41"/>
          <p:cNvCxnSpPr>
            <a:stCxn id="16" idx="6"/>
            <a:endCxn id="24" idx="2"/>
          </p:cNvCxnSpPr>
          <p:nvPr/>
        </p:nvCxnSpPr>
        <p:spPr>
          <a:xfrm>
            <a:off x="7724124" y="3124566"/>
            <a:ext cx="20600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线箭头连接符 43"/>
          <p:cNvCxnSpPr>
            <a:stCxn id="8" idx="6"/>
            <a:endCxn id="13" idx="1"/>
          </p:cNvCxnSpPr>
          <p:nvPr/>
        </p:nvCxnSpPr>
        <p:spPr>
          <a:xfrm>
            <a:off x="5039093" y="4099528"/>
            <a:ext cx="6940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线箭头连接符 45"/>
          <p:cNvCxnSpPr>
            <a:stCxn id="17" idx="6"/>
            <a:endCxn id="25" idx="2"/>
          </p:cNvCxnSpPr>
          <p:nvPr/>
        </p:nvCxnSpPr>
        <p:spPr>
          <a:xfrm>
            <a:off x="7720933" y="4099528"/>
            <a:ext cx="20632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线箭头连接符 46"/>
          <p:cNvCxnSpPr>
            <a:stCxn id="18" idx="6"/>
            <a:endCxn id="26" idx="2"/>
          </p:cNvCxnSpPr>
          <p:nvPr/>
        </p:nvCxnSpPr>
        <p:spPr>
          <a:xfrm>
            <a:off x="7720933" y="5073576"/>
            <a:ext cx="20632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线箭头连接符 54"/>
          <p:cNvCxnSpPr>
            <a:endCxn id="23" idx="2"/>
          </p:cNvCxnSpPr>
          <p:nvPr/>
        </p:nvCxnSpPr>
        <p:spPr>
          <a:xfrm flipV="1">
            <a:off x="9004556" y="2148008"/>
            <a:ext cx="782855" cy="974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线箭头连接符 57"/>
          <p:cNvCxnSpPr>
            <a:stCxn id="4" idx="3"/>
            <a:endCxn id="6" idx="2"/>
          </p:cNvCxnSpPr>
          <p:nvPr/>
        </p:nvCxnSpPr>
        <p:spPr>
          <a:xfrm flipV="1">
            <a:off x="3319813" y="2148008"/>
            <a:ext cx="911715" cy="1546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线箭头连接符 58"/>
          <p:cNvCxnSpPr>
            <a:stCxn id="4" idx="3"/>
          </p:cNvCxnSpPr>
          <p:nvPr/>
        </p:nvCxnSpPr>
        <p:spPr>
          <a:xfrm flipV="1">
            <a:off x="3319813" y="3124566"/>
            <a:ext cx="908524" cy="569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线箭头连接符 59"/>
          <p:cNvCxnSpPr>
            <a:stCxn id="4" idx="3"/>
          </p:cNvCxnSpPr>
          <p:nvPr/>
        </p:nvCxnSpPr>
        <p:spPr>
          <a:xfrm>
            <a:off x="3319813" y="3694150"/>
            <a:ext cx="908524" cy="4053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线箭头连接符 60"/>
          <p:cNvCxnSpPr>
            <a:stCxn id="4" idx="3"/>
          </p:cNvCxnSpPr>
          <p:nvPr/>
        </p:nvCxnSpPr>
        <p:spPr>
          <a:xfrm>
            <a:off x="3319813" y="3694150"/>
            <a:ext cx="908524" cy="13794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6" name="直线箭头连接符 555"/>
          <p:cNvCxnSpPr>
            <a:stCxn id="6" idx="6"/>
            <a:endCxn id="15" idx="2"/>
          </p:cNvCxnSpPr>
          <p:nvPr/>
        </p:nvCxnSpPr>
        <p:spPr>
          <a:xfrm>
            <a:off x="5045475" y="2148008"/>
            <a:ext cx="18678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9" name="直线箭头连接符 558"/>
          <p:cNvCxnSpPr>
            <a:stCxn id="10" idx="3"/>
            <a:endCxn id="4" idx="1"/>
          </p:cNvCxnSpPr>
          <p:nvPr/>
        </p:nvCxnSpPr>
        <p:spPr>
          <a:xfrm>
            <a:off x="2400850" y="3694150"/>
            <a:ext cx="3949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2" name="直线箭头连接符 571"/>
          <p:cNvCxnSpPr>
            <a:stCxn id="13" idx="3"/>
            <a:endCxn id="17" idx="2"/>
          </p:cNvCxnSpPr>
          <p:nvPr/>
        </p:nvCxnSpPr>
        <p:spPr>
          <a:xfrm>
            <a:off x="6272518" y="4099528"/>
            <a:ext cx="6376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9" name="直线箭头连接符 578"/>
          <p:cNvCxnSpPr>
            <a:stCxn id="9" idx="6"/>
            <a:endCxn id="13" idx="1"/>
          </p:cNvCxnSpPr>
          <p:nvPr/>
        </p:nvCxnSpPr>
        <p:spPr>
          <a:xfrm flipV="1">
            <a:off x="5039093" y="4099528"/>
            <a:ext cx="694075" cy="974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3" name="直线箭头连接符 582"/>
          <p:cNvCxnSpPr>
            <a:stCxn id="13" idx="3"/>
            <a:endCxn id="18" idx="2"/>
          </p:cNvCxnSpPr>
          <p:nvPr/>
        </p:nvCxnSpPr>
        <p:spPr>
          <a:xfrm>
            <a:off x="6272518" y="4099528"/>
            <a:ext cx="637659" cy="974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5" name="直线箭头连接符 654"/>
          <p:cNvCxnSpPr>
            <a:endCxn id="23" idx="2"/>
          </p:cNvCxnSpPr>
          <p:nvPr/>
        </p:nvCxnSpPr>
        <p:spPr>
          <a:xfrm flipV="1">
            <a:off x="8987622" y="2148008"/>
            <a:ext cx="799789" cy="1951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9" name="直线箭头连接符 658"/>
          <p:cNvCxnSpPr>
            <a:endCxn id="23" idx="2"/>
          </p:cNvCxnSpPr>
          <p:nvPr/>
        </p:nvCxnSpPr>
        <p:spPr>
          <a:xfrm flipV="1">
            <a:off x="8999977" y="2148008"/>
            <a:ext cx="787434" cy="2925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圆角矩形 47"/>
          <p:cNvSpPr/>
          <p:nvPr/>
        </p:nvSpPr>
        <p:spPr>
          <a:xfrm>
            <a:off x="8463377" y="2383915"/>
            <a:ext cx="539350" cy="3575506"/>
          </a:xfrm>
          <a:prstGeom prst="roundRect">
            <a:avLst/>
          </a:prstGeom>
          <a:solidFill>
            <a:srgbClr val="40404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rPr>
              <a:t>引入</a:t>
            </a:r>
            <a:r>
              <a:rPr lang="zh-CN" altLang="en-US" sz="1600" dirty="0" smtClean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rPr>
              <a:t>第</a:t>
            </a:r>
            <a:r>
              <a:rPr lang="zh-TW" altLang="en-US" sz="1600" dirty="0" smtClean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rPr>
              <a:t>三</a:t>
            </a:r>
            <a:r>
              <a:rPr lang="zh-CN" altLang="en-US" sz="1600" dirty="0" smtClean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rPr>
              <a:t>组</a:t>
            </a:r>
            <a:r>
              <a:rPr lang="zh-CN" altLang="en-US" sz="1600" dirty="0" smtClean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rPr>
              <a:t>分类器的投票结果</a:t>
            </a:r>
            <a:endParaRPr kumimoji="1" lang="zh-CN" altLang="en-US" sz="1600" dirty="0">
              <a:solidFill>
                <a:schemeClr val="tx1"/>
              </a:solidFill>
              <a:latin typeface="SimHei" charset="-122"/>
              <a:ea typeface="SimHei" charset="-122"/>
              <a:cs typeface="Sim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681471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.</a:t>
            </a:r>
            <a:endParaRPr kumimoji="1"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108115"/>
              </p:ext>
            </p:extLst>
          </p:nvPr>
        </p:nvGraphicFramePr>
        <p:xfrm>
          <a:off x="3429000" y="2040466"/>
          <a:ext cx="4686300" cy="40792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914400"/>
                <a:gridCol w="2463800"/>
                <a:gridCol w="130810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800" u="none" strike="noStrike" kern="1200" baseline="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排名</a:t>
                      </a:r>
                      <a:endParaRPr lang="zh-CN" altLang="en-US" sz="1800" b="0" i="0" u="none" strike="noStrike" kern="1200" baseline="0" dirty="0" smtClean="0">
                        <a:solidFill>
                          <a:schemeClr val="lt1"/>
                        </a:solidFill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u="none" strike="noStrike" kern="1200" baseline="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队伍名称</a:t>
                      </a:r>
                      <a:endParaRPr lang="zh-CN" altLang="en-US" sz="1800" b="0" i="0" u="none" strike="noStrike" kern="1200" baseline="0" dirty="0" smtClean="0">
                        <a:solidFill>
                          <a:schemeClr val="lt1"/>
                        </a:solidFill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u="none" strike="noStrike" kern="1200" baseline="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F1</a:t>
                      </a:r>
                      <a:r>
                        <a:rPr lang="zh-CN" altLang="en-US" sz="1800" u="none" strike="noStrike" kern="1200" baseline="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值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u="none" strike="noStrike" kern="1200" baseline="0" dirty="0" smtClean="0"/>
                        <a:t>1</a:t>
                      </a:r>
                      <a:endParaRPr lang="en-US" altLang="zh-CN" sz="1800" b="0" i="0" u="none" strike="noStrike" kern="1200" baseline="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u="none" strike="noStrike" kern="1200" baseline="0" dirty="0" err="1" smtClean="0"/>
                        <a:t>PingAn</a:t>
                      </a:r>
                      <a:r>
                        <a:rPr lang="en-US" altLang="zh-CN" sz="1800" u="none" strike="noStrike" kern="1200" baseline="0" dirty="0" smtClean="0"/>
                        <a:t> </a:t>
                      </a:r>
                      <a:r>
                        <a:rPr lang="en-US" altLang="zh-CN" sz="1800" u="none" strike="noStrike" kern="1200" baseline="0" dirty="0" err="1" smtClean="0"/>
                        <a:t>GammaLab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u="none" strike="noStrike" kern="1200" baseline="0" dirty="0" smtClean="0"/>
                        <a:t>0.7959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mr-IN" altLang="zh-CN" sz="1800" u="none" strike="noStrike" kern="1200" baseline="0" dirty="0" smtClean="0"/>
                        <a:t>2</a:t>
                      </a:r>
                      <a:endParaRPr lang="mr-IN" altLang="zh-CN" sz="1800" b="0" i="0" u="none" strike="noStrike" kern="1200" baseline="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mr-IN" altLang="zh-CN" sz="1800" u="none" strike="noStrike" kern="1200" baseline="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(</a:t>
                      </a:r>
                      <a:r>
                        <a:rPr lang="zh-CN" altLang="mr-IN" sz="1800" u="none" strike="noStrike" kern="1200" baseline="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无</a:t>
                      </a:r>
                      <a:r>
                        <a:rPr lang="mr-IN" altLang="zh-CN" sz="1800" u="none" strike="noStrike" kern="1200" baseline="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)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mr-IN" altLang="zh-CN" sz="1800" u="none" strike="noStrike" kern="1200" baseline="0" dirty="0" smtClean="0"/>
                        <a:t>0.7947</a:t>
                      </a:r>
                      <a:endParaRPr lang="mr-IN" altLang="zh-CN" sz="1800" b="0" i="0" u="none" strike="noStrike" kern="1200" baseline="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altLang="zh-CN" sz="1800" u="none" strike="noStrike" kern="1200" baseline="0" dirty="0" smtClean="0"/>
                        <a:t>3</a:t>
                      </a:r>
                      <a:endParaRPr lang="de-DE" altLang="zh-CN" sz="1800" b="0" i="0" u="none" strike="noStrike" kern="1200" baseline="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altLang="zh-CN" sz="1800" u="none" strike="noStrike" kern="1200" baseline="0" dirty="0" smtClean="0"/>
                        <a:t>NELEC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altLang="zh-CN" sz="1800" u="none" strike="noStrike" kern="1200" baseline="0" dirty="0" smtClean="0"/>
                        <a:t>0.7765</a:t>
                      </a:r>
                      <a:endParaRPr lang="de-DE" altLang="zh-CN" sz="1800" b="0" i="0" u="none" strike="noStrike" kern="1200" baseline="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altLang="zh-CN" sz="1800" u="none" strike="noStrike" kern="1200" baseline="0" dirty="0" smtClean="0"/>
                        <a:t>4</a:t>
                      </a:r>
                      <a:endParaRPr lang="de-DE" altLang="zh-CN" sz="1800" b="0" i="0" u="none" strike="noStrike" kern="1200" baseline="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altLang="zh-CN" sz="1800" u="none" strike="noStrike" kern="1200" baseline="0" dirty="0" err="1" smtClean="0"/>
                        <a:t>SymantoResearch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altLang="zh-CN" sz="1800" u="none" strike="noStrike" kern="1200" baseline="0" dirty="0" smtClean="0"/>
                        <a:t>0.7731</a:t>
                      </a:r>
                      <a:endParaRPr lang="zh-CN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tr-TR" altLang="zh-CN" sz="1800" u="none" strike="noStrike" kern="1200" baseline="0" dirty="0" smtClean="0"/>
                        <a:t>5</a:t>
                      </a:r>
                      <a:endParaRPr lang="tr-TR" altLang="zh-CN" sz="1800" b="0" i="0" u="none" strike="noStrike" kern="1200" baseline="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altLang="zh-CN" sz="1800" u="none" strike="noStrike" kern="1200" baseline="0" dirty="0" smtClean="0"/>
                        <a:t>ANA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altLang="zh-CN" sz="1800" u="none" strike="noStrike" kern="1200" baseline="0" dirty="0" smtClean="0"/>
                        <a:t>0.7709</a:t>
                      </a:r>
                      <a:endParaRPr lang="tr-TR" altLang="zh-CN" sz="1800" b="0" i="0" u="none" strike="noStrike" kern="1200" baseline="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b-NO" altLang="zh-CN" sz="1800" u="none" strike="noStrike" kern="1200" baseline="0" dirty="0" smtClean="0"/>
                        <a:t>6</a:t>
                      </a:r>
                      <a:endParaRPr lang="nb-NO" altLang="zh-CN" sz="1800" b="0" i="0" u="none" strike="noStrike" kern="1200" baseline="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altLang="zh-CN" sz="1800" u="none" strike="noStrike" kern="1200" baseline="0" dirty="0" err="1" smtClean="0"/>
                        <a:t>CAiRE_HKUST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altLang="zh-CN" sz="1800" u="none" strike="noStrike" kern="1200" baseline="0" dirty="0" smtClean="0"/>
                        <a:t>0.7677</a:t>
                      </a:r>
                      <a:endParaRPr lang="nb-NO" altLang="zh-CN" sz="1800" b="0" i="0" u="none" strike="noStrike" kern="1200" baseline="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altLang="zh-CN" sz="1800" u="none" strike="noStrike" kern="1200" baseline="0" dirty="0" smtClean="0"/>
                        <a:t>7</a:t>
                      </a:r>
                      <a:endParaRPr lang="pt-BR" altLang="zh-CN" sz="1800" b="0" i="0" u="none" strike="noStrike" kern="1200" baseline="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zh-CN" sz="1800" u="none" strike="noStrike" kern="1200" baseline="0" dirty="0" smtClean="0"/>
                        <a:t>SNU_IDS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zh-CN" sz="1800" u="none" strike="noStrike" kern="1200" baseline="0" dirty="0" smtClean="0"/>
                        <a:t>0.7661</a:t>
                      </a:r>
                      <a:endParaRPr lang="pt-BR" altLang="zh-CN" sz="1800" b="0" i="0" u="none" strike="noStrike" kern="1200" baseline="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u="none" strike="noStrike" kern="1200" baseline="0" dirty="0" smtClean="0"/>
                        <a:t>8</a:t>
                      </a:r>
                      <a:endParaRPr lang="en-US" altLang="zh-CN" sz="1800" b="0" i="0" u="none" strike="noStrike" kern="1200" baseline="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u="none" strike="noStrike" kern="1200" baseline="0" dirty="0" smtClean="0"/>
                        <a:t>THU_HCSI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u="none" strike="noStrike" kern="1200" baseline="0" dirty="0" smtClean="0"/>
                        <a:t>0.7616</a:t>
                      </a:r>
                      <a:endParaRPr lang="en-US" altLang="zh-CN" sz="1800" b="0" i="0" u="none" strike="noStrike" kern="1200" baseline="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mr-IN" altLang="zh-CN" sz="1800" u="none" strike="noStrike" kern="1200" baseline="0" dirty="0" smtClean="0"/>
                        <a:t>9</a:t>
                      </a:r>
                      <a:endParaRPr lang="mr-IN" altLang="zh-CN" sz="1800" b="0" i="0" u="none" strike="noStrike" kern="1200" baseline="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mr-IN" altLang="zh-CN" sz="1800" u="none" strike="noStrike" kern="1200" baseline="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(</a:t>
                      </a:r>
                      <a:r>
                        <a:rPr lang="zh-CN" altLang="mr-IN" sz="1800" u="none" strike="noStrike" kern="1200" baseline="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无</a:t>
                      </a:r>
                      <a:r>
                        <a:rPr lang="mr-IN" altLang="zh-CN" sz="1800" u="none" strike="noStrike" kern="1200" baseline="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)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mr-IN" altLang="zh-CN" sz="1800" u="none" strike="noStrike" kern="1200" baseline="0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0.7608</a:t>
                      </a:r>
                      <a:endParaRPr lang="mr-IN" altLang="zh-CN" sz="1800" b="0" i="0" u="none" strike="noStrike" kern="1200" baseline="0" dirty="0" smtClean="0">
                        <a:solidFill>
                          <a:schemeClr val="lt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altLang="zh-CN" sz="1800" u="none" strike="noStrike" kern="1200" baseline="0" dirty="0" smtClean="0"/>
                        <a:t>10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altLang="zh-CN" sz="1800" u="none" strike="noStrike" kern="1200" baseline="0" dirty="0" smtClean="0"/>
                        <a:t>YUN-HPCC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altLang="zh-CN" sz="1800" u="none" strike="noStrike" kern="1200" baseline="0" dirty="0" smtClean="0"/>
                        <a:t>0.7588</a:t>
                      </a:r>
                      <a:endParaRPr lang="zh-CN" altLang="en-US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3495180" y="1563329"/>
            <a:ext cx="45539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Calibri" charset="0"/>
                <a:ea typeface="Calibri" charset="0"/>
                <a:cs typeface="Calibri" charset="0"/>
              </a:rPr>
              <a:t>SemEval-</a:t>
            </a:r>
            <a:r>
              <a:rPr lang="zh-CN" altLang="en-US" dirty="0" smtClean="0">
                <a:latin typeface="Calibri" charset="0"/>
                <a:ea typeface="Calibri" charset="0"/>
                <a:cs typeface="Calibri" charset="0"/>
              </a:rPr>
              <a:t>201</a:t>
            </a:r>
            <a:r>
              <a:rPr lang="en-US" altLang="zh-TW" dirty="0" smtClean="0">
                <a:latin typeface="Calibri" charset="0"/>
                <a:ea typeface="Calibri" charset="0"/>
                <a:cs typeface="Calibri" charset="0"/>
              </a:rPr>
              <a:t>9</a:t>
            </a:r>
            <a:r>
              <a:rPr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zh-CN" altLang="en-US" dirty="0">
                <a:latin typeface="SimHei" charset="-122"/>
                <a:ea typeface="SimHei" charset="-122"/>
                <a:cs typeface="SimHei" charset="-122"/>
              </a:rPr>
              <a:t>任务三子任务一参赛系统性能</a:t>
            </a:r>
            <a:endParaRPr lang="zh-CN" altLang="en-US" dirty="0">
              <a:latin typeface="SimHei" charset="-122"/>
              <a:ea typeface="SimHei" charset="-122"/>
              <a:cs typeface="Sim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9592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SimHei" charset="-122"/>
                <a:ea typeface="SimHei" charset="-122"/>
                <a:cs typeface="SimHei" charset="-122"/>
              </a:rPr>
              <a:t>背景</a:t>
            </a:r>
            <a:r>
              <a:rPr lang="en-US" altLang="zh-TW" dirty="0" smtClean="0">
                <a:latin typeface="SimHei" charset="-122"/>
                <a:ea typeface="SimHei" charset="-122"/>
                <a:cs typeface="SimHei" charset="-122"/>
              </a:rPr>
              <a:t> - </a:t>
            </a:r>
            <a:r>
              <a:rPr lang="zh-CN" altLang="en-US" dirty="0" smtClean="0">
                <a:latin typeface="SimHei" charset="-122"/>
                <a:ea typeface="SimHei" charset="-122"/>
                <a:cs typeface="SimHei" charset="-122"/>
              </a:rPr>
              <a:t>情感</a:t>
            </a:r>
            <a:r>
              <a:rPr lang="zh-CN" altLang="en-US" dirty="0">
                <a:latin typeface="SimHei" charset="-122"/>
                <a:ea typeface="SimHei" charset="-122"/>
                <a:cs typeface="SimHei" charset="-122"/>
              </a:rPr>
              <a:t>识别</a:t>
            </a:r>
            <a:endParaRPr kumimoji="1" lang="zh-CN" altLang="en-US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sz="2400" dirty="0" smtClean="0">
              <a:latin typeface="SimHei" charset="-122"/>
              <a:ea typeface="SimHei" charset="-122"/>
              <a:cs typeface="SimHei" charset="-122"/>
            </a:endParaRPr>
          </a:p>
          <a:p>
            <a:r>
              <a:rPr lang="zh-CN" altLang="en-US" sz="2400" dirty="0" smtClean="0">
                <a:latin typeface="SimHei" charset="-122"/>
                <a:ea typeface="SimHei" charset="-122"/>
                <a:cs typeface="SimHei" charset="-122"/>
              </a:rPr>
              <a:t>自</a:t>
            </a:r>
            <a:r>
              <a:rPr lang="en-US" altLang="zh-CN" sz="2400" dirty="0">
                <a:latin typeface="SimHei" charset="-122"/>
                <a:ea typeface="SimHei" charset="-122"/>
                <a:cs typeface="SimHei" charset="-122"/>
              </a:rPr>
              <a:t>Web2.0</a:t>
            </a:r>
            <a:r>
              <a:rPr lang="zh-CN" altLang="en-US" sz="2400" dirty="0">
                <a:latin typeface="SimHei" charset="-122"/>
                <a:ea typeface="SimHei" charset="-122"/>
                <a:cs typeface="SimHei" charset="-122"/>
              </a:rPr>
              <a:t>普及后，网民每天在互联网上生产量着大量的</a:t>
            </a:r>
            <a:r>
              <a:rPr lang="zh-CN" altLang="en-US" sz="2400" dirty="0" smtClean="0">
                <a:latin typeface="SimHei" charset="-122"/>
                <a:ea typeface="SimHei" charset="-122"/>
                <a:cs typeface="SimHei" charset="-122"/>
              </a:rPr>
              <a:t>内容</a:t>
            </a:r>
            <a:endParaRPr lang="en-US" altLang="zh-CN" sz="2400" dirty="0">
              <a:latin typeface="SimHei" charset="-122"/>
              <a:ea typeface="SimHei" charset="-122"/>
              <a:cs typeface="SimHei" charset="-122"/>
            </a:endParaRPr>
          </a:p>
          <a:p>
            <a:endParaRPr lang="en-US" altLang="zh-CN" sz="2000" dirty="0" smtClean="0">
              <a:latin typeface="SimHei" charset="-122"/>
              <a:ea typeface="SimHei" charset="-122"/>
              <a:cs typeface="SimHei" charset="-122"/>
            </a:endParaRPr>
          </a:p>
          <a:p>
            <a:r>
              <a:rPr lang="zh-CN" altLang="en-US" sz="2400" dirty="0">
                <a:latin typeface="SimHei" charset="-122"/>
                <a:ea typeface="SimHei" charset="-122"/>
                <a:cs typeface="SimHei" charset="-122"/>
              </a:rPr>
              <a:t>透过对内容的分析可以得知他们对各种人事物的态度和</a:t>
            </a:r>
            <a:r>
              <a:rPr lang="zh-CN" altLang="en-US" sz="2400" dirty="0" smtClean="0">
                <a:latin typeface="SimHei" charset="-122"/>
                <a:ea typeface="SimHei" charset="-122"/>
                <a:cs typeface="SimHei" charset="-122"/>
              </a:rPr>
              <a:t>想法</a:t>
            </a:r>
            <a:endParaRPr lang="en-US" altLang="zh-CN" sz="2400" dirty="0" smtClean="0">
              <a:latin typeface="SimHei" charset="-122"/>
              <a:ea typeface="SimHei" charset="-122"/>
              <a:cs typeface="SimHei" charset="-122"/>
            </a:endParaRPr>
          </a:p>
          <a:p>
            <a:pPr lvl="1"/>
            <a:r>
              <a:rPr lang="zh-CN" altLang="en-US" sz="2400" dirty="0" smtClean="0">
                <a:latin typeface="SimHei" charset="-122"/>
                <a:ea typeface="SimHei" charset="-122"/>
                <a:cs typeface="SimHei" charset="-122"/>
              </a:rPr>
              <a:t>公司</a:t>
            </a:r>
            <a:r>
              <a:rPr lang="zh-CN" altLang="en-US" sz="2400" dirty="0">
                <a:latin typeface="SimHei" charset="-122"/>
                <a:ea typeface="SimHei" charset="-122"/>
                <a:cs typeface="SimHei" charset="-122"/>
              </a:rPr>
              <a:t>可以从产品评论得知用户对产品是否</a:t>
            </a:r>
            <a:r>
              <a:rPr lang="zh-CN" altLang="en-US" sz="2400" dirty="0" smtClean="0">
                <a:latin typeface="SimHei" charset="-122"/>
                <a:ea typeface="SimHei" charset="-122"/>
                <a:cs typeface="SimHei" charset="-122"/>
              </a:rPr>
              <a:t>满意</a:t>
            </a:r>
            <a:endParaRPr lang="en-US" altLang="zh-CN" sz="2400" dirty="0" smtClean="0">
              <a:latin typeface="SimHei" charset="-122"/>
              <a:ea typeface="SimHei" charset="-122"/>
              <a:cs typeface="SimHei" charset="-122"/>
            </a:endParaRPr>
          </a:p>
          <a:p>
            <a:pPr lvl="1"/>
            <a:r>
              <a:rPr lang="zh-CN" altLang="en-US" sz="2400" dirty="0" smtClean="0">
                <a:latin typeface="SimHei" charset="-122"/>
                <a:ea typeface="SimHei" charset="-122"/>
                <a:cs typeface="SimHei" charset="-122"/>
              </a:rPr>
              <a:t>政府</a:t>
            </a:r>
            <a:r>
              <a:rPr lang="zh-CN" altLang="en-US" sz="2400" dirty="0">
                <a:latin typeface="SimHei" charset="-122"/>
                <a:ea typeface="SimHei" charset="-122"/>
                <a:cs typeface="SimHei" charset="-122"/>
              </a:rPr>
              <a:t>可以从线平台上的讨论得知人民对新政策的</a:t>
            </a:r>
            <a:r>
              <a:rPr lang="zh-CN" altLang="en-US" sz="2400" dirty="0" smtClean="0">
                <a:latin typeface="SimHei" charset="-122"/>
                <a:ea typeface="SimHei" charset="-122"/>
                <a:cs typeface="SimHei" charset="-122"/>
              </a:rPr>
              <a:t>态度</a:t>
            </a:r>
            <a:endParaRPr lang="en-US" altLang="zh-CN" sz="2400" dirty="0" smtClean="0">
              <a:latin typeface="SimHei" charset="-122"/>
              <a:ea typeface="SimHei" charset="-122"/>
              <a:cs typeface="SimHei" charset="-122"/>
            </a:endParaRPr>
          </a:p>
          <a:p>
            <a:endParaRPr lang="en-US" altLang="zh-CN" sz="2400" dirty="0" smtClean="0">
              <a:latin typeface="SimHei" charset="-122"/>
              <a:ea typeface="SimHei" charset="-122"/>
              <a:cs typeface="SimHei" charset="-122"/>
            </a:endParaRPr>
          </a:p>
          <a:p>
            <a:r>
              <a:rPr lang="zh-TW" altLang="en-US" sz="2400" dirty="0" smtClean="0">
                <a:latin typeface="SimHei" charset="-122"/>
                <a:ea typeface="SimHei" charset="-122"/>
                <a:cs typeface="SimHei" charset="-122"/>
              </a:rPr>
              <a:t>对</a:t>
            </a:r>
            <a:r>
              <a:rPr lang="zh-CN" altLang="en-US" sz="2400" dirty="0" smtClean="0">
                <a:latin typeface="SimHei" charset="-122"/>
                <a:ea typeface="SimHei" charset="-122"/>
                <a:cs typeface="SimHei" charset="-122"/>
              </a:rPr>
              <a:t>这些</a:t>
            </a:r>
            <a:r>
              <a:rPr lang="zh-CN" altLang="en-US" sz="2400" dirty="0">
                <a:latin typeface="SimHei" charset="-122"/>
                <a:ea typeface="SimHei" charset="-122"/>
                <a:cs typeface="SimHei" charset="-122"/>
              </a:rPr>
              <a:t>反馈快速作出响应能够带来相应的商业价值和政治</a:t>
            </a:r>
            <a:r>
              <a:rPr lang="zh-CN" altLang="en-US" sz="2400" dirty="0" smtClean="0">
                <a:latin typeface="SimHei" charset="-122"/>
                <a:ea typeface="SimHei" charset="-122"/>
                <a:cs typeface="SimHei" charset="-122"/>
              </a:rPr>
              <a:t>价值</a:t>
            </a:r>
            <a:endParaRPr lang="en-US" altLang="zh-CN" sz="2400" dirty="0">
              <a:latin typeface="SimHei" charset="-122"/>
              <a:ea typeface="SimHei" charset="-122"/>
              <a:cs typeface="SimHei" charset="-122"/>
            </a:endParaRPr>
          </a:p>
          <a:p>
            <a:pPr lvl="1"/>
            <a:r>
              <a:rPr lang="zh-CN" altLang="en-US" sz="2400" dirty="0" smtClean="0">
                <a:latin typeface="SimHei" charset="-122"/>
                <a:ea typeface="SimHei" charset="-122"/>
                <a:cs typeface="SimHei" charset="-122"/>
              </a:rPr>
              <a:t>情感</a:t>
            </a:r>
            <a:r>
              <a:rPr lang="zh-CN" altLang="en-US" sz="2400" dirty="0">
                <a:latin typeface="SimHei" charset="-122"/>
                <a:ea typeface="SimHei" charset="-122"/>
                <a:cs typeface="SimHei" charset="-122"/>
              </a:rPr>
              <a:t>识别研究因此受到重视</a:t>
            </a:r>
            <a:endParaRPr lang="zh-CN" altLang="en-US" sz="1600" dirty="0">
              <a:latin typeface="SimHei" charset="-122"/>
              <a:ea typeface="SimHei" charset="-122"/>
              <a:cs typeface="Sim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30552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123</a:t>
            </a:r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2996292"/>
              </p:ext>
            </p:extLst>
          </p:nvPr>
        </p:nvGraphicFramePr>
        <p:xfrm>
          <a:off x="1447801" y="3996266"/>
          <a:ext cx="7251699" cy="148336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985137"/>
                <a:gridCol w="1354934"/>
                <a:gridCol w="1354934"/>
                <a:gridCol w="1354934"/>
                <a:gridCol w="120176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u="none" strike="noStrike" kern="1200" baseline="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准确率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u="none" strike="noStrike" kern="1200" baseline="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正确率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u="none" strike="noStrike" kern="1200" baseline="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召回率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u="none" strike="noStrike" kern="1200" baseline="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F1 </a:t>
                      </a:r>
                      <a:r>
                        <a:rPr lang="zh-CN" altLang="en-US" sz="1800" u="none" strike="noStrike" kern="1200" baseline="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值</a:t>
                      </a:r>
                      <a:endParaRPr lang="zh-CN" altLang="en-US" dirty="0" smtClean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u="none" strike="noStrike" kern="1200" baseline="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中间结果</a:t>
                      </a:r>
                      <a:r>
                        <a:rPr lang="en-US" altLang="zh-CN" sz="1800" u="none" strike="noStrike" kern="1200" baseline="0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I</a:t>
                      </a:r>
                      <a:endParaRPr lang="zh-CN" alt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u="none" strike="noStrike" kern="1200" baseline="0" dirty="0" smtClean="0"/>
                        <a:t>0.9278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u="none" strike="noStrike" kern="1200" baseline="0" dirty="0" smtClean="0"/>
                        <a:t>0.7360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u="none" strike="noStrike" kern="1200" baseline="0" dirty="0" smtClean="0"/>
                        <a:t>0.7740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u="none" strike="noStrike" kern="1200" baseline="0" dirty="0" smtClean="0"/>
                        <a:t>0.7545</a:t>
                      </a:r>
                      <a:endParaRPr lang="zh-CN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u="none" strike="noStrike" kern="1200" baseline="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中间结果</a:t>
                      </a:r>
                      <a:r>
                        <a:rPr lang="en-US" altLang="zh-CN" sz="1800" u="none" strike="noStrike" kern="1200" baseline="0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II</a:t>
                      </a:r>
                      <a:endParaRPr lang="zh-CN" alt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u="none" strike="noStrike" kern="1200" baseline="0" dirty="0" smtClean="0"/>
                        <a:t>0.9281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u="none" strike="noStrike" kern="1200" baseline="0" dirty="0" smtClean="0"/>
                        <a:t>0.7383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u="none" strike="noStrike" kern="1200" baseline="0" dirty="0" smtClean="0"/>
                        <a:t>0.7764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u="none" strike="noStrike" kern="1200" baseline="0" dirty="0" smtClean="0"/>
                        <a:t>0.7569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u="none" strike="noStrike" kern="1200" baseline="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最终结果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u="none" strike="noStrike" kern="1200" baseline="0" dirty="0" smtClean="0"/>
                        <a:t>0.9299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u="none" strike="noStrike" kern="1200" baseline="0" dirty="0" smtClean="0"/>
                        <a:t>0.7474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u="none" strike="noStrike" kern="1200" baseline="0" dirty="0" smtClean="0"/>
                        <a:t>0.7752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u="none" strike="noStrike" kern="1200" baseline="0" dirty="0" smtClean="0"/>
                        <a:t>0.7611</a:t>
                      </a:r>
                      <a:endParaRPr lang="zh-CN" altLang="en-US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2039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629819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SimHei" charset="-122"/>
                <a:ea typeface="SimHei" charset="-122"/>
                <a:cs typeface="SimHei" charset="-122"/>
              </a:rPr>
              <a:t>参考文献</a:t>
            </a:r>
            <a:endParaRPr kumimoji="1" lang="zh-CN" altLang="en-US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endParaRPr lang="en-US" altLang="zh-CN" dirty="0" smtClean="0"/>
          </a:p>
          <a:p>
            <a:r>
              <a:rPr lang="en-US" altLang="zh-CN" dirty="0" smtClean="0"/>
              <a:t>[1] </a:t>
            </a:r>
            <a:r>
              <a:rPr lang="en-US" altLang="zh-CN" dirty="0" err="1" smtClean="0"/>
              <a:t>Tsur</a:t>
            </a:r>
            <a:r>
              <a:rPr lang="en-US" altLang="zh-CN" dirty="0"/>
              <a:t>, O., Davidov, D., &amp; </a:t>
            </a:r>
            <a:r>
              <a:rPr lang="en-US" altLang="zh-CN" dirty="0" err="1"/>
              <a:t>Rappoport</a:t>
            </a:r>
            <a:r>
              <a:rPr lang="en-US" altLang="zh-CN" dirty="0"/>
              <a:t>, A. (2010). ICWSM - A Great Catchy Name: Semi-Supervised Recognition of Sarcastic Sentences in Online Product Reviews. </a:t>
            </a:r>
            <a:r>
              <a:rPr lang="en-US" altLang="zh-CN" i="1" dirty="0"/>
              <a:t>International Conference on </a:t>
            </a:r>
            <a:r>
              <a:rPr lang="en-US" altLang="zh-CN" i="1" dirty="0" smtClean="0"/>
              <a:t>Weblogs </a:t>
            </a:r>
            <a:r>
              <a:rPr lang="en-US" altLang="zh-CN" i="1" dirty="0"/>
              <a:t>and Social Media, </a:t>
            </a:r>
            <a:r>
              <a:rPr lang="en-US" altLang="zh-CN" i="1" dirty="0" err="1"/>
              <a:t>Icwsm</a:t>
            </a:r>
            <a:r>
              <a:rPr lang="en-US" altLang="zh-CN" i="1" dirty="0"/>
              <a:t> 2010, Washington, Dc, </a:t>
            </a:r>
            <a:r>
              <a:rPr lang="en-US" altLang="zh-CN" i="1" dirty="0" err="1"/>
              <a:t>Usa</a:t>
            </a:r>
            <a:r>
              <a:rPr lang="en-US" altLang="zh-CN" i="1" dirty="0"/>
              <a:t>, May</a:t>
            </a:r>
            <a:r>
              <a:rPr lang="en-US" altLang="zh-CN" dirty="0"/>
              <a:t>. </a:t>
            </a:r>
            <a:r>
              <a:rPr lang="en-US" altLang="zh-CN" dirty="0" smtClean="0"/>
              <a:t>DBLP.</a:t>
            </a:r>
          </a:p>
          <a:p>
            <a:r>
              <a:rPr kumimoji="1" lang="en-US" altLang="zh-CN" dirty="0" smtClean="0"/>
              <a:t>[2] </a:t>
            </a:r>
            <a:r>
              <a:rPr lang="en-US" altLang="zh-CN" dirty="0"/>
              <a:t>Davidov, D., </a:t>
            </a:r>
            <a:r>
              <a:rPr lang="en-US" altLang="zh-CN" dirty="0" err="1"/>
              <a:t>Tsur</a:t>
            </a:r>
            <a:r>
              <a:rPr lang="en-US" altLang="zh-CN" dirty="0"/>
              <a:t>, O., &amp; </a:t>
            </a:r>
            <a:r>
              <a:rPr lang="en-US" altLang="zh-CN" dirty="0" err="1"/>
              <a:t>Rappoport</a:t>
            </a:r>
            <a:r>
              <a:rPr lang="en-US" altLang="zh-CN" dirty="0"/>
              <a:t>, A. (2010). Semi-supervised recognition of sarcastic sentences in Twitter and Amazon. </a:t>
            </a:r>
            <a:r>
              <a:rPr lang="en-US" altLang="zh-CN" i="1" dirty="0"/>
              <a:t>Fourteenth Conference on Computational Natural Language Learning</a:t>
            </a:r>
            <a:r>
              <a:rPr lang="en-US" altLang="zh-CN" dirty="0"/>
              <a:t> (pp.107-116). Association for Computational Linguistics</a:t>
            </a:r>
            <a:r>
              <a:rPr lang="en-US" altLang="zh-CN" dirty="0" smtClean="0"/>
              <a:t>.</a:t>
            </a:r>
          </a:p>
          <a:p>
            <a:r>
              <a:rPr kumimoji="1" lang="en-US" altLang="zh-CN" dirty="0" smtClean="0"/>
              <a:t>[3] </a:t>
            </a:r>
            <a:r>
              <a:rPr lang="en-US" altLang="zh-CN" dirty="0"/>
              <a:t>Reyes, A. (2013). A multidimensional approach for detecting irony in twitter. </a:t>
            </a:r>
            <a:r>
              <a:rPr lang="en-US" altLang="zh-CN" i="1" dirty="0"/>
              <a:t>Language Resources &amp; Evaluation,</a:t>
            </a:r>
            <a:r>
              <a:rPr lang="en-US" altLang="zh-CN" dirty="0"/>
              <a:t> </a:t>
            </a:r>
            <a:r>
              <a:rPr lang="en-US" altLang="zh-CN" i="1" dirty="0"/>
              <a:t>47</a:t>
            </a:r>
            <a:r>
              <a:rPr lang="en-US" altLang="zh-CN" dirty="0"/>
              <a:t>(1), 239-268</a:t>
            </a:r>
            <a:r>
              <a:rPr lang="en-US" altLang="zh-CN" dirty="0" smtClean="0"/>
              <a:t>.</a:t>
            </a:r>
          </a:p>
          <a:p>
            <a:r>
              <a:rPr kumimoji="1" lang="en-US" altLang="zh-CN" dirty="0" smtClean="0"/>
              <a:t>[4] </a:t>
            </a:r>
            <a:r>
              <a:rPr lang="en-US" altLang="zh-CN" dirty="0" err="1"/>
              <a:t>Kunneman</a:t>
            </a:r>
            <a:r>
              <a:rPr lang="en-US" altLang="zh-CN" dirty="0"/>
              <a:t>, F., </a:t>
            </a:r>
            <a:r>
              <a:rPr lang="en-US" altLang="zh-CN" dirty="0" err="1"/>
              <a:t>Liebrecht</a:t>
            </a:r>
            <a:r>
              <a:rPr lang="en-US" altLang="zh-CN" dirty="0"/>
              <a:t>, C., </a:t>
            </a:r>
            <a:r>
              <a:rPr lang="en-US" altLang="zh-CN" dirty="0" err="1"/>
              <a:t>Mulken</a:t>
            </a:r>
            <a:r>
              <a:rPr lang="en-US" altLang="zh-CN" dirty="0"/>
              <a:t>, M. V., &amp; Bosch, A. V. D. (2015). Signaling sarcasm: from hyperbole to hashtag. </a:t>
            </a:r>
            <a:r>
              <a:rPr lang="en-US" altLang="zh-CN" i="1" dirty="0"/>
              <a:t>Information Processing &amp; Management,</a:t>
            </a:r>
            <a:r>
              <a:rPr lang="en-US" altLang="zh-CN" dirty="0"/>
              <a:t> </a:t>
            </a:r>
            <a:r>
              <a:rPr lang="en-US" altLang="zh-CN" i="1" dirty="0"/>
              <a:t>51</a:t>
            </a:r>
            <a:r>
              <a:rPr lang="en-US" altLang="zh-CN" dirty="0"/>
              <a:t>(4), 500-509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[5]</a:t>
            </a:r>
            <a:r>
              <a:rPr lang="en-US" altLang="zh-CN" dirty="0"/>
              <a:t> </a:t>
            </a:r>
            <a:r>
              <a:rPr lang="en-US" altLang="zh-CN" dirty="0" err="1"/>
              <a:t>Littlestone</a:t>
            </a:r>
            <a:r>
              <a:rPr lang="en-US" altLang="zh-CN" dirty="0"/>
              <a:t>, N. (1988). Learning Quickly When Irrelevant Attributes Abound: A New Linear-Threshold Algorithm (Extended Abstract). </a:t>
            </a:r>
            <a:r>
              <a:rPr lang="en-US" altLang="zh-CN" i="1" dirty="0"/>
              <a:t>Foundations of Computer Science, 1987. Symposium on</a:t>
            </a:r>
            <a:r>
              <a:rPr lang="en-US" altLang="zh-CN" dirty="0"/>
              <a:t> (Vol.2, pp.68-77). IEEE.</a:t>
            </a:r>
            <a:endParaRPr lang="en-US" altLang="zh-CN" dirty="0" smtClean="0"/>
          </a:p>
          <a:p>
            <a:r>
              <a:rPr kumimoji="1" lang="en-US" altLang="zh-CN" dirty="0" smtClean="0"/>
              <a:t>[6] </a:t>
            </a:r>
            <a:r>
              <a:rPr lang="en-US" altLang="zh-CN" dirty="0" err="1"/>
              <a:t>Poria</a:t>
            </a:r>
            <a:r>
              <a:rPr lang="en-US" altLang="zh-CN" dirty="0"/>
              <a:t>, S., Cambria, E., Hazarika, D., &amp; </a:t>
            </a:r>
            <a:r>
              <a:rPr lang="en-US" altLang="zh-CN" dirty="0" err="1"/>
              <a:t>Vij</a:t>
            </a:r>
            <a:r>
              <a:rPr lang="en-US" altLang="zh-CN" dirty="0"/>
              <a:t>, P. (2016). A deeper look into sarcastic tweets using deep convolutional neural networks</a:t>
            </a:r>
            <a:r>
              <a:rPr lang="en-US" altLang="zh-CN" dirty="0" smtClean="0"/>
              <a:t>.</a:t>
            </a:r>
          </a:p>
          <a:p>
            <a:r>
              <a:rPr kumimoji="1" lang="en-US" altLang="zh-CN" dirty="0" smtClean="0"/>
              <a:t>[7] </a:t>
            </a:r>
            <a:r>
              <a:rPr lang="en-US" altLang="zh-CN" dirty="0" err="1"/>
              <a:t>Hercig</a:t>
            </a:r>
            <a:r>
              <a:rPr lang="en-US" altLang="zh-CN" dirty="0"/>
              <a:t>, I. T., &amp; </a:t>
            </a:r>
            <a:r>
              <a:rPr lang="en-US" altLang="zh-CN" dirty="0" err="1"/>
              <a:t>Ing</a:t>
            </a:r>
            <a:r>
              <a:rPr lang="en-US" altLang="zh-CN" dirty="0"/>
              <a:t>., I. H. P. D. (2014). Sarcasm detection on </a:t>
            </a:r>
            <a:r>
              <a:rPr lang="en-US" altLang="zh-CN" dirty="0" err="1"/>
              <a:t>czech</a:t>
            </a:r>
            <a:r>
              <a:rPr lang="en-US" altLang="zh-CN" dirty="0"/>
              <a:t> and </a:t>
            </a:r>
            <a:r>
              <a:rPr lang="en-US" altLang="zh-CN" dirty="0" err="1"/>
              <a:t>english</a:t>
            </a:r>
            <a:r>
              <a:rPr lang="en-US" altLang="zh-CN" dirty="0"/>
              <a:t> twitter</a:t>
            </a:r>
            <a:r>
              <a:rPr lang="en-US" altLang="zh-CN" dirty="0" smtClean="0"/>
              <a:t>.</a:t>
            </a:r>
          </a:p>
          <a:p>
            <a:r>
              <a:rPr kumimoji="1" lang="en-US" altLang="zh-CN" dirty="0" smtClean="0"/>
              <a:t>[8] </a:t>
            </a:r>
            <a:r>
              <a:rPr lang="en-US" altLang="zh-CN" dirty="0"/>
              <a:t>Cynthia Van </a:t>
            </a:r>
            <a:r>
              <a:rPr lang="en-US" altLang="zh-CN" dirty="0" err="1"/>
              <a:t>Hee</a:t>
            </a:r>
            <a:r>
              <a:rPr lang="en-US" altLang="zh-CN" dirty="0"/>
              <a:t>, </a:t>
            </a:r>
            <a:r>
              <a:rPr lang="en-US" altLang="zh-CN" dirty="0" err="1"/>
              <a:t>Els</a:t>
            </a:r>
            <a:r>
              <a:rPr lang="en-US" altLang="zh-CN" dirty="0"/>
              <a:t> </a:t>
            </a:r>
            <a:r>
              <a:rPr lang="en-US" altLang="zh-CN" dirty="0" err="1"/>
              <a:t>Lefever</a:t>
            </a:r>
            <a:r>
              <a:rPr lang="en-US" altLang="zh-CN" dirty="0"/>
              <a:t>, and </a:t>
            </a:r>
            <a:r>
              <a:rPr lang="en-US" altLang="zh-CN" dirty="0" err="1"/>
              <a:t>Véronique</a:t>
            </a:r>
            <a:r>
              <a:rPr lang="en-US" altLang="zh-CN" dirty="0"/>
              <a:t> </a:t>
            </a:r>
            <a:r>
              <a:rPr lang="en-US" altLang="zh-CN" dirty="0" err="1"/>
              <a:t>Hoste</a:t>
            </a:r>
            <a:r>
              <a:rPr lang="en-US" altLang="zh-CN" dirty="0"/>
              <a:t>. </a:t>
            </a:r>
            <a:r>
              <a:rPr lang="en-US" altLang="zh-CN" dirty="0" smtClean="0"/>
              <a:t>(2018). </a:t>
            </a:r>
            <a:r>
              <a:rPr lang="en-US" altLang="zh-CN" dirty="0"/>
              <a:t>Semeval-2018 Task 3: Irony detection in English Tweets. In </a:t>
            </a:r>
            <a:r>
              <a:rPr lang="en-US" altLang="zh-CN" i="1" dirty="0"/>
              <a:t>Proceedings of the 12th International Workshop on Semantic Evaluation (SemEval-2018)</a:t>
            </a:r>
            <a:r>
              <a:rPr lang="en-US" altLang="zh-CN" dirty="0"/>
              <a:t>, New Orleans, LA, USA, June 2018.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85745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SimHei" charset="-122"/>
                <a:ea typeface="SimHei" charset="-122"/>
                <a:cs typeface="SimHei" charset="-122"/>
              </a:rPr>
              <a:t>问题定义</a:t>
            </a:r>
            <a:endParaRPr kumimoji="1" lang="zh-CN" altLang="en-US" dirty="0">
              <a:latin typeface="SimHei" charset="-122"/>
              <a:ea typeface="SimHei" charset="-122"/>
              <a:cs typeface="SimHei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1082992" y="1563329"/>
                <a:ext cx="10058400" cy="4305765"/>
              </a:xfrm>
            </p:spPr>
            <p:txBody>
              <a:bodyPr>
                <a:noAutofit/>
              </a:bodyPr>
              <a:lstStyle/>
              <a:p>
                <a:r>
                  <a:rPr lang="zh-CN" altLang="en-US" sz="2400" dirty="0" smtClean="0">
                    <a:latin typeface="SimHei" charset="-122"/>
                    <a:ea typeface="SimHei" charset="-122"/>
                    <a:cs typeface="SimHei" charset="-122"/>
                  </a:rPr>
                  <a:t>给定</a:t>
                </a:r>
                <a:r>
                  <a:rPr lang="zh-CN" altLang="en-US" sz="2400" dirty="0">
                    <a:latin typeface="SimHei" charset="-122"/>
                    <a:ea typeface="SimHei" charset="-122"/>
                    <a:cs typeface="SimHei" charset="-122"/>
                  </a:rPr>
                  <a:t>一个字典</a:t>
                </a:r>
                <a:r>
                  <a:rPr lang="zh-CN" altLang="en-US" sz="2400" dirty="0" smtClean="0">
                    <a:latin typeface="SimHei" charset="-122"/>
                    <a:ea typeface="SimHei" charset="-122"/>
                    <a:cs typeface="SimHei" charset="-122"/>
                  </a:rPr>
                  <a:t>集合</a:t>
                </a:r>
                <a:r>
                  <a:rPr lang="en-US" altLang="zh-CN" sz="2400" i="1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W</a:t>
                </a:r>
                <a:r>
                  <a:rPr lang="zh-TW" altLang="en-US" sz="2400" i="1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，</a:t>
                </a:r>
                <a:r>
                  <a:rPr lang="zh-TW" altLang="en-US" sz="2400" dirty="0" smtClean="0">
                    <a:latin typeface="SimHei" charset="-122"/>
                    <a:ea typeface="SimHei" charset="-122"/>
                    <a:cs typeface="SimHei" charset="-122"/>
                  </a:rPr>
                  <a:t>以及情感</a:t>
                </a:r>
                <a:r>
                  <a:rPr lang="en-US" altLang="zh-TW" sz="2400" dirty="0" smtClean="0">
                    <a:latin typeface="SimHei" charset="-122"/>
                    <a:ea typeface="SimHei" charset="-122"/>
                    <a:cs typeface="SimHei" charset="-122"/>
                  </a:rPr>
                  <a:t>/</a:t>
                </a:r>
                <a:r>
                  <a:rPr lang="zh-TW" altLang="en-US" sz="2400" dirty="0" smtClean="0">
                    <a:latin typeface="SimHei" charset="-122"/>
                    <a:ea typeface="SimHei" charset="-122"/>
                    <a:cs typeface="SimHei" charset="-122"/>
                  </a:rPr>
                  <a:t>反讽</a:t>
                </a:r>
                <a:r>
                  <a:rPr lang="zh-CN" altLang="en-US" sz="2400" dirty="0" smtClean="0">
                    <a:latin typeface="SimHei" charset="-122"/>
                    <a:ea typeface="SimHei" charset="-122"/>
                    <a:cs typeface="SimHei" charset="-122"/>
                  </a:rPr>
                  <a:t>类</a:t>
                </a:r>
                <a:r>
                  <a:rPr lang="zh-TW" altLang="en-US" sz="2400" dirty="0" smtClean="0">
                    <a:latin typeface="SimHei" charset="-122"/>
                    <a:ea typeface="SimHei" charset="-122"/>
                    <a:cs typeface="SimHei" charset="-122"/>
                  </a:rPr>
                  <a:t>別</a:t>
                </a:r>
                <a:r>
                  <a:rPr lang="zh-CN" altLang="en-US" sz="2400" dirty="0" smtClean="0">
                    <a:latin typeface="SimHei" charset="-122"/>
                    <a:ea typeface="SimHei" charset="-122"/>
                    <a:cs typeface="SimHei" charset="-122"/>
                  </a:rPr>
                  <a:t>集合</a:t>
                </a:r>
                <a:r>
                  <a:rPr lang="en-US" altLang="zh-CN" sz="2400" i="1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C</a:t>
                </a:r>
              </a:p>
              <a:p>
                <a:r>
                  <a:rPr lang="zh-CN" altLang="en-US" sz="2400" dirty="0" smtClean="0">
                    <a:latin typeface="SimHei" charset="-122"/>
                    <a:ea typeface="SimHei" charset="-122"/>
                    <a:cs typeface="SimHei" charset="-122"/>
                  </a:rPr>
                  <a:t>对于任一</a:t>
                </a:r>
                <a:r>
                  <a:rPr lang="zh-TW" altLang="en-US" sz="2400" dirty="0" smtClean="0">
                    <a:latin typeface="SimHei" charset="-122"/>
                    <a:ea typeface="SimHei" charset="-122"/>
                    <a:cs typeface="SimHei" charset="-122"/>
                  </a:rPr>
                  <a:t>段文本</a:t>
                </a:r>
                <a:r>
                  <a:rPr lang="en-US" altLang="zh-CN" sz="2400" dirty="0" smtClean="0">
                    <a:latin typeface="SimHei" charset="-122"/>
                    <a:ea typeface="SimHei" charset="-122"/>
                    <a:cs typeface="SimHei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charset="0"/>
                        <a:ea typeface="SimHei" charset="-122"/>
                        <a:cs typeface="SimHei" charset="-122"/>
                      </a:rPr>
                      <m:t>𝑡</m:t>
                    </m:r>
                    <m:r>
                      <a:rPr lang="en-US" altLang="zh-CN" sz="2400" i="1" dirty="0">
                        <a:latin typeface="Cambria Math" charset="0"/>
                        <a:ea typeface="SimHei" charset="-122"/>
                        <a:cs typeface="SimHei" charset="-122"/>
                      </a:rPr>
                      <m:t>∈</m:t>
                    </m:r>
                    <m:r>
                      <a:rPr lang="en-US" altLang="zh-CN" sz="2400" b="0" i="1" dirty="0" smtClean="0">
                        <a:latin typeface="Cambria Math" charset="0"/>
                        <a:ea typeface="SimHei" charset="-122"/>
                        <a:cs typeface="SimHei" charset="-122"/>
                      </a:rPr>
                      <m:t>𝑇</m:t>
                    </m:r>
                  </m:oMath>
                </a14:m>
                <a:r>
                  <a:rPr lang="en-US" altLang="zh-CN" sz="2400" dirty="0" smtClean="0">
                    <a:latin typeface="SimHei" charset="-122"/>
                    <a:ea typeface="SimHei" charset="-122"/>
                    <a:cs typeface="SimHei" charset="-122"/>
                  </a:rPr>
                  <a:t>, </a:t>
                </a:r>
                <a:r>
                  <a:rPr lang="zh-TW" altLang="en-US" sz="2400" dirty="0" smtClean="0">
                    <a:latin typeface="SimHei" charset="-122"/>
                    <a:ea typeface="SimHei" charset="-122"/>
                    <a:cs typeface="SimHei" charset="-122"/>
                  </a:rPr>
                  <a:t>可以表示为一个</a:t>
                </a:r>
                <a:r>
                  <a:rPr lang="zh-CN" altLang="en-US" sz="2400" dirty="0" smtClean="0">
                    <a:latin typeface="SimHei" charset="-122"/>
                    <a:ea typeface="SimHei" charset="-122"/>
                    <a:cs typeface="SimHei" charset="-122"/>
                  </a:rPr>
                  <a:t>长度为</a:t>
                </a:r>
                <a:r>
                  <a:rPr lang="en-US" altLang="zh-CN" sz="2400" dirty="0" smtClean="0">
                    <a:latin typeface="SimHei" charset="-122"/>
                    <a:ea typeface="SimHei" charset="-122"/>
                    <a:cs typeface="SimHei" charset="-122"/>
                  </a:rPr>
                  <a:t> </a:t>
                </a:r>
                <a:r>
                  <a:rPr lang="en-US" altLang="zh-TW" sz="2400" i="1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L </a:t>
                </a:r>
                <a:r>
                  <a:rPr lang="zh-CN" altLang="en-US" sz="2400" dirty="0" smtClean="0">
                    <a:latin typeface="SimHei" charset="-122"/>
                    <a:ea typeface="SimHei" charset="-122"/>
                    <a:cs typeface="SimHei" charset="-122"/>
                  </a:rPr>
                  <a:t>的</a:t>
                </a:r>
                <a:r>
                  <a:rPr lang="zh-TW" altLang="en-US" sz="2400" dirty="0" smtClean="0">
                    <a:latin typeface="SimHei" charset="-122"/>
                    <a:ea typeface="SimHei" charset="-122"/>
                    <a:cs typeface="SimHei" charset="-122"/>
                  </a:rPr>
                  <a:t>词序列</a:t>
                </a:r>
                <a:r>
                  <a:rPr lang="zh-CN" altLang="en-US" sz="2400" dirty="0" smtClean="0">
                    <a:latin typeface="SimHei" charset="-122"/>
                    <a:ea typeface="SimHei" charset="-122"/>
                    <a:cs typeface="SimHei" charset="-122"/>
                  </a:rPr>
                  <a:t>，即</a:t>
                </a:r>
                <a:endParaRPr lang="en-US" altLang="zh-TW" sz="2400" dirty="0">
                  <a:latin typeface="SimHei" charset="-122"/>
                  <a:ea typeface="SimHei" charset="-122"/>
                  <a:cs typeface="SimHei" charset="-122"/>
                </a:endParaRPr>
              </a:p>
              <a:p>
                <a:r>
                  <a:rPr lang="en-US" altLang="zh-CN" sz="2400" b="0" dirty="0" smtClean="0">
                    <a:latin typeface="SimHei" charset="-122"/>
                    <a:ea typeface="SimHei" charset="-122"/>
                    <a:cs typeface="SimHei" charset="-122"/>
                  </a:rPr>
                  <a:t>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200" b="0" i="0" dirty="0" smtClean="0">
                        <a:latin typeface="Cambria Math" charset="0"/>
                        <a:ea typeface="SimHei" charset="-122"/>
                        <a:cs typeface="SimHei" charset="-122"/>
                      </a:rPr>
                      <m:t>t</m:t>
                    </m:r>
                    <m:r>
                      <a:rPr lang="mr-IN" altLang="zh-CN" sz="2200" i="1" dirty="0">
                        <a:latin typeface="Cambria Math" charset="0"/>
                        <a:ea typeface="SimHei" charset="-122"/>
                        <a:cs typeface="SimHei" charset="-122"/>
                      </a:rPr>
                      <m:t>=</m:t>
                    </m:r>
                    <m:d>
                      <m:dPr>
                        <m:ctrlPr>
                          <a:rPr lang="mr-IN" altLang="zh-CN" sz="2200" i="1" dirty="0">
                            <a:latin typeface="Cambria Math" charset="0"/>
                            <a:ea typeface="SimHei" charset="-122"/>
                            <a:cs typeface="SimHei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200" b="0" i="1" dirty="0" smtClean="0">
                                <a:latin typeface="Cambria Math" charset="0"/>
                                <a:ea typeface="SimHei" charset="-122"/>
                                <a:cs typeface="SimHei" charset="-122"/>
                              </a:rPr>
                            </m:ctrlPr>
                          </m:sSubPr>
                          <m:e>
                            <m:r>
                              <a:rPr lang="en-US" altLang="zh-CN" sz="2200" b="0" i="1" dirty="0" smtClean="0">
                                <a:latin typeface="Cambria Math" charset="0"/>
                                <a:ea typeface="SimHei" charset="-122"/>
                                <a:cs typeface="SimHei" charset="-122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sz="2200" b="0" i="1" dirty="0" smtClean="0">
                                <a:latin typeface="Cambria Math" charset="0"/>
                                <a:ea typeface="SimHei" charset="-122"/>
                                <a:cs typeface="SimHei" charset="-122"/>
                              </a:rPr>
                              <m:t>1</m:t>
                            </m:r>
                          </m:sub>
                        </m:sSub>
                        <m:r>
                          <a:rPr lang="mr-IN" altLang="zh-CN" sz="2200" i="1" dirty="0">
                            <a:latin typeface="Cambria Math" charset="0"/>
                            <a:ea typeface="SimHei" charset="-122"/>
                            <a:cs typeface="SimHei" charset="-122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CN" sz="2200" b="0" i="1" dirty="0" smtClean="0">
                                <a:latin typeface="Cambria Math" charset="0"/>
                                <a:ea typeface="SimHei" charset="-122"/>
                                <a:cs typeface="SimHei" charset="-122"/>
                              </a:rPr>
                            </m:ctrlPr>
                          </m:sSubPr>
                          <m:e>
                            <m:r>
                              <a:rPr lang="en-US" altLang="zh-CN" sz="2200" b="0" i="1" dirty="0" smtClean="0">
                                <a:latin typeface="Cambria Math" charset="0"/>
                                <a:ea typeface="SimHei" charset="-122"/>
                                <a:cs typeface="SimHei" charset="-122"/>
                              </a:rPr>
                              <m:t>𝑤</m:t>
                            </m:r>
                          </m:e>
                          <m:sub>
                            <m:r>
                              <a:rPr lang="mr-IN" altLang="zh-CN" sz="2200" i="1" dirty="0">
                                <a:latin typeface="Cambria Math" charset="0"/>
                                <a:ea typeface="SimHei" charset="-122"/>
                                <a:cs typeface="SimHei" charset="-122"/>
                              </a:rPr>
                              <m:t>2</m:t>
                            </m:r>
                          </m:sub>
                        </m:sSub>
                        <m:r>
                          <a:rPr lang="mr-IN" altLang="zh-CN" sz="2200" i="1" dirty="0">
                            <a:latin typeface="Cambria Math" charset="0"/>
                            <a:ea typeface="SimHei" charset="-122"/>
                            <a:cs typeface="SimHei" charset="-122"/>
                          </a:rPr>
                          <m:t>, …,</m:t>
                        </m:r>
                        <m:r>
                          <a:rPr lang="mr-IN" altLang="zh-CN" sz="2200" i="1" dirty="0" smtClean="0">
                            <a:latin typeface="Cambria Math" charset="0"/>
                            <a:ea typeface="SimHei" charset="-122"/>
                            <a:cs typeface="SimHei" charset="-122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sz="2200" b="0" i="1" dirty="0" smtClean="0">
                                <a:latin typeface="Cambria Math" charset="0"/>
                                <a:ea typeface="SimHei" charset="-122"/>
                                <a:cs typeface="SimHei" charset="-122"/>
                              </a:rPr>
                            </m:ctrlPr>
                          </m:sSubPr>
                          <m:e>
                            <m:r>
                              <a:rPr lang="en-US" altLang="zh-CN" sz="2200" b="0" i="1" dirty="0" smtClean="0">
                                <a:latin typeface="Cambria Math" charset="0"/>
                                <a:ea typeface="SimHei" charset="-122"/>
                                <a:cs typeface="SimHei" charset="-122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sz="2200" b="0" i="1" dirty="0" smtClean="0">
                                <a:latin typeface="Cambria Math" charset="0"/>
                                <a:ea typeface="SimHei" charset="-122"/>
                                <a:cs typeface="SimHei" charset="-122"/>
                              </a:rPr>
                              <m:t>𝐿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200" b="0" i="1" dirty="0" smtClean="0">
                    <a:latin typeface="SimHei" charset="-122"/>
                    <a:ea typeface="SimHei" charset="-122"/>
                    <a:cs typeface="SimHei" charset="-122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charset="0"/>
                        <a:ea typeface="SimHei" charset="-122"/>
                        <a:cs typeface="SimHei" charset="-122"/>
                      </a:rPr>
                      <m:t>  </m:t>
                    </m:r>
                    <m:sSub>
                      <m:sSubPr>
                        <m:ctrlPr>
                          <a:rPr lang="en-US" altLang="zh-CN" sz="2400" b="0" i="1" dirty="0" smtClean="0">
                            <a:latin typeface="Cambria Math" charset="0"/>
                            <a:ea typeface="SimHei" charset="-122"/>
                            <a:cs typeface="SimHei" charset="-122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charset="0"/>
                            <a:ea typeface="SimHei" charset="-122"/>
                            <a:cs typeface="SimHei" charset="-122"/>
                          </a:rPr>
                          <m:t>𝑤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charset="0"/>
                            <a:ea typeface="SimHei" charset="-122"/>
                            <a:cs typeface="SimHei" charset="-122"/>
                          </a:rPr>
                          <m:t>𝑖</m:t>
                        </m:r>
                      </m:sub>
                    </m:sSub>
                    <m:r>
                      <a:rPr lang="en-US" altLang="zh-CN" sz="2400" i="1" dirty="0" smtClean="0">
                        <a:latin typeface="Cambria Math" charset="0"/>
                        <a:ea typeface="SimHei" charset="-122"/>
                        <a:cs typeface="SimHei" charset="-122"/>
                      </a:rPr>
                      <m:t>∈</m:t>
                    </m:r>
                    <m:r>
                      <a:rPr lang="en-US" altLang="zh-CN" sz="2400" b="0" i="1" dirty="0" smtClean="0">
                        <a:latin typeface="Cambria Math" charset="0"/>
                        <a:ea typeface="SimHei" charset="-122"/>
                        <a:cs typeface="SimHei" charset="-122"/>
                      </a:rPr>
                      <m:t>𝑊</m:t>
                    </m:r>
                  </m:oMath>
                </a14:m>
                <a:r>
                  <a:rPr lang="en-US" altLang="zh-CN" sz="2400" dirty="0">
                    <a:latin typeface="SimHei" charset="-122"/>
                    <a:ea typeface="SimHei" charset="-122"/>
                    <a:cs typeface="SimHei" charset="-122"/>
                  </a:rPr>
                  <a:t>,</a:t>
                </a:r>
                <a:r>
                  <a:rPr lang="en-US" altLang="zh-CN" sz="2400" dirty="0" smtClean="0">
                    <a:latin typeface="SimHei" charset="-122"/>
                    <a:ea typeface="SimHei" charset="-122"/>
                    <a:cs typeface="SimHei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charset="0"/>
                        <a:ea typeface="SimHei" charset="-122"/>
                        <a:cs typeface="SimHei" charset="-122"/>
                      </a:rPr>
                      <m:t>𝑖</m:t>
                    </m:r>
                    <m:r>
                      <a:rPr lang="en-US" altLang="zh-CN" sz="2400" b="0" i="1" dirty="0" smtClean="0">
                        <a:latin typeface="Cambria Math" charset="0"/>
                        <a:ea typeface="SimHei" charset="-122"/>
                        <a:cs typeface="SimHei" charset="-122"/>
                      </a:rPr>
                      <m:t>=1,2,…,</m:t>
                    </m:r>
                    <m:r>
                      <a:rPr lang="en-US" altLang="zh-CN" sz="2400" b="0" i="1" dirty="0" smtClean="0">
                        <a:latin typeface="Cambria Math" charset="0"/>
                        <a:ea typeface="SimHei" charset="-122"/>
                        <a:cs typeface="SimHei" charset="-122"/>
                      </a:rPr>
                      <m:t>𝐿</m:t>
                    </m:r>
                  </m:oMath>
                </a14:m>
                <a:endParaRPr lang="mr-IN" altLang="zh-CN" sz="2400" dirty="0">
                  <a:latin typeface="SimHei" charset="-122"/>
                  <a:ea typeface="SimHei" charset="-122"/>
                  <a:cs typeface="SimHei" charset="-122"/>
                </a:endParaRPr>
              </a:p>
              <a:p>
                <a:r>
                  <a:rPr lang="zh-TW" altLang="en-US" sz="2400" dirty="0" smtClean="0">
                    <a:latin typeface="SimHei" charset="-122"/>
                    <a:ea typeface="SimHei" charset="-122"/>
                    <a:cs typeface="SimHei" charset="-122"/>
                  </a:rPr>
                  <a:t>另外对于其上下文信息</a:t>
                </a:r>
                <a:r>
                  <a:rPr lang="en-US" altLang="zh-TW" sz="2400" dirty="0" smtClean="0">
                    <a:latin typeface="SimHei" charset="-122"/>
                    <a:ea typeface="SimHei" charset="-122"/>
                    <a:cs typeface="SimHei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charset="0"/>
                        <a:ea typeface="SimHei" charset="-122"/>
                        <a:cs typeface="SimHei" charset="-122"/>
                      </a:rPr>
                      <m:t>𝑏</m:t>
                    </m:r>
                    <m:r>
                      <a:rPr lang="en-US" altLang="zh-CN" sz="2400" i="1" dirty="0">
                        <a:latin typeface="Cambria Math" charset="0"/>
                        <a:ea typeface="SimHei" charset="-122"/>
                        <a:cs typeface="SimHei" charset="-122"/>
                      </a:rPr>
                      <m:t>∈</m:t>
                    </m:r>
                    <m:r>
                      <a:rPr lang="en-US" altLang="zh-CN" sz="2400" b="0" i="1" dirty="0" smtClean="0">
                        <a:latin typeface="Cambria Math" charset="0"/>
                        <a:ea typeface="SimHei" charset="-122"/>
                        <a:cs typeface="SimHei" charset="-122"/>
                      </a:rPr>
                      <m:t>𝐵</m:t>
                    </m:r>
                  </m:oMath>
                </a14:m>
                <a:r>
                  <a:rPr lang="zh-TW" altLang="en-US" sz="2400" dirty="0" smtClean="0">
                    <a:latin typeface="SimHei" charset="-122"/>
                    <a:ea typeface="SimHei" charset="-122"/>
                    <a:cs typeface="SimHei" charset="-122"/>
                  </a:rPr>
                  <a:t>，由</a:t>
                </a:r>
                <a:r>
                  <a:rPr lang="en-US" altLang="zh-TW" sz="2400" dirty="0" smtClean="0">
                    <a:latin typeface="SimHei" charset="-122"/>
                    <a:ea typeface="SimHei" charset="-122"/>
                    <a:cs typeface="SimHei" charset="-122"/>
                  </a:rPr>
                  <a:t> </a:t>
                </a:r>
                <a:r>
                  <a:rPr lang="en-US" altLang="zh-TW" sz="2400" i="1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M</a:t>
                </a:r>
                <a:r>
                  <a:rPr lang="en-US" altLang="zh-TW" sz="2400" dirty="0" smtClean="0">
                    <a:latin typeface="SimHei" charset="-122"/>
                    <a:ea typeface="SimHei" charset="-122"/>
                    <a:cs typeface="SimHei" charset="-122"/>
                  </a:rPr>
                  <a:t> </a:t>
                </a:r>
                <a:r>
                  <a:rPr lang="zh-TW" altLang="en-US" sz="2400" dirty="0" smtClean="0">
                    <a:latin typeface="SimHei" charset="-122"/>
                    <a:ea typeface="SimHei" charset="-122"/>
                    <a:cs typeface="SimHei" charset="-122"/>
                  </a:rPr>
                  <a:t>段文本</a:t>
                </a:r>
                <a:r>
                  <a:rPr lang="zh-CN" altLang="en-US" sz="2400" dirty="0" smtClean="0">
                    <a:latin typeface="SimHei" charset="-122"/>
                    <a:ea typeface="SimHei" charset="-122"/>
                    <a:cs typeface="SimHei" charset="-122"/>
                  </a:rPr>
                  <a:t>组成</a:t>
                </a:r>
                <a:r>
                  <a:rPr lang="zh-TW" altLang="en-US" sz="2400" dirty="0" smtClean="0">
                    <a:latin typeface="SimHei" charset="-122"/>
                    <a:ea typeface="SimHei" charset="-122"/>
                    <a:cs typeface="SimHei" charset="-122"/>
                  </a:rPr>
                  <a:t>，即</a:t>
                </a:r>
                <a:r>
                  <a:rPr lang="en-US" altLang="zh-TW" sz="2400" dirty="0" smtClean="0">
                    <a:latin typeface="SimHei" charset="-122"/>
                    <a:ea typeface="SimHei" charset="-122"/>
                    <a:cs typeface="SimHei" charset="-122"/>
                  </a:rPr>
                  <a:t>.  </a:t>
                </a:r>
              </a:p>
              <a:p>
                <a:r>
                  <a:rPr lang="en-US" altLang="zh-CN" sz="2400" dirty="0">
                    <a:latin typeface="SimHei" charset="-122"/>
                    <a:ea typeface="SimHei" charset="-122"/>
                    <a:cs typeface="SimHei" charset="-122"/>
                  </a:rPr>
                  <a:t> </a:t>
                </a:r>
                <a:r>
                  <a:rPr lang="en-US" altLang="zh-CN" sz="2400" dirty="0" smtClean="0">
                    <a:latin typeface="SimHei" charset="-122"/>
                    <a:ea typeface="SimHei" charset="-122"/>
                    <a:cs typeface="SimHei" charset="-122"/>
                  </a:rPr>
                  <a:t>   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charset="0"/>
                        <a:ea typeface="SimHei" charset="-122"/>
                        <a:cs typeface="SimHei" charset="-122"/>
                      </a:rPr>
                      <m:t>𝑏</m:t>
                    </m:r>
                    <m:r>
                      <a:rPr lang="mr-IN" altLang="zh-CN" sz="2400" i="1" dirty="0">
                        <a:latin typeface="Cambria Math" charset="0"/>
                        <a:ea typeface="SimHei" charset="-122"/>
                        <a:cs typeface="SimHei" charset="-122"/>
                      </a:rPr>
                      <m:t>=</m:t>
                    </m:r>
                    <m:d>
                      <m:dPr>
                        <m:ctrlPr>
                          <a:rPr lang="mr-IN" altLang="zh-CN" sz="2400" i="1" dirty="0">
                            <a:latin typeface="Cambria Math" charset="0"/>
                            <a:ea typeface="SimHei" charset="-122"/>
                            <a:cs typeface="SimHei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 smtClean="0">
                                <a:latin typeface="Cambria Math" charset="0"/>
                                <a:ea typeface="SimHei" charset="-122"/>
                                <a:cs typeface="SimHei" charset="-122"/>
                              </a:rPr>
                            </m:ctrlPr>
                          </m:sSubPr>
                          <m:e>
                            <m:r>
                              <a:rPr lang="en-US" altLang="zh-CN" sz="2400" b="0" i="1" dirty="0" smtClean="0">
                                <a:latin typeface="Cambria Math" charset="0"/>
                                <a:ea typeface="SimHei" charset="-122"/>
                                <a:cs typeface="SimHei" charset="-122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latin typeface="Cambria Math" charset="0"/>
                                <a:ea typeface="SimHei" charset="-122"/>
                                <a:cs typeface="SimHei" charset="-122"/>
                              </a:rPr>
                              <m:t>1</m:t>
                            </m:r>
                          </m:sub>
                        </m:sSub>
                        <m:r>
                          <a:rPr lang="mr-IN" altLang="zh-CN" sz="2400" i="1" dirty="0">
                            <a:latin typeface="Cambria Math" charset="0"/>
                            <a:ea typeface="SimHei" charset="-122"/>
                            <a:cs typeface="SimHei" charset="-122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CN" sz="2400" i="1" dirty="0">
                                <a:latin typeface="Cambria Math" charset="0"/>
                                <a:ea typeface="SimHei" charset="-122"/>
                                <a:cs typeface="SimHei" charset="-122"/>
                              </a:rPr>
                            </m:ctrlPr>
                          </m:sSubPr>
                          <m:e>
                            <m:r>
                              <a:rPr lang="en-US" altLang="zh-CN" sz="2400" b="0" i="1" dirty="0" smtClean="0">
                                <a:latin typeface="Cambria Math" charset="0"/>
                                <a:ea typeface="SimHei" charset="-122"/>
                                <a:cs typeface="SimHei" charset="-122"/>
                              </a:rPr>
                              <m:t>𝑏</m:t>
                            </m:r>
                          </m:e>
                          <m:sub>
                            <m:r>
                              <a:rPr lang="mr-IN" altLang="zh-CN" sz="2400" i="1" dirty="0">
                                <a:latin typeface="Cambria Math" charset="0"/>
                                <a:ea typeface="SimHei" charset="-122"/>
                                <a:cs typeface="SimHei" charset="-122"/>
                              </a:rPr>
                              <m:t>2</m:t>
                            </m:r>
                          </m:sub>
                        </m:sSub>
                        <m:r>
                          <a:rPr lang="mr-IN" altLang="zh-CN" sz="2400" i="1" dirty="0">
                            <a:latin typeface="Cambria Math" charset="0"/>
                            <a:ea typeface="SimHei" charset="-122"/>
                            <a:cs typeface="SimHei" charset="-122"/>
                          </a:rPr>
                          <m:t>, …, </m:t>
                        </m:r>
                        <m:sSub>
                          <m:sSubPr>
                            <m:ctrlPr>
                              <a:rPr lang="en-US" altLang="zh-CN" sz="2400" i="1" dirty="0">
                                <a:latin typeface="Cambria Math" charset="0"/>
                                <a:ea typeface="SimHei" charset="-122"/>
                                <a:cs typeface="SimHei" charset="-122"/>
                              </a:rPr>
                            </m:ctrlPr>
                          </m:sSubPr>
                          <m:e>
                            <m:r>
                              <a:rPr lang="en-US" altLang="zh-CN" sz="2400" b="0" i="1" dirty="0" smtClean="0">
                                <a:latin typeface="Cambria Math" charset="0"/>
                                <a:ea typeface="SimHei" charset="-122"/>
                                <a:cs typeface="SimHei" charset="-122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TW" sz="2400" b="0" i="1" dirty="0" smtClean="0">
                                <a:latin typeface="Cambria Math" charset="0"/>
                                <a:ea typeface="SimHei" charset="-122"/>
                                <a:cs typeface="SimHei" charset="-122"/>
                              </a:rPr>
                              <m:t>𝑀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sz="2400" i="1" dirty="0" smtClean="0">
                  <a:latin typeface="SimHei" charset="-122"/>
                  <a:ea typeface="SimHei" charset="-122"/>
                  <a:cs typeface="SimHei" charset="-122"/>
                </a:endParaRPr>
              </a:p>
              <a:p>
                <a:r>
                  <a:rPr lang="en-US" altLang="zh-CN" sz="2400" i="1" dirty="0" smtClean="0">
                    <a:ea typeface="SimHei" charset="-122"/>
                    <a:cs typeface="SimHei" charset="-122"/>
                  </a:rPr>
                  <a:t>   </a:t>
                </a:r>
                <a:r>
                  <a:rPr lang="en-US" altLang="zh-CN" sz="2400" dirty="0">
                    <a:latin typeface="SimHei" charset="-122"/>
                    <a:ea typeface="SimHei" charset="-122"/>
                    <a:cs typeface="SimHei" charset="-122"/>
                  </a:rPr>
                  <a:t> </a:t>
                </a:r>
                <a:r>
                  <a:rPr lang="en-US" altLang="zh-CN" sz="2400" dirty="0" smtClean="0">
                    <a:latin typeface="SimHei" charset="-122"/>
                    <a:ea typeface="SimHei" charset="-122"/>
                    <a:cs typeface="SimHei" charset="-122"/>
                  </a:rPr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 smtClean="0">
                            <a:latin typeface="Cambria Math" charset="0"/>
                            <a:ea typeface="SimHei" charset="-122"/>
                            <a:cs typeface="SimHei" charset="-122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charset="0"/>
                            <a:ea typeface="SimHei" charset="-122"/>
                            <a:cs typeface="SimHei" charset="-122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charset="0"/>
                            <a:ea typeface="SimHei" charset="-122"/>
                            <a:cs typeface="SimHei" charset="-122"/>
                          </a:rPr>
                          <m:t>𝑗</m:t>
                        </m:r>
                      </m:sub>
                    </m:sSub>
                    <m:r>
                      <a:rPr lang="mr-IN" altLang="zh-CN" sz="2400" i="1" dirty="0">
                        <a:latin typeface="Cambria Math" charset="0"/>
                        <a:ea typeface="SimHei" charset="-122"/>
                        <a:cs typeface="SimHei" charset="-122"/>
                      </a:rPr>
                      <m:t>=</m:t>
                    </m:r>
                    <m:d>
                      <m:dPr>
                        <m:ctrlPr>
                          <a:rPr lang="mr-IN" altLang="zh-CN" sz="2400" i="1" dirty="0">
                            <a:latin typeface="Cambria Math" charset="0"/>
                            <a:ea typeface="SimHei" charset="-122"/>
                            <a:cs typeface="SimHei" charset="-122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2400" b="0" i="1" dirty="0" smtClean="0">
                                <a:latin typeface="Cambria Math" charset="0"/>
                                <a:ea typeface="SimHei" charset="-122"/>
                                <a:cs typeface="SimHei" charset="-122"/>
                              </a:rPr>
                            </m:ctrlPr>
                          </m:sSubSupPr>
                          <m:e>
                            <m:r>
                              <a:rPr lang="en-US" altLang="zh-CN" sz="2400" i="1" dirty="0">
                                <a:latin typeface="Cambria Math" charset="0"/>
                                <a:ea typeface="SimHei" charset="-122"/>
                                <a:cs typeface="SimHei" charset="-122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sz="2400" i="1" dirty="0">
                                <a:latin typeface="Cambria Math" charset="0"/>
                                <a:ea typeface="SimHei" charset="-122"/>
                                <a:cs typeface="SimHei" charset="-122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sz="2400" b="0" i="1" dirty="0" smtClean="0">
                                <a:latin typeface="Cambria Math" charset="0"/>
                                <a:ea typeface="SimHei" charset="-122"/>
                                <a:cs typeface="SimHei" charset="-122"/>
                              </a:rPr>
                              <m:t>𝑗</m:t>
                            </m:r>
                          </m:sup>
                        </m:sSubSup>
                        <m:r>
                          <a:rPr lang="mr-IN" altLang="zh-CN" sz="2400" i="1" dirty="0">
                            <a:latin typeface="Cambria Math" charset="0"/>
                            <a:ea typeface="SimHei" charset="-122"/>
                            <a:cs typeface="SimHei" charset="-122"/>
                          </a:rPr>
                          <m:t>, </m:t>
                        </m:r>
                        <m:sSubSup>
                          <m:sSubSupPr>
                            <m:ctrlPr>
                              <a:rPr lang="en-US" altLang="zh-CN" sz="2400" b="0" i="1" dirty="0" smtClean="0">
                                <a:latin typeface="Cambria Math" charset="0"/>
                                <a:ea typeface="SimHei" charset="-122"/>
                                <a:cs typeface="SimHei" charset="-122"/>
                              </a:rPr>
                            </m:ctrlPr>
                          </m:sSubSupPr>
                          <m:e>
                            <m:r>
                              <a:rPr lang="en-US" altLang="zh-CN" sz="2400" i="1" dirty="0">
                                <a:latin typeface="Cambria Math" charset="0"/>
                                <a:ea typeface="SimHei" charset="-122"/>
                                <a:cs typeface="SimHei" charset="-122"/>
                              </a:rPr>
                              <m:t>𝑤</m:t>
                            </m:r>
                          </m:e>
                          <m:sub>
                            <m:r>
                              <a:rPr lang="mr-IN" altLang="zh-CN" sz="2400" i="1" dirty="0">
                                <a:latin typeface="Cambria Math" charset="0"/>
                                <a:ea typeface="SimHei" charset="-122"/>
                                <a:cs typeface="SimHei" charset="-122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CN" sz="2400" b="0" i="1" dirty="0" smtClean="0">
                                <a:latin typeface="Cambria Math" charset="0"/>
                                <a:ea typeface="SimHei" charset="-122"/>
                                <a:cs typeface="SimHei" charset="-122"/>
                              </a:rPr>
                              <m:t>𝑗</m:t>
                            </m:r>
                          </m:sup>
                        </m:sSubSup>
                        <m:r>
                          <a:rPr lang="mr-IN" altLang="zh-CN" sz="2400" i="1" dirty="0">
                            <a:latin typeface="Cambria Math" charset="0"/>
                            <a:ea typeface="SimHei" charset="-122"/>
                            <a:cs typeface="SimHei" charset="-122"/>
                          </a:rPr>
                          <m:t>, …, </m:t>
                        </m:r>
                        <m:sSubSup>
                          <m:sSubSupPr>
                            <m:ctrlPr>
                              <a:rPr lang="en-US" altLang="zh-CN" sz="2400" b="0" i="1" dirty="0" smtClean="0">
                                <a:latin typeface="Cambria Math" charset="0"/>
                                <a:ea typeface="SimHei" charset="-122"/>
                                <a:cs typeface="SimHei" charset="-122"/>
                              </a:rPr>
                            </m:ctrlPr>
                          </m:sSubSupPr>
                          <m:e>
                            <m:r>
                              <a:rPr lang="en-US" altLang="zh-CN" sz="2400" i="1" dirty="0">
                                <a:latin typeface="Cambria Math" charset="0"/>
                                <a:ea typeface="SimHei" charset="-122"/>
                                <a:cs typeface="SimHei" charset="-122"/>
                              </a:rPr>
                              <m:t>𝑤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sz="2400" b="0" i="1" dirty="0" smtClean="0">
                                    <a:latin typeface="Cambria Math" charset="0"/>
                                    <a:ea typeface="SimHei" charset="-122"/>
                                    <a:cs typeface="SimHei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 dirty="0">
                                    <a:latin typeface="Cambria Math" charset="0"/>
                                    <a:ea typeface="SimHei" charset="-122"/>
                                    <a:cs typeface="SimHei" charset="-122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US" altLang="zh-CN" sz="2400" b="0" i="1" dirty="0" smtClean="0">
                                    <a:latin typeface="Cambria Math" charset="0"/>
                                    <a:ea typeface="SimHei" charset="-122"/>
                                    <a:cs typeface="SimHei" charset="-122"/>
                                  </a:rPr>
                                  <m:t>𝑗</m:t>
                                </m:r>
                              </m:sub>
                            </m:sSub>
                          </m:sub>
                          <m:sup>
                            <m:r>
                              <a:rPr lang="en-US" altLang="zh-CN" sz="2400" b="0" i="1" dirty="0" smtClean="0">
                                <a:latin typeface="Cambria Math" charset="0"/>
                                <a:ea typeface="SimHei" charset="-122"/>
                                <a:cs typeface="SimHei" charset="-122"/>
                              </a:rPr>
                              <m:t>𝑗</m:t>
                            </m:r>
                          </m:sup>
                        </m:sSubSup>
                      </m:e>
                    </m:d>
                    <m:r>
                      <m:rPr>
                        <m:nor/>
                      </m:rPr>
                      <a:rPr lang="en-US" altLang="zh-CN" sz="2400" i="1" dirty="0">
                        <a:latin typeface="SimHei" charset="-122"/>
                        <a:ea typeface="SimHei" charset="-122"/>
                        <a:cs typeface="SimHei" charset="-122"/>
                      </a:rPr>
                      <m:t>,</m:t>
                    </m:r>
                    <m:sSubSup>
                      <m:sSubSupPr>
                        <m:ctrlPr>
                          <a:rPr lang="en-US" altLang="zh-CN" sz="2400" b="0" i="1" dirty="0" smtClean="0">
                            <a:latin typeface="Cambria Math" charset="0"/>
                            <a:ea typeface="SimHei" charset="-122"/>
                            <a:cs typeface="SimHei" charset="-122"/>
                          </a:rPr>
                        </m:ctrlPr>
                      </m:sSubSupPr>
                      <m:e>
                        <m:r>
                          <a:rPr lang="en-US" altLang="zh-CN" sz="2400" i="1" dirty="0">
                            <a:latin typeface="Cambria Math" charset="0"/>
                            <a:ea typeface="SimHei" charset="-122"/>
                            <a:cs typeface="SimHei" charset="-122"/>
                          </a:rPr>
                          <m:t>𝑤</m:t>
                        </m:r>
                      </m:e>
                      <m:sub>
                        <m:r>
                          <a:rPr lang="en-US" altLang="zh-CN" sz="2400" i="1" dirty="0">
                            <a:latin typeface="Cambria Math" charset="0"/>
                            <a:ea typeface="SimHei" charset="-122"/>
                            <a:cs typeface="SimHei" charset="-122"/>
                          </a:rPr>
                          <m:t>𝑖</m:t>
                        </m:r>
                      </m:sub>
                      <m:sup>
                        <m:r>
                          <a:rPr lang="en-US" altLang="zh-CN" sz="2400" b="0" i="1" dirty="0" smtClean="0">
                            <a:latin typeface="Cambria Math" charset="0"/>
                            <a:ea typeface="SimHei" charset="-122"/>
                            <a:cs typeface="SimHei" charset="-122"/>
                          </a:rPr>
                          <m:t>𝑗</m:t>
                        </m:r>
                      </m:sup>
                    </m:sSubSup>
                    <m:r>
                      <a:rPr lang="en-US" altLang="zh-CN" sz="2400" i="1" dirty="0">
                        <a:latin typeface="Cambria Math" charset="0"/>
                        <a:ea typeface="SimHei" charset="-122"/>
                        <a:cs typeface="SimHei" charset="-122"/>
                      </a:rPr>
                      <m:t>∈</m:t>
                    </m:r>
                    <m:r>
                      <a:rPr lang="en-US" altLang="zh-CN" sz="2400" i="1" dirty="0">
                        <a:latin typeface="Cambria Math" charset="0"/>
                        <a:ea typeface="SimHei" charset="-122"/>
                        <a:cs typeface="SimHei" charset="-122"/>
                      </a:rPr>
                      <m:t>𝑊</m:t>
                    </m:r>
                  </m:oMath>
                </a14:m>
                <a:r>
                  <a:rPr lang="en-US" altLang="zh-CN" sz="2400" i="1" dirty="0">
                    <a:latin typeface="SimHei" charset="-122"/>
                    <a:ea typeface="SimHei" charset="-122"/>
                    <a:cs typeface="SimHei" charset="-122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charset="0"/>
                        <a:ea typeface="SimHei" charset="-122"/>
                        <a:cs typeface="SimHei" charset="-122"/>
                      </a:rPr>
                      <m:t>𝑗</m:t>
                    </m:r>
                    <m:r>
                      <a:rPr lang="en-US" altLang="zh-CN" sz="2400" i="1" dirty="0">
                        <a:latin typeface="Cambria Math" charset="0"/>
                        <a:ea typeface="SimHei" charset="-122"/>
                        <a:cs typeface="SimHei" charset="-122"/>
                      </a:rPr>
                      <m:t>=1,2,…,</m:t>
                    </m:r>
                    <m:r>
                      <a:rPr lang="en-US" altLang="zh-CN" sz="2400" b="0" i="1" dirty="0" smtClean="0">
                        <a:latin typeface="Cambria Math" charset="0"/>
                        <a:ea typeface="SimHei" charset="-122"/>
                        <a:cs typeface="SimHei" charset="-122"/>
                      </a:rPr>
                      <m:t>𝑀</m:t>
                    </m:r>
                  </m:oMath>
                </a14:m>
                <a:endParaRPr lang="en-US" altLang="zh-TW" sz="2400" dirty="0" smtClean="0">
                  <a:latin typeface="SimHei" charset="-122"/>
                  <a:ea typeface="SimHei" charset="-122"/>
                  <a:cs typeface="SimHei" charset="-122"/>
                </a:endParaRPr>
              </a:p>
              <a:p>
                <a:r>
                  <a:rPr lang="zh-TW" altLang="en-US" sz="2400" dirty="0" smtClean="0">
                    <a:latin typeface="SimHei" charset="-122"/>
                    <a:ea typeface="SimHei" charset="-122"/>
                    <a:cs typeface="SimHei" charset="-122"/>
                  </a:rPr>
                  <a:t>假设文本</a:t>
                </a:r>
                <a:r>
                  <a:rPr lang="en-US" altLang="zh-CN" sz="2400" dirty="0" smtClean="0">
                    <a:latin typeface="SimHei" charset="-122"/>
                    <a:ea typeface="SimHei" charset="-122"/>
                    <a:cs typeface="SimHei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charset="0"/>
                        <a:ea typeface="SimHei" charset="-122"/>
                        <a:cs typeface="SimHei" charset="-122"/>
                      </a:rPr>
                      <m:t>𝑡</m:t>
                    </m:r>
                  </m:oMath>
                </a14:m>
                <a:r>
                  <a:rPr lang="en-US" altLang="zh-TW" sz="2400" dirty="0" smtClean="0">
                    <a:latin typeface="SimHei" charset="-122"/>
                    <a:ea typeface="SimHei" charset="-122"/>
                    <a:cs typeface="SimHei" charset="-122"/>
                  </a:rPr>
                  <a:t> </a:t>
                </a:r>
                <a:r>
                  <a:rPr lang="zh-TW" altLang="en-US" sz="2400" dirty="0" smtClean="0">
                    <a:latin typeface="SimHei" charset="-122"/>
                    <a:ea typeface="SimHei" charset="-122"/>
                    <a:cs typeface="SimHei" charset="-122"/>
                  </a:rPr>
                  <a:t>在给定上下文</a:t>
                </a:r>
                <a:r>
                  <a:rPr lang="en-US" altLang="zh-TW" sz="2400" i="1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b </a:t>
                </a:r>
                <a:r>
                  <a:rPr lang="zh-TW" altLang="en-US" sz="2400" dirty="0" smtClean="0">
                    <a:latin typeface="SimHei" charset="-122"/>
                    <a:ea typeface="SimHei" charset="-122"/>
                    <a:cs typeface="SimHei" charset="-122"/>
                  </a:rPr>
                  <a:t>的情況下属于唯一一种情感</a:t>
                </a:r>
                <a:r>
                  <a:rPr lang="en-US" altLang="zh-TW" sz="2400" dirty="0" smtClean="0">
                    <a:latin typeface="SimHei" charset="-122"/>
                    <a:ea typeface="SimHei" charset="-122"/>
                    <a:cs typeface="SimHei" charset="-122"/>
                  </a:rPr>
                  <a:t>/</a:t>
                </a:r>
                <a:r>
                  <a:rPr lang="zh-CN" altLang="en-US" sz="2400" dirty="0" smtClean="0">
                    <a:latin typeface="SimHei" charset="-122"/>
                    <a:ea typeface="SimHei" charset="-122"/>
                    <a:cs typeface="SimHei" charset="-122"/>
                  </a:rPr>
                  <a:t>反讽情感类别</a:t>
                </a:r>
                <a:r>
                  <a:rPr lang="en-US" altLang="zh-CN" sz="2400" i="1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c</a:t>
                </a:r>
                <a:endParaRPr lang="en-US" altLang="zh-CN" sz="2400" dirty="0" smtClean="0">
                  <a:latin typeface="SimHei" charset="-122"/>
                  <a:ea typeface="SimHei" charset="-122"/>
                  <a:cs typeface="SimHei" charset="-122"/>
                </a:endParaRPr>
              </a:p>
              <a:p>
                <a:r>
                  <a:rPr lang="zh-CN" altLang="en-US" sz="2400" dirty="0" smtClean="0">
                    <a:latin typeface="SimHei" charset="-122"/>
                    <a:ea typeface="SimHei" charset="-122"/>
                    <a:cs typeface="SimHei" charset="-122"/>
                  </a:rPr>
                  <a:t>给</a:t>
                </a:r>
                <a:r>
                  <a:rPr lang="zh-CN" altLang="en-US" sz="2400" dirty="0">
                    <a:latin typeface="SimHei" charset="-122"/>
                    <a:ea typeface="SimHei" charset="-122"/>
                    <a:cs typeface="SimHei" charset="-122"/>
                  </a:rPr>
                  <a:t>出一个</a:t>
                </a:r>
                <a:r>
                  <a:rPr lang="zh-CN" altLang="en-US" sz="2400" dirty="0" smtClean="0">
                    <a:latin typeface="SimHei" charset="-122"/>
                    <a:ea typeface="SimHei" charset="-122"/>
                    <a:cs typeface="SimHei" charset="-122"/>
                  </a:rPr>
                  <a:t>函数</a:t>
                </a:r>
                <a:r>
                  <a:rPr lang="en-US" altLang="zh-CN" sz="2400" dirty="0" smtClean="0">
                    <a:latin typeface="SimHei" charset="-122"/>
                    <a:ea typeface="SimHei" charset="-122"/>
                    <a:cs typeface="SimHei" charset="-122"/>
                  </a:rPr>
                  <a:t> </a:t>
                </a:r>
                <a:r>
                  <a:rPr lang="en-US" altLang="zh-CN" sz="2400" i="1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f</a:t>
                </a:r>
                <a:r>
                  <a:rPr lang="en-US" altLang="zh-CN" sz="2400" i="1" dirty="0" smtClean="0">
                    <a:latin typeface="SimHei" charset="-122"/>
                    <a:ea typeface="SimHei" charset="-122"/>
                    <a:cs typeface="SimHei" charset="-122"/>
                  </a:rPr>
                  <a:t> </a:t>
                </a:r>
                <a:r>
                  <a:rPr lang="en-US" altLang="zh-CN" sz="2400" dirty="0" smtClean="0">
                    <a:latin typeface="SimHei" charset="-122"/>
                    <a:ea typeface="SimHei" charset="-122"/>
                    <a:cs typeface="SimHei" charset="-122"/>
                  </a:rPr>
                  <a:t>, </a:t>
                </a:r>
                <a:r>
                  <a:rPr lang="zh-CN" altLang="en-US" sz="2400" dirty="0" smtClean="0">
                    <a:latin typeface="SimHei" charset="-122"/>
                    <a:ea typeface="SimHei" charset="-122"/>
                    <a:cs typeface="SimHei" charset="-122"/>
                  </a:rPr>
                  <a:t>使得</a:t>
                </a:r>
                <a:r>
                  <a:rPr lang="en-US" altLang="zh-CN" sz="2400" dirty="0" smtClean="0">
                    <a:latin typeface="SimHei" charset="-122"/>
                    <a:ea typeface="SimHei" charset="-122"/>
                    <a:cs typeface="SimHei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𝑐</m:t>
                    </m:r>
                    <m:r>
                      <a:rPr lang="en-US" altLang="zh-CN" sz="2400" i="1" dirty="0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= </m:t>
                    </m:r>
                    <m:r>
                      <a:rPr lang="en-US" altLang="zh-CN" sz="2400" i="1" dirty="0">
                        <a:latin typeface="Cambria Math" charset="0"/>
                        <a:ea typeface="Times New Roman" charset="0"/>
                        <a:cs typeface="Times New Roman" charset="0"/>
                      </a:rPr>
                      <m:t>𝑓</m:t>
                    </m:r>
                    <m:r>
                      <a:rPr lang="en-US" altLang="zh-CN" sz="2400" i="1" dirty="0">
                        <a:latin typeface="Cambria Math" charset="0"/>
                        <a:ea typeface="Times New Roman" charset="0"/>
                        <a:cs typeface="Times New Roman" charset="0"/>
                      </a:rPr>
                      <m:t> </m:t>
                    </m:r>
                    <m:d>
                      <m:dPr>
                        <m:ctrlPr>
                          <a:rPr lang="en-US" altLang="zh-CN" sz="2400" i="1" dirty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dPr>
                      <m:e>
                        <m:r>
                          <a:rPr lang="en-US" altLang="zh-CN" sz="2400" i="1" dirty="0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𝑡</m:t>
                        </m:r>
                        <m:r>
                          <a:rPr lang="en-US" altLang="zh-CN" sz="2400" b="0" i="1" dirty="0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, </m:t>
                        </m:r>
                        <m:r>
                          <a:rPr lang="en-US" altLang="zh-CN" sz="2400" b="0" i="1" dirty="0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𝑏</m:t>
                        </m:r>
                      </m:e>
                    </m:d>
                  </m:oMath>
                </a14:m>
                <a:endParaRPr lang="zh-CN" altLang="en-US" sz="2400" i="1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82992" y="1563329"/>
                <a:ext cx="10058400" cy="4305765"/>
              </a:xfrm>
              <a:blipFill rotWithShape="0">
                <a:blip r:embed="rId2"/>
                <a:stretch>
                  <a:fillRect l="-364" t="-2405" b="-106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5921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SimHei" charset="-122"/>
                <a:ea typeface="SimHei" charset="-122"/>
                <a:cs typeface="SimHei" charset="-122"/>
              </a:rPr>
              <a:t>相关工作</a:t>
            </a:r>
            <a:endParaRPr kumimoji="1" lang="zh-CN" altLang="en-US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>
                <a:latin typeface="SimHei" charset="-122"/>
                <a:ea typeface="SimHei" charset="-122"/>
                <a:cs typeface="SimHei" charset="-122"/>
              </a:rPr>
              <a:t>Kuumeman</a:t>
            </a:r>
            <a:r>
              <a:rPr lang="zh-CN" altLang="en-US" dirty="0">
                <a:latin typeface="SimHei" charset="-122"/>
                <a:ea typeface="SimHei" charset="-122"/>
                <a:cs typeface="SimHei" charset="-122"/>
              </a:rPr>
              <a:t>等</a:t>
            </a:r>
            <a:r>
              <a:rPr lang="zh-CN" altLang="en-US" dirty="0" smtClean="0">
                <a:latin typeface="SimHei" charset="-122"/>
                <a:ea typeface="SimHei" charset="-122"/>
                <a:cs typeface="SimHei" charset="-122"/>
              </a:rPr>
              <a:t>人</a:t>
            </a:r>
            <a:r>
              <a:rPr lang="en-US" altLang="zh-CN" dirty="0" smtClean="0">
                <a:latin typeface="SimHei" charset="-122"/>
                <a:ea typeface="SimHei" charset="-122"/>
                <a:cs typeface="SimHei" charset="-122"/>
              </a:rPr>
              <a:t>[4]</a:t>
            </a:r>
            <a:r>
              <a:rPr lang="zh-TW" altLang="en-US" dirty="0" smtClean="0">
                <a:latin typeface="SimHei" charset="-122"/>
                <a:ea typeface="SimHei" charset="-122"/>
                <a:cs typeface="SimHei" charset="-122"/>
              </a:rPr>
              <a:t> </a:t>
            </a:r>
            <a:r>
              <a:rPr lang="zh-CN" altLang="en-US" dirty="0" smtClean="0">
                <a:latin typeface="SimHei" charset="-122"/>
                <a:ea typeface="SimHei" charset="-122"/>
                <a:cs typeface="SimHei" charset="-122"/>
              </a:rPr>
              <a:t>对</a:t>
            </a:r>
            <a:r>
              <a:rPr lang="en-US" altLang="zh-CN" dirty="0">
                <a:latin typeface="SimHei" charset="-122"/>
                <a:ea typeface="SimHei" charset="-122"/>
                <a:cs typeface="SimHei" charset="-122"/>
              </a:rPr>
              <a:t>Twitter</a:t>
            </a:r>
            <a:r>
              <a:rPr lang="zh-CN" altLang="en-US" dirty="0">
                <a:latin typeface="SimHei" charset="-122"/>
                <a:ea typeface="SimHei" charset="-122"/>
                <a:cs typeface="SimHei" charset="-122"/>
              </a:rPr>
              <a:t>上的德语微博进行反讽</a:t>
            </a:r>
            <a:r>
              <a:rPr lang="zh-CN" altLang="en-US" dirty="0" smtClean="0">
                <a:latin typeface="SimHei" charset="-122"/>
                <a:ea typeface="SimHei" charset="-122"/>
                <a:cs typeface="SimHei" charset="-122"/>
              </a:rPr>
              <a:t>识别</a:t>
            </a:r>
            <a:endParaRPr lang="en-US" altLang="zh-CN" dirty="0" smtClean="0">
              <a:latin typeface="SimHei" charset="-122"/>
              <a:ea typeface="SimHei" charset="-122"/>
              <a:cs typeface="SimHei" charset="-122"/>
            </a:endParaRPr>
          </a:p>
          <a:p>
            <a:pPr lvl="1"/>
            <a:r>
              <a:rPr lang="zh-CN" altLang="en-US" dirty="0" smtClean="0">
                <a:latin typeface="SimHei" charset="-122"/>
                <a:ea typeface="SimHei" charset="-122"/>
                <a:cs typeface="SimHei" charset="-122"/>
              </a:rPr>
              <a:t>识别</a:t>
            </a:r>
            <a:r>
              <a:rPr lang="zh-CN" altLang="en-US" dirty="0">
                <a:latin typeface="SimHei" charset="-122"/>
                <a:ea typeface="SimHei" charset="-122"/>
                <a:cs typeface="SimHei" charset="-122"/>
              </a:rPr>
              <a:t>是否带有反讽</a:t>
            </a:r>
            <a:endParaRPr lang="en-US" altLang="zh-CN" dirty="0">
              <a:latin typeface="SimHei" charset="-122"/>
              <a:ea typeface="SimHei" charset="-122"/>
              <a:cs typeface="SimHei" charset="-122"/>
            </a:endParaRPr>
          </a:p>
          <a:p>
            <a:pPr lvl="1"/>
            <a:endParaRPr lang="en-US" altLang="zh-CN" dirty="0" smtClean="0">
              <a:latin typeface="SimHei" charset="-122"/>
              <a:ea typeface="SimHei" charset="-122"/>
              <a:cs typeface="SimHei" charset="-122"/>
            </a:endParaRPr>
          </a:p>
          <a:p>
            <a:r>
              <a:rPr lang="zh-CN" altLang="en-US" dirty="0" smtClean="0">
                <a:latin typeface="SimHei" charset="-122"/>
                <a:ea typeface="SimHei" charset="-122"/>
                <a:cs typeface="SimHei" charset="-122"/>
              </a:rPr>
              <a:t>实验数据</a:t>
            </a:r>
            <a:endParaRPr lang="en-US" altLang="zh-CN" dirty="0" smtClean="0">
              <a:latin typeface="SimHei" charset="-122"/>
              <a:ea typeface="SimHei" charset="-122"/>
              <a:cs typeface="SimHei" charset="-122"/>
            </a:endParaRPr>
          </a:p>
          <a:p>
            <a:pPr lvl="1"/>
            <a:r>
              <a:rPr lang="zh-CN" altLang="en-US" dirty="0" smtClean="0">
                <a:latin typeface="SimHei" charset="-122"/>
                <a:ea typeface="SimHei" charset="-122"/>
                <a:cs typeface="SimHei" charset="-122"/>
              </a:rPr>
              <a:t>利用 </a:t>
            </a:r>
            <a:r>
              <a:rPr lang="en-US" altLang="zh-CN" dirty="0" smtClean="0">
                <a:latin typeface="SimHei" charset="-122"/>
                <a:ea typeface="SimHei" charset="-122"/>
                <a:cs typeface="SimHei" charset="-122"/>
              </a:rPr>
              <a:t>'#sarcasm', '#irony', '#cynicism'</a:t>
            </a:r>
            <a:r>
              <a:rPr lang="zh-CN" altLang="en-US" dirty="0" smtClean="0">
                <a:latin typeface="SimHei" charset="-122"/>
                <a:ea typeface="SimHei" charset="-122"/>
                <a:cs typeface="SimHei" charset="-122"/>
              </a:rPr>
              <a:t>和</a:t>
            </a:r>
            <a:r>
              <a:rPr lang="en-US" altLang="zh-CN" dirty="0" smtClean="0">
                <a:latin typeface="SimHei" charset="-122"/>
                <a:ea typeface="SimHei" charset="-122"/>
                <a:cs typeface="SimHei" charset="-122"/>
              </a:rPr>
              <a:t>'#not'</a:t>
            </a:r>
            <a:r>
              <a:rPr lang="zh-CN" altLang="en-US" dirty="0" smtClean="0">
                <a:latin typeface="SimHei" charset="-122"/>
                <a:ea typeface="SimHei" charset="-122"/>
                <a:cs typeface="SimHei" charset="-122"/>
              </a:rPr>
              <a:t>对应的德语井号标签在</a:t>
            </a:r>
            <a:r>
              <a:rPr lang="en-US" altLang="zh-CN" dirty="0" smtClean="0">
                <a:latin typeface="SimHei" charset="-122"/>
                <a:ea typeface="SimHei" charset="-122"/>
                <a:cs typeface="SimHei" charset="-122"/>
              </a:rPr>
              <a:t>Twitter</a:t>
            </a:r>
            <a:r>
              <a:rPr lang="zh-CN" altLang="en-US" dirty="0" smtClean="0">
                <a:latin typeface="SimHei" charset="-122"/>
                <a:ea typeface="SimHei" charset="-122"/>
                <a:cs typeface="SimHei" charset="-122"/>
              </a:rPr>
              <a:t>上自动获取与反讽相关和无关的微博</a:t>
            </a:r>
            <a:endParaRPr lang="en-US" altLang="zh-CN" dirty="0" smtClean="0">
              <a:latin typeface="SimHei" charset="-122"/>
              <a:ea typeface="SimHei" charset="-122"/>
              <a:cs typeface="SimHei" charset="-122"/>
            </a:endParaRPr>
          </a:p>
          <a:p>
            <a:pPr lvl="1"/>
            <a:endParaRPr lang="en-US" altLang="zh-CN" dirty="0" smtClean="0">
              <a:latin typeface="SimHei" charset="-122"/>
              <a:ea typeface="SimHei" charset="-122"/>
              <a:cs typeface="SimHei" charset="-122"/>
            </a:endParaRPr>
          </a:p>
          <a:p>
            <a:r>
              <a:rPr lang="zh-TW" altLang="en-US" dirty="0" smtClean="0">
                <a:latin typeface="SimHei" charset="-122"/>
                <a:ea typeface="SimHei" charset="-122"/>
                <a:cs typeface="SimHei" charset="-122"/>
              </a:rPr>
              <a:t>方法</a:t>
            </a:r>
            <a:endParaRPr lang="en-US" altLang="zh-TW" dirty="0" smtClean="0">
              <a:latin typeface="SimHei" charset="-122"/>
              <a:ea typeface="SimHei" charset="-122"/>
              <a:cs typeface="SimHei" charset="-122"/>
            </a:endParaRPr>
          </a:p>
          <a:p>
            <a:pPr lvl="1"/>
            <a:r>
              <a:rPr lang="zh-CN" altLang="en-US" dirty="0" smtClean="0">
                <a:latin typeface="SimHei" charset="-122"/>
                <a:ea typeface="SimHei" charset="-122"/>
                <a:cs typeface="SimHei" charset="-122"/>
              </a:rPr>
              <a:t>分类器选用</a:t>
            </a:r>
            <a:r>
              <a:rPr lang="en-US" altLang="zh-CN" dirty="0" smtClean="0">
                <a:latin typeface="SimHei" charset="-122"/>
                <a:ea typeface="SimHei" charset="-122"/>
                <a:cs typeface="SimHei" charset="-122"/>
              </a:rPr>
              <a:t>Balanced Winnow [5]</a:t>
            </a:r>
          </a:p>
          <a:p>
            <a:pPr lvl="1"/>
            <a:r>
              <a:rPr lang="zh-CN" altLang="en-US" dirty="0" smtClean="0">
                <a:latin typeface="SimHei" charset="-122"/>
                <a:ea typeface="SimHei" charset="-122"/>
                <a:cs typeface="SimHei" charset="-122"/>
              </a:rPr>
              <a:t>特征方面提取的是</a:t>
            </a:r>
            <a:r>
              <a:rPr lang="en-US" altLang="zh-CN" dirty="0" smtClean="0">
                <a:latin typeface="SimHei" charset="-122"/>
                <a:ea typeface="SimHei" charset="-122"/>
                <a:cs typeface="SimHei" charset="-122"/>
              </a:rPr>
              <a:t>N-Gram</a:t>
            </a:r>
            <a:r>
              <a:rPr lang="zh-CN" altLang="en-US" dirty="0" smtClean="0">
                <a:latin typeface="SimHei" charset="-122"/>
                <a:ea typeface="SimHei" charset="-122"/>
                <a:cs typeface="SimHei" charset="-122"/>
              </a:rPr>
              <a:t>特征</a:t>
            </a:r>
            <a:endParaRPr lang="en-US" altLang="zh-CN" dirty="0" smtClean="0">
              <a:latin typeface="SimHei" charset="-122"/>
              <a:ea typeface="SimHei" charset="-122"/>
              <a:cs typeface="SimHei" charset="-122"/>
            </a:endParaRPr>
          </a:p>
          <a:p>
            <a:pPr lvl="1"/>
            <a:endParaRPr lang="en-US" altLang="zh-CN" dirty="0" smtClean="0">
              <a:latin typeface="SimHei" charset="-122"/>
              <a:ea typeface="SimHei" charset="-122"/>
              <a:cs typeface="SimHei" charset="-122"/>
            </a:endParaRPr>
          </a:p>
          <a:p>
            <a:r>
              <a:rPr lang="zh-CN" altLang="en-US" dirty="0" smtClean="0">
                <a:latin typeface="SimHei" charset="-122"/>
                <a:ea typeface="SimHei" charset="-122"/>
                <a:cs typeface="SimHei" charset="-122"/>
              </a:rPr>
              <a:t>效果</a:t>
            </a:r>
            <a:endParaRPr lang="en-US" altLang="zh-CN" dirty="0" smtClean="0">
              <a:latin typeface="SimHei" charset="-122"/>
              <a:ea typeface="SimHei" charset="-122"/>
              <a:cs typeface="SimHei" charset="-122"/>
            </a:endParaRPr>
          </a:p>
          <a:p>
            <a:pPr lvl="1"/>
            <a:r>
              <a:rPr lang="zh-CN" altLang="en-US" dirty="0" smtClean="0">
                <a:latin typeface="SimHei" charset="-122"/>
                <a:ea typeface="SimHei" charset="-122"/>
                <a:cs typeface="SimHei" charset="-122"/>
              </a:rPr>
              <a:t>测试集上达到</a:t>
            </a:r>
            <a:r>
              <a:rPr lang="en-US" altLang="zh-CN" dirty="0" smtClean="0">
                <a:latin typeface="SimHei" charset="-122"/>
                <a:ea typeface="SimHei" charset="-122"/>
                <a:cs typeface="SimHei" charset="-122"/>
              </a:rPr>
              <a:t>0.85</a:t>
            </a:r>
            <a:r>
              <a:rPr lang="zh-CN" altLang="en-US" dirty="0" smtClean="0">
                <a:latin typeface="SimHei" charset="-122"/>
                <a:ea typeface="SimHei" charset="-122"/>
                <a:cs typeface="SimHei" charset="-122"/>
              </a:rPr>
              <a:t>的召回率和</a:t>
            </a:r>
            <a:r>
              <a:rPr lang="en-US" altLang="zh-CN" dirty="0" smtClean="0">
                <a:latin typeface="SimHei" charset="-122"/>
                <a:ea typeface="SimHei" charset="-122"/>
                <a:cs typeface="SimHei" charset="-122"/>
              </a:rPr>
              <a:t>0.87</a:t>
            </a:r>
            <a:r>
              <a:rPr lang="zh-CN" altLang="en-US" dirty="0" smtClean="0">
                <a:latin typeface="SimHei" charset="-122"/>
                <a:ea typeface="SimHei" charset="-122"/>
                <a:cs typeface="SimHei" charset="-122"/>
              </a:rPr>
              <a:t>的</a:t>
            </a:r>
            <a:r>
              <a:rPr lang="en-US" altLang="zh-CN" dirty="0" smtClean="0">
                <a:latin typeface="SimHei" charset="-122"/>
                <a:ea typeface="SimHei" charset="-122"/>
                <a:cs typeface="SimHei" charset="-122"/>
              </a:rPr>
              <a:t>AUC</a:t>
            </a:r>
            <a:r>
              <a:rPr lang="zh-CN" altLang="en-US" dirty="0" smtClean="0">
                <a:latin typeface="SimHei" charset="-122"/>
                <a:ea typeface="SimHei" charset="-122"/>
                <a:cs typeface="SimHei" charset="-122"/>
              </a:rPr>
              <a:t>值</a:t>
            </a:r>
            <a:endParaRPr lang="en-US" altLang="zh-CN" dirty="0" smtClean="0">
              <a:latin typeface="SimHei" charset="-122"/>
              <a:ea typeface="SimHei" charset="-122"/>
              <a:cs typeface="SimHei" charset="-122"/>
            </a:endParaRPr>
          </a:p>
          <a:p>
            <a:endParaRPr kumimoji="1" lang="zh-CN" altLang="en-US" dirty="0">
              <a:latin typeface="SimHei" charset="-122"/>
              <a:ea typeface="SimHei" charset="-122"/>
              <a:cs typeface="SimHei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4062" y="4925843"/>
            <a:ext cx="6164800" cy="825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175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SimHei" charset="-122"/>
                <a:ea typeface="SimHei" charset="-122"/>
                <a:cs typeface="SimHei" charset="-122"/>
              </a:rPr>
              <a:t>相关工作</a:t>
            </a:r>
            <a:endParaRPr kumimoji="1" lang="zh-CN" altLang="en-US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SimHei" charset="-122"/>
                <a:ea typeface="SimHei" charset="-122"/>
                <a:cs typeface="SimHei" charset="-122"/>
              </a:rPr>
              <a:t>Davidov</a:t>
            </a:r>
            <a:r>
              <a:rPr lang="zh-CN" altLang="en-US" dirty="0">
                <a:latin typeface="SimHei" charset="-122"/>
                <a:ea typeface="SimHei" charset="-122"/>
                <a:cs typeface="SimHei" charset="-122"/>
              </a:rPr>
              <a:t>等人 </a:t>
            </a:r>
            <a:r>
              <a:rPr lang="en-US" altLang="zh-CN" dirty="0" smtClean="0">
                <a:latin typeface="SimHei" charset="-122"/>
                <a:ea typeface="SimHei" charset="-122"/>
                <a:cs typeface="SimHei" charset="-122"/>
              </a:rPr>
              <a:t>[1][2] </a:t>
            </a:r>
            <a:r>
              <a:rPr lang="zh-CN" altLang="en-US" dirty="0" smtClean="0">
                <a:latin typeface="SimHei" charset="-122"/>
                <a:ea typeface="SimHei" charset="-122"/>
                <a:cs typeface="SimHei" charset="-122"/>
              </a:rPr>
              <a:t>对</a:t>
            </a:r>
            <a:r>
              <a:rPr lang="en-US" altLang="zh-CN" dirty="0" smtClean="0">
                <a:latin typeface="SimHei" charset="-122"/>
                <a:ea typeface="SimHei" charset="-122"/>
                <a:cs typeface="SimHei" charset="-122"/>
              </a:rPr>
              <a:t>Twitter</a:t>
            </a:r>
            <a:r>
              <a:rPr lang="zh-CN" altLang="en-US" dirty="0">
                <a:latin typeface="SimHei" charset="-122"/>
                <a:ea typeface="SimHei" charset="-122"/>
                <a:cs typeface="SimHei" charset="-122"/>
              </a:rPr>
              <a:t>上的</a:t>
            </a:r>
            <a:r>
              <a:rPr lang="zh-CN" altLang="en-US" dirty="0" smtClean="0">
                <a:latin typeface="SimHei" charset="-122"/>
                <a:ea typeface="SimHei" charset="-122"/>
                <a:cs typeface="SimHei" charset="-122"/>
              </a:rPr>
              <a:t>微博和亚马逊</a:t>
            </a:r>
            <a:r>
              <a:rPr lang="zh-CN" altLang="en-US" dirty="0">
                <a:latin typeface="SimHei" charset="-122"/>
                <a:ea typeface="SimHei" charset="-122"/>
                <a:cs typeface="SimHei" charset="-122"/>
              </a:rPr>
              <a:t>电商平台上的产品评论进行反讽</a:t>
            </a:r>
            <a:r>
              <a:rPr lang="zh-CN" altLang="en-US" dirty="0" smtClean="0">
                <a:latin typeface="SimHei" charset="-122"/>
                <a:ea typeface="SimHei" charset="-122"/>
                <a:cs typeface="SimHei" charset="-122"/>
              </a:rPr>
              <a:t>识别</a:t>
            </a:r>
            <a:endParaRPr lang="en-US" altLang="zh-CN" dirty="0" smtClean="0">
              <a:latin typeface="SimHei" charset="-122"/>
              <a:ea typeface="SimHei" charset="-122"/>
              <a:cs typeface="SimHei" charset="-122"/>
            </a:endParaRPr>
          </a:p>
          <a:p>
            <a:pPr lvl="1"/>
            <a:r>
              <a:rPr lang="zh-CN" altLang="en-US" dirty="0" smtClean="0">
                <a:latin typeface="SimHei" charset="-122"/>
                <a:ea typeface="SimHei" charset="-122"/>
                <a:cs typeface="SimHei" charset="-122"/>
              </a:rPr>
              <a:t>识别</a:t>
            </a:r>
            <a:r>
              <a:rPr lang="en-US" altLang="zh-CN" dirty="0" smtClean="0">
                <a:latin typeface="SimHei" charset="-122"/>
                <a:ea typeface="SimHei" charset="-122"/>
                <a:cs typeface="SimHei" charset="-122"/>
              </a:rPr>
              <a:t>1</a:t>
            </a:r>
            <a:r>
              <a:rPr lang="zh-CN" altLang="en-US" dirty="0">
                <a:latin typeface="SimHei" charset="-122"/>
                <a:ea typeface="SimHei" charset="-122"/>
                <a:cs typeface="SimHei" charset="-122"/>
              </a:rPr>
              <a:t>到</a:t>
            </a:r>
            <a:r>
              <a:rPr lang="en-US" altLang="zh-CN" dirty="0">
                <a:latin typeface="SimHei" charset="-122"/>
                <a:ea typeface="SimHei" charset="-122"/>
                <a:cs typeface="SimHei" charset="-122"/>
              </a:rPr>
              <a:t>5</a:t>
            </a:r>
            <a:r>
              <a:rPr lang="zh-CN" altLang="en-US" dirty="0" smtClean="0">
                <a:latin typeface="SimHei" charset="-122"/>
                <a:ea typeface="SimHei" charset="-122"/>
                <a:cs typeface="SimHei" charset="-122"/>
              </a:rPr>
              <a:t>级的反讽强度</a:t>
            </a:r>
            <a:endParaRPr lang="en-US" altLang="zh-CN" dirty="0" smtClean="0">
              <a:latin typeface="SimHei" charset="-122"/>
              <a:ea typeface="SimHei" charset="-122"/>
              <a:cs typeface="SimHei" charset="-122"/>
            </a:endParaRPr>
          </a:p>
          <a:p>
            <a:pPr lvl="1"/>
            <a:endParaRPr lang="en-US" altLang="zh-CN" dirty="0">
              <a:latin typeface="SimHei" charset="-122"/>
              <a:ea typeface="SimHei" charset="-122"/>
              <a:cs typeface="SimHei" charset="-122"/>
            </a:endParaRPr>
          </a:p>
          <a:p>
            <a:r>
              <a:rPr lang="zh-TW" altLang="en-US" dirty="0" smtClean="0">
                <a:latin typeface="SimHei" charset="-122"/>
                <a:ea typeface="SimHei" charset="-122"/>
                <a:cs typeface="SimHei" charset="-122"/>
              </a:rPr>
              <a:t>方法</a:t>
            </a:r>
            <a:endParaRPr lang="en-US" altLang="zh-TW" dirty="0" smtClean="0">
              <a:latin typeface="SimHei" charset="-122"/>
              <a:ea typeface="SimHei" charset="-122"/>
              <a:cs typeface="SimHei" charset="-122"/>
            </a:endParaRPr>
          </a:p>
          <a:p>
            <a:pPr lvl="1"/>
            <a:r>
              <a:rPr lang="en-US" altLang="zh-CN" dirty="0" smtClean="0">
                <a:latin typeface="SimHei" charset="-122"/>
                <a:ea typeface="SimHei" charset="-122"/>
                <a:cs typeface="SimHei" charset="-122"/>
              </a:rPr>
              <a:t>SASI</a:t>
            </a:r>
            <a:r>
              <a:rPr lang="zh-CN" altLang="en-US" dirty="0" smtClean="0">
                <a:latin typeface="SimHei" charset="-122"/>
                <a:ea typeface="SimHei" charset="-122"/>
                <a:cs typeface="SimHei" charset="-122"/>
              </a:rPr>
              <a:t>算法</a:t>
            </a:r>
            <a:endParaRPr lang="en-US" altLang="zh-CN" dirty="0" smtClean="0">
              <a:latin typeface="SimHei" charset="-122"/>
              <a:ea typeface="SimHei" charset="-122"/>
              <a:cs typeface="SimHei" charset="-122"/>
            </a:endParaRPr>
          </a:p>
          <a:p>
            <a:pPr lvl="2"/>
            <a:r>
              <a:rPr lang="zh-CN" altLang="en-US" dirty="0" smtClean="0">
                <a:latin typeface="SimHei" charset="-122"/>
                <a:ea typeface="SimHei" charset="-122"/>
                <a:cs typeface="SimHei" charset="-122"/>
              </a:rPr>
              <a:t>分别</a:t>
            </a:r>
            <a:r>
              <a:rPr lang="zh-CN" altLang="en-US" dirty="0">
                <a:latin typeface="SimHei" charset="-122"/>
                <a:ea typeface="SimHei" charset="-122"/>
                <a:cs typeface="SimHei" charset="-122"/>
              </a:rPr>
              <a:t>从文本提取了词频相关的模式特征以及基于标点符号的特征</a:t>
            </a:r>
            <a:r>
              <a:rPr lang="zh-CN" altLang="en-US" dirty="0" smtClean="0">
                <a:latin typeface="SimHei" charset="-122"/>
                <a:ea typeface="SimHei" charset="-122"/>
                <a:cs typeface="SimHei" charset="-122"/>
              </a:rPr>
              <a:t>，</a:t>
            </a:r>
            <a:endParaRPr lang="en-US" altLang="zh-CN" dirty="0" smtClean="0">
              <a:latin typeface="SimHei" charset="-122"/>
              <a:ea typeface="SimHei" charset="-122"/>
              <a:cs typeface="SimHei" charset="-122"/>
            </a:endParaRPr>
          </a:p>
          <a:p>
            <a:pPr lvl="2"/>
            <a:r>
              <a:rPr lang="zh-CN" altLang="en-US" dirty="0" smtClean="0">
                <a:latin typeface="SimHei" charset="-122"/>
                <a:ea typeface="SimHei" charset="-122"/>
                <a:cs typeface="SimHei" charset="-122"/>
              </a:rPr>
              <a:t>以</a:t>
            </a:r>
            <a:r>
              <a:rPr lang="en-US" altLang="zh-CN" dirty="0">
                <a:latin typeface="SimHei" charset="-122"/>
                <a:ea typeface="SimHei" charset="-122"/>
                <a:cs typeface="SimHei" charset="-122"/>
              </a:rPr>
              <a:t>K</a:t>
            </a:r>
            <a:r>
              <a:rPr lang="zh-CN" altLang="en-US" dirty="0">
                <a:latin typeface="SimHei" charset="-122"/>
                <a:ea typeface="SimHei" charset="-122"/>
                <a:cs typeface="SimHei" charset="-122"/>
              </a:rPr>
              <a:t>最近邻算法作为分类</a:t>
            </a:r>
            <a:r>
              <a:rPr lang="zh-CN" altLang="en-US" dirty="0" smtClean="0">
                <a:latin typeface="SimHei" charset="-122"/>
                <a:ea typeface="SimHei" charset="-122"/>
                <a:cs typeface="SimHei" charset="-122"/>
              </a:rPr>
              <a:t>器</a:t>
            </a:r>
            <a:endParaRPr lang="en-US" altLang="zh-CN" dirty="0" smtClean="0">
              <a:latin typeface="SimHei" charset="-122"/>
              <a:ea typeface="SimHei" charset="-122"/>
              <a:cs typeface="SimHei" charset="-122"/>
            </a:endParaRPr>
          </a:p>
          <a:p>
            <a:pPr lvl="1"/>
            <a:r>
              <a:rPr lang="zh-CN" altLang="en-US" dirty="0" smtClean="0">
                <a:latin typeface="SimHei" charset="-122"/>
                <a:ea typeface="SimHei" charset="-122"/>
                <a:cs typeface="SimHei" charset="-122"/>
              </a:rPr>
              <a:t>利用</a:t>
            </a:r>
            <a:r>
              <a:rPr lang="zh-CN" altLang="en-US" dirty="0">
                <a:latin typeface="SimHei" charset="-122"/>
                <a:ea typeface="SimHei" charset="-122"/>
                <a:cs typeface="SimHei" charset="-122"/>
              </a:rPr>
              <a:t>搜索引擎爬取额外的语料，用于初步训练模型的</a:t>
            </a:r>
            <a:r>
              <a:rPr lang="zh-CN" altLang="en-US" dirty="0" smtClean="0">
                <a:latin typeface="SimHei" charset="-122"/>
                <a:ea typeface="SimHei" charset="-122"/>
                <a:cs typeface="SimHei" charset="-122"/>
              </a:rPr>
              <a:t>参数</a:t>
            </a:r>
            <a:endParaRPr lang="en-US" altLang="zh-CN" dirty="0" smtClean="0">
              <a:latin typeface="SimHei" charset="-122"/>
              <a:ea typeface="SimHei" charset="-122"/>
              <a:cs typeface="SimHei" charset="-122"/>
            </a:endParaRPr>
          </a:p>
          <a:p>
            <a:endParaRPr lang="en-US" altLang="zh-CN" dirty="0" smtClean="0">
              <a:latin typeface="SimHei" charset="-122"/>
              <a:ea typeface="SimHei" charset="-122"/>
              <a:cs typeface="SimHei" charset="-122"/>
            </a:endParaRPr>
          </a:p>
          <a:p>
            <a:r>
              <a:rPr lang="zh-CN" altLang="en-US" dirty="0" smtClean="0">
                <a:latin typeface="SimHei" charset="-122"/>
                <a:ea typeface="SimHei" charset="-122"/>
                <a:cs typeface="SimHei" charset="-122"/>
              </a:rPr>
              <a:t>效果</a:t>
            </a:r>
            <a:endParaRPr lang="en-US" altLang="zh-CN" dirty="0">
              <a:latin typeface="SimHei" charset="-122"/>
              <a:ea typeface="SimHei" charset="-122"/>
              <a:cs typeface="SimHei" charset="-122"/>
            </a:endParaRPr>
          </a:p>
          <a:p>
            <a:pPr lvl="1"/>
            <a:r>
              <a:rPr lang="zh-CN" altLang="en-US" dirty="0" smtClean="0">
                <a:latin typeface="SimHei" charset="-122"/>
                <a:ea typeface="SimHei" charset="-122"/>
                <a:cs typeface="SimHei" charset="-122"/>
              </a:rPr>
              <a:t>前述</a:t>
            </a:r>
            <a:r>
              <a:rPr lang="zh-CN" altLang="en-US" dirty="0">
                <a:latin typeface="SimHei" charset="-122"/>
                <a:ea typeface="SimHei" charset="-122"/>
                <a:cs typeface="SimHei" charset="-122"/>
              </a:rPr>
              <a:t>两个数据集的测试集上分别达到</a:t>
            </a:r>
            <a:r>
              <a:rPr lang="en-US" altLang="zh-CN" dirty="0">
                <a:latin typeface="SimHei" charset="-122"/>
                <a:ea typeface="SimHei" charset="-122"/>
                <a:cs typeface="SimHei" charset="-122"/>
              </a:rPr>
              <a:t>0.83</a:t>
            </a:r>
            <a:r>
              <a:rPr lang="zh-CN" altLang="en-US" dirty="0">
                <a:latin typeface="SimHei" charset="-122"/>
                <a:ea typeface="SimHei" charset="-122"/>
                <a:cs typeface="SimHei" charset="-122"/>
              </a:rPr>
              <a:t>和</a:t>
            </a:r>
            <a:r>
              <a:rPr lang="en-US" altLang="zh-CN" dirty="0">
                <a:latin typeface="SimHei" charset="-122"/>
                <a:ea typeface="SimHei" charset="-122"/>
                <a:cs typeface="SimHei" charset="-122"/>
              </a:rPr>
              <a:t>0.79</a:t>
            </a:r>
            <a:r>
              <a:rPr lang="zh-CN" altLang="en-US" dirty="0">
                <a:latin typeface="SimHei" charset="-122"/>
                <a:ea typeface="SimHei" charset="-122"/>
                <a:cs typeface="SimHei" charset="-122"/>
              </a:rPr>
              <a:t>的</a:t>
            </a:r>
            <a:r>
              <a:rPr lang="en-US" altLang="zh-CN" dirty="0">
                <a:latin typeface="SimHei" charset="-122"/>
                <a:ea typeface="SimHei" charset="-122"/>
                <a:cs typeface="SimHei" charset="-122"/>
              </a:rPr>
              <a:t>F1</a:t>
            </a:r>
            <a:r>
              <a:rPr lang="zh-CN" altLang="en-US" dirty="0">
                <a:latin typeface="SimHei" charset="-122"/>
                <a:ea typeface="SimHei" charset="-122"/>
                <a:cs typeface="SimHei" charset="-122"/>
              </a:rPr>
              <a:t>值。</a:t>
            </a:r>
            <a:endParaRPr kumimoji="1" lang="zh-CN" altLang="en-US" dirty="0">
              <a:latin typeface="SimHei" charset="-122"/>
              <a:ea typeface="SimHei" charset="-122"/>
              <a:cs typeface="SimHei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8624" y="3716211"/>
            <a:ext cx="4132969" cy="179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541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SimHei" charset="-122"/>
                <a:ea typeface="SimHei" charset="-122"/>
                <a:cs typeface="SimHei" charset="-122"/>
              </a:rPr>
              <a:t>背景</a:t>
            </a:r>
            <a:r>
              <a:rPr lang="en-US" altLang="zh-TW" dirty="0">
                <a:latin typeface="SimHei" charset="-122"/>
                <a:ea typeface="SimHei" charset="-122"/>
                <a:cs typeface="SimHei" charset="-122"/>
              </a:rPr>
              <a:t> - </a:t>
            </a:r>
            <a:r>
              <a:rPr lang="zh-CN" altLang="en-US" dirty="0">
                <a:latin typeface="SimHei" charset="-122"/>
                <a:ea typeface="SimHei" charset="-122"/>
                <a:cs typeface="SimHei" charset="-122"/>
              </a:rPr>
              <a:t>情感识别</a:t>
            </a:r>
            <a:endParaRPr kumimoji="1" lang="zh-CN" altLang="en-US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kumimoji="1" lang="en-US" altLang="zh-CN" sz="2800" dirty="0" smtClean="0">
              <a:latin typeface="SimHei" charset="-122"/>
              <a:ea typeface="SimHei" charset="-122"/>
              <a:cs typeface="SimHei" charset="-122"/>
            </a:endParaRPr>
          </a:p>
          <a:p>
            <a:r>
              <a:rPr kumimoji="1" lang="zh-CN" altLang="en-US" sz="2800" dirty="0" smtClean="0">
                <a:latin typeface="SimHei" charset="-122"/>
                <a:ea typeface="SimHei" charset="-122"/>
                <a:cs typeface="SimHei" charset="-122"/>
              </a:rPr>
              <a:t>情感识别</a:t>
            </a:r>
            <a:endParaRPr kumimoji="1" lang="en-US" altLang="zh-CN" sz="2800" dirty="0" smtClean="0">
              <a:latin typeface="SimHei" charset="-122"/>
              <a:ea typeface="SimHei" charset="-122"/>
              <a:cs typeface="SimHei" charset="-122"/>
            </a:endParaRPr>
          </a:p>
          <a:p>
            <a:pPr lvl="1"/>
            <a:r>
              <a:rPr kumimoji="1" lang="zh-CN" altLang="en-US" sz="2400" dirty="0" smtClean="0">
                <a:latin typeface="SimHei" charset="-122"/>
                <a:ea typeface="SimHei" charset="-122"/>
                <a:cs typeface="SimHei" charset="-122"/>
              </a:rPr>
              <a:t>旨在</a:t>
            </a:r>
            <a:r>
              <a:rPr kumimoji="1" lang="zh-CN" altLang="en-US" sz="2400" dirty="0">
                <a:latin typeface="SimHei" charset="-122"/>
                <a:ea typeface="SimHei" charset="-122"/>
                <a:cs typeface="SimHei" charset="-122"/>
              </a:rPr>
              <a:t>了解人们对特定</a:t>
            </a:r>
            <a:r>
              <a:rPr kumimoji="1" lang="zh-CN" altLang="en-US" sz="2400" dirty="0" smtClean="0">
                <a:latin typeface="SimHei" charset="-122"/>
                <a:ea typeface="SimHei" charset="-122"/>
                <a:cs typeface="SimHei" charset="-122"/>
              </a:rPr>
              <a:t>事件的</a:t>
            </a:r>
            <a:r>
              <a:rPr kumimoji="1" lang="zh-CN" altLang="en-US" sz="2400" dirty="0">
                <a:latin typeface="SimHei" charset="-122"/>
                <a:ea typeface="SimHei" charset="-122"/>
                <a:cs typeface="SimHei" charset="-122"/>
              </a:rPr>
              <a:t>态度和</a:t>
            </a:r>
            <a:r>
              <a:rPr kumimoji="1" lang="zh-CN" altLang="en-US" sz="2400" dirty="0" smtClean="0">
                <a:latin typeface="SimHei" charset="-122"/>
                <a:ea typeface="SimHei" charset="-122"/>
                <a:cs typeface="SimHei" charset="-122"/>
              </a:rPr>
              <a:t>情感</a:t>
            </a:r>
            <a:endParaRPr kumimoji="1" lang="en-US" altLang="zh-CN" sz="2400" dirty="0" smtClean="0">
              <a:latin typeface="SimHei" charset="-122"/>
              <a:ea typeface="SimHei" charset="-122"/>
              <a:cs typeface="SimHei" charset="-122"/>
            </a:endParaRPr>
          </a:p>
          <a:p>
            <a:endParaRPr lang="en-US" altLang="zh-TW" sz="2800" dirty="0" smtClean="0">
              <a:latin typeface="SimHei" charset="-122"/>
              <a:ea typeface="SimHei" charset="-122"/>
              <a:cs typeface="SimHei" charset="-122"/>
            </a:endParaRPr>
          </a:p>
          <a:p>
            <a:r>
              <a:rPr kumimoji="1" lang="zh-CN" altLang="en-US" sz="2800" dirty="0" smtClean="0">
                <a:latin typeface="SimHei" charset="-122"/>
                <a:ea typeface="SimHei" charset="-122"/>
                <a:cs typeface="SimHei" charset="-122"/>
              </a:rPr>
              <a:t>面向</a:t>
            </a:r>
            <a:r>
              <a:rPr kumimoji="1" lang="zh-CN" altLang="en-US" sz="2800" dirty="0">
                <a:latin typeface="SimHei" charset="-122"/>
                <a:ea typeface="SimHei" charset="-122"/>
                <a:cs typeface="SimHei" charset="-122"/>
              </a:rPr>
              <a:t>文本的情感</a:t>
            </a:r>
            <a:r>
              <a:rPr kumimoji="1" lang="zh-CN" altLang="en-US" sz="2800" dirty="0" smtClean="0">
                <a:latin typeface="SimHei" charset="-122"/>
                <a:ea typeface="SimHei" charset="-122"/>
                <a:cs typeface="SimHei" charset="-122"/>
              </a:rPr>
              <a:t>识别</a:t>
            </a:r>
            <a:endParaRPr kumimoji="1" lang="en-US" altLang="zh-CN" sz="2800" dirty="0" smtClean="0">
              <a:latin typeface="SimHei" charset="-122"/>
              <a:ea typeface="SimHei" charset="-122"/>
              <a:cs typeface="SimHei" charset="-122"/>
            </a:endParaRPr>
          </a:p>
          <a:p>
            <a:pPr lvl="1"/>
            <a:r>
              <a:rPr kumimoji="1" lang="zh-CN" altLang="en-US" sz="2400" dirty="0" smtClean="0">
                <a:latin typeface="SimHei" charset="-122"/>
                <a:ea typeface="SimHei" charset="-122"/>
                <a:cs typeface="SimHei" charset="-122"/>
              </a:rPr>
              <a:t>缺少</a:t>
            </a:r>
            <a:r>
              <a:rPr kumimoji="1" lang="zh-CN" altLang="en-US" sz="2400" dirty="0">
                <a:latin typeface="SimHei" charset="-122"/>
                <a:ea typeface="SimHei" charset="-122"/>
                <a:cs typeface="SimHei" charset="-122"/>
              </a:rPr>
              <a:t>了面部表情、肢体语言、声调变化等提示</a:t>
            </a:r>
            <a:r>
              <a:rPr kumimoji="1" lang="zh-CN" altLang="en-US" sz="2400" dirty="0" smtClean="0">
                <a:latin typeface="SimHei" charset="-122"/>
                <a:ea typeface="SimHei" charset="-122"/>
                <a:cs typeface="SimHei" charset="-122"/>
              </a:rPr>
              <a:t>信息</a:t>
            </a:r>
            <a:endParaRPr kumimoji="1" lang="en-US" altLang="zh-CN" sz="2400" dirty="0" smtClean="0">
              <a:latin typeface="SimHei" charset="-122"/>
              <a:ea typeface="SimHei" charset="-122"/>
              <a:cs typeface="SimHei" charset="-122"/>
            </a:endParaRPr>
          </a:p>
          <a:p>
            <a:pPr lvl="1"/>
            <a:r>
              <a:rPr kumimoji="1" lang="zh-CN" altLang="en-US" sz="2400" dirty="0" smtClean="0">
                <a:latin typeface="SimHei" charset="-122"/>
                <a:ea typeface="SimHei" charset="-122"/>
                <a:cs typeface="SimHei" charset="-122"/>
              </a:rPr>
              <a:t>语言</a:t>
            </a:r>
            <a:r>
              <a:rPr kumimoji="1" lang="zh-CN" altLang="en-US" sz="2400" dirty="0">
                <a:latin typeface="SimHei" charset="-122"/>
                <a:ea typeface="SimHei" charset="-122"/>
                <a:cs typeface="SimHei" charset="-122"/>
              </a:rPr>
              <a:t>本身存在复杂多样的语义和语用</a:t>
            </a:r>
          </a:p>
        </p:txBody>
      </p:sp>
    </p:spTree>
    <p:extLst>
      <p:ext uri="{BB962C8B-B14F-4D97-AF65-F5344CB8AC3E}">
        <p14:creationId xmlns:p14="http://schemas.microsoft.com/office/powerpoint/2010/main" val="1773044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SimHei" charset="-122"/>
                <a:ea typeface="SimHei" charset="-122"/>
                <a:cs typeface="SimHei" charset="-122"/>
              </a:rPr>
              <a:t>背景</a:t>
            </a:r>
            <a:r>
              <a:rPr lang="en-US" altLang="zh-TW" dirty="0" smtClean="0">
                <a:latin typeface="SimHei" charset="-122"/>
                <a:ea typeface="SimHei" charset="-122"/>
                <a:cs typeface="SimHei" charset="-122"/>
              </a:rPr>
              <a:t> - </a:t>
            </a:r>
            <a:r>
              <a:rPr lang="zh-CN" altLang="en-US" dirty="0" smtClean="0">
                <a:latin typeface="SimHei" charset="-122"/>
                <a:ea typeface="SimHei" charset="-122"/>
                <a:cs typeface="SimHei" charset="-122"/>
              </a:rPr>
              <a:t>反讽</a:t>
            </a:r>
            <a:endParaRPr kumimoji="1" lang="zh-CN" altLang="en-US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563329"/>
            <a:ext cx="10058400" cy="4660490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SimHei" charset="-122"/>
                <a:ea typeface="SimHei" charset="-122"/>
                <a:cs typeface="SimHei" charset="-122"/>
              </a:rPr>
              <a:t>反讽</a:t>
            </a:r>
            <a:endParaRPr lang="en-US" altLang="zh-CN" sz="2400" dirty="0" smtClean="0">
              <a:latin typeface="SimHei" charset="-122"/>
              <a:ea typeface="SimHei" charset="-122"/>
              <a:cs typeface="SimHei" charset="-122"/>
            </a:endParaRPr>
          </a:p>
          <a:p>
            <a:pPr lvl="1"/>
            <a:r>
              <a:rPr lang="zh-CN" altLang="en-US" sz="2200" dirty="0" smtClean="0">
                <a:latin typeface="SimHei" charset="-122"/>
                <a:ea typeface="SimHei" charset="-122"/>
                <a:cs typeface="SimHei" charset="-122"/>
              </a:rPr>
              <a:t>具</a:t>
            </a:r>
            <a:r>
              <a:rPr lang="zh-CN" altLang="en-US" sz="2200" dirty="0">
                <a:latin typeface="SimHei" charset="-122"/>
                <a:ea typeface="SimHei" charset="-122"/>
                <a:cs typeface="SimHei" charset="-122"/>
              </a:rPr>
              <a:t>代表性的修辞手法之一</a:t>
            </a:r>
            <a:endParaRPr lang="en-US" altLang="zh-CN" sz="2200" dirty="0" smtClean="0">
              <a:latin typeface="SimHei" charset="-122"/>
              <a:ea typeface="SimHei" charset="-122"/>
              <a:cs typeface="SimHei" charset="-122"/>
            </a:endParaRPr>
          </a:p>
          <a:p>
            <a:pPr lvl="1"/>
            <a:r>
              <a:rPr lang="en-US" altLang="zh-CN" sz="2200" dirty="0" smtClean="0"/>
              <a:t>Eric </a:t>
            </a:r>
            <a:r>
              <a:rPr lang="en-US" altLang="zh-CN" sz="2200" dirty="0"/>
              <a:t>Partridge </a:t>
            </a:r>
            <a:r>
              <a:rPr lang="zh-CN" altLang="en-US" sz="2200" dirty="0">
                <a:latin typeface="SimHei" charset="-122"/>
                <a:ea typeface="SimHei" charset="-122"/>
                <a:cs typeface="SimHei" charset="-122"/>
              </a:rPr>
              <a:t>在</a:t>
            </a:r>
            <a:r>
              <a:rPr lang="en-US" altLang="zh-CN" sz="2200" dirty="0"/>
              <a:t> </a:t>
            </a:r>
            <a:r>
              <a:rPr lang="en-US" altLang="zh-TW" sz="2200" dirty="0"/>
              <a:t>《 </a:t>
            </a:r>
            <a:r>
              <a:rPr lang="en-US" altLang="zh-CN" sz="2200" i="1" dirty="0" smtClean="0">
                <a:latin typeface="Times New Roman" charset="0"/>
                <a:ea typeface="Times New Roman" charset="0"/>
                <a:cs typeface="Times New Roman" charset="0"/>
              </a:rPr>
              <a:t>Usage </a:t>
            </a:r>
            <a:r>
              <a:rPr lang="en-US" altLang="zh-CN" sz="2200" i="1" dirty="0">
                <a:latin typeface="Times New Roman" charset="0"/>
                <a:ea typeface="Times New Roman" charset="0"/>
                <a:cs typeface="Times New Roman" charset="0"/>
              </a:rPr>
              <a:t>and Abusage </a:t>
            </a:r>
            <a:r>
              <a:rPr lang="en-US" altLang="zh-CN" sz="2200" dirty="0" smtClean="0"/>
              <a:t>》</a:t>
            </a:r>
            <a:r>
              <a:rPr lang="zh-CN" altLang="en-US" sz="2200" dirty="0" smtClean="0">
                <a:latin typeface="SimHei" charset="-122"/>
                <a:ea typeface="SimHei" charset="-122"/>
                <a:cs typeface="SimHei" charset="-122"/>
              </a:rPr>
              <a:t>一</a:t>
            </a:r>
            <a:r>
              <a:rPr lang="zh-CN" altLang="en-US" sz="2200" dirty="0">
                <a:latin typeface="SimHei" charset="-122"/>
                <a:ea typeface="SimHei" charset="-122"/>
                <a:cs typeface="SimHei" charset="-122"/>
              </a:rPr>
              <a:t>书中</a:t>
            </a:r>
            <a:r>
              <a:rPr lang="zh-CN" altLang="en-US" sz="2200" dirty="0" smtClean="0">
                <a:latin typeface="SimHei" charset="-122"/>
                <a:ea typeface="SimHei" charset="-122"/>
                <a:cs typeface="SimHei" charset="-122"/>
              </a:rPr>
              <a:t>指出</a:t>
            </a:r>
            <a:endParaRPr lang="en-US" altLang="zh-CN" sz="2200" dirty="0">
              <a:latin typeface="SimHei" charset="-122"/>
              <a:ea typeface="SimHei" charset="-122"/>
              <a:cs typeface="SimHei" charset="-122"/>
            </a:endParaRPr>
          </a:p>
          <a:p>
            <a:r>
              <a:rPr lang="zh-TW" altLang="en-US" sz="2400" i="1" dirty="0" smtClean="0"/>
              <a:t>    “</a:t>
            </a:r>
            <a:r>
              <a:rPr lang="zh-CN" altLang="en-US" sz="2400" i="1" dirty="0" smtClean="0"/>
              <a:t>反讽存在于所表达意思的另一面”</a:t>
            </a:r>
            <a:endParaRPr lang="en-US" altLang="zh-CN" sz="2400" i="1" dirty="0" smtClean="0"/>
          </a:p>
          <a:p>
            <a:r>
              <a:rPr lang="en-US" altLang="zh-CN" sz="2400" i="1" dirty="0">
                <a:solidFill>
                  <a:schemeClr val="tx1">
                    <a:lumMod val="6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400" i="1" dirty="0" smtClean="0">
                <a:solidFill>
                  <a:schemeClr val="tx1">
                    <a:lumMod val="6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      "Irony consists in stating the contrary of what is meant."</a:t>
            </a:r>
            <a:endParaRPr lang="en-US" altLang="zh-CN" sz="2400" dirty="0" smtClean="0"/>
          </a:p>
          <a:p>
            <a:pPr lvl="1"/>
            <a:r>
              <a:rPr lang="zh-CN" altLang="en-US" sz="2400" dirty="0" smtClean="0">
                <a:latin typeface="SimHei" charset="-122"/>
                <a:ea typeface="SimHei" charset="-122"/>
                <a:cs typeface="SimHei" charset="-122"/>
              </a:rPr>
              <a:t>例</a:t>
            </a:r>
            <a:r>
              <a:rPr lang="zh-CN" altLang="en-US" sz="2400" dirty="0">
                <a:latin typeface="SimHei" charset="-122"/>
                <a:ea typeface="SimHei" charset="-122"/>
                <a:cs typeface="SimHei" charset="-122"/>
              </a:rPr>
              <a:t>：我就喜欢你这种不要脸的</a:t>
            </a:r>
            <a:endParaRPr lang="en-US" altLang="zh-CN" sz="2400" dirty="0">
              <a:latin typeface="SimHei" charset="-122"/>
              <a:ea typeface="SimHei" charset="-122"/>
              <a:cs typeface="SimHei" charset="-122"/>
            </a:endParaRPr>
          </a:p>
          <a:p>
            <a:endParaRPr lang="en-US" altLang="zh-CN" sz="2400" dirty="0" smtClean="0">
              <a:latin typeface="SimHei" charset="-122"/>
              <a:ea typeface="SimHei" charset="-122"/>
              <a:cs typeface="SimHei" charset="-122"/>
            </a:endParaRPr>
          </a:p>
          <a:p>
            <a:r>
              <a:rPr lang="zh-CN" altLang="en-US" sz="2400" dirty="0" smtClean="0">
                <a:latin typeface="SimHei" charset="-122"/>
                <a:ea typeface="SimHei" charset="-122"/>
                <a:cs typeface="SimHei" charset="-122"/>
              </a:rPr>
              <a:t>识别</a:t>
            </a:r>
            <a:r>
              <a:rPr lang="zh-CN" altLang="en-US" sz="2400" dirty="0">
                <a:latin typeface="SimHei" charset="-122"/>
                <a:ea typeface="SimHei" charset="-122"/>
                <a:cs typeface="SimHei" charset="-122"/>
              </a:rPr>
              <a:t>出反讽的</a:t>
            </a:r>
            <a:r>
              <a:rPr lang="zh-CN" altLang="en-US" sz="2400" dirty="0" smtClean="0">
                <a:latin typeface="SimHei" charset="-122"/>
                <a:ea typeface="SimHei" charset="-122"/>
                <a:cs typeface="SimHei" charset="-122"/>
              </a:rPr>
              <a:t>使用可以避免</a:t>
            </a:r>
            <a:r>
              <a:rPr lang="zh-CN" altLang="en-US" sz="2400" dirty="0">
                <a:latin typeface="SimHei" charset="-122"/>
                <a:ea typeface="SimHei" charset="-122"/>
                <a:cs typeface="SimHei" charset="-122"/>
              </a:rPr>
              <a:t>对文本的错误理解</a:t>
            </a:r>
          </a:p>
          <a:p>
            <a:pPr lvl="1"/>
            <a:r>
              <a:rPr lang="zh-CN" altLang="en-US" sz="2200" dirty="0">
                <a:latin typeface="SimHei" charset="-122"/>
                <a:ea typeface="SimHei" charset="-122"/>
                <a:cs typeface="SimHei" charset="-122"/>
              </a:rPr>
              <a:t>反讽识别和情感识别紧密相关</a:t>
            </a:r>
            <a:endParaRPr lang="en-US" altLang="zh-CN" sz="2200" dirty="0">
              <a:latin typeface="SimHei" charset="-122"/>
              <a:ea typeface="SimHei" charset="-122"/>
              <a:cs typeface="SimHei" charset="-122"/>
            </a:endParaRPr>
          </a:p>
          <a:p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521079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SimHei" charset="-122"/>
                <a:ea typeface="SimHei" charset="-122"/>
                <a:cs typeface="SimHei" charset="-122"/>
              </a:rPr>
              <a:t>问题定义</a:t>
            </a:r>
            <a:endParaRPr kumimoji="1" lang="zh-CN" altLang="en-US" dirty="0">
              <a:latin typeface="SimHei" charset="-122"/>
              <a:ea typeface="SimHei" charset="-122"/>
              <a:cs typeface="SimHei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1082992" y="1563329"/>
                <a:ext cx="10058400" cy="4305765"/>
              </a:xfrm>
            </p:spPr>
            <p:txBody>
              <a:bodyPr>
                <a:noAutofit/>
              </a:bodyPr>
              <a:lstStyle/>
              <a:p>
                <a:endParaRPr lang="en-US" altLang="zh-CN" sz="2400" dirty="0" smtClean="0">
                  <a:latin typeface="SimHei" charset="-122"/>
                  <a:ea typeface="SimHei" charset="-122"/>
                  <a:cs typeface="SimHei" charset="-122"/>
                </a:endParaRPr>
              </a:p>
              <a:p>
                <a:r>
                  <a:rPr lang="zh-CN" altLang="en-US" sz="2400" dirty="0" smtClean="0">
                    <a:latin typeface="SimHei" charset="-122"/>
                    <a:ea typeface="SimHei" charset="-122"/>
                    <a:cs typeface="SimHei" charset="-122"/>
                  </a:rPr>
                  <a:t>给定</a:t>
                </a:r>
                <a:r>
                  <a:rPr lang="zh-CN" altLang="en-US" sz="2400" dirty="0">
                    <a:latin typeface="SimHei" charset="-122"/>
                    <a:ea typeface="SimHei" charset="-122"/>
                    <a:cs typeface="SimHei" charset="-122"/>
                  </a:rPr>
                  <a:t>一</a:t>
                </a:r>
                <a:r>
                  <a:rPr lang="zh-CN" altLang="en-US" sz="2400" dirty="0" smtClean="0">
                    <a:latin typeface="SimHei" charset="-122"/>
                    <a:ea typeface="SimHei" charset="-122"/>
                    <a:cs typeface="SimHei" charset="-122"/>
                  </a:rPr>
                  <a:t>个</a:t>
                </a:r>
                <a:r>
                  <a:rPr lang="zh-TW" altLang="en-US" sz="2400" dirty="0" smtClean="0">
                    <a:latin typeface="SimHei" charset="-122"/>
                    <a:ea typeface="SimHei" charset="-122"/>
                    <a:cs typeface="SimHei" charset="-122"/>
                  </a:rPr>
                  <a:t>情感类別</a:t>
                </a:r>
                <a:r>
                  <a:rPr lang="zh-CN" altLang="en-US" sz="2400" dirty="0" smtClean="0">
                    <a:latin typeface="SimHei" charset="-122"/>
                    <a:ea typeface="SimHei" charset="-122"/>
                    <a:cs typeface="SimHei" charset="-122"/>
                  </a:rPr>
                  <a:t>集合</a:t>
                </a:r>
                <a:r>
                  <a:rPr lang="en-US" altLang="zh-CN" sz="2400" i="1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C</a:t>
                </a:r>
              </a:p>
              <a:p>
                <a:endParaRPr lang="en-US" altLang="zh-CN" sz="2400" i="1" dirty="0" smtClean="0"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r>
                  <a:rPr lang="zh-TW" altLang="en-US" sz="2400" dirty="0" smtClean="0">
                    <a:latin typeface="SimHei" charset="-122"/>
                    <a:ea typeface="SimHei" charset="-122"/>
                    <a:cs typeface="SimHei" charset="-122"/>
                  </a:rPr>
                  <a:t>如果</a:t>
                </a:r>
                <a:r>
                  <a:rPr lang="zh-CN" altLang="en-US" sz="2400" dirty="0" smtClean="0">
                    <a:latin typeface="SimHei" charset="-122"/>
                    <a:ea typeface="SimHei" charset="-122"/>
                    <a:cs typeface="SimHei" charset="-122"/>
                  </a:rPr>
                  <a:t>对于任一</a:t>
                </a:r>
                <a:r>
                  <a:rPr lang="zh-TW" altLang="en-US" sz="2400" dirty="0" smtClean="0">
                    <a:latin typeface="SimHei" charset="-122"/>
                    <a:ea typeface="SimHei" charset="-122"/>
                    <a:cs typeface="SimHei" charset="-122"/>
                  </a:rPr>
                  <a:t>段文本</a:t>
                </a:r>
                <a:r>
                  <a:rPr lang="en-US" altLang="zh-CN" sz="2400" dirty="0" smtClean="0">
                    <a:latin typeface="SimHei" charset="-122"/>
                    <a:ea typeface="SimHei" charset="-122"/>
                    <a:cs typeface="SimHei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charset="0"/>
                        <a:ea typeface="SimHei" charset="-122"/>
                        <a:cs typeface="SimHei" charset="-122"/>
                      </a:rPr>
                      <m:t>𝑡</m:t>
                    </m:r>
                    <m:r>
                      <a:rPr lang="en-US" altLang="zh-CN" sz="2400" i="1" dirty="0">
                        <a:latin typeface="Cambria Math" charset="0"/>
                        <a:ea typeface="SimHei" charset="-122"/>
                        <a:cs typeface="SimHei" charset="-122"/>
                      </a:rPr>
                      <m:t>∈</m:t>
                    </m:r>
                    <m:r>
                      <a:rPr lang="en-US" altLang="zh-CN" sz="2400" b="0" i="1" dirty="0" smtClean="0">
                        <a:latin typeface="Cambria Math" charset="0"/>
                        <a:ea typeface="SimHei" charset="-122"/>
                        <a:cs typeface="SimHei" charset="-122"/>
                      </a:rPr>
                      <m:t>𝑇</m:t>
                    </m:r>
                  </m:oMath>
                </a14:m>
                <a:r>
                  <a:rPr lang="zh-TW" altLang="en-US" sz="2400" dirty="0" smtClean="0">
                    <a:latin typeface="SimHei" charset="-122"/>
                    <a:ea typeface="SimHei" charset="-122"/>
                    <a:cs typeface="SimHei" charset="-122"/>
                  </a:rPr>
                  <a:t> 和它的上下文</a:t>
                </a:r>
                <a:r>
                  <a:rPr lang="en-US" altLang="zh-TW" sz="2400" dirty="0" smtClean="0">
                    <a:latin typeface="SimHei" charset="-122"/>
                    <a:ea typeface="SimHei" charset="-122"/>
                    <a:cs typeface="SimHei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charset="0"/>
                        <a:ea typeface="SimHei" charset="-122"/>
                        <a:cs typeface="SimHei" charset="-122"/>
                      </a:rPr>
                      <m:t>𝑏</m:t>
                    </m:r>
                    <m:r>
                      <a:rPr lang="en-US" altLang="zh-CN" sz="2400" i="1" dirty="0">
                        <a:latin typeface="Cambria Math" charset="0"/>
                        <a:ea typeface="SimHei" charset="-122"/>
                        <a:cs typeface="SimHei" charset="-122"/>
                      </a:rPr>
                      <m:t>∈</m:t>
                    </m:r>
                    <m:r>
                      <a:rPr lang="en-US" altLang="zh-CN" sz="2400" b="0" i="1" dirty="0" smtClean="0">
                        <a:latin typeface="Cambria Math" charset="0"/>
                        <a:ea typeface="SimHei" charset="-122"/>
                        <a:cs typeface="SimHei" charset="-122"/>
                      </a:rPr>
                      <m:t>𝐵</m:t>
                    </m:r>
                  </m:oMath>
                </a14:m>
                <a:r>
                  <a:rPr lang="zh-TW" altLang="en-US" sz="2400" dirty="0" smtClean="0">
                    <a:latin typeface="SimHei" charset="-122"/>
                    <a:ea typeface="SimHei" charset="-122"/>
                    <a:cs typeface="SimHei" charset="-122"/>
                  </a:rPr>
                  <a:t> </a:t>
                </a:r>
                <a:endParaRPr lang="en-US" altLang="zh-TW" sz="2400" dirty="0" smtClean="0">
                  <a:latin typeface="SimHei" charset="-122"/>
                  <a:ea typeface="SimHei" charset="-122"/>
                  <a:cs typeface="SimHei" charset="-122"/>
                </a:endParaRPr>
              </a:p>
              <a:p>
                <a:r>
                  <a:rPr lang="zh-TW" altLang="en-US" sz="2400" dirty="0" smtClean="0">
                    <a:latin typeface="SimHei" charset="-122"/>
                    <a:ea typeface="SimHei" charset="-122"/>
                    <a:cs typeface="SimHei" charset="-122"/>
                  </a:rPr>
                  <a:t>可以确定它属于</a:t>
                </a:r>
                <a:r>
                  <a:rPr lang="zh-TW" altLang="en-US" sz="2400" dirty="0">
                    <a:latin typeface="SimHei" charset="-122"/>
                    <a:ea typeface="SimHei" charset="-122"/>
                    <a:cs typeface="SimHei" charset="-122"/>
                  </a:rPr>
                  <a:t>一种情感类別</a:t>
                </a:r>
                <a:r>
                  <a:rPr lang="zh-TW" altLang="en-US" sz="2400" dirty="0" smtClean="0">
                    <a:latin typeface="SimHei" charset="-122"/>
                    <a:ea typeface="SimHei" charset="-122"/>
                    <a:cs typeface="SimHei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400" b="0" i="1" dirty="0" smtClean="0">
                        <a:latin typeface="Cambria Math" charset="0"/>
                        <a:ea typeface="SimHei" charset="-122"/>
                        <a:cs typeface="SimHei" charset="-122"/>
                      </a:rPr>
                      <m:t>𝑐</m:t>
                    </m:r>
                    <m:r>
                      <a:rPr lang="en-US" altLang="zh-CN" sz="2400" i="1" dirty="0">
                        <a:latin typeface="Cambria Math" charset="0"/>
                        <a:ea typeface="SimHei" charset="-122"/>
                        <a:cs typeface="SimHei" charset="-122"/>
                      </a:rPr>
                      <m:t>∈</m:t>
                    </m:r>
                    <m:r>
                      <a:rPr lang="en-US" altLang="zh-CN" sz="2400" b="0" i="1" dirty="0" smtClean="0">
                        <a:latin typeface="Cambria Math" charset="0"/>
                        <a:ea typeface="SimHei" charset="-122"/>
                        <a:cs typeface="SimHei" charset="-122"/>
                      </a:rPr>
                      <m:t>𝐶</m:t>
                    </m:r>
                  </m:oMath>
                </a14:m>
                <a:endParaRPr lang="en-US" altLang="zh-TW" sz="2400" dirty="0" smtClean="0">
                  <a:latin typeface="SimHei" charset="-122"/>
                  <a:ea typeface="SimHei" charset="-122"/>
                  <a:cs typeface="SimHei" charset="-122"/>
                </a:endParaRPr>
              </a:p>
              <a:p>
                <a:endParaRPr lang="en-US" altLang="zh-CN" sz="2400" dirty="0">
                  <a:latin typeface="SimHei" charset="-122"/>
                  <a:ea typeface="SimHei" charset="-122"/>
                  <a:cs typeface="SimHei" charset="-122"/>
                </a:endParaRPr>
              </a:p>
              <a:p>
                <a:r>
                  <a:rPr lang="zh-CN" altLang="en-US" sz="2400" dirty="0" smtClean="0">
                    <a:latin typeface="SimHei" charset="-122"/>
                    <a:ea typeface="SimHei" charset="-122"/>
                    <a:cs typeface="SimHei" charset="-122"/>
                  </a:rPr>
                  <a:t>给</a:t>
                </a:r>
                <a:r>
                  <a:rPr lang="zh-CN" altLang="en-US" sz="2400" dirty="0">
                    <a:latin typeface="SimHei" charset="-122"/>
                    <a:ea typeface="SimHei" charset="-122"/>
                    <a:cs typeface="SimHei" charset="-122"/>
                  </a:rPr>
                  <a:t>出一个</a:t>
                </a:r>
                <a:r>
                  <a:rPr lang="zh-CN" altLang="en-US" sz="2400" dirty="0" smtClean="0">
                    <a:latin typeface="SimHei" charset="-122"/>
                    <a:ea typeface="SimHei" charset="-122"/>
                    <a:cs typeface="SimHei" charset="-122"/>
                  </a:rPr>
                  <a:t>函数</a:t>
                </a:r>
                <a:r>
                  <a:rPr lang="en-US" altLang="zh-CN" sz="2400" dirty="0" smtClean="0">
                    <a:latin typeface="SimHei" charset="-122"/>
                    <a:ea typeface="SimHei" charset="-122"/>
                    <a:cs typeface="SimHei" charset="-122"/>
                  </a:rPr>
                  <a:t> </a:t>
                </a:r>
                <a:r>
                  <a:rPr lang="en-US" altLang="zh-CN" sz="2400" i="1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f</a:t>
                </a:r>
                <a:r>
                  <a:rPr lang="en-US" altLang="zh-CN" sz="2400" i="1" dirty="0" smtClean="0">
                    <a:latin typeface="SimHei" charset="-122"/>
                    <a:ea typeface="SimHei" charset="-122"/>
                    <a:cs typeface="SimHei" charset="-122"/>
                  </a:rPr>
                  <a:t> </a:t>
                </a:r>
                <a:r>
                  <a:rPr lang="en-US" altLang="zh-CN" sz="2400" dirty="0" smtClean="0">
                    <a:latin typeface="SimHei" charset="-122"/>
                    <a:ea typeface="SimHei" charset="-122"/>
                    <a:cs typeface="SimHei" charset="-122"/>
                  </a:rPr>
                  <a:t>, </a:t>
                </a:r>
                <a:r>
                  <a:rPr lang="zh-CN" altLang="en-US" sz="2400" dirty="0" smtClean="0">
                    <a:latin typeface="SimHei" charset="-122"/>
                    <a:ea typeface="SimHei" charset="-122"/>
                    <a:cs typeface="SimHei" charset="-122"/>
                  </a:rPr>
                  <a:t>使得</a:t>
                </a:r>
                <a:r>
                  <a:rPr lang="en-US" altLang="zh-CN" sz="2400" dirty="0" smtClean="0">
                    <a:latin typeface="SimHei" charset="-122"/>
                    <a:ea typeface="SimHei" charset="-122"/>
                    <a:cs typeface="SimHei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𝑐</m:t>
                    </m:r>
                    <m:r>
                      <a:rPr lang="en-US" altLang="zh-CN" sz="2400" i="1" dirty="0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= </m:t>
                    </m:r>
                    <m:r>
                      <a:rPr lang="en-US" altLang="zh-CN" sz="2400" i="1" dirty="0">
                        <a:latin typeface="Cambria Math" charset="0"/>
                        <a:ea typeface="Times New Roman" charset="0"/>
                        <a:cs typeface="Times New Roman" charset="0"/>
                      </a:rPr>
                      <m:t>𝑓</m:t>
                    </m:r>
                    <m:r>
                      <a:rPr lang="en-US" altLang="zh-CN" sz="2400" i="1" dirty="0">
                        <a:latin typeface="Cambria Math" charset="0"/>
                        <a:ea typeface="Times New Roman" charset="0"/>
                        <a:cs typeface="Times New Roman" charset="0"/>
                      </a:rPr>
                      <m:t> </m:t>
                    </m:r>
                    <m:d>
                      <m:dPr>
                        <m:ctrlPr>
                          <a:rPr lang="en-US" altLang="zh-CN" sz="2400" i="1" dirty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dPr>
                      <m:e>
                        <m:r>
                          <a:rPr lang="en-US" altLang="zh-CN" sz="2400" i="1" dirty="0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𝑡</m:t>
                        </m:r>
                        <m:r>
                          <a:rPr lang="en-US" altLang="zh-CN" sz="2400" b="0" i="1" dirty="0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, </m:t>
                        </m:r>
                        <m:r>
                          <a:rPr lang="en-US" altLang="zh-CN" sz="2400" b="0" i="1" dirty="0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𝑏</m:t>
                        </m:r>
                      </m:e>
                    </m:d>
                  </m:oMath>
                </a14:m>
                <a:endParaRPr lang="zh-CN" altLang="en-US" sz="2400" i="1" dirty="0"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endParaRPr lang="en-US" altLang="zh-CN" sz="2400" dirty="0" smtClean="0"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82992" y="1563329"/>
                <a:ext cx="10058400" cy="4305765"/>
              </a:xfrm>
              <a:blipFill rotWithShape="0">
                <a:blip r:embed="rId2"/>
                <a:stretch>
                  <a:fillRect l="-3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053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SimHei" charset="-122"/>
                <a:ea typeface="SimHei" charset="-122"/>
                <a:cs typeface="SimHei" charset="-122"/>
              </a:rPr>
              <a:t>相关工作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563329"/>
            <a:ext cx="6889252" cy="4591171"/>
          </a:xfrm>
        </p:spPr>
        <p:txBody>
          <a:bodyPr>
            <a:noAutofit/>
          </a:bodyPr>
          <a:lstStyle/>
          <a:p>
            <a:r>
              <a:rPr kumimoji="1" lang="en-US" altLang="zh-CN" sz="1800" dirty="0">
                <a:latin typeface="SimHei" charset="-122"/>
                <a:ea typeface="SimHei" charset="-122"/>
                <a:cs typeface="SimHei" charset="-122"/>
              </a:rPr>
              <a:t>Tang</a:t>
            </a:r>
            <a:r>
              <a:rPr kumimoji="1" lang="zh-CN" altLang="en-US" sz="1800" dirty="0">
                <a:latin typeface="SimHei" charset="-122"/>
                <a:ea typeface="SimHei" charset="-122"/>
                <a:cs typeface="SimHei" charset="-122"/>
              </a:rPr>
              <a:t>等</a:t>
            </a:r>
            <a:r>
              <a:rPr kumimoji="1" lang="zh-CN" altLang="en-US" sz="1800" dirty="0" smtClean="0">
                <a:latin typeface="SimHei" charset="-122"/>
                <a:ea typeface="SimHei" charset="-122"/>
                <a:cs typeface="SimHei" charset="-122"/>
              </a:rPr>
              <a:t>人研究</a:t>
            </a:r>
            <a:r>
              <a:rPr kumimoji="1" lang="zh-CN" altLang="en-US" sz="1800" dirty="0">
                <a:latin typeface="SimHei" charset="-122"/>
                <a:ea typeface="SimHei" charset="-122"/>
                <a:cs typeface="SimHei" charset="-122"/>
              </a:rPr>
              <a:t>了产品评论的五级评分</a:t>
            </a:r>
            <a:r>
              <a:rPr kumimoji="1" lang="zh-CN" altLang="en-US" sz="1800" dirty="0" smtClean="0">
                <a:latin typeface="SimHei" charset="-122"/>
                <a:ea typeface="SimHei" charset="-122"/>
                <a:cs typeface="SimHei" charset="-122"/>
              </a:rPr>
              <a:t>预测</a:t>
            </a:r>
            <a:endParaRPr kumimoji="1" lang="en-US" altLang="zh-CN" dirty="0" smtClean="0">
              <a:latin typeface="SimHei" charset="-122"/>
              <a:ea typeface="SimHei" charset="-122"/>
              <a:cs typeface="SimHei" charset="-122"/>
            </a:endParaRPr>
          </a:p>
          <a:p>
            <a:pPr lvl="1"/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用户</a:t>
            </a:r>
            <a:r>
              <a:rPr kumimoji="1" lang="zh-CN" altLang="en-US" dirty="0">
                <a:latin typeface="SimHei" charset="-122"/>
                <a:ea typeface="SimHei" charset="-122"/>
                <a:cs typeface="SimHei" charset="-122"/>
              </a:rPr>
              <a:t>和产品各自都存在一些相对固定的</a:t>
            </a:r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属性</a:t>
            </a:r>
            <a:endParaRPr kumimoji="1" lang="en-US" altLang="zh-CN" dirty="0">
              <a:latin typeface="SimHei" charset="-122"/>
              <a:ea typeface="SimHei" charset="-122"/>
              <a:cs typeface="SimHei" charset="-122"/>
            </a:endParaRPr>
          </a:p>
          <a:p>
            <a:pPr lvl="2"/>
            <a:r>
              <a:rPr kumimoji="1" lang="zh-CN" altLang="en-US" sz="1200" dirty="0" smtClean="0">
                <a:latin typeface="SimHei" charset="-122"/>
                <a:ea typeface="SimHei" charset="-122"/>
                <a:cs typeface="SimHei" charset="-122"/>
              </a:rPr>
              <a:t>一个用户</a:t>
            </a:r>
            <a:r>
              <a:rPr kumimoji="1" lang="zh-CN" altLang="en-US" sz="1200" dirty="0">
                <a:latin typeface="SimHei" charset="-122"/>
                <a:ea typeface="SimHei" charset="-122"/>
                <a:cs typeface="SimHei" charset="-122"/>
              </a:rPr>
              <a:t>对不同产品的</a:t>
            </a:r>
            <a:r>
              <a:rPr kumimoji="1" lang="zh-CN" altLang="en-US" sz="1200" dirty="0" smtClean="0">
                <a:latin typeface="SimHei" charset="-122"/>
                <a:ea typeface="SimHei" charset="-122"/>
                <a:cs typeface="SimHei" charset="-122"/>
              </a:rPr>
              <a:t>评论中，</a:t>
            </a:r>
            <a:r>
              <a:rPr kumimoji="1" lang="zh-CN" altLang="en-US" sz="1200" dirty="0">
                <a:latin typeface="SimHei" charset="-122"/>
                <a:ea typeface="SimHei" charset="-122"/>
                <a:cs typeface="SimHei" charset="-122"/>
              </a:rPr>
              <a:t>评论</a:t>
            </a:r>
            <a:r>
              <a:rPr kumimoji="1" lang="zh-CN" altLang="en-US" sz="1200" dirty="0" smtClean="0">
                <a:latin typeface="SimHei" charset="-122"/>
                <a:ea typeface="SimHei" charset="-122"/>
                <a:cs typeface="SimHei" charset="-122"/>
              </a:rPr>
              <a:t>文本和评分之间存在某种一致性</a:t>
            </a:r>
            <a:endParaRPr kumimoji="1" lang="en-US" altLang="zh-CN" sz="1200" dirty="0" smtClean="0">
              <a:latin typeface="SimHei" charset="-122"/>
              <a:ea typeface="SimHei" charset="-122"/>
              <a:cs typeface="SimHei" charset="-122"/>
            </a:endParaRPr>
          </a:p>
          <a:p>
            <a:pPr lvl="2"/>
            <a:r>
              <a:rPr kumimoji="1" lang="zh-CN" altLang="en-US" sz="1200" dirty="0">
                <a:latin typeface="SimHei" charset="-122"/>
                <a:ea typeface="SimHei" charset="-122"/>
                <a:cs typeface="SimHei" charset="-122"/>
              </a:rPr>
              <a:t>不同</a:t>
            </a:r>
            <a:r>
              <a:rPr kumimoji="1" lang="zh-CN" altLang="en-US" sz="1200" dirty="0" smtClean="0">
                <a:latin typeface="SimHei" charset="-122"/>
                <a:ea typeface="SimHei" charset="-122"/>
                <a:cs typeface="SimHei" charset="-122"/>
              </a:rPr>
              <a:t>用户对同一个产品的评论中，评论</a:t>
            </a:r>
            <a:r>
              <a:rPr kumimoji="1" lang="zh-CN" altLang="en-US" sz="1200" dirty="0">
                <a:latin typeface="SimHei" charset="-122"/>
                <a:ea typeface="SimHei" charset="-122"/>
                <a:cs typeface="SimHei" charset="-122"/>
              </a:rPr>
              <a:t>文本</a:t>
            </a:r>
            <a:r>
              <a:rPr kumimoji="1" lang="zh-CN" altLang="en-US" sz="1200" dirty="0" smtClean="0">
                <a:latin typeface="SimHei" charset="-122"/>
                <a:ea typeface="SimHei" charset="-122"/>
                <a:cs typeface="SimHei" charset="-122"/>
              </a:rPr>
              <a:t>和评分之间存在</a:t>
            </a:r>
            <a:r>
              <a:rPr kumimoji="1" lang="zh-CN" altLang="en-US" sz="1200" dirty="0">
                <a:latin typeface="SimHei" charset="-122"/>
                <a:ea typeface="SimHei" charset="-122"/>
                <a:cs typeface="SimHei" charset="-122"/>
              </a:rPr>
              <a:t>某种</a:t>
            </a:r>
            <a:r>
              <a:rPr kumimoji="1" lang="zh-CN" altLang="en-US" sz="1200" dirty="0" smtClean="0">
                <a:latin typeface="SimHei" charset="-122"/>
                <a:ea typeface="SimHei" charset="-122"/>
                <a:cs typeface="SimHei" charset="-122"/>
              </a:rPr>
              <a:t>一致性</a:t>
            </a:r>
            <a:endParaRPr kumimoji="1" lang="en-US" altLang="zh-CN" sz="1200" dirty="0" smtClean="0">
              <a:latin typeface="SimHei" charset="-122"/>
              <a:ea typeface="SimHei" charset="-122"/>
              <a:cs typeface="SimHei" charset="-122"/>
            </a:endParaRPr>
          </a:p>
          <a:p>
            <a:r>
              <a:rPr kumimoji="1" lang="zh-CN" altLang="en-US" sz="1800" dirty="0" smtClean="0">
                <a:latin typeface="SimHei" charset="-122"/>
                <a:ea typeface="SimHei" charset="-122"/>
                <a:cs typeface="SimHei" charset="-122"/>
              </a:rPr>
              <a:t>实验数据</a:t>
            </a:r>
            <a:endParaRPr kumimoji="1" lang="en-US" altLang="zh-CN" sz="1800" dirty="0">
              <a:latin typeface="SimHei" charset="-122"/>
              <a:ea typeface="SimHei" charset="-122"/>
              <a:cs typeface="SimHei" charset="-122"/>
            </a:endParaRPr>
          </a:p>
          <a:p>
            <a:pPr lvl="1"/>
            <a:r>
              <a:rPr lang="en-US" altLang="zh-CN" sz="1600" dirty="0" smtClean="0">
                <a:latin typeface="Calibri" charset="0"/>
                <a:ea typeface="Calibri" charset="0"/>
                <a:cs typeface="Calibri" charset="0"/>
              </a:rPr>
              <a:t>IMDB, Yelp</a:t>
            </a:r>
            <a:r>
              <a:rPr kumimoji="1" lang="en-US" altLang="zh-CN" sz="1600" dirty="0" smtClean="0">
                <a:latin typeface="Calibri" charset="0"/>
                <a:ea typeface="Calibri" charset="0"/>
                <a:cs typeface="Calibri" charset="0"/>
              </a:rPr>
              <a:t>2013, Yelp2014</a:t>
            </a:r>
          </a:p>
          <a:p>
            <a:r>
              <a:rPr lang="zh-TW" altLang="en-US" sz="1800" dirty="0" smtClean="0">
                <a:latin typeface="SimHei" charset="-122"/>
                <a:ea typeface="SimHei" charset="-122"/>
                <a:cs typeface="SimHei" charset="-122"/>
              </a:rPr>
              <a:t>方法</a:t>
            </a:r>
            <a:endParaRPr kumimoji="1" lang="en-US" altLang="zh-CN" sz="1800" dirty="0" smtClean="0">
              <a:latin typeface="SimHei" charset="-122"/>
              <a:ea typeface="SimHei" charset="-122"/>
              <a:cs typeface="SimHei" charset="-122"/>
            </a:endParaRPr>
          </a:p>
          <a:p>
            <a:pPr lvl="1"/>
            <a:r>
              <a:rPr kumimoji="1" lang="zh-CN" altLang="en-US" sz="1600" dirty="0" smtClean="0">
                <a:latin typeface="SimHei" charset="-122"/>
                <a:ea typeface="SimHei" charset="-122"/>
                <a:cs typeface="SimHei" charset="-122"/>
              </a:rPr>
              <a:t>提出</a:t>
            </a:r>
            <a:r>
              <a:rPr kumimoji="1" lang="zh-TW" altLang="en-US" sz="1600" dirty="0" smtClean="0">
                <a:latin typeface="SimHei" charset="-122"/>
                <a:ea typeface="SimHei" charset="-122"/>
                <a:cs typeface="SimHei" charset="-122"/>
              </a:rPr>
              <a:t>了</a:t>
            </a:r>
            <a:r>
              <a:rPr kumimoji="1" lang="zh-CN" altLang="en-US" sz="1600" dirty="0" smtClean="0">
                <a:latin typeface="SimHei" charset="-122"/>
                <a:ea typeface="SimHei" charset="-122"/>
                <a:cs typeface="SimHei" charset="-122"/>
              </a:rPr>
              <a:t>一种为用户和产品生成表示向量的方法</a:t>
            </a:r>
            <a:endParaRPr kumimoji="1" lang="en-US" altLang="zh-CN" sz="1600" dirty="0" smtClean="0">
              <a:latin typeface="SimHei" charset="-122"/>
              <a:ea typeface="SimHei" charset="-122"/>
              <a:cs typeface="SimHei" charset="-122"/>
            </a:endParaRPr>
          </a:p>
          <a:p>
            <a:pPr lvl="1"/>
            <a:r>
              <a:rPr kumimoji="1" lang="zh-CN" altLang="en-US" sz="1600" dirty="0" smtClean="0">
                <a:latin typeface="SimHei" charset="-122"/>
                <a:ea typeface="SimHei" charset="-122"/>
                <a:cs typeface="SimHei" charset="-122"/>
              </a:rPr>
              <a:t>提出了一种</a:t>
            </a:r>
            <a:r>
              <a:rPr kumimoji="1" lang="zh-TW" altLang="en-US" sz="1600" dirty="0" smtClean="0">
                <a:latin typeface="SimHei" charset="-122"/>
                <a:ea typeface="SimHei" charset="-122"/>
                <a:cs typeface="SimHei" charset="-122"/>
              </a:rPr>
              <a:t>引入用戶</a:t>
            </a:r>
            <a:r>
              <a:rPr kumimoji="1" lang="zh-CN" altLang="en-US" sz="1600" dirty="0">
                <a:latin typeface="SimHei" charset="-122"/>
                <a:ea typeface="SimHei" charset="-122"/>
                <a:cs typeface="SimHei" charset="-122"/>
              </a:rPr>
              <a:t>和</a:t>
            </a:r>
            <a:r>
              <a:rPr kumimoji="1" lang="zh-CN" altLang="en-US" sz="1600" dirty="0" smtClean="0">
                <a:latin typeface="SimHei" charset="-122"/>
                <a:ea typeface="SimHei" charset="-122"/>
                <a:cs typeface="SimHei" charset="-122"/>
              </a:rPr>
              <a:t>产品</a:t>
            </a:r>
            <a:r>
              <a:rPr kumimoji="1" lang="zh-TW" altLang="en-US" sz="1600" dirty="0" smtClean="0">
                <a:latin typeface="SimHei" charset="-122"/>
                <a:ea typeface="SimHei" charset="-122"/>
                <a:cs typeface="SimHei" charset="-122"/>
              </a:rPr>
              <a:t>特征的卷积神经网络</a:t>
            </a:r>
            <a:endParaRPr kumimoji="1" lang="en-US" altLang="zh-TW" sz="1600" dirty="0" smtClean="0">
              <a:latin typeface="SimHei" charset="-122"/>
              <a:ea typeface="SimHei" charset="-122"/>
              <a:cs typeface="SimHei" charset="-122"/>
            </a:endParaRPr>
          </a:p>
          <a:p>
            <a:pPr marL="201168" lvl="1" indent="0">
              <a:buNone/>
            </a:pPr>
            <a:r>
              <a:rPr kumimoji="1" lang="zh-CN" altLang="en-US" sz="1600" dirty="0" smtClean="0">
                <a:latin typeface="SimHei" charset="-122"/>
                <a:ea typeface="SimHei" charset="-122"/>
                <a:cs typeface="SimHei" charset="-122"/>
              </a:rPr>
              <a:t>  </a:t>
            </a:r>
            <a:r>
              <a:rPr kumimoji="1" lang="en-US" altLang="zh-TW" sz="1600" dirty="0" smtClean="0">
                <a:latin typeface="SimHei" charset="-122"/>
                <a:ea typeface="SimHei" charset="-122"/>
                <a:cs typeface="SimHei" charset="-122"/>
              </a:rPr>
              <a:t>UPNN, </a:t>
            </a:r>
            <a:r>
              <a:rPr lang="en-US" altLang="zh-CN" sz="1600" dirty="0" smtClean="0"/>
              <a:t>User </a:t>
            </a:r>
            <a:r>
              <a:rPr lang="en-US" altLang="zh-CN" sz="1600" dirty="0"/>
              <a:t>Product Neural </a:t>
            </a:r>
            <a:r>
              <a:rPr lang="en-US" altLang="zh-CN" sz="1600" dirty="0" smtClean="0"/>
              <a:t>Network</a:t>
            </a:r>
            <a:endParaRPr kumimoji="1" lang="en-US" altLang="zh-CN" sz="1600" dirty="0" smtClean="0">
              <a:latin typeface="SimHei" charset="-122"/>
              <a:ea typeface="SimHei" charset="-122"/>
              <a:cs typeface="SimHei" charset="-122"/>
            </a:endParaRPr>
          </a:p>
          <a:p>
            <a:r>
              <a:rPr kumimoji="1" lang="zh-CN" altLang="en-US" sz="1800" dirty="0" smtClean="0">
                <a:latin typeface="SimHei" charset="-122"/>
                <a:ea typeface="SimHei" charset="-122"/>
                <a:cs typeface="SimHei" charset="-122"/>
              </a:rPr>
              <a:t>实验结果</a:t>
            </a:r>
            <a:endParaRPr kumimoji="1" lang="en-US" altLang="zh-CN" sz="1800" dirty="0" smtClean="0">
              <a:latin typeface="SimHei" charset="-122"/>
              <a:ea typeface="SimHei" charset="-122"/>
              <a:cs typeface="SimHei" charset="-122"/>
            </a:endParaRPr>
          </a:p>
          <a:p>
            <a:pPr lvl="1"/>
            <a:r>
              <a:rPr kumimoji="1" lang="zh-CN" altLang="en-US" sz="1600" dirty="0" smtClean="0">
                <a:latin typeface="SimHei" charset="-122"/>
                <a:ea typeface="SimHei" charset="-122"/>
                <a:cs typeface="SimHei" charset="-122"/>
              </a:rPr>
              <a:t>他们的模型在</a:t>
            </a:r>
            <a:r>
              <a:rPr kumimoji="1" lang="en-US" altLang="zh-CN" sz="1600" dirty="0" smtClean="0">
                <a:latin typeface="SimHei" charset="-122"/>
                <a:ea typeface="SimHei" charset="-122"/>
                <a:cs typeface="SimHei" charset="-122"/>
              </a:rPr>
              <a:t>3</a:t>
            </a:r>
            <a:r>
              <a:rPr kumimoji="1" lang="zh-CN" altLang="en-US" sz="1600" dirty="0" smtClean="0">
                <a:latin typeface="SimHei" charset="-122"/>
                <a:ea typeface="SimHei" charset="-122"/>
                <a:cs typeface="SimHei" charset="-122"/>
              </a:rPr>
              <a:t>个</a:t>
            </a:r>
            <a:r>
              <a:rPr kumimoji="1" lang="zh-CN" altLang="en-US" sz="1600" dirty="0">
                <a:latin typeface="SimHei" charset="-122"/>
                <a:ea typeface="SimHei" charset="-122"/>
                <a:cs typeface="SimHei" charset="-122"/>
              </a:rPr>
              <a:t>数据集上都超过了当时最好的水平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7" t="4368" r="3422" b="3582"/>
          <a:stretch/>
        </p:blipFill>
        <p:spPr>
          <a:xfrm>
            <a:off x="6189872" y="3556444"/>
            <a:ext cx="5663878" cy="2007747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097280" y="6396851"/>
            <a:ext cx="1018518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/>
              <a:t>Tang D, Qin B, Liu T. Aspect level sentiment classification with deep memory network[J]. </a:t>
            </a:r>
            <a:r>
              <a:rPr lang="en-US" altLang="zh-CN" sz="1400" dirty="0" err="1" smtClean="0"/>
              <a:t>arXiv</a:t>
            </a:r>
            <a:r>
              <a:rPr lang="en-US" altLang="zh-CN" sz="1400" dirty="0"/>
              <a:t> </a:t>
            </a:r>
            <a:r>
              <a:rPr lang="en-US" altLang="zh-CN" sz="1400" dirty="0" smtClean="0"/>
              <a:t>preprint </a:t>
            </a:r>
            <a:r>
              <a:rPr lang="en-US" altLang="zh-CN" sz="1400" dirty="0"/>
              <a:t>arXiv:1605.08900, 2016.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486738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SimHei" charset="-122"/>
                <a:ea typeface="SimHei" charset="-122"/>
                <a:cs typeface="SimHei" charset="-122"/>
              </a:rPr>
              <a:t>相关工作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08855" y="1563329"/>
            <a:ext cx="10058400" cy="4964793"/>
          </a:xfrm>
        </p:spPr>
        <p:txBody>
          <a:bodyPr>
            <a:noAutofit/>
          </a:bodyPr>
          <a:lstStyle/>
          <a:p>
            <a:r>
              <a:rPr kumimoji="1" lang="en-US" altLang="zh-CN" sz="1800" dirty="0" smtClean="0">
                <a:latin typeface="Calibri" charset="0"/>
                <a:ea typeface="Calibri" charset="0"/>
                <a:cs typeface="Calibri" charset="0"/>
              </a:rPr>
              <a:t>Santos</a:t>
            </a:r>
            <a:r>
              <a:rPr kumimoji="1" lang="zh-CN" altLang="en-US" sz="1800" dirty="0">
                <a:latin typeface="SimHei" charset="-122"/>
                <a:ea typeface="SimHei" charset="-122"/>
                <a:cs typeface="SimHei" charset="-122"/>
              </a:rPr>
              <a:t>和</a:t>
            </a:r>
            <a:r>
              <a:rPr kumimoji="1" lang="en-US" altLang="zh-CN" sz="1800" dirty="0" err="1" smtClean="0">
                <a:latin typeface="Calibri" charset="0"/>
                <a:ea typeface="Calibri" charset="0"/>
                <a:cs typeface="Calibri" charset="0"/>
              </a:rPr>
              <a:t>Gatti</a:t>
            </a:r>
            <a:r>
              <a:rPr kumimoji="1" lang="zh-CN" altLang="en-US" sz="1800" dirty="0" smtClean="0">
                <a:latin typeface="SimHei" charset="-122"/>
                <a:ea typeface="SimHei" charset="-122"/>
                <a:cs typeface="SimHei" charset="-122"/>
              </a:rPr>
              <a:t>对</a:t>
            </a:r>
            <a:r>
              <a:rPr kumimoji="1" lang="zh-CN" altLang="en-US" sz="1800" dirty="0">
                <a:latin typeface="SimHei" charset="-122"/>
                <a:ea typeface="SimHei" charset="-122"/>
                <a:cs typeface="SimHei" charset="-122"/>
              </a:rPr>
              <a:t>电影评论和微博的情感识别</a:t>
            </a:r>
            <a:r>
              <a:rPr kumimoji="1" lang="zh-CN" altLang="en-US" sz="1800" dirty="0" smtClean="0">
                <a:latin typeface="SimHei" charset="-122"/>
                <a:ea typeface="SimHei" charset="-122"/>
                <a:cs typeface="SimHei" charset="-122"/>
              </a:rPr>
              <a:t>研究</a:t>
            </a:r>
            <a:endParaRPr kumimoji="1" lang="en-US" altLang="zh-CN" sz="1800" dirty="0">
              <a:latin typeface="SimHei" charset="-122"/>
              <a:ea typeface="SimHei" charset="-122"/>
              <a:cs typeface="SimHei" charset="-122"/>
            </a:endParaRPr>
          </a:p>
          <a:p>
            <a:pPr lvl="1"/>
            <a:endParaRPr kumimoji="1" lang="en-US" altLang="zh-CN" sz="1600" dirty="0" smtClean="0">
              <a:latin typeface="SimHei" charset="-122"/>
              <a:ea typeface="SimHei" charset="-122"/>
              <a:cs typeface="SimHei" charset="-122"/>
            </a:endParaRPr>
          </a:p>
          <a:p>
            <a:r>
              <a:rPr kumimoji="1" lang="zh-CN" altLang="en-US" sz="1800" dirty="0" smtClean="0">
                <a:latin typeface="SimHei" charset="-122"/>
                <a:ea typeface="SimHei" charset="-122"/>
                <a:cs typeface="SimHei" charset="-122"/>
              </a:rPr>
              <a:t>实验数据</a:t>
            </a:r>
            <a:endParaRPr kumimoji="1" lang="en-US" altLang="zh-CN" sz="1800" dirty="0" smtClean="0">
              <a:latin typeface="SimHei" charset="-122"/>
              <a:ea typeface="SimHei" charset="-122"/>
              <a:cs typeface="SimHei" charset="-122"/>
            </a:endParaRPr>
          </a:p>
          <a:p>
            <a:pPr lvl="1"/>
            <a:r>
              <a:rPr kumimoji="1" lang="zh-CN" altLang="en-US" sz="1600" dirty="0" smtClean="0">
                <a:latin typeface="SimHei" charset="-122"/>
                <a:ea typeface="SimHei" charset="-122"/>
                <a:cs typeface="SimHei" charset="-122"/>
              </a:rPr>
              <a:t>电影评论 </a:t>
            </a:r>
            <a:r>
              <a:rPr kumimoji="1" lang="en-US" altLang="zh-CN" sz="1600" dirty="0" smtClean="0">
                <a:latin typeface="Calibri" charset="0"/>
                <a:ea typeface="Calibri" charset="0"/>
                <a:cs typeface="Calibri" charset="0"/>
              </a:rPr>
              <a:t>Stanford </a:t>
            </a:r>
            <a:r>
              <a:rPr kumimoji="1" lang="en-US" altLang="zh-CN" sz="1600" dirty="0">
                <a:latin typeface="Calibri" charset="0"/>
                <a:ea typeface="Calibri" charset="0"/>
                <a:cs typeface="Calibri" charset="0"/>
              </a:rPr>
              <a:t>Sentiment </a:t>
            </a:r>
            <a:r>
              <a:rPr kumimoji="1" lang="en-US" altLang="zh-CN" sz="1600" dirty="0" smtClean="0">
                <a:latin typeface="Calibri" charset="0"/>
                <a:ea typeface="Calibri" charset="0"/>
                <a:cs typeface="Calibri" charset="0"/>
              </a:rPr>
              <a:t>Treebank</a:t>
            </a:r>
          </a:p>
          <a:p>
            <a:pPr lvl="1"/>
            <a:r>
              <a:rPr kumimoji="1" lang="zh-CN" altLang="en-US" sz="1600" dirty="0">
                <a:latin typeface="SimHei" charset="-122"/>
                <a:ea typeface="SimHei" charset="-122"/>
                <a:cs typeface="SimHei" charset="-122"/>
              </a:rPr>
              <a:t>微</a:t>
            </a:r>
            <a:r>
              <a:rPr kumimoji="1" lang="zh-CN" altLang="en-US" sz="1600" dirty="0" smtClean="0">
                <a:latin typeface="SimHei" charset="-122"/>
                <a:ea typeface="SimHei" charset="-122"/>
                <a:cs typeface="SimHei" charset="-122"/>
              </a:rPr>
              <a:t>博</a:t>
            </a:r>
            <a:r>
              <a:rPr kumimoji="1" lang="en-US" altLang="zh-CN" sz="1600" dirty="0" smtClean="0">
                <a:latin typeface="SimHei" charset="-122"/>
                <a:ea typeface="SimHei" charset="-122"/>
                <a:cs typeface="SimHei" charset="-122"/>
              </a:rPr>
              <a:t> </a:t>
            </a:r>
            <a:r>
              <a:rPr kumimoji="1" lang="en-US" altLang="zh-CN" sz="1600" dirty="0" smtClean="0">
                <a:latin typeface="Calibri" charset="0"/>
                <a:ea typeface="Calibri" charset="0"/>
                <a:cs typeface="Calibri" charset="0"/>
              </a:rPr>
              <a:t>Stanford </a:t>
            </a:r>
            <a:r>
              <a:rPr kumimoji="1" lang="en-US" altLang="zh-CN" sz="1600" dirty="0">
                <a:latin typeface="Calibri" charset="0"/>
                <a:ea typeface="Calibri" charset="0"/>
                <a:cs typeface="Calibri" charset="0"/>
              </a:rPr>
              <a:t>Twitter </a:t>
            </a:r>
            <a:r>
              <a:rPr kumimoji="1" lang="en-US" altLang="zh-CN" sz="1600" dirty="0" smtClean="0">
                <a:latin typeface="Calibri" charset="0"/>
                <a:ea typeface="Calibri" charset="0"/>
                <a:cs typeface="Calibri" charset="0"/>
              </a:rPr>
              <a:t>Sentiment</a:t>
            </a:r>
            <a:r>
              <a:rPr kumimoji="1" lang="zh-CN" altLang="en-US" sz="1600" dirty="0" smtClean="0">
                <a:latin typeface="Calibri" charset="0"/>
                <a:ea typeface="Calibri" charset="0"/>
                <a:cs typeface="Calibri" charset="0"/>
              </a:rPr>
              <a:t> </a:t>
            </a:r>
            <a:endParaRPr kumimoji="1" lang="en-US" altLang="zh-CN" dirty="0" smtClean="0">
              <a:latin typeface="SimHei" charset="-122"/>
              <a:ea typeface="SimHei" charset="-122"/>
              <a:cs typeface="SimHei" charset="-122"/>
            </a:endParaRPr>
          </a:p>
          <a:p>
            <a:r>
              <a:rPr kumimoji="1" lang="zh-CN" altLang="en-US" sz="1800" dirty="0" smtClean="0">
                <a:latin typeface="SimHei" charset="-122"/>
                <a:ea typeface="SimHei" charset="-122"/>
                <a:cs typeface="SimHei" charset="-122"/>
              </a:rPr>
              <a:t>方法</a:t>
            </a:r>
            <a:endParaRPr kumimoji="1" lang="en-US" altLang="zh-CN" sz="1800" dirty="0">
              <a:latin typeface="SimHei" charset="-122"/>
              <a:ea typeface="SimHei" charset="-122"/>
              <a:cs typeface="SimHei" charset="-122"/>
            </a:endParaRPr>
          </a:p>
          <a:p>
            <a:pPr lvl="1"/>
            <a:r>
              <a:rPr kumimoji="1" lang="zh-CN" altLang="en-US" sz="1600" dirty="0" smtClean="0">
                <a:latin typeface="SimHei" charset="-122"/>
                <a:ea typeface="SimHei" charset="-122"/>
                <a:cs typeface="SimHei" charset="-122"/>
              </a:rPr>
              <a:t>他们</a:t>
            </a:r>
            <a:r>
              <a:rPr kumimoji="1" lang="zh-CN" altLang="en-US" sz="1600" dirty="0">
                <a:latin typeface="SimHei" charset="-122"/>
                <a:ea typeface="SimHei" charset="-122"/>
                <a:cs typeface="SimHei" charset="-122"/>
              </a:rPr>
              <a:t>提出</a:t>
            </a:r>
            <a:r>
              <a:rPr kumimoji="1" lang="zh-CN" altLang="en-US" sz="1600" dirty="0" smtClean="0">
                <a:latin typeface="SimHei" charset="-122"/>
                <a:ea typeface="SimHei" charset="-122"/>
                <a:cs typeface="SimHei" charset="-122"/>
              </a:rPr>
              <a:t>了一种卷积</a:t>
            </a:r>
            <a:r>
              <a:rPr kumimoji="1" lang="zh-CN" altLang="en-US" sz="1600" dirty="0">
                <a:latin typeface="SimHei" charset="-122"/>
                <a:ea typeface="SimHei" charset="-122"/>
                <a:cs typeface="SimHei" charset="-122"/>
              </a:rPr>
              <a:t>神经</a:t>
            </a:r>
            <a:r>
              <a:rPr kumimoji="1" lang="zh-CN" altLang="en-US" sz="1600" dirty="0" smtClean="0">
                <a:latin typeface="SimHei" charset="-122"/>
                <a:ea typeface="SimHei" charset="-122"/>
                <a:cs typeface="SimHei" charset="-122"/>
              </a:rPr>
              <a:t>网络</a:t>
            </a:r>
            <a:endParaRPr kumimoji="1" lang="en-US" altLang="zh-TW" sz="1600" dirty="0" smtClean="0">
              <a:latin typeface="SimHei" charset="-122"/>
              <a:ea typeface="SimHei" charset="-122"/>
              <a:cs typeface="SimHei" charset="-122"/>
            </a:endParaRPr>
          </a:p>
          <a:p>
            <a:pPr lvl="1"/>
            <a:r>
              <a:rPr lang="en-US" altLang="zh-CN" sz="1600" dirty="0" smtClean="0"/>
              <a:t>Character to </a:t>
            </a:r>
            <a:r>
              <a:rPr lang="en-US" altLang="zh-CN" sz="1600" dirty="0"/>
              <a:t>Sentence Convolutional Neural </a:t>
            </a:r>
            <a:r>
              <a:rPr lang="en-US" altLang="zh-CN" sz="1600" dirty="0" smtClean="0"/>
              <a:t>Network, </a:t>
            </a:r>
            <a:r>
              <a:rPr lang="en-US" altLang="zh-CN" sz="1600" dirty="0" err="1" smtClean="0"/>
              <a:t>CharSCNN</a:t>
            </a:r>
            <a:endParaRPr kumimoji="1" lang="en-US" altLang="zh-CN" sz="1600" dirty="0">
              <a:latin typeface="SimHei" charset="-122"/>
              <a:ea typeface="SimHei" charset="-122"/>
              <a:cs typeface="SimHei" charset="-122"/>
            </a:endParaRPr>
          </a:p>
          <a:p>
            <a:pPr lvl="2"/>
            <a:r>
              <a:rPr kumimoji="1" lang="zh-CN" altLang="en-US" sz="1200" dirty="0" smtClean="0">
                <a:latin typeface="SimHei" charset="-122"/>
                <a:ea typeface="SimHei" charset="-122"/>
                <a:cs typeface="SimHei" charset="-122"/>
              </a:rPr>
              <a:t>从</a:t>
            </a:r>
            <a:r>
              <a:rPr kumimoji="1" lang="zh-CN" altLang="en-US" sz="1200" dirty="0">
                <a:latin typeface="SimHei" charset="-122"/>
                <a:ea typeface="SimHei" charset="-122"/>
                <a:cs typeface="SimHei" charset="-122"/>
              </a:rPr>
              <a:t>字符</a:t>
            </a:r>
            <a:r>
              <a:rPr kumimoji="1" lang="zh-CN" altLang="en-US" sz="1200" dirty="0" smtClean="0">
                <a:latin typeface="SimHei" charset="-122"/>
                <a:ea typeface="SimHei" charset="-122"/>
                <a:cs typeface="SimHei" charset="-122"/>
              </a:rPr>
              <a:t>级别提取单词的嵌入向量</a:t>
            </a:r>
            <a:endParaRPr kumimoji="1" lang="en-US" altLang="zh-CN" sz="1200" dirty="0" smtClean="0">
              <a:latin typeface="SimHei" charset="-122"/>
              <a:ea typeface="SimHei" charset="-122"/>
              <a:cs typeface="SimHei" charset="-122"/>
            </a:endParaRPr>
          </a:p>
          <a:p>
            <a:pPr lvl="2"/>
            <a:r>
              <a:rPr kumimoji="1" lang="zh-CN" altLang="en-US" sz="1200" dirty="0" smtClean="0">
                <a:latin typeface="SimHei" charset="-122"/>
                <a:ea typeface="SimHei" charset="-122"/>
                <a:cs typeface="SimHei" charset="-122"/>
              </a:rPr>
              <a:t>同时结合了词级别的</a:t>
            </a:r>
            <a:r>
              <a:rPr kumimoji="1" lang="zh-CN" altLang="en-US" sz="1200" dirty="0">
                <a:latin typeface="SimHei" charset="-122"/>
                <a:ea typeface="SimHei" charset="-122"/>
                <a:cs typeface="SimHei" charset="-122"/>
              </a:rPr>
              <a:t>嵌入</a:t>
            </a:r>
            <a:r>
              <a:rPr kumimoji="1" lang="zh-CN" altLang="en-US" sz="1200" dirty="0" smtClean="0">
                <a:latin typeface="SimHei" charset="-122"/>
                <a:ea typeface="SimHei" charset="-122"/>
                <a:cs typeface="SimHei" charset="-122"/>
              </a:rPr>
              <a:t>向量</a:t>
            </a:r>
            <a:endParaRPr kumimoji="1" lang="en-US" altLang="zh-CN" sz="1600" dirty="0" smtClean="0">
              <a:latin typeface="SimHei" charset="-122"/>
              <a:ea typeface="SimHei" charset="-122"/>
              <a:cs typeface="SimHei" charset="-122"/>
            </a:endParaRPr>
          </a:p>
          <a:p>
            <a:r>
              <a:rPr kumimoji="1" lang="zh-CN" altLang="en-US" sz="1800" dirty="0">
                <a:latin typeface="SimHei" charset="-122"/>
                <a:ea typeface="SimHei" charset="-122"/>
                <a:cs typeface="SimHei" charset="-122"/>
              </a:rPr>
              <a:t>实验结果</a:t>
            </a:r>
            <a:endParaRPr kumimoji="1" lang="en-US" altLang="zh-CN" sz="1800" dirty="0">
              <a:latin typeface="SimHei" charset="-122"/>
              <a:ea typeface="SimHei" charset="-122"/>
              <a:cs typeface="SimHei" charset="-122"/>
            </a:endParaRPr>
          </a:p>
          <a:p>
            <a:pPr lvl="1"/>
            <a:r>
              <a:rPr kumimoji="1" lang="zh-CN" altLang="en-US" sz="1600" dirty="0" smtClean="0">
                <a:latin typeface="SimHei" charset="-122"/>
                <a:ea typeface="SimHei" charset="-122"/>
                <a:cs typeface="SimHei" charset="-122"/>
              </a:rPr>
              <a:t>电影评论二级</a:t>
            </a:r>
            <a:r>
              <a:rPr kumimoji="1" lang="zh-CN" altLang="en-US" sz="1600" dirty="0">
                <a:latin typeface="SimHei" charset="-122"/>
                <a:ea typeface="SimHei" charset="-122"/>
                <a:cs typeface="SimHei" charset="-122"/>
              </a:rPr>
              <a:t>评分识</a:t>
            </a:r>
            <a:r>
              <a:rPr kumimoji="1" lang="zh-CN" altLang="en-US" sz="1600" dirty="0" smtClean="0">
                <a:latin typeface="SimHei" charset="-122"/>
                <a:ea typeface="SimHei" charset="-122"/>
                <a:cs typeface="SimHei" charset="-122"/>
              </a:rPr>
              <a:t>別</a:t>
            </a:r>
            <a:r>
              <a:rPr kumimoji="1" lang="zh-CN" altLang="en-US" sz="1600" dirty="0">
                <a:latin typeface="SimHei" charset="-122"/>
                <a:ea typeface="SimHei" charset="-122"/>
                <a:cs typeface="SimHei" charset="-122"/>
              </a:rPr>
              <a:t>的</a:t>
            </a:r>
            <a:r>
              <a:rPr kumimoji="1" lang="zh-CN" altLang="en-US" sz="1600" dirty="0" smtClean="0">
                <a:latin typeface="SimHei" charset="-122"/>
                <a:ea typeface="SimHei" charset="-122"/>
                <a:cs typeface="SimHei" charset="-122"/>
              </a:rPr>
              <a:t>准确率</a:t>
            </a:r>
            <a:r>
              <a:rPr kumimoji="1" lang="zh-CN" altLang="en-US" sz="1600" dirty="0">
                <a:latin typeface="SimHei" charset="-122"/>
                <a:ea typeface="SimHei" charset="-122"/>
                <a:cs typeface="SimHei" charset="-122"/>
              </a:rPr>
              <a:t>为 </a:t>
            </a:r>
            <a:r>
              <a:rPr kumimoji="1" lang="en-US" altLang="zh-CN" sz="1600" dirty="0">
                <a:latin typeface="SimHei" charset="-122"/>
                <a:ea typeface="SimHei" charset="-122"/>
                <a:cs typeface="SimHei" charset="-122"/>
              </a:rPr>
              <a:t>85.7</a:t>
            </a:r>
            <a:r>
              <a:rPr kumimoji="1" lang="en-US" altLang="zh-CN" sz="1600" dirty="0" smtClean="0">
                <a:latin typeface="SimHei" charset="-122"/>
                <a:ea typeface="SimHei" charset="-122"/>
                <a:cs typeface="SimHei" charset="-122"/>
              </a:rPr>
              <a:t>%</a:t>
            </a:r>
          </a:p>
          <a:p>
            <a:pPr lvl="1"/>
            <a:r>
              <a:rPr kumimoji="1" lang="zh-CN" altLang="en-US" sz="1600" dirty="0">
                <a:latin typeface="SimHei" charset="-122"/>
                <a:ea typeface="SimHei" charset="-122"/>
                <a:cs typeface="SimHei" charset="-122"/>
              </a:rPr>
              <a:t>电影评论</a:t>
            </a:r>
            <a:r>
              <a:rPr kumimoji="1" lang="zh-CN" altLang="en-US" sz="1600" dirty="0" smtClean="0">
                <a:latin typeface="SimHei" charset="-122"/>
                <a:ea typeface="SimHei" charset="-122"/>
                <a:cs typeface="SimHei" charset="-122"/>
              </a:rPr>
              <a:t>五级</a:t>
            </a:r>
            <a:r>
              <a:rPr kumimoji="1" lang="zh-CN" altLang="en-US" sz="1600" dirty="0">
                <a:latin typeface="SimHei" charset="-122"/>
                <a:ea typeface="SimHei" charset="-122"/>
                <a:cs typeface="SimHei" charset="-122"/>
              </a:rPr>
              <a:t>评分识別的准确率为 </a:t>
            </a:r>
            <a:r>
              <a:rPr kumimoji="1" lang="en-US" altLang="zh-CN" sz="1600" dirty="0">
                <a:latin typeface="SimHei" charset="-122"/>
                <a:ea typeface="SimHei" charset="-122"/>
                <a:cs typeface="SimHei" charset="-122"/>
              </a:rPr>
              <a:t>48.3</a:t>
            </a:r>
            <a:r>
              <a:rPr kumimoji="1" lang="en-US" altLang="zh-CN" sz="1600" dirty="0" smtClean="0">
                <a:latin typeface="SimHei" charset="-122"/>
                <a:ea typeface="SimHei" charset="-122"/>
                <a:cs typeface="SimHei" charset="-122"/>
              </a:rPr>
              <a:t>%</a:t>
            </a:r>
          </a:p>
          <a:p>
            <a:pPr lvl="1"/>
            <a:r>
              <a:rPr kumimoji="1" lang="zh-CN" altLang="en-US" sz="1600" dirty="0" smtClean="0">
                <a:latin typeface="SimHei" charset="-122"/>
                <a:ea typeface="SimHei" charset="-122"/>
                <a:cs typeface="SimHei" charset="-122"/>
              </a:rPr>
              <a:t>微博</a:t>
            </a:r>
            <a:r>
              <a:rPr kumimoji="1" lang="zh-CN" altLang="en-US" sz="1600" dirty="0">
                <a:latin typeface="SimHei" charset="-122"/>
                <a:ea typeface="SimHei" charset="-122"/>
                <a:cs typeface="SimHei" charset="-122"/>
              </a:rPr>
              <a:t>正负性情感识</a:t>
            </a:r>
            <a:r>
              <a:rPr kumimoji="1" lang="zh-CN" altLang="en-US" sz="1600" dirty="0" smtClean="0">
                <a:latin typeface="SimHei" charset="-122"/>
                <a:ea typeface="SimHei" charset="-122"/>
                <a:cs typeface="SimHei" charset="-122"/>
              </a:rPr>
              <a:t>別</a:t>
            </a:r>
            <a:r>
              <a:rPr kumimoji="1" lang="zh-CN" altLang="en-US" sz="1600" dirty="0">
                <a:latin typeface="SimHei" charset="-122"/>
                <a:ea typeface="SimHei" charset="-122"/>
                <a:cs typeface="SimHei" charset="-122"/>
              </a:rPr>
              <a:t>的</a:t>
            </a:r>
            <a:r>
              <a:rPr kumimoji="1" lang="zh-CN" altLang="en-US" sz="1600" dirty="0" smtClean="0">
                <a:latin typeface="SimHei" charset="-122"/>
                <a:ea typeface="SimHei" charset="-122"/>
                <a:cs typeface="SimHei" charset="-122"/>
              </a:rPr>
              <a:t>准确率</a:t>
            </a:r>
            <a:r>
              <a:rPr kumimoji="1" lang="zh-CN" altLang="en-US" sz="1600" dirty="0">
                <a:latin typeface="SimHei" charset="-122"/>
                <a:ea typeface="SimHei" charset="-122"/>
                <a:cs typeface="SimHei" charset="-122"/>
              </a:rPr>
              <a:t>为 </a:t>
            </a:r>
            <a:r>
              <a:rPr kumimoji="1" lang="en-US" altLang="zh-CN" sz="1600" dirty="0">
                <a:latin typeface="SimHei" charset="-122"/>
                <a:ea typeface="SimHei" charset="-122"/>
                <a:cs typeface="SimHei" charset="-122"/>
              </a:rPr>
              <a:t>86.4</a:t>
            </a:r>
            <a:r>
              <a:rPr kumimoji="1" lang="en-US" altLang="zh-CN" sz="1600" dirty="0" smtClean="0">
                <a:latin typeface="SimHei" charset="-122"/>
                <a:ea typeface="SimHei" charset="-122"/>
                <a:cs typeface="SimHei" charset="-122"/>
              </a:rPr>
              <a:t>%</a:t>
            </a:r>
            <a:endParaRPr kumimoji="1" lang="en-US" altLang="zh-CN" sz="1600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97280" y="6392648"/>
            <a:ext cx="1046351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 dirty="0"/>
              <a:t>Dos Santos C, </a:t>
            </a:r>
            <a:r>
              <a:rPr lang="en-US" altLang="zh-CN" sz="1100" dirty="0" err="1"/>
              <a:t>Gatti</a:t>
            </a:r>
            <a:r>
              <a:rPr lang="en-US" altLang="zh-CN" sz="1100" dirty="0"/>
              <a:t> M. Deep convolutional neural networks for sentiment analysis of </a:t>
            </a:r>
            <a:r>
              <a:rPr lang="en-US" altLang="zh-CN" sz="1100" dirty="0" smtClean="0"/>
              <a:t>short texts[C</a:t>
            </a:r>
            <a:r>
              <a:rPr lang="en-US" altLang="zh-CN" sz="1100" dirty="0"/>
              <a:t>]//Proceedings of COLING 2014, the 25th International Conference on </a:t>
            </a:r>
            <a:r>
              <a:rPr lang="en-US" altLang="zh-CN" sz="1100" dirty="0" smtClean="0"/>
              <a:t>Computational Linguistics</a:t>
            </a:r>
            <a:r>
              <a:rPr lang="en-US" altLang="zh-CN" sz="1100" dirty="0"/>
              <a:t>: Technical Papers. [</a:t>
            </a:r>
            <a:r>
              <a:rPr lang="en-US" altLang="zh-CN" sz="1100" dirty="0" err="1"/>
              <a:t>S.l.</a:t>
            </a:r>
            <a:r>
              <a:rPr lang="en-US" altLang="zh-CN" sz="1100" dirty="0"/>
              <a:t>: </a:t>
            </a:r>
            <a:r>
              <a:rPr lang="en-US" altLang="zh-CN" sz="1100" dirty="0" err="1"/>
              <a:t>s.n</a:t>
            </a:r>
            <a:r>
              <a:rPr lang="en-US" altLang="zh-CN" sz="1100" dirty="0"/>
              <a:t>.], 2014: 69-78.</a:t>
            </a:r>
            <a:endParaRPr lang="zh-CN" altLang="en-US" sz="11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4368" y="1995961"/>
            <a:ext cx="3401312" cy="4099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138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SimHei" charset="-122"/>
                <a:ea typeface="SimHei" charset="-122"/>
                <a:cs typeface="SimHei" charset="-122"/>
              </a:rPr>
              <a:t>相关工作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563329"/>
            <a:ext cx="6079024" cy="4305765"/>
          </a:xfrm>
        </p:spPr>
        <p:txBody>
          <a:bodyPr>
            <a:normAutofit/>
          </a:bodyPr>
          <a:lstStyle/>
          <a:p>
            <a:r>
              <a:rPr kumimoji="1" lang="en-US" altLang="zh-CN" dirty="0">
                <a:latin typeface="Calibri" charset="0"/>
                <a:ea typeface="Calibri" charset="0"/>
                <a:cs typeface="Calibri" charset="0"/>
              </a:rPr>
              <a:t>Wang</a:t>
            </a:r>
            <a:r>
              <a:rPr kumimoji="1" lang="zh-CN" altLang="en-US" dirty="0">
                <a:latin typeface="SimHei" charset="-122"/>
                <a:ea typeface="SimHei" charset="-122"/>
                <a:cs typeface="SimHei" charset="-122"/>
              </a:rPr>
              <a:t>等</a:t>
            </a:r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人研究</a:t>
            </a:r>
            <a:r>
              <a:rPr kumimoji="1" lang="zh-CN" altLang="en-US" dirty="0">
                <a:latin typeface="SimHei" charset="-122"/>
                <a:ea typeface="SimHei" charset="-122"/>
                <a:cs typeface="SimHei" charset="-122"/>
              </a:rPr>
              <a:t>了对网上评论中</a:t>
            </a:r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特定属性</a:t>
            </a:r>
            <a:r>
              <a:rPr kumimoji="1" lang="zh-CN" altLang="en-US" dirty="0">
                <a:latin typeface="SimHei" charset="-122"/>
                <a:ea typeface="SimHei" charset="-122"/>
                <a:cs typeface="SimHei" charset="-122"/>
              </a:rPr>
              <a:t>的情感</a:t>
            </a:r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识别</a:t>
            </a:r>
            <a:endParaRPr kumimoji="1" lang="en-US" altLang="zh-CN" dirty="0" smtClean="0">
              <a:latin typeface="SimHei" charset="-122"/>
              <a:ea typeface="SimHei" charset="-122"/>
              <a:cs typeface="SimHei" charset="-122"/>
            </a:endParaRPr>
          </a:p>
          <a:p>
            <a:endParaRPr kumimoji="1" lang="en-US" altLang="zh-CN" dirty="0" smtClean="0">
              <a:latin typeface="SimHei" charset="-122"/>
              <a:ea typeface="SimHei" charset="-122"/>
              <a:cs typeface="SimHei" charset="-122"/>
            </a:endParaRPr>
          </a:p>
          <a:p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实验数据</a:t>
            </a:r>
            <a:endParaRPr kumimoji="1" lang="en-US" altLang="zh-CN" dirty="0" smtClean="0">
              <a:latin typeface="SimHei" charset="-122"/>
              <a:ea typeface="SimHei" charset="-122"/>
              <a:cs typeface="SimHei" charset="-122"/>
            </a:endParaRPr>
          </a:p>
          <a:p>
            <a:pPr lvl="1"/>
            <a:r>
              <a:rPr lang="en-US" altLang="zh-CN" i="1" dirty="0" err="1" smtClean="0">
                <a:latin typeface="Times New Roman" charset="0"/>
                <a:ea typeface="Times New Roman" charset="0"/>
                <a:cs typeface="Times New Roman" charset="0"/>
              </a:rPr>
              <a:t>SemEval</a:t>
            </a:r>
            <a:r>
              <a:rPr lang="en-US" altLang="zh-CN" i="1" dirty="0" smtClean="0">
                <a:latin typeface="Times New Roman" charset="0"/>
                <a:ea typeface="Times New Roman" charset="0"/>
                <a:cs typeface="Times New Roman" charset="0"/>
              </a:rPr>
              <a:t> 2014 Task 3: </a:t>
            </a:r>
            <a:r>
              <a:rPr lang="en-US" altLang="zh-CN" i="1" dirty="0">
                <a:latin typeface="Times New Roman" charset="0"/>
                <a:ea typeface="Times New Roman" charset="0"/>
                <a:cs typeface="Times New Roman" charset="0"/>
              </a:rPr>
              <a:t>Aspect Based Sentiment Analysis</a:t>
            </a:r>
            <a:endParaRPr kumimoji="1" lang="en-US" altLang="zh-CN" i="1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方法</a:t>
            </a:r>
            <a:endParaRPr kumimoji="1" lang="en-US" altLang="zh-CN" dirty="0" smtClean="0">
              <a:latin typeface="SimHei" charset="-122"/>
              <a:ea typeface="SimHei" charset="-122"/>
              <a:cs typeface="SimHei" charset="-122"/>
            </a:endParaRPr>
          </a:p>
          <a:p>
            <a:pPr lvl="1"/>
            <a:r>
              <a:rPr kumimoji="1" lang="zh-CN" altLang="en-US" dirty="0">
                <a:latin typeface="SimHei" charset="-122"/>
                <a:ea typeface="SimHei" charset="-122"/>
                <a:cs typeface="SimHei" charset="-122"/>
              </a:rPr>
              <a:t>提出</a:t>
            </a:r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了</a:t>
            </a:r>
            <a:r>
              <a:rPr kumimoji="1" lang="zh-TW" altLang="en-US" dirty="0" smtClean="0">
                <a:latin typeface="SimHei" charset="-122"/>
                <a:ea typeface="SimHei" charset="-122"/>
                <a:cs typeface="SimHei" charset="-122"/>
              </a:rPr>
              <a:t>两</a:t>
            </a:r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个</a:t>
            </a:r>
            <a:r>
              <a:rPr kumimoji="1" lang="zh-CN" altLang="en-US" dirty="0">
                <a:latin typeface="SimHei" charset="-122"/>
                <a:ea typeface="SimHei" charset="-122"/>
                <a:cs typeface="SimHei" charset="-122"/>
              </a:rPr>
              <a:t>结合注意力机制和</a:t>
            </a:r>
            <a:r>
              <a:rPr kumimoji="1" lang="en-US" altLang="zh-CN" dirty="0">
                <a:latin typeface="SimHei" charset="-122"/>
                <a:ea typeface="SimHei" charset="-122"/>
                <a:cs typeface="SimHei" charset="-122"/>
              </a:rPr>
              <a:t>LSTM</a:t>
            </a:r>
            <a:r>
              <a:rPr kumimoji="1" lang="zh-CN" altLang="en-US" dirty="0">
                <a:latin typeface="SimHei" charset="-122"/>
                <a:ea typeface="SimHei" charset="-122"/>
                <a:cs typeface="SimHei" charset="-122"/>
              </a:rPr>
              <a:t>的人工神经</a:t>
            </a:r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网络</a:t>
            </a:r>
            <a:endParaRPr kumimoji="1" lang="en-US" altLang="zh-CN" dirty="0" smtClean="0">
              <a:latin typeface="SimHei" charset="-122"/>
              <a:ea typeface="SimHei" charset="-122"/>
              <a:cs typeface="SimHei" charset="-122"/>
            </a:endParaRPr>
          </a:p>
          <a:p>
            <a:pPr lvl="1"/>
            <a:r>
              <a:rPr kumimoji="1" lang="zh-CN" altLang="en-US" dirty="0">
                <a:latin typeface="SimHei" charset="-122"/>
                <a:ea typeface="SimHei" charset="-122"/>
                <a:cs typeface="SimHei" charset="-122"/>
              </a:rPr>
              <a:t>分别以不同方式引入了目标属性的嵌入向量</a:t>
            </a:r>
            <a:endParaRPr kumimoji="1" lang="en-US" altLang="zh-CN" dirty="0" smtClean="0">
              <a:latin typeface="SimHei" charset="-122"/>
              <a:ea typeface="SimHei" charset="-122"/>
              <a:cs typeface="SimHei" charset="-122"/>
            </a:endParaRPr>
          </a:p>
          <a:p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实验结果</a:t>
            </a:r>
            <a:endParaRPr kumimoji="1" lang="en-US" altLang="zh-CN" dirty="0" smtClean="0">
              <a:latin typeface="SimHei" charset="-122"/>
              <a:ea typeface="SimHei" charset="-122"/>
              <a:cs typeface="SimHei" charset="-122"/>
            </a:endParaRPr>
          </a:p>
          <a:p>
            <a:pPr lvl="1"/>
            <a:r>
              <a:rPr kumimoji="1" lang="zh-CN" altLang="en-US" dirty="0">
                <a:latin typeface="SimHei" charset="-122"/>
                <a:ea typeface="SimHei" charset="-122"/>
                <a:cs typeface="SimHei" charset="-122"/>
              </a:rPr>
              <a:t>他们的模型比没有引入属性嵌入向量的模型</a:t>
            </a:r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性能更好</a:t>
            </a:r>
            <a:endParaRPr kumimoji="1" lang="en-US" altLang="zh-CN" dirty="0" smtClean="0">
              <a:latin typeface="SimHei" charset="-122"/>
              <a:ea typeface="SimHei" charset="-122"/>
              <a:cs typeface="SimHei" charset="-122"/>
            </a:endParaRPr>
          </a:p>
          <a:p>
            <a:pPr lvl="1"/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注意力机制确实能定位和目标属性相关的内容</a:t>
            </a:r>
            <a:endParaRPr kumimoji="1" lang="en-US" altLang="zh-CN" dirty="0" smtClean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97280" y="6392652"/>
            <a:ext cx="1042074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/>
              <a:t>Wang Y, Huang M, Zhao L, et al. Attention-based </a:t>
            </a:r>
            <a:r>
              <a:rPr lang="en-US" altLang="zh-CN" sz="1200" dirty="0" err="1"/>
              <a:t>lstm</a:t>
            </a:r>
            <a:r>
              <a:rPr lang="en-US" altLang="zh-CN" sz="1200" dirty="0"/>
              <a:t> for aspect-level sentiment </a:t>
            </a:r>
            <a:r>
              <a:rPr lang="en-US" altLang="zh-CN" sz="1200" dirty="0" smtClean="0"/>
              <a:t>classification [C</a:t>
            </a:r>
            <a:r>
              <a:rPr lang="en-US" altLang="zh-CN" sz="1200" dirty="0"/>
              <a:t>]//Proceedings of the 2016 conference on empirical methods in natural language processing</a:t>
            </a:r>
            <a:r>
              <a:rPr lang="en-US" altLang="zh-CN" sz="1200" dirty="0" smtClean="0"/>
              <a:t>. </a:t>
            </a:r>
            <a:r>
              <a:rPr lang="pt-BR" altLang="zh-CN" sz="1200" dirty="0" smtClean="0"/>
              <a:t>[</a:t>
            </a:r>
            <a:r>
              <a:rPr lang="pt-BR" altLang="zh-CN" sz="1200" dirty="0" err="1"/>
              <a:t>S.l</a:t>
            </a:r>
            <a:r>
              <a:rPr lang="pt-BR" altLang="zh-CN" sz="1200" dirty="0"/>
              <a:t>.: s.n.], 2016: 606-615.</a:t>
            </a:r>
            <a:endParaRPr lang="zh-CN" altLang="en-US" sz="12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3"/>
          <a:stretch/>
        </p:blipFill>
        <p:spPr>
          <a:xfrm>
            <a:off x="7184354" y="3778864"/>
            <a:ext cx="4333667" cy="239880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6304" y="1690647"/>
            <a:ext cx="4333667" cy="1953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840312"/>
      </p:ext>
    </p:extLst>
  </p:cSld>
  <p:clrMapOvr>
    <a:masterClrMapping/>
  </p:clrMapOvr>
</p:sld>
</file>

<file path=ppt/theme/theme1.xml><?xml version="1.0" encoding="utf-8"?>
<a:theme xmlns:a="http://schemas.openxmlformats.org/drawingml/2006/main" name="怀旧">
  <a:themeElements>
    <a:clrScheme name="怀旧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怀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怀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E3DA18C2-75F1-4980-A5F0-165F6F71DE6D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10845</TotalTime>
  <Words>2592</Words>
  <Application>Microsoft Macintosh PowerPoint</Application>
  <PresentationFormat>宽屏</PresentationFormat>
  <Paragraphs>674</Paragraphs>
  <Slides>35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47" baseType="lpstr">
      <vt:lpstr>Calibri</vt:lpstr>
      <vt:lpstr>Calibri Light</vt:lpstr>
      <vt:lpstr>Cambria Math</vt:lpstr>
      <vt:lpstr>DengXian</vt:lpstr>
      <vt:lpstr>Mangal</vt:lpstr>
      <vt:lpstr>PMingLiU</vt:lpstr>
      <vt:lpstr>SimHei</vt:lpstr>
      <vt:lpstr>Times New Roman</vt:lpstr>
      <vt:lpstr>宋体</vt:lpstr>
      <vt:lpstr>新細明體</vt:lpstr>
      <vt:lpstr>Arial</vt:lpstr>
      <vt:lpstr>怀旧</vt:lpstr>
      <vt:lpstr>硕士论文答辩  面向社交文本的情感识别研究</vt:lpstr>
      <vt:lpstr>提纲</vt:lpstr>
      <vt:lpstr>背景 - 情感识别</vt:lpstr>
      <vt:lpstr>背景 - 情感识别</vt:lpstr>
      <vt:lpstr>背景 - 反讽</vt:lpstr>
      <vt:lpstr>问题定义</vt:lpstr>
      <vt:lpstr>相关工作</vt:lpstr>
      <vt:lpstr>相关工作</vt:lpstr>
      <vt:lpstr>相关工作</vt:lpstr>
      <vt:lpstr>相关工作</vt:lpstr>
      <vt:lpstr>相关工作</vt:lpstr>
      <vt:lpstr>现有问题</vt:lpstr>
      <vt:lpstr>基于多步决策的微博反讽识别</vt:lpstr>
      <vt:lpstr>相关工作 - 总结与思考</vt:lpstr>
      <vt:lpstr>研究框架</vt:lpstr>
      <vt:lpstr>已展开工作</vt:lpstr>
      <vt:lpstr>实验数据</vt:lpstr>
      <vt:lpstr>基于多通道模型引入上下文的情感识别</vt:lpstr>
      <vt:lpstr>实验数据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参考文献</vt:lpstr>
      <vt:lpstr>问题定义</vt:lpstr>
      <vt:lpstr>相关工作</vt:lpstr>
      <vt:lpstr>相关工作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面向微博的反讽识别</dc:title>
  <dc:creator>Microsoft Office 用户</dc:creator>
  <cp:lastModifiedBy>Microsoft Office 用户</cp:lastModifiedBy>
  <cp:revision>178</cp:revision>
  <cp:lastPrinted>2018-04-24T08:16:56Z</cp:lastPrinted>
  <dcterms:created xsi:type="dcterms:W3CDTF">2018-04-23T09:27:54Z</dcterms:created>
  <dcterms:modified xsi:type="dcterms:W3CDTF">2019-05-14T09:33:44Z</dcterms:modified>
</cp:coreProperties>
</file>