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72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18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B95497-F7A4-4631-B0FF-755D4D2A1D1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15FA43-8583-4DF0-9CA1-E057A573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ty_areas_in_Chicago#Centr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fred.stlouisfed.org/series/MORTGAGE30US" TargetMode="External"/><Relationship Id="rId4" Type="http://schemas.openxmlformats.org/officeDocument/2006/relationships/hyperlink" Target="https://www.redfin.com/blog/data-cent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B63AB-89AF-4719-8352-42B01437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1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98F8D-F975-4C14-BFEE-16EFA9FFCD3E}"/>
              </a:ext>
            </a:extLst>
          </p:cNvPr>
          <p:cNvSpPr txBox="1"/>
          <p:nvPr/>
        </p:nvSpPr>
        <p:spPr>
          <a:xfrm>
            <a:off x="165538" y="3968969"/>
            <a:ext cx="6806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Housing Market Analysis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              Chicago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0EDCE-2EAD-44CF-982B-CB24ED627757}"/>
              </a:ext>
            </a:extLst>
          </p:cNvPr>
          <p:cNvSpPr txBox="1"/>
          <p:nvPr/>
        </p:nvSpPr>
        <p:spPr>
          <a:xfrm>
            <a:off x="7062952" y="5726824"/>
            <a:ext cx="512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              University of Illinois at Urbana-Champaign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			IS590PRO Fall 2019 Final Project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					       Student: Joy Liang</a:t>
            </a:r>
          </a:p>
        </p:txBody>
      </p:sp>
    </p:spTree>
    <p:extLst>
      <p:ext uri="{BB962C8B-B14F-4D97-AF65-F5344CB8AC3E}">
        <p14:creationId xmlns:p14="http://schemas.microsoft.com/office/powerpoint/2010/main" val="17139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187708-5A3E-4D18-BBC1-07E5251F104E}"/>
              </a:ext>
            </a:extLst>
          </p:cNvPr>
          <p:cNvSpPr/>
          <p:nvPr/>
        </p:nvSpPr>
        <p:spPr>
          <a:xfrm>
            <a:off x="-1" y="0"/>
            <a:ext cx="7123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price has slow 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1C152-FF2B-49EF-A8FE-F05F3E7E8523}"/>
              </a:ext>
            </a:extLst>
          </p:cNvPr>
          <p:cNvSpPr/>
          <p:nvPr/>
        </p:nvSpPr>
        <p:spPr>
          <a:xfrm>
            <a:off x="448209" y="1015663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Sold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F6FCE-28D3-4096-9D72-0C5A269C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098"/>
            <a:ext cx="5829300" cy="521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0AB48-D466-4F28-A7E0-388EBAA5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644098"/>
            <a:ext cx="6362700" cy="521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B31D0-611E-455D-BBF0-1B82A874FAE7}"/>
              </a:ext>
            </a:extLst>
          </p:cNvPr>
          <p:cNvSpPr txBox="1"/>
          <p:nvPr/>
        </p:nvSpPr>
        <p:spPr>
          <a:xfrm>
            <a:off x="5829300" y="626165"/>
            <a:ext cx="1610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208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DB601-2FC1-4CF7-80A7-1AB729BA998A}"/>
              </a:ext>
            </a:extLst>
          </p:cNvPr>
          <p:cNvSpPr/>
          <p:nvPr/>
        </p:nvSpPr>
        <p:spPr>
          <a:xfrm>
            <a:off x="-1" y="0"/>
            <a:ext cx="7123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price has slow 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75996-ECE8-4A5E-8631-F7227F48713A}"/>
              </a:ext>
            </a:extLst>
          </p:cNvPr>
          <p:cNvSpPr/>
          <p:nvPr/>
        </p:nvSpPr>
        <p:spPr>
          <a:xfrm>
            <a:off x="448209" y="1015663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Sold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2E9FC-FD4A-46CF-A912-8F28A612DF6E}"/>
              </a:ext>
            </a:extLst>
          </p:cNvPr>
          <p:cNvSpPr/>
          <p:nvPr/>
        </p:nvSpPr>
        <p:spPr>
          <a:xfrm>
            <a:off x="448209" y="1460260"/>
            <a:ext cx="6623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Is there a particular month where houses are sold more?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E7041-5FF5-46CD-AF10-EC29C430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23213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27376-A050-4A99-903E-CF7E8796F7F2}"/>
              </a:ext>
            </a:extLst>
          </p:cNvPr>
          <p:cNvSpPr txBox="1"/>
          <p:nvPr/>
        </p:nvSpPr>
        <p:spPr>
          <a:xfrm>
            <a:off x="7071691" y="2472947"/>
            <a:ext cx="409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in the spring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 in the summer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AEACE-2F82-421A-BDE8-9910884628D6}"/>
              </a:ext>
            </a:extLst>
          </p:cNvPr>
          <p:cNvSpPr txBox="1"/>
          <p:nvPr/>
        </p:nvSpPr>
        <p:spPr>
          <a:xfrm>
            <a:off x="7123814" y="3492502"/>
            <a:ext cx="435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drives when sales peak</a:t>
            </a:r>
          </a:p>
        </p:txBody>
      </p:sp>
    </p:spTree>
    <p:extLst>
      <p:ext uri="{BB962C8B-B14F-4D97-AF65-F5344CB8AC3E}">
        <p14:creationId xmlns:p14="http://schemas.microsoft.com/office/powerpoint/2010/main" val="24686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95062C-BFAA-4284-A7C3-D71530B510B7}"/>
              </a:ext>
            </a:extLst>
          </p:cNvPr>
          <p:cNvSpPr/>
          <p:nvPr/>
        </p:nvSpPr>
        <p:spPr>
          <a:xfrm>
            <a:off x="0" y="0"/>
            <a:ext cx="960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Mortgage rate has negative relationship with house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5E288-12DF-423D-9819-C8476744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417"/>
            <a:ext cx="8328991" cy="4785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54E07-AA03-4826-8D3B-D3DB05F67372}"/>
              </a:ext>
            </a:extLst>
          </p:cNvPr>
          <p:cNvSpPr txBox="1"/>
          <p:nvPr/>
        </p:nvSpPr>
        <p:spPr>
          <a:xfrm>
            <a:off x="437662" y="1091940"/>
            <a:ext cx="615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rising mortgage rates trigger lower house prices?</a:t>
            </a:r>
          </a:p>
        </p:txBody>
      </p:sp>
    </p:spTree>
    <p:extLst>
      <p:ext uri="{BB962C8B-B14F-4D97-AF65-F5344CB8AC3E}">
        <p14:creationId xmlns:p14="http://schemas.microsoft.com/office/powerpoint/2010/main" val="185175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6A2FE-B31D-485D-B4AB-BFEFA9E829B9}"/>
              </a:ext>
            </a:extLst>
          </p:cNvPr>
          <p:cNvSpPr txBox="1"/>
          <p:nvPr/>
        </p:nvSpPr>
        <p:spPr>
          <a:xfrm>
            <a:off x="0" y="822774"/>
            <a:ext cx="11438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 is still increasing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market has slowed down	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Median Sale Price Per Square Foot has decreased   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units of Home sold has decreased      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Mortgage rate has negative relationship with house price  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direct relationship with house price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21B84-DBFD-4606-A4A8-C55BA42FA060}"/>
              </a:ext>
            </a:extLst>
          </p:cNvPr>
          <p:cNvSpPr txBox="1"/>
          <p:nvPr/>
        </p:nvSpPr>
        <p:spPr>
          <a:xfrm>
            <a:off x="10457394" y="1703753"/>
            <a:ext cx="83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24389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57C23-9764-46A6-99D6-D1CDA52B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45" y="0"/>
            <a:ext cx="2507924" cy="2389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42149E-CE58-4A71-9481-374EC17DBAD9}"/>
              </a:ext>
            </a:extLst>
          </p:cNvPr>
          <p:cNvSpPr txBox="1"/>
          <p:nvPr/>
        </p:nvSpPr>
        <p:spPr>
          <a:xfrm>
            <a:off x="0" y="1517431"/>
            <a:ext cx="59948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Summary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bg1"/>
                </a:solidFill>
              </a:rPr>
              <a:t>Chicago Area Description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Greater Chicago Area is officially divided into 77 community areas (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77 community belong to the below nine different 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North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Southeast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Southwest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Northwest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Southwest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68471-9BB0-4050-804C-B9131960B659}"/>
              </a:ext>
            </a:extLst>
          </p:cNvPr>
          <p:cNvSpPr txBox="1"/>
          <p:nvPr/>
        </p:nvSpPr>
        <p:spPr>
          <a:xfrm>
            <a:off x="7930055" y="6027003"/>
            <a:ext cx="4473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Resources:</a:t>
            </a:r>
          </a:p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Housing data is provided by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Redfin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national real estate brokerage. </a:t>
            </a:r>
          </a:p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30-year fixed mortgage rate is provided by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Federal Reserve Bank of St. Louis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p of the Community Areas and 'Sides' of the City of Chicago, data complied from the Community Areas List and 'Sides' descriptions below">
            <a:extLst>
              <a:ext uri="{FF2B5EF4-FFF2-40B4-BE49-F238E27FC236}">
                <a16:creationId xmlns:a16="http://schemas.microsoft.com/office/drawing/2014/main" id="{08432466-99AF-4D34-9FED-EEB6DC60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511" y="0"/>
            <a:ext cx="5417489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6A2FE-B31D-485D-B4AB-BFEFA9E829B9}"/>
              </a:ext>
            </a:extLst>
          </p:cNvPr>
          <p:cNvSpPr txBox="1"/>
          <p:nvPr/>
        </p:nvSpPr>
        <p:spPr>
          <a:xfrm>
            <a:off x="104273" y="846220"/>
            <a:ext cx="11438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     T or F?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market has slowed down 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     T or F?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Sold                                          T or F?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Mortgage rate has negative relationship with house price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 or F?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BF3ACC-57B7-4E50-8B44-AC48FCADD85E}"/>
              </a:ext>
            </a:extLst>
          </p:cNvPr>
          <p:cNvSpPr/>
          <p:nvPr/>
        </p:nvSpPr>
        <p:spPr>
          <a:xfrm>
            <a:off x="0" y="0"/>
            <a:ext cx="960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BBE34-1286-4831-BD68-12F2BC7DA11D}"/>
              </a:ext>
            </a:extLst>
          </p:cNvPr>
          <p:cNvSpPr txBox="1"/>
          <p:nvPr/>
        </p:nvSpPr>
        <p:spPr>
          <a:xfrm>
            <a:off x="517686" y="1101977"/>
            <a:ext cx="395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AB884-8B06-44B4-B2C1-BD0E5452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322"/>
            <a:ext cx="12192000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CC7E73-38DC-4250-9462-4D2D917531BA}"/>
              </a:ext>
            </a:extLst>
          </p:cNvPr>
          <p:cNvSpPr/>
          <p:nvPr/>
        </p:nvSpPr>
        <p:spPr>
          <a:xfrm>
            <a:off x="0" y="0"/>
            <a:ext cx="960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0BCFD-92B9-40C1-90B5-0AB4B3D4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930"/>
            <a:ext cx="8075543" cy="5300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A532A-F20B-4404-B6F6-9ED5D53F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54" y="4745935"/>
            <a:ext cx="6170246" cy="211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E1D1F7-3E24-4C1C-BA9C-FA2C621F2273}"/>
              </a:ext>
            </a:extLst>
          </p:cNvPr>
          <p:cNvSpPr txBox="1"/>
          <p:nvPr/>
        </p:nvSpPr>
        <p:spPr>
          <a:xfrm>
            <a:off x="517686" y="1101977"/>
            <a:ext cx="395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</a:t>
            </a:r>
          </a:p>
        </p:txBody>
      </p:sp>
    </p:spTree>
    <p:extLst>
      <p:ext uri="{BB962C8B-B14F-4D97-AF65-F5344CB8AC3E}">
        <p14:creationId xmlns:p14="http://schemas.microsoft.com/office/powerpoint/2010/main" val="6041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CC7E73-38DC-4250-9462-4D2D917531BA}"/>
              </a:ext>
            </a:extLst>
          </p:cNvPr>
          <p:cNvSpPr/>
          <p:nvPr/>
        </p:nvSpPr>
        <p:spPr>
          <a:xfrm>
            <a:off x="55633" y="139732"/>
            <a:ext cx="960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0BCFD-92B9-40C1-90B5-0AB4B3D4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842"/>
            <a:ext cx="6863013" cy="5146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A532A-F20B-4404-B6F6-9ED5D53F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35" y="4747437"/>
            <a:ext cx="6498266" cy="2110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9B0B62-A0B6-45AF-87B6-67640494A111}"/>
              </a:ext>
            </a:extLst>
          </p:cNvPr>
          <p:cNvSpPr txBox="1"/>
          <p:nvPr/>
        </p:nvSpPr>
        <p:spPr>
          <a:xfrm>
            <a:off x="767012" y="1214120"/>
            <a:ext cx="53289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two sides are most expensive area?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A5BE6-7F76-4D71-94F9-2B033148C63C}"/>
              </a:ext>
            </a:extLst>
          </p:cNvPr>
          <p:cNvSpPr txBox="1"/>
          <p:nvPr/>
        </p:nvSpPr>
        <p:spPr>
          <a:xfrm>
            <a:off x="7532396" y="1069570"/>
            <a:ext cx="40952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 North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 South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Lincoln Park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Avondale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Logan Square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6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7CAA0D-2778-4C64-A1B0-F724C81F948B}"/>
              </a:ext>
            </a:extLst>
          </p:cNvPr>
          <p:cNvSpPr/>
          <p:nvPr/>
        </p:nvSpPr>
        <p:spPr>
          <a:xfrm>
            <a:off x="0" y="0"/>
            <a:ext cx="960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 house price is continually growing from 2012 to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6A9B-AEC1-4907-9B3A-2E32B3C0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672"/>
            <a:ext cx="7143262" cy="5595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10FF3-6044-461D-B8AC-C5506A97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308" y="4489938"/>
            <a:ext cx="6701692" cy="2368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8F4EB3-AEB6-4C21-BB39-1D00F2AF2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79" y="1262671"/>
            <a:ext cx="3282886" cy="32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2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778DBD-96E9-4F6D-AC0C-6DF5D593BC47}"/>
              </a:ext>
            </a:extLst>
          </p:cNvPr>
          <p:cNvSpPr/>
          <p:nvPr/>
        </p:nvSpPr>
        <p:spPr>
          <a:xfrm>
            <a:off x="-1" y="0"/>
            <a:ext cx="8035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market has slowed down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9A5C-9A13-49EE-9B0F-6E5A5E1E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722" y="982000"/>
            <a:ext cx="7354129" cy="40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A0818-036F-4D76-BA83-0D1552037B32}"/>
              </a:ext>
            </a:extLst>
          </p:cNvPr>
          <p:cNvSpPr/>
          <p:nvPr/>
        </p:nvSpPr>
        <p:spPr>
          <a:xfrm>
            <a:off x="129208" y="4906504"/>
            <a:ext cx="7505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Percentage change from 2012 - 2019: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2013: There was a 15.22% median sale price per square feet increase in 2013 compared to 2012.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2014: There was a 12.55% median sale price per square feet increase in 2014 compared to 2013.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2015: There was a 5.06% median sale price per square feet increase in 2015 compared to 2014.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2016: There was a 6.78% median sale price per square feet increase in 2016 compared to 2015.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2017: There was a 4.44% median sale price per square feet increase in 2017 compared to 2016.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2018: There was a 3.19% median sale price per square feet increase in 2018 compared to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2019: There was a 2.32% median sale price per square feet increase in 2019 compared to 2018.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C8029-E09C-4EB3-9053-605720F04E09}"/>
              </a:ext>
            </a:extLst>
          </p:cNvPr>
          <p:cNvSpPr/>
          <p:nvPr/>
        </p:nvSpPr>
        <p:spPr>
          <a:xfrm>
            <a:off x="485625" y="982000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 </a:t>
            </a:r>
          </a:p>
        </p:txBody>
      </p:sp>
    </p:spTree>
    <p:extLst>
      <p:ext uri="{BB962C8B-B14F-4D97-AF65-F5344CB8AC3E}">
        <p14:creationId xmlns:p14="http://schemas.microsoft.com/office/powerpoint/2010/main" val="22280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D6AA51-9F96-41A7-92C8-7BB24A7F6FCA}"/>
              </a:ext>
            </a:extLst>
          </p:cNvPr>
          <p:cNvSpPr/>
          <p:nvPr/>
        </p:nvSpPr>
        <p:spPr>
          <a:xfrm>
            <a:off x="-1" y="0"/>
            <a:ext cx="7123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Chicago housing price has slow 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76A5E-7353-4EBA-82C2-985A9911324D}"/>
              </a:ext>
            </a:extLst>
          </p:cNvPr>
          <p:cNvSpPr txBox="1"/>
          <p:nvPr/>
        </p:nvSpPr>
        <p:spPr>
          <a:xfrm>
            <a:off x="7494044" y="1318516"/>
            <a:ext cx="84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FB234-4566-44A5-894A-BF0D18E4DD30}"/>
              </a:ext>
            </a:extLst>
          </p:cNvPr>
          <p:cNvSpPr txBox="1"/>
          <p:nvPr/>
        </p:nvSpPr>
        <p:spPr>
          <a:xfrm>
            <a:off x="484122" y="1380071"/>
            <a:ext cx="817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If the house price of other areas have also slow down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4783F-DA99-40B9-B6DE-B574357A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921"/>
            <a:ext cx="3876261" cy="2289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0692A-3567-4BD1-8C95-233EA85C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1" y="1811800"/>
            <a:ext cx="4032975" cy="228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04804-F91B-4EC7-A0D7-C852DAD1A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236" y="4095971"/>
            <a:ext cx="4282763" cy="2759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314B8-5D0F-47F6-A766-C3A4CD714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98851"/>
            <a:ext cx="3870946" cy="2759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4FAFC-9827-4511-86E4-435C52E85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945" y="4095971"/>
            <a:ext cx="4043606" cy="27591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8118C-E359-4565-A66E-DB97E586A5A6}"/>
              </a:ext>
            </a:extLst>
          </p:cNvPr>
          <p:cNvSpPr/>
          <p:nvPr/>
        </p:nvSpPr>
        <p:spPr>
          <a:xfrm>
            <a:off x="485625" y="982000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Sale Price Per Square Foot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D1ED9-31EB-44BB-B2AF-1ABA0ECEA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025" y="-1"/>
            <a:ext cx="4032975" cy="40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3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2156</TotalTime>
  <Words>582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Liang</dc:creator>
  <cp:lastModifiedBy>Joy Liang</cp:lastModifiedBy>
  <cp:revision>46</cp:revision>
  <dcterms:created xsi:type="dcterms:W3CDTF">2019-12-07T04:31:34Z</dcterms:created>
  <dcterms:modified xsi:type="dcterms:W3CDTF">2019-12-10T20:25:27Z</dcterms:modified>
</cp:coreProperties>
</file>