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1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9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5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4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6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5352-0D83-4770-90BD-FCF881551174}" type="datetimeFigureOut">
              <a:rPr lang="zh-CN" altLang="en-US" smtClean="0"/>
              <a:t>2016/5/31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3B8C-AEBB-4FCE-9775-8692FF23F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复习纲要（</a:t>
            </a:r>
            <a:r>
              <a:rPr lang="en-US" altLang="zh-CN" dirty="0"/>
              <a:t>8</a:t>
            </a:r>
            <a:r>
              <a:rPr lang="en-US" altLang="zh-CN" dirty="0" smtClean="0"/>
              <a:t>-12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04056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设某计算机的逻辑地址空间和物理地址空间均为</a:t>
            </a:r>
            <a:r>
              <a:rPr lang="en-US" altLang="zh-CN" dirty="0"/>
              <a:t>64KB</a:t>
            </a:r>
            <a:r>
              <a:rPr lang="zh-CN" altLang="en-US" dirty="0"/>
              <a:t>，按字节编址。某进程最多需要</a:t>
            </a:r>
            <a:r>
              <a:rPr lang="en-US" altLang="zh-CN" dirty="0"/>
              <a:t>6</a:t>
            </a:r>
            <a:r>
              <a:rPr lang="zh-CN" altLang="en-US" dirty="0"/>
              <a:t>页数据存储空间，页的大小为</a:t>
            </a:r>
            <a:r>
              <a:rPr lang="en-US" altLang="zh-CN" dirty="0"/>
              <a:t>1KB</a:t>
            </a:r>
            <a:r>
              <a:rPr lang="zh-CN" altLang="en-US" dirty="0"/>
              <a:t>，操作系统采用固定分配局部置换策略为此进程分配</a:t>
            </a:r>
            <a:r>
              <a:rPr lang="en-US" altLang="zh-CN" dirty="0"/>
              <a:t>4</a:t>
            </a:r>
            <a:r>
              <a:rPr lang="zh-CN" altLang="en-US" dirty="0"/>
              <a:t>个页框。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当该进程执行到时刻</a:t>
            </a:r>
            <a:r>
              <a:rPr lang="en-US" altLang="zh-CN" dirty="0"/>
              <a:t>260</a:t>
            </a:r>
            <a:r>
              <a:rPr lang="zh-CN" altLang="en-US" dirty="0"/>
              <a:t>时，要访问逻辑地址为</a:t>
            </a:r>
            <a:r>
              <a:rPr lang="en-US" altLang="zh-CN" dirty="0"/>
              <a:t>17CAH</a:t>
            </a:r>
            <a:r>
              <a:rPr lang="zh-CN" altLang="en-US" dirty="0"/>
              <a:t>的数据。请回答下列问题：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、该逻辑地址对应的页号时多少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、若采用先进先出</a:t>
            </a:r>
            <a:r>
              <a:rPr lang="en-US" altLang="zh-CN" dirty="0"/>
              <a:t>(FIFO)</a:t>
            </a:r>
            <a:r>
              <a:rPr lang="zh-CN" altLang="en-US" dirty="0"/>
              <a:t>置换算法，该逻辑地址对应的物理地址？要求给出计算过程。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、采用时钟</a:t>
            </a:r>
            <a:r>
              <a:rPr lang="en-US" altLang="zh-CN" dirty="0"/>
              <a:t>(Clock)</a:t>
            </a:r>
            <a:r>
              <a:rPr lang="zh-CN" altLang="en-US" dirty="0"/>
              <a:t>置换算法，该逻辑地址对应的物理地址是多少？要求给出计算过程。（设搜索下一页的指针按顺时针方向移动，且指向当前</a:t>
            </a:r>
            <a:r>
              <a:rPr lang="en-US" altLang="zh-CN" dirty="0"/>
              <a:t>2</a:t>
            </a:r>
            <a:r>
              <a:rPr lang="zh-CN" altLang="en-US" dirty="0"/>
              <a:t>号页框，示意图如下）</a:t>
            </a:r>
          </a:p>
          <a:p>
            <a:endParaRPr lang="zh-CN" altLang="en-US" dirty="0"/>
          </a:p>
        </p:txBody>
      </p:sp>
      <p:pic>
        <p:nvPicPr>
          <p:cNvPr id="1027" name="Picture 3" descr="C:\Users\Administrator\AppData\Roaming\Tencent\Users\93544784\QQ\WinTemp\RichOle\2`OMFK8R5E3[Y[7U@3KWD`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4063008" cy="11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0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17CAH </a:t>
            </a:r>
            <a:r>
              <a:rPr lang="zh-CN" altLang="en-US" dirty="0"/>
              <a:t>转换为二进制为：</a:t>
            </a:r>
            <a:r>
              <a:rPr lang="en-US" altLang="zh-CN" dirty="0"/>
              <a:t>0001 0111 1100 1010, </a:t>
            </a:r>
            <a:r>
              <a:rPr lang="zh-CN" altLang="en-US" dirty="0"/>
              <a:t>页的大小为</a:t>
            </a:r>
            <a:r>
              <a:rPr lang="en-US" altLang="zh-CN" dirty="0"/>
              <a:t>1KB</a:t>
            </a:r>
            <a:r>
              <a:rPr lang="zh-CN" altLang="en-US" dirty="0"/>
              <a:t>，所以页内偏移为</a:t>
            </a:r>
            <a:r>
              <a:rPr lang="en-US" altLang="zh-CN" dirty="0"/>
              <a:t>10</a:t>
            </a:r>
            <a:r>
              <a:rPr lang="zh-CN" altLang="en-US" dirty="0"/>
              <a:t>位，于是前</a:t>
            </a:r>
            <a:r>
              <a:rPr lang="en-US" altLang="zh-CN" dirty="0"/>
              <a:t>6</a:t>
            </a:r>
            <a:r>
              <a:rPr lang="zh-CN" altLang="en-US" dirty="0"/>
              <a:t>位是页号，所以其页号为</a:t>
            </a:r>
            <a:r>
              <a:rPr lang="en-US" altLang="zh-CN" dirty="0"/>
              <a:t>0001 01</a:t>
            </a:r>
            <a:r>
              <a:rPr lang="zh-CN" altLang="en-US" dirty="0"/>
              <a:t>，转换为</a:t>
            </a:r>
            <a:r>
              <a:rPr lang="en-US" altLang="zh-CN" dirty="0"/>
              <a:t>10</a:t>
            </a:r>
            <a:r>
              <a:rPr lang="zh-CN" altLang="en-US" dirty="0"/>
              <a:t>进制为</a:t>
            </a:r>
            <a:r>
              <a:rPr lang="en-US" altLang="zh-CN" dirty="0"/>
              <a:t>5</a:t>
            </a:r>
            <a:r>
              <a:rPr lang="zh-CN" altLang="en-US" dirty="0"/>
              <a:t>，所以，</a:t>
            </a:r>
            <a:r>
              <a:rPr lang="en-US" altLang="zh-CN" dirty="0"/>
              <a:t>17CAH</a:t>
            </a:r>
            <a:r>
              <a:rPr lang="zh-CN" altLang="en-US" dirty="0"/>
              <a:t>对应的页号为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）若采用先进先出置换算法，则被置换出的页号对应的页框号是</a:t>
            </a:r>
            <a:r>
              <a:rPr lang="en-US" altLang="zh-CN" dirty="0"/>
              <a:t>7</a:t>
            </a:r>
            <a:r>
              <a:rPr lang="zh-CN" altLang="en-US" dirty="0"/>
              <a:t>，因此对应的二进制物理地址为：</a:t>
            </a:r>
            <a:r>
              <a:rPr lang="en-US" altLang="zh-CN" dirty="0"/>
              <a:t>0001 1111 1100 1010</a:t>
            </a:r>
            <a:r>
              <a:rPr lang="zh-CN" altLang="en-US" dirty="0"/>
              <a:t>，转换为</a:t>
            </a:r>
            <a:r>
              <a:rPr lang="en-US" altLang="zh-CN" dirty="0"/>
              <a:t>16</a:t>
            </a:r>
            <a:r>
              <a:rPr lang="zh-CN" altLang="en-US" dirty="0"/>
              <a:t>进制位的物理地址为</a:t>
            </a:r>
            <a:r>
              <a:rPr lang="en-US" altLang="zh-CN" dirty="0"/>
              <a:t>1FCAH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）若采用时钟算法，且当前指针指向</a:t>
            </a:r>
            <a:r>
              <a:rPr lang="en-US" altLang="zh-CN" dirty="0"/>
              <a:t>2</a:t>
            </a:r>
            <a:r>
              <a:rPr lang="zh-CN" altLang="en-US" dirty="0"/>
              <a:t>号页框，则第一次循环时，访问位都被置为</a:t>
            </a:r>
            <a:r>
              <a:rPr lang="en-US" altLang="zh-CN" dirty="0"/>
              <a:t>0</a:t>
            </a:r>
            <a:r>
              <a:rPr lang="zh-CN" altLang="en-US" dirty="0"/>
              <a:t>，在第二次循环时，将选择置换</a:t>
            </a:r>
            <a:r>
              <a:rPr lang="en-US" altLang="zh-CN" dirty="0"/>
              <a:t>2</a:t>
            </a:r>
            <a:r>
              <a:rPr lang="zh-CN" altLang="en-US" dirty="0"/>
              <a:t>号页框对应的页，因此对应的二进制物理地址为：</a:t>
            </a:r>
            <a:r>
              <a:rPr lang="en-US" altLang="zh-CN" dirty="0"/>
              <a:t>0000 1011 1100 1010</a:t>
            </a:r>
            <a:r>
              <a:rPr lang="zh-CN" altLang="en-US" dirty="0"/>
              <a:t>，转换为</a:t>
            </a:r>
            <a:r>
              <a:rPr lang="en-US" altLang="zh-CN" dirty="0"/>
              <a:t>16</a:t>
            </a:r>
            <a:r>
              <a:rPr lang="zh-CN" altLang="en-US" dirty="0"/>
              <a:t>进制物理地址为</a:t>
            </a:r>
            <a:r>
              <a:rPr lang="en-US" altLang="zh-CN" dirty="0"/>
              <a:t>0BCAH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94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请求分页管理系统中，假设某进程的页表内容如下表所示。页面大小为</a:t>
            </a:r>
            <a:r>
              <a:rPr lang="en-US" altLang="zh-CN" dirty="0"/>
              <a:t>4KB</a:t>
            </a:r>
            <a:r>
              <a:rPr lang="zh-CN" altLang="zh-CN" dirty="0"/>
              <a:t>，一次内存的访问时间是</a:t>
            </a:r>
            <a:r>
              <a:rPr lang="en-US" altLang="zh-CN" dirty="0"/>
              <a:t>100ns</a:t>
            </a:r>
            <a:r>
              <a:rPr lang="zh-CN" altLang="zh-CN" dirty="0"/>
              <a:t>，一次快表（</a:t>
            </a:r>
            <a:r>
              <a:rPr lang="en-US" altLang="zh-CN" dirty="0"/>
              <a:t>TLB</a:t>
            </a:r>
            <a:r>
              <a:rPr lang="zh-CN" altLang="zh-CN" dirty="0"/>
              <a:t>）的访问时间是</a:t>
            </a:r>
            <a:r>
              <a:rPr lang="en-US" altLang="zh-CN" dirty="0"/>
              <a:t>10ns</a:t>
            </a:r>
            <a:r>
              <a:rPr lang="zh-CN" altLang="zh-CN" dirty="0"/>
              <a:t>，处理一次缺页的平均时间为</a:t>
            </a:r>
            <a:r>
              <a:rPr lang="en-US" altLang="zh-CN" dirty="0"/>
              <a:t>108ns</a:t>
            </a:r>
            <a:r>
              <a:rPr lang="zh-CN" altLang="zh-CN" dirty="0"/>
              <a:t>（已含更新</a:t>
            </a:r>
            <a:r>
              <a:rPr lang="en-US" altLang="zh-CN" dirty="0"/>
              <a:t>TLB</a:t>
            </a:r>
            <a:r>
              <a:rPr lang="zh-CN" altLang="zh-CN" dirty="0"/>
              <a:t>和页表的时间），进程的驻留集大小固定为</a:t>
            </a:r>
            <a:r>
              <a:rPr lang="en-US" altLang="zh-CN" dirty="0"/>
              <a:t>2</a:t>
            </a:r>
            <a:r>
              <a:rPr lang="zh-CN" altLang="zh-CN" dirty="0"/>
              <a:t>，采用最近最少使用置换算法（</a:t>
            </a:r>
            <a:r>
              <a:rPr lang="en-US" altLang="zh-CN" dirty="0"/>
              <a:t>LRU</a:t>
            </a:r>
            <a:r>
              <a:rPr lang="zh-CN" altLang="zh-CN" dirty="0"/>
              <a:t>）和局部淘汰策略。假设：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</a:t>
            </a:r>
            <a:r>
              <a:rPr lang="en-US" altLang="zh-CN" dirty="0"/>
              <a:t>TLB</a:t>
            </a:r>
            <a:r>
              <a:rPr lang="zh-CN" altLang="zh-CN" dirty="0"/>
              <a:t>初始为空；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）、地址转换时先访问</a:t>
            </a:r>
            <a:r>
              <a:rPr lang="en-US" altLang="zh-CN" dirty="0"/>
              <a:t>TLB</a:t>
            </a:r>
            <a:r>
              <a:rPr lang="zh-CN" altLang="zh-CN" dirty="0"/>
              <a:t>，若</a:t>
            </a:r>
            <a:r>
              <a:rPr lang="en-US" altLang="zh-CN" dirty="0"/>
              <a:t>TLB</a:t>
            </a:r>
            <a:r>
              <a:rPr lang="zh-CN" altLang="zh-CN" dirty="0"/>
              <a:t>未命中，再访问页表（忽略访问页表之后的</a:t>
            </a:r>
            <a:r>
              <a:rPr lang="en-US" altLang="zh-CN" dirty="0"/>
              <a:t>TLB</a:t>
            </a:r>
            <a:r>
              <a:rPr lang="zh-CN" altLang="zh-CN" dirty="0"/>
              <a:t>更新时间）；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）、有效位为</a:t>
            </a:r>
            <a:r>
              <a:rPr lang="en-US" altLang="zh-CN" dirty="0"/>
              <a:t>0</a:t>
            </a:r>
            <a:r>
              <a:rPr lang="zh-CN" altLang="zh-CN" dirty="0"/>
              <a:t>表示页面不在内存，产生缺页中断，缺页中断处理后，返回到产生缺页中断的指令处重新执行。</a:t>
            </a:r>
          </a:p>
          <a:p>
            <a:r>
              <a:rPr lang="zh-CN" altLang="zh-CN" dirty="0"/>
              <a:t>设有虚地址访问序列：</a:t>
            </a:r>
            <a:r>
              <a:rPr lang="en-US" altLang="zh-CN" dirty="0"/>
              <a:t>2362H</a:t>
            </a:r>
            <a:r>
              <a:rPr lang="zh-CN" altLang="zh-CN" dirty="0"/>
              <a:t>、</a:t>
            </a:r>
            <a:r>
              <a:rPr lang="en-US" altLang="zh-CN" dirty="0"/>
              <a:t>1565H</a:t>
            </a:r>
            <a:r>
              <a:rPr lang="zh-CN" altLang="zh-CN" dirty="0"/>
              <a:t>、</a:t>
            </a:r>
            <a:r>
              <a:rPr lang="en-US" altLang="zh-CN" dirty="0"/>
              <a:t>25A5H</a:t>
            </a:r>
            <a:r>
              <a:rPr lang="zh-CN" altLang="zh-CN" dirty="0"/>
              <a:t>，请问：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）、依次访问上述三个地址，各需多少时间？给出计算过程。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）、基于上述访问序列，虚地址</a:t>
            </a:r>
            <a:r>
              <a:rPr lang="en-US" altLang="zh-CN" dirty="0"/>
              <a:t>1565H</a:t>
            </a:r>
            <a:r>
              <a:rPr lang="zh-CN" altLang="zh-CN" dirty="0"/>
              <a:t>的物理地址是多少？请说明理由。</a:t>
            </a:r>
          </a:p>
          <a:p>
            <a:endParaRPr lang="zh-CN" altLang="en-US" dirty="0"/>
          </a:p>
        </p:txBody>
      </p:sp>
      <p:pic>
        <p:nvPicPr>
          <p:cNvPr id="2049" name="Picture 1" descr="C:\Users\Administrator\AppData\Roaming\Tencent\Users\93544784\QQ\WinTemp\RichOle\DV8Q)%FQG3XM4F0X$4YN3N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12060"/>
            <a:ext cx="5924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8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）、根据页式管理的工作原理，应先考虑页面大小，以便将页号和页内位移分解出来。页面大小为</a:t>
            </a:r>
            <a:r>
              <a:rPr lang="en-US" altLang="zh-CN" dirty="0"/>
              <a:t>4KB</a:t>
            </a:r>
            <a:r>
              <a:rPr lang="zh-CN" altLang="zh-CN" dirty="0"/>
              <a:t>，即</a:t>
            </a:r>
            <a:r>
              <a:rPr lang="en-US" altLang="zh-CN" dirty="0"/>
              <a:t>2</a:t>
            </a:r>
            <a:r>
              <a:rPr lang="en-US" altLang="zh-CN" baseline="30000" dirty="0"/>
              <a:t>12</a:t>
            </a:r>
            <a:r>
              <a:rPr lang="zh-CN" altLang="zh-CN" dirty="0"/>
              <a:t>，则页内位移占虚地址的低</a:t>
            </a:r>
            <a:r>
              <a:rPr lang="en-US" altLang="zh-CN" dirty="0"/>
              <a:t>12</a:t>
            </a:r>
            <a:r>
              <a:rPr lang="zh-CN" altLang="zh-CN" dirty="0"/>
              <a:t>位，页号占剩余高位。可得三个虚地址的页号</a:t>
            </a:r>
            <a:r>
              <a:rPr lang="en-US" altLang="zh-CN" dirty="0"/>
              <a:t>P</a:t>
            </a:r>
            <a:r>
              <a:rPr lang="zh-CN" altLang="zh-CN" dirty="0"/>
              <a:t>如下：</a:t>
            </a:r>
          </a:p>
          <a:p>
            <a:r>
              <a:rPr lang="en-US" altLang="zh-CN" dirty="0"/>
              <a:t>2362H</a:t>
            </a:r>
            <a:r>
              <a:rPr lang="zh-CN" altLang="zh-CN" dirty="0"/>
              <a:t>：</a:t>
            </a:r>
            <a:r>
              <a:rPr lang="en-US" altLang="zh-CN" dirty="0"/>
              <a:t>P=2</a:t>
            </a:r>
            <a:r>
              <a:rPr lang="zh-CN" altLang="zh-CN" dirty="0"/>
              <a:t>，访问快表</a:t>
            </a:r>
            <a:r>
              <a:rPr lang="en-US" altLang="zh-CN" dirty="0"/>
              <a:t>10ns</a:t>
            </a:r>
            <a:r>
              <a:rPr lang="zh-CN" altLang="zh-CN" dirty="0"/>
              <a:t>（因</a:t>
            </a:r>
            <a:r>
              <a:rPr lang="en-US" altLang="zh-CN" dirty="0"/>
              <a:t>TLB</a:t>
            </a:r>
            <a:r>
              <a:rPr lang="zh-CN" altLang="zh-CN" dirty="0"/>
              <a:t>初始为空），访问页表</a:t>
            </a:r>
            <a:r>
              <a:rPr lang="en-US" altLang="zh-CN" dirty="0"/>
              <a:t>100ns</a:t>
            </a:r>
            <a:r>
              <a:rPr lang="zh-CN" altLang="zh-CN" dirty="0"/>
              <a:t>得到页框号，合成物理地址后访问主存</a:t>
            </a:r>
            <a:r>
              <a:rPr lang="en-US" altLang="zh-CN" dirty="0"/>
              <a:t>100ns</a:t>
            </a:r>
            <a:r>
              <a:rPr lang="zh-CN" altLang="zh-CN" dirty="0"/>
              <a:t>，共计</a:t>
            </a:r>
            <a:r>
              <a:rPr lang="en-US" altLang="zh-CN" dirty="0"/>
              <a:t>10+100+100=210ns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1565H</a:t>
            </a:r>
            <a:r>
              <a:rPr lang="zh-CN" altLang="zh-CN" dirty="0"/>
              <a:t>：</a:t>
            </a:r>
            <a:r>
              <a:rPr lang="en-US" altLang="zh-CN" dirty="0"/>
              <a:t>P=1</a:t>
            </a:r>
            <a:r>
              <a:rPr lang="zh-CN" altLang="zh-CN" dirty="0"/>
              <a:t>，访问快表</a:t>
            </a:r>
            <a:r>
              <a:rPr lang="en-US" altLang="zh-CN" dirty="0"/>
              <a:t>10ns</a:t>
            </a:r>
            <a:r>
              <a:rPr lang="zh-CN" altLang="zh-CN" dirty="0"/>
              <a:t>，缺页，访问页表</a:t>
            </a:r>
            <a:r>
              <a:rPr lang="en-US" altLang="zh-CN" dirty="0"/>
              <a:t>100ns</a:t>
            </a:r>
            <a:r>
              <a:rPr lang="zh-CN" altLang="zh-CN" dirty="0"/>
              <a:t>缺页，进行缺页中断处理</a:t>
            </a:r>
            <a:r>
              <a:rPr lang="en-US" altLang="zh-CN" dirty="0"/>
              <a:t>108ns</a:t>
            </a:r>
            <a:r>
              <a:rPr lang="zh-CN" altLang="zh-CN" dirty="0"/>
              <a:t>，合成物理地址后访问主存</a:t>
            </a:r>
            <a:r>
              <a:rPr lang="en-US" altLang="zh-CN" dirty="0"/>
              <a:t>100ns</a:t>
            </a:r>
            <a:r>
              <a:rPr lang="zh-CN" altLang="zh-CN" dirty="0"/>
              <a:t>，共计</a:t>
            </a:r>
            <a:r>
              <a:rPr lang="en-US" altLang="zh-CN" dirty="0"/>
              <a:t>10+100+108+100=318ns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25A5H</a:t>
            </a:r>
            <a:r>
              <a:rPr lang="zh-CN" altLang="zh-CN" dirty="0"/>
              <a:t>：</a:t>
            </a:r>
            <a:r>
              <a:rPr lang="en-US" altLang="zh-CN" dirty="0"/>
              <a:t>P=2</a:t>
            </a:r>
            <a:r>
              <a:rPr lang="zh-CN" altLang="zh-CN" dirty="0"/>
              <a:t>，访问快表</a:t>
            </a:r>
            <a:r>
              <a:rPr lang="en-US" altLang="zh-CN" dirty="0"/>
              <a:t>10ns</a:t>
            </a:r>
            <a:r>
              <a:rPr lang="zh-CN" altLang="zh-CN" dirty="0"/>
              <a:t>（因第一次访问时已将页号放入快表，即可合成物理地址），合成物理地址后访问主存</a:t>
            </a:r>
            <a:r>
              <a:rPr lang="en-US" altLang="zh-CN" dirty="0"/>
              <a:t>100ns</a:t>
            </a:r>
            <a:r>
              <a:rPr lang="zh-CN" altLang="zh-CN" dirty="0"/>
              <a:t>，共计</a:t>
            </a:r>
            <a:r>
              <a:rPr lang="en-US" altLang="zh-CN" dirty="0"/>
              <a:t>10+100=110ns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合计</a:t>
            </a:r>
            <a:r>
              <a:rPr lang="en-US" altLang="zh-CN" dirty="0"/>
              <a:t>210+318+110=628ns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）、当访问虚地址</a:t>
            </a:r>
            <a:r>
              <a:rPr lang="en-US" altLang="zh-CN" dirty="0"/>
              <a:t>1565H</a:t>
            </a:r>
            <a:r>
              <a:rPr lang="zh-CN" altLang="zh-CN" dirty="0"/>
              <a:t>时，产生缺页中断，合法驻留集为</a:t>
            </a:r>
            <a:r>
              <a:rPr lang="en-US" altLang="zh-CN" dirty="0"/>
              <a:t>2</a:t>
            </a:r>
            <a:r>
              <a:rPr lang="zh-CN" altLang="zh-CN" dirty="0"/>
              <a:t>，必须从页表中淘汰一个页面，根据题目的置换算法，应淘汰</a:t>
            </a:r>
            <a:r>
              <a:rPr lang="en-US" altLang="zh-CN" dirty="0"/>
              <a:t>0</a:t>
            </a:r>
            <a:r>
              <a:rPr lang="zh-CN" altLang="zh-CN" dirty="0"/>
              <a:t>号页面，因此</a:t>
            </a:r>
            <a:r>
              <a:rPr lang="en-US" altLang="zh-CN" dirty="0"/>
              <a:t>1565H</a:t>
            </a:r>
            <a:r>
              <a:rPr lang="zh-CN" altLang="zh-CN" dirty="0"/>
              <a:t>的对应页框号为</a:t>
            </a:r>
            <a:r>
              <a:rPr lang="en-US" altLang="zh-CN" dirty="0"/>
              <a:t>101H</a:t>
            </a:r>
            <a:r>
              <a:rPr lang="zh-CN" altLang="zh-CN" dirty="0"/>
              <a:t>。由此可得</a:t>
            </a:r>
            <a:r>
              <a:rPr lang="en-US" altLang="zh-CN" dirty="0"/>
              <a:t>1565H</a:t>
            </a:r>
            <a:r>
              <a:rPr lang="zh-CN" altLang="zh-CN" dirty="0"/>
              <a:t>的物理地址为</a:t>
            </a:r>
            <a:r>
              <a:rPr lang="en-US" altLang="zh-CN" dirty="0"/>
              <a:t>101565H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77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设文件</a:t>
            </a:r>
            <a:r>
              <a:rPr lang="en-US" altLang="zh-CN" dirty="0"/>
              <a:t>F1</a:t>
            </a:r>
            <a:r>
              <a:rPr lang="zh-CN" altLang="en-US" dirty="0"/>
              <a:t>的当前引用计数值为</a:t>
            </a:r>
            <a:r>
              <a:rPr lang="en-US" altLang="zh-CN" dirty="0"/>
              <a:t>1</a:t>
            </a:r>
            <a:r>
              <a:rPr lang="zh-CN" altLang="en-US" dirty="0"/>
              <a:t>，先建立</a:t>
            </a:r>
            <a:r>
              <a:rPr lang="en-US" altLang="zh-CN" dirty="0"/>
              <a:t>F1</a:t>
            </a:r>
            <a:r>
              <a:rPr lang="zh-CN" altLang="en-US" dirty="0"/>
              <a:t>的符号链接（软链接）文件</a:t>
            </a:r>
            <a:r>
              <a:rPr lang="en-US" altLang="zh-CN" dirty="0"/>
              <a:t>F2</a:t>
            </a:r>
            <a:r>
              <a:rPr lang="zh-CN" altLang="en-US" dirty="0"/>
              <a:t>，再建立</a:t>
            </a:r>
            <a:r>
              <a:rPr lang="en-US" altLang="zh-CN" dirty="0"/>
              <a:t>F1</a:t>
            </a:r>
            <a:r>
              <a:rPr lang="zh-CN" altLang="en-US" dirty="0"/>
              <a:t>的硬链接文件</a:t>
            </a:r>
            <a:r>
              <a:rPr lang="en-US" altLang="zh-CN" dirty="0"/>
              <a:t>F3</a:t>
            </a:r>
            <a:r>
              <a:rPr lang="zh-CN" altLang="en-US" dirty="0"/>
              <a:t>，然后删除</a:t>
            </a:r>
            <a:r>
              <a:rPr lang="en-US" altLang="zh-CN" dirty="0"/>
              <a:t>F1</a:t>
            </a:r>
            <a:r>
              <a:rPr lang="zh-CN" altLang="en-US" dirty="0"/>
              <a:t>。此时，</a:t>
            </a:r>
            <a:r>
              <a:rPr lang="en-US" altLang="zh-CN" dirty="0"/>
              <a:t>F2</a:t>
            </a:r>
            <a:r>
              <a:rPr lang="zh-CN" altLang="en-US" dirty="0"/>
              <a:t>和</a:t>
            </a:r>
            <a:r>
              <a:rPr lang="en-US" altLang="zh-CN" dirty="0"/>
              <a:t>F3</a:t>
            </a:r>
            <a:r>
              <a:rPr lang="zh-CN" altLang="en-US" dirty="0"/>
              <a:t>的引用计数值分别是（ </a:t>
            </a:r>
            <a:r>
              <a:rPr lang="en-US" altLang="zh-CN" dirty="0"/>
              <a:t>B 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           B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            C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             D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34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设文件索引节点中有</a:t>
            </a:r>
            <a:r>
              <a:rPr lang="en-US" altLang="zh-CN" dirty="0"/>
              <a:t>7</a:t>
            </a:r>
            <a:r>
              <a:rPr lang="zh-CN" altLang="en-US" dirty="0"/>
              <a:t>个地址项，其中</a:t>
            </a:r>
            <a:r>
              <a:rPr lang="en-US" altLang="zh-CN" dirty="0"/>
              <a:t>4</a:t>
            </a:r>
            <a:r>
              <a:rPr lang="zh-CN" altLang="en-US" dirty="0"/>
              <a:t>个地址为直接地址索引，</a:t>
            </a:r>
            <a:r>
              <a:rPr lang="en-US" altLang="zh-CN" dirty="0"/>
              <a:t>2</a:t>
            </a:r>
            <a:r>
              <a:rPr lang="zh-CN" altLang="en-US" dirty="0"/>
              <a:t>个地址项是一级间接地址项，</a:t>
            </a:r>
            <a:r>
              <a:rPr lang="en-US" altLang="zh-CN" dirty="0"/>
              <a:t>1</a:t>
            </a:r>
            <a:r>
              <a:rPr lang="zh-CN" altLang="en-US" dirty="0"/>
              <a:t>个地址项是二级间接地址索引，每个地址项的大小为</a:t>
            </a:r>
            <a:r>
              <a:rPr lang="en-US" altLang="zh-CN" dirty="0"/>
              <a:t>4</a:t>
            </a:r>
            <a:r>
              <a:rPr lang="zh-CN" altLang="en-US" dirty="0"/>
              <a:t>字节，若磁盘索引块和磁盘数据块大小均为</a:t>
            </a:r>
            <a:r>
              <a:rPr lang="en-US" altLang="zh-CN" dirty="0"/>
              <a:t>256</a:t>
            </a:r>
            <a:r>
              <a:rPr lang="zh-CN" altLang="en-US" dirty="0"/>
              <a:t>字节，则可表示的单个文件最大长度是</a:t>
            </a:r>
            <a:r>
              <a:rPr lang="en-US" altLang="zh-CN" dirty="0"/>
              <a:t>(  C  )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33KB         B</a:t>
            </a:r>
            <a:r>
              <a:rPr lang="zh-CN" altLang="en-US" dirty="0"/>
              <a:t>、</a:t>
            </a:r>
            <a:r>
              <a:rPr lang="en-US" altLang="zh-CN" dirty="0"/>
              <a:t>519KB        C</a:t>
            </a:r>
            <a:r>
              <a:rPr lang="zh-CN" altLang="en-US" dirty="0"/>
              <a:t>、</a:t>
            </a:r>
            <a:r>
              <a:rPr lang="en-US" altLang="zh-CN" dirty="0"/>
              <a:t>1057KB       D</a:t>
            </a:r>
            <a:r>
              <a:rPr lang="zh-CN" altLang="en-US" dirty="0"/>
              <a:t>、</a:t>
            </a:r>
            <a:r>
              <a:rPr lang="en-US" altLang="zh-CN" dirty="0"/>
              <a:t>16513KB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76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file allocation </a:t>
            </a:r>
            <a:r>
              <a:rPr lang="en-US" altLang="zh-CN" dirty="0" smtClean="0"/>
              <a:t>table (FAT) </a:t>
            </a:r>
            <a:r>
              <a:rPr lang="en-US" altLang="zh-CN" dirty="0"/>
              <a:t>is used, and each entry in the file allocation table is 4 bytes in size. Given a 100 MB disk on which the file system is stored and data blocks of size 1024 bytes, what is the maximum sized file that can be stored on this </a:t>
            </a:r>
            <a:r>
              <a:rPr lang="en-US" altLang="zh-CN" dirty="0" smtClean="0"/>
              <a:t>disk?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42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FAT</a:t>
            </a:r>
            <a:r>
              <a:rPr lang="zh-CN" altLang="en-US" dirty="0"/>
              <a:t>表所占空间：</a:t>
            </a:r>
            <a:r>
              <a:rPr lang="en-US" altLang="zh-CN" dirty="0"/>
              <a:t>100M/1024*4 = 400KB</a:t>
            </a:r>
            <a:r>
              <a:rPr lang="zh-CN" altLang="en-US" dirty="0"/>
              <a:t>，文件大小最大为：</a:t>
            </a:r>
            <a:r>
              <a:rPr lang="en-US" altLang="zh-CN" dirty="0"/>
              <a:t>100MB-400KB-1KB</a:t>
            </a:r>
            <a:r>
              <a:rPr lang="zh-CN" altLang="en-US" dirty="0"/>
              <a:t>（目录结构至少占</a:t>
            </a:r>
            <a:r>
              <a:rPr lang="zh-CN" altLang="en-US" dirty="0" smtClean="0"/>
              <a:t>一块）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21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Disk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假设磁头当前位于第</a:t>
            </a:r>
            <a:r>
              <a:rPr lang="en-US" altLang="zh-CN" dirty="0"/>
              <a:t>105</a:t>
            </a:r>
            <a:r>
              <a:rPr lang="zh-CN" altLang="en-US" dirty="0"/>
              <a:t>道，正在向磁道序号增加的方向移动。现有一个磁道访问请求序列为</a:t>
            </a:r>
            <a:r>
              <a:rPr lang="en-US" altLang="zh-CN" dirty="0"/>
              <a:t>35</a:t>
            </a:r>
            <a:r>
              <a:rPr lang="zh-CN" altLang="en-US" dirty="0"/>
              <a:t>，</a:t>
            </a:r>
            <a:r>
              <a:rPr lang="en-US" altLang="zh-CN" dirty="0"/>
              <a:t>45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68</a:t>
            </a:r>
            <a:r>
              <a:rPr lang="zh-CN" altLang="en-US" dirty="0"/>
              <a:t>，</a:t>
            </a:r>
            <a:r>
              <a:rPr lang="en-US" altLang="zh-CN" dirty="0"/>
              <a:t>110</a:t>
            </a:r>
            <a:r>
              <a:rPr lang="zh-CN" altLang="en-US" dirty="0"/>
              <a:t>，</a:t>
            </a:r>
            <a:r>
              <a:rPr lang="en-US" altLang="zh-CN" dirty="0"/>
              <a:t>180</a:t>
            </a:r>
            <a:r>
              <a:rPr lang="zh-CN" altLang="en-US" dirty="0"/>
              <a:t>，</a:t>
            </a:r>
            <a:r>
              <a:rPr lang="en-US" altLang="zh-CN" dirty="0"/>
              <a:t>170</a:t>
            </a:r>
            <a:r>
              <a:rPr lang="zh-CN" altLang="en-US" dirty="0"/>
              <a:t>，</a:t>
            </a:r>
            <a:r>
              <a:rPr lang="en-US" altLang="zh-CN" dirty="0"/>
              <a:t>195</a:t>
            </a:r>
            <a:r>
              <a:rPr lang="zh-CN" altLang="en-US" dirty="0"/>
              <a:t>，采用</a:t>
            </a:r>
            <a:r>
              <a:rPr lang="en-US" altLang="zh-CN" dirty="0"/>
              <a:t>SCAN</a:t>
            </a:r>
            <a:r>
              <a:rPr lang="zh-CN" altLang="en-US" dirty="0"/>
              <a:t>调度（电梯调度）算法得到的磁盘访问序列是（  </a:t>
            </a:r>
            <a:r>
              <a:rPr lang="en-US" altLang="zh-CN" dirty="0"/>
              <a:t>A   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110</a:t>
            </a:r>
            <a:r>
              <a:rPr lang="zh-CN" altLang="en-US" dirty="0"/>
              <a:t>，</a:t>
            </a:r>
            <a:r>
              <a:rPr lang="en-US" altLang="zh-CN" dirty="0"/>
              <a:t>170</a:t>
            </a:r>
            <a:r>
              <a:rPr lang="zh-CN" altLang="en-US" dirty="0"/>
              <a:t>，</a:t>
            </a:r>
            <a:r>
              <a:rPr lang="en-US" altLang="zh-CN" dirty="0"/>
              <a:t>180</a:t>
            </a:r>
            <a:r>
              <a:rPr lang="zh-CN" altLang="en-US" dirty="0"/>
              <a:t>，</a:t>
            </a:r>
            <a:r>
              <a:rPr lang="en-US" altLang="zh-CN" dirty="0"/>
              <a:t>195</a:t>
            </a:r>
            <a:r>
              <a:rPr lang="zh-CN" altLang="en-US" dirty="0"/>
              <a:t>，</a:t>
            </a:r>
            <a:r>
              <a:rPr lang="en-US" altLang="zh-CN" dirty="0"/>
              <a:t>68</a:t>
            </a:r>
            <a:r>
              <a:rPr lang="zh-CN" altLang="en-US" dirty="0"/>
              <a:t>，</a:t>
            </a:r>
            <a:r>
              <a:rPr lang="en-US" altLang="zh-CN" dirty="0"/>
              <a:t>45</a:t>
            </a:r>
            <a:r>
              <a:rPr lang="zh-CN" altLang="en-US" dirty="0"/>
              <a:t>，</a:t>
            </a:r>
            <a:r>
              <a:rPr lang="en-US" altLang="zh-CN" dirty="0"/>
              <a:t>35</a:t>
            </a:r>
            <a:r>
              <a:rPr lang="zh-CN" altLang="en-US" dirty="0"/>
              <a:t>，</a:t>
            </a:r>
            <a:r>
              <a:rPr lang="en-US" altLang="zh-CN" dirty="0"/>
              <a:t>12  B</a:t>
            </a:r>
            <a:r>
              <a:rPr lang="zh-CN" altLang="en-US" dirty="0"/>
              <a:t>、</a:t>
            </a:r>
            <a:r>
              <a:rPr lang="en-US" altLang="zh-CN" dirty="0"/>
              <a:t>110</a:t>
            </a:r>
            <a:r>
              <a:rPr lang="zh-CN" altLang="en-US" dirty="0"/>
              <a:t>，</a:t>
            </a:r>
            <a:r>
              <a:rPr lang="en-US" altLang="zh-CN" dirty="0"/>
              <a:t>68</a:t>
            </a:r>
            <a:r>
              <a:rPr lang="zh-CN" altLang="en-US" dirty="0"/>
              <a:t>，</a:t>
            </a:r>
            <a:r>
              <a:rPr lang="en-US" altLang="zh-CN" dirty="0"/>
              <a:t>45</a:t>
            </a:r>
            <a:r>
              <a:rPr lang="zh-CN" altLang="en-US" dirty="0"/>
              <a:t>，</a:t>
            </a:r>
            <a:r>
              <a:rPr lang="en-US" altLang="zh-CN" dirty="0"/>
              <a:t>35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170</a:t>
            </a:r>
            <a:r>
              <a:rPr lang="zh-CN" altLang="en-US" dirty="0"/>
              <a:t>，</a:t>
            </a:r>
            <a:r>
              <a:rPr lang="en-US" altLang="zh-CN" dirty="0"/>
              <a:t>180</a:t>
            </a:r>
            <a:r>
              <a:rPr lang="zh-CN" altLang="en-US" dirty="0"/>
              <a:t>，</a:t>
            </a:r>
            <a:r>
              <a:rPr lang="en-US" altLang="zh-CN" dirty="0"/>
              <a:t>195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110</a:t>
            </a:r>
            <a:r>
              <a:rPr lang="zh-CN" altLang="en-US" dirty="0"/>
              <a:t>，</a:t>
            </a:r>
            <a:r>
              <a:rPr lang="en-US" altLang="zh-CN" dirty="0"/>
              <a:t>170</a:t>
            </a:r>
            <a:r>
              <a:rPr lang="zh-CN" altLang="en-US" dirty="0"/>
              <a:t>，</a:t>
            </a:r>
            <a:r>
              <a:rPr lang="en-US" altLang="zh-CN" dirty="0"/>
              <a:t>180</a:t>
            </a:r>
            <a:r>
              <a:rPr lang="zh-CN" altLang="en-US" dirty="0"/>
              <a:t>，</a:t>
            </a:r>
            <a:r>
              <a:rPr lang="en-US" altLang="zh-CN" dirty="0"/>
              <a:t>195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35</a:t>
            </a:r>
            <a:r>
              <a:rPr lang="zh-CN" altLang="en-US" dirty="0"/>
              <a:t>，</a:t>
            </a:r>
            <a:r>
              <a:rPr lang="en-US" altLang="zh-CN" dirty="0"/>
              <a:t>45</a:t>
            </a:r>
            <a:r>
              <a:rPr lang="zh-CN" altLang="en-US" dirty="0"/>
              <a:t>，</a:t>
            </a:r>
            <a:r>
              <a:rPr lang="en-US" altLang="zh-CN" dirty="0"/>
              <a:t>68  D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35</a:t>
            </a:r>
            <a:r>
              <a:rPr lang="zh-CN" altLang="en-US" dirty="0"/>
              <a:t>，</a:t>
            </a:r>
            <a:r>
              <a:rPr lang="en-US" altLang="zh-CN" dirty="0"/>
              <a:t>45</a:t>
            </a:r>
            <a:r>
              <a:rPr lang="zh-CN" altLang="en-US" dirty="0"/>
              <a:t>，</a:t>
            </a:r>
            <a:r>
              <a:rPr lang="en-US" altLang="zh-CN" dirty="0"/>
              <a:t>68</a:t>
            </a:r>
            <a:r>
              <a:rPr lang="zh-CN" altLang="en-US" dirty="0"/>
              <a:t>，</a:t>
            </a:r>
            <a:r>
              <a:rPr lang="en-US" altLang="zh-CN" dirty="0"/>
              <a:t>110</a:t>
            </a:r>
            <a:r>
              <a:rPr lang="zh-CN" altLang="en-US" dirty="0"/>
              <a:t>，</a:t>
            </a:r>
            <a:r>
              <a:rPr lang="en-US" altLang="zh-CN" dirty="0"/>
              <a:t>170</a:t>
            </a:r>
            <a:r>
              <a:rPr lang="zh-CN" altLang="en-US" dirty="0"/>
              <a:t>，</a:t>
            </a:r>
            <a:r>
              <a:rPr lang="en-US" altLang="zh-CN" dirty="0"/>
              <a:t>180</a:t>
            </a:r>
            <a:r>
              <a:rPr lang="zh-CN" altLang="en-US" dirty="0"/>
              <a:t>，</a:t>
            </a:r>
            <a:r>
              <a:rPr lang="en-US" altLang="zh-CN" dirty="0"/>
              <a:t>195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54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Disk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假设计算机系统采用</a:t>
            </a:r>
            <a:r>
              <a:rPr lang="en-US" altLang="zh-CN" dirty="0"/>
              <a:t>CSCAN(</a:t>
            </a:r>
            <a:r>
              <a:rPr lang="zh-CN" altLang="en-US" dirty="0"/>
              <a:t>循环扫描</a:t>
            </a:r>
            <a:r>
              <a:rPr lang="en-US" altLang="zh-CN" dirty="0"/>
              <a:t>)</a:t>
            </a:r>
            <a:r>
              <a:rPr lang="zh-CN" altLang="en-US" dirty="0"/>
              <a:t>磁盘调度策略，使用</a:t>
            </a:r>
            <a:r>
              <a:rPr lang="en-US" altLang="zh-CN" dirty="0"/>
              <a:t>2KB</a:t>
            </a:r>
            <a:r>
              <a:rPr lang="zh-CN" altLang="en-US" dirty="0"/>
              <a:t>的内存空间记录</a:t>
            </a:r>
            <a:r>
              <a:rPr lang="en-US" altLang="zh-CN" dirty="0"/>
              <a:t>16384</a:t>
            </a:r>
            <a:r>
              <a:rPr lang="zh-CN" altLang="en-US" dirty="0"/>
              <a:t>个磁盘的空闲状态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、请说明在上述条件如何进行磁盘块空闲状态的管理。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、设某单面磁盘的旋转速度为每分钟</a:t>
            </a:r>
            <a:r>
              <a:rPr lang="en-US" altLang="zh-CN" dirty="0"/>
              <a:t>6000</a:t>
            </a:r>
            <a:r>
              <a:rPr lang="zh-CN" altLang="en-US" dirty="0"/>
              <a:t>转，每个磁道有</a:t>
            </a:r>
            <a:r>
              <a:rPr lang="en-US" altLang="zh-CN" dirty="0"/>
              <a:t>100</a:t>
            </a:r>
            <a:r>
              <a:rPr lang="zh-CN" altLang="en-US" dirty="0"/>
              <a:t>个扇区，相临磁道间的平均移动的时间为</a:t>
            </a:r>
            <a:r>
              <a:rPr lang="en-US" altLang="zh-CN" dirty="0"/>
              <a:t>1ms.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(3)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 </a:t>
            </a:r>
            <a:r>
              <a:rPr lang="zh-CN" altLang="en-US" dirty="0"/>
              <a:t>若在某时刻，磁头位于</a:t>
            </a:r>
            <a:r>
              <a:rPr lang="en-US" altLang="zh-CN" dirty="0"/>
              <a:t>100</a:t>
            </a:r>
            <a:r>
              <a:rPr lang="zh-CN" altLang="en-US" dirty="0"/>
              <a:t>号磁道处，并沿着磁道号增大的方向移动</a:t>
            </a:r>
            <a:r>
              <a:rPr lang="en-US" altLang="zh-CN" dirty="0"/>
              <a:t>(</a:t>
            </a:r>
            <a:r>
              <a:rPr lang="zh-CN" altLang="en-US" dirty="0"/>
              <a:t>如下图所示</a:t>
            </a:r>
            <a:r>
              <a:rPr lang="en-US" altLang="zh-CN" dirty="0"/>
              <a:t>),</a:t>
            </a:r>
            <a:r>
              <a:rPr lang="zh-CN" altLang="en-US" dirty="0"/>
              <a:t>磁道号的请求队列为</a:t>
            </a:r>
            <a:r>
              <a:rPr lang="en-US" altLang="zh-CN" dirty="0"/>
              <a:t>50</a:t>
            </a:r>
            <a:r>
              <a:rPr lang="zh-CN" altLang="en-US" dirty="0"/>
              <a:t>，</a:t>
            </a:r>
            <a:r>
              <a:rPr lang="en-US" altLang="zh-CN" dirty="0"/>
              <a:t>90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120</a:t>
            </a:r>
            <a:r>
              <a:rPr lang="zh-CN" altLang="en-US" dirty="0"/>
              <a:t>对请求队列中的每个磁道需读取</a:t>
            </a:r>
            <a:r>
              <a:rPr lang="en-US" altLang="zh-CN" dirty="0"/>
              <a:t>1</a:t>
            </a:r>
            <a:r>
              <a:rPr lang="zh-CN" altLang="en-US" dirty="0"/>
              <a:t>个随机分布的扇区，则读完这个扇区点共需要多少时间？需要给出计算过程。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逻辑地址、物理地址（</a:t>
            </a:r>
            <a:r>
              <a:rPr lang="en-US" altLang="zh-CN" dirty="0" smtClean="0"/>
              <a:t>MMU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连续内存分配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重定位、界限寄存器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孔</a:t>
            </a:r>
            <a:r>
              <a:rPr lang="zh-CN" altLang="en-US" dirty="0"/>
              <a:t>，</a:t>
            </a:r>
            <a:r>
              <a:rPr lang="en-US" altLang="zh-CN" dirty="0"/>
              <a:t>best fit</a:t>
            </a:r>
            <a:r>
              <a:rPr lang="zh-CN" altLang="en-US" dirty="0"/>
              <a:t>等几个</a:t>
            </a:r>
            <a:r>
              <a:rPr lang="zh-CN" altLang="en-US" dirty="0" smtClean="0"/>
              <a:t>算法</a:t>
            </a:r>
            <a:endParaRPr lang="en-US" altLang="zh-CN" dirty="0"/>
          </a:p>
          <a:p>
            <a:pPr lvl="1"/>
            <a:r>
              <a:rPr lang="zh-CN" altLang="en-US" dirty="0" smtClean="0"/>
              <a:t>碎片（外部？、内部？）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</a:t>
            </a:r>
            <a:endParaRPr lang="en-US" altLang="zh-CN" dirty="0"/>
          </a:p>
          <a:p>
            <a:pPr lvl="1"/>
            <a:r>
              <a:rPr lang="zh-CN" altLang="en-US" dirty="0" smtClean="0"/>
              <a:t>逻辑地址的意义（</a:t>
            </a:r>
            <a:r>
              <a:rPr lang="en-US" altLang="zh-CN" dirty="0" err="1" smtClean="0"/>
              <a:t>p,d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TLB</a:t>
            </a:r>
            <a:r>
              <a:rPr lang="zh-CN" altLang="en-US" dirty="0" smtClean="0"/>
              <a:t>（理解）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层次页表（原理、意义、结合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，书上的例题必须会做和理解）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反向页表（必须理解，页表的大小）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7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2KB = 2*1024*8bit = 16384bit</a:t>
            </a:r>
            <a:r>
              <a:rPr lang="zh-CN" altLang="en-US" dirty="0"/>
              <a:t>。因此可以使用位图法进行磁盘块空闲状态管理，每</a:t>
            </a:r>
            <a:r>
              <a:rPr lang="en-US" altLang="zh-CN" dirty="0"/>
              <a:t>1bit</a:t>
            </a:r>
            <a:r>
              <a:rPr lang="zh-CN" altLang="en-US" dirty="0"/>
              <a:t>表示一个磁盘块是否空闲。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）每分钟</a:t>
            </a:r>
            <a:r>
              <a:rPr lang="en-US" altLang="zh-CN" dirty="0"/>
              <a:t>6000</a:t>
            </a:r>
            <a:r>
              <a:rPr lang="zh-CN" altLang="en-US" dirty="0"/>
              <a:t>转，转一圈的时间为</a:t>
            </a:r>
            <a:r>
              <a:rPr lang="en-US" altLang="zh-CN" dirty="0"/>
              <a:t>0.01s</a:t>
            </a:r>
            <a:r>
              <a:rPr lang="zh-CN" altLang="en-US" dirty="0"/>
              <a:t>，通过一个扇区的时间为</a:t>
            </a:r>
            <a:r>
              <a:rPr lang="en-US" altLang="zh-CN" dirty="0"/>
              <a:t>0.0001s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CSCAN</a:t>
            </a:r>
            <a:r>
              <a:rPr lang="zh-CN" altLang="en-US" dirty="0"/>
              <a:t>算法，被访问的磁道号顺序为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120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50</a:t>
            </a:r>
            <a:r>
              <a:rPr lang="zh-CN" altLang="en-US" dirty="0"/>
              <a:t>，</a:t>
            </a:r>
            <a:r>
              <a:rPr lang="en-US" altLang="zh-CN" dirty="0"/>
              <a:t>90,</a:t>
            </a:r>
            <a:r>
              <a:rPr lang="zh-CN" altLang="en-US" dirty="0"/>
              <a:t>因此，寻道用去的总时间为：（</a:t>
            </a:r>
            <a:r>
              <a:rPr lang="en-US" altLang="zh-CN" dirty="0"/>
              <a:t>20 + 90 + 20 + 40</a:t>
            </a:r>
            <a:r>
              <a:rPr lang="zh-CN" altLang="en-US" dirty="0"/>
              <a:t>）* </a:t>
            </a:r>
            <a:r>
              <a:rPr lang="en-US" altLang="zh-CN" dirty="0"/>
              <a:t>1ms = 170ms</a:t>
            </a:r>
          </a:p>
          <a:p>
            <a:r>
              <a:rPr lang="zh-CN" altLang="en-US" dirty="0"/>
              <a:t>总共要随机读取四个扇区，用去的时间为：（</a:t>
            </a:r>
            <a:r>
              <a:rPr lang="en-US" altLang="zh-CN" dirty="0"/>
              <a:t>0.01*0.5 + 0.0001</a:t>
            </a:r>
            <a:r>
              <a:rPr lang="zh-CN" altLang="en-US" dirty="0"/>
              <a:t>）*</a:t>
            </a:r>
            <a:r>
              <a:rPr lang="en-US" altLang="zh-CN" dirty="0"/>
              <a:t>4 = 0.0204s = 20.4ms</a:t>
            </a:r>
          </a:p>
          <a:p>
            <a:r>
              <a:rPr lang="zh-CN" altLang="en-US" dirty="0"/>
              <a:t>所以，读完这个扇区点共需要 </a:t>
            </a:r>
            <a:r>
              <a:rPr lang="en-US" altLang="zh-CN" dirty="0"/>
              <a:t>170ms + 20.4ms = 190.4ms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21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虚拟内存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需调页</a:t>
            </a:r>
            <a:endParaRPr lang="en-US" altLang="zh-CN" dirty="0" smtClean="0"/>
          </a:p>
          <a:p>
            <a:r>
              <a:rPr lang="zh-CN" altLang="en-US" dirty="0" smtClean="0"/>
              <a:t>页错误（如何处理的若干步骤）</a:t>
            </a:r>
            <a:endParaRPr lang="en-US" altLang="zh-CN" dirty="0" smtClean="0"/>
          </a:p>
          <a:p>
            <a:r>
              <a:rPr lang="zh-CN" altLang="en-US" dirty="0" smtClean="0"/>
              <a:t>页面置换（目标）</a:t>
            </a:r>
            <a:endParaRPr lang="en-US" altLang="zh-CN" dirty="0" smtClean="0"/>
          </a:p>
          <a:p>
            <a:r>
              <a:rPr lang="zh-CN" altLang="en-US" dirty="0" smtClean="0"/>
              <a:t>页面置换算法（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Belady</a:t>
            </a:r>
            <a:r>
              <a:rPr lang="zh-CN" altLang="en-US" dirty="0" smtClean="0"/>
              <a:t>异常，最优置换、</a:t>
            </a:r>
            <a:r>
              <a:rPr lang="en-US" altLang="zh-CN" dirty="0" smtClean="0"/>
              <a:t>LRU</a:t>
            </a:r>
            <a:r>
              <a:rPr lang="zh-CN" altLang="en-US" dirty="0" smtClean="0"/>
              <a:t>、二次机会、书上的例题必须会做）</a:t>
            </a:r>
            <a:endParaRPr lang="en-US" altLang="zh-CN" dirty="0" smtClean="0"/>
          </a:p>
          <a:p>
            <a:r>
              <a:rPr lang="zh-CN" altLang="en-US" dirty="0" smtClean="0"/>
              <a:t>帧分配（颠簸、局部性与工作集合）</a:t>
            </a:r>
            <a:endParaRPr lang="en-US" altLang="zh-CN" dirty="0" smtClean="0"/>
          </a:p>
          <a:p>
            <a:r>
              <a:rPr lang="zh-CN" altLang="en-US" dirty="0" smtClean="0"/>
              <a:t>其他考虑（页大小、</a:t>
            </a:r>
            <a:r>
              <a:rPr lang="en-US" altLang="zh-CN" dirty="0" smtClean="0"/>
              <a:t>TLB</a:t>
            </a:r>
            <a:r>
              <a:rPr lang="zh-CN" altLang="en-US" dirty="0" smtClean="0"/>
              <a:t>范围）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3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文件系统接口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顺序访问和直接访问</a:t>
            </a:r>
            <a:endParaRPr lang="en-US" altLang="zh-CN" dirty="0" smtClean="0"/>
          </a:p>
          <a:p>
            <a:r>
              <a:rPr lang="zh-CN" altLang="en-US" dirty="0" smtClean="0"/>
              <a:t>目录结构（单层、双层、树状、无环图）</a:t>
            </a:r>
            <a:endParaRPr lang="en-US" altLang="zh-CN" dirty="0" smtClean="0"/>
          </a:p>
          <a:p>
            <a:r>
              <a:rPr lang="zh-CN" altLang="en-US" dirty="0"/>
              <a:t>软</a:t>
            </a:r>
            <a:r>
              <a:rPr lang="zh-CN" altLang="en-US" dirty="0" smtClean="0"/>
              <a:t>连接与硬连接</a:t>
            </a:r>
            <a:endParaRPr lang="en-US" altLang="zh-CN" dirty="0" smtClean="0"/>
          </a:p>
          <a:p>
            <a:r>
              <a:rPr lang="zh-CN" altLang="en-US" dirty="0" smtClean="0"/>
              <a:t>访问控制（</a:t>
            </a:r>
            <a:r>
              <a:rPr lang="en-US" altLang="zh-CN" dirty="0" smtClean="0"/>
              <a:t>ACL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4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 </a:t>
            </a:r>
            <a:r>
              <a:rPr lang="zh-CN" altLang="en-US" dirty="0" smtClean="0"/>
              <a:t>文件系统实现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文件的磁盘分配（各算法的优缺点）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链接分配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FAT</a:t>
            </a:r>
            <a:r>
              <a:rPr lang="zh-CN" altLang="en-US" dirty="0" smtClean="0"/>
              <a:t>（和目录的关系，在磁盘上的位置）</a:t>
            </a:r>
            <a:endParaRPr lang="en-US" altLang="zh-CN" dirty="0"/>
          </a:p>
          <a:p>
            <a:pPr lvl="1"/>
            <a:r>
              <a:rPr lang="zh-CN" altLang="en-US" dirty="0" smtClean="0"/>
              <a:t>索引分配（书上的例题必须会做）</a:t>
            </a:r>
            <a:endParaRPr lang="en-US" altLang="zh-CN" dirty="0" smtClean="0"/>
          </a:p>
          <a:p>
            <a:r>
              <a:rPr lang="en-US" altLang="zh-CN" dirty="0"/>
              <a:t>FCB/</a:t>
            </a:r>
            <a:r>
              <a:rPr lang="en-US" altLang="zh-CN" dirty="0" err="1"/>
              <a:t>inode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 </a:t>
            </a:r>
            <a:r>
              <a:rPr lang="zh-CN" altLang="en-US" dirty="0" smtClean="0"/>
              <a:t>大容量存储器的结构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磁盘结构</a:t>
            </a:r>
            <a:endParaRPr lang="en-US" altLang="zh-CN" dirty="0" smtClean="0"/>
          </a:p>
          <a:p>
            <a:r>
              <a:rPr lang="zh-CN" altLang="en-US" dirty="0" smtClean="0"/>
              <a:t>磁盘调度（书上的例题必须理解）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FCFS</a:t>
            </a:r>
          </a:p>
          <a:p>
            <a:pPr lvl="1"/>
            <a:r>
              <a:rPr lang="en-US" altLang="zh-CN" dirty="0" smtClean="0"/>
              <a:t>SSTF</a:t>
            </a:r>
          </a:p>
          <a:p>
            <a:pPr lvl="1"/>
            <a:r>
              <a:rPr lang="en-US" altLang="zh-CN" dirty="0" smtClean="0"/>
              <a:t>SCAN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C-SCAN</a:t>
            </a:r>
          </a:p>
          <a:p>
            <a:pPr lvl="1"/>
            <a:r>
              <a:rPr lang="en-US" altLang="zh-CN" dirty="0" smtClean="0"/>
              <a:t>LOOK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C-LOOK</a:t>
            </a:r>
          </a:p>
          <a:p>
            <a:r>
              <a:rPr lang="en-US" altLang="zh-CN" dirty="0" smtClean="0"/>
              <a:t>RAID</a:t>
            </a:r>
            <a:r>
              <a:rPr lang="zh-CN" altLang="en-US" dirty="0" smtClean="0"/>
              <a:t>的原理（</a:t>
            </a:r>
            <a:r>
              <a:rPr lang="en-US" altLang="zh-CN" dirty="0" smtClean="0"/>
              <a:t>RAID0-RAID5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04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-12</a:t>
            </a:r>
            <a:r>
              <a:rPr lang="zh-CN" altLang="en-US" dirty="0" smtClean="0"/>
              <a:t>复习习题集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某</a:t>
            </a:r>
            <a:r>
              <a:rPr lang="zh-CN" altLang="en-US" dirty="0"/>
              <a:t>计算机采用二级页表的分页存储管理方式，按字节编制，页大小为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 smtClean="0"/>
              <a:t>）字节</a:t>
            </a:r>
            <a:r>
              <a:rPr lang="zh-CN" altLang="en-US" dirty="0"/>
              <a:t>，页表项大小为</a:t>
            </a:r>
            <a:r>
              <a:rPr lang="en-US" altLang="zh-CN" dirty="0"/>
              <a:t>2</a:t>
            </a:r>
            <a:r>
              <a:rPr lang="zh-CN" altLang="en-US" dirty="0"/>
              <a:t>字节，逻辑地址结构为：页目录号  页号  页内偏移量</a:t>
            </a:r>
            <a:r>
              <a:rPr lang="zh-CN" altLang="en-US" dirty="0" smtClean="0"/>
              <a:t>，逻辑</a:t>
            </a:r>
            <a:r>
              <a:rPr lang="zh-CN" altLang="en-US" dirty="0"/>
              <a:t>地址空间大小为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）页，则表示整个逻辑地址空间的页目录表中包含表项的</a:t>
            </a:r>
            <a:r>
              <a:rPr lang="zh-CN" altLang="en-US" dirty="0" smtClean="0"/>
              <a:t>个数是（ </a:t>
            </a:r>
            <a:r>
              <a:rPr lang="en-US" altLang="zh-CN" dirty="0" smtClean="0"/>
              <a:t>B</a:t>
            </a:r>
            <a:r>
              <a:rPr lang="zh-CN" altLang="en-US" dirty="0" smtClean="0"/>
              <a:t> ）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            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          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256           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512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2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reference page sequence is 1, 2, 3, 4, 1, 2, 5, 1, 2, 3, 4, 5, and the number of page frame is </a:t>
            </a:r>
            <a:r>
              <a:rPr lang="en-US" altLang="zh-CN" dirty="0" smtClean="0"/>
              <a:t>3.</a:t>
            </a:r>
            <a:endParaRPr lang="en-US" altLang="zh-CN" dirty="0"/>
          </a:p>
          <a:p>
            <a:r>
              <a:rPr lang="en-US" altLang="zh-CN" dirty="0"/>
              <a:t>(a) How many page faults for FIFO algorithm?</a:t>
            </a:r>
          </a:p>
          <a:p>
            <a:r>
              <a:rPr lang="en-US" altLang="zh-CN" dirty="0"/>
              <a:t>(b) How many page faults for LRU algorithm?</a:t>
            </a:r>
          </a:p>
          <a:p>
            <a:r>
              <a:rPr lang="en-US" altLang="zh-CN" dirty="0"/>
              <a:t>(c) How many page faults for OPT algorithm?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3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1881</Words>
  <Application>Microsoft Office PowerPoint</Application>
  <PresentationFormat>全屏显示(4:3)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复习纲要（8-12）</vt:lpstr>
      <vt:lpstr>8. 内存管理</vt:lpstr>
      <vt:lpstr>9. 虚拟内存</vt:lpstr>
      <vt:lpstr>10. 文件系统接口</vt:lpstr>
      <vt:lpstr>11. 文件系统实现</vt:lpstr>
      <vt:lpstr>12. 大容量存储器的结构</vt:lpstr>
      <vt:lpstr>8-12复习习题集</vt:lpstr>
      <vt:lpstr>Page Table</vt:lpstr>
      <vt:lpstr>Page Replacement</vt:lpstr>
      <vt:lpstr>Page Replacement</vt:lpstr>
      <vt:lpstr>PowerPoint 演示文稿</vt:lpstr>
      <vt:lpstr>Page Replacement</vt:lpstr>
      <vt:lpstr>PowerPoint 演示文稿</vt:lpstr>
      <vt:lpstr>File System</vt:lpstr>
      <vt:lpstr>File System</vt:lpstr>
      <vt:lpstr>File System</vt:lpstr>
      <vt:lpstr>PowerPoint 演示文稿</vt:lpstr>
      <vt:lpstr>Disk Scheduling</vt:lpstr>
      <vt:lpstr>Disk Scheduling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zjhseu</dc:creator>
  <cp:lastModifiedBy>USER-</cp:lastModifiedBy>
  <cp:revision>52</cp:revision>
  <dcterms:created xsi:type="dcterms:W3CDTF">2015-06-11T16:37:00Z</dcterms:created>
  <dcterms:modified xsi:type="dcterms:W3CDTF">2016-05-31T15:56:24Z</dcterms:modified>
</cp:coreProperties>
</file>