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4" r:id="rId5"/>
    <p:sldId id="265" r:id="rId6"/>
    <p:sldId id="266" r:id="rId7"/>
    <p:sldId id="268" r:id="rId8"/>
    <p:sldId id="269" r:id="rId9"/>
    <p:sldId id="262" r:id="rId10"/>
    <p:sldId id="263" r:id="rId11"/>
    <p:sldId id="271" r:id="rId12"/>
    <p:sldId id="272" r:id="rId13"/>
    <p:sldId id="274" r:id="rId14"/>
    <p:sldId id="27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29978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415281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125819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205370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1088045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190345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19867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307682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207226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257593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7D75352-0D83-4770-90BD-FCF881551174}" type="datetimeFigureOut">
              <a:rPr lang="zh-CN" altLang="en-US" smtClean="0"/>
              <a:t>2016/6/5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3831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75352-0D83-4770-90BD-FCF881551174}" type="datetimeFigureOut">
              <a:rPr lang="zh-CN" altLang="en-US" smtClean="0"/>
              <a:t>2016/6/5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D3B8C-AEBB-4FCE-9775-8692FF23F1B4}" type="slidenum">
              <a:rPr lang="zh-CN" altLang="en-US" smtClean="0"/>
              <a:t>‹#›</a:t>
            </a:fld>
            <a:endParaRPr lang="zh-CN" altLang="en-US"/>
          </a:p>
        </p:txBody>
      </p:sp>
    </p:spTree>
    <p:extLst>
      <p:ext uri="{BB962C8B-B14F-4D97-AF65-F5344CB8AC3E}">
        <p14:creationId xmlns:p14="http://schemas.microsoft.com/office/powerpoint/2010/main" val="328225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复习纲要（</a:t>
            </a:r>
            <a:r>
              <a:rPr lang="en-US" altLang="zh-CN" dirty="0" smtClean="0"/>
              <a:t>6-7</a:t>
            </a:r>
            <a:r>
              <a:rPr lang="zh-CN" altLang="en-US" dirty="0" smtClean="0"/>
              <a: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559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229600" cy="4525963"/>
          </a:xfrm>
        </p:spPr>
        <p:txBody>
          <a:bodyPr>
            <a:normAutofit fontScale="25000" lnSpcReduction="20000"/>
          </a:bodyPr>
          <a:lstStyle/>
          <a:p>
            <a:pPr marL="0" indent="0">
              <a:buNone/>
            </a:pPr>
            <a:r>
              <a:rPr lang="en-US" altLang="zh-CN" sz="7200" dirty="0"/>
              <a:t>Semaphore </a:t>
            </a:r>
            <a:r>
              <a:rPr lang="en-US" altLang="zh-CN" sz="7200" dirty="0" smtClean="0"/>
              <a:t>seats </a:t>
            </a:r>
            <a:r>
              <a:rPr lang="en-US" altLang="zh-CN" sz="7200" dirty="0"/>
              <a:t>=10;//</a:t>
            </a:r>
            <a:r>
              <a:rPr lang="zh-CN" altLang="en-US" sz="7200" dirty="0"/>
              <a:t>表示空余座位数量的资源信号量，初值为</a:t>
            </a:r>
            <a:r>
              <a:rPr lang="en-US" altLang="zh-CN" sz="7200" dirty="0"/>
              <a:t>10</a:t>
            </a:r>
          </a:p>
          <a:p>
            <a:pPr marL="0" indent="0">
              <a:buNone/>
            </a:pPr>
            <a:r>
              <a:rPr lang="en-US" altLang="zh-CN" sz="7200" dirty="0" smtClean="0"/>
              <a:t>Semaphore </a:t>
            </a:r>
            <a:r>
              <a:rPr lang="en-US" altLang="zh-CN" sz="7200" dirty="0" err="1"/>
              <a:t>mutex</a:t>
            </a:r>
            <a:r>
              <a:rPr lang="en-US" altLang="zh-CN" sz="7200" dirty="0"/>
              <a:t> = 1; //</a:t>
            </a:r>
            <a:r>
              <a:rPr lang="zh-CN" altLang="en-US" sz="7200" dirty="0"/>
              <a:t>管理取号机的互斥信号量，初值为</a:t>
            </a:r>
            <a:r>
              <a:rPr lang="en-US" altLang="zh-CN" sz="7200" dirty="0"/>
              <a:t>1</a:t>
            </a:r>
            <a:r>
              <a:rPr lang="zh-CN" altLang="en-US" sz="7200" dirty="0"/>
              <a:t>，表示取号机空闲</a:t>
            </a:r>
          </a:p>
          <a:p>
            <a:pPr marL="0" indent="0">
              <a:buNone/>
            </a:pPr>
            <a:r>
              <a:rPr lang="en-US" altLang="zh-CN" sz="7200" dirty="0" smtClean="0"/>
              <a:t>Semaphore </a:t>
            </a:r>
            <a:r>
              <a:rPr lang="en-US" altLang="zh-CN" sz="7200" dirty="0"/>
              <a:t>custom = 0; //</a:t>
            </a:r>
            <a:r>
              <a:rPr lang="zh-CN" altLang="en-US" sz="7200" dirty="0"/>
              <a:t>表示顾客数量的资源信号量，初值为</a:t>
            </a:r>
            <a:r>
              <a:rPr lang="en-US" altLang="zh-CN" sz="7200" dirty="0"/>
              <a:t>0</a:t>
            </a:r>
          </a:p>
          <a:p>
            <a:pPr marL="0" indent="0">
              <a:buNone/>
            </a:pPr>
            <a:r>
              <a:rPr lang="zh-CN" altLang="en-US" sz="7200" dirty="0"/>
              <a:t>　</a:t>
            </a:r>
            <a:r>
              <a:rPr lang="en-US" altLang="zh-CN" sz="7200" dirty="0" smtClean="0"/>
              <a:t>Process </a:t>
            </a:r>
            <a:r>
              <a:rPr lang="zh-CN" altLang="en-US" sz="7200" dirty="0"/>
              <a:t>顾客</a:t>
            </a:r>
          </a:p>
          <a:p>
            <a:pPr marL="0" indent="0">
              <a:buNone/>
            </a:pPr>
            <a:r>
              <a:rPr lang="zh-CN" altLang="en-US" sz="7200" dirty="0"/>
              <a:t>　　</a:t>
            </a:r>
            <a:r>
              <a:rPr lang="en-US" altLang="zh-CN" sz="7200" dirty="0"/>
              <a:t>{</a:t>
            </a:r>
          </a:p>
          <a:p>
            <a:pPr marL="0" indent="0">
              <a:buNone/>
            </a:pPr>
            <a:r>
              <a:rPr lang="zh-CN" altLang="en-US" sz="7200" dirty="0"/>
              <a:t>　　    </a:t>
            </a:r>
            <a:r>
              <a:rPr lang="zh-CN" altLang="en-US" sz="7200" dirty="0" smtClean="0"/>
              <a:t> </a:t>
            </a:r>
            <a:r>
              <a:rPr lang="en-US" altLang="zh-CN" sz="7200" dirty="0" smtClean="0"/>
              <a:t>wait(seats</a:t>
            </a:r>
            <a:r>
              <a:rPr lang="en-US" altLang="zh-CN" sz="7200" dirty="0"/>
              <a:t>); //</a:t>
            </a:r>
            <a:r>
              <a:rPr lang="zh-CN" altLang="en-US" sz="7200" dirty="0"/>
              <a:t>找个空座位</a:t>
            </a:r>
          </a:p>
          <a:p>
            <a:pPr marL="0" indent="0">
              <a:buNone/>
            </a:pPr>
            <a:r>
              <a:rPr lang="zh-CN" altLang="en-US" sz="7200" dirty="0"/>
              <a:t>　　    </a:t>
            </a:r>
            <a:r>
              <a:rPr lang="zh-CN" altLang="en-US" sz="7200" dirty="0" smtClean="0"/>
              <a:t> </a:t>
            </a:r>
            <a:r>
              <a:rPr lang="en-US" altLang="zh-CN" sz="7200" dirty="0" smtClean="0"/>
              <a:t>wait(</a:t>
            </a:r>
            <a:r>
              <a:rPr lang="en-US" altLang="zh-CN" sz="7200" dirty="0" err="1" smtClean="0"/>
              <a:t>mutex</a:t>
            </a:r>
            <a:r>
              <a:rPr lang="en-US" altLang="zh-CN" sz="7200" dirty="0"/>
              <a:t>); //</a:t>
            </a:r>
            <a:r>
              <a:rPr lang="zh-CN" altLang="en-US" sz="7200" dirty="0"/>
              <a:t>在看看取号机是否空闲</a:t>
            </a:r>
          </a:p>
          <a:p>
            <a:pPr marL="0" indent="0">
              <a:buNone/>
            </a:pPr>
            <a:r>
              <a:rPr lang="zh-CN" altLang="en-US" sz="7200" dirty="0"/>
              <a:t>　　        从取号机取号</a:t>
            </a:r>
            <a:r>
              <a:rPr lang="en-US" altLang="zh-CN" sz="7200" dirty="0"/>
              <a:t>;</a:t>
            </a:r>
          </a:p>
          <a:p>
            <a:pPr marL="0" indent="0">
              <a:buNone/>
            </a:pPr>
            <a:r>
              <a:rPr lang="zh-CN" altLang="en-US" sz="7200" dirty="0"/>
              <a:t>　　    </a:t>
            </a:r>
            <a:r>
              <a:rPr lang="zh-CN" altLang="en-US" sz="7200" dirty="0" smtClean="0"/>
              <a:t> </a:t>
            </a:r>
            <a:r>
              <a:rPr lang="en-US" altLang="zh-CN" sz="7200" dirty="0" smtClean="0"/>
              <a:t>signal(</a:t>
            </a:r>
            <a:r>
              <a:rPr lang="en-US" altLang="zh-CN" sz="7200" dirty="0" err="1" smtClean="0"/>
              <a:t>mutex</a:t>
            </a:r>
            <a:r>
              <a:rPr lang="en-US" altLang="zh-CN" sz="7200" dirty="0"/>
              <a:t>) //</a:t>
            </a:r>
            <a:r>
              <a:rPr lang="zh-CN" altLang="en-US" sz="7200" dirty="0"/>
              <a:t>放开那个取号机</a:t>
            </a:r>
          </a:p>
          <a:p>
            <a:pPr marL="0" indent="0">
              <a:buNone/>
            </a:pPr>
            <a:r>
              <a:rPr lang="zh-CN" altLang="en-US" sz="7200" dirty="0"/>
              <a:t>　　    </a:t>
            </a:r>
            <a:r>
              <a:rPr lang="zh-CN" altLang="en-US" sz="7200" dirty="0" smtClean="0"/>
              <a:t> </a:t>
            </a:r>
            <a:r>
              <a:rPr lang="en-US" altLang="zh-CN" sz="7200" dirty="0" smtClean="0"/>
              <a:t>signal(custom</a:t>
            </a:r>
            <a:r>
              <a:rPr lang="en-US" altLang="zh-CN" sz="7200" dirty="0"/>
              <a:t>); //</a:t>
            </a:r>
            <a:r>
              <a:rPr lang="zh-CN" altLang="en-US" sz="7200" dirty="0"/>
              <a:t>取到号，告诉营业员有顾客</a:t>
            </a:r>
          </a:p>
          <a:p>
            <a:pPr marL="0" indent="0">
              <a:buNone/>
            </a:pPr>
            <a:r>
              <a:rPr lang="zh-CN" altLang="en-US" sz="7200" dirty="0"/>
              <a:t>　　    </a:t>
            </a:r>
            <a:r>
              <a:rPr lang="zh-CN" altLang="en-US" sz="7200" dirty="0" smtClean="0"/>
              <a:t>    等待</a:t>
            </a:r>
            <a:r>
              <a:rPr lang="zh-CN" altLang="en-US" sz="7200" dirty="0"/>
              <a:t>叫号</a:t>
            </a:r>
            <a:r>
              <a:rPr lang="en-US" altLang="zh-CN" sz="7200" dirty="0"/>
              <a:t>;</a:t>
            </a:r>
          </a:p>
          <a:p>
            <a:pPr marL="0" indent="0">
              <a:buNone/>
            </a:pPr>
            <a:r>
              <a:rPr lang="zh-CN" altLang="en-US" sz="7200" dirty="0"/>
              <a:t>　　   </a:t>
            </a:r>
            <a:r>
              <a:rPr lang="zh-CN" altLang="en-US" sz="7200" dirty="0" smtClean="0"/>
              <a:t>  </a:t>
            </a:r>
            <a:r>
              <a:rPr lang="en-US" altLang="zh-CN" sz="7200" dirty="0" smtClean="0"/>
              <a:t>signal(seats</a:t>
            </a:r>
            <a:r>
              <a:rPr lang="en-US" altLang="zh-CN" sz="7200" dirty="0"/>
              <a:t>) //</a:t>
            </a:r>
            <a:r>
              <a:rPr lang="zh-CN" altLang="en-US" sz="7200" dirty="0"/>
              <a:t>被叫号，离开座位</a:t>
            </a:r>
          </a:p>
          <a:p>
            <a:pPr marL="0" indent="0">
              <a:buNone/>
            </a:pPr>
            <a:r>
              <a:rPr lang="zh-CN" altLang="en-US" sz="7200" dirty="0"/>
              <a:t>　　   </a:t>
            </a:r>
            <a:r>
              <a:rPr lang="zh-CN" altLang="en-US" sz="7200" dirty="0" smtClean="0"/>
              <a:t>     接受</a:t>
            </a:r>
            <a:r>
              <a:rPr lang="zh-CN" altLang="en-US" sz="7200" dirty="0"/>
              <a:t>服务</a:t>
            </a:r>
            <a:r>
              <a:rPr lang="en-US" altLang="zh-CN" sz="7200" dirty="0"/>
              <a:t>;</a:t>
            </a:r>
          </a:p>
          <a:p>
            <a:pPr marL="0" indent="0">
              <a:buNone/>
            </a:pPr>
            <a:r>
              <a:rPr lang="zh-CN" altLang="en-US" sz="7200" dirty="0"/>
              <a:t>　　</a:t>
            </a:r>
            <a:r>
              <a:rPr lang="en-US" altLang="zh-CN" sz="7200" dirty="0"/>
              <a:t>}</a:t>
            </a:r>
          </a:p>
          <a:p>
            <a:pPr marL="0" indent="0">
              <a:buNone/>
            </a:pPr>
            <a:r>
              <a:rPr lang="zh-CN" altLang="en-US" sz="7200" dirty="0"/>
              <a:t>　　</a:t>
            </a:r>
            <a:endParaRPr lang="en-US" altLang="zh-CN" sz="7200" dirty="0" smtClean="0"/>
          </a:p>
          <a:p>
            <a:pPr marL="0" indent="0">
              <a:buNone/>
            </a:pPr>
            <a:r>
              <a:rPr lang="en-US" altLang="zh-CN" sz="7200" dirty="0" smtClean="0"/>
              <a:t>  Process </a:t>
            </a:r>
            <a:r>
              <a:rPr lang="zh-CN" altLang="en-US" sz="7200" dirty="0"/>
              <a:t>营业员</a:t>
            </a:r>
          </a:p>
          <a:p>
            <a:pPr marL="0" indent="0">
              <a:buNone/>
            </a:pPr>
            <a:r>
              <a:rPr lang="zh-CN" altLang="en-US" sz="7200" dirty="0"/>
              <a:t>　　</a:t>
            </a:r>
            <a:r>
              <a:rPr lang="en-US" altLang="zh-CN" sz="7200" dirty="0"/>
              <a:t>{</a:t>
            </a:r>
          </a:p>
          <a:p>
            <a:pPr marL="0" indent="0">
              <a:buNone/>
            </a:pPr>
            <a:r>
              <a:rPr lang="zh-CN" altLang="en-US" sz="7200" dirty="0"/>
              <a:t>　　    </a:t>
            </a:r>
            <a:r>
              <a:rPr lang="en-US" altLang="zh-CN" sz="7200" dirty="0"/>
              <a:t>While(true)</a:t>
            </a:r>
          </a:p>
          <a:p>
            <a:pPr marL="0" indent="0">
              <a:buNone/>
            </a:pPr>
            <a:r>
              <a:rPr lang="zh-CN" altLang="en-US" sz="7200" dirty="0"/>
              <a:t>　　   </a:t>
            </a:r>
            <a:r>
              <a:rPr lang="en-US" altLang="zh-CN" sz="7200" dirty="0"/>
              <a:t>{</a:t>
            </a:r>
          </a:p>
          <a:p>
            <a:pPr marL="0" indent="0">
              <a:buNone/>
            </a:pPr>
            <a:r>
              <a:rPr lang="zh-CN" altLang="en-US" sz="7200" dirty="0"/>
              <a:t>　　       </a:t>
            </a:r>
            <a:r>
              <a:rPr lang="en-US" altLang="zh-CN" sz="7200" dirty="0" smtClean="0"/>
              <a:t>wait(custom</a:t>
            </a:r>
            <a:r>
              <a:rPr lang="en-US" altLang="zh-CN" sz="7200" dirty="0"/>
              <a:t>); //</a:t>
            </a:r>
            <a:r>
              <a:rPr lang="zh-CN" altLang="en-US" sz="7200" dirty="0"/>
              <a:t>看看有没有等待的顾客</a:t>
            </a:r>
          </a:p>
          <a:p>
            <a:pPr marL="0" indent="0">
              <a:buNone/>
            </a:pPr>
            <a:r>
              <a:rPr lang="zh-CN" altLang="en-US" sz="7200" dirty="0"/>
              <a:t>　　       叫号</a:t>
            </a:r>
            <a:r>
              <a:rPr lang="en-US" altLang="zh-CN" sz="7200" dirty="0"/>
              <a:t>;</a:t>
            </a:r>
          </a:p>
          <a:p>
            <a:pPr marL="0" indent="0">
              <a:buNone/>
            </a:pPr>
            <a:r>
              <a:rPr lang="zh-CN" altLang="en-US" sz="7200" dirty="0"/>
              <a:t>　　      为顾客服务</a:t>
            </a:r>
            <a:r>
              <a:rPr lang="en-US" altLang="zh-CN" sz="7200" dirty="0"/>
              <a:t>;</a:t>
            </a:r>
          </a:p>
          <a:p>
            <a:pPr marL="0" indent="0">
              <a:buNone/>
            </a:pPr>
            <a:r>
              <a:rPr lang="zh-CN" altLang="en-US" sz="7200" dirty="0"/>
              <a:t>　　   </a:t>
            </a:r>
            <a:r>
              <a:rPr lang="en-US" altLang="zh-CN" sz="7200" dirty="0"/>
              <a:t>}</a:t>
            </a:r>
          </a:p>
          <a:p>
            <a:pPr marL="0" indent="0">
              <a:buNone/>
            </a:pPr>
            <a:r>
              <a:rPr lang="zh-CN" altLang="en-US" sz="7200" dirty="0"/>
              <a:t>　　</a:t>
            </a:r>
            <a:r>
              <a:rPr lang="en-US" altLang="zh-CN" sz="7200" dirty="0"/>
              <a:t>}</a:t>
            </a:r>
          </a:p>
          <a:p>
            <a:endParaRPr lang="zh-CN" altLang="en-US" dirty="0"/>
          </a:p>
        </p:txBody>
      </p:sp>
    </p:spTree>
    <p:extLst>
      <p:ext uri="{BB962C8B-B14F-4D97-AF65-F5344CB8AC3E}">
        <p14:creationId xmlns:p14="http://schemas.microsoft.com/office/powerpoint/2010/main" val="250385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ea typeface="宋体" pitchFamily="2" charset="-122"/>
              </a:rPr>
              <a:t>进程同步：习题</a:t>
            </a:r>
            <a:r>
              <a:rPr lang="en-US" altLang="zh-CN" dirty="0">
                <a:ea typeface="宋体" pitchFamily="2" charset="-122"/>
              </a:rPr>
              <a:t>3</a:t>
            </a:r>
            <a:endParaRPr lang="zh-CN" altLang="en-US" dirty="0" smtClean="0">
              <a:ea typeface="宋体" pitchFamily="2" charset="-122"/>
            </a:endParaRPr>
          </a:p>
        </p:txBody>
      </p:sp>
      <p:sp>
        <p:nvSpPr>
          <p:cNvPr id="20483" name="内容占位符 2"/>
          <p:cNvSpPr>
            <a:spLocks noGrp="1"/>
          </p:cNvSpPr>
          <p:nvPr>
            <p:ph idx="1"/>
          </p:nvPr>
        </p:nvSpPr>
        <p:spPr>
          <a:xfrm>
            <a:off x="323850" y="1474440"/>
            <a:ext cx="8569325" cy="4114800"/>
          </a:xfrm>
        </p:spPr>
        <p:txBody>
          <a:bodyPr>
            <a:normAutofit fontScale="92500" lnSpcReduction="20000"/>
          </a:bodyPr>
          <a:lstStyle/>
          <a:p>
            <a:r>
              <a:rPr lang="en-US" altLang="zh-CN" dirty="0" smtClean="0">
                <a:ea typeface="宋体" pitchFamily="2" charset="-122"/>
              </a:rPr>
              <a:t>a</a:t>
            </a:r>
            <a:r>
              <a:rPr lang="zh-CN" altLang="en-US" dirty="0" smtClean="0">
                <a:ea typeface="宋体" pitchFamily="2" charset="-122"/>
              </a:rPr>
              <a:t>、</a:t>
            </a:r>
            <a:r>
              <a:rPr lang="en-US" altLang="zh-CN" dirty="0" smtClean="0">
                <a:ea typeface="宋体" pitchFamily="2" charset="-122"/>
              </a:rPr>
              <a:t>b</a:t>
            </a:r>
            <a:r>
              <a:rPr lang="zh-CN" altLang="en-US" dirty="0" smtClean="0">
                <a:ea typeface="宋体" pitchFamily="2" charset="-122"/>
              </a:rPr>
              <a:t>两点之间是一段东西向的单行车道，现要设计一个自动管理系统，管理规则如下：</a:t>
            </a:r>
            <a:endParaRPr lang="en-US" altLang="zh-CN" dirty="0" smtClean="0">
              <a:ea typeface="宋体" pitchFamily="2" charset="-122"/>
            </a:endParaRPr>
          </a:p>
          <a:p>
            <a:pPr lvl="1"/>
            <a:r>
              <a:rPr lang="zh-CN" altLang="en-US" dirty="0" smtClean="0">
                <a:ea typeface="宋体" pitchFamily="2" charset="-122"/>
              </a:rPr>
              <a:t>当</a:t>
            </a:r>
            <a:r>
              <a:rPr lang="en-US" altLang="zh-CN" dirty="0" err="1" smtClean="0">
                <a:ea typeface="宋体" pitchFamily="2" charset="-122"/>
              </a:rPr>
              <a:t>ab</a:t>
            </a:r>
            <a:r>
              <a:rPr lang="zh-CN" altLang="en-US" dirty="0" smtClean="0">
                <a:ea typeface="宋体" pitchFamily="2" charset="-122"/>
              </a:rPr>
              <a:t>之间有车辆在行驶时，同方向的车可以同时驶入</a:t>
            </a:r>
            <a:r>
              <a:rPr lang="en-US" altLang="zh-CN" dirty="0" err="1" smtClean="0">
                <a:ea typeface="宋体" pitchFamily="2" charset="-122"/>
              </a:rPr>
              <a:t>ab</a:t>
            </a:r>
            <a:r>
              <a:rPr lang="zh-CN" altLang="en-US" dirty="0" smtClean="0">
                <a:ea typeface="宋体" pitchFamily="2" charset="-122"/>
              </a:rPr>
              <a:t>段，但另一方向的车必须在</a:t>
            </a:r>
            <a:r>
              <a:rPr lang="en-US" altLang="zh-CN" dirty="0" err="1" smtClean="0">
                <a:ea typeface="宋体" pitchFamily="2" charset="-122"/>
              </a:rPr>
              <a:t>ab</a:t>
            </a:r>
            <a:r>
              <a:rPr lang="zh-CN" altLang="en-US" dirty="0" smtClean="0">
                <a:ea typeface="宋体" pitchFamily="2" charset="-122"/>
              </a:rPr>
              <a:t>段外等待。</a:t>
            </a:r>
            <a:endParaRPr lang="en-US" altLang="zh-CN" dirty="0" smtClean="0">
              <a:ea typeface="宋体" pitchFamily="2" charset="-122"/>
            </a:endParaRPr>
          </a:p>
          <a:p>
            <a:pPr lvl="1"/>
            <a:r>
              <a:rPr lang="zh-CN" altLang="en-US" dirty="0" smtClean="0">
                <a:ea typeface="宋体" pitchFamily="2" charset="-122"/>
              </a:rPr>
              <a:t>当</a:t>
            </a:r>
            <a:r>
              <a:rPr lang="en-US" altLang="zh-CN" dirty="0" err="1" smtClean="0">
                <a:ea typeface="宋体" pitchFamily="2" charset="-122"/>
              </a:rPr>
              <a:t>ab</a:t>
            </a:r>
            <a:r>
              <a:rPr lang="zh-CN" altLang="en-US" dirty="0" smtClean="0">
                <a:ea typeface="宋体" pitchFamily="2" charset="-122"/>
              </a:rPr>
              <a:t>之间无车辆在行驶时，到达</a:t>
            </a:r>
            <a:r>
              <a:rPr lang="en-US" altLang="zh-CN" dirty="0" smtClean="0">
                <a:ea typeface="宋体" pitchFamily="2" charset="-122"/>
              </a:rPr>
              <a:t>a</a:t>
            </a:r>
            <a:r>
              <a:rPr lang="zh-CN" altLang="en-US" dirty="0" smtClean="0">
                <a:ea typeface="宋体" pitchFamily="2" charset="-122"/>
              </a:rPr>
              <a:t>点（或</a:t>
            </a:r>
            <a:r>
              <a:rPr lang="en-US" altLang="zh-CN" dirty="0" smtClean="0">
                <a:ea typeface="宋体" pitchFamily="2" charset="-122"/>
              </a:rPr>
              <a:t>b</a:t>
            </a:r>
            <a:r>
              <a:rPr lang="zh-CN" altLang="en-US" dirty="0" smtClean="0">
                <a:ea typeface="宋体" pitchFamily="2" charset="-122"/>
              </a:rPr>
              <a:t>点）的车辆可以进入</a:t>
            </a:r>
            <a:r>
              <a:rPr lang="en-US" altLang="zh-CN" dirty="0" err="1" smtClean="0">
                <a:ea typeface="宋体" pitchFamily="2" charset="-122"/>
              </a:rPr>
              <a:t>ab</a:t>
            </a:r>
            <a:r>
              <a:rPr lang="zh-CN" altLang="en-US" dirty="0" smtClean="0">
                <a:ea typeface="宋体" pitchFamily="2" charset="-122"/>
              </a:rPr>
              <a:t>段，但不能从</a:t>
            </a:r>
            <a:r>
              <a:rPr lang="en-US" altLang="zh-CN" dirty="0" smtClean="0">
                <a:ea typeface="宋体" pitchFamily="2" charset="-122"/>
              </a:rPr>
              <a:t>a</a:t>
            </a:r>
            <a:r>
              <a:rPr lang="zh-CN" altLang="en-US" dirty="0" smtClean="0">
                <a:ea typeface="宋体" pitchFamily="2" charset="-122"/>
              </a:rPr>
              <a:t>点和</a:t>
            </a:r>
            <a:r>
              <a:rPr lang="en-US" altLang="zh-CN" dirty="0" smtClean="0">
                <a:ea typeface="宋体" pitchFamily="2" charset="-122"/>
              </a:rPr>
              <a:t>b</a:t>
            </a:r>
            <a:r>
              <a:rPr lang="zh-CN" altLang="en-US" dirty="0" smtClean="0">
                <a:ea typeface="宋体" pitchFamily="2" charset="-122"/>
              </a:rPr>
              <a:t>点同时驶入</a:t>
            </a:r>
            <a:endParaRPr lang="en-US" altLang="zh-CN" dirty="0" smtClean="0">
              <a:ea typeface="宋体" pitchFamily="2" charset="-122"/>
            </a:endParaRPr>
          </a:p>
          <a:p>
            <a:pPr lvl="1"/>
            <a:r>
              <a:rPr lang="zh-CN" altLang="en-US" dirty="0" smtClean="0">
                <a:ea typeface="宋体" pitchFamily="2" charset="-122"/>
              </a:rPr>
              <a:t>当某方向在</a:t>
            </a:r>
            <a:r>
              <a:rPr lang="en-US" altLang="zh-CN" dirty="0" err="1" smtClean="0">
                <a:ea typeface="宋体" pitchFamily="2" charset="-122"/>
              </a:rPr>
              <a:t>ab</a:t>
            </a:r>
            <a:r>
              <a:rPr lang="zh-CN" altLang="en-US" dirty="0" smtClean="0">
                <a:ea typeface="宋体" pitchFamily="2" charset="-122"/>
              </a:rPr>
              <a:t>段行驶的车辆驶出了</a:t>
            </a:r>
            <a:r>
              <a:rPr lang="en-US" altLang="zh-CN" dirty="0" err="1" smtClean="0">
                <a:ea typeface="宋体" pitchFamily="2" charset="-122"/>
              </a:rPr>
              <a:t>ab</a:t>
            </a:r>
            <a:r>
              <a:rPr lang="zh-CN" altLang="en-US" dirty="0" smtClean="0">
                <a:ea typeface="宋体" pitchFamily="2" charset="-122"/>
              </a:rPr>
              <a:t>段且暂无车辆进入</a:t>
            </a:r>
            <a:r>
              <a:rPr lang="en-US" altLang="zh-CN" dirty="0" err="1" smtClean="0">
                <a:ea typeface="宋体" pitchFamily="2" charset="-122"/>
              </a:rPr>
              <a:t>ab</a:t>
            </a:r>
            <a:r>
              <a:rPr lang="zh-CN" altLang="en-US" dirty="0" smtClean="0">
                <a:ea typeface="宋体" pitchFamily="2" charset="-122"/>
              </a:rPr>
              <a:t>段时，应当让另一方向等待的车辆进入</a:t>
            </a:r>
            <a:r>
              <a:rPr lang="en-US" altLang="zh-CN" dirty="0" err="1" smtClean="0">
                <a:ea typeface="宋体" pitchFamily="2" charset="-122"/>
              </a:rPr>
              <a:t>ab</a:t>
            </a:r>
            <a:r>
              <a:rPr lang="zh-CN" altLang="en-US" dirty="0" smtClean="0">
                <a:ea typeface="宋体" pitchFamily="2" charset="-122"/>
              </a:rPr>
              <a:t>段行驶。</a:t>
            </a:r>
            <a:endParaRPr lang="en-US" altLang="zh-CN" dirty="0" smtClean="0">
              <a:ea typeface="宋体" pitchFamily="2" charset="-122"/>
            </a:endParaRPr>
          </a:p>
          <a:p>
            <a:r>
              <a:rPr lang="zh-CN" altLang="en-US" dirty="0" smtClean="0">
                <a:ea typeface="宋体" pitchFamily="2" charset="-122"/>
              </a:rPr>
              <a:t>请用信号量机制为工具，对</a:t>
            </a:r>
            <a:r>
              <a:rPr lang="en-US" altLang="zh-CN" dirty="0" err="1" smtClean="0">
                <a:ea typeface="宋体" pitchFamily="2" charset="-122"/>
              </a:rPr>
              <a:t>ab</a:t>
            </a:r>
            <a:r>
              <a:rPr lang="zh-CN" altLang="en-US" dirty="0" smtClean="0">
                <a:ea typeface="宋体" pitchFamily="2" charset="-122"/>
              </a:rPr>
              <a:t>段实现正确管理以保证行驶安全。</a:t>
            </a:r>
          </a:p>
        </p:txBody>
      </p:sp>
      <p:sp>
        <p:nvSpPr>
          <p:cNvPr id="2048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1" charset="0"/>
                <a:ea typeface="宋体" pitchFamily="2" charset="-122"/>
              </a:defRPr>
            </a:lvl1pPr>
            <a:lvl2pPr marL="742950" indent="-285750">
              <a:defRPr>
                <a:solidFill>
                  <a:schemeClr val="tx1"/>
                </a:solidFill>
                <a:latin typeface="Helvetica" pitchFamily="1" charset="0"/>
                <a:ea typeface="宋体" pitchFamily="2" charset="-122"/>
              </a:defRPr>
            </a:lvl2pPr>
            <a:lvl3pPr marL="1143000" indent="-228600">
              <a:defRPr>
                <a:solidFill>
                  <a:schemeClr val="tx1"/>
                </a:solidFill>
                <a:latin typeface="Helvetica" pitchFamily="1" charset="0"/>
                <a:ea typeface="宋体" pitchFamily="2" charset="-122"/>
              </a:defRPr>
            </a:lvl3pPr>
            <a:lvl4pPr marL="1600200" indent="-228600">
              <a:defRPr>
                <a:solidFill>
                  <a:schemeClr val="tx1"/>
                </a:solidFill>
                <a:latin typeface="Helvetica" pitchFamily="1" charset="0"/>
                <a:ea typeface="宋体" pitchFamily="2" charset="-122"/>
              </a:defRPr>
            </a:lvl4pPr>
            <a:lvl5pPr marL="2057400" indent="-228600">
              <a:defRPr>
                <a:solidFill>
                  <a:schemeClr val="tx1"/>
                </a:solidFill>
                <a:latin typeface="Helvetica" pitchFamily="1" charset="0"/>
                <a:ea typeface="宋体" pitchFamily="2" charset="-122"/>
              </a:defRPr>
            </a:lvl5pPr>
            <a:lvl6pPr marL="2514600" indent="-228600" algn="ctr" eaLnBrk="0" fontAlgn="base" hangingPunct="0">
              <a:spcBef>
                <a:spcPct val="0"/>
              </a:spcBef>
              <a:spcAft>
                <a:spcPct val="0"/>
              </a:spcAft>
              <a:defRPr>
                <a:solidFill>
                  <a:schemeClr val="tx1"/>
                </a:solidFill>
                <a:latin typeface="Helvetica" pitchFamily="1" charset="0"/>
                <a:ea typeface="宋体" pitchFamily="2" charset="-122"/>
              </a:defRPr>
            </a:lvl6pPr>
            <a:lvl7pPr marL="2971800" indent="-228600" algn="ctr" eaLnBrk="0" fontAlgn="base" hangingPunct="0">
              <a:spcBef>
                <a:spcPct val="0"/>
              </a:spcBef>
              <a:spcAft>
                <a:spcPct val="0"/>
              </a:spcAft>
              <a:defRPr>
                <a:solidFill>
                  <a:schemeClr val="tx1"/>
                </a:solidFill>
                <a:latin typeface="Helvetica" pitchFamily="1" charset="0"/>
                <a:ea typeface="宋体" pitchFamily="2" charset="-122"/>
              </a:defRPr>
            </a:lvl7pPr>
            <a:lvl8pPr marL="3429000" indent="-228600" algn="ctr" eaLnBrk="0" fontAlgn="base" hangingPunct="0">
              <a:spcBef>
                <a:spcPct val="0"/>
              </a:spcBef>
              <a:spcAft>
                <a:spcPct val="0"/>
              </a:spcAft>
              <a:defRPr>
                <a:solidFill>
                  <a:schemeClr val="tx1"/>
                </a:solidFill>
                <a:latin typeface="Helvetica" pitchFamily="1" charset="0"/>
                <a:ea typeface="宋体" pitchFamily="2" charset="-122"/>
              </a:defRPr>
            </a:lvl8pPr>
            <a:lvl9pPr marL="3886200" indent="-228600" algn="ctr" eaLnBrk="0" fontAlgn="base" hangingPunct="0">
              <a:spcBef>
                <a:spcPct val="0"/>
              </a:spcBef>
              <a:spcAft>
                <a:spcPct val="0"/>
              </a:spcAft>
              <a:defRPr>
                <a:solidFill>
                  <a:schemeClr val="tx1"/>
                </a:solidFill>
                <a:latin typeface="Helvetica" pitchFamily="1" charset="0"/>
                <a:ea typeface="宋体" pitchFamily="2" charset="-122"/>
              </a:defRPr>
            </a:lvl9pPr>
          </a:lstStyle>
          <a:p>
            <a:r>
              <a:rPr lang="en-US" altLang="zh-CN" smtClean="0"/>
              <a:t>Operating System Concepts</a:t>
            </a:r>
          </a:p>
        </p:txBody>
      </p:sp>
    </p:spTree>
    <p:extLst>
      <p:ext uri="{BB962C8B-B14F-4D97-AF65-F5344CB8AC3E}">
        <p14:creationId xmlns:p14="http://schemas.microsoft.com/office/powerpoint/2010/main" val="4256359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smtClean="0">
                <a:ea typeface="宋体" pitchFamily="2" charset="-122"/>
              </a:rPr>
              <a:t>进程同步：习题</a:t>
            </a:r>
            <a:r>
              <a:rPr lang="en-US" altLang="zh-CN" dirty="0">
                <a:ea typeface="宋体" pitchFamily="2" charset="-122"/>
              </a:rPr>
              <a:t>3</a:t>
            </a:r>
            <a:endParaRPr lang="zh-CN" altLang="en-US" dirty="0" smtClean="0">
              <a:ea typeface="宋体" pitchFamily="2" charset="-122"/>
            </a:endParaRPr>
          </a:p>
        </p:txBody>
      </p:sp>
      <p:sp>
        <p:nvSpPr>
          <p:cNvPr id="21507" name="内容占位符 2"/>
          <p:cNvSpPr>
            <a:spLocks noGrp="1"/>
          </p:cNvSpPr>
          <p:nvPr>
            <p:ph idx="1"/>
          </p:nvPr>
        </p:nvSpPr>
        <p:spPr>
          <a:xfrm>
            <a:off x="107950" y="1484313"/>
            <a:ext cx="8820150" cy="4114800"/>
          </a:xfrm>
        </p:spPr>
        <p:txBody>
          <a:bodyPr>
            <a:normAutofit fontScale="92500" lnSpcReduction="20000"/>
          </a:bodyPr>
          <a:lstStyle/>
          <a:p>
            <a:r>
              <a:rPr lang="zh-CN" altLang="en-US" dirty="0" smtClean="0">
                <a:ea typeface="宋体" pitchFamily="2" charset="-122"/>
              </a:rPr>
              <a:t>这是读者－写者问题的一种变形。</a:t>
            </a:r>
            <a:endParaRPr lang="en-US" altLang="zh-CN" dirty="0" smtClean="0">
              <a:ea typeface="宋体" pitchFamily="2" charset="-122"/>
            </a:endParaRPr>
          </a:p>
          <a:p>
            <a:r>
              <a:rPr lang="zh-CN" altLang="en-US" dirty="0" smtClean="0">
                <a:ea typeface="宋体" pitchFamily="2" charset="-122"/>
              </a:rPr>
              <a:t>我们设置两个共享变量和三个互斥信号量</a:t>
            </a:r>
            <a:endParaRPr lang="en-US" altLang="zh-CN" dirty="0" smtClean="0">
              <a:ea typeface="宋体" pitchFamily="2" charset="-122"/>
            </a:endParaRPr>
          </a:p>
          <a:p>
            <a:pPr lvl="1"/>
            <a:r>
              <a:rPr lang="zh-CN" altLang="en-US" dirty="0" smtClean="0">
                <a:ea typeface="宋体" pitchFamily="2" charset="-122"/>
              </a:rPr>
              <a:t>变量</a:t>
            </a:r>
            <a:r>
              <a:rPr lang="en-US" altLang="zh-CN" dirty="0" err="1" smtClean="0">
                <a:ea typeface="宋体" pitchFamily="2" charset="-122"/>
              </a:rPr>
              <a:t>ab</a:t>
            </a:r>
            <a:r>
              <a:rPr lang="zh-CN" altLang="en-US" dirty="0" smtClean="0">
                <a:ea typeface="宋体" pitchFamily="2" charset="-122"/>
              </a:rPr>
              <a:t>记录当前</a:t>
            </a:r>
            <a:r>
              <a:rPr lang="en-US" altLang="zh-CN" dirty="0" err="1" smtClean="0">
                <a:ea typeface="宋体" pitchFamily="2" charset="-122"/>
              </a:rPr>
              <a:t>ab</a:t>
            </a:r>
            <a:r>
              <a:rPr lang="zh-CN" altLang="en-US" dirty="0" smtClean="0">
                <a:ea typeface="宋体" pitchFamily="2" charset="-122"/>
              </a:rPr>
              <a:t>段上由</a:t>
            </a:r>
            <a:r>
              <a:rPr lang="en-US" altLang="zh-CN" dirty="0" smtClean="0">
                <a:ea typeface="宋体" pitchFamily="2" charset="-122"/>
              </a:rPr>
              <a:t>a</a:t>
            </a:r>
            <a:r>
              <a:rPr lang="zh-CN" altLang="en-US" dirty="0" smtClean="0">
                <a:ea typeface="宋体" pitchFamily="2" charset="-122"/>
              </a:rPr>
              <a:t>点进入的车辆的数量，</a:t>
            </a:r>
            <a:endParaRPr lang="en-US" altLang="zh-CN" dirty="0" smtClean="0">
              <a:ea typeface="宋体" pitchFamily="2" charset="-122"/>
            </a:endParaRPr>
          </a:p>
          <a:p>
            <a:pPr lvl="1"/>
            <a:r>
              <a:rPr lang="en-US" altLang="zh-CN" dirty="0" smtClean="0">
                <a:ea typeface="宋体" pitchFamily="2" charset="-122"/>
              </a:rPr>
              <a:t>S1</a:t>
            </a:r>
            <a:r>
              <a:rPr lang="zh-CN" altLang="en-US" dirty="0" smtClean="0">
                <a:ea typeface="宋体" pitchFamily="2" charset="-122"/>
              </a:rPr>
              <a:t>用于从</a:t>
            </a:r>
            <a:r>
              <a:rPr lang="en-US" altLang="zh-CN" dirty="0" smtClean="0">
                <a:ea typeface="宋体" pitchFamily="2" charset="-122"/>
              </a:rPr>
              <a:t>a</a:t>
            </a:r>
            <a:r>
              <a:rPr lang="zh-CN" altLang="en-US" dirty="0" smtClean="0">
                <a:ea typeface="宋体" pitchFamily="2" charset="-122"/>
              </a:rPr>
              <a:t>点进入的车互斥访问共享变量</a:t>
            </a:r>
            <a:r>
              <a:rPr lang="en-US" altLang="zh-CN" dirty="0" err="1" smtClean="0">
                <a:ea typeface="宋体" pitchFamily="2" charset="-122"/>
              </a:rPr>
              <a:t>ab</a:t>
            </a:r>
            <a:r>
              <a:rPr lang="zh-CN" altLang="en-US" dirty="0" smtClean="0">
                <a:ea typeface="宋体" pitchFamily="2" charset="-122"/>
              </a:rPr>
              <a:t>，</a:t>
            </a:r>
            <a:endParaRPr lang="en-US" altLang="zh-CN" dirty="0" smtClean="0">
              <a:ea typeface="宋体" pitchFamily="2" charset="-122"/>
            </a:endParaRPr>
          </a:p>
          <a:p>
            <a:pPr lvl="1"/>
            <a:r>
              <a:rPr lang="zh-CN" altLang="en-US" dirty="0" smtClean="0">
                <a:ea typeface="宋体" pitchFamily="2" charset="-122"/>
              </a:rPr>
              <a:t>变量</a:t>
            </a:r>
            <a:r>
              <a:rPr lang="en-US" altLang="zh-CN" dirty="0" err="1" smtClean="0">
                <a:ea typeface="宋体" pitchFamily="2" charset="-122"/>
              </a:rPr>
              <a:t>ba</a:t>
            </a:r>
            <a:r>
              <a:rPr lang="zh-CN" altLang="en-US" dirty="0" smtClean="0">
                <a:ea typeface="宋体" pitchFamily="2" charset="-122"/>
              </a:rPr>
              <a:t>记录当前</a:t>
            </a:r>
            <a:r>
              <a:rPr lang="en-US" altLang="zh-CN" dirty="0" err="1" smtClean="0">
                <a:ea typeface="宋体" pitchFamily="2" charset="-122"/>
              </a:rPr>
              <a:t>ab</a:t>
            </a:r>
            <a:r>
              <a:rPr lang="zh-CN" altLang="en-US" dirty="0" smtClean="0">
                <a:ea typeface="宋体" pitchFamily="2" charset="-122"/>
              </a:rPr>
              <a:t>段上由</a:t>
            </a:r>
            <a:r>
              <a:rPr lang="en-US" altLang="zh-CN" dirty="0" smtClean="0">
                <a:ea typeface="宋体" pitchFamily="2" charset="-122"/>
              </a:rPr>
              <a:t>b</a:t>
            </a:r>
            <a:r>
              <a:rPr lang="zh-CN" altLang="en-US" dirty="0" smtClean="0">
                <a:ea typeface="宋体" pitchFamily="2" charset="-122"/>
              </a:rPr>
              <a:t>点进入的车辆的数量，</a:t>
            </a:r>
            <a:endParaRPr lang="en-US" altLang="zh-CN" dirty="0" smtClean="0">
              <a:ea typeface="宋体" pitchFamily="2" charset="-122"/>
            </a:endParaRPr>
          </a:p>
          <a:p>
            <a:pPr lvl="1"/>
            <a:r>
              <a:rPr lang="en-US" altLang="zh-CN" dirty="0" smtClean="0">
                <a:ea typeface="宋体" pitchFamily="2" charset="-122"/>
              </a:rPr>
              <a:t>S2</a:t>
            </a:r>
            <a:r>
              <a:rPr lang="zh-CN" altLang="en-US" dirty="0" smtClean="0">
                <a:ea typeface="宋体" pitchFamily="2" charset="-122"/>
              </a:rPr>
              <a:t>用于从</a:t>
            </a:r>
            <a:r>
              <a:rPr lang="en-US" altLang="zh-CN" dirty="0" smtClean="0">
                <a:ea typeface="宋体" pitchFamily="2" charset="-122"/>
              </a:rPr>
              <a:t>b</a:t>
            </a:r>
            <a:r>
              <a:rPr lang="zh-CN" altLang="en-US" dirty="0" smtClean="0">
                <a:ea typeface="宋体" pitchFamily="2" charset="-122"/>
              </a:rPr>
              <a:t>点进入的车互斥访问共享变量</a:t>
            </a:r>
            <a:r>
              <a:rPr lang="en-US" altLang="zh-CN" dirty="0" err="1" smtClean="0">
                <a:ea typeface="宋体" pitchFamily="2" charset="-122"/>
              </a:rPr>
              <a:t>ba</a:t>
            </a:r>
            <a:r>
              <a:rPr lang="zh-CN" altLang="en-US" dirty="0" smtClean="0">
                <a:ea typeface="宋体" pitchFamily="2" charset="-122"/>
              </a:rPr>
              <a:t>，</a:t>
            </a:r>
            <a:endParaRPr lang="en-US" altLang="zh-CN" dirty="0" smtClean="0">
              <a:ea typeface="宋体" pitchFamily="2" charset="-122"/>
            </a:endParaRPr>
          </a:p>
          <a:p>
            <a:pPr lvl="1"/>
            <a:r>
              <a:rPr lang="en-US" altLang="zh-CN" dirty="0" smtClean="0">
                <a:ea typeface="宋体" pitchFamily="2" charset="-122"/>
              </a:rPr>
              <a:t>Sab </a:t>
            </a:r>
            <a:r>
              <a:rPr lang="zh-CN" altLang="en-US" dirty="0" smtClean="0">
                <a:ea typeface="宋体" pitchFamily="2" charset="-122"/>
              </a:rPr>
              <a:t>用于</a:t>
            </a:r>
            <a:r>
              <a:rPr lang="en-US" altLang="zh-CN" dirty="0" smtClean="0">
                <a:ea typeface="宋体" pitchFamily="2" charset="-122"/>
              </a:rPr>
              <a:t>a</a:t>
            </a:r>
            <a:r>
              <a:rPr lang="zh-CN" altLang="en-US" dirty="0" smtClean="0">
                <a:ea typeface="宋体" pitchFamily="2" charset="-122"/>
              </a:rPr>
              <a:t>、</a:t>
            </a:r>
            <a:r>
              <a:rPr lang="en-US" altLang="zh-CN" dirty="0" smtClean="0">
                <a:ea typeface="宋体" pitchFamily="2" charset="-122"/>
              </a:rPr>
              <a:t>b</a:t>
            </a:r>
            <a:r>
              <a:rPr lang="zh-CN" altLang="en-US" dirty="0" smtClean="0">
                <a:ea typeface="宋体" pitchFamily="2" charset="-122"/>
              </a:rPr>
              <a:t>点的车辆互斥进入</a:t>
            </a:r>
            <a:r>
              <a:rPr lang="en-US" altLang="zh-CN" dirty="0" err="1" smtClean="0">
                <a:ea typeface="宋体" pitchFamily="2" charset="-122"/>
              </a:rPr>
              <a:t>ab</a:t>
            </a:r>
            <a:r>
              <a:rPr lang="zh-CN" altLang="en-US" dirty="0" smtClean="0">
                <a:ea typeface="宋体" pitchFamily="2" charset="-122"/>
              </a:rPr>
              <a:t>段。</a:t>
            </a:r>
            <a:endParaRPr lang="en-US" altLang="zh-CN" dirty="0" smtClean="0">
              <a:ea typeface="宋体" pitchFamily="2" charset="-122"/>
            </a:endParaRPr>
          </a:p>
          <a:p>
            <a:r>
              <a:rPr lang="zh-CN" altLang="en-US" dirty="0" smtClean="0">
                <a:ea typeface="宋体" pitchFamily="2" charset="-122"/>
              </a:rPr>
              <a:t>两个共享变量</a:t>
            </a:r>
            <a:r>
              <a:rPr lang="en-US" altLang="zh-CN" dirty="0" err="1" smtClean="0">
                <a:ea typeface="宋体" pitchFamily="2" charset="-122"/>
              </a:rPr>
              <a:t>ab</a:t>
            </a:r>
            <a:r>
              <a:rPr lang="zh-CN" altLang="en-US" dirty="0" smtClean="0">
                <a:ea typeface="宋体" pitchFamily="2" charset="-122"/>
              </a:rPr>
              <a:t>和</a:t>
            </a:r>
            <a:r>
              <a:rPr lang="en-US" altLang="zh-CN" dirty="0" err="1" smtClean="0">
                <a:ea typeface="宋体" pitchFamily="2" charset="-122"/>
              </a:rPr>
              <a:t>ba</a:t>
            </a:r>
            <a:r>
              <a:rPr lang="zh-CN" altLang="en-US" dirty="0" smtClean="0">
                <a:ea typeface="宋体" pitchFamily="2" charset="-122"/>
              </a:rPr>
              <a:t>的初值分别为</a:t>
            </a:r>
            <a:r>
              <a:rPr lang="en-US" altLang="zh-CN" dirty="0" smtClean="0">
                <a:ea typeface="宋体" pitchFamily="2" charset="-122"/>
              </a:rPr>
              <a:t>0</a:t>
            </a:r>
            <a:r>
              <a:rPr lang="zh-CN" altLang="en-US" dirty="0" smtClean="0">
                <a:ea typeface="宋体" pitchFamily="2" charset="-122"/>
              </a:rPr>
              <a:t>、</a:t>
            </a:r>
            <a:r>
              <a:rPr lang="en-US" altLang="zh-CN" dirty="0" smtClean="0">
                <a:ea typeface="宋体" pitchFamily="2" charset="-122"/>
              </a:rPr>
              <a:t>0</a:t>
            </a:r>
            <a:r>
              <a:rPr lang="zh-CN" altLang="en-US" dirty="0" smtClean="0">
                <a:ea typeface="宋体" pitchFamily="2" charset="-122"/>
              </a:rPr>
              <a:t>。</a:t>
            </a:r>
            <a:endParaRPr lang="en-US" altLang="zh-CN" dirty="0" smtClean="0">
              <a:ea typeface="宋体" pitchFamily="2" charset="-122"/>
            </a:endParaRPr>
          </a:p>
          <a:p>
            <a:r>
              <a:rPr lang="zh-CN" altLang="en-US" dirty="0" smtClean="0">
                <a:ea typeface="宋体" pitchFamily="2" charset="-122"/>
              </a:rPr>
              <a:t>三个信号量的初值分别为</a:t>
            </a:r>
            <a:r>
              <a:rPr lang="en-US" altLang="zh-CN" dirty="0" smtClean="0">
                <a:ea typeface="宋体" pitchFamily="2" charset="-122"/>
              </a:rPr>
              <a:t>1</a:t>
            </a:r>
            <a:r>
              <a:rPr lang="zh-CN" altLang="en-US" dirty="0" smtClean="0">
                <a:ea typeface="宋体" pitchFamily="2" charset="-122"/>
              </a:rPr>
              <a:t>、</a:t>
            </a:r>
            <a:r>
              <a:rPr lang="en-US" altLang="zh-CN" dirty="0" smtClean="0">
                <a:ea typeface="宋体" pitchFamily="2" charset="-122"/>
              </a:rPr>
              <a:t>1</a:t>
            </a:r>
            <a:r>
              <a:rPr lang="zh-CN" altLang="en-US" dirty="0" smtClean="0">
                <a:ea typeface="宋体" pitchFamily="2" charset="-122"/>
              </a:rPr>
              <a:t>和</a:t>
            </a:r>
            <a:r>
              <a:rPr lang="en-US" altLang="zh-CN" dirty="0" smtClean="0">
                <a:ea typeface="宋体" pitchFamily="2" charset="-122"/>
              </a:rPr>
              <a:t>1</a:t>
            </a:r>
            <a:r>
              <a:rPr lang="zh-CN" altLang="en-US" dirty="0" smtClean="0">
                <a:ea typeface="宋体" pitchFamily="2" charset="-122"/>
              </a:rPr>
              <a:t>。</a:t>
            </a:r>
          </a:p>
        </p:txBody>
      </p:sp>
      <p:sp>
        <p:nvSpPr>
          <p:cNvPr id="2150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1" charset="0"/>
                <a:ea typeface="宋体" pitchFamily="2" charset="-122"/>
              </a:defRPr>
            </a:lvl1pPr>
            <a:lvl2pPr marL="742950" indent="-285750">
              <a:defRPr>
                <a:solidFill>
                  <a:schemeClr val="tx1"/>
                </a:solidFill>
                <a:latin typeface="Helvetica" pitchFamily="1" charset="0"/>
                <a:ea typeface="宋体" pitchFamily="2" charset="-122"/>
              </a:defRPr>
            </a:lvl2pPr>
            <a:lvl3pPr marL="1143000" indent="-228600">
              <a:defRPr>
                <a:solidFill>
                  <a:schemeClr val="tx1"/>
                </a:solidFill>
                <a:latin typeface="Helvetica" pitchFamily="1" charset="0"/>
                <a:ea typeface="宋体" pitchFamily="2" charset="-122"/>
              </a:defRPr>
            </a:lvl3pPr>
            <a:lvl4pPr marL="1600200" indent="-228600">
              <a:defRPr>
                <a:solidFill>
                  <a:schemeClr val="tx1"/>
                </a:solidFill>
                <a:latin typeface="Helvetica" pitchFamily="1" charset="0"/>
                <a:ea typeface="宋体" pitchFamily="2" charset="-122"/>
              </a:defRPr>
            </a:lvl4pPr>
            <a:lvl5pPr marL="2057400" indent="-228600">
              <a:defRPr>
                <a:solidFill>
                  <a:schemeClr val="tx1"/>
                </a:solidFill>
                <a:latin typeface="Helvetica" pitchFamily="1" charset="0"/>
                <a:ea typeface="宋体" pitchFamily="2" charset="-122"/>
              </a:defRPr>
            </a:lvl5pPr>
            <a:lvl6pPr marL="2514600" indent="-228600" algn="ctr" eaLnBrk="0" fontAlgn="base" hangingPunct="0">
              <a:spcBef>
                <a:spcPct val="0"/>
              </a:spcBef>
              <a:spcAft>
                <a:spcPct val="0"/>
              </a:spcAft>
              <a:defRPr>
                <a:solidFill>
                  <a:schemeClr val="tx1"/>
                </a:solidFill>
                <a:latin typeface="Helvetica" pitchFamily="1" charset="0"/>
                <a:ea typeface="宋体" pitchFamily="2" charset="-122"/>
              </a:defRPr>
            </a:lvl6pPr>
            <a:lvl7pPr marL="2971800" indent="-228600" algn="ctr" eaLnBrk="0" fontAlgn="base" hangingPunct="0">
              <a:spcBef>
                <a:spcPct val="0"/>
              </a:spcBef>
              <a:spcAft>
                <a:spcPct val="0"/>
              </a:spcAft>
              <a:defRPr>
                <a:solidFill>
                  <a:schemeClr val="tx1"/>
                </a:solidFill>
                <a:latin typeface="Helvetica" pitchFamily="1" charset="0"/>
                <a:ea typeface="宋体" pitchFamily="2" charset="-122"/>
              </a:defRPr>
            </a:lvl7pPr>
            <a:lvl8pPr marL="3429000" indent="-228600" algn="ctr" eaLnBrk="0" fontAlgn="base" hangingPunct="0">
              <a:spcBef>
                <a:spcPct val="0"/>
              </a:spcBef>
              <a:spcAft>
                <a:spcPct val="0"/>
              </a:spcAft>
              <a:defRPr>
                <a:solidFill>
                  <a:schemeClr val="tx1"/>
                </a:solidFill>
                <a:latin typeface="Helvetica" pitchFamily="1" charset="0"/>
                <a:ea typeface="宋体" pitchFamily="2" charset="-122"/>
              </a:defRPr>
            </a:lvl8pPr>
            <a:lvl9pPr marL="3886200" indent="-228600" algn="ctr" eaLnBrk="0" fontAlgn="base" hangingPunct="0">
              <a:spcBef>
                <a:spcPct val="0"/>
              </a:spcBef>
              <a:spcAft>
                <a:spcPct val="0"/>
              </a:spcAft>
              <a:defRPr>
                <a:solidFill>
                  <a:schemeClr val="tx1"/>
                </a:solidFill>
                <a:latin typeface="Helvetica" pitchFamily="1" charset="0"/>
                <a:ea typeface="宋体" pitchFamily="2" charset="-122"/>
              </a:defRPr>
            </a:lvl9pPr>
          </a:lstStyle>
          <a:p>
            <a:r>
              <a:rPr lang="en-US" altLang="zh-CN" smtClean="0"/>
              <a:t>Operating System Concepts</a:t>
            </a:r>
          </a:p>
        </p:txBody>
      </p:sp>
    </p:spTree>
    <p:extLst>
      <p:ext uri="{BB962C8B-B14F-4D97-AF65-F5344CB8AC3E}">
        <p14:creationId xmlns:p14="http://schemas.microsoft.com/office/powerpoint/2010/main" val="2261452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smtClean="0">
                <a:ea typeface="宋体" pitchFamily="2" charset="-122"/>
              </a:rPr>
              <a:t>进程同步与互斥：</a:t>
            </a:r>
            <a:r>
              <a:rPr lang="zh-CN" altLang="en-US" dirty="0" smtClean="0">
                <a:ea typeface="宋体" pitchFamily="2" charset="-122"/>
              </a:rPr>
              <a:t>习题</a:t>
            </a:r>
            <a:r>
              <a:rPr lang="en-US" altLang="zh-CN" dirty="0" smtClean="0">
                <a:ea typeface="宋体" pitchFamily="2" charset="-122"/>
              </a:rPr>
              <a:t>3</a:t>
            </a:r>
            <a:endParaRPr lang="zh-CN" altLang="en-US" dirty="0" smtClean="0">
              <a:ea typeface="宋体" pitchFamily="2" charset="-122"/>
            </a:endParaRPr>
          </a:p>
        </p:txBody>
      </p:sp>
      <p:sp>
        <p:nvSpPr>
          <p:cNvPr id="23555"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1" charset="0"/>
                <a:ea typeface="宋体" pitchFamily="2" charset="-122"/>
              </a:defRPr>
            </a:lvl1pPr>
            <a:lvl2pPr marL="742950" indent="-285750">
              <a:defRPr>
                <a:solidFill>
                  <a:schemeClr val="tx1"/>
                </a:solidFill>
                <a:latin typeface="Helvetica" pitchFamily="1" charset="0"/>
                <a:ea typeface="宋体" pitchFamily="2" charset="-122"/>
              </a:defRPr>
            </a:lvl2pPr>
            <a:lvl3pPr marL="1143000" indent="-228600">
              <a:defRPr>
                <a:solidFill>
                  <a:schemeClr val="tx1"/>
                </a:solidFill>
                <a:latin typeface="Helvetica" pitchFamily="1" charset="0"/>
                <a:ea typeface="宋体" pitchFamily="2" charset="-122"/>
              </a:defRPr>
            </a:lvl3pPr>
            <a:lvl4pPr marL="1600200" indent="-228600">
              <a:defRPr>
                <a:solidFill>
                  <a:schemeClr val="tx1"/>
                </a:solidFill>
                <a:latin typeface="Helvetica" pitchFamily="1" charset="0"/>
                <a:ea typeface="宋体" pitchFamily="2" charset="-122"/>
              </a:defRPr>
            </a:lvl4pPr>
            <a:lvl5pPr marL="2057400" indent="-228600">
              <a:defRPr>
                <a:solidFill>
                  <a:schemeClr val="tx1"/>
                </a:solidFill>
                <a:latin typeface="Helvetica" pitchFamily="1" charset="0"/>
                <a:ea typeface="宋体" pitchFamily="2" charset="-122"/>
              </a:defRPr>
            </a:lvl5pPr>
            <a:lvl6pPr marL="2514600" indent="-228600" algn="ctr" eaLnBrk="0" fontAlgn="base" hangingPunct="0">
              <a:spcBef>
                <a:spcPct val="0"/>
              </a:spcBef>
              <a:spcAft>
                <a:spcPct val="0"/>
              </a:spcAft>
              <a:defRPr>
                <a:solidFill>
                  <a:schemeClr val="tx1"/>
                </a:solidFill>
                <a:latin typeface="Helvetica" pitchFamily="1" charset="0"/>
                <a:ea typeface="宋体" pitchFamily="2" charset="-122"/>
              </a:defRPr>
            </a:lvl6pPr>
            <a:lvl7pPr marL="2971800" indent="-228600" algn="ctr" eaLnBrk="0" fontAlgn="base" hangingPunct="0">
              <a:spcBef>
                <a:spcPct val="0"/>
              </a:spcBef>
              <a:spcAft>
                <a:spcPct val="0"/>
              </a:spcAft>
              <a:defRPr>
                <a:solidFill>
                  <a:schemeClr val="tx1"/>
                </a:solidFill>
                <a:latin typeface="Helvetica" pitchFamily="1" charset="0"/>
                <a:ea typeface="宋体" pitchFamily="2" charset="-122"/>
              </a:defRPr>
            </a:lvl7pPr>
            <a:lvl8pPr marL="3429000" indent="-228600" algn="ctr" eaLnBrk="0" fontAlgn="base" hangingPunct="0">
              <a:spcBef>
                <a:spcPct val="0"/>
              </a:spcBef>
              <a:spcAft>
                <a:spcPct val="0"/>
              </a:spcAft>
              <a:defRPr>
                <a:solidFill>
                  <a:schemeClr val="tx1"/>
                </a:solidFill>
                <a:latin typeface="Helvetica" pitchFamily="1" charset="0"/>
                <a:ea typeface="宋体" pitchFamily="2" charset="-122"/>
              </a:defRPr>
            </a:lvl8pPr>
            <a:lvl9pPr marL="3886200" indent="-228600" algn="ctr" eaLnBrk="0" fontAlgn="base" hangingPunct="0">
              <a:spcBef>
                <a:spcPct val="0"/>
              </a:spcBef>
              <a:spcAft>
                <a:spcPct val="0"/>
              </a:spcAft>
              <a:defRPr>
                <a:solidFill>
                  <a:schemeClr val="tx1"/>
                </a:solidFill>
                <a:latin typeface="Helvetica" pitchFamily="1" charset="0"/>
                <a:ea typeface="宋体" pitchFamily="2" charset="-122"/>
              </a:defRPr>
            </a:lvl9pPr>
          </a:lstStyle>
          <a:p>
            <a:r>
              <a:rPr lang="en-US" altLang="zh-CN" smtClean="0"/>
              <a:t>Operating System Concepts</a:t>
            </a:r>
          </a:p>
        </p:txBody>
      </p:sp>
      <p:sp>
        <p:nvSpPr>
          <p:cNvPr id="23556" name="内容占位符 1"/>
          <p:cNvSpPr>
            <a:spLocks noGrp="1"/>
          </p:cNvSpPr>
          <p:nvPr>
            <p:ph idx="1"/>
          </p:nvPr>
        </p:nvSpPr>
        <p:spPr>
          <a:xfrm>
            <a:off x="323850" y="1259085"/>
            <a:ext cx="8569325" cy="6202363"/>
          </a:xfrm>
        </p:spPr>
        <p:txBody>
          <a:bodyPr>
            <a:normAutofit/>
          </a:bodyPr>
          <a:lstStyle/>
          <a:p>
            <a:pPr marL="0" indent="0">
              <a:buFont typeface="Monotype Sorts" pitchFamily="1" charset="2"/>
              <a:buNone/>
            </a:pPr>
            <a:r>
              <a:rPr lang="en-US" altLang="zh-CN" sz="2000" dirty="0" smtClean="0">
                <a:ea typeface="宋体" pitchFamily="2" charset="-122"/>
              </a:rPr>
              <a:t>semaphore S1=1,S2=1,Sab=1;     </a:t>
            </a:r>
            <a:r>
              <a:rPr lang="en-US" altLang="zh-CN" sz="2000" dirty="0" err="1" smtClean="0">
                <a:ea typeface="宋体" pitchFamily="2" charset="-122"/>
              </a:rPr>
              <a:t>int</a:t>
            </a:r>
            <a:r>
              <a:rPr lang="en-US" altLang="zh-CN" sz="2000" dirty="0" smtClean="0">
                <a:ea typeface="宋体" pitchFamily="2" charset="-122"/>
              </a:rPr>
              <a:t> </a:t>
            </a:r>
            <a:r>
              <a:rPr lang="en-US" altLang="zh-CN" sz="2000" dirty="0" err="1" smtClean="0">
                <a:ea typeface="宋体" pitchFamily="2" charset="-122"/>
              </a:rPr>
              <a:t>ab</a:t>
            </a:r>
            <a:r>
              <a:rPr lang="en-US" altLang="zh-CN" sz="2000" dirty="0" smtClean="0">
                <a:ea typeface="宋体" pitchFamily="2" charset="-122"/>
              </a:rPr>
              <a:t>=</a:t>
            </a:r>
            <a:r>
              <a:rPr lang="en-US" altLang="zh-CN" sz="2000" dirty="0" err="1" smtClean="0">
                <a:ea typeface="宋体" pitchFamily="2" charset="-122"/>
              </a:rPr>
              <a:t>ba</a:t>
            </a:r>
            <a:r>
              <a:rPr lang="en-US" altLang="zh-CN" sz="2000" dirty="0" smtClean="0">
                <a:ea typeface="宋体" pitchFamily="2" charset="-122"/>
              </a:rPr>
              <a:t>=0;</a:t>
            </a:r>
          </a:p>
          <a:p>
            <a:pPr marL="0" indent="0">
              <a:buFont typeface="Monotype Sorts" pitchFamily="1" charset="2"/>
              <a:buNone/>
            </a:pPr>
            <a:r>
              <a:rPr lang="en-US" altLang="zh-CN" sz="2000" dirty="0" smtClean="0">
                <a:ea typeface="宋体" pitchFamily="2" charset="-122"/>
              </a:rPr>
              <a:t>process </a:t>
            </a:r>
            <a:r>
              <a:rPr lang="en-US" altLang="zh-CN" sz="2000" dirty="0" err="1" smtClean="0">
                <a:ea typeface="宋体" pitchFamily="2" charset="-122"/>
              </a:rPr>
              <a:t>Pab</a:t>
            </a:r>
            <a:r>
              <a:rPr lang="en-US" altLang="zh-CN" sz="2000" dirty="0" smtClean="0">
                <a:ea typeface="宋体" pitchFamily="2" charset="-122"/>
              </a:rPr>
              <a:t> () {</a:t>
            </a:r>
          </a:p>
          <a:p>
            <a:pPr marL="0" indent="0">
              <a:buFont typeface="Monotype Sorts" pitchFamily="1" charset="2"/>
              <a:buNone/>
            </a:pPr>
            <a:r>
              <a:rPr lang="en-US" altLang="zh-CN" sz="2000" dirty="0" smtClean="0">
                <a:ea typeface="宋体" pitchFamily="2" charset="-122"/>
              </a:rPr>
              <a:t>    do {</a:t>
            </a:r>
          </a:p>
          <a:p>
            <a:pPr marL="0" indent="0">
              <a:buFont typeface="Monotype Sorts" pitchFamily="1" charset="2"/>
              <a:buNone/>
            </a:pPr>
            <a:r>
              <a:rPr lang="en-US" altLang="zh-CN" sz="2000" b="1" dirty="0" smtClean="0">
                <a:ea typeface="宋体" pitchFamily="2" charset="-122"/>
              </a:rPr>
              <a:t>        wait(S1);</a:t>
            </a:r>
          </a:p>
          <a:p>
            <a:pPr marL="0" indent="0">
              <a:buFont typeface="Monotype Sorts" pitchFamily="1" charset="2"/>
              <a:buNone/>
            </a:pPr>
            <a:r>
              <a:rPr lang="en-US" altLang="zh-CN" sz="2000" dirty="0" smtClean="0">
                <a:ea typeface="宋体" pitchFamily="2" charset="-122"/>
              </a:rPr>
              <a:t>        if(</a:t>
            </a:r>
            <a:r>
              <a:rPr lang="en-US" altLang="zh-CN" sz="2000" dirty="0" err="1" smtClean="0">
                <a:ea typeface="宋体" pitchFamily="2" charset="-122"/>
              </a:rPr>
              <a:t>ab</a:t>
            </a:r>
            <a:r>
              <a:rPr lang="en-US" altLang="zh-CN" sz="2000" dirty="0" smtClean="0">
                <a:ea typeface="宋体" pitchFamily="2" charset="-122"/>
              </a:rPr>
              <a:t>==0) </a:t>
            </a:r>
            <a:r>
              <a:rPr lang="en-US" altLang="zh-CN" sz="2000" b="1" dirty="0" smtClean="0">
                <a:ea typeface="宋体" pitchFamily="2" charset="-122"/>
              </a:rPr>
              <a:t>wait(Sab);</a:t>
            </a:r>
          </a:p>
          <a:p>
            <a:pPr marL="0" indent="0">
              <a:buFont typeface="Monotype Sorts" pitchFamily="1" charset="2"/>
              <a:buNone/>
            </a:pPr>
            <a:r>
              <a:rPr lang="en-US" altLang="zh-CN" sz="2000" dirty="0" smtClean="0">
                <a:ea typeface="宋体" pitchFamily="2" charset="-122"/>
              </a:rPr>
              <a:t>        </a:t>
            </a:r>
            <a:r>
              <a:rPr lang="en-US" altLang="zh-CN" sz="2000" dirty="0" err="1" smtClean="0">
                <a:ea typeface="宋体" pitchFamily="2" charset="-122"/>
              </a:rPr>
              <a:t>ab</a:t>
            </a:r>
            <a:r>
              <a:rPr lang="en-US" altLang="zh-CN" sz="2000" dirty="0" smtClean="0">
                <a:ea typeface="宋体" pitchFamily="2" charset="-122"/>
              </a:rPr>
              <a:t>=ab+1;</a:t>
            </a:r>
          </a:p>
          <a:p>
            <a:pPr marL="0" indent="0">
              <a:buFont typeface="Monotype Sorts" pitchFamily="1" charset="2"/>
              <a:buNone/>
            </a:pPr>
            <a:r>
              <a:rPr lang="en-US" altLang="zh-CN" sz="2000" b="1" dirty="0" smtClean="0">
                <a:ea typeface="宋体" pitchFamily="2" charset="-122"/>
              </a:rPr>
              <a:t>        signal(S1);</a:t>
            </a:r>
          </a:p>
          <a:p>
            <a:pPr marL="0" indent="0">
              <a:buFont typeface="Monotype Sorts" pitchFamily="1" charset="2"/>
              <a:buNone/>
            </a:pPr>
            <a:r>
              <a:rPr lang="en-US" altLang="zh-CN" sz="2000" dirty="0" smtClean="0">
                <a:ea typeface="宋体" pitchFamily="2" charset="-122"/>
              </a:rPr>
              <a:t>        </a:t>
            </a:r>
            <a:r>
              <a:rPr lang="zh-CN" altLang="en-US" sz="2000" dirty="0" smtClean="0">
                <a:ea typeface="宋体" pitchFamily="2" charset="-122"/>
              </a:rPr>
              <a:t>车辆从</a:t>
            </a:r>
            <a:r>
              <a:rPr lang="en-US" altLang="zh-CN" sz="2000" dirty="0" smtClean="0">
                <a:ea typeface="宋体" pitchFamily="2" charset="-122"/>
              </a:rPr>
              <a:t>a</a:t>
            </a:r>
            <a:r>
              <a:rPr lang="zh-CN" altLang="en-US" sz="2000" dirty="0" smtClean="0">
                <a:ea typeface="宋体" pitchFamily="2" charset="-122"/>
              </a:rPr>
              <a:t>点驶向</a:t>
            </a:r>
            <a:r>
              <a:rPr lang="en-US" altLang="zh-CN" sz="2000" dirty="0" smtClean="0">
                <a:ea typeface="宋体" pitchFamily="2" charset="-122"/>
              </a:rPr>
              <a:t>b</a:t>
            </a:r>
            <a:r>
              <a:rPr lang="zh-CN" altLang="en-US" sz="2000" dirty="0" smtClean="0">
                <a:ea typeface="宋体" pitchFamily="2" charset="-122"/>
              </a:rPr>
              <a:t>点</a:t>
            </a:r>
            <a:r>
              <a:rPr lang="en-US" altLang="zh-CN" sz="2000" dirty="0" smtClean="0">
                <a:ea typeface="宋体" pitchFamily="2" charset="-122"/>
              </a:rPr>
              <a:t>;</a:t>
            </a:r>
          </a:p>
          <a:p>
            <a:pPr marL="0" indent="0">
              <a:buFont typeface="Monotype Sorts" pitchFamily="1" charset="2"/>
              <a:buNone/>
            </a:pPr>
            <a:r>
              <a:rPr lang="en-US" altLang="zh-CN" sz="2000" b="1" dirty="0" smtClean="0">
                <a:ea typeface="宋体" pitchFamily="2" charset="-122"/>
              </a:rPr>
              <a:t>        wait(S1);</a:t>
            </a:r>
          </a:p>
          <a:p>
            <a:pPr marL="0" indent="0">
              <a:buFont typeface="Monotype Sorts" pitchFamily="1" charset="2"/>
              <a:buNone/>
            </a:pPr>
            <a:r>
              <a:rPr lang="en-US" altLang="zh-CN" sz="2000" dirty="0" smtClean="0">
                <a:ea typeface="宋体" pitchFamily="2" charset="-122"/>
              </a:rPr>
              <a:t>        </a:t>
            </a:r>
            <a:r>
              <a:rPr lang="en-US" altLang="zh-CN" sz="2000" dirty="0" err="1" smtClean="0">
                <a:ea typeface="宋体" pitchFamily="2" charset="-122"/>
              </a:rPr>
              <a:t>ab</a:t>
            </a:r>
            <a:r>
              <a:rPr lang="en-US" altLang="zh-CN" sz="2000" dirty="0" smtClean="0">
                <a:ea typeface="宋体" pitchFamily="2" charset="-122"/>
              </a:rPr>
              <a:t>=ab-1;</a:t>
            </a:r>
          </a:p>
          <a:p>
            <a:pPr marL="0" indent="0">
              <a:buFont typeface="Monotype Sorts" pitchFamily="1" charset="2"/>
              <a:buNone/>
            </a:pPr>
            <a:r>
              <a:rPr lang="en-US" altLang="zh-CN" sz="2000" dirty="0" smtClean="0">
                <a:ea typeface="宋体" pitchFamily="2" charset="-122"/>
              </a:rPr>
              <a:t>        if(</a:t>
            </a:r>
            <a:r>
              <a:rPr lang="en-US" altLang="zh-CN" sz="2000" dirty="0" err="1" smtClean="0">
                <a:ea typeface="宋体" pitchFamily="2" charset="-122"/>
              </a:rPr>
              <a:t>ab</a:t>
            </a:r>
            <a:r>
              <a:rPr lang="en-US" altLang="zh-CN" sz="2000" dirty="0" smtClean="0">
                <a:ea typeface="宋体" pitchFamily="2" charset="-122"/>
              </a:rPr>
              <a:t>==0) </a:t>
            </a:r>
            <a:r>
              <a:rPr lang="en-US" altLang="zh-CN" sz="2000" b="1" dirty="0" smtClean="0">
                <a:ea typeface="宋体" pitchFamily="2" charset="-122"/>
              </a:rPr>
              <a:t>signal(Sab);</a:t>
            </a:r>
          </a:p>
          <a:p>
            <a:pPr marL="0" indent="0">
              <a:buFont typeface="Monotype Sorts" pitchFamily="1" charset="2"/>
              <a:buNone/>
            </a:pPr>
            <a:r>
              <a:rPr lang="en-US" altLang="zh-CN" sz="2000" b="1" dirty="0" smtClean="0">
                <a:ea typeface="宋体" pitchFamily="2" charset="-122"/>
              </a:rPr>
              <a:t>        signal(S1);</a:t>
            </a:r>
          </a:p>
          <a:p>
            <a:pPr marL="0" indent="0">
              <a:buFont typeface="Monotype Sorts" pitchFamily="1" charset="2"/>
              <a:buNone/>
            </a:pPr>
            <a:r>
              <a:rPr lang="en-US" altLang="zh-CN" sz="2000" dirty="0" smtClean="0">
                <a:ea typeface="宋体" pitchFamily="2" charset="-122"/>
              </a:rPr>
              <a:t>    } while(1);</a:t>
            </a:r>
          </a:p>
          <a:p>
            <a:pPr marL="0" indent="0">
              <a:buFont typeface="Monotype Sorts" pitchFamily="1" charset="2"/>
              <a:buNone/>
            </a:pPr>
            <a:r>
              <a:rPr lang="en-US" altLang="zh-CN" sz="2000" dirty="0" smtClean="0">
                <a:ea typeface="宋体" pitchFamily="2" charset="-122"/>
              </a:rPr>
              <a:t>}</a:t>
            </a:r>
          </a:p>
          <a:p>
            <a:pPr marL="0" indent="0">
              <a:buFont typeface="Monotype Sorts" pitchFamily="1" charset="2"/>
              <a:buNone/>
            </a:pPr>
            <a:endParaRPr lang="zh-CN" altLang="en-US" sz="2000" dirty="0" smtClean="0">
              <a:ea typeface="宋体" pitchFamily="2" charset="-122"/>
            </a:endParaRPr>
          </a:p>
        </p:txBody>
      </p:sp>
      <p:sp>
        <p:nvSpPr>
          <p:cNvPr id="6" name="内容占位符 1"/>
          <p:cNvSpPr txBox="1">
            <a:spLocks/>
          </p:cNvSpPr>
          <p:nvPr/>
        </p:nvSpPr>
        <p:spPr bwMode="auto">
          <a:xfrm>
            <a:off x="4500563" y="1259085"/>
            <a:ext cx="4248150" cy="620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90000"/>
              <a:buFont typeface="Monotype Sorts" pitchFamily="1" charset="2"/>
              <a:buChar char="n"/>
              <a:defRPr kumimoji="1"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u"/>
              <a:defRPr kumimoji="1" sz="2800">
                <a:solidFill>
                  <a:srgbClr val="000000"/>
                </a:solidFill>
                <a:latin typeface="+mn-lt"/>
              </a:defRPr>
            </a:lvl2pPr>
            <a:lvl3pPr marL="1143000" indent="-228600" algn="l" rtl="0" eaLnBrk="0" fontAlgn="base" hangingPunct="0">
              <a:spcBef>
                <a:spcPct val="20000"/>
              </a:spcBef>
              <a:spcAft>
                <a:spcPct val="0"/>
              </a:spcAft>
              <a:buClr>
                <a:srgbClr val="33CC33"/>
              </a:buClr>
              <a:buFont typeface="Wingdings" pitchFamily="2" charset="2"/>
              <a:buChar char="ü"/>
              <a:defRPr kumimoji="1" sz="2400">
                <a:solidFill>
                  <a:srgbClr val="000000"/>
                </a:solidFill>
                <a:latin typeface="+mn-lt"/>
              </a:defRPr>
            </a:lvl3pPr>
            <a:lvl4pPr marL="1600200" indent="-228600" algn="l" rtl="0" eaLnBrk="0" fontAlgn="base" hangingPunct="0">
              <a:spcBef>
                <a:spcPct val="20000"/>
              </a:spcBef>
              <a:spcAft>
                <a:spcPct val="0"/>
              </a:spcAft>
              <a:buClr>
                <a:schemeClr val="hlink"/>
              </a:buClr>
              <a:buFont typeface="Wingdings" pitchFamily="2" charset="2"/>
              <a:buChar char="Ø"/>
              <a:defRPr kumimoji="1" sz="2000">
                <a:solidFill>
                  <a:srgbClr val="000000"/>
                </a:solidFill>
                <a:latin typeface="+mn-lt"/>
              </a:defRPr>
            </a:lvl4pPr>
            <a:lvl5pPr marL="20574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5pPr>
            <a:lvl6pPr marL="25146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6pPr>
            <a:lvl7pPr marL="29718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7pPr>
            <a:lvl8pPr marL="34290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8pPr>
            <a:lvl9pPr marL="38862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9pPr>
          </a:lstStyle>
          <a:p>
            <a:pPr marL="0" indent="0">
              <a:buFont typeface="Monotype Sorts" pitchFamily="1" charset="2"/>
              <a:buNone/>
              <a:defRPr/>
            </a:pPr>
            <a:endParaRPr lang="en-US" altLang="zh-CN" sz="2400" kern="0" dirty="0" smtClean="0"/>
          </a:p>
          <a:p>
            <a:pPr marL="0" indent="0">
              <a:buFont typeface="Monotype Sorts" pitchFamily="1" charset="2"/>
              <a:buNone/>
              <a:defRPr/>
            </a:pPr>
            <a:r>
              <a:rPr lang="en-US" altLang="zh-CN" sz="2000" kern="0" dirty="0" smtClean="0"/>
              <a:t>process </a:t>
            </a:r>
            <a:r>
              <a:rPr lang="en-US" altLang="zh-CN" sz="2000" kern="0" dirty="0" err="1" smtClean="0"/>
              <a:t>Pba</a:t>
            </a:r>
            <a:r>
              <a:rPr lang="en-US" altLang="zh-CN" sz="2000" kern="0" dirty="0" smtClean="0"/>
              <a:t> () {</a:t>
            </a:r>
          </a:p>
          <a:p>
            <a:pPr marL="0" indent="0">
              <a:buFont typeface="Monotype Sorts" pitchFamily="1" charset="2"/>
              <a:buNone/>
              <a:defRPr/>
            </a:pPr>
            <a:r>
              <a:rPr lang="en-US" altLang="zh-CN" sz="2000" kern="0" dirty="0" smtClean="0"/>
              <a:t>    do {</a:t>
            </a:r>
          </a:p>
          <a:p>
            <a:pPr marL="0" indent="0">
              <a:buFont typeface="Monotype Sorts" pitchFamily="1" charset="2"/>
              <a:buNone/>
              <a:defRPr/>
            </a:pPr>
            <a:r>
              <a:rPr lang="en-US" altLang="zh-CN" sz="2000" b="1" kern="0" dirty="0" smtClean="0"/>
              <a:t>        wait(S2);</a:t>
            </a:r>
          </a:p>
          <a:p>
            <a:pPr marL="0" indent="0">
              <a:buFont typeface="Monotype Sorts" pitchFamily="1" charset="2"/>
              <a:buNone/>
              <a:defRPr/>
            </a:pPr>
            <a:r>
              <a:rPr lang="en-US" altLang="zh-CN" sz="2000" kern="0" dirty="0" smtClean="0"/>
              <a:t>        if(</a:t>
            </a:r>
            <a:r>
              <a:rPr lang="en-US" altLang="zh-CN" sz="2000" kern="0" dirty="0" err="1" smtClean="0"/>
              <a:t>ba</a:t>
            </a:r>
            <a:r>
              <a:rPr lang="en-US" altLang="zh-CN" sz="2000" kern="0" dirty="0" smtClean="0"/>
              <a:t>==0) </a:t>
            </a:r>
            <a:r>
              <a:rPr lang="en-US" altLang="zh-CN" sz="2000" b="1" kern="0" dirty="0" smtClean="0"/>
              <a:t>wait(Sab);</a:t>
            </a:r>
          </a:p>
          <a:p>
            <a:pPr marL="0" indent="0">
              <a:buFont typeface="Monotype Sorts" pitchFamily="1" charset="2"/>
              <a:buNone/>
              <a:defRPr/>
            </a:pPr>
            <a:r>
              <a:rPr lang="en-US" altLang="zh-CN" sz="2000" kern="0" dirty="0" smtClean="0"/>
              <a:t>        </a:t>
            </a:r>
            <a:r>
              <a:rPr lang="en-US" altLang="zh-CN" sz="2000" kern="0" dirty="0" err="1" smtClean="0"/>
              <a:t>ba</a:t>
            </a:r>
            <a:r>
              <a:rPr lang="en-US" altLang="zh-CN" sz="2000" kern="0" dirty="0" smtClean="0"/>
              <a:t>=ba+1;</a:t>
            </a:r>
          </a:p>
          <a:p>
            <a:pPr marL="0" indent="0">
              <a:buFont typeface="Monotype Sorts" pitchFamily="1" charset="2"/>
              <a:buNone/>
              <a:defRPr/>
            </a:pPr>
            <a:r>
              <a:rPr lang="en-US" altLang="zh-CN" sz="2000" b="1" kern="0" dirty="0" smtClean="0"/>
              <a:t>        signal(S2);</a:t>
            </a:r>
          </a:p>
          <a:p>
            <a:pPr marL="0" indent="0">
              <a:buFont typeface="Monotype Sorts" pitchFamily="1" charset="2"/>
              <a:buNone/>
              <a:defRPr/>
            </a:pPr>
            <a:r>
              <a:rPr lang="en-US" altLang="zh-CN" sz="2000" kern="0" dirty="0" smtClean="0"/>
              <a:t>        </a:t>
            </a:r>
            <a:r>
              <a:rPr lang="zh-CN" altLang="en-US" sz="2000" kern="0" dirty="0" smtClean="0"/>
              <a:t>车辆从</a:t>
            </a:r>
            <a:r>
              <a:rPr lang="en-US" altLang="zh-CN" sz="2000" kern="0" dirty="0"/>
              <a:t>b</a:t>
            </a:r>
            <a:r>
              <a:rPr lang="zh-CN" altLang="en-US" sz="2000" kern="0" dirty="0" smtClean="0"/>
              <a:t>点驶向</a:t>
            </a:r>
            <a:r>
              <a:rPr lang="en-US" altLang="zh-CN" sz="2000" kern="0" dirty="0"/>
              <a:t>a</a:t>
            </a:r>
            <a:r>
              <a:rPr lang="zh-CN" altLang="en-US" sz="2000" kern="0" dirty="0" smtClean="0"/>
              <a:t>点</a:t>
            </a:r>
            <a:r>
              <a:rPr lang="en-US" altLang="zh-CN" sz="2000" kern="0" dirty="0" smtClean="0"/>
              <a:t>;</a:t>
            </a:r>
          </a:p>
          <a:p>
            <a:pPr marL="0" indent="0">
              <a:buFont typeface="Monotype Sorts" pitchFamily="1" charset="2"/>
              <a:buNone/>
              <a:defRPr/>
            </a:pPr>
            <a:r>
              <a:rPr lang="en-US" altLang="zh-CN" sz="2000" b="1" kern="0" dirty="0" smtClean="0"/>
              <a:t>        wait(S2);</a:t>
            </a:r>
          </a:p>
          <a:p>
            <a:pPr marL="0" indent="0">
              <a:buFont typeface="Monotype Sorts" pitchFamily="1" charset="2"/>
              <a:buNone/>
              <a:defRPr/>
            </a:pPr>
            <a:r>
              <a:rPr lang="en-US" altLang="zh-CN" sz="2000" kern="0" dirty="0" smtClean="0"/>
              <a:t>        </a:t>
            </a:r>
            <a:r>
              <a:rPr lang="en-US" altLang="zh-CN" sz="2000" kern="0" dirty="0" err="1" smtClean="0"/>
              <a:t>ba</a:t>
            </a:r>
            <a:r>
              <a:rPr lang="en-US" altLang="zh-CN" sz="2000" kern="0" dirty="0" smtClean="0"/>
              <a:t>=ba-1;</a:t>
            </a:r>
          </a:p>
          <a:p>
            <a:pPr marL="0" indent="0">
              <a:buFont typeface="Monotype Sorts" pitchFamily="1" charset="2"/>
              <a:buNone/>
              <a:defRPr/>
            </a:pPr>
            <a:r>
              <a:rPr lang="en-US" altLang="zh-CN" sz="2000" kern="0" dirty="0" smtClean="0"/>
              <a:t>        if(</a:t>
            </a:r>
            <a:r>
              <a:rPr lang="en-US" altLang="zh-CN" sz="2000" kern="0" dirty="0" err="1" smtClean="0"/>
              <a:t>ba</a:t>
            </a:r>
            <a:r>
              <a:rPr lang="en-US" altLang="zh-CN" sz="2000" kern="0" dirty="0" smtClean="0"/>
              <a:t>==0) </a:t>
            </a:r>
            <a:r>
              <a:rPr lang="en-US" altLang="zh-CN" sz="2000" b="1" kern="0" dirty="0" smtClean="0"/>
              <a:t>signal(Sab);</a:t>
            </a:r>
          </a:p>
          <a:p>
            <a:pPr marL="0" indent="0">
              <a:buFont typeface="Monotype Sorts" pitchFamily="1" charset="2"/>
              <a:buNone/>
              <a:defRPr/>
            </a:pPr>
            <a:r>
              <a:rPr lang="en-US" altLang="zh-CN" sz="2000" b="1" kern="0" dirty="0" smtClean="0"/>
              <a:t>        signal(S2);</a:t>
            </a:r>
          </a:p>
          <a:p>
            <a:pPr marL="0" indent="0">
              <a:buFont typeface="Monotype Sorts" pitchFamily="1" charset="2"/>
              <a:buNone/>
              <a:defRPr/>
            </a:pPr>
            <a:r>
              <a:rPr lang="en-US" altLang="zh-CN" sz="2000" kern="0" dirty="0" smtClean="0"/>
              <a:t>    } while(1);</a:t>
            </a:r>
          </a:p>
          <a:p>
            <a:pPr marL="0" indent="0">
              <a:buFont typeface="Monotype Sorts" pitchFamily="1" charset="2"/>
              <a:buNone/>
              <a:defRPr/>
            </a:pPr>
            <a:r>
              <a:rPr lang="en-US" altLang="zh-CN" sz="2000" kern="0" dirty="0" smtClean="0"/>
              <a:t>}</a:t>
            </a:r>
          </a:p>
          <a:p>
            <a:pPr marL="0" indent="0">
              <a:buFont typeface="Monotype Sorts" pitchFamily="1" charset="2"/>
              <a:buNone/>
              <a:defRPr/>
            </a:pPr>
            <a:endParaRPr lang="zh-CN" altLang="en-US" sz="2400" kern="0" dirty="0"/>
          </a:p>
        </p:txBody>
      </p:sp>
    </p:spTree>
    <p:extLst>
      <p:ext uri="{BB962C8B-B14F-4D97-AF65-F5344CB8AC3E}">
        <p14:creationId xmlns:p14="http://schemas.microsoft.com/office/powerpoint/2010/main" val="415997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txBody>
          <a:bodyPr/>
          <a:lstStyle/>
          <a:p>
            <a:r>
              <a:rPr lang="zh-CN" altLang="en-US" dirty="0" smtClean="0"/>
              <a:t>死锁：习题</a:t>
            </a:r>
            <a:r>
              <a:rPr lang="en-US" altLang="zh-CN" dirty="0" smtClean="0"/>
              <a:t>1</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943988625"/>
              </p:ext>
            </p:extLst>
          </p:nvPr>
        </p:nvGraphicFramePr>
        <p:xfrm>
          <a:off x="1691680" y="2264727"/>
          <a:ext cx="4896543" cy="2194560"/>
        </p:xfrm>
        <a:graphic>
          <a:graphicData uri="http://schemas.openxmlformats.org/drawingml/2006/table">
            <a:tbl>
              <a:tblPr firstRow="1" firstCol="1" bandRow="1">
                <a:tableStyleId>{5C22544A-7EE6-4342-B048-85BDC9FD1C3A}</a:tableStyleId>
              </a:tblPr>
              <a:tblGrid>
                <a:gridCol w="457133"/>
                <a:gridCol w="634202"/>
                <a:gridCol w="633496"/>
                <a:gridCol w="507220"/>
                <a:gridCol w="507220"/>
                <a:gridCol w="760478"/>
                <a:gridCol w="633496"/>
                <a:gridCol w="259606"/>
                <a:gridCol w="251846"/>
                <a:gridCol w="251846"/>
              </a:tblGrid>
              <a:tr h="240027">
                <a:tc>
                  <a:txBody>
                    <a:bodyPr/>
                    <a:lstStyle/>
                    <a:p>
                      <a:pPr algn="ctr">
                        <a:lnSpc>
                          <a:spcPct val="150000"/>
                        </a:lnSpc>
                        <a:spcAft>
                          <a:spcPts val="0"/>
                        </a:spcAft>
                      </a:pPr>
                      <a:r>
                        <a:rPr lang="en-US" sz="1600" kern="100" dirty="0">
                          <a:effectLst/>
                        </a:rPr>
                        <a:t> </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A</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B</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C</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A</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B</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C</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A</a:t>
                      </a:r>
                      <a:endParaRPr lang="zh-CN" sz="16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600" kern="100">
                          <a:effectLst/>
                        </a:rPr>
                        <a:t>B</a:t>
                      </a:r>
                      <a:endParaRPr lang="zh-CN" sz="1600" kern="100">
                        <a:effectLst/>
                        <a:latin typeface="Times New Roman"/>
                        <a:ea typeface="宋体"/>
                        <a:cs typeface="Times New Roman"/>
                      </a:endParaRPr>
                    </a:p>
                  </a:txBody>
                  <a:tcPr marL="68580" marR="68580" marT="0" marB="0"/>
                </a:tc>
                <a:tc>
                  <a:txBody>
                    <a:bodyPr/>
                    <a:lstStyle/>
                    <a:p>
                      <a:pPr algn="ctr">
                        <a:lnSpc>
                          <a:spcPct val="150000"/>
                        </a:lnSpc>
                        <a:spcAft>
                          <a:spcPts val="0"/>
                        </a:spcAft>
                      </a:pPr>
                      <a:r>
                        <a:rPr lang="en-US" sz="1600" kern="100">
                          <a:effectLst/>
                        </a:rPr>
                        <a:t>C</a:t>
                      </a:r>
                      <a:endParaRPr lang="zh-CN" sz="1600" kern="100">
                        <a:effectLst/>
                        <a:latin typeface="Times New Roman"/>
                        <a:ea typeface="宋体"/>
                        <a:cs typeface="Times New Roman"/>
                      </a:endParaRPr>
                    </a:p>
                  </a:txBody>
                  <a:tcPr marL="68580" marR="68580" marT="0" marB="0"/>
                </a:tc>
              </a:tr>
              <a:tr h="240027">
                <a:tc>
                  <a:txBody>
                    <a:bodyPr/>
                    <a:lstStyle/>
                    <a:p>
                      <a:pPr algn="ctr">
                        <a:lnSpc>
                          <a:spcPct val="150000"/>
                        </a:lnSpc>
                        <a:spcAft>
                          <a:spcPts val="0"/>
                        </a:spcAft>
                      </a:pPr>
                      <a:r>
                        <a:rPr lang="en-US" sz="1600" kern="100">
                          <a:effectLst/>
                        </a:rPr>
                        <a:t>P1</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5</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5</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9</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2</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1</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2</a:t>
                      </a:r>
                      <a:endParaRPr lang="zh-CN" sz="1600" kern="100">
                        <a:effectLst/>
                        <a:latin typeface="Times New Roman"/>
                        <a:ea typeface="宋体"/>
                        <a:cs typeface="Times New Roman"/>
                      </a:endParaRPr>
                    </a:p>
                  </a:txBody>
                  <a:tcPr marL="68580" marR="68580" marT="0" marB="0" anchor="ctr"/>
                </a:tc>
                <a:tc rowSpan="3" gridSpan="3">
                  <a:txBody>
                    <a:bodyPr/>
                    <a:lstStyle/>
                    <a:p>
                      <a:pPr algn="just">
                        <a:lnSpc>
                          <a:spcPct val="150000"/>
                        </a:lnSpc>
                        <a:spcAft>
                          <a:spcPts val="0"/>
                        </a:spcAft>
                      </a:pPr>
                      <a:r>
                        <a:rPr lang="en-US" sz="1600" kern="100">
                          <a:effectLst/>
                        </a:rPr>
                        <a:t>2  3  3</a:t>
                      </a:r>
                      <a:endParaRPr lang="zh-CN" sz="1600" kern="100">
                        <a:effectLst/>
                        <a:latin typeface="Times New Roman"/>
                        <a:ea typeface="宋体"/>
                        <a:cs typeface="Times New Roman"/>
                      </a:endParaRPr>
                    </a:p>
                  </a:txBody>
                  <a:tcPr marL="68580" marR="68580" marT="0" marB="0"/>
                </a:tc>
                <a:tc rowSpan="3" hMerge="1">
                  <a:txBody>
                    <a:bodyPr/>
                    <a:lstStyle/>
                    <a:p>
                      <a:endParaRPr lang="zh-CN" altLang="en-US"/>
                    </a:p>
                  </a:txBody>
                  <a:tcPr/>
                </a:tc>
                <a:tc rowSpan="3" hMerge="1">
                  <a:txBody>
                    <a:bodyPr/>
                    <a:lstStyle/>
                    <a:p>
                      <a:endParaRPr lang="zh-CN" altLang="en-US"/>
                    </a:p>
                  </a:txBody>
                  <a:tcPr/>
                </a:tc>
              </a:tr>
              <a:tr h="240027">
                <a:tc>
                  <a:txBody>
                    <a:bodyPr/>
                    <a:lstStyle/>
                    <a:p>
                      <a:pPr algn="ctr">
                        <a:lnSpc>
                          <a:spcPct val="150000"/>
                        </a:lnSpc>
                        <a:spcAft>
                          <a:spcPts val="0"/>
                        </a:spcAft>
                      </a:pPr>
                      <a:r>
                        <a:rPr lang="en-US" sz="1600" kern="100">
                          <a:effectLst/>
                        </a:rPr>
                        <a:t>P2</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5</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3</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6</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4</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0</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2</a:t>
                      </a:r>
                      <a:endParaRPr lang="zh-CN" sz="1600" kern="100">
                        <a:effectLst/>
                        <a:latin typeface="Times New Roman"/>
                        <a:ea typeface="宋体"/>
                        <a:cs typeface="Times New Roman"/>
                      </a:endParaRPr>
                    </a:p>
                  </a:txBody>
                  <a:tcPr marL="68580" marR="68580" marT="0"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40027">
                <a:tc>
                  <a:txBody>
                    <a:bodyPr/>
                    <a:lstStyle/>
                    <a:p>
                      <a:pPr algn="ctr">
                        <a:lnSpc>
                          <a:spcPct val="150000"/>
                        </a:lnSpc>
                        <a:spcAft>
                          <a:spcPts val="0"/>
                        </a:spcAft>
                      </a:pPr>
                      <a:r>
                        <a:rPr lang="en-US" sz="1600" kern="100">
                          <a:effectLst/>
                        </a:rPr>
                        <a:t>P3</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4</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0</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11</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4</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0</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5</a:t>
                      </a:r>
                      <a:endParaRPr lang="zh-CN" sz="1600" kern="100">
                        <a:effectLst/>
                        <a:latin typeface="Times New Roman"/>
                        <a:ea typeface="宋体"/>
                        <a:cs typeface="Times New Roman"/>
                      </a:endParaRPr>
                    </a:p>
                  </a:txBody>
                  <a:tcPr marL="68580" marR="68580" marT="0"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40027">
                <a:tc>
                  <a:txBody>
                    <a:bodyPr/>
                    <a:lstStyle/>
                    <a:p>
                      <a:pPr algn="ctr">
                        <a:lnSpc>
                          <a:spcPct val="150000"/>
                        </a:lnSpc>
                        <a:spcAft>
                          <a:spcPts val="0"/>
                        </a:spcAft>
                      </a:pPr>
                      <a:r>
                        <a:rPr lang="en-US" sz="1600" kern="100">
                          <a:effectLst/>
                        </a:rPr>
                        <a:t>P4</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4</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2</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5</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2</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0</a:t>
                      </a:r>
                      <a:endParaRPr lang="zh-CN" sz="1600" kern="100" dirty="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4</a:t>
                      </a:r>
                      <a:endParaRPr lang="zh-CN" sz="1600" kern="100" dirty="0">
                        <a:effectLst/>
                        <a:latin typeface="Times New Roman"/>
                        <a:ea typeface="宋体"/>
                        <a:cs typeface="Times New Roman"/>
                      </a:endParaRPr>
                    </a:p>
                  </a:txBody>
                  <a:tcPr marL="68580" marR="68580" marT="0" marB="0" anchor="ctr"/>
                </a:tc>
                <a:tc rowSpan="2" gridSpan="3">
                  <a:txBody>
                    <a:bodyPr/>
                    <a:lstStyle/>
                    <a:p>
                      <a:pPr algn="ctr">
                        <a:lnSpc>
                          <a:spcPct val="150000"/>
                        </a:lnSpc>
                        <a:spcAft>
                          <a:spcPts val="0"/>
                        </a:spcAft>
                      </a:pPr>
                      <a:r>
                        <a:rPr lang="en-US" sz="1600" kern="100">
                          <a:effectLst/>
                        </a:rPr>
                        <a:t> </a:t>
                      </a:r>
                      <a:endParaRPr lang="zh-CN" sz="1600" kern="100">
                        <a:effectLst/>
                        <a:latin typeface="Times New Roman"/>
                        <a:ea typeface="宋体"/>
                        <a:cs typeface="Times New Roman"/>
                      </a:endParaRPr>
                    </a:p>
                  </a:txBody>
                  <a:tcPr marL="68580" marR="68580" marT="0" marB="0"/>
                </a:tc>
                <a:tc rowSpan="2" hMerge="1">
                  <a:txBody>
                    <a:bodyPr/>
                    <a:lstStyle/>
                    <a:p>
                      <a:endParaRPr lang="zh-CN" altLang="en-US"/>
                    </a:p>
                  </a:txBody>
                  <a:tcPr/>
                </a:tc>
                <a:tc rowSpan="2" hMerge="1">
                  <a:txBody>
                    <a:bodyPr/>
                    <a:lstStyle/>
                    <a:p>
                      <a:endParaRPr lang="zh-CN" altLang="en-US"/>
                    </a:p>
                  </a:txBody>
                  <a:tcPr/>
                </a:tc>
              </a:tr>
              <a:tr h="240027">
                <a:tc>
                  <a:txBody>
                    <a:bodyPr/>
                    <a:lstStyle/>
                    <a:p>
                      <a:pPr algn="ctr">
                        <a:lnSpc>
                          <a:spcPct val="150000"/>
                        </a:lnSpc>
                        <a:spcAft>
                          <a:spcPts val="0"/>
                        </a:spcAft>
                      </a:pPr>
                      <a:r>
                        <a:rPr lang="en-US" sz="1600" kern="100">
                          <a:effectLst/>
                        </a:rPr>
                        <a:t>P5</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4</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2</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4</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3</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a:effectLst/>
                        </a:rPr>
                        <a:t>1</a:t>
                      </a:r>
                      <a:endParaRPr lang="zh-CN" sz="1600" kern="100">
                        <a:effectLst/>
                        <a:latin typeface="Times New Roman"/>
                        <a:ea typeface="宋体"/>
                        <a:cs typeface="Times New Roman"/>
                      </a:endParaRPr>
                    </a:p>
                  </a:txBody>
                  <a:tcPr marL="68580" marR="68580" marT="0" marB="0" anchor="ctr"/>
                </a:tc>
                <a:tc>
                  <a:txBody>
                    <a:bodyPr/>
                    <a:lstStyle/>
                    <a:p>
                      <a:pPr algn="ctr">
                        <a:lnSpc>
                          <a:spcPct val="150000"/>
                        </a:lnSpc>
                        <a:spcAft>
                          <a:spcPts val="0"/>
                        </a:spcAft>
                      </a:pPr>
                      <a:r>
                        <a:rPr lang="en-US" sz="1600" kern="100" dirty="0">
                          <a:effectLst/>
                        </a:rPr>
                        <a:t>4</a:t>
                      </a:r>
                      <a:endParaRPr lang="zh-CN" sz="1600" kern="100" dirty="0">
                        <a:effectLst/>
                        <a:latin typeface="Times New Roman"/>
                        <a:ea typeface="宋体"/>
                        <a:cs typeface="Times New Roman"/>
                      </a:endParaRPr>
                    </a:p>
                  </a:txBody>
                  <a:tcPr marL="68580" marR="68580" marT="0" marB="0" anchor="ct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bl>
          </a:graphicData>
        </a:graphic>
      </p:graphicFrame>
      <p:sp>
        <p:nvSpPr>
          <p:cNvPr id="7" name="Rectangle 2"/>
          <p:cNvSpPr>
            <a:spLocks noChangeArrowheads="1"/>
          </p:cNvSpPr>
          <p:nvPr/>
        </p:nvSpPr>
        <p:spPr bwMode="auto">
          <a:xfrm>
            <a:off x="467544" y="1124744"/>
            <a:ext cx="82089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3335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设系统中有三类资源</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，又设系统中有</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个进程</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P1</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P2</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P3</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P4</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资源的数量为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17</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资源的数量为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资源的数量为</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T0</a:t>
            </a: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时刻系统状态如下：</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05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539552" y="4433044"/>
            <a:ext cx="8136904" cy="2308324"/>
          </a:xfrm>
          <a:prstGeom prst="rect">
            <a:avLst/>
          </a:prstGeom>
        </p:spPr>
        <p:txBody>
          <a:bodyPr wrap="square">
            <a:spAutoFit/>
          </a:bodyPr>
          <a:lstStyle/>
          <a:p>
            <a:pPr lvl="0" indent="133350" eaLnBrk="0" fontAlgn="base" hangingPunct="0">
              <a:spcBef>
                <a:spcPct val="0"/>
              </a:spcBef>
              <a:spcAft>
                <a:spcPct val="0"/>
              </a:spcAft>
            </a:pPr>
            <a:r>
              <a:rPr lang="zh-CN" altLang="en-US" dirty="0">
                <a:latin typeface="Times New Roman" pitchFamily="18" charset="0"/>
                <a:ea typeface="宋体" pitchFamily="2" charset="-122"/>
                <a:cs typeface="Times New Roman" pitchFamily="18" charset="0"/>
              </a:rPr>
              <a:t>根据银行家算法分析完成以下问题：</a:t>
            </a:r>
            <a:endParaRPr lang="zh-CN" altLang="en-US" sz="1100" dirty="0">
              <a:latin typeface="Arial" pitchFamily="34" charset="0"/>
              <a:ea typeface="宋体" pitchFamily="2" charset="-122"/>
              <a:cs typeface="宋体" pitchFamily="2" charset="-122"/>
            </a:endParaRPr>
          </a:p>
          <a:p>
            <a:pPr lvl="0" indent="133350" eaLnBrk="0" fontAlgn="base" hangingPunct="0">
              <a:spcBef>
                <a:spcPct val="0"/>
              </a:spcBef>
              <a:spcAft>
                <a:spcPct val="0"/>
              </a:spcAft>
            </a:pPr>
            <a:r>
              <a:rPr lang="en-US" altLang="zh-CN" dirty="0">
                <a:latin typeface="Times New Roman" pitchFamily="18" charset="0"/>
                <a:ea typeface="宋体" pitchFamily="2" charset="-122"/>
                <a:cs typeface="Times New Roman" pitchFamily="18" charset="0"/>
              </a:rPr>
              <a:t>(1) T0</a:t>
            </a:r>
            <a:r>
              <a:rPr lang="zh-CN" altLang="en-US" dirty="0">
                <a:latin typeface="Times New Roman" pitchFamily="18" charset="0"/>
                <a:ea typeface="宋体" pitchFamily="2" charset="-122"/>
                <a:cs typeface="Times New Roman" pitchFamily="18" charset="0"/>
              </a:rPr>
              <a:t>时刻系统是否处于安全状态？如是，则给出进程安全序列。</a:t>
            </a:r>
            <a:endParaRPr lang="zh-CN" altLang="en-US" sz="1100" dirty="0">
              <a:latin typeface="Arial" pitchFamily="34" charset="0"/>
              <a:ea typeface="宋体" pitchFamily="2" charset="-122"/>
              <a:cs typeface="宋体" pitchFamily="2" charset="-122"/>
            </a:endParaRPr>
          </a:p>
          <a:p>
            <a:pPr lvl="0" indent="133350" eaLnBrk="0" fontAlgn="base" hangingPunct="0">
              <a:spcBef>
                <a:spcPct val="0"/>
              </a:spcBef>
              <a:spcAft>
                <a:spcPct val="0"/>
              </a:spcAft>
            </a:pPr>
            <a:r>
              <a:rPr lang="en-US" altLang="zh-CN" dirty="0">
                <a:latin typeface="Times New Roman" pitchFamily="18" charset="0"/>
                <a:ea typeface="宋体" pitchFamily="2" charset="-122"/>
                <a:cs typeface="Times New Roman" pitchFamily="18" charset="0"/>
              </a:rPr>
              <a:t>(2) T0</a:t>
            </a:r>
            <a:r>
              <a:rPr lang="zh-CN" altLang="en-US" dirty="0">
                <a:latin typeface="Times New Roman" pitchFamily="18" charset="0"/>
                <a:ea typeface="宋体" pitchFamily="2" charset="-122"/>
                <a:cs typeface="Times New Roman" pitchFamily="18" charset="0"/>
              </a:rPr>
              <a:t>时刻如果进程</a:t>
            </a:r>
            <a:r>
              <a:rPr lang="en-US" altLang="zh-CN" dirty="0">
                <a:latin typeface="Times New Roman" pitchFamily="18" charset="0"/>
                <a:ea typeface="宋体" pitchFamily="2" charset="-122"/>
                <a:cs typeface="Times New Roman" pitchFamily="18" charset="0"/>
              </a:rPr>
              <a:t>P2</a:t>
            </a:r>
            <a:r>
              <a:rPr lang="zh-CN" altLang="en-US" dirty="0">
                <a:latin typeface="Times New Roman" pitchFamily="18" charset="0"/>
                <a:ea typeface="宋体" pitchFamily="2" charset="-122"/>
                <a:cs typeface="Times New Roman" pitchFamily="18" charset="0"/>
              </a:rPr>
              <a:t>申请</a:t>
            </a:r>
            <a:r>
              <a:rPr lang="en-US" altLang="zh-CN" dirty="0">
                <a:latin typeface="Times New Roman" pitchFamily="18" charset="0"/>
                <a:ea typeface="宋体" pitchFamily="2" charset="-122"/>
                <a:cs typeface="Times New Roman" pitchFamily="18" charset="0"/>
              </a:rPr>
              <a:t>0</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A</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3</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B</a:t>
            </a:r>
            <a:r>
              <a:rPr lang="zh-CN" altLang="en-US" dirty="0">
                <a:latin typeface="Times New Roman" pitchFamily="18" charset="0"/>
                <a:ea typeface="宋体" pitchFamily="2" charset="-122"/>
                <a:cs typeface="Times New Roman" pitchFamily="18" charset="0"/>
              </a:rPr>
              <a:t>和</a:t>
            </a:r>
            <a:r>
              <a:rPr lang="en-US" altLang="zh-CN" dirty="0">
                <a:latin typeface="Times New Roman" pitchFamily="18" charset="0"/>
                <a:ea typeface="宋体" pitchFamily="2" charset="-122"/>
                <a:cs typeface="Times New Roman" pitchFamily="18" charset="0"/>
              </a:rPr>
              <a:t>4</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C</a:t>
            </a:r>
            <a:r>
              <a:rPr lang="zh-CN" altLang="en-US" dirty="0">
                <a:latin typeface="Times New Roman" pitchFamily="18" charset="0"/>
                <a:ea typeface="宋体" pitchFamily="2" charset="-122"/>
                <a:cs typeface="Times New Roman" pitchFamily="18" charset="0"/>
              </a:rPr>
              <a:t>，能否实施分配？为什么？</a:t>
            </a:r>
            <a:endParaRPr lang="zh-CN" altLang="en-US" sz="1100" dirty="0">
              <a:latin typeface="Arial" pitchFamily="34" charset="0"/>
              <a:ea typeface="宋体" pitchFamily="2" charset="-122"/>
              <a:cs typeface="宋体" pitchFamily="2" charset="-122"/>
            </a:endParaRPr>
          </a:p>
          <a:p>
            <a:pPr lvl="0" indent="133350" eaLnBrk="0" fontAlgn="base" hangingPunct="0">
              <a:spcBef>
                <a:spcPct val="0"/>
              </a:spcBef>
              <a:spcAft>
                <a:spcPct val="0"/>
              </a:spcAft>
            </a:pPr>
            <a:r>
              <a:rPr lang="en-US" altLang="zh-CN" dirty="0">
                <a:latin typeface="Times New Roman" pitchFamily="18" charset="0"/>
                <a:ea typeface="宋体" pitchFamily="2" charset="-122"/>
                <a:cs typeface="Times New Roman" pitchFamily="18" charset="0"/>
              </a:rPr>
              <a:t>(3) </a:t>
            </a:r>
            <a:r>
              <a:rPr lang="zh-CN" altLang="en-US" dirty="0">
                <a:latin typeface="Times New Roman" pitchFamily="18" charset="0"/>
                <a:ea typeface="宋体" pitchFamily="2" charset="-122"/>
                <a:cs typeface="Times New Roman" pitchFamily="18" charset="0"/>
              </a:rPr>
              <a:t>在</a:t>
            </a:r>
            <a:r>
              <a:rPr lang="en-US" altLang="zh-CN" dirty="0">
                <a:latin typeface="Times New Roman" pitchFamily="18" charset="0"/>
                <a:ea typeface="宋体" pitchFamily="2" charset="-122"/>
                <a:cs typeface="Times New Roman" pitchFamily="18" charset="0"/>
              </a:rPr>
              <a:t>(2)</a:t>
            </a:r>
            <a:r>
              <a:rPr lang="zh-CN" altLang="en-US" dirty="0">
                <a:latin typeface="Times New Roman" pitchFamily="18" charset="0"/>
                <a:ea typeface="宋体" pitchFamily="2" charset="-122"/>
                <a:cs typeface="Times New Roman" pitchFamily="18" charset="0"/>
              </a:rPr>
              <a:t>的基础上如果进程</a:t>
            </a:r>
            <a:r>
              <a:rPr lang="en-US" altLang="zh-CN" dirty="0">
                <a:latin typeface="Times New Roman" pitchFamily="18" charset="0"/>
                <a:ea typeface="宋体" pitchFamily="2" charset="-122"/>
                <a:cs typeface="Times New Roman" pitchFamily="18" charset="0"/>
              </a:rPr>
              <a:t>P4</a:t>
            </a:r>
            <a:r>
              <a:rPr lang="zh-CN" altLang="en-US" dirty="0">
                <a:latin typeface="Times New Roman" pitchFamily="18" charset="0"/>
                <a:ea typeface="宋体" pitchFamily="2" charset="-122"/>
                <a:cs typeface="Times New Roman" pitchFamily="18" charset="0"/>
              </a:rPr>
              <a:t>申请</a:t>
            </a:r>
            <a:r>
              <a:rPr lang="en-US" altLang="zh-CN" dirty="0">
                <a:latin typeface="Times New Roman" pitchFamily="18" charset="0"/>
                <a:ea typeface="宋体" pitchFamily="2" charset="-122"/>
                <a:cs typeface="Times New Roman" pitchFamily="18" charset="0"/>
              </a:rPr>
              <a:t>2</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A</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0</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B</a:t>
            </a:r>
            <a:r>
              <a:rPr lang="zh-CN" altLang="en-US" dirty="0">
                <a:latin typeface="Times New Roman" pitchFamily="18" charset="0"/>
                <a:ea typeface="宋体" pitchFamily="2" charset="-122"/>
                <a:cs typeface="Times New Roman" pitchFamily="18" charset="0"/>
              </a:rPr>
              <a:t>和</a:t>
            </a:r>
            <a:r>
              <a:rPr lang="en-US" altLang="zh-CN" dirty="0">
                <a:latin typeface="Times New Roman" pitchFamily="18" charset="0"/>
                <a:ea typeface="宋体" pitchFamily="2" charset="-122"/>
                <a:cs typeface="Times New Roman" pitchFamily="18" charset="0"/>
              </a:rPr>
              <a:t>1</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C</a:t>
            </a:r>
            <a:r>
              <a:rPr lang="zh-CN" altLang="en-US" dirty="0">
                <a:latin typeface="Times New Roman" pitchFamily="18" charset="0"/>
                <a:ea typeface="宋体" pitchFamily="2" charset="-122"/>
                <a:cs typeface="Times New Roman" pitchFamily="18" charset="0"/>
              </a:rPr>
              <a:t>，能否实施分配？为什么？</a:t>
            </a:r>
            <a:endParaRPr lang="zh-CN" altLang="en-US" sz="1100" dirty="0">
              <a:latin typeface="Arial" pitchFamily="34" charset="0"/>
              <a:ea typeface="宋体" pitchFamily="2" charset="-122"/>
              <a:cs typeface="宋体" pitchFamily="2" charset="-122"/>
            </a:endParaRPr>
          </a:p>
          <a:p>
            <a:pPr lvl="0" indent="133350" eaLnBrk="0" fontAlgn="base" hangingPunct="0">
              <a:spcBef>
                <a:spcPct val="0"/>
              </a:spcBef>
              <a:spcAft>
                <a:spcPct val="0"/>
              </a:spcAft>
            </a:pPr>
            <a:r>
              <a:rPr lang="en-US" altLang="zh-CN" dirty="0">
                <a:latin typeface="Times New Roman" pitchFamily="18" charset="0"/>
                <a:ea typeface="宋体" pitchFamily="2" charset="-122"/>
                <a:cs typeface="Times New Roman" pitchFamily="18" charset="0"/>
              </a:rPr>
              <a:t>(4) </a:t>
            </a:r>
            <a:r>
              <a:rPr lang="zh-CN" altLang="en-US" dirty="0">
                <a:latin typeface="Times New Roman" pitchFamily="18" charset="0"/>
                <a:ea typeface="宋体" pitchFamily="2" charset="-122"/>
                <a:cs typeface="Times New Roman" pitchFamily="18" charset="0"/>
              </a:rPr>
              <a:t>在</a:t>
            </a:r>
            <a:r>
              <a:rPr lang="en-US" altLang="zh-CN" dirty="0">
                <a:latin typeface="Times New Roman" pitchFamily="18" charset="0"/>
                <a:ea typeface="宋体" pitchFamily="2" charset="-122"/>
                <a:cs typeface="Times New Roman" pitchFamily="18" charset="0"/>
              </a:rPr>
              <a:t>(3)</a:t>
            </a:r>
            <a:r>
              <a:rPr lang="zh-CN" altLang="en-US" dirty="0">
                <a:latin typeface="Times New Roman" pitchFamily="18" charset="0"/>
                <a:ea typeface="宋体" pitchFamily="2" charset="-122"/>
                <a:cs typeface="Times New Roman" pitchFamily="18" charset="0"/>
              </a:rPr>
              <a:t>的基础上如果进程</a:t>
            </a:r>
            <a:r>
              <a:rPr lang="en-US" altLang="zh-CN" dirty="0">
                <a:latin typeface="Times New Roman" pitchFamily="18" charset="0"/>
                <a:ea typeface="宋体" pitchFamily="2" charset="-122"/>
                <a:cs typeface="Times New Roman" pitchFamily="18" charset="0"/>
              </a:rPr>
              <a:t>P1</a:t>
            </a:r>
            <a:r>
              <a:rPr lang="zh-CN" altLang="en-US" dirty="0">
                <a:latin typeface="Times New Roman" pitchFamily="18" charset="0"/>
                <a:ea typeface="宋体" pitchFamily="2" charset="-122"/>
                <a:cs typeface="Times New Roman" pitchFamily="18" charset="0"/>
              </a:rPr>
              <a:t>申请</a:t>
            </a:r>
            <a:r>
              <a:rPr lang="en-US" altLang="zh-CN" dirty="0">
                <a:latin typeface="Times New Roman" pitchFamily="18" charset="0"/>
                <a:ea typeface="宋体" pitchFamily="2" charset="-122"/>
                <a:cs typeface="Times New Roman" pitchFamily="18" charset="0"/>
              </a:rPr>
              <a:t>0</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A</a:t>
            </a:r>
            <a:r>
              <a:rPr lang="zh-CN" altLang="en-US" dirty="0">
                <a:latin typeface="Times New Roman" pitchFamily="18" charset="0"/>
                <a:ea typeface="宋体" pitchFamily="2" charset="-122"/>
                <a:cs typeface="Times New Roman" pitchFamily="18" charset="0"/>
              </a:rPr>
              <a:t>、</a:t>
            </a:r>
            <a:r>
              <a:rPr lang="en-US" altLang="zh-CN" dirty="0">
                <a:latin typeface="Times New Roman" pitchFamily="18" charset="0"/>
                <a:ea typeface="宋体" pitchFamily="2" charset="-122"/>
                <a:cs typeface="Times New Roman" pitchFamily="18" charset="0"/>
              </a:rPr>
              <a:t>2</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B</a:t>
            </a:r>
            <a:r>
              <a:rPr lang="zh-CN" altLang="en-US" dirty="0">
                <a:latin typeface="Times New Roman" pitchFamily="18" charset="0"/>
                <a:ea typeface="宋体" pitchFamily="2" charset="-122"/>
                <a:cs typeface="Times New Roman" pitchFamily="18" charset="0"/>
              </a:rPr>
              <a:t>和</a:t>
            </a:r>
            <a:r>
              <a:rPr lang="en-US" altLang="zh-CN" dirty="0">
                <a:latin typeface="Times New Roman" pitchFamily="18" charset="0"/>
                <a:ea typeface="宋体" pitchFamily="2" charset="-122"/>
                <a:cs typeface="Times New Roman" pitchFamily="18" charset="0"/>
              </a:rPr>
              <a:t>0</a:t>
            </a:r>
            <a:r>
              <a:rPr lang="zh-CN" altLang="en-US" dirty="0">
                <a:latin typeface="Times New Roman" pitchFamily="18" charset="0"/>
                <a:ea typeface="宋体" pitchFamily="2" charset="-122"/>
                <a:cs typeface="Times New Roman" pitchFamily="18" charset="0"/>
              </a:rPr>
              <a:t>个资源类</a:t>
            </a:r>
            <a:r>
              <a:rPr lang="en-US" altLang="zh-CN" dirty="0">
                <a:latin typeface="Times New Roman" pitchFamily="18" charset="0"/>
                <a:ea typeface="宋体" pitchFamily="2" charset="-122"/>
                <a:cs typeface="Times New Roman" pitchFamily="18" charset="0"/>
              </a:rPr>
              <a:t>C</a:t>
            </a:r>
            <a:r>
              <a:rPr lang="zh-CN" altLang="en-US" dirty="0">
                <a:latin typeface="Times New Roman" pitchFamily="18" charset="0"/>
                <a:ea typeface="宋体" pitchFamily="2" charset="-122"/>
                <a:cs typeface="Times New Roman" pitchFamily="18" charset="0"/>
              </a:rPr>
              <a:t>，能否实施分配？为什么？</a:t>
            </a:r>
            <a:endParaRPr lang="zh-CN" altLang="en-US" sz="4000" dirty="0">
              <a:latin typeface="Arial" pitchFamily="34" charset="0"/>
              <a:ea typeface="宋体" pitchFamily="2" charset="-122"/>
              <a:cs typeface="宋体" pitchFamily="2" charset="-122"/>
            </a:endParaRPr>
          </a:p>
        </p:txBody>
      </p:sp>
      <p:sp>
        <p:nvSpPr>
          <p:cNvPr id="9" name="矩形 8"/>
          <p:cNvSpPr/>
          <p:nvPr/>
        </p:nvSpPr>
        <p:spPr>
          <a:xfrm>
            <a:off x="1835696" y="1916832"/>
            <a:ext cx="4860032" cy="338554"/>
          </a:xfrm>
          <a:prstGeom prst="rect">
            <a:avLst/>
          </a:prstGeom>
        </p:spPr>
        <p:txBody>
          <a:bodyPr wrap="square">
            <a:spAutoFit/>
          </a:bodyPr>
          <a:lstStyle/>
          <a:p>
            <a:r>
              <a:rPr lang="zh-CN" altLang="en-US" sz="1600" dirty="0">
                <a:latin typeface="Times New Roman" pitchFamily="18" charset="0"/>
                <a:ea typeface="宋体" pitchFamily="2" charset="-122"/>
                <a:cs typeface="Times New Roman" pitchFamily="18" charset="0"/>
              </a:rPr>
              <a:t> </a:t>
            </a:r>
            <a:r>
              <a:rPr lang="zh-CN" altLang="en-US" sz="1600" dirty="0" smtClean="0">
                <a:latin typeface="Times New Roman" pitchFamily="18" charset="0"/>
                <a:ea typeface="宋体" pitchFamily="2" charset="-122"/>
                <a:cs typeface="Times New Roman" pitchFamily="18" charset="0"/>
              </a:rPr>
              <a:t>              最大</a:t>
            </a:r>
            <a:r>
              <a:rPr lang="zh-CN" altLang="en-US" sz="1600" dirty="0">
                <a:latin typeface="Times New Roman" pitchFamily="18" charset="0"/>
                <a:ea typeface="宋体" pitchFamily="2" charset="-122"/>
                <a:cs typeface="Times New Roman" pitchFamily="18" charset="0"/>
              </a:rPr>
              <a:t>需求量	         已分配资源量      剩余资源</a:t>
            </a:r>
            <a:endParaRPr lang="zh-CN" altLang="en-US" sz="1600" dirty="0"/>
          </a:p>
        </p:txBody>
      </p:sp>
    </p:spTree>
    <p:extLst>
      <p:ext uri="{BB962C8B-B14F-4D97-AF65-F5344CB8AC3E}">
        <p14:creationId xmlns:p14="http://schemas.microsoft.com/office/powerpoint/2010/main" val="378382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en-US" altLang="zh-CN" dirty="0" smtClean="0"/>
              <a:t>. </a:t>
            </a:r>
            <a:r>
              <a:rPr lang="zh-CN" altLang="en-US" dirty="0" smtClean="0"/>
              <a:t>进程同步</a:t>
            </a:r>
            <a:endParaRPr lang="zh-CN" altLang="en-US" dirty="0"/>
          </a:p>
        </p:txBody>
      </p:sp>
      <p:sp>
        <p:nvSpPr>
          <p:cNvPr id="3" name="内容占位符 2"/>
          <p:cNvSpPr>
            <a:spLocks noGrp="1"/>
          </p:cNvSpPr>
          <p:nvPr>
            <p:ph idx="1"/>
          </p:nvPr>
        </p:nvSpPr>
        <p:spPr/>
        <p:txBody>
          <a:bodyPr>
            <a:normAutofit/>
          </a:bodyPr>
          <a:lstStyle/>
          <a:p>
            <a:r>
              <a:rPr lang="zh-CN" altLang="en-US" dirty="0" smtClean="0"/>
              <a:t>竞争条件</a:t>
            </a:r>
            <a:endParaRPr lang="en-US" altLang="zh-CN" dirty="0" smtClean="0"/>
          </a:p>
          <a:p>
            <a:r>
              <a:rPr lang="zh-CN" altLang="en-US" dirty="0" smtClean="0"/>
              <a:t>临界区问题（三个要求：互斥、前进、有限等待，理解）</a:t>
            </a:r>
            <a:endParaRPr lang="en-US" altLang="zh-CN" dirty="0" smtClean="0"/>
          </a:p>
          <a:p>
            <a:pPr lvl="1"/>
            <a:r>
              <a:rPr lang="zh-CN" altLang="en-US" dirty="0" smtClean="0"/>
              <a:t>软件</a:t>
            </a:r>
            <a:r>
              <a:rPr lang="zh-CN" altLang="en-US" dirty="0"/>
              <a:t>同步</a:t>
            </a:r>
            <a:r>
              <a:rPr lang="zh-CN" altLang="en-US" dirty="0" smtClean="0"/>
              <a:t>（</a:t>
            </a:r>
            <a:r>
              <a:rPr lang="en-US" altLang="zh-CN" dirty="0" smtClean="0"/>
              <a:t>Peterson</a:t>
            </a:r>
            <a:r>
              <a:rPr lang="zh-CN" altLang="en-US" dirty="0" smtClean="0"/>
              <a:t>算法，仅适用两个进程）</a:t>
            </a:r>
            <a:endParaRPr lang="en-US" altLang="zh-CN" dirty="0" smtClean="0"/>
          </a:p>
          <a:p>
            <a:pPr lvl="1"/>
            <a:r>
              <a:rPr lang="zh-CN" altLang="en-US" dirty="0" smtClean="0"/>
              <a:t>硬件同步（</a:t>
            </a:r>
            <a:r>
              <a:rPr lang="en-US" altLang="zh-CN" dirty="0" err="1" smtClean="0"/>
              <a:t>testandset</a:t>
            </a:r>
            <a:r>
              <a:rPr lang="zh-CN" altLang="en-US" dirty="0" smtClean="0"/>
              <a:t>，适用多进程，使用复杂）</a:t>
            </a:r>
            <a:endParaRPr lang="en-US" altLang="zh-CN" dirty="0" smtClean="0"/>
          </a:p>
          <a:p>
            <a:pPr lvl="1"/>
            <a:r>
              <a:rPr lang="zh-CN" altLang="en-US" b="1" dirty="0" smtClean="0"/>
              <a:t>信号量</a:t>
            </a:r>
            <a:r>
              <a:rPr lang="zh-CN" altLang="en-US" dirty="0" smtClean="0"/>
              <a:t>（重点，须在理解的基础上做题）</a:t>
            </a:r>
            <a:endParaRPr lang="en-US" altLang="zh-CN" dirty="0" smtClean="0"/>
          </a:p>
          <a:p>
            <a:r>
              <a:rPr lang="zh-CN" altLang="en-US" dirty="0" smtClean="0"/>
              <a:t>若干经典同步问题（有限缓冲、读者</a:t>
            </a:r>
            <a:r>
              <a:rPr lang="en-US" altLang="zh-CN" dirty="0" smtClean="0"/>
              <a:t>-</a:t>
            </a:r>
            <a:r>
              <a:rPr lang="zh-CN" altLang="en-US" dirty="0" smtClean="0"/>
              <a:t>写者、哲学家就餐、习题课上的若干问题）</a:t>
            </a:r>
            <a:endParaRPr lang="zh-CN" altLang="en-US" dirty="0"/>
          </a:p>
        </p:txBody>
      </p:sp>
    </p:spTree>
    <p:extLst>
      <p:ext uri="{BB962C8B-B14F-4D97-AF65-F5344CB8AC3E}">
        <p14:creationId xmlns:p14="http://schemas.microsoft.com/office/powerpoint/2010/main" val="134946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a:t>
            </a:r>
            <a:r>
              <a:rPr lang="zh-CN" altLang="en-US" dirty="0" smtClean="0"/>
              <a:t>死锁</a:t>
            </a:r>
            <a:endParaRPr lang="zh-CN" altLang="en-US" dirty="0"/>
          </a:p>
        </p:txBody>
      </p:sp>
      <p:sp>
        <p:nvSpPr>
          <p:cNvPr id="3" name="内容占位符 2"/>
          <p:cNvSpPr>
            <a:spLocks noGrp="1"/>
          </p:cNvSpPr>
          <p:nvPr>
            <p:ph idx="1"/>
          </p:nvPr>
        </p:nvSpPr>
        <p:spPr/>
        <p:txBody>
          <a:bodyPr/>
          <a:lstStyle/>
          <a:p>
            <a:r>
              <a:rPr lang="zh-CN" altLang="en-US" dirty="0" smtClean="0"/>
              <a:t>死锁的</a:t>
            </a:r>
            <a:r>
              <a:rPr lang="en-US" altLang="zh-CN" dirty="0"/>
              <a:t>4</a:t>
            </a:r>
            <a:r>
              <a:rPr lang="zh-CN" altLang="en-US" dirty="0" smtClean="0"/>
              <a:t>个必要条件</a:t>
            </a:r>
            <a:endParaRPr lang="en-US" altLang="zh-CN" dirty="0" smtClean="0"/>
          </a:p>
          <a:p>
            <a:r>
              <a:rPr lang="zh-CN" altLang="en-US" dirty="0" smtClean="0"/>
              <a:t>死锁预防</a:t>
            </a:r>
            <a:endParaRPr lang="en-US" altLang="zh-CN" dirty="0" smtClean="0"/>
          </a:p>
          <a:p>
            <a:r>
              <a:rPr lang="zh-CN" altLang="en-US" dirty="0" smtClean="0"/>
              <a:t>死锁避免</a:t>
            </a:r>
            <a:endParaRPr lang="en-US" altLang="zh-CN" dirty="0" smtClean="0"/>
          </a:p>
          <a:p>
            <a:pPr lvl="1"/>
            <a:r>
              <a:rPr lang="zh-CN" altLang="en-US" dirty="0" smtClean="0"/>
              <a:t>安全状态（与</a:t>
            </a:r>
            <a:r>
              <a:rPr lang="zh-CN" altLang="en-US" dirty="0"/>
              <a:t>死锁</a:t>
            </a:r>
            <a:r>
              <a:rPr lang="zh-CN" altLang="en-US" dirty="0" smtClean="0"/>
              <a:t>的关系）</a:t>
            </a:r>
            <a:endParaRPr lang="en-US" altLang="zh-CN" dirty="0" smtClean="0"/>
          </a:p>
          <a:p>
            <a:pPr lvl="1"/>
            <a:r>
              <a:rPr lang="zh-CN" altLang="en-US" dirty="0" smtClean="0"/>
              <a:t>银行家算法（书上的例题必须会做）</a:t>
            </a:r>
            <a:endParaRPr lang="en-US" altLang="zh-CN" dirty="0" smtClean="0"/>
          </a:p>
          <a:p>
            <a:r>
              <a:rPr lang="zh-CN" altLang="en-US" dirty="0" smtClean="0"/>
              <a:t>死锁监测</a:t>
            </a:r>
            <a:endParaRPr lang="zh-CN" altLang="en-US" dirty="0"/>
          </a:p>
        </p:txBody>
      </p:sp>
    </p:spTree>
    <p:extLst>
      <p:ext uri="{BB962C8B-B14F-4D97-AF65-F5344CB8AC3E}">
        <p14:creationId xmlns:p14="http://schemas.microsoft.com/office/powerpoint/2010/main" val="120612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ea typeface="宋体" pitchFamily="2" charset="-122"/>
              </a:rPr>
              <a:t>进程同步</a:t>
            </a:r>
            <a:r>
              <a:rPr lang="en-US" altLang="zh-CN" dirty="0" smtClean="0">
                <a:ea typeface="宋体" pitchFamily="2" charset="-122"/>
              </a:rPr>
              <a:t>:</a:t>
            </a:r>
            <a:r>
              <a:rPr lang="zh-CN" altLang="en-US" dirty="0" smtClean="0">
                <a:ea typeface="宋体" pitchFamily="2" charset="-122"/>
              </a:rPr>
              <a:t>习题</a:t>
            </a:r>
            <a:r>
              <a:rPr lang="en-US" altLang="zh-CN" dirty="0" smtClean="0">
                <a:ea typeface="宋体" pitchFamily="2" charset="-122"/>
              </a:rPr>
              <a:t>1</a:t>
            </a:r>
            <a:endParaRPr lang="zh-CN" altLang="en-US" dirty="0" smtClean="0">
              <a:ea typeface="宋体" pitchFamily="2" charset="-122"/>
            </a:endParaRPr>
          </a:p>
        </p:txBody>
      </p:sp>
      <p:sp>
        <p:nvSpPr>
          <p:cNvPr id="14339" name="内容占位符 2"/>
          <p:cNvSpPr>
            <a:spLocks noGrp="1"/>
          </p:cNvSpPr>
          <p:nvPr>
            <p:ph idx="1"/>
          </p:nvPr>
        </p:nvSpPr>
        <p:spPr>
          <a:xfrm>
            <a:off x="179388" y="1628800"/>
            <a:ext cx="8820150" cy="4114800"/>
          </a:xfrm>
        </p:spPr>
        <p:txBody>
          <a:bodyPr>
            <a:normAutofit fontScale="85000" lnSpcReduction="20000"/>
          </a:bodyPr>
          <a:lstStyle/>
          <a:p>
            <a:r>
              <a:rPr lang="zh-CN" altLang="en-US" dirty="0" smtClean="0">
                <a:ea typeface="宋体" pitchFamily="2" charset="-122"/>
              </a:rPr>
              <a:t>现有</a:t>
            </a:r>
            <a:r>
              <a:rPr lang="en-US" altLang="zh-CN" dirty="0" smtClean="0">
                <a:ea typeface="宋体" pitchFamily="2" charset="-122"/>
              </a:rPr>
              <a:t>4</a:t>
            </a:r>
            <a:r>
              <a:rPr lang="zh-CN" altLang="en-US" dirty="0" smtClean="0">
                <a:ea typeface="宋体" pitchFamily="2" charset="-122"/>
              </a:rPr>
              <a:t>个进程</a:t>
            </a:r>
            <a:r>
              <a:rPr lang="en-US" altLang="zh-CN" dirty="0" smtClean="0">
                <a:ea typeface="宋体" pitchFamily="2" charset="-122"/>
              </a:rPr>
              <a:t>R1</a:t>
            </a:r>
            <a:r>
              <a:rPr lang="zh-CN" altLang="en-US" dirty="0" smtClean="0">
                <a:ea typeface="宋体" pitchFamily="2" charset="-122"/>
              </a:rPr>
              <a:t>，</a:t>
            </a:r>
            <a:r>
              <a:rPr lang="en-US" altLang="zh-CN" dirty="0" smtClean="0">
                <a:ea typeface="宋体" pitchFamily="2" charset="-122"/>
              </a:rPr>
              <a:t>R2</a:t>
            </a:r>
            <a:r>
              <a:rPr lang="zh-CN" altLang="en-US" dirty="0" smtClean="0">
                <a:ea typeface="宋体" pitchFamily="2" charset="-122"/>
              </a:rPr>
              <a:t>，</a:t>
            </a:r>
            <a:r>
              <a:rPr lang="en-US" altLang="zh-CN" dirty="0" smtClean="0">
                <a:ea typeface="宋体" pitchFamily="2" charset="-122"/>
              </a:rPr>
              <a:t>W1</a:t>
            </a:r>
            <a:r>
              <a:rPr lang="zh-CN" altLang="en-US" dirty="0" smtClean="0">
                <a:ea typeface="宋体" pitchFamily="2" charset="-122"/>
              </a:rPr>
              <a:t>，</a:t>
            </a:r>
            <a:r>
              <a:rPr lang="en-US" altLang="zh-CN" dirty="0" smtClean="0">
                <a:ea typeface="宋体" pitchFamily="2" charset="-122"/>
              </a:rPr>
              <a:t>W2</a:t>
            </a:r>
            <a:r>
              <a:rPr lang="zh-CN" altLang="en-US" dirty="0" smtClean="0">
                <a:ea typeface="宋体" pitchFamily="2" charset="-122"/>
              </a:rPr>
              <a:t>，它们共享可以存放一个数的缓冲器</a:t>
            </a:r>
            <a:r>
              <a:rPr lang="en-US" altLang="zh-CN" dirty="0" smtClean="0">
                <a:ea typeface="宋体" pitchFamily="2" charset="-122"/>
              </a:rPr>
              <a:t>B</a:t>
            </a:r>
            <a:r>
              <a:rPr lang="zh-CN" altLang="en-US" dirty="0" smtClean="0">
                <a:ea typeface="宋体" pitchFamily="2" charset="-122"/>
              </a:rPr>
              <a:t>。</a:t>
            </a:r>
            <a:endParaRPr lang="en-US" altLang="zh-CN" dirty="0" smtClean="0">
              <a:ea typeface="宋体" pitchFamily="2" charset="-122"/>
            </a:endParaRPr>
          </a:p>
          <a:p>
            <a:pPr lvl="1"/>
            <a:r>
              <a:rPr lang="zh-CN" altLang="en-US" dirty="0" smtClean="0">
                <a:ea typeface="宋体" pitchFamily="2" charset="-122"/>
              </a:rPr>
              <a:t>进程</a:t>
            </a:r>
            <a:r>
              <a:rPr lang="en-US" altLang="zh-CN" dirty="0" smtClean="0">
                <a:ea typeface="宋体" pitchFamily="2" charset="-122"/>
              </a:rPr>
              <a:t>R1</a:t>
            </a:r>
            <a:r>
              <a:rPr lang="zh-CN" altLang="en-US" dirty="0" smtClean="0">
                <a:ea typeface="宋体" pitchFamily="2" charset="-122"/>
              </a:rPr>
              <a:t>每次把从键盘上输入的一个数存放到缓冲器</a:t>
            </a:r>
            <a:r>
              <a:rPr lang="en-US" altLang="zh-CN" dirty="0" smtClean="0">
                <a:ea typeface="宋体" pitchFamily="2" charset="-122"/>
              </a:rPr>
              <a:t>B</a:t>
            </a:r>
            <a:r>
              <a:rPr lang="zh-CN" altLang="en-US" dirty="0" smtClean="0">
                <a:ea typeface="宋体" pitchFamily="2" charset="-122"/>
              </a:rPr>
              <a:t>中，供进程</a:t>
            </a:r>
            <a:r>
              <a:rPr lang="en-US" altLang="zh-CN" dirty="0" smtClean="0">
                <a:ea typeface="宋体" pitchFamily="2" charset="-122"/>
              </a:rPr>
              <a:t>W1</a:t>
            </a:r>
            <a:r>
              <a:rPr lang="zh-CN" altLang="en-US" dirty="0" smtClean="0">
                <a:ea typeface="宋体" pitchFamily="2" charset="-122"/>
              </a:rPr>
              <a:t>打印输出；</a:t>
            </a:r>
            <a:endParaRPr lang="en-US" altLang="zh-CN" dirty="0" smtClean="0">
              <a:ea typeface="宋体" pitchFamily="2" charset="-122"/>
            </a:endParaRPr>
          </a:p>
          <a:p>
            <a:pPr lvl="1"/>
            <a:r>
              <a:rPr lang="zh-CN" altLang="en-US" dirty="0" smtClean="0">
                <a:ea typeface="宋体" pitchFamily="2" charset="-122"/>
              </a:rPr>
              <a:t>进程</a:t>
            </a:r>
            <a:r>
              <a:rPr lang="en-US" altLang="zh-CN" dirty="0" smtClean="0">
                <a:ea typeface="宋体" pitchFamily="2" charset="-122"/>
              </a:rPr>
              <a:t>R2</a:t>
            </a:r>
            <a:r>
              <a:rPr lang="zh-CN" altLang="en-US" dirty="0" smtClean="0">
                <a:ea typeface="宋体" pitchFamily="2" charset="-122"/>
              </a:rPr>
              <a:t>每次从磁盘上读一个数放到缓冲器</a:t>
            </a:r>
            <a:r>
              <a:rPr lang="en-US" altLang="zh-CN" dirty="0" smtClean="0">
                <a:ea typeface="宋体" pitchFamily="2" charset="-122"/>
              </a:rPr>
              <a:t>B</a:t>
            </a:r>
            <a:r>
              <a:rPr lang="zh-CN" altLang="en-US" dirty="0" smtClean="0">
                <a:ea typeface="宋体" pitchFamily="2" charset="-122"/>
              </a:rPr>
              <a:t>中，供进程</a:t>
            </a:r>
            <a:r>
              <a:rPr lang="en-US" altLang="zh-CN" dirty="0" smtClean="0">
                <a:ea typeface="宋体" pitchFamily="2" charset="-122"/>
              </a:rPr>
              <a:t>W2</a:t>
            </a:r>
            <a:r>
              <a:rPr lang="zh-CN" altLang="en-US" dirty="0" smtClean="0">
                <a:ea typeface="宋体" pitchFamily="2" charset="-122"/>
              </a:rPr>
              <a:t>打印输出。</a:t>
            </a:r>
            <a:endParaRPr lang="en-US" altLang="zh-CN" dirty="0" smtClean="0">
              <a:ea typeface="宋体" pitchFamily="2" charset="-122"/>
            </a:endParaRPr>
          </a:p>
          <a:p>
            <a:pPr lvl="1"/>
            <a:r>
              <a:rPr lang="zh-CN" altLang="en-US" dirty="0" smtClean="0">
                <a:ea typeface="宋体" pitchFamily="2" charset="-122"/>
              </a:rPr>
              <a:t>当一个进程把数据存放到缓冲器</a:t>
            </a:r>
            <a:r>
              <a:rPr lang="en-US" altLang="zh-CN" dirty="0" smtClean="0">
                <a:ea typeface="宋体" pitchFamily="2" charset="-122"/>
              </a:rPr>
              <a:t>B</a:t>
            </a:r>
            <a:r>
              <a:rPr lang="zh-CN" altLang="en-US" dirty="0" smtClean="0">
                <a:ea typeface="宋体" pitchFamily="2" charset="-122"/>
              </a:rPr>
              <a:t>后，在该数还没有被打印输出之前不准任何进程再向缓冲器中存数</a:t>
            </a:r>
            <a:endParaRPr lang="en-US" altLang="zh-CN" dirty="0" smtClean="0">
              <a:ea typeface="宋体" pitchFamily="2" charset="-122"/>
            </a:endParaRPr>
          </a:p>
          <a:p>
            <a:pPr lvl="1"/>
            <a:r>
              <a:rPr lang="zh-CN" altLang="en-US" dirty="0" smtClean="0">
                <a:ea typeface="宋体" pitchFamily="2" charset="-122"/>
              </a:rPr>
              <a:t>在缓冲器</a:t>
            </a:r>
            <a:r>
              <a:rPr lang="en-US" altLang="zh-CN" dirty="0" smtClean="0">
                <a:ea typeface="宋体" pitchFamily="2" charset="-122"/>
              </a:rPr>
              <a:t>B</a:t>
            </a:r>
            <a:r>
              <a:rPr lang="zh-CN" altLang="en-US" dirty="0" smtClean="0">
                <a:ea typeface="宋体" pitchFamily="2" charset="-122"/>
              </a:rPr>
              <a:t>中还没有存入一个新的数之前不允许任何进程加快从缓冲区中取出打印。</a:t>
            </a:r>
            <a:endParaRPr lang="en-US" altLang="zh-CN" dirty="0" smtClean="0">
              <a:ea typeface="宋体" pitchFamily="2" charset="-122"/>
            </a:endParaRPr>
          </a:p>
          <a:p>
            <a:r>
              <a:rPr lang="zh-CN" altLang="en-US" dirty="0" smtClean="0">
                <a:ea typeface="宋体" pitchFamily="2" charset="-122"/>
              </a:rPr>
              <a:t>怎样才能使这四个进程并发执行时协调工作？</a:t>
            </a:r>
          </a:p>
        </p:txBody>
      </p:sp>
      <p:sp>
        <p:nvSpPr>
          <p:cNvPr id="1434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000000"/>
                </a:solidFill>
                <a:latin typeface="Helvetica" pitchFamily="1" charset="0"/>
              </a:defRPr>
            </a:lvl1pPr>
            <a:lvl2pPr>
              <a:defRPr kumimoji="1" sz="2800">
                <a:solidFill>
                  <a:srgbClr val="000000"/>
                </a:solidFill>
                <a:latin typeface="Helvetica" pitchFamily="1" charset="0"/>
              </a:defRPr>
            </a:lvl2pPr>
            <a:lvl3pPr>
              <a:defRPr kumimoji="1" sz="2400">
                <a:solidFill>
                  <a:srgbClr val="000000"/>
                </a:solidFill>
                <a:latin typeface="Helvetica" pitchFamily="1" charset="0"/>
              </a:defRPr>
            </a:lvl3pPr>
            <a:lvl4pPr>
              <a:defRPr kumimoji="1" sz="2000">
                <a:solidFill>
                  <a:srgbClr val="000000"/>
                </a:solidFill>
                <a:latin typeface="Helvetica" pitchFamily="1" charset="0"/>
              </a:defRPr>
            </a:lvl4pPr>
            <a:lvl5pPr>
              <a:defRPr kumimoji="1" sz="2000">
                <a:solidFill>
                  <a:srgbClr val="000000"/>
                </a:solidFill>
                <a:latin typeface="Helvetica" pitchFamily="1" charset="0"/>
              </a:defRPr>
            </a:lvl5pPr>
            <a:lvl6pPr>
              <a:defRPr kumimoji="1" sz="2000">
                <a:solidFill>
                  <a:srgbClr val="000000"/>
                </a:solidFill>
                <a:latin typeface="Helvetica" pitchFamily="1" charset="0"/>
              </a:defRPr>
            </a:lvl6pPr>
            <a:lvl7pPr>
              <a:defRPr kumimoji="1" sz="2000">
                <a:solidFill>
                  <a:srgbClr val="000000"/>
                </a:solidFill>
                <a:latin typeface="Helvetica" pitchFamily="1" charset="0"/>
              </a:defRPr>
            </a:lvl7pPr>
            <a:lvl8pPr>
              <a:defRPr kumimoji="1" sz="2000">
                <a:solidFill>
                  <a:srgbClr val="000000"/>
                </a:solidFill>
                <a:latin typeface="Helvetica" pitchFamily="1" charset="0"/>
              </a:defRPr>
            </a:lvl8pPr>
            <a:lvl9pPr>
              <a:defRPr kumimoji="1" sz="2000">
                <a:solidFill>
                  <a:srgbClr val="000000"/>
                </a:solidFill>
                <a:latin typeface="Helvetica" pitchFamily="1" charset="0"/>
              </a:defRPr>
            </a:lvl9pPr>
          </a:lstStyle>
          <a:p>
            <a:r>
              <a:rPr kumimoji="0" lang="en-US" altLang="zh-CN" sz="1000" smtClean="0">
                <a:solidFill>
                  <a:schemeClr val="tx1"/>
                </a:solidFill>
                <a:ea typeface="宋体" pitchFamily="2" charset="-122"/>
              </a:rPr>
              <a:t>Operating System Concepts</a:t>
            </a:r>
          </a:p>
        </p:txBody>
      </p:sp>
    </p:spTree>
    <p:extLst>
      <p:ext uri="{BB962C8B-B14F-4D97-AF65-F5344CB8AC3E}">
        <p14:creationId xmlns:p14="http://schemas.microsoft.com/office/powerpoint/2010/main" val="575335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smtClean="0">
                <a:ea typeface="宋体" pitchFamily="2" charset="-122"/>
              </a:rPr>
              <a:t>进程同步</a:t>
            </a:r>
            <a:r>
              <a:rPr lang="en-US" altLang="zh-CN" dirty="0">
                <a:ea typeface="宋体" pitchFamily="2" charset="-122"/>
              </a:rPr>
              <a:t>:</a:t>
            </a:r>
            <a:r>
              <a:rPr lang="zh-CN" altLang="en-US" dirty="0">
                <a:ea typeface="宋体" pitchFamily="2" charset="-122"/>
              </a:rPr>
              <a:t>习题</a:t>
            </a:r>
            <a:r>
              <a:rPr lang="en-US" altLang="zh-CN" dirty="0">
                <a:ea typeface="宋体" pitchFamily="2" charset="-122"/>
              </a:rPr>
              <a:t>1</a:t>
            </a:r>
            <a:endParaRPr lang="zh-CN" altLang="en-US" dirty="0" smtClean="0">
              <a:ea typeface="宋体" pitchFamily="2" charset="-122"/>
            </a:endParaRPr>
          </a:p>
        </p:txBody>
      </p:sp>
      <p:sp>
        <p:nvSpPr>
          <p:cNvPr id="15363" name="内容占位符 2"/>
          <p:cNvSpPr>
            <a:spLocks noGrp="1"/>
          </p:cNvSpPr>
          <p:nvPr>
            <p:ph idx="1"/>
          </p:nvPr>
        </p:nvSpPr>
        <p:spPr/>
        <p:txBody>
          <a:bodyPr/>
          <a:lstStyle/>
          <a:p>
            <a:r>
              <a:rPr lang="zh-CN" altLang="zh-CN" smtClean="0">
                <a:ea typeface="宋体" pitchFamily="2" charset="-122"/>
              </a:rPr>
              <a:t>这四个进程实际上是</a:t>
            </a:r>
            <a:endParaRPr lang="en-US" altLang="zh-CN" smtClean="0">
              <a:ea typeface="宋体" pitchFamily="2" charset="-122"/>
            </a:endParaRPr>
          </a:p>
          <a:p>
            <a:pPr lvl="1"/>
            <a:r>
              <a:rPr lang="zh-CN" altLang="zh-CN" smtClean="0">
                <a:ea typeface="宋体" pitchFamily="2" charset="-122"/>
              </a:rPr>
              <a:t>两个生产者</a:t>
            </a:r>
            <a:r>
              <a:rPr lang="en-US" altLang="zh-CN" smtClean="0">
                <a:ea typeface="宋体" pitchFamily="2" charset="-122"/>
              </a:rPr>
              <a:t> R1</a:t>
            </a:r>
            <a:r>
              <a:rPr lang="zh-CN" altLang="zh-CN" smtClean="0">
                <a:ea typeface="宋体" pitchFamily="2" charset="-122"/>
              </a:rPr>
              <a:t>，</a:t>
            </a:r>
            <a:r>
              <a:rPr lang="en-US" altLang="zh-CN" smtClean="0">
                <a:ea typeface="宋体" pitchFamily="2" charset="-122"/>
              </a:rPr>
              <a:t>R2</a:t>
            </a:r>
            <a:r>
              <a:rPr lang="zh-CN" altLang="en-US" smtClean="0">
                <a:ea typeface="宋体" pitchFamily="2" charset="-122"/>
              </a:rPr>
              <a:t>，</a:t>
            </a:r>
            <a:r>
              <a:rPr lang="zh-CN" altLang="zh-CN" smtClean="0">
                <a:ea typeface="宋体" pitchFamily="2" charset="-122"/>
              </a:rPr>
              <a:t>和</a:t>
            </a:r>
            <a:endParaRPr lang="en-US" altLang="zh-CN" smtClean="0">
              <a:ea typeface="宋体" pitchFamily="2" charset="-122"/>
            </a:endParaRPr>
          </a:p>
          <a:p>
            <a:pPr lvl="1"/>
            <a:r>
              <a:rPr lang="zh-CN" altLang="zh-CN" smtClean="0">
                <a:ea typeface="宋体" pitchFamily="2" charset="-122"/>
              </a:rPr>
              <a:t>两个消费者</a:t>
            </a:r>
            <a:r>
              <a:rPr lang="en-US" altLang="zh-CN" smtClean="0">
                <a:ea typeface="宋体" pitchFamily="2" charset="-122"/>
              </a:rPr>
              <a:t> W1</a:t>
            </a:r>
            <a:r>
              <a:rPr lang="zh-CN" altLang="zh-CN" smtClean="0">
                <a:ea typeface="宋体" pitchFamily="2" charset="-122"/>
              </a:rPr>
              <a:t>，</a:t>
            </a:r>
            <a:r>
              <a:rPr lang="en-US" altLang="zh-CN" smtClean="0">
                <a:ea typeface="宋体" pitchFamily="2" charset="-122"/>
              </a:rPr>
              <a:t>W2</a:t>
            </a:r>
            <a:r>
              <a:rPr lang="zh-CN" altLang="en-US" smtClean="0">
                <a:ea typeface="宋体" pitchFamily="2" charset="-122"/>
              </a:rPr>
              <a:t>，</a:t>
            </a:r>
            <a:endParaRPr lang="en-US" altLang="zh-CN" smtClean="0">
              <a:ea typeface="宋体" pitchFamily="2" charset="-122"/>
            </a:endParaRPr>
          </a:p>
          <a:p>
            <a:r>
              <a:rPr lang="zh-CN" altLang="zh-CN" smtClean="0">
                <a:ea typeface="宋体" pitchFamily="2" charset="-122"/>
              </a:rPr>
              <a:t>各自生成不同的产品</a:t>
            </a:r>
            <a:r>
              <a:rPr lang="zh-CN" altLang="en-US" smtClean="0">
                <a:ea typeface="宋体" pitchFamily="2" charset="-122"/>
              </a:rPr>
              <a:t>给</a:t>
            </a:r>
            <a:r>
              <a:rPr lang="zh-CN" altLang="zh-CN" smtClean="0">
                <a:ea typeface="宋体" pitchFamily="2" charset="-122"/>
              </a:rPr>
              <a:t>各自的消费对象</a:t>
            </a:r>
            <a:r>
              <a:rPr lang="zh-CN" altLang="en-US" smtClean="0">
                <a:ea typeface="宋体" pitchFamily="2" charset="-122"/>
              </a:rPr>
              <a:t>。</a:t>
            </a:r>
            <a:endParaRPr lang="en-US" altLang="zh-CN" smtClean="0">
              <a:ea typeface="宋体" pitchFamily="2" charset="-122"/>
            </a:endParaRPr>
          </a:p>
          <a:p>
            <a:r>
              <a:rPr lang="zh-CN" altLang="zh-CN" smtClean="0">
                <a:ea typeface="宋体" pitchFamily="2" charset="-122"/>
              </a:rPr>
              <a:t>他们共享一个的缓冲器。由于缓冲器只能存放一个数，所以，</a:t>
            </a:r>
            <a:r>
              <a:rPr lang="en-US" altLang="zh-CN" smtClean="0">
                <a:ea typeface="宋体" pitchFamily="2" charset="-122"/>
              </a:rPr>
              <a:t>R1</a:t>
            </a:r>
            <a:r>
              <a:rPr lang="zh-CN" altLang="zh-CN" smtClean="0">
                <a:ea typeface="宋体" pitchFamily="2" charset="-122"/>
              </a:rPr>
              <a:t>和</a:t>
            </a:r>
            <a:r>
              <a:rPr lang="en-US" altLang="zh-CN" smtClean="0">
                <a:ea typeface="宋体" pitchFamily="2" charset="-122"/>
              </a:rPr>
              <a:t>R2</a:t>
            </a:r>
            <a:r>
              <a:rPr lang="zh-CN" altLang="zh-CN" smtClean="0">
                <a:ea typeface="宋体" pitchFamily="2" charset="-122"/>
              </a:rPr>
              <a:t>在存放数时必须互斥。而</a:t>
            </a:r>
            <a:r>
              <a:rPr lang="en-US" altLang="zh-CN" smtClean="0">
                <a:ea typeface="宋体" pitchFamily="2" charset="-122"/>
              </a:rPr>
              <a:t>R1</a:t>
            </a:r>
            <a:r>
              <a:rPr lang="zh-CN" altLang="zh-CN" smtClean="0">
                <a:ea typeface="宋体" pitchFamily="2" charset="-122"/>
              </a:rPr>
              <a:t>和</a:t>
            </a:r>
            <a:r>
              <a:rPr lang="en-US" altLang="zh-CN" smtClean="0">
                <a:ea typeface="宋体" pitchFamily="2" charset="-122"/>
              </a:rPr>
              <a:t>W1</a:t>
            </a:r>
            <a:r>
              <a:rPr lang="zh-CN" altLang="zh-CN" smtClean="0">
                <a:ea typeface="宋体" pitchFamily="2" charset="-122"/>
              </a:rPr>
              <a:t>、</a:t>
            </a:r>
            <a:r>
              <a:rPr lang="en-US" altLang="zh-CN" smtClean="0">
                <a:ea typeface="宋体" pitchFamily="2" charset="-122"/>
              </a:rPr>
              <a:t>R2</a:t>
            </a:r>
            <a:r>
              <a:rPr lang="zh-CN" altLang="zh-CN" smtClean="0">
                <a:ea typeface="宋体" pitchFamily="2" charset="-122"/>
              </a:rPr>
              <a:t>和</a:t>
            </a:r>
            <a:r>
              <a:rPr lang="en-US" altLang="zh-CN" smtClean="0">
                <a:ea typeface="宋体" pitchFamily="2" charset="-122"/>
              </a:rPr>
              <a:t>W2</a:t>
            </a:r>
            <a:r>
              <a:rPr lang="zh-CN" altLang="zh-CN" smtClean="0">
                <a:ea typeface="宋体" pitchFamily="2" charset="-122"/>
              </a:rPr>
              <a:t>之间存在同步。</a:t>
            </a:r>
            <a:endParaRPr lang="zh-CN" altLang="en-US" smtClean="0">
              <a:ea typeface="宋体" pitchFamily="2" charset="-122"/>
            </a:endParaRPr>
          </a:p>
        </p:txBody>
      </p:sp>
      <p:sp>
        <p:nvSpPr>
          <p:cNvPr id="15364"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000000"/>
                </a:solidFill>
                <a:latin typeface="Helvetica" pitchFamily="1" charset="0"/>
              </a:defRPr>
            </a:lvl1pPr>
            <a:lvl2pPr>
              <a:defRPr kumimoji="1" sz="2800">
                <a:solidFill>
                  <a:srgbClr val="000000"/>
                </a:solidFill>
                <a:latin typeface="Helvetica" pitchFamily="1" charset="0"/>
              </a:defRPr>
            </a:lvl2pPr>
            <a:lvl3pPr>
              <a:defRPr kumimoji="1" sz="2400">
                <a:solidFill>
                  <a:srgbClr val="000000"/>
                </a:solidFill>
                <a:latin typeface="Helvetica" pitchFamily="1" charset="0"/>
              </a:defRPr>
            </a:lvl3pPr>
            <a:lvl4pPr>
              <a:defRPr kumimoji="1" sz="2000">
                <a:solidFill>
                  <a:srgbClr val="000000"/>
                </a:solidFill>
                <a:latin typeface="Helvetica" pitchFamily="1" charset="0"/>
              </a:defRPr>
            </a:lvl4pPr>
            <a:lvl5pPr>
              <a:defRPr kumimoji="1" sz="2000">
                <a:solidFill>
                  <a:srgbClr val="000000"/>
                </a:solidFill>
                <a:latin typeface="Helvetica" pitchFamily="1" charset="0"/>
              </a:defRPr>
            </a:lvl5pPr>
            <a:lvl6pPr>
              <a:defRPr kumimoji="1" sz="2000">
                <a:solidFill>
                  <a:srgbClr val="000000"/>
                </a:solidFill>
                <a:latin typeface="Helvetica" pitchFamily="1" charset="0"/>
              </a:defRPr>
            </a:lvl6pPr>
            <a:lvl7pPr>
              <a:defRPr kumimoji="1" sz="2000">
                <a:solidFill>
                  <a:srgbClr val="000000"/>
                </a:solidFill>
                <a:latin typeface="Helvetica" pitchFamily="1" charset="0"/>
              </a:defRPr>
            </a:lvl7pPr>
            <a:lvl8pPr>
              <a:defRPr kumimoji="1" sz="2000">
                <a:solidFill>
                  <a:srgbClr val="000000"/>
                </a:solidFill>
                <a:latin typeface="Helvetica" pitchFamily="1" charset="0"/>
              </a:defRPr>
            </a:lvl8pPr>
            <a:lvl9pPr>
              <a:defRPr kumimoji="1" sz="2000">
                <a:solidFill>
                  <a:srgbClr val="000000"/>
                </a:solidFill>
                <a:latin typeface="Helvetica" pitchFamily="1" charset="0"/>
              </a:defRPr>
            </a:lvl9pPr>
          </a:lstStyle>
          <a:p>
            <a:r>
              <a:rPr kumimoji="0" lang="en-US" altLang="zh-CN" sz="1000" smtClean="0">
                <a:solidFill>
                  <a:schemeClr val="tx1"/>
                </a:solidFill>
                <a:ea typeface="宋体" pitchFamily="2" charset="-122"/>
              </a:rPr>
              <a:t>Operating System Concepts</a:t>
            </a:r>
          </a:p>
        </p:txBody>
      </p:sp>
    </p:spTree>
    <p:extLst>
      <p:ext uri="{BB962C8B-B14F-4D97-AF65-F5344CB8AC3E}">
        <p14:creationId xmlns:p14="http://schemas.microsoft.com/office/powerpoint/2010/main" val="3905185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ea typeface="宋体" pitchFamily="2" charset="-122"/>
              </a:rPr>
              <a:t>进程同步</a:t>
            </a:r>
            <a:r>
              <a:rPr lang="en-US" altLang="zh-CN" dirty="0">
                <a:ea typeface="宋体" pitchFamily="2" charset="-122"/>
              </a:rPr>
              <a:t>:</a:t>
            </a:r>
            <a:r>
              <a:rPr lang="zh-CN" altLang="en-US" dirty="0">
                <a:ea typeface="宋体" pitchFamily="2" charset="-122"/>
              </a:rPr>
              <a:t>习题</a:t>
            </a:r>
            <a:r>
              <a:rPr lang="en-US" altLang="zh-CN" dirty="0">
                <a:ea typeface="宋体" pitchFamily="2" charset="-122"/>
              </a:rPr>
              <a:t>1</a:t>
            </a:r>
            <a:endParaRPr lang="zh-CN" altLang="en-US" dirty="0" smtClean="0">
              <a:ea typeface="宋体" pitchFamily="2" charset="-122"/>
            </a:endParaRPr>
          </a:p>
        </p:txBody>
      </p:sp>
      <p:sp>
        <p:nvSpPr>
          <p:cNvPr id="16387" name="内容占位符 2"/>
          <p:cNvSpPr>
            <a:spLocks noGrp="1"/>
          </p:cNvSpPr>
          <p:nvPr>
            <p:ph idx="1"/>
          </p:nvPr>
        </p:nvSpPr>
        <p:spPr/>
        <p:txBody>
          <a:bodyPr/>
          <a:lstStyle/>
          <a:p>
            <a:r>
              <a:rPr lang="zh-CN" altLang="en-US" smtClean="0">
                <a:ea typeface="宋体" pitchFamily="2" charset="-122"/>
              </a:rPr>
              <a:t>为了协调它们的工作可定义三个信号量：</a:t>
            </a:r>
          </a:p>
          <a:p>
            <a:r>
              <a:rPr lang="en-US" altLang="zh-CN" smtClean="0">
                <a:ea typeface="宋体" pitchFamily="2" charset="-122"/>
              </a:rPr>
              <a:t>S</a:t>
            </a:r>
            <a:r>
              <a:rPr lang="zh-CN" altLang="en-US" smtClean="0">
                <a:ea typeface="宋体" pitchFamily="2" charset="-122"/>
              </a:rPr>
              <a:t>：表示能否把数存人缓冲器</a:t>
            </a:r>
            <a:r>
              <a:rPr lang="en-US" altLang="zh-CN" smtClean="0">
                <a:ea typeface="宋体" pitchFamily="2" charset="-122"/>
              </a:rPr>
              <a:t>B</a:t>
            </a:r>
            <a:r>
              <a:rPr lang="zh-CN" altLang="en-US" smtClean="0">
                <a:ea typeface="宋体" pitchFamily="2" charset="-122"/>
              </a:rPr>
              <a:t>，初始值为</a:t>
            </a:r>
            <a:r>
              <a:rPr lang="en-US" altLang="zh-CN" smtClean="0">
                <a:ea typeface="宋体" pitchFamily="2" charset="-122"/>
              </a:rPr>
              <a:t>1.</a:t>
            </a:r>
          </a:p>
          <a:p>
            <a:r>
              <a:rPr lang="en-US" altLang="zh-CN" smtClean="0">
                <a:ea typeface="宋体" pitchFamily="2" charset="-122"/>
              </a:rPr>
              <a:t>S1</a:t>
            </a:r>
            <a:r>
              <a:rPr lang="zh-CN" altLang="en-US" smtClean="0">
                <a:ea typeface="宋体" pitchFamily="2" charset="-122"/>
              </a:rPr>
              <a:t>：表示</a:t>
            </a:r>
            <a:r>
              <a:rPr lang="en-US" altLang="zh-CN" smtClean="0">
                <a:ea typeface="宋体" pitchFamily="2" charset="-122"/>
              </a:rPr>
              <a:t>R1</a:t>
            </a:r>
            <a:r>
              <a:rPr lang="zh-CN" altLang="en-US" smtClean="0">
                <a:ea typeface="宋体" pitchFamily="2" charset="-122"/>
              </a:rPr>
              <a:t>是否已向缓冲器存入从键盘上读入的一个数，初始值为</a:t>
            </a:r>
            <a:r>
              <a:rPr lang="en-US" altLang="zh-CN" smtClean="0">
                <a:ea typeface="宋体" pitchFamily="2" charset="-122"/>
              </a:rPr>
              <a:t>0.</a:t>
            </a:r>
          </a:p>
          <a:p>
            <a:r>
              <a:rPr lang="en-US" altLang="zh-CN" smtClean="0">
                <a:ea typeface="宋体" pitchFamily="2" charset="-122"/>
              </a:rPr>
              <a:t>S2</a:t>
            </a:r>
            <a:r>
              <a:rPr lang="zh-CN" altLang="en-US" smtClean="0">
                <a:ea typeface="宋体" pitchFamily="2" charset="-122"/>
              </a:rPr>
              <a:t>：表示</a:t>
            </a:r>
            <a:r>
              <a:rPr lang="en-US" altLang="zh-CN" smtClean="0">
                <a:ea typeface="宋体" pitchFamily="2" charset="-122"/>
              </a:rPr>
              <a:t>R2</a:t>
            </a:r>
            <a:r>
              <a:rPr lang="zh-CN" altLang="en-US" smtClean="0">
                <a:ea typeface="宋体" pitchFamily="2" charset="-122"/>
              </a:rPr>
              <a:t>是否已向缓冲器存入从磁盘上读入的一个数，初始值为</a:t>
            </a:r>
            <a:r>
              <a:rPr lang="en-US" altLang="zh-CN" smtClean="0">
                <a:ea typeface="宋体" pitchFamily="2" charset="-122"/>
              </a:rPr>
              <a:t>0.</a:t>
            </a:r>
          </a:p>
          <a:p>
            <a:endParaRPr lang="zh-CN" altLang="en-US" smtClean="0">
              <a:ea typeface="宋体" pitchFamily="2" charset="-122"/>
            </a:endParaRPr>
          </a:p>
        </p:txBody>
      </p:sp>
      <p:sp>
        <p:nvSpPr>
          <p:cNvPr id="16388"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000000"/>
                </a:solidFill>
                <a:latin typeface="Helvetica" pitchFamily="1" charset="0"/>
              </a:defRPr>
            </a:lvl1pPr>
            <a:lvl2pPr>
              <a:defRPr kumimoji="1" sz="2800">
                <a:solidFill>
                  <a:srgbClr val="000000"/>
                </a:solidFill>
                <a:latin typeface="Helvetica" pitchFamily="1" charset="0"/>
              </a:defRPr>
            </a:lvl2pPr>
            <a:lvl3pPr>
              <a:defRPr kumimoji="1" sz="2400">
                <a:solidFill>
                  <a:srgbClr val="000000"/>
                </a:solidFill>
                <a:latin typeface="Helvetica" pitchFamily="1" charset="0"/>
              </a:defRPr>
            </a:lvl3pPr>
            <a:lvl4pPr>
              <a:defRPr kumimoji="1" sz="2000">
                <a:solidFill>
                  <a:srgbClr val="000000"/>
                </a:solidFill>
                <a:latin typeface="Helvetica" pitchFamily="1" charset="0"/>
              </a:defRPr>
            </a:lvl4pPr>
            <a:lvl5pPr>
              <a:defRPr kumimoji="1" sz="2000">
                <a:solidFill>
                  <a:srgbClr val="000000"/>
                </a:solidFill>
                <a:latin typeface="Helvetica" pitchFamily="1" charset="0"/>
              </a:defRPr>
            </a:lvl5pPr>
            <a:lvl6pPr>
              <a:defRPr kumimoji="1" sz="2000">
                <a:solidFill>
                  <a:srgbClr val="000000"/>
                </a:solidFill>
                <a:latin typeface="Helvetica" pitchFamily="1" charset="0"/>
              </a:defRPr>
            </a:lvl6pPr>
            <a:lvl7pPr>
              <a:defRPr kumimoji="1" sz="2000">
                <a:solidFill>
                  <a:srgbClr val="000000"/>
                </a:solidFill>
                <a:latin typeface="Helvetica" pitchFamily="1" charset="0"/>
              </a:defRPr>
            </a:lvl7pPr>
            <a:lvl8pPr>
              <a:defRPr kumimoji="1" sz="2000">
                <a:solidFill>
                  <a:srgbClr val="000000"/>
                </a:solidFill>
                <a:latin typeface="Helvetica" pitchFamily="1" charset="0"/>
              </a:defRPr>
            </a:lvl8pPr>
            <a:lvl9pPr>
              <a:defRPr kumimoji="1" sz="2000">
                <a:solidFill>
                  <a:srgbClr val="000000"/>
                </a:solidFill>
                <a:latin typeface="Helvetica" pitchFamily="1" charset="0"/>
              </a:defRPr>
            </a:lvl9pPr>
          </a:lstStyle>
          <a:p>
            <a:r>
              <a:rPr kumimoji="0" lang="en-US" altLang="zh-CN" sz="1000" smtClean="0">
                <a:solidFill>
                  <a:schemeClr val="tx1"/>
                </a:solidFill>
                <a:ea typeface="宋体" pitchFamily="2" charset="-122"/>
              </a:rPr>
              <a:t>Operating System Concepts</a:t>
            </a:r>
          </a:p>
        </p:txBody>
      </p:sp>
    </p:spTree>
    <p:extLst>
      <p:ext uri="{BB962C8B-B14F-4D97-AF65-F5344CB8AC3E}">
        <p14:creationId xmlns:p14="http://schemas.microsoft.com/office/powerpoint/2010/main" val="3452140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dirty="0" smtClean="0">
                <a:ea typeface="宋体" pitchFamily="2" charset="-122"/>
              </a:rPr>
              <a:t>进程同步</a:t>
            </a:r>
            <a:r>
              <a:rPr lang="en-US" altLang="zh-CN" dirty="0">
                <a:ea typeface="宋体" pitchFamily="2" charset="-122"/>
              </a:rPr>
              <a:t>:</a:t>
            </a:r>
            <a:r>
              <a:rPr lang="zh-CN" altLang="en-US" dirty="0">
                <a:ea typeface="宋体" pitchFamily="2" charset="-122"/>
              </a:rPr>
              <a:t>习题</a:t>
            </a:r>
            <a:r>
              <a:rPr lang="en-US" altLang="zh-CN" dirty="0">
                <a:ea typeface="宋体" pitchFamily="2" charset="-122"/>
              </a:rPr>
              <a:t>1</a:t>
            </a:r>
            <a:endParaRPr lang="zh-CN" altLang="en-US" dirty="0" smtClean="0">
              <a:ea typeface="宋体" pitchFamily="2" charset="-122"/>
            </a:endParaRPr>
          </a:p>
        </p:txBody>
      </p:sp>
      <p:sp>
        <p:nvSpPr>
          <p:cNvPr id="18435" name="内容占位符 2"/>
          <p:cNvSpPr>
            <a:spLocks noGrp="1"/>
          </p:cNvSpPr>
          <p:nvPr>
            <p:ph idx="1"/>
          </p:nvPr>
        </p:nvSpPr>
        <p:spPr>
          <a:xfrm>
            <a:off x="323528" y="1484784"/>
            <a:ext cx="8569325" cy="4114800"/>
          </a:xfrm>
        </p:spPr>
        <p:txBody>
          <a:bodyPr>
            <a:normAutofit fontScale="92500" lnSpcReduction="20000"/>
          </a:bodyPr>
          <a:lstStyle/>
          <a:p>
            <a:pPr marL="0" indent="0">
              <a:buFont typeface="Monotype Sorts" pitchFamily="1" charset="2"/>
              <a:buNone/>
            </a:pPr>
            <a:r>
              <a:rPr lang="en-US" altLang="zh-CN" sz="2400" dirty="0" smtClean="0">
                <a:ea typeface="宋体" pitchFamily="2" charset="-122"/>
              </a:rPr>
              <a:t>semaphore S=1,S1=S2=0;</a:t>
            </a:r>
          </a:p>
          <a:p>
            <a:pPr marL="0" indent="0">
              <a:buFont typeface="Monotype Sorts" pitchFamily="1" charset="2"/>
              <a:buNone/>
            </a:pPr>
            <a:r>
              <a:rPr lang="en-US" altLang="zh-CN" sz="2400" dirty="0" smtClean="0">
                <a:ea typeface="宋体" pitchFamily="2" charset="-122"/>
              </a:rPr>
              <a:t>buffer B;</a:t>
            </a:r>
          </a:p>
          <a:p>
            <a:pPr marL="0" indent="0">
              <a:buFont typeface="Monotype Sorts" pitchFamily="1" charset="2"/>
              <a:buNone/>
            </a:pPr>
            <a:r>
              <a:rPr lang="en-US" altLang="zh-CN" sz="2400" dirty="0" smtClean="0">
                <a:ea typeface="宋体" pitchFamily="2" charset="-122"/>
              </a:rPr>
              <a:t>process R1() {</a:t>
            </a:r>
          </a:p>
          <a:p>
            <a:pPr marL="0" indent="0">
              <a:buFont typeface="Monotype Sorts" pitchFamily="1" charset="2"/>
              <a:buNone/>
            </a:pPr>
            <a:r>
              <a:rPr lang="en-US" altLang="zh-CN" sz="2400" dirty="0" smtClean="0">
                <a:ea typeface="宋体" pitchFamily="2" charset="-122"/>
              </a:rPr>
              <a:t>    </a:t>
            </a:r>
            <a:r>
              <a:rPr lang="en-US" altLang="zh-CN" sz="2400" dirty="0" err="1" smtClean="0">
                <a:ea typeface="宋体" pitchFamily="2" charset="-122"/>
              </a:rPr>
              <a:t>int</a:t>
            </a:r>
            <a:r>
              <a:rPr lang="en-US" altLang="zh-CN" sz="2400" dirty="0" smtClean="0">
                <a:ea typeface="宋体" pitchFamily="2" charset="-122"/>
              </a:rPr>
              <a:t> x;</a:t>
            </a:r>
          </a:p>
          <a:p>
            <a:pPr marL="0" indent="0">
              <a:buFont typeface="Monotype Sorts" pitchFamily="1" charset="2"/>
              <a:buNone/>
            </a:pPr>
            <a:r>
              <a:rPr lang="en-US" altLang="zh-CN" sz="2400" dirty="0" smtClean="0">
                <a:ea typeface="宋体" pitchFamily="2" charset="-122"/>
              </a:rPr>
              <a:t>    do {</a:t>
            </a:r>
          </a:p>
          <a:p>
            <a:pPr marL="0" indent="0">
              <a:buFont typeface="Monotype Sorts" pitchFamily="1" charset="2"/>
              <a:buNone/>
            </a:pPr>
            <a:r>
              <a:rPr lang="en-US" altLang="zh-CN" sz="2400" dirty="0" smtClean="0">
                <a:ea typeface="宋体" pitchFamily="2" charset="-122"/>
              </a:rPr>
              <a:t>        </a:t>
            </a:r>
            <a:r>
              <a:rPr lang="zh-CN" altLang="en-US" sz="2400" dirty="0" smtClean="0">
                <a:ea typeface="宋体" pitchFamily="2" charset="-122"/>
              </a:rPr>
              <a:t>接收来自键盘的数</a:t>
            </a:r>
            <a:r>
              <a:rPr lang="en-US" altLang="zh-CN" sz="2400" dirty="0" smtClean="0">
                <a:ea typeface="宋体" pitchFamily="2" charset="-122"/>
              </a:rPr>
              <a:t>;</a:t>
            </a:r>
          </a:p>
          <a:p>
            <a:pPr marL="0" indent="0">
              <a:buFont typeface="Monotype Sorts" pitchFamily="1" charset="2"/>
              <a:buNone/>
            </a:pPr>
            <a:r>
              <a:rPr lang="en-US" altLang="zh-CN" sz="2400" dirty="0" smtClean="0">
                <a:ea typeface="宋体" pitchFamily="2" charset="-122"/>
              </a:rPr>
              <a:t>        x=</a:t>
            </a:r>
            <a:r>
              <a:rPr lang="zh-CN" altLang="en-US" sz="2400" dirty="0" smtClean="0">
                <a:ea typeface="宋体" pitchFamily="2" charset="-122"/>
              </a:rPr>
              <a:t>接收的数</a:t>
            </a:r>
            <a:r>
              <a:rPr lang="en-US" altLang="zh-CN" sz="2400" dirty="0" smtClean="0">
                <a:ea typeface="宋体" pitchFamily="2" charset="-122"/>
              </a:rPr>
              <a:t>;</a:t>
            </a:r>
          </a:p>
          <a:p>
            <a:pPr marL="0" indent="0">
              <a:buFont typeface="Monotype Sorts" pitchFamily="1" charset="2"/>
              <a:buNone/>
            </a:pPr>
            <a:r>
              <a:rPr lang="en-US" altLang="zh-CN" sz="2400" b="1" dirty="0" smtClean="0">
                <a:ea typeface="宋体" pitchFamily="2" charset="-122"/>
              </a:rPr>
              <a:t>        wait(S);</a:t>
            </a:r>
          </a:p>
          <a:p>
            <a:pPr marL="0" indent="0">
              <a:buFont typeface="Monotype Sorts" pitchFamily="1" charset="2"/>
              <a:buNone/>
            </a:pPr>
            <a:r>
              <a:rPr lang="en-US" altLang="zh-CN" sz="2400" dirty="0" smtClean="0">
                <a:ea typeface="宋体" pitchFamily="2" charset="-122"/>
              </a:rPr>
              <a:t>        B=x;</a:t>
            </a:r>
          </a:p>
          <a:p>
            <a:pPr marL="0" indent="0">
              <a:buFont typeface="Monotype Sorts" pitchFamily="1" charset="2"/>
              <a:buNone/>
            </a:pPr>
            <a:r>
              <a:rPr lang="en-US" altLang="zh-CN" sz="2400" b="1" dirty="0" smtClean="0">
                <a:ea typeface="宋体" pitchFamily="2" charset="-122"/>
              </a:rPr>
              <a:t>        signal(S1);    </a:t>
            </a:r>
          </a:p>
          <a:p>
            <a:pPr marL="0" indent="0">
              <a:buFont typeface="Monotype Sorts" pitchFamily="1" charset="2"/>
              <a:buNone/>
            </a:pPr>
            <a:r>
              <a:rPr lang="en-US" altLang="zh-CN" sz="2400" dirty="0" smtClean="0">
                <a:ea typeface="宋体" pitchFamily="2" charset="-122"/>
              </a:rPr>
              <a:t>     } while(1);</a:t>
            </a:r>
          </a:p>
          <a:p>
            <a:pPr marL="0" indent="0">
              <a:buFont typeface="Monotype Sorts" pitchFamily="1" charset="2"/>
              <a:buNone/>
            </a:pPr>
            <a:r>
              <a:rPr lang="en-US" altLang="zh-CN" sz="2400" dirty="0" smtClean="0">
                <a:ea typeface="宋体" pitchFamily="2" charset="-122"/>
              </a:rPr>
              <a:t>}</a:t>
            </a:r>
          </a:p>
        </p:txBody>
      </p:sp>
      <p:sp>
        <p:nvSpPr>
          <p:cNvPr id="18436"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000000"/>
                </a:solidFill>
                <a:latin typeface="Helvetica" pitchFamily="1" charset="0"/>
              </a:defRPr>
            </a:lvl1pPr>
            <a:lvl2pPr>
              <a:defRPr kumimoji="1" sz="2800">
                <a:solidFill>
                  <a:srgbClr val="000000"/>
                </a:solidFill>
                <a:latin typeface="Helvetica" pitchFamily="1" charset="0"/>
              </a:defRPr>
            </a:lvl2pPr>
            <a:lvl3pPr>
              <a:defRPr kumimoji="1" sz="2400">
                <a:solidFill>
                  <a:srgbClr val="000000"/>
                </a:solidFill>
                <a:latin typeface="Helvetica" pitchFamily="1" charset="0"/>
              </a:defRPr>
            </a:lvl3pPr>
            <a:lvl4pPr>
              <a:defRPr kumimoji="1" sz="2000">
                <a:solidFill>
                  <a:srgbClr val="000000"/>
                </a:solidFill>
                <a:latin typeface="Helvetica" pitchFamily="1" charset="0"/>
              </a:defRPr>
            </a:lvl4pPr>
            <a:lvl5pPr>
              <a:defRPr kumimoji="1" sz="2000">
                <a:solidFill>
                  <a:srgbClr val="000000"/>
                </a:solidFill>
                <a:latin typeface="Helvetica" pitchFamily="1" charset="0"/>
              </a:defRPr>
            </a:lvl5pPr>
            <a:lvl6pPr>
              <a:defRPr kumimoji="1" sz="2000">
                <a:solidFill>
                  <a:srgbClr val="000000"/>
                </a:solidFill>
                <a:latin typeface="Helvetica" pitchFamily="1" charset="0"/>
              </a:defRPr>
            </a:lvl6pPr>
            <a:lvl7pPr>
              <a:defRPr kumimoji="1" sz="2000">
                <a:solidFill>
                  <a:srgbClr val="000000"/>
                </a:solidFill>
                <a:latin typeface="Helvetica" pitchFamily="1" charset="0"/>
              </a:defRPr>
            </a:lvl7pPr>
            <a:lvl8pPr>
              <a:defRPr kumimoji="1" sz="2000">
                <a:solidFill>
                  <a:srgbClr val="000000"/>
                </a:solidFill>
                <a:latin typeface="Helvetica" pitchFamily="1" charset="0"/>
              </a:defRPr>
            </a:lvl8pPr>
            <a:lvl9pPr>
              <a:defRPr kumimoji="1" sz="2000">
                <a:solidFill>
                  <a:srgbClr val="000000"/>
                </a:solidFill>
                <a:latin typeface="Helvetica" pitchFamily="1" charset="0"/>
              </a:defRPr>
            </a:lvl9pPr>
          </a:lstStyle>
          <a:p>
            <a:r>
              <a:rPr kumimoji="0" lang="en-US" altLang="zh-CN" sz="1000" smtClean="0">
                <a:solidFill>
                  <a:schemeClr val="tx1"/>
                </a:solidFill>
                <a:ea typeface="宋体" pitchFamily="2" charset="-122"/>
              </a:rPr>
              <a:t>Operating System Concepts</a:t>
            </a:r>
          </a:p>
        </p:txBody>
      </p:sp>
      <p:sp>
        <p:nvSpPr>
          <p:cNvPr id="5" name="内容占位符 2"/>
          <p:cNvSpPr txBox="1">
            <a:spLocks/>
          </p:cNvSpPr>
          <p:nvPr/>
        </p:nvSpPr>
        <p:spPr bwMode="auto">
          <a:xfrm>
            <a:off x="4787900" y="2051050"/>
            <a:ext cx="38877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90000"/>
              <a:buFont typeface="Monotype Sorts" pitchFamily="1" charset="2"/>
              <a:buChar char="n"/>
              <a:defRPr kumimoji="1"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u"/>
              <a:defRPr kumimoji="1" sz="2800">
                <a:solidFill>
                  <a:srgbClr val="000000"/>
                </a:solidFill>
                <a:latin typeface="+mn-lt"/>
              </a:defRPr>
            </a:lvl2pPr>
            <a:lvl3pPr marL="1143000" indent="-228600" algn="l" rtl="0" eaLnBrk="0" fontAlgn="base" hangingPunct="0">
              <a:spcBef>
                <a:spcPct val="20000"/>
              </a:spcBef>
              <a:spcAft>
                <a:spcPct val="0"/>
              </a:spcAft>
              <a:buClr>
                <a:srgbClr val="33CC33"/>
              </a:buClr>
              <a:buFont typeface="Wingdings" pitchFamily="2" charset="2"/>
              <a:buChar char="ü"/>
              <a:defRPr kumimoji="1" sz="2400">
                <a:solidFill>
                  <a:srgbClr val="000000"/>
                </a:solidFill>
                <a:latin typeface="+mn-lt"/>
              </a:defRPr>
            </a:lvl3pPr>
            <a:lvl4pPr marL="1600200" indent="-228600" algn="l" rtl="0" eaLnBrk="0" fontAlgn="base" hangingPunct="0">
              <a:spcBef>
                <a:spcPct val="20000"/>
              </a:spcBef>
              <a:spcAft>
                <a:spcPct val="0"/>
              </a:spcAft>
              <a:buClr>
                <a:schemeClr val="hlink"/>
              </a:buClr>
              <a:buFont typeface="Wingdings" pitchFamily="2" charset="2"/>
              <a:buChar char="Ø"/>
              <a:defRPr kumimoji="1" sz="2000">
                <a:solidFill>
                  <a:srgbClr val="000000"/>
                </a:solidFill>
                <a:latin typeface="+mn-lt"/>
              </a:defRPr>
            </a:lvl4pPr>
            <a:lvl5pPr marL="20574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5pPr>
            <a:lvl6pPr marL="25146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6pPr>
            <a:lvl7pPr marL="29718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7pPr>
            <a:lvl8pPr marL="34290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8pPr>
            <a:lvl9pPr marL="38862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9pPr>
          </a:lstStyle>
          <a:p>
            <a:pPr marL="0" indent="0">
              <a:buFont typeface="Monotype Sorts" pitchFamily="1" charset="2"/>
              <a:buNone/>
              <a:defRPr/>
            </a:pPr>
            <a:r>
              <a:rPr lang="en-US" altLang="zh-CN" sz="2400" kern="0" dirty="0" smtClean="0">
                <a:ea typeface="宋体" pitchFamily="2" charset="-122"/>
              </a:rPr>
              <a:t>process R2() {</a:t>
            </a:r>
          </a:p>
          <a:p>
            <a:pPr marL="0" indent="0">
              <a:buFont typeface="Monotype Sorts" pitchFamily="1" charset="2"/>
              <a:buNone/>
              <a:defRPr/>
            </a:pPr>
            <a:r>
              <a:rPr lang="en-US" altLang="zh-CN" sz="2400" kern="0" dirty="0" smtClean="0">
                <a:ea typeface="宋体" pitchFamily="2" charset="-122"/>
              </a:rPr>
              <a:t>    </a:t>
            </a:r>
            <a:r>
              <a:rPr lang="en-US" altLang="zh-CN" sz="2400" kern="0" dirty="0" err="1" smtClean="0">
                <a:ea typeface="宋体" pitchFamily="2" charset="-122"/>
              </a:rPr>
              <a:t>int</a:t>
            </a:r>
            <a:r>
              <a:rPr lang="en-US" altLang="zh-CN" sz="2400" kern="0" dirty="0" smtClean="0">
                <a:ea typeface="宋体" pitchFamily="2" charset="-122"/>
              </a:rPr>
              <a:t> y;</a:t>
            </a:r>
          </a:p>
          <a:p>
            <a:pPr marL="0" indent="0">
              <a:buFont typeface="Monotype Sorts" pitchFamily="1" charset="2"/>
              <a:buNone/>
              <a:defRPr/>
            </a:pPr>
            <a:r>
              <a:rPr lang="en-US" altLang="zh-CN" sz="2400" kern="0" dirty="0" smtClean="0">
                <a:ea typeface="宋体" pitchFamily="2" charset="-122"/>
              </a:rPr>
              <a:t>    do {</a:t>
            </a:r>
          </a:p>
          <a:p>
            <a:pPr marL="0" indent="0">
              <a:buFont typeface="Monotype Sorts" pitchFamily="1" charset="2"/>
              <a:buNone/>
              <a:defRPr/>
            </a:pPr>
            <a:r>
              <a:rPr lang="en-US" altLang="zh-CN" sz="2400" kern="0" dirty="0" smtClean="0">
                <a:ea typeface="宋体" pitchFamily="2" charset="-122"/>
              </a:rPr>
              <a:t>        </a:t>
            </a:r>
            <a:r>
              <a:rPr lang="zh-CN" altLang="en-US" sz="2400" kern="0" dirty="0" smtClean="0">
                <a:ea typeface="宋体" pitchFamily="2" charset="-122"/>
              </a:rPr>
              <a:t>从磁盘上读一个数</a:t>
            </a:r>
            <a:r>
              <a:rPr lang="en-US" altLang="zh-CN" sz="2400" kern="0" dirty="0" smtClean="0">
                <a:ea typeface="宋体" pitchFamily="2" charset="-122"/>
              </a:rPr>
              <a:t>;</a:t>
            </a:r>
          </a:p>
          <a:p>
            <a:pPr marL="0" indent="0">
              <a:buFont typeface="Monotype Sorts" pitchFamily="1" charset="2"/>
              <a:buNone/>
              <a:defRPr/>
            </a:pPr>
            <a:r>
              <a:rPr lang="en-US" altLang="zh-CN" sz="2400" kern="0" dirty="0" smtClean="0">
                <a:ea typeface="宋体" pitchFamily="2" charset="-122"/>
              </a:rPr>
              <a:t>        y=</a:t>
            </a:r>
            <a:r>
              <a:rPr lang="zh-CN" altLang="en-US" sz="2400" kern="0" dirty="0" smtClean="0">
                <a:ea typeface="宋体" pitchFamily="2" charset="-122"/>
              </a:rPr>
              <a:t>接收的数</a:t>
            </a:r>
            <a:r>
              <a:rPr lang="en-US" altLang="zh-CN" sz="2400" kern="0" dirty="0" smtClean="0">
                <a:ea typeface="宋体" pitchFamily="2" charset="-122"/>
              </a:rPr>
              <a:t>;</a:t>
            </a:r>
          </a:p>
          <a:p>
            <a:pPr marL="0" indent="0">
              <a:buFont typeface="Monotype Sorts" pitchFamily="1" charset="2"/>
              <a:buNone/>
              <a:defRPr/>
            </a:pPr>
            <a:r>
              <a:rPr lang="en-US" altLang="zh-CN" sz="2400" b="1" kern="0" dirty="0" smtClean="0">
                <a:ea typeface="宋体" pitchFamily="2" charset="-122"/>
              </a:rPr>
              <a:t>        wait(S);</a:t>
            </a:r>
          </a:p>
          <a:p>
            <a:pPr marL="0" indent="0">
              <a:buFont typeface="Monotype Sorts" pitchFamily="1" charset="2"/>
              <a:buNone/>
              <a:defRPr/>
            </a:pPr>
            <a:r>
              <a:rPr lang="en-US" altLang="zh-CN" sz="2400" kern="0" dirty="0" smtClean="0">
                <a:ea typeface="宋体" pitchFamily="2" charset="-122"/>
              </a:rPr>
              <a:t>        B=y;</a:t>
            </a:r>
          </a:p>
          <a:p>
            <a:pPr marL="0" indent="0">
              <a:buFont typeface="Monotype Sorts" pitchFamily="1" charset="2"/>
              <a:buNone/>
              <a:defRPr/>
            </a:pPr>
            <a:r>
              <a:rPr lang="en-US" altLang="zh-CN" sz="2400" b="1" kern="0" dirty="0" smtClean="0">
                <a:ea typeface="宋体" pitchFamily="2" charset="-122"/>
              </a:rPr>
              <a:t>        signal(S2);   </a:t>
            </a:r>
          </a:p>
          <a:p>
            <a:pPr marL="0" indent="0">
              <a:buFont typeface="Monotype Sorts" pitchFamily="1" charset="2"/>
              <a:buNone/>
              <a:defRPr/>
            </a:pPr>
            <a:r>
              <a:rPr lang="en-US" altLang="zh-CN" sz="2400" kern="0" dirty="0" smtClean="0">
                <a:ea typeface="宋体" pitchFamily="2" charset="-122"/>
              </a:rPr>
              <a:t>     } while(1);</a:t>
            </a:r>
          </a:p>
          <a:p>
            <a:pPr marL="0" indent="0">
              <a:buFont typeface="Monotype Sorts" pitchFamily="1" charset="2"/>
              <a:buNone/>
              <a:defRPr/>
            </a:pPr>
            <a:r>
              <a:rPr lang="en-US" altLang="zh-CN" sz="2400" kern="0" dirty="0" smtClean="0">
                <a:ea typeface="宋体" pitchFamily="2" charset="-122"/>
              </a:rPr>
              <a:t>}</a:t>
            </a:r>
          </a:p>
        </p:txBody>
      </p:sp>
    </p:spTree>
    <p:extLst>
      <p:ext uri="{BB962C8B-B14F-4D97-AF65-F5344CB8AC3E}">
        <p14:creationId xmlns:p14="http://schemas.microsoft.com/office/powerpoint/2010/main" val="759974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smtClean="0">
                <a:ea typeface="宋体" pitchFamily="2" charset="-122"/>
              </a:rPr>
              <a:t>进程同步</a:t>
            </a:r>
            <a:r>
              <a:rPr lang="en-US" altLang="zh-CN" dirty="0">
                <a:ea typeface="宋体" pitchFamily="2" charset="-122"/>
              </a:rPr>
              <a:t>:</a:t>
            </a:r>
            <a:r>
              <a:rPr lang="zh-CN" altLang="en-US" dirty="0">
                <a:ea typeface="宋体" pitchFamily="2" charset="-122"/>
              </a:rPr>
              <a:t>习题</a:t>
            </a:r>
            <a:r>
              <a:rPr lang="en-US" altLang="zh-CN" dirty="0">
                <a:ea typeface="宋体" pitchFamily="2" charset="-122"/>
              </a:rPr>
              <a:t>1</a:t>
            </a:r>
            <a:endParaRPr lang="zh-CN" altLang="en-US" dirty="0" smtClean="0">
              <a:ea typeface="宋体" pitchFamily="2" charset="-122"/>
            </a:endParaRPr>
          </a:p>
        </p:txBody>
      </p:sp>
      <p:sp>
        <p:nvSpPr>
          <p:cNvPr id="19459" name="内容占位符 2"/>
          <p:cNvSpPr>
            <a:spLocks noGrp="1"/>
          </p:cNvSpPr>
          <p:nvPr>
            <p:ph idx="1"/>
          </p:nvPr>
        </p:nvSpPr>
        <p:spPr>
          <a:xfrm>
            <a:off x="323850" y="1196975"/>
            <a:ext cx="8569325" cy="4114800"/>
          </a:xfrm>
        </p:spPr>
        <p:txBody>
          <a:bodyPr>
            <a:normAutofit fontScale="92500" lnSpcReduction="10000"/>
          </a:bodyPr>
          <a:lstStyle/>
          <a:p>
            <a:pPr marL="0" indent="0">
              <a:buFont typeface="Monotype Sorts" pitchFamily="1" charset="2"/>
              <a:buNone/>
            </a:pPr>
            <a:endParaRPr lang="en-US" altLang="zh-CN" sz="2400" smtClean="0">
              <a:ea typeface="宋体" pitchFamily="2" charset="-122"/>
            </a:endParaRPr>
          </a:p>
          <a:p>
            <a:pPr marL="0" indent="0">
              <a:buFont typeface="Monotype Sorts" pitchFamily="1" charset="2"/>
              <a:buNone/>
            </a:pPr>
            <a:endParaRPr lang="en-US" altLang="zh-CN" sz="2400" smtClean="0">
              <a:ea typeface="宋体" pitchFamily="2" charset="-122"/>
            </a:endParaRPr>
          </a:p>
          <a:p>
            <a:pPr marL="0" indent="0">
              <a:buFont typeface="Monotype Sorts" pitchFamily="1" charset="2"/>
              <a:buNone/>
            </a:pPr>
            <a:r>
              <a:rPr lang="en-US" altLang="zh-CN" sz="2400" smtClean="0">
                <a:ea typeface="宋体" pitchFamily="2" charset="-122"/>
              </a:rPr>
              <a:t>process W1() {</a:t>
            </a:r>
          </a:p>
          <a:p>
            <a:pPr marL="0" indent="0">
              <a:buFont typeface="Monotype Sorts" pitchFamily="1" charset="2"/>
              <a:buNone/>
            </a:pPr>
            <a:r>
              <a:rPr lang="en-US" altLang="zh-CN" sz="2400" smtClean="0">
                <a:ea typeface="宋体" pitchFamily="2" charset="-122"/>
              </a:rPr>
              <a:t>    int i;</a:t>
            </a:r>
          </a:p>
          <a:p>
            <a:pPr marL="0" indent="0">
              <a:buFont typeface="Monotype Sorts" pitchFamily="1" charset="2"/>
              <a:buNone/>
            </a:pPr>
            <a:r>
              <a:rPr lang="en-US" altLang="zh-CN" sz="2400" smtClean="0">
                <a:ea typeface="宋体" pitchFamily="2" charset="-122"/>
              </a:rPr>
              <a:t>    do {</a:t>
            </a:r>
          </a:p>
          <a:p>
            <a:pPr marL="0" indent="0">
              <a:buFont typeface="Monotype Sorts" pitchFamily="1" charset="2"/>
              <a:buNone/>
            </a:pPr>
            <a:r>
              <a:rPr lang="en-US" altLang="zh-CN" sz="2400" b="1" smtClean="0">
                <a:ea typeface="宋体" pitchFamily="2" charset="-122"/>
              </a:rPr>
              <a:t>        wait(S1);</a:t>
            </a:r>
          </a:p>
          <a:p>
            <a:pPr marL="0" indent="0">
              <a:buFont typeface="Monotype Sorts" pitchFamily="1" charset="2"/>
              <a:buNone/>
            </a:pPr>
            <a:r>
              <a:rPr lang="en-US" altLang="zh-CN" sz="2400" smtClean="0">
                <a:ea typeface="宋体" pitchFamily="2" charset="-122"/>
              </a:rPr>
              <a:t>        i=B;</a:t>
            </a:r>
          </a:p>
          <a:p>
            <a:pPr marL="0" indent="0">
              <a:buFont typeface="Monotype Sorts" pitchFamily="1" charset="2"/>
              <a:buNone/>
            </a:pPr>
            <a:r>
              <a:rPr lang="en-US" altLang="zh-CN" sz="2400" b="1" smtClean="0">
                <a:ea typeface="宋体" pitchFamily="2" charset="-122"/>
              </a:rPr>
              <a:t>        signal(S);</a:t>
            </a:r>
          </a:p>
          <a:p>
            <a:pPr marL="0" indent="0">
              <a:buFont typeface="Monotype Sorts" pitchFamily="1" charset="2"/>
              <a:buNone/>
            </a:pPr>
            <a:r>
              <a:rPr lang="zh-CN" altLang="en-US" sz="2400" smtClean="0">
                <a:ea typeface="宋体" pitchFamily="2" charset="-122"/>
              </a:rPr>
              <a:t>        打印</a:t>
            </a:r>
            <a:r>
              <a:rPr lang="en-US" altLang="zh-CN" sz="2400" smtClean="0">
                <a:ea typeface="宋体" pitchFamily="2" charset="-122"/>
              </a:rPr>
              <a:t>i</a:t>
            </a:r>
            <a:r>
              <a:rPr lang="zh-CN" altLang="en-US" sz="2400" smtClean="0">
                <a:ea typeface="宋体" pitchFamily="2" charset="-122"/>
              </a:rPr>
              <a:t>中数</a:t>
            </a:r>
            <a:r>
              <a:rPr lang="en-US" altLang="zh-CN" sz="2400" smtClean="0">
                <a:ea typeface="宋体" pitchFamily="2" charset="-122"/>
              </a:rPr>
              <a:t>;</a:t>
            </a:r>
          </a:p>
          <a:p>
            <a:pPr marL="0" indent="0">
              <a:buFont typeface="Monotype Sorts" pitchFamily="1" charset="2"/>
              <a:buNone/>
            </a:pPr>
            <a:r>
              <a:rPr lang="en-US" altLang="zh-CN" sz="2400" smtClean="0">
                <a:ea typeface="宋体" pitchFamily="2" charset="-122"/>
              </a:rPr>
              <a:t>    } while(1);</a:t>
            </a:r>
          </a:p>
          <a:p>
            <a:pPr marL="0" indent="0">
              <a:buFont typeface="Monotype Sorts" pitchFamily="1" charset="2"/>
              <a:buNone/>
            </a:pPr>
            <a:r>
              <a:rPr lang="en-US" altLang="zh-CN" sz="2400" smtClean="0">
                <a:ea typeface="宋体" pitchFamily="2" charset="-122"/>
              </a:rPr>
              <a:t>}</a:t>
            </a:r>
          </a:p>
        </p:txBody>
      </p:sp>
      <p:sp>
        <p:nvSpPr>
          <p:cNvPr id="19460" name="页脚占位符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3200">
                <a:solidFill>
                  <a:srgbClr val="000000"/>
                </a:solidFill>
                <a:latin typeface="Helvetica" pitchFamily="1" charset="0"/>
              </a:defRPr>
            </a:lvl1pPr>
            <a:lvl2pPr>
              <a:defRPr kumimoji="1" sz="2800">
                <a:solidFill>
                  <a:srgbClr val="000000"/>
                </a:solidFill>
                <a:latin typeface="Helvetica" pitchFamily="1" charset="0"/>
              </a:defRPr>
            </a:lvl2pPr>
            <a:lvl3pPr>
              <a:defRPr kumimoji="1" sz="2400">
                <a:solidFill>
                  <a:srgbClr val="000000"/>
                </a:solidFill>
                <a:latin typeface="Helvetica" pitchFamily="1" charset="0"/>
              </a:defRPr>
            </a:lvl3pPr>
            <a:lvl4pPr>
              <a:defRPr kumimoji="1" sz="2000">
                <a:solidFill>
                  <a:srgbClr val="000000"/>
                </a:solidFill>
                <a:latin typeface="Helvetica" pitchFamily="1" charset="0"/>
              </a:defRPr>
            </a:lvl4pPr>
            <a:lvl5pPr>
              <a:defRPr kumimoji="1" sz="2000">
                <a:solidFill>
                  <a:srgbClr val="000000"/>
                </a:solidFill>
                <a:latin typeface="Helvetica" pitchFamily="1" charset="0"/>
              </a:defRPr>
            </a:lvl5pPr>
            <a:lvl6pPr>
              <a:defRPr kumimoji="1" sz="2000">
                <a:solidFill>
                  <a:srgbClr val="000000"/>
                </a:solidFill>
                <a:latin typeface="Helvetica" pitchFamily="1" charset="0"/>
              </a:defRPr>
            </a:lvl6pPr>
            <a:lvl7pPr>
              <a:defRPr kumimoji="1" sz="2000">
                <a:solidFill>
                  <a:srgbClr val="000000"/>
                </a:solidFill>
                <a:latin typeface="Helvetica" pitchFamily="1" charset="0"/>
              </a:defRPr>
            </a:lvl7pPr>
            <a:lvl8pPr>
              <a:defRPr kumimoji="1" sz="2000">
                <a:solidFill>
                  <a:srgbClr val="000000"/>
                </a:solidFill>
                <a:latin typeface="Helvetica" pitchFamily="1" charset="0"/>
              </a:defRPr>
            </a:lvl8pPr>
            <a:lvl9pPr>
              <a:defRPr kumimoji="1" sz="2000">
                <a:solidFill>
                  <a:srgbClr val="000000"/>
                </a:solidFill>
                <a:latin typeface="Helvetica" pitchFamily="1" charset="0"/>
              </a:defRPr>
            </a:lvl9pPr>
          </a:lstStyle>
          <a:p>
            <a:r>
              <a:rPr kumimoji="0" lang="en-US" altLang="zh-CN" sz="1000" smtClean="0">
                <a:solidFill>
                  <a:schemeClr val="tx1"/>
                </a:solidFill>
                <a:ea typeface="宋体" pitchFamily="2" charset="-122"/>
              </a:rPr>
              <a:t>Operating System Concepts</a:t>
            </a:r>
          </a:p>
        </p:txBody>
      </p:sp>
      <p:sp>
        <p:nvSpPr>
          <p:cNvPr id="5" name="内容占位符 2"/>
          <p:cNvSpPr txBox="1">
            <a:spLocks/>
          </p:cNvSpPr>
          <p:nvPr/>
        </p:nvSpPr>
        <p:spPr bwMode="auto">
          <a:xfrm>
            <a:off x="4643438" y="1196975"/>
            <a:ext cx="30972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90000"/>
              <a:buFont typeface="Monotype Sorts" pitchFamily="1" charset="2"/>
              <a:buChar char="n"/>
              <a:defRPr kumimoji="1"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u"/>
              <a:defRPr kumimoji="1" sz="2800">
                <a:solidFill>
                  <a:srgbClr val="000000"/>
                </a:solidFill>
                <a:latin typeface="+mn-lt"/>
              </a:defRPr>
            </a:lvl2pPr>
            <a:lvl3pPr marL="1143000" indent="-228600" algn="l" rtl="0" eaLnBrk="0" fontAlgn="base" hangingPunct="0">
              <a:spcBef>
                <a:spcPct val="20000"/>
              </a:spcBef>
              <a:spcAft>
                <a:spcPct val="0"/>
              </a:spcAft>
              <a:buClr>
                <a:srgbClr val="33CC33"/>
              </a:buClr>
              <a:buFont typeface="Wingdings" pitchFamily="2" charset="2"/>
              <a:buChar char="ü"/>
              <a:defRPr kumimoji="1" sz="2400">
                <a:solidFill>
                  <a:srgbClr val="000000"/>
                </a:solidFill>
                <a:latin typeface="+mn-lt"/>
              </a:defRPr>
            </a:lvl3pPr>
            <a:lvl4pPr marL="1600200" indent="-228600" algn="l" rtl="0" eaLnBrk="0" fontAlgn="base" hangingPunct="0">
              <a:spcBef>
                <a:spcPct val="20000"/>
              </a:spcBef>
              <a:spcAft>
                <a:spcPct val="0"/>
              </a:spcAft>
              <a:buClr>
                <a:schemeClr val="hlink"/>
              </a:buClr>
              <a:buFont typeface="Wingdings" pitchFamily="2" charset="2"/>
              <a:buChar char="Ø"/>
              <a:defRPr kumimoji="1" sz="2000">
                <a:solidFill>
                  <a:srgbClr val="000000"/>
                </a:solidFill>
                <a:latin typeface="+mn-lt"/>
              </a:defRPr>
            </a:lvl4pPr>
            <a:lvl5pPr marL="20574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5pPr>
            <a:lvl6pPr marL="25146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6pPr>
            <a:lvl7pPr marL="29718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7pPr>
            <a:lvl8pPr marL="34290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8pPr>
            <a:lvl9pPr marL="3886200" indent="-228600" algn="l" rtl="0" eaLnBrk="0" fontAlgn="base" hangingPunct="0">
              <a:spcBef>
                <a:spcPct val="20000"/>
              </a:spcBef>
              <a:spcAft>
                <a:spcPct val="0"/>
              </a:spcAft>
              <a:buFont typeface="Wingdings" pitchFamily="2" charset="2"/>
              <a:buChar char="Ø"/>
              <a:defRPr kumimoji="1" sz="2000">
                <a:solidFill>
                  <a:srgbClr val="000000"/>
                </a:solidFill>
                <a:latin typeface="+mn-lt"/>
              </a:defRPr>
            </a:lvl9pPr>
          </a:lstStyle>
          <a:p>
            <a:pPr marL="0" indent="0">
              <a:buFont typeface="Monotype Sorts" pitchFamily="1" charset="2"/>
              <a:buNone/>
              <a:defRPr/>
            </a:pPr>
            <a:endParaRPr lang="en-US" altLang="zh-CN" sz="2400" kern="0" dirty="0" smtClean="0">
              <a:ea typeface="宋体" pitchFamily="2" charset="-122"/>
            </a:endParaRPr>
          </a:p>
          <a:p>
            <a:pPr marL="0" indent="0">
              <a:buFont typeface="Monotype Sorts" pitchFamily="1" charset="2"/>
              <a:buNone/>
              <a:defRPr/>
            </a:pPr>
            <a:endParaRPr lang="en-US" altLang="zh-CN" sz="2400" kern="0" dirty="0">
              <a:ea typeface="宋体" pitchFamily="2" charset="-122"/>
            </a:endParaRPr>
          </a:p>
          <a:p>
            <a:pPr marL="0" indent="0">
              <a:buFont typeface="Monotype Sorts" pitchFamily="1" charset="2"/>
              <a:buNone/>
              <a:defRPr/>
            </a:pPr>
            <a:r>
              <a:rPr lang="en-US" altLang="zh-CN" sz="2400" kern="0" dirty="0" smtClean="0">
                <a:ea typeface="宋体" pitchFamily="2" charset="-122"/>
              </a:rPr>
              <a:t>process W2() {</a:t>
            </a:r>
          </a:p>
          <a:p>
            <a:pPr marL="0" indent="0">
              <a:buFont typeface="Monotype Sorts" pitchFamily="1" charset="2"/>
              <a:buNone/>
              <a:defRPr/>
            </a:pPr>
            <a:r>
              <a:rPr lang="en-US" altLang="zh-CN" sz="2400" kern="0" dirty="0" smtClean="0">
                <a:ea typeface="宋体" pitchFamily="2" charset="-122"/>
              </a:rPr>
              <a:t>    </a:t>
            </a:r>
            <a:r>
              <a:rPr lang="en-US" altLang="zh-CN" sz="2400" kern="0" dirty="0" err="1" smtClean="0">
                <a:ea typeface="宋体" pitchFamily="2" charset="-122"/>
              </a:rPr>
              <a:t>int</a:t>
            </a:r>
            <a:r>
              <a:rPr lang="en-US" altLang="zh-CN" sz="2400" kern="0" dirty="0" smtClean="0">
                <a:ea typeface="宋体" pitchFamily="2" charset="-122"/>
              </a:rPr>
              <a:t> j;</a:t>
            </a:r>
          </a:p>
          <a:p>
            <a:pPr marL="0" indent="0">
              <a:buFont typeface="Monotype Sorts" pitchFamily="1" charset="2"/>
              <a:buNone/>
              <a:defRPr/>
            </a:pPr>
            <a:r>
              <a:rPr lang="en-US" altLang="zh-CN" sz="2400" kern="0" dirty="0" smtClean="0">
                <a:ea typeface="宋体" pitchFamily="2" charset="-122"/>
              </a:rPr>
              <a:t>    do {</a:t>
            </a:r>
          </a:p>
          <a:p>
            <a:pPr marL="0" indent="0">
              <a:buFont typeface="Monotype Sorts" pitchFamily="1" charset="2"/>
              <a:buNone/>
              <a:defRPr/>
            </a:pPr>
            <a:r>
              <a:rPr lang="en-US" altLang="zh-CN" sz="2400" b="1" kern="0" dirty="0" smtClean="0">
                <a:ea typeface="宋体" pitchFamily="2" charset="-122"/>
              </a:rPr>
              <a:t>        wait(S2);</a:t>
            </a:r>
          </a:p>
          <a:p>
            <a:pPr marL="0" indent="0">
              <a:buFont typeface="Monotype Sorts" pitchFamily="1" charset="2"/>
              <a:buNone/>
              <a:defRPr/>
            </a:pPr>
            <a:r>
              <a:rPr lang="en-US" altLang="zh-CN" sz="2400" kern="0" dirty="0" smtClean="0">
                <a:ea typeface="宋体" pitchFamily="2" charset="-122"/>
              </a:rPr>
              <a:t>        j=B;</a:t>
            </a:r>
          </a:p>
          <a:p>
            <a:pPr marL="0" indent="0">
              <a:buFont typeface="Monotype Sorts" pitchFamily="1" charset="2"/>
              <a:buNone/>
              <a:defRPr/>
            </a:pPr>
            <a:r>
              <a:rPr lang="en-US" altLang="zh-CN" sz="2400" b="1" kern="0" dirty="0" smtClean="0">
                <a:ea typeface="宋体" pitchFamily="2" charset="-122"/>
              </a:rPr>
              <a:t>        signal(S);</a:t>
            </a:r>
          </a:p>
          <a:p>
            <a:pPr marL="0" indent="0">
              <a:buFont typeface="Monotype Sorts" pitchFamily="1" charset="2"/>
              <a:buNone/>
              <a:defRPr/>
            </a:pPr>
            <a:r>
              <a:rPr lang="zh-CN" altLang="en-US" sz="2400" kern="0" dirty="0" smtClean="0">
                <a:ea typeface="宋体" pitchFamily="2" charset="-122"/>
              </a:rPr>
              <a:t>        打印</a:t>
            </a:r>
            <a:r>
              <a:rPr lang="en-US" altLang="zh-CN" sz="2400" kern="0" dirty="0" smtClean="0">
                <a:ea typeface="宋体" pitchFamily="2" charset="-122"/>
              </a:rPr>
              <a:t>j</a:t>
            </a:r>
            <a:r>
              <a:rPr lang="zh-CN" altLang="en-US" sz="2400" kern="0" dirty="0" smtClean="0">
                <a:ea typeface="宋体" pitchFamily="2" charset="-122"/>
              </a:rPr>
              <a:t>中数</a:t>
            </a:r>
            <a:r>
              <a:rPr lang="en-US" altLang="zh-CN" sz="2400" kern="0" dirty="0" smtClean="0">
                <a:ea typeface="宋体" pitchFamily="2" charset="-122"/>
              </a:rPr>
              <a:t>;</a:t>
            </a:r>
          </a:p>
          <a:p>
            <a:pPr marL="0" indent="0">
              <a:buFont typeface="Monotype Sorts" pitchFamily="1" charset="2"/>
              <a:buNone/>
              <a:defRPr/>
            </a:pPr>
            <a:r>
              <a:rPr lang="en-US" altLang="zh-CN" sz="2400" kern="0" dirty="0" smtClean="0">
                <a:ea typeface="宋体" pitchFamily="2" charset="-122"/>
              </a:rPr>
              <a:t>    } while(1);</a:t>
            </a:r>
          </a:p>
          <a:p>
            <a:pPr marL="0" indent="0">
              <a:buFont typeface="Monotype Sorts" pitchFamily="1" charset="2"/>
              <a:buNone/>
              <a:defRPr/>
            </a:pPr>
            <a:r>
              <a:rPr lang="en-US" altLang="zh-CN" sz="2400" kern="0" dirty="0" smtClean="0">
                <a:ea typeface="宋体" pitchFamily="2" charset="-122"/>
              </a:rPr>
              <a:t> }</a:t>
            </a:r>
          </a:p>
        </p:txBody>
      </p:sp>
    </p:spTree>
    <p:extLst>
      <p:ext uri="{BB962C8B-B14F-4D97-AF65-F5344CB8AC3E}">
        <p14:creationId xmlns:p14="http://schemas.microsoft.com/office/powerpoint/2010/main" val="3413614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384"/>
            <a:ext cx="8229600" cy="1143000"/>
          </a:xfrm>
        </p:spPr>
        <p:txBody>
          <a:bodyPr/>
          <a:lstStyle/>
          <a:p>
            <a:r>
              <a:rPr lang="zh-CN" altLang="en-US" dirty="0" smtClean="0"/>
              <a:t>进程同步</a:t>
            </a:r>
            <a:r>
              <a:rPr lang="en-US" altLang="zh-CN" dirty="0">
                <a:ea typeface="宋体" pitchFamily="2" charset="-122"/>
              </a:rPr>
              <a:t>:</a:t>
            </a:r>
            <a:r>
              <a:rPr lang="zh-CN" altLang="en-US" dirty="0" smtClean="0">
                <a:ea typeface="宋体" pitchFamily="2" charset="-122"/>
              </a:rPr>
              <a:t>习题</a:t>
            </a:r>
            <a:r>
              <a:rPr lang="en-US" altLang="zh-CN" dirty="0" smtClean="0">
                <a:ea typeface="宋体" pitchFamily="2" charset="-122"/>
              </a:rPr>
              <a:t>2</a:t>
            </a:r>
            <a:endParaRPr lang="zh-CN" altLang="en-US" dirty="0"/>
          </a:p>
        </p:txBody>
      </p:sp>
      <p:sp>
        <p:nvSpPr>
          <p:cNvPr id="3" name="内容占位符 2"/>
          <p:cNvSpPr>
            <a:spLocks noGrp="1"/>
          </p:cNvSpPr>
          <p:nvPr>
            <p:ph idx="1"/>
          </p:nvPr>
        </p:nvSpPr>
        <p:spPr>
          <a:xfrm>
            <a:off x="457200" y="1052736"/>
            <a:ext cx="8229600" cy="5400600"/>
          </a:xfrm>
        </p:spPr>
        <p:txBody>
          <a:bodyPr>
            <a:normAutofit fontScale="92500" lnSpcReduction="10000"/>
          </a:bodyPr>
          <a:lstStyle/>
          <a:p>
            <a:r>
              <a:rPr lang="zh-CN" altLang="en-US" sz="2000" dirty="0"/>
              <a:t>某银行提供</a:t>
            </a:r>
            <a:r>
              <a:rPr lang="en-US" altLang="zh-CN" sz="2000" dirty="0"/>
              <a:t>1</a:t>
            </a:r>
            <a:r>
              <a:rPr lang="zh-CN" altLang="en-US" sz="2000" dirty="0"/>
              <a:t>个服务窗口和</a:t>
            </a:r>
            <a:r>
              <a:rPr lang="en-US" altLang="zh-CN" sz="2000" dirty="0"/>
              <a:t>10</a:t>
            </a:r>
            <a:r>
              <a:rPr lang="zh-CN" altLang="en-US" sz="2000" dirty="0"/>
              <a:t>个供顾客等待的座位。顾客到达银行时，若有空座位，则到取号机上领取一个号，等待叫号。取号机每次仅允许一位顾客使用。当营业员空闲时，通过叫号选取一位顾客，并为其服务。顾客和营业员的活动过程描述如下</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zh-CN" altLang="en-US" sz="2000" dirty="0"/>
          </a:p>
          <a:p>
            <a:pPr marL="0" indent="0">
              <a:buNone/>
            </a:pPr>
            <a:r>
              <a:rPr lang="zh-CN" altLang="en-US" sz="1600" dirty="0"/>
              <a:t>　　</a:t>
            </a:r>
            <a:endParaRPr lang="en-US" altLang="zh-CN" sz="2000" dirty="0"/>
          </a:p>
          <a:p>
            <a:endParaRPr lang="en-US" altLang="zh-CN" sz="2000" dirty="0" smtClean="0"/>
          </a:p>
          <a:p>
            <a:endParaRPr lang="en-US" altLang="zh-CN" sz="2000" dirty="0"/>
          </a:p>
          <a:p>
            <a:r>
              <a:rPr lang="zh-CN" altLang="en-US" sz="2000" dirty="0" smtClean="0"/>
              <a:t>请</a:t>
            </a:r>
            <a:r>
              <a:rPr lang="zh-CN" altLang="en-US" sz="2000" dirty="0"/>
              <a:t>添加必要的</a:t>
            </a:r>
            <a:r>
              <a:rPr lang="zh-CN" altLang="en-US" sz="2000" dirty="0" smtClean="0"/>
              <a:t>信号量以及</a:t>
            </a:r>
            <a:r>
              <a:rPr lang="en-US" altLang="zh-CN" sz="2000" dirty="0" smtClean="0"/>
              <a:t>wait</a:t>
            </a:r>
            <a:r>
              <a:rPr lang="en-US" altLang="zh-CN" sz="2000" dirty="0"/>
              <a:t>()</a:t>
            </a:r>
            <a:r>
              <a:rPr lang="zh-CN" altLang="en-US" sz="2000" dirty="0"/>
              <a:t>、</a:t>
            </a:r>
            <a:r>
              <a:rPr lang="en-US" altLang="zh-CN" sz="2000" dirty="0"/>
              <a:t>signal</a:t>
            </a:r>
            <a:r>
              <a:rPr lang="en-US" altLang="zh-CN" sz="2000" dirty="0" smtClean="0"/>
              <a:t>()</a:t>
            </a:r>
            <a:r>
              <a:rPr lang="zh-CN" altLang="en-US" sz="2000" dirty="0" smtClean="0"/>
              <a:t>操作</a:t>
            </a:r>
            <a:r>
              <a:rPr lang="zh-CN" altLang="en-US" sz="2000" dirty="0"/>
              <a:t>，实现上述过程中的互斥与同步。要求写出完整的过程，说明信号量的含义并赋初值。</a:t>
            </a:r>
          </a:p>
          <a:p>
            <a:endParaRPr lang="zh-CN" altLang="en-US" dirty="0"/>
          </a:p>
        </p:txBody>
      </p:sp>
      <p:sp>
        <p:nvSpPr>
          <p:cNvPr id="4" name="矩形 3"/>
          <p:cNvSpPr/>
          <p:nvPr/>
        </p:nvSpPr>
        <p:spPr>
          <a:xfrm>
            <a:off x="755576" y="2202859"/>
            <a:ext cx="4176464" cy="2862322"/>
          </a:xfrm>
          <a:prstGeom prst="rect">
            <a:avLst/>
          </a:prstGeom>
        </p:spPr>
        <p:txBody>
          <a:bodyPr wrap="square">
            <a:spAutoFit/>
          </a:bodyPr>
          <a:lstStyle/>
          <a:p>
            <a:r>
              <a:rPr lang="en-US" altLang="zh-CN" dirty="0" err="1"/>
              <a:t>cobegin</a:t>
            </a:r>
            <a:endParaRPr lang="en-US" altLang="zh-CN" dirty="0"/>
          </a:p>
          <a:p>
            <a:r>
              <a:rPr lang="zh-CN" altLang="en-US" dirty="0"/>
              <a:t>　　    </a:t>
            </a:r>
            <a:endParaRPr lang="en-US" altLang="zh-CN" dirty="0"/>
          </a:p>
          <a:p>
            <a:r>
              <a:rPr lang="zh-CN" altLang="en-US" dirty="0"/>
              <a:t>　　    </a:t>
            </a:r>
            <a:r>
              <a:rPr lang="en-US" altLang="zh-CN" dirty="0"/>
              <a:t>process</a:t>
            </a:r>
            <a:r>
              <a:rPr lang="zh-CN" altLang="en-US" dirty="0"/>
              <a:t>顾客</a:t>
            </a:r>
            <a:r>
              <a:rPr lang="en-US" altLang="zh-CN" dirty="0"/>
              <a:t>i</a:t>
            </a:r>
          </a:p>
          <a:p>
            <a:r>
              <a:rPr lang="zh-CN" altLang="en-US" dirty="0"/>
              <a:t>　　        </a:t>
            </a:r>
            <a:r>
              <a:rPr lang="en-US" altLang="zh-CN" dirty="0"/>
              <a:t>{</a:t>
            </a:r>
          </a:p>
          <a:p>
            <a:r>
              <a:rPr lang="zh-CN" altLang="en-US" dirty="0"/>
              <a:t>                从取号机获得一个号码；</a:t>
            </a:r>
          </a:p>
          <a:p>
            <a:r>
              <a:rPr lang="zh-CN" altLang="en-US" dirty="0"/>
              <a:t>　　        等待叫号；</a:t>
            </a:r>
          </a:p>
          <a:p>
            <a:r>
              <a:rPr lang="zh-CN" altLang="en-US" dirty="0"/>
              <a:t>　　        获得服务；</a:t>
            </a:r>
          </a:p>
          <a:p>
            <a:r>
              <a:rPr lang="zh-CN" altLang="en-US" dirty="0"/>
              <a:t>　　        </a:t>
            </a:r>
            <a:r>
              <a:rPr lang="en-US" altLang="zh-CN" dirty="0"/>
              <a:t>}</a:t>
            </a:r>
          </a:p>
          <a:p>
            <a:r>
              <a:rPr lang="en-US" altLang="zh-CN" dirty="0"/>
              <a:t> </a:t>
            </a:r>
          </a:p>
          <a:p>
            <a:r>
              <a:rPr lang="en-US" altLang="zh-CN" dirty="0" err="1" smtClean="0"/>
              <a:t>coend</a:t>
            </a:r>
            <a:endParaRPr lang="en-US" altLang="zh-CN" dirty="0"/>
          </a:p>
        </p:txBody>
      </p:sp>
      <p:sp>
        <p:nvSpPr>
          <p:cNvPr id="5" name="矩形 4"/>
          <p:cNvSpPr/>
          <p:nvPr/>
        </p:nvSpPr>
        <p:spPr>
          <a:xfrm>
            <a:off x="4499992" y="2492896"/>
            <a:ext cx="4572000" cy="2585323"/>
          </a:xfrm>
          <a:prstGeom prst="rect">
            <a:avLst/>
          </a:prstGeom>
        </p:spPr>
        <p:txBody>
          <a:bodyPr>
            <a:spAutoFit/>
          </a:bodyPr>
          <a:lstStyle/>
          <a:p>
            <a:r>
              <a:rPr lang="zh-CN" altLang="en-US" dirty="0"/>
              <a:t> </a:t>
            </a:r>
            <a:r>
              <a:rPr lang="en-US" altLang="zh-CN" dirty="0"/>
              <a:t>process</a:t>
            </a:r>
            <a:r>
              <a:rPr lang="zh-CN" altLang="en-US" dirty="0"/>
              <a:t>营业员</a:t>
            </a:r>
          </a:p>
          <a:p>
            <a:r>
              <a:rPr lang="zh-CN" altLang="en-US" dirty="0"/>
              <a:t>　　        </a:t>
            </a:r>
            <a:r>
              <a:rPr lang="en-US" altLang="zh-CN" dirty="0"/>
              <a:t>{</a:t>
            </a:r>
          </a:p>
          <a:p>
            <a:r>
              <a:rPr lang="zh-CN" altLang="en-US" dirty="0"/>
              <a:t>　　        </a:t>
            </a:r>
            <a:r>
              <a:rPr lang="en-US" altLang="zh-CN" dirty="0"/>
              <a:t>while(TRUE)</a:t>
            </a:r>
          </a:p>
          <a:p>
            <a:r>
              <a:rPr lang="zh-CN" altLang="en-US" dirty="0"/>
              <a:t>　　             </a:t>
            </a:r>
            <a:r>
              <a:rPr lang="en-US" altLang="zh-CN" dirty="0"/>
              <a:t>{</a:t>
            </a:r>
          </a:p>
          <a:p>
            <a:r>
              <a:rPr lang="zh-CN" altLang="en-US" dirty="0"/>
              <a:t>　　             叫号；</a:t>
            </a:r>
          </a:p>
          <a:p>
            <a:r>
              <a:rPr lang="zh-CN" altLang="en-US" dirty="0"/>
              <a:t>　　             为顾客服务；</a:t>
            </a:r>
          </a:p>
          <a:p>
            <a:r>
              <a:rPr lang="zh-CN" altLang="en-US" dirty="0"/>
              <a:t>　　             </a:t>
            </a:r>
            <a:r>
              <a:rPr lang="en-US" altLang="zh-CN" dirty="0"/>
              <a:t>}</a:t>
            </a:r>
          </a:p>
          <a:p>
            <a:r>
              <a:rPr lang="zh-CN" altLang="en-US" dirty="0"/>
              <a:t>　　        </a:t>
            </a:r>
            <a:r>
              <a:rPr lang="en-US" altLang="zh-CN" dirty="0"/>
              <a:t>}</a:t>
            </a:r>
          </a:p>
          <a:p>
            <a:r>
              <a:rPr lang="zh-CN" altLang="en-US" dirty="0"/>
              <a:t>　　</a:t>
            </a:r>
          </a:p>
        </p:txBody>
      </p:sp>
    </p:spTree>
    <p:extLst>
      <p:ext uri="{BB962C8B-B14F-4D97-AF65-F5344CB8AC3E}">
        <p14:creationId xmlns:p14="http://schemas.microsoft.com/office/powerpoint/2010/main" val="31441726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TotalTime>
  <Words>1356</Words>
  <Application>Microsoft Office PowerPoint</Application>
  <PresentationFormat>全屏显示(4:3)</PresentationFormat>
  <Paragraphs>244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复习纲要（6-7）</vt:lpstr>
      <vt:lpstr>6. 进程同步</vt:lpstr>
      <vt:lpstr>7. 死锁</vt:lpstr>
      <vt:lpstr>进程同步:习题1</vt:lpstr>
      <vt:lpstr>进程同步:习题1</vt:lpstr>
      <vt:lpstr>进程同步:习题1</vt:lpstr>
      <vt:lpstr>进程同步:习题1</vt:lpstr>
      <vt:lpstr>进程同步:习题1</vt:lpstr>
      <vt:lpstr>进程同步:习题2</vt:lpstr>
      <vt:lpstr>PowerPoint 演示文稿</vt:lpstr>
      <vt:lpstr>进程同步：习题3</vt:lpstr>
      <vt:lpstr>进程同步：习题3</vt:lpstr>
      <vt:lpstr>进程同步与互斥：习题3</vt:lpstr>
      <vt:lpstr>死锁：习题1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zjhseu</dc:creator>
  <cp:lastModifiedBy>USER-</cp:lastModifiedBy>
  <cp:revision>71</cp:revision>
  <dcterms:created xsi:type="dcterms:W3CDTF">2015-06-11T16:37:00Z</dcterms:created>
  <dcterms:modified xsi:type="dcterms:W3CDTF">2016-06-05T04:00:00Z</dcterms:modified>
</cp:coreProperties>
</file>