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57" r:id="rId4"/>
    <p:sldId id="261" r:id="rId5"/>
    <p:sldId id="262" r:id="rId6"/>
    <p:sldId id="270" r:id="rId7"/>
    <p:sldId id="272" r:id="rId8"/>
    <p:sldId id="263" r:id="rId9"/>
    <p:sldId id="271" r:id="rId10"/>
    <p:sldId id="267" r:id="rId11"/>
    <p:sldId id="264" r:id="rId12"/>
    <p:sldId id="265" r:id="rId13"/>
    <p:sldId id="268" r:id="rId14"/>
    <p:sldId id="269" r:id="rId15"/>
    <p:sldId id="273" r:id="rId16"/>
    <p:sldId id="274" r:id="rId17"/>
    <p:sldId id="275" r:id="rId18"/>
    <p:sldId id="25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347"/>
    <a:srgbClr val="587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9" d="100"/>
        <a:sy n="9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586FB-16C0-4AEC-ACD9-88E11710C775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3A5D1-2A0C-4287-A2B2-52B274000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216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DF35CD0-D228-8325-D009-84648238E14B}"/>
              </a:ext>
            </a:extLst>
          </p:cNvPr>
          <p:cNvSpPr/>
          <p:nvPr userDrawn="1"/>
        </p:nvSpPr>
        <p:spPr>
          <a:xfrm>
            <a:off x="0" y="547834"/>
            <a:ext cx="12192000" cy="6310166"/>
          </a:xfrm>
          <a:prstGeom prst="rect">
            <a:avLst/>
          </a:prstGeom>
          <a:solidFill>
            <a:srgbClr val="F6D3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A4AF085-2462-1B1A-0587-BFBB2113709C}"/>
              </a:ext>
            </a:extLst>
          </p:cNvPr>
          <p:cNvSpPr/>
          <p:nvPr userDrawn="1"/>
        </p:nvSpPr>
        <p:spPr>
          <a:xfrm>
            <a:off x="1035249" y="2433035"/>
            <a:ext cx="11156755" cy="4424971"/>
          </a:xfrm>
          <a:prstGeom prst="rect">
            <a:avLst/>
          </a:prstGeom>
          <a:solidFill>
            <a:srgbClr val="587B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FBA619-FD20-B5D2-E56D-A49F0C2D9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971" y="2433035"/>
            <a:ext cx="9144000" cy="10769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44A73C-E86F-9A48-7145-9733F83D1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971" y="3602038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l">
              <a:lnSpc>
                <a:spcPct val="5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91241A-6095-C82A-406A-1919F999A1B0}"/>
              </a:ext>
            </a:extLst>
          </p:cNvPr>
          <p:cNvSpPr/>
          <p:nvPr userDrawn="1"/>
        </p:nvSpPr>
        <p:spPr>
          <a:xfrm>
            <a:off x="0" y="0"/>
            <a:ext cx="12192000" cy="5478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25F77A4-4B93-1017-E943-45451ED1C7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789" y="65458"/>
            <a:ext cx="1293393" cy="41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25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46B37546-F564-DA0A-3AAC-C83B1AE49C1C}"/>
              </a:ext>
            </a:extLst>
          </p:cNvPr>
          <p:cNvSpPr/>
          <p:nvPr userDrawn="1"/>
        </p:nvSpPr>
        <p:spPr>
          <a:xfrm>
            <a:off x="0" y="547836"/>
            <a:ext cx="12192000" cy="6006037"/>
          </a:xfrm>
          <a:prstGeom prst="rect">
            <a:avLst/>
          </a:prstGeom>
          <a:solidFill>
            <a:srgbClr val="F6D3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60A2D7B-201E-F594-5B0C-13E410D63AF2}"/>
              </a:ext>
            </a:extLst>
          </p:cNvPr>
          <p:cNvSpPr/>
          <p:nvPr userDrawn="1"/>
        </p:nvSpPr>
        <p:spPr>
          <a:xfrm>
            <a:off x="1" y="6553879"/>
            <a:ext cx="471299" cy="304129"/>
          </a:xfrm>
          <a:prstGeom prst="rect">
            <a:avLst/>
          </a:prstGeom>
          <a:solidFill>
            <a:srgbClr val="F6D2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69722B-E37F-4952-5117-2EFDE10FFA01}"/>
              </a:ext>
            </a:extLst>
          </p:cNvPr>
          <p:cNvSpPr/>
          <p:nvPr userDrawn="1"/>
        </p:nvSpPr>
        <p:spPr>
          <a:xfrm>
            <a:off x="471300" y="6553879"/>
            <a:ext cx="11720701" cy="3041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BCC3BE-4DD8-6D0C-864A-D8087B753EC0}"/>
              </a:ext>
            </a:extLst>
          </p:cNvPr>
          <p:cNvSpPr/>
          <p:nvPr userDrawn="1"/>
        </p:nvSpPr>
        <p:spPr>
          <a:xfrm>
            <a:off x="1040948" y="2433032"/>
            <a:ext cx="11151053" cy="2824771"/>
          </a:xfrm>
          <a:prstGeom prst="rect">
            <a:avLst/>
          </a:prstGeom>
          <a:solidFill>
            <a:srgbClr val="587B3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日期占位符 3">
            <a:extLst>
              <a:ext uri="{FF2B5EF4-FFF2-40B4-BE49-F238E27FC236}">
                <a16:creationId xmlns:a16="http://schemas.microsoft.com/office/drawing/2014/main" id="{B0A744CE-5D7B-391B-1759-B225DFA7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19790" y="6553879"/>
            <a:ext cx="1372215" cy="304129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A362F1B2-04DA-4AC0-88DB-3380E0B75B48}" type="datetime1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19" name="页脚占位符 4">
            <a:extLst>
              <a:ext uri="{FF2B5EF4-FFF2-40B4-BE49-F238E27FC236}">
                <a16:creationId xmlns:a16="http://schemas.microsoft.com/office/drawing/2014/main" id="{C3263A4A-004E-847A-81B1-E69203C1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1302" y="6553879"/>
            <a:ext cx="10348487" cy="304129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This is a PowerPoint Template</a:t>
            </a:r>
            <a:endParaRPr lang="zh-CN" altLang="en-US" dirty="0"/>
          </a:p>
        </p:txBody>
      </p:sp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487C5E58-05B9-95C4-DB4B-6AB269D3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553879"/>
            <a:ext cx="471299" cy="304129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82C071F7-53A3-45AB-8B8E-5D8094F3493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F4F5D65-3A01-71C1-16D9-B08099A2E0B3}"/>
              </a:ext>
            </a:extLst>
          </p:cNvPr>
          <p:cNvSpPr/>
          <p:nvPr userDrawn="1"/>
        </p:nvSpPr>
        <p:spPr>
          <a:xfrm>
            <a:off x="0" y="0"/>
            <a:ext cx="12192000" cy="5478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F149779A-11E4-F73F-3D6C-57427B448A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790" y="65458"/>
            <a:ext cx="1293393" cy="41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标题 1">
            <a:extLst>
              <a:ext uri="{FF2B5EF4-FFF2-40B4-BE49-F238E27FC236}">
                <a16:creationId xmlns:a16="http://schemas.microsoft.com/office/drawing/2014/main" id="{FD00BBC7-86B6-3631-CCDC-C1598CDDC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971" y="2433037"/>
            <a:ext cx="9144000" cy="10769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1" name="副标题 2">
            <a:extLst>
              <a:ext uri="{FF2B5EF4-FFF2-40B4-BE49-F238E27FC236}">
                <a16:creationId xmlns:a16="http://schemas.microsoft.com/office/drawing/2014/main" id="{BAAE41AE-A354-4EB1-37FE-36A86713C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971" y="3602038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l">
              <a:lnSpc>
                <a:spcPct val="5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4620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459D6B5-BD2B-C7C0-4887-E65EA6163730}"/>
              </a:ext>
            </a:extLst>
          </p:cNvPr>
          <p:cNvSpPr/>
          <p:nvPr userDrawn="1"/>
        </p:nvSpPr>
        <p:spPr>
          <a:xfrm>
            <a:off x="1" y="6553877"/>
            <a:ext cx="471299" cy="304129"/>
          </a:xfrm>
          <a:prstGeom prst="rect">
            <a:avLst/>
          </a:prstGeom>
          <a:solidFill>
            <a:srgbClr val="F6D2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D278EB-C1F1-E40A-EABB-792F2D0A4370}"/>
              </a:ext>
            </a:extLst>
          </p:cNvPr>
          <p:cNvSpPr/>
          <p:nvPr userDrawn="1"/>
        </p:nvSpPr>
        <p:spPr>
          <a:xfrm>
            <a:off x="471300" y="6553877"/>
            <a:ext cx="11720701" cy="3041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480652-BAD7-ED44-E681-5F7851B2D251}"/>
              </a:ext>
            </a:extLst>
          </p:cNvPr>
          <p:cNvSpPr/>
          <p:nvPr userDrawn="1"/>
        </p:nvSpPr>
        <p:spPr>
          <a:xfrm>
            <a:off x="0" y="547834"/>
            <a:ext cx="12192000" cy="990936"/>
          </a:xfrm>
          <a:prstGeom prst="rect">
            <a:avLst/>
          </a:prstGeom>
          <a:solidFill>
            <a:srgbClr val="587B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E56FCBA-2F55-28E7-4F2E-F649B084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594341"/>
            <a:ext cx="11353799" cy="542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7F926-C3BF-4B22-34F6-8EC0EC27C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BB790-F514-9796-AC54-3389F8DD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19789" y="6553877"/>
            <a:ext cx="1372215" cy="304129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387ACE16-B95C-4422-9231-CF4C98B5FF56}" type="datetime1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DC01D6-774A-7C73-176C-05D5349D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1301" y="6553877"/>
            <a:ext cx="10348487" cy="304129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This is a PowerPoint Template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0DFE0D-72D5-600C-6A97-8DA9ADC0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553877"/>
            <a:ext cx="471299" cy="304129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82C071F7-53A3-45AB-8B8E-5D8094F3493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C5F76A-93DC-C2FB-0F61-016B0E40BF95}"/>
              </a:ext>
            </a:extLst>
          </p:cNvPr>
          <p:cNvSpPr/>
          <p:nvPr userDrawn="1"/>
        </p:nvSpPr>
        <p:spPr>
          <a:xfrm>
            <a:off x="0" y="0"/>
            <a:ext cx="12192000" cy="5478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AD40440B-F3E2-C9B5-5E6D-91B1718AFA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789" y="65458"/>
            <a:ext cx="1293393" cy="41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副标题 2">
            <a:extLst>
              <a:ext uri="{FF2B5EF4-FFF2-40B4-BE49-F238E27FC236}">
                <a16:creationId xmlns:a16="http://schemas.microsoft.com/office/drawing/2014/main" id="{E071CD62-051A-FC0E-463A-7314482319C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0" y="1145197"/>
            <a:ext cx="9144000" cy="3688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l" defTabSz="914332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zh-CN" altLang="en-US" sz="22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3050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DF35CD0-D228-8325-D009-84648238E14B}"/>
              </a:ext>
            </a:extLst>
          </p:cNvPr>
          <p:cNvSpPr/>
          <p:nvPr userDrawn="1"/>
        </p:nvSpPr>
        <p:spPr>
          <a:xfrm>
            <a:off x="0" y="547834"/>
            <a:ext cx="12192000" cy="6310166"/>
          </a:xfrm>
          <a:prstGeom prst="rect">
            <a:avLst/>
          </a:prstGeom>
          <a:solidFill>
            <a:srgbClr val="F6D3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n>
                <a:noFill/>
              </a:ln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A4AF085-2462-1B1A-0587-BFBB2113709C}"/>
              </a:ext>
            </a:extLst>
          </p:cNvPr>
          <p:cNvSpPr/>
          <p:nvPr userDrawn="1"/>
        </p:nvSpPr>
        <p:spPr>
          <a:xfrm>
            <a:off x="1035249" y="2433035"/>
            <a:ext cx="11156755" cy="4424971"/>
          </a:xfrm>
          <a:prstGeom prst="rect">
            <a:avLst/>
          </a:prstGeom>
          <a:solidFill>
            <a:srgbClr val="587B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FBA619-FD20-B5D2-E56D-A49F0C2D9C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3971" y="2650557"/>
            <a:ext cx="9144000" cy="8594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Thanks for Listening!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91241A-6095-C82A-406A-1919F999A1B0}"/>
              </a:ext>
            </a:extLst>
          </p:cNvPr>
          <p:cNvSpPr/>
          <p:nvPr userDrawn="1"/>
        </p:nvSpPr>
        <p:spPr>
          <a:xfrm>
            <a:off x="0" y="0"/>
            <a:ext cx="12192000" cy="5478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25F77A4-4B93-1017-E943-45451ED1C7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789" y="65458"/>
            <a:ext cx="1293393" cy="41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74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67E7EF-9CC2-0682-6F7D-EC6774D21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06340-CCBC-ABCB-778A-2A7069D10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D4804-EE1D-0D2B-D27B-B54113EFB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57FF1-0147-4806-A09E-1EE903000688}" type="datetime1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78DFA7-A38A-6865-DA35-3B4B6DCFF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This is a PowerPoint Template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7841B-6AD1-8F49-A94E-035FEDBBF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071F7-53A3-45AB-8B8E-5D8094F34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53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0" r:id="rId4"/>
  </p:sldLayoutIdLst>
  <p:hf hdr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78FE3-0E85-8245-3DFB-98E1B9B7A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OS experiment report——lottery</a:t>
            </a:r>
            <a:endParaRPr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163660-2BFF-B0FD-889D-3B1034C8F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50000"/>
              </a:lnSpc>
            </a:pPr>
            <a:r>
              <a:rPr lang="en-US" altLang="zh-CN" dirty="0"/>
              <a:t>09022107</a:t>
            </a:r>
            <a:r>
              <a:rPr lang="zh-CN" altLang="en-US" dirty="0"/>
              <a:t> 梁耀欣</a:t>
            </a:r>
            <a:endParaRPr lang="en-US" altLang="zh-CN" dirty="0"/>
          </a:p>
          <a:p>
            <a:pPr>
              <a:lnSpc>
                <a:spcPct val="50000"/>
              </a:lnSpc>
            </a:pPr>
            <a:r>
              <a:rPr lang="zh-CN" altLang="en-US" dirty="0"/>
              <a:t>东南大学</a:t>
            </a:r>
            <a:endParaRPr lang="en-US" altLang="zh-CN" dirty="0"/>
          </a:p>
          <a:p>
            <a:pPr>
              <a:lnSpc>
                <a:spcPct val="50000"/>
              </a:lnSpc>
            </a:pPr>
            <a:r>
              <a:rPr lang="en-US" altLang="zh-CN" dirty="0"/>
              <a:t>09022107 </a:t>
            </a:r>
            <a:r>
              <a:rPr lang="en-US" altLang="zh-CN" dirty="0" err="1"/>
              <a:t>Yaoxin</a:t>
            </a:r>
            <a:r>
              <a:rPr lang="en-US" altLang="zh-CN" dirty="0"/>
              <a:t> Liang</a:t>
            </a:r>
          </a:p>
          <a:p>
            <a:pPr>
              <a:lnSpc>
                <a:spcPct val="50000"/>
              </a:lnSpc>
            </a:pPr>
            <a:r>
              <a:rPr lang="en-US" altLang="zh-CN" dirty="0"/>
              <a:t>Southeast University</a:t>
            </a:r>
          </a:p>
        </p:txBody>
      </p:sp>
    </p:spTree>
    <p:extLst>
      <p:ext uri="{BB962C8B-B14F-4D97-AF65-F5344CB8AC3E}">
        <p14:creationId xmlns:p14="http://schemas.microsoft.com/office/powerpoint/2010/main" val="4201965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C9059-317E-5DD7-9287-FF5253D3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 did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2E263-4544-6A6D-BF5A-501EEAA28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Purpose: </a:t>
            </a:r>
            <a:r>
              <a:rPr lang="en-US" altLang="zh-C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Defines the </a:t>
            </a:r>
            <a:r>
              <a:rPr lang="en-US" altLang="zh-CN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pstat</a:t>
            </a:r>
            <a:r>
              <a:rPr lang="en-US" altLang="zh-C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structure used by </a:t>
            </a:r>
            <a:r>
              <a:rPr lang="en-US" altLang="zh-CN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getpinfo</a:t>
            </a:r>
            <a:r>
              <a:rPr lang="en-US" altLang="zh-C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system call.</a:t>
            </a:r>
            <a:endParaRPr lang="en-US" altLang="zh-CN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AF68FD53-5278-E091-F56D-14B5B2B1348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zh-CN" dirty="0" err="1"/>
              <a:t>Pstat.h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C7C311-1FEA-2A90-2397-BD6F29C6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0924-AF9C-48D1-B590-85EB50C86230}" type="datetime1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FB66A-7004-0982-2CF7-F3E63DE4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OS experiment report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C906AB-014E-233C-45EF-7DA798B8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71F7-53A3-45AB-8B8E-5D8094F34932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F4E408-F022-3AC0-6C65-DA5010C7E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71" y="2762028"/>
            <a:ext cx="4618120" cy="28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65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C9059-317E-5DD7-9287-FF5253D3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 did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2E263-4544-6A6D-BF5A-501EEAA28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Purpose: </a:t>
            </a:r>
            <a:r>
              <a:rPr lang="en-US" altLang="zh-C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Defines the proc structure and other process-related constants and types.</a:t>
            </a:r>
          </a:p>
          <a:p>
            <a:pPr marL="0" indent="0">
              <a:buNone/>
            </a:pP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Modification: </a:t>
            </a:r>
            <a:r>
              <a:rPr lang="en-US" altLang="zh-C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Add a field to store the number of tickets for each process and include the new system calls.</a:t>
            </a:r>
            <a:r>
              <a:rPr lang="en-US" altLang="zh-C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sym typeface="Wingdings" panose="05000000000000000000" pitchFamily="2" charset="2"/>
              </a:rPr>
              <a:t></a:t>
            </a:r>
            <a:r>
              <a:rPr lang="en-US" altLang="zh-CN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sym typeface="Wingdings" panose="05000000000000000000" pitchFamily="2" charset="2"/>
              </a:rPr>
              <a:t>ptable,spinlock</a:t>
            </a:r>
            <a:r>
              <a:rPr lang="en-US" altLang="zh-C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sym typeface="Wingdings" panose="05000000000000000000" pitchFamily="2" charset="2"/>
              </a:rPr>
              <a:t>,</a:t>
            </a:r>
            <a:endParaRPr lang="en-US" altLang="zh-CN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AF68FD53-5278-E091-F56D-14B5B2B1348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zh-CN" dirty="0" err="1"/>
              <a:t>Proc.h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C7C311-1FEA-2A90-2397-BD6F29C6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0924-AF9C-48D1-B590-85EB50C86230}" type="datetime1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FB66A-7004-0982-2CF7-F3E63DE4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OS experiment report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C906AB-014E-233C-45EF-7DA798B8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71F7-53A3-45AB-8B8E-5D8094F34932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39B9238-5497-3843-4BB4-38FA3D2B6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28" y="3152029"/>
            <a:ext cx="2027096" cy="69348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2F98436-B7F2-48FD-15D8-C73A239B9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28" y="4001294"/>
            <a:ext cx="3863675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35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C9059-317E-5DD7-9287-FF5253D3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 did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2E263-4544-6A6D-BF5A-501EEAA28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Purpose: </a:t>
            </a:r>
            <a:r>
              <a:rPr lang="en-US" altLang="zh-C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Contains the core process management code, including the scheduler.</a:t>
            </a:r>
          </a:p>
          <a:p>
            <a:pPr marL="0" indent="0">
              <a:buNone/>
            </a:pP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Modification: </a:t>
            </a:r>
            <a:r>
              <a:rPr lang="en-US" altLang="zh-C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 the lottery scheduler, initialize tickets in </a:t>
            </a:r>
            <a:r>
              <a:rPr lang="en-US" altLang="zh-CN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allocproc</a:t>
            </a:r>
            <a:r>
              <a:rPr lang="en-US" altLang="zh-C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(), and modify scheduler() to perform the lottery.</a:t>
            </a:r>
            <a:endParaRPr lang="en-US" altLang="zh-CN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AF68FD53-5278-E091-F56D-14B5B2B1348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zh-CN" dirty="0" err="1"/>
              <a:t>Proc.c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C7C311-1FEA-2A90-2397-BD6F29C6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0924-AF9C-48D1-B590-85EB50C86230}" type="datetime1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FB66A-7004-0982-2CF7-F3E63DE4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OS experiment report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C906AB-014E-233C-45EF-7DA798B8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71F7-53A3-45AB-8B8E-5D8094F34932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1076752-7135-1B5C-DEDA-F68D6B552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46" y="3134724"/>
            <a:ext cx="2491956" cy="8992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E2CC3A4-0A92-9F37-8206-55E0EF356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7" y="4395552"/>
            <a:ext cx="3307367" cy="7468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6EB792B-B0E9-2ABA-358D-5790A6D0C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811" y="3025782"/>
            <a:ext cx="2872989" cy="124216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5F65B67-5F9B-6946-5CA5-E19F53E2A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2352" y="3151409"/>
            <a:ext cx="4373348" cy="311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C9059-317E-5DD7-9287-FF5253D3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 did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2E263-4544-6A6D-BF5A-501EEAA28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Purpose: </a:t>
            </a:r>
            <a:r>
              <a:rPr lang="en-US" altLang="zh-C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Random number generation functions.</a:t>
            </a:r>
          </a:p>
          <a:p>
            <a:pPr marL="0" indent="0">
              <a:buNone/>
            </a:pP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Modification: </a:t>
            </a:r>
            <a:r>
              <a:rPr lang="en-US" altLang="zh-C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Define the random number generator function prototype.</a:t>
            </a:r>
            <a:endParaRPr lang="en-US" altLang="zh-CN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AF68FD53-5278-E091-F56D-14B5B2B1348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zh-CN" dirty="0" err="1"/>
              <a:t>Rand.h,Rand.c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C7C311-1FEA-2A90-2397-BD6F29C6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0924-AF9C-48D1-B590-85EB50C86230}" type="datetime1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FB66A-7004-0982-2CF7-F3E63DE4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OS experiment report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C906AB-014E-233C-45EF-7DA798B8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71F7-53A3-45AB-8B8E-5D8094F34932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915BE47-E616-9B66-4274-38251C2C6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054" y="3334220"/>
            <a:ext cx="4930567" cy="26748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4DC5344-F877-706D-3AF0-023B4FDC4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536" y="3781891"/>
            <a:ext cx="3429297" cy="1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39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C9059-317E-5DD7-9287-FF5253D3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 did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2E263-4544-6A6D-BF5A-501EEAA28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Purpose: </a:t>
            </a:r>
            <a:r>
              <a:rPr lang="en-US" altLang="zh-C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User-space program to test the lottery scheduler.</a:t>
            </a:r>
          </a:p>
          <a:p>
            <a:pPr marL="0" indent="0">
              <a:buNone/>
            </a:pP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Modification: </a:t>
            </a:r>
            <a:r>
              <a:rPr lang="en-US" altLang="zh-C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Write code to create processes with different ticket counts and use </a:t>
            </a:r>
            <a:r>
              <a:rPr lang="en-US" altLang="zh-CN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getpinfo</a:t>
            </a:r>
            <a:r>
              <a:rPr lang="en-US" altLang="zh-C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to gather scheduling data.</a:t>
            </a:r>
            <a:endParaRPr lang="en-US" altLang="zh-CN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AF68FD53-5278-E091-F56D-14B5B2B1348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zh-CN" dirty="0" err="1"/>
              <a:t>Tester.c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C7C311-1FEA-2A90-2397-BD6F29C6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0924-AF9C-48D1-B590-85EB50C86230}" type="datetime1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FB66A-7004-0982-2CF7-F3E63DE4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OS experiment report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C906AB-014E-233C-45EF-7DA798B8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71F7-53A3-45AB-8B8E-5D8094F34932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BE6CA1-A7D9-8D6D-384B-8887F3614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75" y="3276621"/>
            <a:ext cx="4718810" cy="290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98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C9059-317E-5DD7-9287-FF5253D3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 did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2E263-4544-6A6D-BF5A-501EEAA28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Purpose: </a:t>
            </a:r>
            <a:r>
              <a:rPr lang="en-US" altLang="zh-C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Build configuration for xv6.</a:t>
            </a:r>
          </a:p>
          <a:p>
            <a:pPr marL="0" indent="0">
              <a:buNone/>
            </a:pP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Modification: </a:t>
            </a:r>
            <a:r>
              <a:rPr lang="en-US" altLang="zh-C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Ensure new files are compiled and linked.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AF68FD53-5278-E091-F56D-14B5B2B1348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C7C311-1FEA-2A90-2397-BD6F29C6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0924-AF9C-48D1-B590-85EB50C86230}" type="datetime1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FB66A-7004-0982-2CF7-F3E63DE4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OS experiment report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C906AB-014E-233C-45EF-7DA798B8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71F7-53A3-45AB-8B8E-5D8094F34932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1D07AD7-FC63-1AB3-BC0C-BDB887924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2036"/>
            <a:ext cx="2034716" cy="37265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35A116-61EB-47D5-6142-D204D1CBB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324" y="2850574"/>
            <a:ext cx="2080440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90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71A059-A0BD-7CE6-2851-89965E59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F1B2-04DA-4AC0-88DB-3380E0B75B48}" type="datetime1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1BDF12-E327-17DE-3739-B2F05E99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OS experiment report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C3E3A6-9B6D-019B-67C9-76F96E05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71F7-53A3-45AB-8B8E-5D8094F34932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3C394B7-FE89-2C37-9D23-8C224E4341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Section 3: results</a:t>
            </a:r>
            <a:endParaRPr lang="zh-CN" altLang="en-US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FF8CF309-AD8B-48CD-4723-ED8EF628E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7432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C9059-317E-5DD7-9287-FF5253D3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2E263-4544-6A6D-BF5A-501EEAA28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AF68FD53-5278-E091-F56D-14B5B2B1348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zh-CN" dirty="0"/>
              <a:t>./tester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C7C311-1FEA-2A90-2397-BD6F29C6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0924-AF9C-48D1-B590-85EB50C86230}" type="datetime1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FB66A-7004-0982-2CF7-F3E63DE4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OS experiment report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C906AB-014E-233C-45EF-7DA798B8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71F7-53A3-45AB-8B8E-5D8094F34932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4BDCA78-776B-E87B-315A-F970FA3EF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85" y="1890963"/>
            <a:ext cx="2896245" cy="43352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561887-9E15-69A7-073D-3A0E67B51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237" y="2115180"/>
            <a:ext cx="6035563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70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2837C-F93F-8F1E-A766-E0B1F9FEB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 for Listening!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65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71A059-A0BD-7CE6-2851-89965E59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F1B2-04DA-4AC0-88DB-3380E0B75B48}" type="datetime1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1BDF12-E327-17DE-3739-B2F05E99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OS experiment report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C3E3A6-9B6D-019B-67C9-76F96E05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71F7-53A3-45AB-8B8E-5D8094F34932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3C394B7-FE89-2C37-9D23-8C224E4341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Section 1: solution ideas</a:t>
            </a:r>
            <a:endParaRPr lang="zh-CN" altLang="en-US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FF8CF309-AD8B-48CD-4723-ED8EF628E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112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C9059-317E-5DD7-9287-FF5253D3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ideas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2E263-4544-6A6D-BF5A-501EEAA28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Put a new scheduler into xv6:</a:t>
            </a:r>
          </a:p>
          <a:p>
            <a:r>
              <a:rPr lang="en-US" altLang="zh-CN" dirty="0"/>
              <a:t>Lottery scheduler</a:t>
            </a:r>
          </a:p>
          <a:p>
            <a:pPr marL="0" indent="0">
              <a:buNone/>
            </a:pPr>
            <a:r>
              <a:rPr lang="en-US" altLang="zh-CN" dirty="0"/>
              <a:t>1.Add two new system calls;</a:t>
            </a:r>
          </a:p>
          <a:p>
            <a:pPr marL="0" indent="0">
              <a:buNone/>
            </a:pPr>
            <a:r>
              <a:rPr lang="en-US" altLang="zh-CN" dirty="0"/>
              <a:t>2.Change the scheduler programs;</a:t>
            </a:r>
          </a:p>
          <a:p>
            <a:pPr marL="0" indent="0">
              <a:buNone/>
            </a:pPr>
            <a:r>
              <a:rPr lang="en-US" altLang="zh-CN" dirty="0"/>
              <a:t>3.Generate random number;</a:t>
            </a:r>
          </a:p>
          <a:p>
            <a:pPr marL="0" indent="0">
              <a:buNone/>
            </a:pPr>
            <a:r>
              <a:rPr lang="en-US" altLang="zh-CN" dirty="0"/>
              <a:t>4.Make a </a:t>
            </a:r>
            <a:r>
              <a:rPr lang="en-US" altLang="zh-CN" dirty="0" err="1"/>
              <a:t>gragh</a:t>
            </a:r>
            <a:r>
              <a:rPr lang="en-US" altLang="zh-CN" dirty="0"/>
              <a:t> that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shows the number of time slices.</a:t>
            </a:r>
            <a:endParaRPr lang="en-US" altLang="zh-CN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AF68FD53-5278-E091-F56D-14B5B2B1348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zh-CN" dirty="0"/>
              <a:t>What should we do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C7C311-1FEA-2A90-2397-BD6F29C6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0924-AF9C-48D1-B590-85EB50C86230}" type="datetime1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FB66A-7004-0982-2CF7-F3E63DE4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OS experiment report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C906AB-014E-233C-45EF-7DA798B8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71F7-53A3-45AB-8B8E-5D8094F3493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4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C9059-317E-5DD7-9287-FF5253D3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ideas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2E263-4544-6A6D-BF5A-501EEAA28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Usys.S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err="1"/>
              <a:t>Proc.h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err="1"/>
              <a:t>Proc.c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err="1"/>
              <a:t>Pstat.h;rand.h;tester.c;rand.c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err="1"/>
              <a:t>Syscall.h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err="1"/>
              <a:t>Syscall.c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err="1"/>
              <a:t>Syspro.c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err="1"/>
              <a:t>User.h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err="1"/>
              <a:t>Makefile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AF68FD53-5278-E091-F56D-14B5B2B1348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zh-CN" dirty="0"/>
              <a:t>Related files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C7C311-1FEA-2A90-2397-BD6F29C6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0924-AF9C-48D1-B590-85EB50C86230}" type="datetime1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FB66A-7004-0982-2CF7-F3E63DE4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OS experiment report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C906AB-014E-233C-45EF-7DA798B8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71F7-53A3-45AB-8B8E-5D8094F3493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81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71A059-A0BD-7CE6-2851-89965E59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F1B2-04DA-4AC0-88DB-3380E0B75B48}" type="datetime1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1BDF12-E327-17DE-3739-B2F05E99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OS experiment report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C3E3A6-9B6D-019B-67C9-76F96E05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71F7-53A3-45AB-8B8E-5D8094F34932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3C394B7-FE89-2C37-9D23-8C224E4341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Section 2: what I did</a:t>
            </a:r>
            <a:endParaRPr lang="zh-CN" altLang="en-US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FF8CF309-AD8B-48CD-4723-ED8EF628E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467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C9059-317E-5DD7-9287-FF5253D3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 did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2E263-4544-6A6D-BF5A-501EEAA28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Purpose: </a:t>
            </a:r>
            <a:r>
              <a:rPr lang="en-US" altLang="zh-C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System call dispatcher. Define </a:t>
            </a:r>
            <a:r>
              <a:rPr lang="en-US" altLang="zh-CN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syscall</a:t>
            </a:r>
            <a:r>
              <a:rPr lang="en-US" altLang="zh-C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numbers.</a:t>
            </a:r>
          </a:p>
          <a:p>
            <a:pPr marL="0" indent="0">
              <a:buNone/>
            </a:pP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Modification: </a:t>
            </a:r>
            <a:r>
              <a:rPr lang="en-US" altLang="zh-C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Add entries for “</a:t>
            </a:r>
            <a:r>
              <a:rPr lang="en-US" altLang="zh-CN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settickets</a:t>
            </a:r>
            <a:r>
              <a:rPr lang="en-US" altLang="zh-C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” and “</a:t>
            </a:r>
            <a:r>
              <a:rPr lang="en-US" altLang="zh-CN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getpinfo</a:t>
            </a:r>
            <a:r>
              <a:rPr lang="en-US" altLang="zh-C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”.</a:t>
            </a:r>
            <a:endParaRPr lang="en-US" altLang="zh-CN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AF68FD53-5278-E091-F56D-14B5B2B1348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zh-CN" dirty="0" err="1"/>
              <a:t>Syscall.h,syscall.c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C7C311-1FEA-2A90-2397-BD6F29C6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0924-AF9C-48D1-B590-85EB50C86230}" type="datetime1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FB66A-7004-0982-2CF7-F3E63DE4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OS experiment report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C906AB-014E-233C-45EF-7DA798B8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71F7-53A3-45AB-8B8E-5D8094F34932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7B85060-8683-0658-DEA5-5360D49C6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563" y="2926036"/>
            <a:ext cx="3749365" cy="5029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12F78C1-5F90-F4B7-D311-BFB7FA3FA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563" y="4001294"/>
            <a:ext cx="3993226" cy="5410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2E67A62-64F0-4B26-D587-3BF1D6A28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366" y="3256656"/>
            <a:ext cx="3406435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5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C9059-317E-5DD7-9287-FF5253D3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 did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2E263-4544-6A6D-BF5A-501EEAA28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Purpose: </a:t>
            </a:r>
            <a:r>
              <a:rPr lang="en-US" altLang="zh-C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Header file for user-level programs.</a:t>
            </a:r>
          </a:p>
          <a:p>
            <a:pPr marL="0" indent="0">
              <a:buNone/>
            </a:pP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Modification: </a:t>
            </a:r>
            <a:r>
              <a:rPr lang="en-US" altLang="zh-C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Add prototypes for the new system calls.</a:t>
            </a:r>
          </a:p>
          <a:p>
            <a:pPr marL="0" indent="0">
              <a:buNone/>
            </a:pPr>
            <a:endParaRPr lang="en-US" altLang="zh-CN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AF68FD53-5278-E091-F56D-14B5B2B1348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zh-CN" dirty="0" err="1"/>
              <a:t>User.h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C7C311-1FEA-2A90-2397-BD6F29C6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0924-AF9C-48D1-B590-85EB50C86230}" type="datetime1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FB66A-7004-0982-2CF7-F3E63DE4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OS experiment report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C906AB-014E-233C-45EF-7DA798B8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71F7-53A3-45AB-8B8E-5D8094F34932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F8CF8C-32F7-62C8-7508-CE13D97B5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58" y="2991507"/>
            <a:ext cx="3566469" cy="6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7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C9059-317E-5DD7-9287-FF5253D3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 did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2E263-4544-6A6D-BF5A-501EEAA28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Purpose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Contains assembly code to define user-space system calls. </a:t>
            </a:r>
          </a:p>
          <a:p>
            <a:pPr marL="0" indent="0">
              <a:buNone/>
            </a:pP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Modification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Add entries for the new system calls “</a:t>
            </a:r>
            <a:r>
              <a:rPr lang="en-US" altLang="zh-C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settickets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” and “</a:t>
            </a:r>
            <a:r>
              <a:rPr lang="en-US" altLang="zh-C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getpinfo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”.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AF68FD53-5278-E091-F56D-14B5B2B1348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zh-CN" dirty="0" err="1"/>
              <a:t>Usys.S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C7C311-1FEA-2A90-2397-BD6F29C6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0924-AF9C-48D1-B590-85EB50C86230}" type="datetime1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FB66A-7004-0982-2CF7-F3E63DE4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OS experiment report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C906AB-014E-233C-45EF-7DA798B8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71F7-53A3-45AB-8B8E-5D8094F34932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B0ABBF0-6934-A5B0-2BE4-7CDEE30C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9" y="3209984"/>
            <a:ext cx="3345877" cy="160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5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C9059-317E-5DD7-9287-FF5253D3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 did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2E263-4544-6A6D-BF5A-501EEAA28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Purpose: </a:t>
            </a:r>
            <a:r>
              <a:rPr lang="en-US" altLang="zh-C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Contains implementations of system calls related to process management.</a:t>
            </a:r>
          </a:p>
          <a:p>
            <a:pPr marL="0" indent="0">
              <a:buNone/>
            </a:pP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Modification:</a:t>
            </a:r>
            <a:r>
              <a:rPr lang="en-US" altLang="zh-C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Implement </a:t>
            </a:r>
            <a:r>
              <a:rPr lang="en-US" altLang="zh-CN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sys_settickets</a:t>
            </a:r>
            <a:r>
              <a:rPr lang="en-US" altLang="zh-C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and </a:t>
            </a:r>
            <a:r>
              <a:rPr lang="en-US" altLang="zh-CN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sys_getpinfo</a:t>
            </a:r>
            <a:r>
              <a:rPr lang="en-US" altLang="zh-C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en-US" altLang="zh-CN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AF68FD53-5278-E091-F56D-14B5B2B1348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zh-CN" dirty="0" err="1"/>
              <a:t>Sysproc.c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C7C311-1FEA-2A90-2397-BD6F29C6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0924-AF9C-48D1-B590-85EB50C86230}" type="datetime1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FB66A-7004-0982-2CF7-F3E63DE4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OS experiment report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C906AB-014E-233C-45EF-7DA798B8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71F7-53A3-45AB-8B8E-5D8094F34932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4873C03-B699-22D1-8249-A19B4BB20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3229"/>
            <a:ext cx="5069350" cy="334373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A6FDB1F-B338-9A5B-BF85-38A8CAC80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909" y="2833229"/>
            <a:ext cx="5081333" cy="334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0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Tahoma"/>
        <a:ea typeface="思源黑体 CN Medium"/>
        <a:cs typeface=""/>
      </a:majorFont>
      <a:minorFont>
        <a:latin typeface="Tahoma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lIns="91440" tIns="45720" rIns="91440" bIns="45720" rtlCol="0" anchor="ctr">
        <a:normAutofit fontScale="92500" lnSpcReduction="10000"/>
      </a:bodyPr>
      <a:lstStyle>
        <a:defPPr algn="l"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150</TotalTime>
  <Words>521</Words>
  <Application>Microsoft Office PowerPoint</Application>
  <PresentationFormat>宽屏</PresentationFormat>
  <Paragraphs>117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Söhne</vt:lpstr>
      <vt:lpstr>等线</vt:lpstr>
      <vt:lpstr>Microsoft YaHei</vt:lpstr>
      <vt:lpstr>Arial</vt:lpstr>
      <vt:lpstr>Tahoma</vt:lpstr>
      <vt:lpstr>Office 主题​​</vt:lpstr>
      <vt:lpstr>OS experiment report——lottery</vt:lpstr>
      <vt:lpstr>Section 1: solution ideas</vt:lpstr>
      <vt:lpstr>Solution ideas</vt:lpstr>
      <vt:lpstr>Solution ideas</vt:lpstr>
      <vt:lpstr>Section 2: what I did</vt:lpstr>
      <vt:lpstr>What I did</vt:lpstr>
      <vt:lpstr>What I did</vt:lpstr>
      <vt:lpstr>What I did</vt:lpstr>
      <vt:lpstr>What I did</vt:lpstr>
      <vt:lpstr>What I did</vt:lpstr>
      <vt:lpstr>What I did</vt:lpstr>
      <vt:lpstr>What I did</vt:lpstr>
      <vt:lpstr>What I did</vt:lpstr>
      <vt:lpstr>What I did</vt:lpstr>
      <vt:lpstr>What I did</vt:lpstr>
      <vt:lpstr>Section 3: results</vt:lpstr>
      <vt:lpstr>results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桥 金</dc:creator>
  <cp:lastModifiedBy>耀欣 梁</cp:lastModifiedBy>
  <cp:revision>39</cp:revision>
  <dcterms:created xsi:type="dcterms:W3CDTF">2024-03-11T12:50:20Z</dcterms:created>
  <dcterms:modified xsi:type="dcterms:W3CDTF">2024-05-31T03:48:10Z</dcterms:modified>
</cp:coreProperties>
</file>