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469" r:id="rId3"/>
    <p:sldId id="470" r:id="rId4"/>
    <p:sldId id="424" r:id="rId5"/>
    <p:sldId id="479" r:id="rId6"/>
    <p:sldId id="471" r:id="rId7"/>
    <p:sldId id="483" r:id="rId8"/>
    <p:sldId id="472" r:id="rId9"/>
    <p:sldId id="473" r:id="rId10"/>
    <p:sldId id="481" r:id="rId11"/>
    <p:sldId id="474" r:id="rId12"/>
    <p:sldId id="482" r:id="rId13"/>
    <p:sldId id="475" r:id="rId14"/>
    <p:sldId id="476" r:id="rId15"/>
    <p:sldId id="477" r:id="rId16"/>
    <p:sldId id="480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CCFFFF"/>
    <a:srgbClr val="CCCCFF"/>
    <a:srgbClr val="FFCC99"/>
    <a:srgbClr val="99CCFF"/>
    <a:srgbClr val="FFCCFF"/>
    <a:srgbClr val="CC99FF"/>
    <a:srgbClr val="66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1" autoAdjust="0"/>
    <p:restoredTop sz="93248" autoAdjust="0"/>
  </p:normalViewPr>
  <p:slideViewPr>
    <p:cSldViewPr showGuides="1">
      <p:cViewPr varScale="1">
        <p:scale>
          <a:sx n="88" d="100"/>
          <a:sy n="88" d="100"/>
        </p:scale>
        <p:origin x="864" y="68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51F1DD1-BDA3-4C1C-8321-18D6DB97168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答：程序的局部性原理、关注经常性事件，</a:t>
            </a:r>
            <a:r>
              <a:rPr lang="en-US" altLang="zh-CN" sz="1200" b="0" dirty="0">
                <a:latin typeface="宋体" panose="02010600030101010101" pitchFamily="2" charset="-122"/>
                <a:ea typeface="宋体" panose="02010600030101010101" pitchFamily="2" charset="-122"/>
              </a:rPr>
              <a:t>Amdahl</a:t>
            </a:r>
            <a:r>
              <a:rPr lang="zh-CN" altLang="en-US" sz="1200" b="0" dirty="0">
                <a:latin typeface="宋体" panose="02010600030101010101" pitchFamily="2" charset="-122"/>
                <a:ea typeface="宋体" panose="02010600030101010101" pitchFamily="2" charset="-122"/>
              </a:rPr>
              <a:t>定律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答：依据其代码效率（指令条数</a:t>
            </a:r>
            <a:r>
              <a:rPr lang="en-US" altLang="zh-CN" dirty="0"/>
              <a:t>&amp;</a:t>
            </a:r>
            <a:r>
              <a:rPr lang="zh-CN" altLang="en-US" dirty="0"/>
              <a:t>指令字长）、执行效率评价（译码时间</a:t>
            </a:r>
            <a:r>
              <a:rPr lang="en-US" altLang="zh-CN" dirty="0"/>
              <a:t>&amp;</a:t>
            </a:r>
            <a:r>
              <a:rPr lang="zh-CN" altLang="en-US" dirty="0"/>
              <a:t>指令时间）；先数据表示、后指令功能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zh-CN" altLang="en-US" dirty="0">
                <a:sym typeface="+mn-ea"/>
              </a:rPr>
              <a:t>后者是前者的子集。</a:t>
            </a:r>
            <a:r>
              <a:rPr lang="zh-CN" altLang="en-US" dirty="0"/>
              <a:t>数据表示类型面向指令集、重存储效率，</a:t>
            </a:r>
            <a:r>
              <a:rPr lang="en-US" altLang="zh-CN" dirty="0"/>
              <a:t>OPD</a:t>
            </a:r>
            <a:r>
              <a:rPr lang="zh-CN" altLang="en-US" dirty="0">
                <a:sym typeface="+mn-ea"/>
              </a:rPr>
              <a:t>类型</a:t>
            </a:r>
            <a:r>
              <a:rPr lang="zh-CN" altLang="en-US" dirty="0"/>
              <a:t>面向具体指令、关注指令执行平均速度。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：设置指令窗口暂存所有指令，优先流出</a:t>
            </a:r>
            <a:r>
              <a:rPr lang="en-US" altLang="zh-CN" dirty="0"/>
              <a:t>OPD</a:t>
            </a:r>
            <a:r>
              <a:rPr lang="zh-CN" altLang="en-US" dirty="0"/>
              <a:t>就绪的指令</a:t>
            </a:r>
          </a:p>
          <a:p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段产生气泡、</a:t>
            </a:r>
            <a:r>
              <a:rPr lang="en-US" altLang="zh-CN" dirty="0"/>
              <a:t>IF</a:t>
            </a:r>
            <a:r>
              <a:rPr lang="zh-CN" altLang="en-US" dirty="0"/>
              <a:t>段暂停，</a:t>
            </a:r>
            <a:r>
              <a:rPr lang="en-US" altLang="zh-CN" dirty="0"/>
              <a:t>IF</a:t>
            </a:r>
            <a:r>
              <a:rPr lang="zh-CN" altLang="en-US" dirty="0"/>
              <a:t>段产生气泡；理想流水</a:t>
            </a:r>
            <a:r>
              <a:rPr lang="en-US" altLang="zh-CN" dirty="0"/>
              <a:t>+</a:t>
            </a:r>
            <a:r>
              <a:rPr lang="zh-CN" altLang="en-US" dirty="0"/>
              <a:t>停顿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思考：否，能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思考：会，</a:t>
            </a:r>
            <a:r>
              <a:rPr lang="en-US" altLang="zh-CN"/>
              <a:t>Cache</a:t>
            </a:r>
            <a:r>
              <a:rPr lang="zh-CN" altLang="en-US"/>
              <a:t>的候选行无空闲位置、且替换</a:t>
            </a:r>
            <a:r>
              <a:rPr lang="en-US" altLang="zh-CN"/>
              <a:t>M</a:t>
            </a:r>
            <a:r>
              <a:rPr lang="zh-CN" altLang="en-US"/>
              <a:t>态块时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C090-EB5C-4FF4-986B-68D1123DA9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82958-5B0E-4BFD-AA72-D67194DCF4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67BBB-CAD6-4767-BB93-E95941C7EB6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67101-FAC6-49A8-B8C8-5A0E37A3A6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7813C-12A6-4E1F-9391-8C44ABC05A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73E0-0F5C-49A1-A3ED-2A5475F4809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EDC6-4DCE-46E3-986C-B10A936C24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02688-1AE2-4005-8CE1-51CFD57929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496" y="6453336"/>
            <a:ext cx="1224136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08112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0D8A1303-330C-42C9-BBA6-81B5690056D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928E-C650-4069-8DED-D7AA4B7287B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C1E2B-011B-4998-BB56-0869619FB0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2305AED-8036-4E4F-B38D-BE5EAFC5B31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notesSlide" Target="../notesSlides/notesSlide2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tags" Target="../tags/tag36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8" Type="http://schemas.openxmlformats.org/officeDocument/2006/relationships/tags" Target="../tags/tag13.xml"/><Relationship Id="rId3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38200" y="2143116"/>
            <a:ext cx="7467600" cy="107157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总 复 习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476672"/>
            <a:ext cx="8857108" cy="444429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、多指令流出技术          </a:t>
            </a:r>
            <a:r>
              <a:rPr lang="zh-CN" altLang="en-US" b="1" dirty="0">
                <a:latin typeface="宋体" panose="02010600030101010101" pitchFamily="2" charset="-122"/>
              </a:rPr>
              <a:t>◇理解原理，可分析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对比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</a:t>
            </a:r>
            <a:r>
              <a:rPr lang="en-US" altLang="zh-CN" sz="2200" b="1" dirty="0">
                <a:latin typeface="宋体" panose="02010600030101010101" pitchFamily="2" charset="-122"/>
              </a:rPr>
              <a:t>IS</a:t>
            </a:r>
            <a:r>
              <a:rPr lang="zh-CN" altLang="en-US" sz="2200" b="1" dirty="0">
                <a:latin typeface="宋体" panose="02010600030101010101" pitchFamily="2" charset="-122"/>
              </a:rPr>
              <a:t>段任务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打包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冒险处理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、实现方法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软件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硬件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静态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动态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超标量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静态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动态调度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latin typeface="宋体" panose="02010600030101010101" pitchFamily="2" charset="-122"/>
              </a:rPr>
              <a:t>结构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发射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调度</a:t>
            </a:r>
            <a:r>
              <a:rPr lang="en-US" altLang="zh-CN" b="1" dirty="0">
                <a:latin typeface="宋体" panose="02010600030101010101" pitchFamily="2" charset="-122"/>
              </a:rPr>
              <a:t>])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VLIW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结构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发射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调度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    例：静态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动态调度超标量的不同点，超标量与</a:t>
            </a:r>
            <a:r>
              <a:rPr lang="en-US" altLang="zh-CN" b="1" dirty="0">
                <a:latin typeface="宋体" panose="02010600030101010101" pitchFamily="2" charset="-122"/>
              </a:rPr>
              <a:t>VLIW</a:t>
            </a:r>
            <a:r>
              <a:rPr lang="zh-CN" altLang="en-US" b="1" dirty="0">
                <a:latin typeface="宋体" panose="02010600030101010101" pitchFamily="2" charset="-122"/>
              </a:rPr>
              <a:t>的不同点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其他</a:t>
            </a:r>
            <a:r>
              <a:rPr lang="en-US" altLang="zh-CN" sz="2200" b="1" dirty="0">
                <a:latin typeface="宋体" panose="02010600030101010101" pitchFamily="2" charset="-122"/>
              </a:rPr>
              <a:t>ILP</a:t>
            </a:r>
            <a:r>
              <a:rPr lang="zh-CN" altLang="en-US" sz="2200" b="1" dirty="0">
                <a:latin typeface="宋体" panose="02010600030101010101" pitchFamily="2" charset="-122"/>
              </a:rPr>
              <a:t>软件技术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展开循环后调度</a:t>
            </a:r>
            <a:r>
              <a:rPr lang="en-US" altLang="zh-CN" b="1" dirty="0">
                <a:latin typeface="宋体" panose="02010600030101010101" pitchFamily="2" charset="-122"/>
              </a:rPr>
              <a:t>/EPIC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+mn-ea"/>
                <a:sym typeface="+mn-ea"/>
              </a:rPr>
              <a:t>△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5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、多线程技术              </a:t>
            </a:r>
            <a:r>
              <a:rPr lang="zh-CN" altLang="en-US" b="1" dirty="0">
                <a:latin typeface="+mn-ea"/>
              </a:rPr>
              <a:t>△掌握概念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</a:rPr>
              <a:t>   硬件结构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多套状态部件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，实现方法</a:t>
            </a:r>
            <a:r>
              <a:rPr lang="en-US" altLang="zh-CN" b="1" dirty="0">
                <a:latin typeface="+mn-ea"/>
              </a:rPr>
              <a:t>(3</a:t>
            </a:r>
            <a:r>
              <a:rPr lang="zh-CN" altLang="en-US" b="1" dirty="0">
                <a:latin typeface="+mn-ea"/>
              </a:rPr>
              <a:t>种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SMT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原理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线程并行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    例：线程切换是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否写主存，能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否实现</a:t>
            </a:r>
            <a:r>
              <a:rPr lang="en-US" altLang="zh-CN" b="1" dirty="0">
                <a:latin typeface="宋体" panose="02010600030101010101" pitchFamily="2" charset="-122"/>
              </a:rPr>
              <a:t>ILP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总体要求：</a:t>
            </a:r>
            <a:r>
              <a:rPr lang="zh-CN" altLang="en-US" sz="2200" b="1" dirty="0">
                <a:latin typeface="+mn-ea"/>
                <a:ea typeface="+mn-ea"/>
              </a:rPr>
              <a:t>掌握动态执行技术的原理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思想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结构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流水控制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     </a:t>
            </a:r>
            <a:r>
              <a:rPr lang="zh-CN" altLang="en-US" sz="2200" b="1" dirty="0">
                <a:latin typeface="+mn-ea"/>
                <a:ea typeface="+mn-ea"/>
              </a:rPr>
              <a:t>理解超标量、多线程技术的原理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结构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流水控制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章 存储系统</a:t>
            </a:r>
            <a:endParaRPr lang="zh-CN" altLang="en-US" sz="2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836712"/>
            <a:ext cx="8784976" cy="54202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存储系统的层次结构     </a:t>
            </a:r>
            <a:r>
              <a:rPr lang="zh-CN" altLang="en-US" b="1" dirty="0">
                <a:latin typeface="宋体" panose="02010600030101010101" pitchFamily="2" charset="-122"/>
              </a:rPr>
              <a:t>◇理解结构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</a:rPr>
              <a:t>   层次组成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结构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信息传递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参数要求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性能指标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</a:t>
            </a:r>
            <a:r>
              <a:rPr lang="zh-CN" altLang="en-US" sz="2200" b="1" dirty="0">
                <a:latin typeface="+mn-ea"/>
              </a:rPr>
              <a:t>层次组织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层数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层间管理</a:t>
            </a:r>
            <a:r>
              <a:rPr lang="en-US" altLang="zh-CN" b="1" dirty="0">
                <a:latin typeface="+mn-ea"/>
              </a:rPr>
              <a:t>/MEM</a:t>
            </a:r>
            <a:r>
              <a:rPr lang="zh-CN" altLang="en-US" b="1" dirty="0">
                <a:latin typeface="+mn-ea"/>
              </a:rPr>
              <a:t>结构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的性能优化        </a:t>
            </a:r>
            <a:r>
              <a:rPr lang="zh-CN" altLang="en-US" b="1" dirty="0">
                <a:latin typeface="宋体" panose="02010600030101010101" pitchFamily="2" charset="-122"/>
              </a:rPr>
              <a:t>☆掌握原理、理解结构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分析性能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基本知识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工作原理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实现技术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性能分析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latin typeface="宋体" panose="02010600030101010101" pitchFamily="2" charset="-122"/>
              </a:rPr>
              <a:t>基于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详细</a:t>
            </a:r>
            <a:r>
              <a:rPr lang="zh-CN" altLang="en-US" b="1" dirty="0">
                <a:latin typeface="宋体" panose="02010600030101010101" pitchFamily="2" charset="-122"/>
              </a:rPr>
              <a:t>工作过程</a:t>
            </a:r>
            <a:r>
              <a:rPr lang="en-US" altLang="zh-CN" b="1" dirty="0">
                <a:latin typeface="宋体" panose="02010600030101010101" pitchFamily="2" charset="-122"/>
              </a:rPr>
              <a:t>])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+mn-ea"/>
              </a:rPr>
              <a:t>降低缺失率方法</a:t>
            </a:r>
            <a:r>
              <a:rPr lang="en-US" altLang="zh-CN" b="1" dirty="0">
                <a:latin typeface="+mn-ea"/>
              </a:rPr>
              <a:t>(7</a:t>
            </a:r>
            <a:r>
              <a:rPr lang="zh-CN" altLang="en-US" b="1" dirty="0">
                <a:latin typeface="+mn-ea"/>
              </a:rPr>
              <a:t>种、优化原理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结构</a:t>
            </a:r>
            <a:r>
              <a:rPr lang="en-US" altLang="zh-CN" b="1" dirty="0">
                <a:latin typeface="+mn-ea"/>
              </a:rPr>
              <a:t>&amp;</a:t>
            </a:r>
            <a:r>
              <a:rPr lang="zh-CN" altLang="en-US" b="1" dirty="0">
                <a:latin typeface="+mn-ea"/>
              </a:rPr>
              <a:t>工作过程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性能分析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</a:t>
            </a:r>
            <a:r>
              <a:rPr lang="zh-CN" altLang="en-US" sz="2200" b="1" dirty="0">
                <a:latin typeface="+mn-ea"/>
              </a:rPr>
              <a:t>减少缺失开销方法</a:t>
            </a:r>
            <a:r>
              <a:rPr lang="en-US" altLang="zh-CN" b="1" dirty="0">
                <a:latin typeface="+mn-ea"/>
              </a:rPr>
              <a:t>(5</a:t>
            </a:r>
            <a:r>
              <a:rPr lang="zh-CN" altLang="en-US" b="1" dirty="0">
                <a:latin typeface="+mn-ea"/>
              </a:rPr>
              <a:t>种、优化原理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结构</a:t>
            </a:r>
            <a:r>
              <a:rPr lang="en-US" altLang="zh-CN" b="1" dirty="0">
                <a:latin typeface="+mn-ea"/>
              </a:rPr>
              <a:t>&amp;</a:t>
            </a:r>
            <a:r>
              <a:rPr lang="zh-CN" altLang="en-US" b="1" dirty="0">
                <a:latin typeface="+mn-ea"/>
              </a:rPr>
              <a:t>工作过程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性能分析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</a:t>
            </a:r>
            <a:r>
              <a:rPr lang="zh-CN" altLang="en-US" sz="2200" b="1" dirty="0">
                <a:latin typeface="+mn-ea"/>
              </a:rPr>
              <a:t>减少命中时间方法</a:t>
            </a:r>
            <a:r>
              <a:rPr lang="en-US" altLang="zh-CN" b="1" dirty="0">
                <a:latin typeface="+mn-ea"/>
              </a:rPr>
              <a:t>(4</a:t>
            </a:r>
            <a:r>
              <a:rPr lang="zh-CN" altLang="en-US" b="1" dirty="0">
                <a:latin typeface="+mn-ea"/>
              </a:rPr>
              <a:t>种、优化原理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结构</a:t>
            </a:r>
            <a:r>
              <a:rPr lang="en-US" altLang="zh-CN" b="1" dirty="0">
                <a:latin typeface="+mn-ea"/>
              </a:rPr>
              <a:t>&amp;</a:t>
            </a:r>
            <a:r>
              <a:rPr lang="zh-CN" altLang="en-US" b="1" dirty="0">
                <a:latin typeface="+mn-ea"/>
              </a:rPr>
              <a:t>工作过程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性能分析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例：哪些方法可优化冲突缺失性能，哪些方法要增设缓冲器，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哪些方法可优化缺失率、但增加命中时间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、主存的性能优化          </a:t>
            </a:r>
            <a:r>
              <a:rPr lang="zh-CN" altLang="en-US" b="1" dirty="0">
                <a:latin typeface="宋体" panose="02010600030101010101" pitchFamily="2" charset="-122"/>
              </a:rPr>
              <a:t>△理解优化原理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性能指标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时延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带宽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，优化方法</a:t>
            </a:r>
            <a:r>
              <a:rPr lang="en-US" altLang="zh-CN" b="1" dirty="0">
                <a:latin typeface="宋体" panose="02010600030101010101" pitchFamily="2" charset="-122"/>
              </a:rPr>
              <a:t>(3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原理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性能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、虚拟存储器 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下页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648000" y="2203200"/>
            <a:ext cx="2232000" cy="3240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49754"/>
            <a:ext cx="8712968" cy="3876061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、虚拟存储器             </a:t>
            </a:r>
            <a:r>
              <a:rPr lang="zh-CN" altLang="en-US" b="1" dirty="0">
                <a:latin typeface="宋体" panose="02010600030101010101" pitchFamily="2" charset="-122"/>
              </a:rPr>
              <a:t>◇掌握原理、可分析性能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</a:rPr>
              <a:t>   基本知识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工作原理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结构组织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功能分配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，性能优化</a:t>
            </a:r>
            <a:r>
              <a:rPr lang="en-US" altLang="zh-CN" b="1" dirty="0">
                <a:latin typeface="+mn-ea"/>
              </a:rPr>
              <a:t>(3</a:t>
            </a:r>
            <a:r>
              <a:rPr lang="zh-CN" altLang="en-US" b="1" dirty="0">
                <a:latin typeface="+mn-ea"/>
              </a:rPr>
              <a:t>个方面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</a:t>
            </a:r>
            <a:r>
              <a:rPr lang="zh-CN" altLang="en-US" sz="2200" b="1" dirty="0">
                <a:latin typeface="+mn-ea"/>
              </a:rPr>
              <a:t>存储系统组织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层次结构</a:t>
            </a:r>
            <a:r>
              <a:rPr lang="en-US" altLang="zh-CN" b="1" dirty="0">
                <a:latin typeface="+mn-ea"/>
                <a:sym typeface="+mn-ea"/>
              </a:rPr>
              <a:t>MEM</a:t>
            </a:r>
            <a:r>
              <a:rPr lang="en-US" altLang="zh-CN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虚拟</a:t>
            </a:r>
            <a:r>
              <a:rPr lang="en-US" altLang="zh-CN" b="1" dirty="0">
                <a:latin typeface="+mn-ea"/>
              </a:rPr>
              <a:t>MEM</a:t>
            </a:r>
            <a:r>
              <a:rPr lang="zh-CN" altLang="en-US" b="1" dirty="0">
                <a:latin typeface="+mn-ea"/>
              </a:rPr>
              <a:t>、结构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组成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工作过程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</a:t>
            </a:r>
            <a:r>
              <a:rPr lang="zh-CN" altLang="en-US" b="1" dirty="0">
                <a:latin typeface="+mn-ea"/>
              </a:rPr>
              <a:t>例：给定参数的页表及</a:t>
            </a:r>
            <a:r>
              <a:rPr lang="en-US" altLang="zh-CN" b="1" dirty="0">
                <a:latin typeface="+mn-ea"/>
              </a:rPr>
              <a:t>TLB</a:t>
            </a:r>
            <a:r>
              <a:rPr lang="zh-CN" altLang="en-US" b="1" dirty="0">
                <a:latin typeface="+mn-ea"/>
              </a:rPr>
              <a:t>组织、地址变换及访问的平均时间计算</a:t>
            </a:r>
            <a:endParaRPr lang="en-US" altLang="zh-CN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虚存保护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类型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方法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实现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</a:t>
            </a:r>
            <a:r>
              <a:rPr lang="zh-CN" altLang="en-US" b="1" dirty="0">
                <a:latin typeface="+mn-ea"/>
              </a:rPr>
              <a:t>例：映像表保护的局限性？保护信息放在哪？硬件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软件实现</a:t>
            </a:r>
            <a:r>
              <a:rPr lang="zh-CN" altLang="en-US" b="1" dirty="0">
                <a:latin typeface="+mn-ea"/>
                <a:sym typeface="+mn-ea"/>
              </a:rPr>
              <a:t>保护</a:t>
            </a:r>
            <a:r>
              <a:rPr lang="zh-CN" altLang="en-US" b="1" dirty="0">
                <a:latin typeface="+mn-ea"/>
              </a:rPr>
              <a:t>？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*总体要求：</a:t>
            </a:r>
            <a:r>
              <a:rPr lang="zh-CN" altLang="en-US" sz="2200" b="1" dirty="0">
                <a:latin typeface="+mn-ea"/>
              </a:rPr>
              <a:t>掌握层次结构的组成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参数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层间管理</a:t>
            </a:r>
            <a:r>
              <a:rPr lang="en-US" altLang="zh-CN" b="1" dirty="0">
                <a:latin typeface="+mn-ea"/>
              </a:rPr>
              <a:t>/MEM</a:t>
            </a:r>
            <a:r>
              <a:rPr lang="zh-CN" altLang="en-US" b="1" dirty="0">
                <a:latin typeface="+mn-ea"/>
              </a:rPr>
              <a:t>结构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</a:rPr>
              <a:t>            理解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dirty="0">
                <a:latin typeface="+mn-ea"/>
              </a:rPr>
              <a:t>优化方法的原理及需求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可分析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比较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应用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+mn-ea"/>
              </a:rPr>
              <a:t>            </a:t>
            </a:r>
            <a:r>
              <a:rPr lang="zh-CN" altLang="en-US" sz="2200" b="1" dirty="0">
                <a:latin typeface="+mn-ea"/>
              </a:rPr>
              <a:t>理解支持</a:t>
            </a:r>
            <a:r>
              <a:rPr lang="en-US" altLang="zh-CN" sz="2200" b="1" dirty="0">
                <a:latin typeface="+mn-ea"/>
              </a:rPr>
              <a:t>VM</a:t>
            </a:r>
            <a:r>
              <a:rPr lang="zh-CN" altLang="en-US" sz="2200" b="1" dirty="0">
                <a:latin typeface="+mn-ea"/>
              </a:rPr>
              <a:t>的存储系统工作过程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含</a:t>
            </a:r>
            <a:r>
              <a:rPr lang="en-US" altLang="zh-CN" b="1" dirty="0">
                <a:latin typeface="+mn-ea"/>
              </a:rPr>
              <a:t>VM</a:t>
            </a:r>
            <a:r>
              <a:rPr lang="zh-CN" altLang="en-US" b="1" dirty="0">
                <a:latin typeface="+mn-ea"/>
              </a:rPr>
              <a:t>保护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可分析性能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6" name="Text Box 75"/>
          <p:cNvSpPr txBox="1">
            <a:spLocks noChangeArrowheads="1"/>
          </p:cNvSpPr>
          <p:nvPr/>
        </p:nvSpPr>
        <p:spPr bwMode="auto">
          <a:xfrm>
            <a:off x="684000" y="1267200"/>
            <a:ext cx="1728000" cy="3240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宋体" panose="02010600030101010101" pitchFamily="2" charset="-122"/>
              </a:rPr>
              <a:t>章 数据级并行技术</a:t>
            </a:r>
            <a:endParaRPr lang="zh-CN" altLang="en-US" sz="2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836930"/>
            <a:ext cx="8850630" cy="515333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DLP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开发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>
                <a:latin typeface="+mn-ea"/>
              </a:rPr>
              <a:t>策略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操作并行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向量的分量间</a:t>
            </a:r>
            <a:r>
              <a:rPr lang="en-US" altLang="zh-CN" b="1" dirty="0">
                <a:latin typeface="+mn-ea"/>
              </a:rPr>
              <a:t>])</a:t>
            </a:r>
            <a:r>
              <a:rPr lang="zh-CN" altLang="en-US" sz="2200" b="1" dirty="0">
                <a:latin typeface="+mn-ea"/>
              </a:rPr>
              <a:t>，途径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时间重叠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资源重复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、向量处理机            </a:t>
            </a:r>
            <a:r>
              <a:rPr lang="zh-CN" altLang="en-US" b="1" dirty="0">
                <a:latin typeface="+mn-ea"/>
              </a:rPr>
              <a:t>◇</a:t>
            </a:r>
            <a:r>
              <a:rPr lang="zh-CN" altLang="en-US" b="1" dirty="0">
                <a:latin typeface="+mn-ea"/>
                <a:ea typeface="+mn-ea"/>
              </a:rPr>
              <a:t>理解原理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向量处理方式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分量流水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向量机结构</a:t>
            </a:r>
            <a:r>
              <a:rPr lang="en-US" altLang="zh-CN" b="1" spc="-10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 spc="-10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指令部件</a:t>
            </a:r>
            <a:r>
              <a:rPr lang="en-US" altLang="zh-CN" b="1" spc="-10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功能部件</a:t>
            </a:r>
            <a:r>
              <a:rPr lang="en-US" altLang="zh-CN" b="1" spc="-10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向量</a:t>
            </a:r>
            <a:r>
              <a:rPr lang="en-US" altLang="zh-CN" b="1" spc="-10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REG)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向量指令的组成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&amp;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执行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，向量机</a:t>
            </a:r>
            <a:r>
              <a:rPr lang="zh-CN" altLang="en-US" sz="2200" b="1" dirty="0">
                <a:latin typeface="+mn-ea"/>
                <a:ea typeface="+mn-ea"/>
              </a:rPr>
              <a:t>性能优化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并行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链接执行等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、阵列处理机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         </a:t>
            </a:r>
            <a:r>
              <a:rPr lang="zh-CN" altLang="en-US" b="1" dirty="0">
                <a:latin typeface="+mn-ea"/>
                <a:ea typeface="+mn-ea"/>
              </a:rPr>
              <a:t>◇理解原理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操作模型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分量并行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阵列机结构</a:t>
            </a:r>
            <a:r>
              <a:rPr lang="en-US" altLang="zh-CN" b="1" dirty="0">
                <a:latin typeface="+mn-ea"/>
                <a:ea typeface="+mn-ea"/>
              </a:rPr>
              <a:t>(MEM/IN/</a:t>
            </a:r>
            <a:r>
              <a:rPr lang="zh-CN" altLang="en-US" b="1" dirty="0">
                <a:latin typeface="+mn-ea"/>
                <a:ea typeface="+mn-ea"/>
              </a:rPr>
              <a:t>通信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  <a:sym typeface="+mn-ea"/>
              </a:rPr>
              <a:t>并行算法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(</a:t>
            </a:r>
            <a:r>
              <a:rPr lang="en-US" altLang="zh-CN" sz="1800" b="1" dirty="0">
                <a:ea typeface="+mn-ea"/>
                <a:cs typeface="Times New Roman" panose="02020603050405020304" pitchFamily="18" charset="0"/>
                <a:sym typeface="+mn-ea"/>
              </a:rPr>
              <a:t>~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IN)</a:t>
            </a:r>
            <a:r>
              <a:rPr lang="zh-CN" altLang="en-US" sz="2200" b="1" dirty="0">
                <a:latin typeface="+mn-ea"/>
                <a:ea typeface="+mn-ea"/>
                <a:sym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sym typeface="+mn-ea"/>
              </a:rPr>
              <a:t>        </a:t>
            </a:r>
            <a:r>
              <a:rPr lang="zh-CN" altLang="en-US" b="1" dirty="0">
                <a:latin typeface="+mn-ea"/>
                <a:sym typeface="+mn-ea"/>
              </a:rPr>
              <a:t>例：集中式</a:t>
            </a:r>
            <a:r>
              <a:rPr lang="en-US" altLang="zh-CN" b="1" dirty="0">
                <a:latin typeface="+mn-ea"/>
                <a:sym typeface="+mn-ea"/>
              </a:rPr>
              <a:t>/</a:t>
            </a:r>
            <a:r>
              <a:rPr lang="zh-CN" altLang="en-US" b="1" dirty="0">
                <a:latin typeface="+mn-ea"/>
                <a:sym typeface="+mn-ea"/>
              </a:rPr>
              <a:t>分布式结构的</a:t>
            </a:r>
            <a:r>
              <a:rPr lang="en-US" altLang="zh-CN" b="1" dirty="0">
                <a:latin typeface="+mn-ea"/>
                <a:sym typeface="+mn-ea"/>
              </a:rPr>
              <a:t>IN</a:t>
            </a:r>
            <a:r>
              <a:rPr lang="zh-CN" altLang="en-US" b="1" dirty="0">
                <a:latin typeface="+mn-ea"/>
                <a:sym typeface="+mn-ea"/>
              </a:rPr>
              <a:t>、</a:t>
            </a:r>
            <a:r>
              <a:rPr lang="en-US" altLang="zh-CN" b="1" dirty="0">
                <a:latin typeface="+mn-ea"/>
                <a:sym typeface="+mn-ea"/>
              </a:rPr>
              <a:t>MEM</a:t>
            </a:r>
            <a:r>
              <a:rPr lang="zh-CN" altLang="en-US" b="1" dirty="0">
                <a:latin typeface="+mn-ea"/>
                <a:sym typeface="+mn-ea"/>
              </a:rPr>
              <a:t>的不同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</a:t>
            </a:r>
            <a:r>
              <a:rPr lang="zh-CN" altLang="en-US" sz="2200" b="1" dirty="0">
                <a:latin typeface="+mn-ea"/>
                <a:ea typeface="+mn-ea"/>
              </a:rPr>
              <a:t>多媒体</a:t>
            </a:r>
            <a:r>
              <a:rPr lang="en-US" altLang="zh-CN" sz="2200" b="1" dirty="0">
                <a:latin typeface="+mn-ea"/>
                <a:ea typeface="+mn-ea"/>
              </a:rPr>
              <a:t>SIMD</a:t>
            </a:r>
            <a:r>
              <a:rPr lang="zh-CN" altLang="en-US" sz="2200" b="1" dirty="0">
                <a:latin typeface="+mn-ea"/>
                <a:ea typeface="+mn-ea"/>
              </a:rPr>
              <a:t>技术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基本思想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实现策略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指令集扩展</a:t>
            </a:r>
            <a:r>
              <a:rPr lang="en-US" altLang="zh-CN" b="1" dirty="0">
                <a:latin typeface="+mn-ea"/>
                <a:ea typeface="+mn-ea"/>
              </a:rPr>
              <a:t>[</a:t>
            </a:r>
            <a:r>
              <a:rPr lang="zh-CN" altLang="en-US" b="1" dirty="0">
                <a:latin typeface="+mn-ea"/>
                <a:ea typeface="+mn-ea"/>
              </a:rPr>
              <a:t>数据表示</a:t>
            </a:r>
            <a:r>
              <a:rPr lang="en-US" altLang="zh-CN" b="1" dirty="0">
                <a:latin typeface="+mn-ea"/>
                <a:ea typeface="+mn-ea"/>
              </a:rPr>
              <a:t>/REG/</a:t>
            </a:r>
            <a:r>
              <a:rPr lang="zh-CN" altLang="en-US" b="1" dirty="0">
                <a:latin typeface="+mn-ea"/>
                <a:ea typeface="+mn-ea"/>
              </a:rPr>
              <a:t>功能</a:t>
            </a:r>
            <a:r>
              <a:rPr lang="en-US" altLang="zh-CN" b="1" dirty="0">
                <a:latin typeface="+mn-ea"/>
                <a:ea typeface="+mn-ea"/>
              </a:rPr>
              <a:t>])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GPU                   </a:t>
            </a:r>
            <a:r>
              <a:rPr lang="zh-CN" altLang="en-US" b="1" dirty="0">
                <a:latin typeface="+mn-ea"/>
                <a:ea typeface="+mn-ea"/>
              </a:rPr>
              <a:t>△了解概念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功能，处理器阵列结构，编程模型</a:t>
            </a:r>
            <a:r>
              <a:rPr lang="en-US" altLang="zh-CN" b="1" dirty="0">
                <a:latin typeface="+mn-ea"/>
                <a:ea typeface="+mn-ea"/>
              </a:rPr>
              <a:t>(SIMT)</a:t>
            </a:r>
            <a:r>
              <a:rPr lang="zh-CN" altLang="en-US" sz="2200" b="1" dirty="0">
                <a:latin typeface="+mn-ea"/>
              </a:rPr>
              <a:t>，调度</a:t>
            </a:r>
            <a:r>
              <a:rPr lang="en-US" altLang="zh-CN" sz="2200" b="1" dirty="0">
                <a:latin typeface="+mn-ea"/>
              </a:rPr>
              <a:t>&amp;</a:t>
            </a:r>
            <a:r>
              <a:rPr lang="zh-CN" altLang="en-US" sz="2200" b="1" dirty="0">
                <a:latin typeface="+mn-ea"/>
              </a:rPr>
              <a:t>执行机制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*总体要求：</a:t>
            </a:r>
            <a:r>
              <a:rPr lang="zh-CN" altLang="en-US" sz="2200" b="1" dirty="0">
                <a:latin typeface="+mn-ea"/>
                <a:ea typeface="+mn-ea"/>
              </a:rPr>
              <a:t>了解向量指令的组成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数据表示</a:t>
            </a:r>
            <a:r>
              <a:rPr lang="en-US" altLang="zh-CN" b="1" dirty="0">
                <a:latin typeface="+mn-ea"/>
                <a:ea typeface="+mn-ea"/>
              </a:rPr>
              <a:t>/OPD</a:t>
            </a:r>
            <a:r>
              <a:rPr lang="zh-CN" altLang="en-US" b="1" dirty="0">
                <a:latin typeface="+mn-ea"/>
                <a:ea typeface="+mn-ea"/>
              </a:rPr>
              <a:t>存放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指令功能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     </a:t>
            </a:r>
            <a:r>
              <a:rPr lang="zh-CN" altLang="en-US" sz="2200" b="1" dirty="0">
                <a:latin typeface="+mn-ea"/>
                <a:ea typeface="+mn-ea"/>
              </a:rPr>
              <a:t>理解</a:t>
            </a:r>
            <a:r>
              <a:rPr lang="en-US" altLang="zh-CN" sz="2200" b="1" dirty="0">
                <a:latin typeface="+mn-ea"/>
                <a:ea typeface="+mn-ea"/>
              </a:rPr>
              <a:t>SIMD</a:t>
            </a:r>
            <a:r>
              <a:rPr lang="zh-CN" altLang="en-US" sz="2200" b="1" dirty="0">
                <a:latin typeface="+mn-ea"/>
                <a:ea typeface="+mn-ea"/>
              </a:rPr>
              <a:t>的实现原理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处理方法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硬件组成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7</a:t>
            </a:r>
            <a:r>
              <a:rPr lang="zh-CN" altLang="en-US" sz="2800" b="1" dirty="0">
                <a:latin typeface="宋体" panose="02010600030101010101" pitchFamily="2" charset="-122"/>
              </a:rPr>
              <a:t>章 互连网络</a:t>
            </a:r>
            <a:endParaRPr lang="zh-CN" altLang="en-US" sz="2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705" y="828040"/>
            <a:ext cx="8856791" cy="526105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sym typeface="+mn-ea"/>
              </a:rPr>
              <a:t>   IN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sym typeface="+mn-ea"/>
              </a:rPr>
              <a:t>概念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sym typeface="+mn-ea"/>
              </a:rPr>
              <a:t>—</a:t>
            </a:r>
            <a:r>
              <a:rPr lang="zh-CN" altLang="en-US" sz="2200" b="1" dirty="0">
                <a:latin typeface="+mn-ea"/>
                <a:sym typeface="+mn-ea"/>
              </a:rPr>
              <a:t>定义，抽象，互连特性</a:t>
            </a:r>
            <a:r>
              <a:rPr lang="en-US" altLang="zh-CN" sz="1800" b="1" dirty="0">
                <a:latin typeface="+mn-ea"/>
                <a:sym typeface="+mn-ea"/>
              </a:rPr>
              <a:t>(</a:t>
            </a:r>
            <a:r>
              <a:rPr lang="zh-CN" altLang="en-US" sz="1800" b="1" dirty="0">
                <a:latin typeface="+mn-ea"/>
                <a:sym typeface="+mn-ea"/>
              </a:rPr>
              <a:t>需求</a:t>
            </a:r>
            <a:r>
              <a:rPr lang="en-US" altLang="zh-CN" sz="1800" b="1" dirty="0">
                <a:latin typeface="+mn-ea"/>
                <a:sym typeface="+mn-ea"/>
              </a:rPr>
              <a:t>→</a:t>
            </a:r>
            <a:r>
              <a:rPr lang="zh-CN" altLang="en-US" sz="1800" b="1" dirty="0">
                <a:latin typeface="+mn-ea"/>
                <a:sym typeface="+mn-ea"/>
              </a:rPr>
              <a:t>实现策略</a:t>
            </a:r>
            <a:r>
              <a:rPr lang="en-US" altLang="zh-CN" sz="1800" b="1" dirty="0">
                <a:latin typeface="+mn-ea"/>
                <a:sym typeface="+mn-ea"/>
              </a:rPr>
              <a:t>→</a:t>
            </a:r>
            <a:r>
              <a:rPr lang="zh-CN" altLang="en-US" sz="1800" b="1" dirty="0">
                <a:latin typeface="+mn-ea"/>
                <a:sym typeface="+mn-ea"/>
              </a:rPr>
              <a:t>互连功能</a:t>
            </a:r>
            <a:r>
              <a:rPr lang="en-US" altLang="zh-CN" sz="1800" b="1" dirty="0">
                <a:latin typeface="+mn-ea"/>
                <a:sym typeface="+mn-ea"/>
              </a:rPr>
              <a:t>)</a:t>
            </a:r>
            <a:r>
              <a:rPr lang="en-US" altLang="zh-CN" sz="2400" b="1" dirty="0">
                <a:latin typeface="+mn-ea"/>
                <a:sym typeface="+mn-ea"/>
              </a:rPr>
              <a:t> 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、互连函数              </a:t>
            </a:r>
            <a:r>
              <a:rPr lang="zh-CN" altLang="en-US" b="1" dirty="0">
                <a:latin typeface="+mn-ea"/>
                <a:ea typeface="+mn-ea"/>
              </a:rPr>
              <a:t>◇理解互连特性</a:t>
            </a:r>
            <a:r>
              <a:rPr lang="en-US" altLang="zh-CN" b="1" dirty="0">
                <a:latin typeface="+mn-ea"/>
                <a:ea typeface="+mn-ea"/>
              </a:rPr>
              <a:t>&amp;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实现</a:t>
            </a:r>
            <a:r>
              <a:rPr lang="zh-CN" altLang="en-US" b="1" dirty="0">
                <a:latin typeface="+mn-ea"/>
                <a:ea typeface="+mn-ea"/>
              </a:rPr>
              <a:t>策略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latin typeface="+mn-ea"/>
              </a:rPr>
              <a:t>  </a:t>
            </a:r>
            <a:r>
              <a:rPr lang="zh-CN" altLang="en-US" sz="2200" b="1" dirty="0">
                <a:latin typeface="+mn-ea"/>
              </a:rPr>
              <a:t>互连特性的表示</a:t>
            </a:r>
            <a:r>
              <a:rPr lang="en-US" altLang="zh-CN" b="1" dirty="0">
                <a:latin typeface="+mn-ea"/>
              </a:rPr>
              <a:t>(2</a:t>
            </a:r>
            <a:r>
              <a:rPr lang="zh-CN" altLang="en-US" b="1" dirty="0">
                <a:latin typeface="+mn-ea"/>
              </a:rPr>
              <a:t>种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，基本互连函数，互连特性的实现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  <a:sym typeface="+mn-ea"/>
              </a:rPr>
              <a:t>拓扑</a:t>
            </a:r>
            <a:r>
              <a:rPr lang="en-US" altLang="zh-CN" b="1" dirty="0">
                <a:latin typeface="+mn-ea"/>
                <a:sym typeface="+mn-ea"/>
              </a:rPr>
              <a:t>+</a:t>
            </a:r>
            <a:r>
              <a:rPr lang="zh-CN" altLang="en-US" b="1" dirty="0">
                <a:latin typeface="+mn-ea"/>
              </a:rPr>
              <a:t>开关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、结构参数及性能指标    </a:t>
            </a:r>
            <a:r>
              <a:rPr lang="zh-CN" altLang="en-US" b="1" dirty="0">
                <a:latin typeface="+mn-ea"/>
              </a:rPr>
              <a:t>△理解概念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2200" b="1" dirty="0">
                <a:latin typeface="+mn-ea"/>
              </a:rPr>
              <a:t>   结构参数</a:t>
            </a:r>
            <a:r>
              <a:rPr lang="en-US" altLang="zh-CN" sz="1800" b="1" dirty="0">
                <a:latin typeface="+mn-ea"/>
              </a:rPr>
              <a:t>(6</a:t>
            </a:r>
            <a:r>
              <a:rPr lang="zh-CN" altLang="en-US" sz="1800" b="1" dirty="0">
                <a:latin typeface="+mn-ea"/>
              </a:rPr>
              <a:t>点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性能指标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网络时延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通信时延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端口带宽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等分带宽</a:t>
            </a:r>
            <a:r>
              <a:rPr lang="en-US" altLang="zh-CN" b="1" dirty="0">
                <a:latin typeface="+mn-ea"/>
              </a:rPr>
              <a:t>)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、基本组成</a:t>
            </a:r>
            <a:r>
              <a:rPr lang="zh-CN" altLang="en-US" sz="2200" b="1" dirty="0">
                <a:latin typeface="+mn-ea"/>
              </a:rPr>
              <a:t>              </a:t>
            </a:r>
            <a:r>
              <a:rPr lang="zh-CN" altLang="en-US" b="1" dirty="0">
                <a:latin typeface="+mn-ea"/>
              </a:rPr>
              <a:t>◇可分析性能</a:t>
            </a: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2200" b="1" dirty="0">
                <a:latin typeface="+mn-ea"/>
              </a:rPr>
              <a:t>   组成要素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拓扑</a:t>
            </a:r>
            <a:r>
              <a:rPr lang="en-US" altLang="zh-CN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开关</a:t>
            </a:r>
            <a:r>
              <a:rPr lang="en-US" altLang="zh-CN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控制方式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，静态互连网络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结构参数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互连特性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200" b="1" dirty="0">
                <a:latin typeface="+mn-ea"/>
              </a:rPr>
              <a:t>   </a:t>
            </a:r>
            <a:r>
              <a:rPr lang="zh-CN" altLang="en-US" sz="2200" b="1" dirty="0">
                <a:latin typeface="+mn-ea"/>
              </a:rPr>
              <a:t>动态互连网络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类型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结构参数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互连特性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、控制方式              </a:t>
            </a:r>
            <a:r>
              <a:rPr lang="zh-CN" altLang="en-US" b="1" dirty="0">
                <a:latin typeface="+mn-ea"/>
              </a:rPr>
              <a:t>△理解概念</a:t>
            </a: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200" b="1" dirty="0">
                <a:latin typeface="+mn-ea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类型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集中式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分布式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应用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，消息传递机制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传递方式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寻径方式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*总体要求：</a:t>
            </a:r>
            <a:r>
              <a:rPr lang="zh-CN" altLang="en-US" sz="2200" b="1" dirty="0">
                <a:latin typeface="+mn-ea"/>
              </a:rPr>
              <a:t>理解</a:t>
            </a:r>
            <a:r>
              <a:rPr lang="en-US" altLang="zh-CN" sz="2200" b="1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互连特性的实现方法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互连函数的选择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级联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200" b="1" dirty="0">
                <a:latin typeface="+mn-ea"/>
              </a:rPr>
              <a:t>            </a:t>
            </a:r>
            <a:r>
              <a:rPr lang="zh-CN" altLang="en-US" sz="2200" b="1" dirty="0">
                <a:latin typeface="+mn-ea"/>
              </a:rPr>
              <a:t>理解静态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zh-CN" altLang="en-US" sz="2200" b="1" dirty="0">
                <a:latin typeface="+mn-ea"/>
              </a:rPr>
              <a:t>动态</a:t>
            </a:r>
            <a:r>
              <a:rPr lang="en-US" altLang="zh-CN" sz="2200" b="1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的组成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参数～互连特性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684000" y="1375200"/>
            <a:ext cx="1224000" cy="3240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75"/>
          <p:cNvSpPr txBox="1">
            <a:spLocks noChangeArrowheads="1"/>
          </p:cNvSpPr>
          <p:nvPr/>
        </p:nvSpPr>
        <p:spPr bwMode="auto">
          <a:xfrm>
            <a:off x="684000" y="3067200"/>
            <a:ext cx="1224000" cy="3240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宋体" panose="02010600030101010101" pitchFamily="2" charset="-122"/>
              </a:rPr>
              <a:t>章 线程级并行技术</a:t>
            </a:r>
            <a:endParaRPr lang="zh-CN" altLang="en-US" sz="2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763200"/>
            <a:ext cx="8812212" cy="13369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TLP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开发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>
                <a:latin typeface="+mn-ea"/>
                <a:ea typeface="+mn-ea"/>
              </a:rPr>
              <a:t>途径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</a:rPr>
              <a:t>资源共享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，策略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多线程技术</a:t>
            </a:r>
            <a:r>
              <a:rPr lang="en-US" altLang="zh-CN" b="1" dirty="0">
                <a:latin typeface="+mn-ea"/>
                <a:ea typeface="+mn-ea"/>
              </a:rPr>
              <a:t>[</a:t>
            </a:r>
            <a:r>
              <a:rPr lang="zh-CN" altLang="en-US" b="1" dirty="0">
                <a:latin typeface="+mn-ea"/>
                <a:ea typeface="+mn-ea"/>
              </a:rPr>
              <a:t>细</a:t>
            </a:r>
            <a:r>
              <a:rPr lang="en-US" altLang="zh-CN" b="1" dirty="0">
                <a:latin typeface="+mn-ea"/>
                <a:ea typeface="+mn-ea"/>
              </a:rPr>
              <a:t>]</a:t>
            </a:r>
            <a:r>
              <a:rPr lang="zh-CN" altLang="en-US" b="1" dirty="0">
                <a:latin typeface="+mn-ea"/>
                <a:ea typeface="+mn-ea"/>
              </a:rPr>
              <a:t>、并行计算机技术</a:t>
            </a:r>
            <a:r>
              <a:rPr lang="en-US" altLang="zh-CN" b="1" dirty="0">
                <a:latin typeface="+mn-ea"/>
                <a:ea typeface="+mn-ea"/>
              </a:rPr>
              <a:t>[</a:t>
            </a:r>
            <a:r>
              <a:rPr lang="zh-CN" altLang="en-US" b="1" dirty="0">
                <a:latin typeface="+mn-ea"/>
                <a:ea typeface="+mn-ea"/>
              </a:rPr>
              <a:t>粗</a:t>
            </a:r>
            <a:r>
              <a:rPr lang="en-US" altLang="zh-CN" b="1" dirty="0">
                <a:latin typeface="+mn-ea"/>
                <a:ea typeface="+mn-ea"/>
              </a:rPr>
              <a:t>])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、并行计算机的系统结构      </a:t>
            </a:r>
            <a:r>
              <a:rPr lang="zh-CN" altLang="en-US" b="1" dirty="0">
                <a:latin typeface="+mn-ea"/>
                <a:ea typeface="+mn-ea"/>
              </a:rPr>
              <a:t>◇掌握概念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</a:rPr>
              <a:t>   宏</a:t>
            </a:r>
            <a:r>
              <a:rPr lang="en-US" altLang="zh-CN" sz="2200" b="1" dirty="0">
                <a:latin typeface="+mn-ea"/>
              </a:rPr>
              <a:t>CA</a:t>
            </a:r>
            <a:r>
              <a:rPr lang="zh-CN" altLang="en-US" sz="2200" b="1" dirty="0">
                <a:latin typeface="+mn-ea"/>
              </a:rPr>
              <a:t>所含内容</a:t>
            </a:r>
            <a:r>
              <a:rPr lang="en-US" altLang="zh-CN" b="1" dirty="0">
                <a:latin typeface="+mn-ea"/>
              </a:rPr>
              <a:t>(3</a:t>
            </a:r>
            <a:r>
              <a:rPr lang="zh-CN" altLang="en-US" b="1" dirty="0">
                <a:latin typeface="+mn-ea"/>
              </a:rPr>
              <a:t>点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、分类、挑战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并行性有限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通信开销大</a:t>
            </a:r>
            <a:r>
              <a:rPr lang="en-US" altLang="zh-CN" b="1" dirty="0">
                <a:latin typeface="+mn-ea"/>
              </a:rPr>
              <a:t>,</a:t>
            </a:r>
            <a:r>
              <a:rPr lang="zh-CN" altLang="en-US" b="1" dirty="0">
                <a:latin typeface="+mn-ea"/>
                <a:sym typeface="+mn-ea"/>
              </a:rPr>
              <a:t>△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3204000" y="1735200"/>
            <a:ext cx="612000" cy="3240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472" y="5219908"/>
            <a:ext cx="770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例：</a:t>
            </a:r>
            <a:r>
              <a:rPr lang="en-US" altLang="zh-CN" b="1" dirty="0">
                <a:latin typeface="+mn-ea"/>
              </a:rPr>
              <a:t>SMP</a:t>
            </a:r>
            <a:r>
              <a:rPr lang="zh-CN" altLang="en-US" b="1" dirty="0">
                <a:latin typeface="+mn-ea"/>
              </a:rPr>
              <a:t>与</a:t>
            </a:r>
            <a:r>
              <a:rPr lang="en-US" altLang="zh-CN" b="1" dirty="0">
                <a:latin typeface="+mn-ea"/>
              </a:rPr>
              <a:t>DSM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DSM</a:t>
            </a:r>
            <a:r>
              <a:rPr lang="zh-CN" altLang="en-US" b="1" dirty="0">
                <a:latin typeface="+mn-ea"/>
              </a:rPr>
              <a:t>与</a:t>
            </a:r>
            <a:r>
              <a:rPr lang="en-US" altLang="zh-CN" b="1" dirty="0">
                <a:latin typeface="+mn-ea"/>
              </a:rPr>
              <a:t>MPP</a:t>
            </a:r>
            <a:r>
              <a:rPr lang="zh-CN" altLang="en-US" b="1" dirty="0">
                <a:latin typeface="+mn-ea"/>
              </a:rPr>
              <a:t>的异同点</a:t>
            </a:r>
            <a:r>
              <a:rPr lang="zh-CN" altLang="en-US" dirty="0"/>
              <a:t>？</a:t>
            </a:r>
            <a:r>
              <a:rPr lang="en-US" altLang="zh-CN" dirty="0"/>
              <a:t>IN</a:t>
            </a:r>
            <a:r>
              <a:rPr lang="zh-CN" altLang="en-US" b="1" dirty="0"/>
              <a:t>何时采用商用网络？</a:t>
            </a:r>
            <a:endParaRPr lang="zh-CN" altLang="en-US" b="1" dirty="0">
              <a:latin typeface="+mn-ea"/>
            </a:endParaRPr>
          </a:p>
        </p:txBody>
      </p:sp>
      <p:sp>
        <p:nvSpPr>
          <p:cNvPr id="15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Group 80">
            <a:extLst>
              <a:ext uri="{FF2B5EF4-FFF2-40B4-BE49-F238E27FC236}">
                <a16:creationId xmlns:a16="http://schemas.microsoft.com/office/drawing/2014/main" id="{B2936A34-2F61-44ED-92C3-69EA63E6F3E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7967584"/>
              </p:ext>
            </p:extLst>
          </p:nvPr>
        </p:nvGraphicFramePr>
        <p:xfrm>
          <a:off x="817239" y="2195572"/>
          <a:ext cx="1882553" cy="2973795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    类型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6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结构模型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节点耦合度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节点规模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1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互连网络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控制方式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访存模型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通信方式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同步机制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编程模型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Group 80">
            <a:extLst>
              <a:ext uri="{FF2B5EF4-FFF2-40B4-BE49-F238E27FC236}">
                <a16:creationId xmlns:a16="http://schemas.microsoft.com/office/drawing/2014/main" id="{16C1B1D6-F4B4-4D66-91C1-4759D5A72E3D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6059700"/>
              </p:ext>
            </p:extLst>
          </p:nvPr>
        </p:nvGraphicFramePr>
        <p:xfrm>
          <a:off x="2699792" y="2195572"/>
          <a:ext cx="6264696" cy="2973795"/>
        </p:xfrm>
        <a:graphic>
          <a:graphicData uri="http://schemas.openxmlformats.org/drawingml/2006/table">
            <a:tbl>
              <a:tblPr/>
              <a:tblGrid>
                <a:gridCol w="152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SIMD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SMP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DSM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MPP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COW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集中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集中式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atin typeface="+mn-ea"/>
                          <a:ea typeface="+mn-ea"/>
                        </a:rPr>
                        <a:t>紧耦合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atin typeface="+mn-ea"/>
                          <a:ea typeface="+mn-ea"/>
                        </a:rPr>
                        <a:t>紧耦合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atin typeface="+mn-ea"/>
                          <a:ea typeface="+mn-ea"/>
                        </a:rPr>
                        <a:t>松耦合</a:t>
                      </a:r>
                      <a:endParaRPr lang="en-US" altLang="zh-CN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近百个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几个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几十个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atin typeface="+mn-ea"/>
                          <a:ea typeface="+mn-ea"/>
                        </a:rPr>
                        <a:t>上万个</a:t>
                      </a:r>
                      <a:endParaRPr lang="en-US" altLang="zh-CN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定制网络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总线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交叉开关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定制网络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商用网络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集中式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UMA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单地址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UMA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单地址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NUMA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单地址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NORMA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多地址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+mn-ea"/>
                          <a:sym typeface="+mn-ea"/>
                        </a:rPr>
                        <a:t>访存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+mn-ea"/>
                          <a:sym typeface="+mn-ea"/>
                        </a:rPr>
                        <a:t>/IO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共享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消息传递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指令级同步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显式同步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(MIMD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为异步或松同步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数据并行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共享变量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消息传递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ext Box 5">
            <a:extLst>
              <a:ext uri="{FF2B5EF4-FFF2-40B4-BE49-F238E27FC236}">
                <a16:creationId xmlns:a16="http://schemas.microsoft.com/office/drawing/2014/main" id="{8354C5F1-7F8A-44A4-9201-E40405232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72774"/>
            <a:ext cx="8812212" cy="91371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2/3/5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、几种并行计算机的系统结构   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下页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4/6/7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、宏</a:t>
            </a: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CA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相关技术               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下页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200" b="1" dirty="0">
              <a:solidFill>
                <a:srgbClr val="FF339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404664"/>
            <a:ext cx="8812212" cy="5574155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、集中式共享</a:t>
            </a: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MEM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的系统结构   </a:t>
            </a:r>
            <a:r>
              <a:rPr lang="zh-CN" altLang="en-US" b="1" dirty="0">
                <a:latin typeface="+mn-ea"/>
              </a:rPr>
              <a:t>☆理解原理</a:t>
            </a: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  结构特征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集中式</a:t>
            </a:r>
            <a:r>
              <a:rPr lang="en-US" altLang="zh-CN" b="1" dirty="0">
                <a:latin typeface="+mn-ea"/>
              </a:rPr>
              <a:t>MEM+</a:t>
            </a:r>
            <a:r>
              <a:rPr lang="zh-CN" altLang="en-US" b="1" dirty="0">
                <a:latin typeface="+mn-ea"/>
              </a:rPr>
              <a:t>对称式</a:t>
            </a:r>
            <a:r>
              <a:rPr lang="en-US" altLang="zh-CN" b="1" dirty="0">
                <a:latin typeface="+mn-ea"/>
              </a:rPr>
              <a:t>IN,UMA,</a:t>
            </a:r>
            <a:r>
              <a:rPr lang="zh-CN" altLang="en-US" b="1" dirty="0">
                <a:latin typeface="+mn-ea"/>
              </a:rPr>
              <a:t>共享</a:t>
            </a:r>
            <a:r>
              <a:rPr lang="en-US" altLang="zh-CN" b="1" dirty="0">
                <a:latin typeface="+mn-ea"/>
              </a:rPr>
              <a:t>MEM</a:t>
            </a:r>
            <a:r>
              <a:rPr lang="zh-CN" altLang="en-US" b="1" dirty="0">
                <a:latin typeface="+mn-ea"/>
              </a:rPr>
              <a:t>方式通信</a:t>
            </a:r>
            <a:r>
              <a:rPr lang="en-US" altLang="zh-CN" b="1" dirty="0">
                <a:latin typeface="+mn-ea"/>
              </a:rPr>
              <a:t>,</a:t>
            </a:r>
            <a:r>
              <a:rPr lang="zh-CN" altLang="en-US" b="1" dirty="0">
                <a:latin typeface="+mn-ea"/>
              </a:rPr>
              <a:t>显式</a:t>
            </a:r>
            <a:r>
              <a:rPr lang="en-US" altLang="zh-CN" b="1" dirty="0">
                <a:latin typeface="+mn-ea"/>
              </a:rPr>
              <a:t>&amp;</a:t>
            </a:r>
            <a:r>
              <a:rPr lang="zh-CN" altLang="en-US" b="1" dirty="0">
                <a:latin typeface="+mn-ea"/>
              </a:rPr>
              <a:t>硬件同步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 Cache</a:t>
            </a:r>
            <a:r>
              <a:rPr lang="zh-CN" altLang="en-US" sz="2200" b="1" dirty="0">
                <a:latin typeface="+mn-ea"/>
              </a:rPr>
              <a:t>一致性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实现方案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协议类型</a:t>
            </a:r>
            <a:r>
              <a:rPr lang="en-US" altLang="zh-CN" b="1" dirty="0">
                <a:latin typeface="+mn-ea"/>
              </a:rPr>
              <a:t>/MESI</a:t>
            </a:r>
            <a:r>
              <a:rPr lang="zh-CN" altLang="en-US" b="1" dirty="0">
                <a:latin typeface="+mn-ea"/>
              </a:rPr>
              <a:t>协议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，多级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dirty="0">
                <a:latin typeface="+mn-ea"/>
              </a:rPr>
              <a:t>一致性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  <a:sym typeface="+mn-ea"/>
              </a:rPr>
              <a:t>△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</a:t>
            </a:r>
            <a:r>
              <a:rPr lang="zh-CN" altLang="en-US" b="1" dirty="0">
                <a:latin typeface="+mn-ea"/>
              </a:rPr>
              <a:t>例：</a:t>
            </a:r>
            <a:r>
              <a:rPr lang="en-US" altLang="zh-CN" b="1" dirty="0">
                <a:latin typeface="+mn-ea"/>
              </a:rPr>
              <a:t>MESI</a:t>
            </a:r>
            <a:r>
              <a:rPr lang="zh-CN" altLang="en-US" b="1" dirty="0">
                <a:latin typeface="+mn-ea"/>
              </a:rPr>
              <a:t>协议中，</a:t>
            </a:r>
            <a:r>
              <a:rPr lang="en-US" altLang="zh-CN" b="1" dirty="0">
                <a:latin typeface="+mn-ea"/>
              </a:rPr>
              <a:t>I</a:t>
            </a:r>
            <a:r>
              <a:rPr lang="zh-CN" altLang="en-US" b="1" dirty="0">
                <a:latin typeface="+mn-ea"/>
              </a:rPr>
              <a:t>态块的读操作会导致</a:t>
            </a:r>
            <a:r>
              <a:rPr lang="en-US" altLang="zh-CN" b="1" dirty="0" err="1">
                <a:latin typeface="+mn-ea"/>
              </a:rPr>
              <a:t>BusWB</a:t>
            </a:r>
            <a:r>
              <a:rPr lang="zh-CN" altLang="en-US" b="1" dirty="0">
                <a:latin typeface="+mn-ea"/>
              </a:rPr>
              <a:t>事务</a:t>
            </a:r>
            <a:r>
              <a:rPr lang="zh-CN" altLang="en-US" b="1" dirty="0">
                <a:latin typeface="+mn-ea"/>
                <a:sym typeface="+mn-ea"/>
              </a:rPr>
              <a:t>产生</a:t>
            </a:r>
            <a:r>
              <a:rPr lang="zh-CN" altLang="en-US" b="1" dirty="0">
                <a:latin typeface="+mn-ea"/>
              </a:rPr>
              <a:t>吗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、分布式共享</a:t>
            </a: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MEM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的系统结构</a:t>
            </a:r>
            <a:r>
              <a:rPr lang="zh-CN" altLang="en-US" sz="2200" b="1" dirty="0">
                <a:latin typeface="+mn-ea"/>
              </a:rPr>
              <a:t>   </a:t>
            </a:r>
            <a:r>
              <a:rPr lang="zh-CN" altLang="en-US" b="1" dirty="0">
                <a:latin typeface="+mn-ea"/>
              </a:rPr>
              <a:t>△了解组成</a:t>
            </a: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结构特征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dirty="0">
                <a:latin typeface="+mn-ea"/>
              </a:rPr>
              <a:t>一致性的实现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跟踪</a:t>
            </a:r>
            <a:r>
              <a:rPr lang="en-US" altLang="zh-CN" sz="1800" b="1" dirty="0">
                <a:latin typeface="+mn-ea"/>
              </a:rPr>
              <a:t>&amp;</a:t>
            </a:r>
            <a:r>
              <a:rPr lang="zh-CN" altLang="en-US" sz="1800" b="1" dirty="0">
                <a:latin typeface="+mn-ea"/>
              </a:rPr>
              <a:t>通知方法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、同步机制                  </a:t>
            </a:r>
            <a:r>
              <a:rPr lang="zh-CN" altLang="en-US" b="1" dirty="0">
                <a:latin typeface="+mn-ea"/>
              </a:rPr>
              <a:t>△了解实现方法</a:t>
            </a: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同步事件组成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过程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操作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，硬件原语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类型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应用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，锁的实现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5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sym typeface="+mn-ea"/>
              </a:rPr>
              <a:t>多计算机系统   </a:t>
            </a:r>
            <a:r>
              <a:rPr lang="en-US" altLang="zh-CN" b="1" dirty="0">
                <a:latin typeface="+mn-ea"/>
                <a:sym typeface="+mn-ea"/>
              </a:rPr>
              <a:t>(</a:t>
            </a:r>
            <a:r>
              <a:rPr lang="zh-CN" altLang="en-US" b="1" dirty="0">
                <a:latin typeface="+mn-ea"/>
                <a:sym typeface="+mn-ea"/>
              </a:rPr>
              <a:t>△</a:t>
            </a:r>
            <a:r>
              <a:rPr lang="en-US" altLang="zh-CN" b="1" dirty="0">
                <a:latin typeface="+mn-ea"/>
                <a:sym typeface="+mn-ea"/>
              </a:rPr>
              <a:t>)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sym typeface="+mn-ea"/>
              </a:rPr>
              <a:t> 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sym typeface="+mn-ea"/>
              </a:rPr>
              <a:t> </a:t>
            </a:r>
            <a:r>
              <a:rPr lang="zh-CN" altLang="en-US" sz="2400" b="1" dirty="0">
                <a:latin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sym typeface="+mn-ea"/>
              </a:rPr>
              <a:t>   MPP</a:t>
            </a:r>
            <a:r>
              <a:rPr lang="zh-CN" altLang="en-US" sz="2200" b="1" dirty="0">
                <a:latin typeface="+mn-ea"/>
                <a:sym typeface="+mn-ea"/>
              </a:rPr>
              <a:t>结构特征，</a:t>
            </a:r>
            <a:r>
              <a:rPr lang="en-US" altLang="zh-CN" sz="2200" b="1" dirty="0">
                <a:latin typeface="+mn-ea"/>
                <a:sym typeface="+mn-ea"/>
              </a:rPr>
              <a:t>COW</a:t>
            </a:r>
            <a:r>
              <a:rPr lang="zh-CN" altLang="en-US" sz="2200" b="1" dirty="0">
                <a:latin typeface="+mn-ea"/>
                <a:sym typeface="+mn-ea"/>
              </a:rPr>
              <a:t>结构特征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6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sym typeface="+mn-ea"/>
              </a:rPr>
              <a:t>存储器连贯性   </a:t>
            </a:r>
            <a:r>
              <a:rPr lang="en-US" altLang="zh-CN" b="1" dirty="0">
                <a:latin typeface="+mn-ea"/>
                <a:sym typeface="+mn-ea"/>
              </a:rPr>
              <a:t>(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×</a:t>
            </a:r>
            <a:r>
              <a:rPr lang="en-US" altLang="zh-CN" b="1" dirty="0">
                <a:latin typeface="+mn-ea"/>
                <a:sym typeface="+mn-ea"/>
              </a:rPr>
              <a:t>)</a:t>
            </a:r>
            <a:r>
              <a:rPr lang="zh-CN" altLang="en-US" sz="2200" b="1" dirty="0">
                <a:latin typeface="+mn-ea"/>
                <a:sym typeface="+mn-ea"/>
              </a:rPr>
              <a:t>    概念，顺序连贯性，宽松连贯性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7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、并行程序的开发 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    </a:t>
            </a:r>
            <a:r>
              <a:rPr lang="zh-CN" altLang="en-US" sz="2200" b="1" dirty="0">
                <a:latin typeface="+mn-ea"/>
                <a:sym typeface="+mn-ea"/>
              </a:rPr>
              <a:t>并行编程模型、语言开发，并行算法</a:t>
            </a:r>
            <a:r>
              <a:rPr lang="zh-CN" altLang="en-US" sz="2200" b="1" dirty="0">
                <a:latin typeface="+mn-ea"/>
              </a:rPr>
              <a:t> 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*总体要求：</a:t>
            </a:r>
            <a:r>
              <a:rPr lang="zh-CN" altLang="en-US" sz="2200" b="1" dirty="0">
                <a:latin typeface="+mn-ea"/>
              </a:rPr>
              <a:t>理解不同并行计算机的特征，掌握</a:t>
            </a:r>
            <a:r>
              <a:rPr lang="en-US" altLang="zh-CN" sz="2200" b="1" dirty="0">
                <a:latin typeface="+mn-ea"/>
              </a:rPr>
              <a:t>SMP</a:t>
            </a:r>
            <a:r>
              <a:rPr lang="zh-CN" altLang="en-US" sz="2200" b="1" dirty="0">
                <a:latin typeface="+mn-ea"/>
              </a:rPr>
              <a:t>的实现原理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6" name="Text Box 75"/>
          <p:cNvSpPr txBox="1">
            <a:spLocks noChangeArrowheads="1"/>
          </p:cNvSpPr>
          <p:nvPr/>
        </p:nvSpPr>
        <p:spPr bwMode="auto">
          <a:xfrm>
            <a:off x="684000" y="511200"/>
            <a:ext cx="3312000" cy="3240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 Box 173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考试题型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开卷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/>
          </a:p>
        </p:txBody>
      </p:sp>
      <p:sp>
        <p:nvSpPr>
          <p:cNvPr id="5" name="Text Box 175"/>
          <p:cNvSpPr txBox="1">
            <a:spLocks noChangeArrowheads="1"/>
          </p:cNvSpPr>
          <p:nvPr/>
        </p:nvSpPr>
        <p:spPr bwMode="auto">
          <a:xfrm>
            <a:off x="179388" y="836712"/>
            <a:ext cx="8812212" cy="478472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、选择题（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分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×10=20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分）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zh-CN" sz="2000" b="1" dirty="0">
                <a:latin typeface="+mn-ea"/>
                <a:ea typeface="+mn-ea"/>
              </a:rPr>
              <a:t>不同系列机之间，实现可移植性</a:t>
            </a:r>
            <a:r>
              <a:rPr lang="zh-CN" altLang="en-US" sz="2000" b="1" dirty="0">
                <a:latin typeface="+mn-ea"/>
                <a:ea typeface="+mn-ea"/>
              </a:rPr>
              <a:t>不可以采用</a:t>
            </a:r>
            <a:r>
              <a:rPr lang="zh-CN" altLang="zh-CN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zh-CN" altLang="zh-CN" sz="2000" b="1" dirty="0">
                <a:latin typeface="+mn-ea"/>
                <a:ea typeface="+mn-ea"/>
              </a:rPr>
              <a:t>）。</a:t>
            </a:r>
            <a:endParaRPr lang="zh-CN" altLang="en-US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>
                <a:latin typeface="宋体" panose="02010600030101010101" pitchFamily="2" charset="-122"/>
              </a:rPr>
              <a:t>A.</a:t>
            </a:r>
            <a:r>
              <a:rPr lang="zh-CN" altLang="en-US" sz="2000" b="1" dirty="0">
                <a:latin typeface="宋体" panose="02010600030101010101" pitchFamily="2" charset="-122"/>
              </a:rPr>
              <a:t>统一的高级语言     </a:t>
            </a:r>
            <a:r>
              <a:rPr lang="en-US" altLang="zh-CN" sz="2000" b="1" dirty="0">
                <a:latin typeface="宋体" panose="02010600030101010101" pitchFamily="2" charset="-122"/>
              </a:rPr>
              <a:t>B.</a:t>
            </a:r>
            <a:r>
              <a:rPr lang="zh-CN" altLang="en-US" sz="2000" b="1" dirty="0">
                <a:latin typeface="宋体" panose="02010600030101010101" pitchFamily="2" charset="-122"/>
              </a:rPr>
              <a:t>统一的机器语言   </a:t>
            </a:r>
            <a:r>
              <a:rPr lang="en-US" altLang="zh-CN" sz="2000" b="1" dirty="0">
                <a:latin typeface="宋体" panose="02010600030101010101" pitchFamily="2" charset="-122"/>
              </a:rPr>
              <a:t>C.</a:t>
            </a:r>
            <a:r>
              <a:rPr lang="zh-CN" altLang="en-US" sz="2000" b="1" dirty="0">
                <a:latin typeface="宋体" panose="02010600030101010101" pitchFamily="2" charset="-122"/>
              </a:rPr>
              <a:t>模拟与仿真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、判断题（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分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×10=20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分）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000" b="1" dirty="0">
                <a:latin typeface="宋体" panose="02010600030101010101" pitchFamily="2" charset="-122"/>
              </a:rPr>
              <a:t>顺序流动</a:t>
            </a:r>
            <a:r>
              <a:rPr lang="zh-CN" altLang="zh-CN" sz="2000" b="1" dirty="0">
                <a:latin typeface="+mn-ea"/>
                <a:ea typeface="+mn-ea"/>
              </a:rPr>
              <a:t>流水线的拍长＝</a:t>
            </a:r>
            <a:r>
              <a:rPr lang="en-US" altLang="zh-CN" sz="2000" b="1" dirty="0">
                <a:latin typeface="+mn-ea"/>
                <a:ea typeface="+mn-ea"/>
              </a:rPr>
              <a:t>max{</a:t>
            </a:r>
            <a:r>
              <a:rPr lang="zh-CN" altLang="zh-CN" sz="2000" b="1" dirty="0">
                <a:latin typeface="+mn-ea"/>
                <a:ea typeface="+mn-ea"/>
              </a:rPr>
              <a:t>各流水段时延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宋体" panose="02010600030101010101" pitchFamily="2" charset="-122"/>
              </a:rPr>
              <a:t>。（    ）</a:t>
            </a:r>
            <a:endParaRPr lang="zh-CN" altLang="en-US" sz="20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、简答题（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分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×5=30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分）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000" b="1" dirty="0">
                <a:latin typeface="宋体" panose="02010600030101010101" pitchFamily="2" charset="-122"/>
              </a:rPr>
              <a:t>为什么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操作数的寻址方式常有多种，而</a:t>
            </a:r>
            <a:r>
              <a:rPr lang="en-US" altLang="zh-CN" sz="2000" b="1" dirty="0">
                <a:latin typeface="宋体" panose="02010600030101010101" pitchFamily="2" charset="-122"/>
              </a:rPr>
              <a:t>REG</a:t>
            </a:r>
            <a:r>
              <a:rPr lang="zh-CN" altLang="en-US" sz="2000" b="1" dirty="0">
                <a:latin typeface="宋体" panose="02010600030101010101" pitchFamily="2" charset="-122"/>
              </a:rPr>
              <a:t>操作数仅一种？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、应用题（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分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×3=30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分）</a:t>
            </a:r>
            <a:r>
              <a:rPr lang="zh-CN" altLang="en-US" sz="2200" dirty="0">
                <a:latin typeface="宋体" panose="02010600030101010101" pitchFamily="2" charset="-122"/>
              </a:rPr>
              <a:t> 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000" b="1" dirty="0">
                <a:latin typeface="+mn-ea"/>
                <a:ea typeface="+mn-ea"/>
              </a:rPr>
              <a:t>若</a:t>
            </a:r>
            <a:r>
              <a:rPr lang="en-US" altLang="zh-CN" sz="2000" b="1" dirty="0">
                <a:latin typeface="+mn-ea"/>
                <a:ea typeface="+mn-ea"/>
              </a:rPr>
              <a:t>3000</a:t>
            </a:r>
            <a:r>
              <a:rPr lang="zh-CN" altLang="zh-CN" sz="2000" b="1" dirty="0">
                <a:latin typeface="+mn-ea"/>
                <a:ea typeface="+mn-ea"/>
              </a:rPr>
              <a:t>次访存中，一级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zh-CN" sz="2000" b="1" dirty="0">
                <a:latin typeface="+mn-ea"/>
                <a:ea typeface="+mn-ea"/>
              </a:rPr>
              <a:t>不命中</a:t>
            </a:r>
            <a:r>
              <a:rPr lang="en-US" altLang="zh-CN" sz="2000" b="1" dirty="0">
                <a:latin typeface="+mn-ea"/>
                <a:ea typeface="+mn-ea"/>
              </a:rPr>
              <a:t>110</a:t>
            </a:r>
            <a:r>
              <a:rPr lang="zh-CN" altLang="zh-CN" sz="2000" b="1" dirty="0">
                <a:latin typeface="+mn-ea"/>
                <a:ea typeface="+mn-ea"/>
              </a:rPr>
              <a:t>次，二级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zh-CN" sz="2000" b="1" dirty="0">
                <a:latin typeface="+mn-ea"/>
                <a:ea typeface="+mn-ea"/>
              </a:rPr>
              <a:t>不命中</a:t>
            </a:r>
            <a:r>
              <a:rPr lang="en-US" altLang="zh-CN" sz="2000" b="1" dirty="0">
                <a:latin typeface="+mn-ea"/>
                <a:ea typeface="+mn-ea"/>
              </a:rPr>
              <a:t>55</a:t>
            </a:r>
            <a:r>
              <a:rPr lang="zh-CN" altLang="zh-CN" sz="2000" b="1" dirty="0">
                <a:latin typeface="+mn-ea"/>
                <a:ea typeface="+mn-ea"/>
              </a:rPr>
              <a:t>次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  <a:r>
              <a:rPr lang="zh-CN" altLang="zh-CN" sz="2000" b="1" dirty="0">
                <a:latin typeface="+mn-ea"/>
                <a:ea typeface="+mn-ea"/>
              </a:rPr>
              <a:t>该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en-US" sz="2000" b="1" dirty="0">
                <a:latin typeface="+mn-ea"/>
                <a:ea typeface="+mn-ea"/>
              </a:rPr>
              <a:t>层次</a:t>
            </a:r>
            <a:r>
              <a:rPr lang="zh-CN" altLang="zh-CN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latin typeface="+mn-ea"/>
                <a:ea typeface="+mn-ea"/>
              </a:rPr>
              <a:t>缺失率</a:t>
            </a:r>
            <a:r>
              <a:rPr lang="zh-CN" altLang="zh-CN" sz="2000" b="1" dirty="0">
                <a:latin typeface="+mn-ea"/>
                <a:ea typeface="+mn-ea"/>
              </a:rPr>
              <a:t>是多少？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990099"/>
                </a:solidFill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highlight>
                  <a:srgbClr val="FFFF00"/>
                </a:highlight>
              </a:rPr>
              <a:t>开卷可带资料：</a:t>
            </a:r>
            <a:r>
              <a:rPr lang="zh-CN" altLang="zh-CN" sz="2200" b="1" dirty="0"/>
              <a:t>教材、课件</a:t>
            </a:r>
            <a:r>
              <a:rPr lang="zh-CN" altLang="en-US" sz="2200" b="1" dirty="0"/>
              <a:t>打印稿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(1册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≤30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张纸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512" y="3309784"/>
            <a:ext cx="8812088" cy="2927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复习建议：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思路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①理解基本概念，巩固结构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组成基础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   ②明晰结构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工作原理，分析性能组成，理解优化技术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        (</a:t>
            </a:r>
            <a:r>
              <a:rPr lang="zh-CN" altLang="en-US" sz="1600" b="1" dirty="0">
                <a:latin typeface="宋体" panose="02010600030101010101" pitchFamily="2" charset="-122"/>
              </a:rPr>
              <a:t>优化对象</a:t>
            </a:r>
            <a:r>
              <a:rPr lang="en-US" altLang="zh-CN" sz="1600" b="1" dirty="0">
                <a:latin typeface="宋体" panose="02010600030101010101" pitchFamily="2" charset="-122"/>
              </a:rPr>
              <a:t>)                (</a:t>
            </a:r>
            <a:r>
              <a:rPr lang="zh-CN" altLang="en-US" sz="1600" b="1" dirty="0">
                <a:latin typeface="宋体" panose="02010600030101010101" pitchFamily="2" charset="-122"/>
              </a:rPr>
              <a:t>量化依据</a:t>
            </a:r>
            <a:r>
              <a:rPr lang="en-US" altLang="zh-CN" sz="1600" b="1" dirty="0">
                <a:latin typeface="宋体" panose="02010600030101010101" pitchFamily="2" charset="-122"/>
              </a:rPr>
              <a:t>)         (</a:t>
            </a:r>
            <a:r>
              <a:rPr lang="zh-CN" altLang="en-US" sz="1600" b="1" dirty="0">
                <a:latin typeface="宋体" panose="02010600030101010101" pitchFamily="2" charset="-122"/>
              </a:rPr>
              <a:t>优化手段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注意知识点的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比较</a:t>
            </a:r>
            <a:r>
              <a:rPr lang="en-US" altLang="zh-CN" sz="2200" b="1" u="sng" dirty="0">
                <a:latin typeface="宋体" panose="02010600030101010101" pitchFamily="2" charset="-122"/>
              </a:rPr>
              <a:t>&amp;</a:t>
            </a:r>
            <a:r>
              <a:rPr lang="zh-CN" altLang="en-US" sz="2200" b="1" u="sng" dirty="0">
                <a:latin typeface="宋体" panose="02010600030101010101" pitchFamily="2" charset="-122"/>
              </a:rPr>
              <a:t>融合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    </a:t>
            </a:r>
            <a:r>
              <a:rPr lang="zh-CN" altLang="en-US" sz="2200" b="1" u="sng" dirty="0">
                <a:latin typeface="宋体" panose="02010600030101010101" pitchFamily="2" charset="-122"/>
              </a:rPr>
              <a:t>基于量化分析</a:t>
            </a:r>
            <a:r>
              <a:rPr lang="zh-CN" altLang="en-US" sz="2200" b="1" dirty="0">
                <a:latin typeface="宋体" panose="02010600030101010101" pitchFamily="2" charset="-122"/>
              </a:rPr>
              <a:t>理解优化技术，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   教材与课件</a:t>
            </a:r>
            <a:r>
              <a:rPr lang="zh-CN" altLang="en-US" sz="2200" b="1" u="sng" dirty="0">
                <a:latin typeface="宋体" panose="02010600030101010101" pitchFamily="2" charset="-122"/>
              </a:rPr>
              <a:t>相互补充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细节、图示、关联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汇总方面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9512" y="364445"/>
            <a:ext cx="8812088" cy="3014980"/>
          </a:xfrm>
          <a:prstGeom prst="rect">
            <a:avLst/>
          </a:prstGeom>
          <a:noFill/>
          <a:ln w="15875">
            <a:noFill/>
            <a:prstDash val="sysDash"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课程考核的相关问题：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考核目标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基本概念、技术原理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考核范围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200" b="1" dirty="0">
                <a:latin typeface="宋体" panose="02010600030101010101" pitchFamily="2" charset="-122"/>
              </a:rPr>
              <a:t>PPT</a:t>
            </a:r>
            <a:r>
              <a:rPr lang="zh-CN" altLang="en-US" sz="2200" b="1" dirty="0">
                <a:latin typeface="宋体" panose="02010600030101010101" pitchFamily="2" charset="-122"/>
              </a:rPr>
              <a:t>中没有、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PPT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中标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×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200" b="1" dirty="0">
                <a:latin typeface="宋体" panose="02010600030101010101" pitchFamily="2" charset="-122"/>
              </a:rPr>
              <a:t>上课未讲的不考，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举例所用的结构与组成不考</a:t>
            </a:r>
            <a:r>
              <a:rPr lang="en-US" altLang="zh-CN" b="1" dirty="0">
                <a:latin typeface="宋体" panose="02010600030101010101" pitchFamily="2" charset="-122"/>
              </a:rPr>
              <a:t>(MIPS</a:t>
            </a:r>
            <a:r>
              <a:rPr lang="zh-CN" altLang="en-US" b="1" dirty="0">
                <a:latin typeface="宋体" panose="02010600030101010101" pitchFamily="2" charset="-122"/>
              </a:rPr>
              <a:t>除外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宋体" panose="02010600030101010101" pitchFamily="2" charset="-122"/>
              </a:rPr>
              <a:t>重 要 性：层次有    、    、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紫色文字</a:t>
            </a:r>
            <a:r>
              <a:rPr lang="zh-CN" altLang="en-US" sz="2000" b="1" dirty="0">
                <a:latin typeface="宋体" panose="02010600030101010101" pitchFamily="2" charset="-122"/>
              </a:rPr>
              <a:t>、黑色文字，依次降低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宋体" panose="02010600030101010101" pitchFamily="2" charset="-122"/>
              </a:rPr>
              <a:t>掌握程度：级别有☆、◇、△，依次降低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考核方法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概念理解、原理解释、量化分析、简单设计</a:t>
            </a:r>
            <a:endParaRPr lang="en-US" altLang="zh-CN" sz="2200" b="1" spc="-100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19872" y="2167200"/>
            <a:ext cx="1165888" cy="216000"/>
            <a:chOff x="3618318" y="4229612"/>
            <a:chExt cx="1230043" cy="302327"/>
          </a:xfrm>
        </p:grpSpPr>
        <p:sp>
          <p:nvSpPr>
            <p:cNvPr id="7" name="Text Box 75"/>
            <p:cNvSpPr txBox="1">
              <a:spLocks noChangeArrowheads="1"/>
            </p:cNvSpPr>
            <p:nvPr/>
          </p:nvSpPr>
          <p:spPr bwMode="auto">
            <a:xfrm>
              <a:off x="3618318" y="4229612"/>
              <a:ext cx="455771" cy="302327"/>
            </a:xfrm>
            <a:prstGeom prst="rect">
              <a:avLst/>
            </a:prstGeom>
            <a:noFill/>
            <a:ln w="15875">
              <a:solidFill>
                <a:srgbClr val="FF3300"/>
              </a:solidFill>
              <a:miter lim="800000"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" name="Text Box 75"/>
            <p:cNvSpPr txBox="1">
              <a:spLocks noChangeArrowheads="1"/>
            </p:cNvSpPr>
            <p:nvPr/>
          </p:nvSpPr>
          <p:spPr bwMode="auto">
            <a:xfrm>
              <a:off x="4392590" y="4229612"/>
              <a:ext cx="455771" cy="302327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miter lim="800000"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章 系统结构基础</a:t>
            </a:r>
            <a:endParaRPr lang="zh-CN" altLang="en-US" sz="2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7" y="822955"/>
            <a:ext cx="8785225" cy="565109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、系统结构的概念        </a:t>
            </a:r>
            <a:r>
              <a:rPr lang="zh-CN" altLang="en-US" b="1" dirty="0">
                <a:latin typeface="宋体" panose="02010600030101010101" pitchFamily="2" charset="-122"/>
              </a:rPr>
              <a:t>☆深入理解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关联概念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系统结构的定义、所含内容、</a:t>
            </a:r>
            <a:r>
              <a:rPr lang="zh-CN" altLang="en-US" sz="2200" b="1" dirty="0">
                <a:latin typeface="+mn-ea"/>
              </a:rPr>
              <a:t>分类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弗林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冯氏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汉德勒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、计算机的性能评价      </a:t>
            </a:r>
            <a:r>
              <a:rPr lang="zh-CN" altLang="en-US" b="1" dirty="0">
                <a:latin typeface="+mn-ea"/>
              </a:rPr>
              <a:t>△可计算性能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性能指标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≥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，性能评测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程序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方法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比较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，成本与价格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关系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、系统设计的定量原理    </a:t>
            </a:r>
            <a:r>
              <a:rPr lang="zh-CN" altLang="en-US" b="1" dirty="0">
                <a:latin typeface="宋体" panose="02010600030101010101" pitchFamily="2" charset="-122"/>
              </a:rPr>
              <a:t>☆深入理解，能够运用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充分利用并行性、程序的局部性原理、关注经常性事件、</a:t>
            </a:r>
            <a:r>
              <a:rPr lang="en-US" altLang="zh-CN" sz="2200" b="1" dirty="0">
                <a:latin typeface="宋体" panose="02010600030101010101" pitchFamily="2" charset="-122"/>
              </a:rPr>
              <a:t>Amdahl</a:t>
            </a:r>
            <a:r>
              <a:rPr lang="zh-CN" altLang="en-US" sz="2200" b="1" dirty="0">
                <a:latin typeface="宋体" panose="02010600030101010101" pitchFamily="2" charset="-122"/>
              </a:rPr>
              <a:t>定律、利用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性能公式等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例：存储系统设计、指令系统设计遵循什么原理？优化设计结果如何评价？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</a:rPr>
              <a:t>系统结构的发展        </a:t>
            </a:r>
            <a:r>
              <a:rPr lang="zh-CN" altLang="en-US" b="1" dirty="0">
                <a:latin typeface="+mn-ea"/>
              </a:rPr>
              <a:t>△掌握相关概念     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下页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3964737"/>
              </p:ext>
            </p:extLst>
          </p:nvPr>
        </p:nvGraphicFramePr>
        <p:xfrm>
          <a:off x="1115616" y="1700808"/>
          <a:ext cx="2880320" cy="17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016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定义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ISA        </a:t>
                      </a:r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经典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CA)</a:t>
                      </a:r>
                      <a:endParaRPr lang="en-US" altLang="zh-CN" sz="1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单处理机 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spc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</a:t>
                      </a:r>
                      <a:r>
                        <a:rPr lang="zh-CN" altLang="en-US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机   </a:t>
                      </a: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宏</a:t>
                      </a: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CA)</a:t>
                      </a:r>
                      <a:endParaRPr lang="en-US" altLang="zh-CN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CI  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实现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 Box 75"/>
          <p:cNvSpPr txBox="1">
            <a:spLocks noChangeArrowheads="1"/>
          </p:cNvSpPr>
          <p:nvPr/>
        </p:nvSpPr>
        <p:spPr bwMode="auto">
          <a:xfrm>
            <a:off x="684000" y="908720"/>
            <a:ext cx="2088000" cy="324000"/>
          </a:xfrm>
          <a:prstGeom prst="rect">
            <a:avLst/>
          </a:prstGeom>
          <a:noFill/>
          <a:ln w="15875">
            <a:solidFill>
              <a:srgbClr val="FF3300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7143"/>
              </p:ext>
            </p:extLst>
          </p:nvPr>
        </p:nvGraphicFramePr>
        <p:xfrm>
          <a:off x="3995936" y="1700808"/>
          <a:ext cx="4752528" cy="17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所含内容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指令系统，</a:t>
                      </a:r>
                      <a:r>
                        <a:rPr lang="zh-CN" altLang="en-US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涉及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硬件子系统结构、软件管理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CPU(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部件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互连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、存储系统、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I/O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系统等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节点互连、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访问、节点交互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物理结构、器件使用、组装技术等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(×)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684000" y="4473152"/>
            <a:ext cx="2628000" cy="3240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687A1D6-2086-4ABB-86AA-59A87818C4F8}"/>
              </a:ext>
            </a:extLst>
          </p:cNvPr>
          <p:cNvGrpSpPr/>
          <p:nvPr/>
        </p:nvGrpSpPr>
        <p:grpSpPr>
          <a:xfrm>
            <a:off x="4968000" y="2314800"/>
            <a:ext cx="1512000" cy="538136"/>
            <a:chOff x="4968000" y="2314800"/>
            <a:chExt cx="1512000" cy="538136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B2103FC-614D-4E09-8ECC-6FDD8975B94C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>
              <a:off x="4968000" y="2348880"/>
              <a:ext cx="1260000" cy="504056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52E8D4C-FEAA-4ADB-A768-A983B8D013C6}"/>
                </a:ext>
              </a:extLst>
            </p:cNvPr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>
              <a:off x="5040000" y="2314800"/>
              <a:ext cx="1440000" cy="180000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404664"/>
            <a:ext cx="8812212" cy="5612627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、系统结构的发展        </a:t>
            </a:r>
            <a:r>
              <a:rPr lang="zh-CN" altLang="en-US" b="1" dirty="0">
                <a:latin typeface="+mn-ea"/>
              </a:rPr>
              <a:t>△掌握相关概念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冯</a:t>
            </a:r>
            <a:r>
              <a:rPr lang="en-US" altLang="zh-CN" sz="2200" b="1" dirty="0"/>
              <a:t>·</a:t>
            </a:r>
            <a:r>
              <a:rPr lang="zh-CN" altLang="en-US" sz="2200" b="1" dirty="0">
                <a:latin typeface="宋体" panose="02010600030101010101" pitchFamily="2" charset="-122"/>
              </a:rPr>
              <a:t>诺依曼结构的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改进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瓶颈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方法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        </a:t>
            </a:r>
            <a:r>
              <a:rPr lang="zh-CN" altLang="en-US" b="1" dirty="0">
                <a:latin typeface="宋体" panose="02010600030101010101" pitchFamily="2" charset="-122"/>
              </a:rPr>
              <a:t>←目前的</a:t>
            </a:r>
            <a:r>
              <a:rPr lang="en-US" altLang="zh-CN" b="1" dirty="0">
                <a:latin typeface="宋体" panose="02010600030101010101" pitchFamily="2" charset="-122"/>
              </a:rPr>
              <a:t>CA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CA</a:t>
            </a:r>
            <a:r>
              <a:rPr lang="zh-CN" altLang="en-US" sz="2200" b="1" dirty="0">
                <a:latin typeface="宋体" panose="02010600030101010101" pitchFamily="2" charset="-122"/>
              </a:rPr>
              <a:t>发展的</a:t>
            </a:r>
            <a:r>
              <a:rPr lang="zh-CN" altLang="en-US" sz="2200" b="1" u="sng" dirty="0">
                <a:latin typeface="宋体" panose="02010600030101010101" pitchFamily="2" charset="-122"/>
                <a:sym typeface="+mn-ea"/>
              </a:rPr>
              <a:t>影响</a:t>
            </a:r>
            <a:r>
              <a:rPr lang="zh-CN" altLang="en-US" sz="2200" b="1" dirty="0">
                <a:latin typeface="宋体" panose="02010600030101010101" pitchFamily="2" charset="-122"/>
              </a:rPr>
              <a:t>因素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应用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器件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CA</a:t>
            </a:r>
            <a:r>
              <a:rPr lang="zh-CN" altLang="en-US" sz="2200" b="1" dirty="0">
                <a:latin typeface="宋体" panose="02010600030101010101" pitchFamily="2" charset="-122"/>
              </a:rPr>
              <a:t>中</a:t>
            </a:r>
            <a:r>
              <a:rPr lang="zh-CN" altLang="en-US" sz="2200" b="1" u="sng" dirty="0">
                <a:latin typeface="宋体" panose="02010600030101010101" pitchFamily="2" charset="-122"/>
              </a:rPr>
              <a:t>并行性</a:t>
            </a:r>
            <a:r>
              <a:rPr lang="zh-CN" altLang="en-US" sz="2200" b="1" dirty="0">
                <a:latin typeface="宋体" panose="02010600030101010101" pitchFamily="2" charset="-122"/>
              </a:rPr>
              <a:t>的发展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等级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开发途径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系统结构树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latin typeface="宋体" panose="02010600030101010101" pitchFamily="2" charset="-122"/>
              </a:rPr>
              <a:t>思路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案例</a:t>
            </a:r>
            <a:r>
              <a:rPr lang="en-US" altLang="zh-CN" b="1" dirty="0">
                <a:latin typeface="宋体" panose="02010600030101010101" pitchFamily="2" charset="-122"/>
              </a:rPr>
              <a:t>])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例：并行等级、开发途径与系统结构的融合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*总体要求：</a:t>
            </a:r>
            <a:r>
              <a:rPr lang="zh-CN" altLang="en-US" sz="2200" b="1" dirty="0">
                <a:latin typeface="宋体" panose="02010600030101010101" pitchFamily="2" charset="-122"/>
                <a:ea typeface="+mn-ea"/>
              </a:rPr>
              <a:t>掌握</a:t>
            </a:r>
            <a:r>
              <a:rPr lang="en-US" altLang="zh-CN" sz="2200" b="1" dirty="0">
                <a:latin typeface="宋体" panose="02010600030101010101" pitchFamily="2" charset="-122"/>
                <a:ea typeface="+mn-ea"/>
              </a:rPr>
              <a:t>CA</a:t>
            </a:r>
            <a:r>
              <a:rPr lang="zh-CN" altLang="en-US" sz="2200" b="1" dirty="0">
                <a:latin typeface="宋体" panose="02010600030101010101" pitchFamily="2" charset="-122"/>
                <a:ea typeface="+mn-ea"/>
              </a:rPr>
              <a:t>的基本概念，能进行性能分析，</a:t>
            </a:r>
            <a:endParaRPr lang="en-US" altLang="zh-CN" sz="2200" b="1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  <a:ea typeface="+mn-ea"/>
              </a:rPr>
              <a:t>            </a:t>
            </a:r>
            <a:r>
              <a:rPr lang="zh-CN" altLang="en-US" sz="2200" b="1" dirty="0">
                <a:latin typeface="宋体" panose="02010600030101010101" pitchFamily="2" charset="-122"/>
                <a:ea typeface="+mn-ea"/>
              </a:rPr>
              <a:t>会运用定量原理，理解并行性开发途径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6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3502264"/>
              </p:ext>
            </p:extLst>
          </p:nvPr>
        </p:nvGraphicFramePr>
        <p:xfrm>
          <a:off x="1619672" y="2492896"/>
          <a:ext cx="6696744" cy="250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级别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典型机型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结构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分类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粒度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开发途径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操作级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DLP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操作流水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向量机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SIMD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细粒度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时间重叠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操作并行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阵列机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资源重复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1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指令级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ILP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指令流水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指令流水线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SISD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扩展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时间重叠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指令并行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超标量流水线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资源重复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1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线程级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TLP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线程交替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多线程处理器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资源共享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1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线程并行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多处理机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多计算机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MIMD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粗粒度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资源共享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章 指令系统</a:t>
            </a:r>
            <a:endParaRPr lang="zh-CN" altLang="en-US" sz="2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100" cy="559569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、指令系统概述         </a:t>
            </a:r>
            <a:r>
              <a:rPr lang="zh-CN" altLang="en-US" b="1" dirty="0">
                <a:latin typeface="宋体" panose="02010600030101010101" pitchFamily="2" charset="-122"/>
              </a:rPr>
              <a:t>◇理解组成及设计步骤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基本组成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指令的集合、指令功能用指令格式表示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      </a:t>
            </a:r>
            <a:r>
              <a:rPr lang="zh-CN" altLang="en-US" b="1" dirty="0">
                <a:latin typeface="+mn-ea"/>
                <a:ea typeface="+mn-ea"/>
              </a:rPr>
              <a:t>基础：指令功能</a:t>
            </a:r>
            <a:r>
              <a:rPr lang="en-US" altLang="zh-CN" b="1" dirty="0">
                <a:latin typeface="+mn-ea"/>
                <a:ea typeface="+mn-ea"/>
              </a:rPr>
              <a:t>-</a:t>
            </a:r>
            <a:r>
              <a:rPr lang="zh-CN" altLang="en-US" b="1" dirty="0">
                <a:latin typeface="+mn-ea"/>
                <a:ea typeface="+mn-ea"/>
              </a:rPr>
              <a:t>格式的关联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功能所含信息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格式组成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表示方式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表示方法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+mn-ea"/>
                <a:ea typeface="+mn-ea"/>
              </a:rPr>
              <a:t>   所含内容</a:t>
            </a:r>
            <a:r>
              <a:rPr lang="en-US" altLang="zh-CN" b="1" dirty="0">
                <a:latin typeface="+mn-ea"/>
                <a:ea typeface="+mn-ea"/>
              </a:rPr>
              <a:t>(5</a:t>
            </a:r>
            <a:r>
              <a:rPr lang="zh-CN" altLang="en-US" b="1" dirty="0">
                <a:latin typeface="+mn-ea"/>
                <a:ea typeface="+mn-ea"/>
              </a:rPr>
              <a:t>点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，性能指标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en-US" altLang="zh-CN" b="1" dirty="0">
                <a:latin typeface="+mn-ea"/>
                <a:ea typeface="+mn-ea"/>
                <a:sym typeface="+mn-ea"/>
              </a:rPr>
              <a:t>2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点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，设计原则</a:t>
            </a:r>
            <a:r>
              <a:rPr lang="en-US" altLang="zh-CN" b="1" dirty="0">
                <a:latin typeface="+mn-ea"/>
                <a:ea typeface="+mn-ea"/>
              </a:rPr>
              <a:t>(4</a:t>
            </a:r>
            <a:r>
              <a:rPr lang="zh-CN" altLang="en-US" b="1" dirty="0">
                <a:latin typeface="+mn-ea"/>
                <a:ea typeface="+mn-ea"/>
              </a:rPr>
              <a:t>点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及步骤</a:t>
            </a:r>
            <a:r>
              <a:rPr lang="en-US" altLang="zh-CN" b="1" dirty="0">
                <a:latin typeface="+mn-ea"/>
                <a:ea typeface="+mn-ea"/>
              </a:rPr>
              <a:t>(5</a:t>
            </a:r>
            <a:r>
              <a:rPr lang="zh-CN" altLang="en-US" b="1" dirty="0">
                <a:latin typeface="+mn-ea"/>
                <a:ea typeface="+mn-ea"/>
              </a:rPr>
              <a:t>步</a:t>
            </a:r>
            <a:r>
              <a:rPr lang="en-US" altLang="zh-CN" b="1" dirty="0">
                <a:latin typeface="+mn-ea"/>
                <a:ea typeface="+mn-ea"/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 </a:t>
            </a:r>
            <a:r>
              <a:rPr lang="en-US" altLang="zh-CN" dirty="0">
                <a:latin typeface="+mn-ea"/>
              </a:rPr>
              <a:t>└</a:t>
            </a:r>
            <a:r>
              <a:rPr lang="en-US" altLang="zh-CN" b="1" dirty="0">
                <a:latin typeface="+mn-ea"/>
              </a:rPr>
              <a:t>←ISA</a:t>
            </a:r>
            <a:r>
              <a:rPr lang="zh-CN" altLang="en-US" b="1" dirty="0">
                <a:latin typeface="+mn-ea"/>
              </a:rPr>
              <a:t>结构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数据表示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指令功能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寻址方式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指令格式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       例：</a:t>
            </a:r>
            <a:r>
              <a:rPr lang="zh-CN" altLang="en-US" b="1" dirty="0"/>
              <a:t>指令功能与数据表示的</a:t>
            </a:r>
            <a:r>
              <a:rPr lang="zh-CN" altLang="en-US" b="1" dirty="0">
                <a:sym typeface="+mn-ea"/>
              </a:rPr>
              <a:t>设计</a:t>
            </a:r>
            <a:r>
              <a:rPr lang="zh-CN" altLang="en-US" b="1" dirty="0"/>
              <a:t>次序？不同指令中寻址方式的表示？</a:t>
            </a:r>
            <a:endParaRPr lang="en-US" altLang="zh-CN" b="1" dirty="0"/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ISA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结构设计           </a:t>
            </a:r>
            <a:r>
              <a:rPr lang="zh-CN" altLang="en-US" b="1" dirty="0">
                <a:latin typeface="+mn-ea"/>
              </a:rPr>
              <a:t>△掌握相关概念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分类</a:t>
            </a:r>
            <a:r>
              <a:rPr lang="en-US" altLang="zh-CN" b="1" dirty="0">
                <a:latin typeface="宋体" panose="02010600030101010101" pitchFamily="2" charset="-122"/>
              </a:rPr>
              <a:t>(4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，设计内容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类型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相关参数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、目标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性价比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、方法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3-6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、数据表示</a:t>
            </a: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/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指令功能</a:t>
            </a: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/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寻址方式</a:t>
            </a: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/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指令格式设计    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下页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55915" y="2852936"/>
            <a:ext cx="1296296" cy="866298"/>
            <a:chOff x="5796000" y="5085184"/>
            <a:chExt cx="1296296" cy="866298"/>
          </a:xfrm>
        </p:grpSpPr>
        <p:cxnSp>
          <p:nvCxnSpPr>
            <p:cNvPr id="6" name="直接箭头连接符 5"/>
            <p:cNvCxnSpPr/>
            <p:nvPr>
              <p:custDataLst>
                <p:tags r:id="rId34"/>
              </p:custDataLst>
            </p:nvPr>
          </p:nvCxnSpPr>
          <p:spPr>
            <a:xfrm>
              <a:off x="6516215" y="5085184"/>
              <a:ext cx="1" cy="86400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516296" y="5157240"/>
              <a:ext cx="576000" cy="43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操作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编码</a:t>
              </a:r>
              <a:endParaRPr lang="zh-CN" altLang="en-US" sz="14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>
              <p:custDataLst>
                <p:tags r:id="rId36"/>
              </p:custDataLst>
            </p:nvPr>
          </p:nvCxnSpPr>
          <p:spPr>
            <a:xfrm>
              <a:off x="5796136" y="5085184"/>
              <a:ext cx="720000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cxnSpLocks/>
            </p:cNvCxnSpPr>
            <p:nvPr>
              <p:custDataLst>
                <p:tags r:id="rId37"/>
              </p:custDataLst>
            </p:nvPr>
          </p:nvCxnSpPr>
          <p:spPr>
            <a:xfrm flipH="1" flipV="1">
              <a:off x="5796000" y="5375096"/>
              <a:ext cx="540000" cy="576386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6228059" y="2060848"/>
            <a:ext cx="2592288" cy="612040"/>
            <a:chOff x="6084168" y="4365104"/>
            <a:chExt cx="2592288" cy="612040"/>
          </a:xfrm>
        </p:grpSpPr>
        <p:sp>
          <p:nvSpPr>
            <p:cNvPr id="58" name="Text Box 2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876256" y="4725144"/>
              <a:ext cx="1800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指令地址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/OPD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</a:p>
          </p:txBody>
        </p:sp>
        <p:cxnSp>
          <p:nvCxnSpPr>
            <p:cNvPr id="59" name="直接箭头连接符 58"/>
            <p:cNvCxnSpPr/>
            <p:nvPr>
              <p:custDataLst>
                <p:tags r:id="rId31"/>
              </p:custDataLst>
            </p:nvPr>
          </p:nvCxnSpPr>
          <p:spPr>
            <a:xfrm>
              <a:off x="6300192" y="4869160"/>
              <a:ext cx="57600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2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084168" y="4365104"/>
              <a:ext cx="2592288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OPD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的存放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(GPRs/MEM/IR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等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1" name="直接箭头连接符 60"/>
            <p:cNvCxnSpPr/>
            <p:nvPr>
              <p:custDataLst>
                <p:tags r:id="rId33"/>
              </p:custDataLst>
            </p:nvPr>
          </p:nvCxnSpPr>
          <p:spPr>
            <a:xfrm>
              <a:off x="6516216" y="4622690"/>
              <a:ext cx="0" cy="252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707779" y="2420888"/>
            <a:ext cx="2736041" cy="864096"/>
            <a:chOff x="3347864" y="4653136"/>
            <a:chExt cx="2736041" cy="864096"/>
          </a:xfrm>
        </p:grpSpPr>
        <p:sp>
          <p:nvSpPr>
            <p:cNvPr id="63" name="Text Box 2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707905" y="4653136"/>
              <a:ext cx="2376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显式的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指令地址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/OPD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信息</a:t>
              </a:r>
            </a:p>
          </p:txBody>
        </p:sp>
        <p:sp>
          <p:nvSpPr>
            <p:cNvPr id="64" name="Text Box 22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707905" y="4960218"/>
              <a:ext cx="208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显式的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操作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格式信息</a:t>
              </a:r>
            </a:p>
          </p:txBody>
        </p:sp>
        <p:cxnSp>
          <p:nvCxnSpPr>
            <p:cNvPr id="65" name="直接箭头连接符 64"/>
            <p:cNvCxnSpPr/>
            <p:nvPr>
              <p:custDataLst>
                <p:tags r:id="rId26"/>
              </p:custDataLst>
            </p:nvPr>
          </p:nvCxnSpPr>
          <p:spPr>
            <a:xfrm>
              <a:off x="3347866" y="4797152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>
              <p:custDataLst>
                <p:tags r:id="rId27"/>
              </p:custDataLst>
            </p:nvPr>
          </p:nvCxnSpPr>
          <p:spPr>
            <a:xfrm>
              <a:off x="3347866" y="5085184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 Box 22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707904" y="5265232"/>
              <a:ext cx="208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隐式的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信息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显式之外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8" name="直接箭头连接符 67"/>
            <p:cNvCxnSpPr/>
            <p:nvPr>
              <p:custDataLst>
                <p:tags r:id="rId29"/>
              </p:custDataLst>
            </p:nvPr>
          </p:nvCxnSpPr>
          <p:spPr>
            <a:xfrm>
              <a:off x="3347864" y="5373216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3419750" y="2060848"/>
            <a:ext cx="2088000" cy="1080088"/>
            <a:chOff x="3059835" y="4293096"/>
            <a:chExt cx="2088000" cy="1080088"/>
          </a:xfrm>
        </p:grpSpPr>
        <p:cxnSp>
          <p:nvCxnSpPr>
            <p:cNvPr id="70" name="直接箭头连接符 69"/>
            <p:cNvCxnSpPr/>
            <p:nvPr>
              <p:custDataLst>
                <p:tags r:id="rId20"/>
              </p:custDataLst>
            </p:nvPr>
          </p:nvCxnSpPr>
          <p:spPr>
            <a:xfrm>
              <a:off x="3491882" y="4578925"/>
              <a:ext cx="0" cy="216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2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059835" y="4293096"/>
              <a:ext cx="2088000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表示方式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显式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隐式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6" name="直接箭头连接符 75"/>
            <p:cNvCxnSpPr/>
            <p:nvPr>
              <p:custDataLst>
                <p:tags r:id="rId22"/>
              </p:custDataLst>
            </p:nvPr>
          </p:nvCxnSpPr>
          <p:spPr>
            <a:xfrm>
              <a:off x="3491880" y="4797152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>
              <p:custDataLst>
                <p:tags r:id="rId23"/>
              </p:custDataLst>
            </p:nvPr>
          </p:nvCxnSpPr>
          <p:spPr>
            <a:xfrm>
              <a:off x="3491880" y="5085184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740227" y="2706718"/>
            <a:ext cx="1152253" cy="972000"/>
            <a:chOff x="7596211" y="4578926"/>
            <a:chExt cx="1152253" cy="972000"/>
          </a:xfrm>
        </p:grpSpPr>
        <p:cxnSp>
          <p:nvCxnSpPr>
            <p:cNvPr id="90" name="直接箭头连接符 89"/>
            <p:cNvCxnSpPr/>
            <p:nvPr>
              <p:custDataLst>
                <p:tags r:id="rId18"/>
              </p:custDataLst>
            </p:nvPr>
          </p:nvCxnSpPr>
          <p:spPr>
            <a:xfrm>
              <a:off x="7596336" y="4578926"/>
              <a:ext cx="0" cy="97200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596211" y="4797152"/>
              <a:ext cx="1152253" cy="46805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地址编码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latin typeface="+mn-lt"/>
                </a:rPr>
                <a:t>↑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寻址方式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259507" y="2474158"/>
            <a:ext cx="7560840" cy="1494874"/>
            <a:chOff x="899592" y="4238382"/>
            <a:chExt cx="7560840" cy="1494874"/>
          </a:xfrm>
        </p:grpSpPr>
        <p:sp>
          <p:nvSpPr>
            <p:cNvPr id="72" name="Text Box 22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347864" y="5157248"/>
              <a:ext cx="2520280" cy="252000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地址码个数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目的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OPD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位置等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73" name="Text Box 2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763744" y="4238382"/>
              <a:ext cx="504000" cy="72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功能所含信息</a:t>
              </a:r>
            </a:p>
          </p:txBody>
        </p:sp>
        <p:sp>
          <p:nvSpPr>
            <p:cNvPr id="74" name="Text Box 2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948432" y="5480934"/>
              <a:ext cx="1512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地址码</a:t>
              </a:r>
            </a:p>
          </p:txBody>
        </p:sp>
        <p:cxnSp>
          <p:nvCxnSpPr>
            <p:cNvPr id="75" name="直接连接符 74"/>
            <p:cNvCxnSpPr/>
            <p:nvPr>
              <p:custDataLst>
                <p:tags r:id="rId5"/>
              </p:custDataLst>
            </p:nvPr>
          </p:nvCxnSpPr>
          <p:spPr bwMode="auto">
            <a:xfrm>
              <a:off x="7380480" y="5480934"/>
              <a:ext cx="0" cy="25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>
              <p:custDataLst>
                <p:tags r:id="rId6"/>
              </p:custDataLst>
            </p:nvPr>
          </p:nvCxnSpPr>
          <p:spPr bwMode="auto">
            <a:xfrm>
              <a:off x="8100560" y="5480934"/>
              <a:ext cx="0" cy="25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 Box 2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99592" y="5481256"/>
              <a:ext cx="1008112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指令格式</a:t>
              </a:r>
            </a:p>
          </p:txBody>
        </p:sp>
        <p:sp>
          <p:nvSpPr>
            <p:cNvPr id="80" name="Text Box 2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27864" y="4257216"/>
              <a:ext cx="720000" cy="72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需约定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表示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的信息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1" name="直接箭头连接符 80"/>
            <p:cNvCxnSpPr/>
            <p:nvPr>
              <p:custDataLst>
                <p:tags r:id="rId9"/>
              </p:custDataLst>
            </p:nvPr>
          </p:nvCxnSpPr>
          <p:spPr>
            <a:xfrm>
              <a:off x="2267744" y="4617160"/>
              <a:ext cx="36004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>
              <p:custDataLst>
                <p:tags r:id="rId10"/>
              </p:custDataLst>
            </p:nvPr>
          </p:nvCxnSpPr>
          <p:spPr>
            <a:xfrm>
              <a:off x="1907704" y="5625272"/>
              <a:ext cx="424800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 Box 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156432" y="5481256"/>
              <a:ext cx="792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11864" y="5157248"/>
              <a:ext cx="936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格式信息</a:t>
              </a:r>
            </a:p>
          </p:txBody>
        </p:sp>
        <p:cxnSp>
          <p:nvCxnSpPr>
            <p:cNvPr id="86" name="直接箭头连接符 85"/>
            <p:cNvCxnSpPr/>
            <p:nvPr>
              <p:custDataLst>
                <p:tags r:id="rId13"/>
              </p:custDataLst>
            </p:nvPr>
          </p:nvCxnSpPr>
          <p:spPr>
            <a:xfrm flipV="1">
              <a:off x="2987824" y="4977200"/>
              <a:ext cx="0" cy="180000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2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99648" y="4337746"/>
              <a:ext cx="504000" cy="57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指令功能</a:t>
              </a:r>
            </a:p>
          </p:txBody>
        </p:sp>
        <p:cxnSp>
          <p:nvCxnSpPr>
            <p:cNvPr id="88" name="直接箭头连接符 87"/>
            <p:cNvCxnSpPr/>
            <p:nvPr>
              <p:custDataLst>
                <p:tags r:id="rId15"/>
              </p:custDataLst>
            </p:nvPr>
          </p:nvCxnSpPr>
          <p:spPr>
            <a:xfrm>
              <a:off x="1403648" y="4614958"/>
              <a:ext cx="360040" cy="2202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>
              <p:custDataLst>
                <p:tags r:id="rId16"/>
              </p:custDataLst>
            </p:nvPr>
          </p:nvCxnSpPr>
          <p:spPr>
            <a:xfrm flipV="1">
              <a:off x="2987824" y="5411317"/>
              <a:ext cx="0" cy="144000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>
              <p:custDataLst>
                <p:tags r:id="rId17"/>
              </p:custDataLst>
            </p:nvPr>
          </p:nvCxnSpPr>
          <p:spPr>
            <a:xfrm flipH="1">
              <a:off x="2982733" y="5561648"/>
              <a:ext cx="3168000" cy="1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Box 75">
            <a:extLst>
              <a:ext uri="{FF2B5EF4-FFF2-40B4-BE49-F238E27FC236}">
                <a16:creationId xmlns:a16="http://schemas.microsoft.com/office/drawing/2014/main" id="{497FA795-EC41-4C04-8F08-34C4B1D11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42702"/>
            <a:ext cx="1764000" cy="3240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59C93C9-4016-44A1-9D26-1572FFD8EAA0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3924000" y="1654099"/>
            <a:ext cx="1620000" cy="144000"/>
          </a:xfrm>
          <a:prstGeom prst="straightConnector1">
            <a:avLst/>
          </a:prstGeom>
          <a:ln w="15875">
            <a:solidFill>
              <a:srgbClr val="990099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38">
            <a:extLst>
              <a:ext uri="{FF2B5EF4-FFF2-40B4-BE49-F238E27FC236}">
                <a16:creationId xmlns:a16="http://schemas.microsoft.com/office/drawing/2014/main" id="{2BCF3B46-B60D-46A7-97DD-CD91E0B99476}"/>
              </a:ext>
            </a:extLst>
          </p:cNvPr>
          <p:cNvSpPr/>
          <p:nvPr/>
        </p:nvSpPr>
        <p:spPr bwMode="auto">
          <a:xfrm>
            <a:off x="180000" y="3356992"/>
            <a:ext cx="936000" cy="288000"/>
          </a:xfrm>
          <a:prstGeom prst="borderCallout2">
            <a:avLst>
              <a:gd name="adj1" fmla="val 103223"/>
              <a:gd name="adj2" fmla="val 30577"/>
              <a:gd name="adj3" fmla="val 477778"/>
              <a:gd name="adj4" fmla="val 28166"/>
              <a:gd name="adj5" fmla="val 648939"/>
              <a:gd name="adj6" fmla="val 97490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即</a:t>
            </a:r>
            <a:r>
              <a:rPr lang="en-US" altLang="zh-CN" sz="1600" b="1" dirty="0">
                <a:latin typeface="宋体" panose="02010600030101010101" pitchFamily="2" charset="-122"/>
              </a:rPr>
              <a:t>IS</a:t>
            </a:r>
            <a:r>
              <a:rPr lang="zh-CN" altLang="en-US" sz="1600" b="1" dirty="0">
                <a:latin typeface="宋体" panose="02010600030101010101" pitchFamily="2" charset="-122"/>
              </a:rPr>
              <a:t>结构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53" name="AutoShape 38">
            <a:extLst>
              <a:ext uri="{FF2B5EF4-FFF2-40B4-BE49-F238E27FC236}">
                <a16:creationId xmlns:a16="http://schemas.microsoft.com/office/drawing/2014/main" id="{CA7945D1-9951-45B7-AAF0-C81957FB9501}"/>
              </a:ext>
            </a:extLst>
          </p:cNvPr>
          <p:cNvSpPr/>
          <p:nvPr/>
        </p:nvSpPr>
        <p:spPr bwMode="auto">
          <a:xfrm>
            <a:off x="252000" y="2708952"/>
            <a:ext cx="720000" cy="288000"/>
          </a:xfrm>
          <a:prstGeom prst="borderCallout2">
            <a:avLst>
              <a:gd name="adj1" fmla="val -7650"/>
              <a:gd name="adj2" fmla="val 53760"/>
              <a:gd name="adj3" fmla="val -79107"/>
              <a:gd name="adj4" fmla="val 54372"/>
              <a:gd name="adj5" fmla="val -502628"/>
              <a:gd name="adj6" fmla="val 134783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又称</a:t>
            </a:r>
            <a:r>
              <a:rPr lang="en-US" altLang="zh-CN" sz="1600" b="1" dirty="0">
                <a:latin typeface="宋体" panose="02010600030101010101" pitchFamily="2" charset="-122"/>
              </a:rPr>
              <a:t>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705" y="404495"/>
            <a:ext cx="8784783" cy="607089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、数据表示设计          </a:t>
            </a:r>
            <a:r>
              <a:rPr lang="zh-CN" altLang="en-US" b="1" dirty="0">
                <a:latin typeface="+mn-ea"/>
              </a:rPr>
              <a:t>△了解过程</a:t>
            </a:r>
            <a:r>
              <a:rPr lang="en-US" altLang="zh-CN" b="1" dirty="0">
                <a:latin typeface="+mn-ea"/>
              </a:rPr>
              <a:t>&amp;</a:t>
            </a:r>
            <a:r>
              <a:rPr lang="zh-CN" altLang="en-US" b="1" dirty="0">
                <a:latin typeface="+mn-ea"/>
              </a:rPr>
              <a:t>方法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内容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所支持类型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latin typeface="宋体" panose="02010600030101010101" pitchFamily="2" charset="-122"/>
              </a:rPr>
              <a:t>含参数</a:t>
            </a:r>
            <a:r>
              <a:rPr lang="en-US" altLang="zh-CN" b="1" dirty="0">
                <a:latin typeface="宋体" panose="02010600030101010101" pitchFamily="2" charset="-122"/>
              </a:rPr>
              <a:t>])</a:t>
            </a:r>
            <a:r>
              <a:rPr lang="zh-CN" altLang="en-US" sz="2200" b="1" dirty="0">
                <a:latin typeface="宋体" panose="02010600030101010101" pitchFamily="2" charset="-122"/>
              </a:rPr>
              <a:t>，目标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性价比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，方法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频带分析法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、指令功能设计          </a:t>
            </a:r>
            <a:r>
              <a:rPr lang="zh-CN" altLang="en-US" b="1" dirty="0">
                <a:latin typeface="宋体" panose="02010600030101010101" pitchFamily="2" charset="-122"/>
              </a:rPr>
              <a:t>◇</a:t>
            </a:r>
            <a:r>
              <a:rPr lang="zh-CN" altLang="en-US" b="1" dirty="0">
                <a:latin typeface="+mn-ea"/>
              </a:rPr>
              <a:t>理解方法</a:t>
            </a:r>
            <a:r>
              <a:rPr lang="en-US" altLang="zh-CN" b="1" dirty="0">
                <a:latin typeface="+mn-ea"/>
              </a:rPr>
              <a:t>&amp;</a:t>
            </a:r>
            <a:r>
              <a:rPr lang="zh-CN" altLang="en-US" b="1" dirty="0">
                <a:latin typeface="+mn-ea"/>
                <a:sym typeface="+mn-ea"/>
              </a:rPr>
              <a:t>优化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spc="-50" dirty="0">
                <a:latin typeface="宋体" panose="02010600030101010101" pitchFamily="2" charset="-122"/>
              </a:rPr>
              <a:t>内容</a:t>
            </a:r>
            <a:r>
              <a:rPr lang="en-US" altLang="zh-CN" b="1" spc="-50" dirty="0">
                <a:latin typeface="宋体" panose="02010600030101010101" pitchFamily="2" charset="-122"/>
              </a:rPr>
              <a:t>(</a:t>
            </a:r>
            <a:r>
              <a:rPr lang="zh-CN" altLang="en-US" b="1" spc="-50" dirty="0">
                <a:latin typeface="宋体" panose="02010600030101010101" pitchFamily="2" charset="-122"/>
              </a:rPr>
              <a:t>所支持</a:t>
            </a:r>
            <a:r>
              <a:rPr lang="en-US" altLang="zh-CN" b="1" spc="-50" dirty="0">
                <a:latin typeface="宋体" panose="02010600030101010101" pitchFamily="2" charset="-122"/>
              </a:rPr>
              <a:t>OP&amp;OPD</a:t>
            </a:r>
            <a:r>
              <a:rPr lang="zh-CN" altLang="en-US" b="1" spc="-50" dirty="0">
                <a:latin typeface="宋体" panose="02010600030101010101" pitchFamily="2" charset="-122"/>
              </a:rPr>
              <a:t>类型</a:t>
            </a:r>
            <a:r>
              <a:rPr lang="en-US" altLang="zh-CN" b="1" spc="-50" dirty="0">
                <a:latin typeface="宋体" panose="02010600030101010101" pitchFamily="2" charset="-122"/>
              </a:rPr>
              <a:t>)</a:t>
            </a:r>
            <a:r>
              <a:rPr lang="zh-CN" altLang="en-US" sz="2200" b="1" spc="-50" dirty="0">
                <a:latin typeface="宋体" panose="02010600030101010101" pitchFamily="2" charset="-122"/>
              </a:rPr>
              <a:t>，</a:t>
            </a:r>
            <a:r>
              <a:rPr lang="zh-CN" altLang="en-US" sz="2200" b="1" dirty="0">
                <a:latin typeface="宋体" panose="02010600030101010101" pitchFamily="2" charset="-122"/>
              </a:rPr>
              <a:t>目标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性价比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完整性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sz="2200" b="1" spc="-50" dirty="0">
                <a:latin typeface="宋体" panose="02010600030101010101" pitchFamily="2" charset="-122"/>
              </a:rPr>
              <a:t>方法，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anose="02010600030101010101" pitchFamily="2" charset="-122"/>
              </a:rPr>
              <a:t>优化</a:t>
            </a:r>
            <a:r>
              <a:rPr lang="en-US" altLang="zh-CN" sz="1800" b="1" spc="-50" dirty="0">
                <a:latin typeface="宋体" panose="02010600030101010101" pitchFamily="2" charset="-122"/>
              </a:rPr>
              <a:t>(CISC/RISC</a:t>
            </a:r>
            <a:r>
              <a:rPr lang="en-US" altLang="zh-CN" b="1" spc="-50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       例：数据</a:t>
            </a:r>
            <a:r>
              <a:rPr lang="zh-CN" altLang="en-US" b="1" dirty="0">
                <a:ln>
                  <a:noFill/>
                </a:ln>
                <a:latin typeface="+mn-ea"/>
              </a:rPr>
              <a:t>表示</a:t>
            </a:r>
            <a:r>
              <a:rPr lang="zh-CN" altLang="en-US" b="1" dirty="0">
                <a:latin typeface="+mn-ea"/>
              </a:rPr>
              <a:t>类型与</a:t>
            </a:r>
            <a:r>
              <a:rPr lang="en-US" altLang="zh-CN" b="1" dirty="0">
                <a:latin typeface="+mn-ea"/>
              </a:rPr>
              <a:t>OPD</a:t>
            </a:r>
            <a:r>
              <a:rPr lang="zh-CN" altLang="en-US" b="1" dirty="0">
                <a:latin typeface="+mn-ea"/>
              </a:rPr>
              <a:t>类型的关系？为什么？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、寻址方式设计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</a:rPr>
              <a:t>         </a:t>
            </a:r>
            <a:r>
              <a:rPr lang="zh-CN" altLang="en-US" b="1" dirty="0">
                <a:latin typeface="宋体" panose="02010600030101010101" pitchFamily="2" charset="-122"/>
              </a:rPr>
              <a:t>△理解相关概念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编址</a:t>
            </a:r>
            <a:r>
              <a:rPr lang="en-US" altLang="zh-CN" sz="2200" b="1" dirty="0"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内容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各部件编址单位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空间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、目标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存储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访问效率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spc="-50" dirty="0">
                <a:latin typeface="宋体" panose="02010600030101010101" pitchFamily="2" charset="-122"/>
              </a:rPr>
              <a:t>方法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寻址</a:t>
            </a:r>
            <a:r>
              <a:rPr lang="en-US" altLang="zh-CN" sz="2200" b="1" dirty="0"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内容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所支持种类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参数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、目标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代码效率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计算速度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spc="-50" dirty="0">
                <a:latin typeface="宋体" panose="02010600030101010101" pitchFamily="2" charset="-122"/>
              </a:rPr>
              <a:t>方法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、指令格式设计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</a:rPr>
              <a:t>         </a:t>
            </a:r>
            <a:r>
              <a:rPr lang="zh-CN" altLang="en-US" b="1" dirty="0">
                <a:latin typeface="宋体" panose="02010600030101010101" pitchFamily="2" charset="-122"/>
              </a:rPr>
              <a:t>☆可进行设计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内容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各指令的格式组成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编码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，目标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字长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规整性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方法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针对每条指令</a:t>
            </a:r>
            <a:r>
              <a:rPr lang="en-US" altLang="zh-CN" b="1" dirty="0">
                <a:latin typeface="宋体" panose="02010600030101010101" pitchFamily="2" charset="-122"/>
              </a:rPr>
              <a:t>/OP</a:t>
            </a:r>
            <a:r>
              <a:rPr lang="zh-CN" altLang="en-US" b="1" dirty="0">
                <a:latin typeface="宋体" panose="02010600030101010101" pitchFamily="2" charset="-122"/>
              </a:rPr>
              <a:t>码无二义性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操作码编码、地址码编码，指令字格式的组成、优化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   例：不同指令同一寻址方式的编码能不同？指令格式设计过程？</a:t>
            </a:r>
            <a:r>
              <a:rPr lang="en-US" altLang="zh-CN" b="1" dirty="0">
                <a:latin typeface="宋体" panose="02010600030101010101" pitchFamily="2" charset="-122"/>
              </a:rPr>
              <a:t>(PPT2-P39</a:t>
            </a:r>
            <a:r>
              <a:rPr lang="zh-CN" altLang="en-US" b="1" dirty="0"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*总体要求：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理解各部分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设计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的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内容</a:t>
            </a:r>
            <a:r>
              <a:rPr lang="en-US" altLang="zh-CN" sz="2200" b="1" u="sng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目标</a:t>
            </a:r>
            <a:r>
              <a:rPr lang="en-US" altLang="zh-CN" sz="2200" b="1" u="sng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方法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</a:t>
            </a:r>
            <a:endParaRPr lang="en-US" altLang="zh-CN" sz="2200" b="1" spc="-100" dirty="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200" b="1" spc="-100" dirty="0">
                <a:latin typeface="宋体" panose="02010600030101010101" pitchFamily="2" charset="-122"/>
              </a:rPr>
              <a:t>             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可进行指令格式的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分析</a:t>
            </a:r>
            <a:r>
              <a:rPr lang="en-US" altLang="zh-CN" sz="2200" b="1" u="sng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设计</a:t>
            </a:r>
            <a:endParaRPr lang="en-US" altLang="zh-CN" sz="2200" b="1" u="sng" spc="-100" dirty="0">
              <a:latin typeface="宋体" panose="02010600030101010101" pitchFamily="2" charset="-122"/>
            </a:endParaRP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648000" y="3682800"/>
            <a:ext cx="1800000" cy="3240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章 流水线技术</a:t>
            </a:r>
            <a:endParaRPr lang="zh-CN" altLang="en-US" sz="2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705" y="836930"/>
            <a:ext cx="8784000" cy="5358005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、指令流水线概述        </a:t>
            </a:r>
            <a:r>
              <a:rPr lang="zh-CN" altLang="en-US" b="1" dirty="0">
                <a:latin typeface="宋体" panose="02010600030101010101" pitchFamily="2" charset="-122"/>
              </a:rPr>
              <a:t>◇掌握概念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  工作原理，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组成要求</a:t>
            </a:r>
            <a:r>
              <a:rPr lang="en-US" altLang="zh-CN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操作独立</a:t>
            </a:r>
            <a:r>
              <a:rPr lang="en-US" altLang="zh-CN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同步</a:t>
            </a:r>
            <a:r>
              <a:rPr lang="en-US" altLang="zh-CN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无冲突</a:t>
            </a:r>
            <a:r>
              <a:rPr lang="en-US" altLang="zh-CN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，分类</a:t>
            </a:r>
            <a:r>
              <a:rPr lang="en-US" altLang="zh-CN" sz="1800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800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按结构</a:t>
            </a:r>
            <a:r>
              <a:rPr lang="en-US" altLang="zh-CN" sz="1800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800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流出次序</a:t>
            </a:r>
            <a:r>
              <a:rPr lang="en-US" altLang="zh-CN" sz="1800" b="1" spc="-5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性能指标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吞吐率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加速比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效率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例：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相对于按序流动流水线，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乱序流动流水线的组成要求？</a:t>
            </a:r>
            <a:endParaRPr lang="en-US" altLang="zh-CN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、流水线的冒险处理      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☆掌握原理、可分析性能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   冒险类型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(3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，各种冒险处理的方法、实现机制、性能</a:t>
            </a:r>
            <a:endParaRPr lang="en-US" altLang="zh-CN" sz="2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例：数据冒险、控制冒险的阻塞法不同点？程序性能的计算方法？</a:t>
            </a:r>
            <a:endParaRPr lang="en-US" altLang="zh-CN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、流水线的实现          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△理解组成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原理的实现方法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数据通路的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组织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段功能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结构冒险处理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lang="en-US" altLang="zh-CN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控制冒险处理的组织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方案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控制器的组织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组成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传递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冒险检测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处理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*总体要求：</a:t>
            </a:r>
            <a:r>
              <a:rPr lang="zh-CN" altLang="en-US" sz="2200" b="1" dirty="0">
                <a:latin typeface="宋体" panose="02010600030101010101" pitchFamily="2" charset="-122"/>
              </a:rPr>
              <a:t>掌握流水线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u="sng" dirty="0">
                <a:latin typeface="宋体" panose="02010600030101010101" pitchFamily="2" charset="-122"/>
              </a:rPr>
              <a:t>MIPS</a:t>
            </a:r>
            <a:r>
              <a:rPr lang="zh-CN" altLang="en-US" b="1" u="sng" dirty="0">
                <a:latin typeface="宋体" panose="02010600030101010101" pitchFamily="2" charset="-122"/>
              </a:rPr>
              <a:t>为例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的组成原理、冒险处理机制，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    可分析流水线的性能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原理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机制的运用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4644008" y="2890800"/>
            <a:ext cx="2880000" cy="3240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1303-330C-42C9-BBA6-81B5690056D7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章 指令级并行技术</a:t>
            </a:r>
            <a:endParaRPr lang="zh-CN" altLang="en-US" sz="2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792000"/>
            <a:ext cx="8785100" cy="567264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ILP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开发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>
                <a:latin typeface="+mn-ea"/>
                <a:ea typeface="+mn-ea"/>
              </a:rPr>
              <a:t>途径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时间重叠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资源重复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，影响因素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</a:rPr>
              <a:t>数据相关</a:t>
            </a:r>
            <a:r>
              <a:rPr lang="en-US" altLang="zh-CN" b="1" dirty="0">
                <a:latin typeface="+mn-ea"/>
              </a:rPr>
              <a:t>&amp;</a:t>
            </a:r>
            <a:r>
              <a:rPr lang="zh-CN" altLang="en-US" b="1" dirty="0">
                <a:latin typeface="+mn-ea"/>
              </a:rPr>
              <a:t>控制相关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  <a:sym typeface="+mn-ea"/>
              </a:rPr>
              <a:t>        </a:t>
            </a:r>
            <a:r>
              <a:rPr lang="zh-CN" altLang="en-US" sz="2200" b="1" dirty="0">
                <a:latin typeface="+mn-ea"/>
                <a:ea typeface="+mn-ea"/>
                <a:sym typeface="+mn-ea"/>
              </a:rPr>
              <a:t>    策略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(</a:t>
            </a:r>
            <a:r>
              <a:rPr lang="zh-CN" altLang="en-US" b="1" dirty="0">
                <a:latin typeface="+mn-ea"/>
              </a:rPr>
              <a:t>软件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静态</a:t>
            </a:r>
            <a:r>
              <a:rPr lang="en-US" altLang="zh-CN" b="1" dirty="0">
                <a:latin typeface="+mn-ea"/>
              </a:rPr>
              <a:t>]/</a:t>
            </a:r>
            <a:r>
              <a:rPr lang="zh-CN" altLang="en-US" b="1" dirty="0">
                <a:latin typeface="+mn-ea"/>
              </a:rPr>
              <a:t>硬件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动态</a:t>
            </a:r>
            <a:r>
              <a:rPr lang="en-US" altLang="zh-CN" b="1" dirty="0">
                <a:latin typeface="+mn-ea"/>
              </a:rPr>
              <a:t>]</a:t>
            </a:r>
            <a:r>
              <a:rPr lang="zh-CN" altLang="en-US" b="1" dirty="0">
                <a:latin typeface="+mn-ea"/>
              </a:rPr>
              <a:t>调度指令，块内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数据</a:t>
            </a:r>
            <a:r>
              <a:rPr lang="en-US" altLang="zh-CN" b="1" dirty="0">
                <a:latin typeface="+mn-ea"/>
              </a:rPr>
              <a:t>]/</a:t>
            </a:r>
            <a:r>
              <a:rPr lang="zh-CN" altLang="en-US" b="1" dirty="0">
                <a:latin typeface="+mn-ea"/>
              </a:rPr>
              <a:t>跨块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控制</a:t>
            </a:r>
            <a:r>
              <a:rPr lang="en-US" altLang="zh-CN" b="1" dirty="0">
                <a:latin typeface="+mn-ea"/>
              </a:rPr>
              <a:t>])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  <a:ea typeface="+mn-ea"/>
              </a:rPr>
              <a:t>                     </a:t>
            </a:r>
            <a:r>
              <a:rPr lang="zh-CN" altLang="en-US" b="1" baseline="-18000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└</a:t>
            </a:r>
            <a:r>
              <a:rPr lang="zh-CN" altLang="en-US" b="1" dirty="0">
                <a:latin typeface="+mn-ea"/>
                <a:ea typeface="+mn-ea"/>
              </a:rPr>
              <a:t>←需硬件支持  </a:t>
            </a:r>
            <a:r>
              <a:rPr lang="zh-CN" altLang="en-US" dirty="0">
                <a:latin typeface="+mn-ea"/>
              </a:rPr>
              <a:t>└───</a:t>
            </a:r>
            <a:r>
              <a:rPr lang="zh-CN" altLang="en-US" b="1" dirty="0">
                <a:latin typeface="+mn-ea"/>
              </a:rPr>
              <a:t>称为→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动态调度</a:t>
            </a:r>
            <a:r>
              <a:rPr lang="en-US" altLang="zh-CN" b="1" dirty="0">
                <a:latin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前瞻执行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动态调度技术            </a:t>
            </a:r>
            <a:r>
              <a:rPr lang="zh-CN" altLang="en-US" b="1" dirty="0">
                <a:latin typeface="宋体" panose="02010600030101010101" pitchFamily="2" charset="-122"/>
              </a:rPr>
              <a:t>☆掌握原理，可分析性能    </a:t>
            </a:r>
            <a:r>
              <a:rPr lang="zh-CN" altLang="en-US" b="1" dirty="0">
                <a:latin typeface="+mn-ea"/>
              </a:rPr>
              <a:t>←处理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数据相关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思想</a:t>
            </a:r>
            <a:r>
              <a:rPr lang="en-US" altLang="zh-CN" b="1" dirty="0">
                <a:latin typeface="宋体" panose="02010600030101010101" pitchFamily="2" charset="-122"/>
              </a:rPr>
              <a:t>(ID=IS+OF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EX</a:t>
            </a:r>
            <a:r>
              <a:rPr lang="zh-CN" altLang="en-US" b="1" dirty="0">
                <a:latin typeface="宋体" panose="02010600030101010101" pitchFamily="2" charset="-122"/>
              </a:rPr>
              <a:t>乱序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，实现要求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指令窗口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乱序调度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避免</a:t>
            </a:r>
            <a:r>
              <a:rPr lang="en-US" altLang="zh-CN" b="1" dirty="0">
                <a:latin typeface="宋体" panose="02010600030101010101" pitchFamily="2" charset="-122"/>
              </a:rPr>
              <a:t>WAR&amp;WAW)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记分牌法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+mn-ea"/>
                <a:sym typeface="+mn-ea"/>
              </a:rPr>
              <a:t>△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 err="1">
                <a:latin typeface="宋体" panose="02010600030101010101" pitchFamily="2" charset="-122"/>
              </a:rPr>
              <a:t>Tomasulo</a:t>
            </a:r>
            <a:r>
              <a:rPr lang="zh-CN" altLang="en-US" sz="2200" b="1" dirty="0">
                <a:latin typeface="宋体" panose="02010600030101010101" pitchFamily="2" charset="-122"/>
              </a:rPr>
              <a:t>算法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思想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结构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状态表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发射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调度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段功能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    例：</a:t>
            </a:r>
            <a:r>
              <a:rPr lang="en-US" altLang="zh-CN" b="1" dirty="0" err="1">
                <a:latin typeface="宋体" panose="02010600030101010101" pitchFamily="2" charset="-122"/>
              </a:rPr>
              <a:t>Tomasulo</a:t>
            </a:r>
            <a:r>
              <a:rPr lang="zh-CN" altLang="en-US" b="1" dirty="0">
                <a:latin typeface="宋体" panose="02010600030101010101" pitchFamily="2" charset="-122"/>
              </a:rPr>
              <a:t>算法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RAW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WAR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WAW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方法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、动态分支预测技术        </a:t>
            </a:r>
            <a:r>
              <a:rPr lang="zh-CN" altLang="en-US" b="1" dirty="0">
                <a:latin typeface="宋体" panose="02010600030101010101" pitchFamily="2" charset="-122"/>
              </a:rPr>
              <a:t>☆掌握原理，可分析性能    </a:t>
            </a:r>
            <a:r>
              <a:rPr lang="zh-CN" altLang="en-US" b="1" dirty="0">
                <a:latin typeface="+mn-ea"/>
              </a:rPr>
              <a:t>←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支持</a:t>
            </a:r>
            <a:r>
              <a:rPr lang="zh-CN" altLang="en-US" b="1" dirty="0">
                <a:latin typeface="+mn-ea"/>
              </a:rPr>
              <a:t>前瞻执行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预测算法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饱和计数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相关</a:t>
            </a:r>
            <a:r>
              <a:rPr lang="en-US" altLang="zh-CN" b="1" dirty="0">
                <a:latin typeface="宋体" panose="02010600030101010101" pitchFamily="2" charset="-122"/>
              </a:rPr>
              <a:t>[2</a:t>
            </a:r>
            <a:r>
              <a:rPr lang="zh-CN" altLang="en-US" b="1" dirty="0">
                <a:latin typeface="宋体" panose="02010600030101010101" pitchFamily="2" charset="-122"/>
              </a:rPr>
              <a:t>级</a:t>
            </a:r>
            <a:r>
              <a:rPr lang="en-US" altLang="zh-CN" b="1" dirty="0">
                <a:latin typeface="宋体" panose="02010600030101010101" pitchFamily="2" charset="-122"/>
              </a:rPr>
              <a:t>])</a:t>
            </a:r>
            <a:r>
              <a:rPr lang="zh-CN" altLang="en-US" sz="2200" b="1" dirty="0">
                <a:latin typeface="宋体" panose="02010600030101010101" pitchFamily="2" charset="-122"/>
              </a:rPr>
              <a:t>，转移历史管理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存放</a:t>
            </a:r>
            <a:r>
              <a:rPr lang="en-US" altLang="zh-CN" b="1" dirty="0">
                <a:latin typeface="宋体" panose="02010600030101010101" pitchFamily="2" charset="-122"/>
              </a:rPr>
              <a:t>[BHT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dirty="0">
                <a:latin typeface="宋体" panose="02010600030101010101" pitchFamily="2" charset="-122"/>
              </a:rPr>
              <a:t>BTB]/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预测处理流程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预测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更新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结果处理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，性能分析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、基于硬件的推测执行技术  </a:t>
            </a:r>
            <a:r>
              <a:rPr lang="zh-CN" altLang="en-US" b="1" dirty="0">
                <a:latin typeface="宋体" panose="02010600030101010101" pitchFamily="2" charset="-122"/>
              </a:rPr>
              <a:t>☆掌握原理                </a:t>
            </a:r>
            <a:r>
              <a:rPr lang="zh-CN" altLang="en-US" b="1" dirty="0">
                <a:latin typeface="+mn-ea"/>
              </a:rPr>
              <a:t>←处理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控制相关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思想</a:t>
            </a:r>
            <a:r>
              <a:rPr lang="en-US" altLang="zh-CN" b="1" dirty="0">
                <a:latin typeface="宋体" panose="02010600030101010101" pitchFamily="2" charset="-122"/>
              </a:rPr>
              <a:t>(3</a:t>
            </a:r>
            <a:r>
              <a:rPr lang="zh-CN" altLang="en-US" b="1" dirty="0">
                <a:latin typeface="宋体" panose="02010600030101010101" pitchFamily="2" charset="-122"/>
              </a:rPr>
              <a:t>点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，结构</a:t>
            </a:r>
            <a:r>
              <a:rPr lang="en-US" altLang="zh-CN" b="1" dirty="0">
                <a:latin typeface="宋体" panose="02010600030101010101" pitchFamily="2" charset="-122"/>
              </a:rPr>
              <a:t>(3</a:t>
            </a:r>
            <a:r>
              <a:rPr lang="zh-CN" altLang="en-US" b="1" dirty="0">
                <a:latin typeface="宋体" panose="02010600030101010101" pitchFamily="2" charset="-122"/>
              </a:rPr>
              <a:t>个变化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，状态表</a:t>
            </a:r>
            <a:r>
              <a:rPr lang="en-US" altLang="zh-CN" b="1" dirty="0">
                <a:latin typeface="宋体" panose="02010600030101010101" pitchFamily="2" charset="-122"/>
              </a:rPr>
              <a:t>(ROB</a:t>
            </a:r>
            <a:r>
              <a:rPr lang="zh-CN" altLang="en-US" b="1" dirty="0">
                <a:latin typeface="宋体" panose="02010600030101010101" pitchFamily="2" charset="-122"/>
              </a:rPr>
              <a:t>导致的变化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，流水段组织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    例：结构冒险、控制冒险的处理方法，数据流动保证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5-6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、多指令流出、多线程技术 </a:t>
            </a: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下页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+mn-ea"/>
            </a:endParaRP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648000" y="2026800"/>
            <a:ext cx="1836000" cy="3240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75"/>
          <p:cNvSpPr txBox="1">
            <a:spLocks noChangeArrowheads="1"/>
          </p:cNvSpPr>
          <p:nvPr/>
        </p:nvSpPr>
        <p:spPr bwMode="auto">
          <a:xfrm>
            <a:off x="648000" y="3610800"/>
            <a:ext cx="2376000" cy="3240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75"/>
          <p:cNvSpPr txBox="1">
            <a:spLocks noChangeArrowheads="1"/>
          </p:cNvSpPr>
          <p:nvPr/>
        </p:nvSpPr>
        <p:spPr bwMode="auto">
          <a:xfrm>
            <a:off x="684000" y="4870800"/>
            <a:ext cx="3168000" cy="3240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</a:ln>
        </p:spPr>
        <p:txBody>
          <a:bodyPr wrap="square">
            <a:noAutofit/>
          </a:bodyPr>
          <a:lstStyle/>
          <a:p>
            <a:endParaRPr lang="zh-CN" altLang="en-US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012860a-ca1f-4b5e-8120-a1103818f710"/>
  <p:tag name="COMMONDATA" val="eyJoZGlkIjoiY2ZiYjY4MjU5YzBkYmJmZjUyNGJiOWY1ZTc3NzM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1f76ffd-2df5-4776-9ab1-f4941124f0d1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77ecf5-ce5e-4251-8ec1-a1f42835511b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77ecf5-ce5e-4251-8ec1-a1f42835511b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fc0363f-5f9f-4f11-9c96-8d1977d7b04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3210</Words>
  <Application>Microsoft Office PowerPoint</Application>
  <PresentationFormat>全屏显示(4:3)</PresentationFormat>
  <Paragraphs>347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MS Gothic</vt:lpstr>
      <vt:lpstr>黑体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guolin</cp:lastModifiedBy>
  <cp:revision>705</cp:revision>
  <dcterms:created xsi:type="dcterms:W3CDTF">2002-02-16T03:40:00Z</dcterms:created>
  <dcterms:modified xsi:type="dcterms:W3CDTF">2024-06-03T11:23:26Z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9E12B50A006C48228AF70412F4294601_12</vt:lpwstr>
  </property>
  <property fmtid="{D5CDD505-2E9C-101B-9397-08002B2CF9AE}" pid="3" name="KSOProductBuildVer">
    <vt:lpwstr>2052-11.1.0.14309</vt:lpwstr>
  </property>
</Properties>
</file>