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17" r:id="rId2"/>
    <p:sldId id="354" r:id="rId3"/>
    <p:sldId id="298" r:id="rId4"/>
    <p:sldId id="360" r:id="rId5"/>
    <p:sldId id="361" r:id="rId6"/>
    <p:sldId id="405" r:id="rId7"/>
    <p:sldId id="326" r:id="rId8"/>
    <p:sldId id="327" r:id="rId9"/>
    <p:sldId id="328" r:id="rId10"/>
    <p:sldId id="343" r:id="rId11"/>
    <p:sldId id="344" r:id="rId12"/>
    <p:sldId id="346" r:id="rId13"/>
    <p:sldId id="355" r:id="rId14"/>
    <p:sldId id="356" r:id="rId15"/>
    <p:sldId id="364" r:id="rId16"/>
    <p:sldId id="365" r:id="rId17"/>
    <p:sldId id="363" r:id="rId18"/>
    <p:sldId id="267" r:id="rId19"/>
    <p:sldId id="342" r:id="rId20"/>
    <p:sldId id="332" r:id="rId21"/>
    <p:sldId id="353" r:id="rId22"/>
    <p:sldId id="352" r:id="rId23"/>
    <p:sldId id="276" r:id="rId24"/>
    <p:sldId id="277" r:id="rId25"/>
    <p:sldId id="278" r:id="rId26"/>
    <p:sldId id="295" r:id="rId27"/>
    <p:sldId id="339" r:id="rId28"/>
    <p:sldId id="280" r:id="rId29"/>
    <p:sldId id="367" r:id="rId30"/>
    <p:sldId id="296" r:id="rId31"/>
    <p:sldId id="283" r:id="rId32"/>
    <p:sldId id="335" r:id="rId33"/>
    <p:sldId id="297" r:id="rId34"/>
    <p:sldId id="349" r:id="rId35"/>
    <p:sldId id="285" r:id="rId36"/>
  </p:sldIdLst>
  <p:sldSz cx="9144000" cy="6858000" type="screen4x3"/>
  <p:notesSz cx="6858000" cy="9144000"/>
  <p:custDataLst>
    <p:tags r:id="rId3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99CCFF"/>
    <a:srgbClr val="CC99FF"/>
    <a:srgbClr val="FFCCFF"/>
    <a:srgbClr val="CCCCFF"/>
    <a:srgbClr val="CCFFFF"/>
    <a:srgbClr val="800080"/>
    <a:srgbClr val="FF3399"/>
    <a:srgbClr val="FFCC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 autoAdjust="0"/>
    <p:restoredTop sz="85932" autoAdjust="0"/>
  </p:normalViewPr>
  <p:slideViewPr>
    <p:cSldViewPr showGuides="1">
      <p:cViewPr varScale="1">
        <p:scale>
          <a:sx n="84" d="100"/>
          <a:sy n="84" d="100"/>
        </p:scale>
        <p:origin x="1430" y="-5"/>
      </p:cViewPr>
      <p:guideLst>
        <p:guide orient="horz" pos="2160"/>
        <p:guide pos="2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BDD301A-6D81-4439-932D-7CA35D6C9E1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5D4C244-2E02-490B-9C97-6A49DCE28E92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学时：</a:t>
            </a:r>
            <a:r>
              <a:rPr lang="en-US" altLang="zh-CN" dirty="0"/>
              <a:t>-</a:t>
            </a:r>
            <a:r>
              <a:rPr lang="zh-CN" altLang="en-US" dirty="0"/>
              <a:t>性能指标，</a:t>
            </a:r>
            <a:r>
              <a:rPr lang="en-US" altLang="zh-CN" dirty="0"/>
              <a:t>3</a:t>
            </a:r>
            <a:r>
              <a:rPr lang="zh-CN" altLang="en-US" dirty="0"/>
              <a:t>学时：</a:t>
            </a:r>
            <a:r>
              <a:rPr lang="en-US" altLang="zh-CN" dirty="0"/>
              <a:t>-</a:t>
            </a:r>
            <a:r>
              <a:rPr lang="zh-CN" altLang="en-US" dirty="0"/>
              <a:t>系统结构影响因素，</a:t>
            </a:r>
            <a:r>
              <a:rPr lang="en-US" altLang="zh-CN" dirty="0"/>
              <a:t>1</a:t>
            </a:r>
            <a:r>
              <a:rPr lang="zh-CN" altLang="en-US" dirty="0"/>
              <a:t>学时</a:t>
            </a:r>
            <a:r>
              <a:rPr lang="en-US" altLang="zh-CN" dirty="0"/>
              <a:t>-</a:t>
            </a:r>
            <a:r>
              <a:rPr lang="zh-CN" altLang="en-US" dirty="0"/>
              <a:t>并行性发展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C244-2E02-490B-9C97-6A49DCE28E92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C244-2E02-490B-9C97-6A49DCE28E92}" type="slidenum">
              <a:rPr lang="en-US" altLang="zh-CN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P13-</a:t>
            </a:r>
            <a:r>
              <a:rPr lang="zh-CN" altLang="en-US" dirty="0"/>
              <a:t>看分量特性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C244-2E02-490B-9C97-6A49DCE28E92}" type="slidenum">
              <a:rPr lang="en-US" altLang="zh-CN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多核处理器又称单芯片多处理器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(Chip multiprocessors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CMP)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C244-2E02-490B-9C97-6A49DCE28E92}" type="slidenum">
              <a:rPr lang="en-US" altLang="zh-CN" smtClean="0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宿主机指现有的计算机，目标机指虚拟机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C244-2E02-490B-9C97-6A49DCE28E92}" type="slidenum">
              <a:rPr lang="en-US" altLang="zh-CN" smtClean="0"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b="0" spc="-50" dirty="0">
                <a:solidFill>
                  <a:schemeClr val="accent2"/>
                </a:solidFill>
                <a:latin typeface="+mn-ea"/>
              </a:rPr>
              <a:t>P29-</a:t>
            </a:r>
            <a:r>
              <a:rPr lang="zh-CN" altLang="en-US" sz="1200" b="0" spc="-50" dirty="0">
                <a:solidFill>
                  <a:schemeClr val="accent2"/>
                </a:solidFill>
                <a:latin typeface="+mn-ea"/>
              </a:rPr>
              <a:t>看系列机方法的来源</a:t>
            </a:r>
            <a:endParaRPr lang="en-US" altLang="zh-CN" sz="1200" b="0" spc="-50" dirty="0">
              <a:solidFill>
                <a:schemeClr val="accent2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b="1" spc="-50" dirty="0">
                <a:solidFill>
                  <a:schemeClr val="accent2"/>
                </a:solidFill>
                <a:latin typeface="+mn-ea"/>
              </a:rPr>
              <a:t>S</a:t>
            </a:r>
            <a:r>
              <a:rPr lang="en-US" altLang="zh-CN" sz="1200" b="0" spc="-50" dirty="0">
                <a:solidFill>
                  <a:schemeClr val="accent2"/>
                </a:solidFill>
                <a:latin typeface="+mn-ea"/>
              </a:rPr>
              <a:t>SE—</a:t>
            </a:r>
            <a:r>
              <a:rPr lang="en-US" altLang="zh-CN" sz="1200" b="0" spc="-50" dirty="0">
                <a:latin typeface="+mn-ea"/>
              </a:rPr>
              <a:t>MMX(57)</a:t>
            </a:r>
            <a:r>
              <a:rPr lang="zh-CN" altLang="en-US" sz="1200" b="0" spc="-50" dirty="0">
                <a:latin typeface="+mn-ea"/>
              </a:rPr>
              <a:t>、</a:t>
            </a:r>
            <a:r>
              <a:rPr lang="en-US" altLang="zh-CN" sz="1200" b="0" spc="-50" dirty="0">
                <a:latin typeface="+mn-ea"/>
              </a:rPr>
              <a:t>SSE(+70)</a:t>
            </a:r>
            <a:r>
              <a:rPr lang="zh-CN" altLang="en-US" sz="1200" b="0" spc="-50" dirty="0">
                <a:latin typeface="+mn-ea"/>
              </a:rPr>
              <a:t>、</a:t>
            </a:r>
            <a:r>
              <a:rPr lang="en-US" altLang="zh-CN" sz="1200" b="0" spc="-50" dirty="0">
                <a:latin typeface="+mn-ea"/>
              </a:rPr>
              <a:t>SSE2(+144)</a:t>
            </a:r>
            <a:r>
              <a:rPr lang="zh-CN" altLang="en-US" sz="1200" b="0" spc="-50" dirty="0">
                <a:latin typeface="+mn-ea"/>
              </a:rPr>
              <a:t>、</a:t>
            </a:r>
            <a:r>
              <a:rPr lang="en-US" altLang="zh-CN" sz="1200" b="0" spc="-50" dirty="0">
                <a:latin typeface="+mn-ea"/>
              </a:rPr>
              <a:t>SSE3(+12)</a:t>
            </a:r>
            <a:r>
              <a:rPr lang="zh-CN" altLang="en-US" sz="1200" b="0" spc="-50" dirty="0">
                <a:latin typeface="+mn-ea"/>
              </a:rPr>
              <a:t>、</a:t>
            </a:r>
            <a:r>
              <a:rPr lang="en-US" altLang="zh-CN" sz="1200" b="0" spc="-50" dirty="0">
                <a:latin typeface="+mn-ea"/>
              </a:rPr>
              <a:t>SSE4(+50)</a:t>
            </a:r>
            <a:endParaRPr lang="zh-CN" altLang="en-US" sz="1200" b="0" dirty="0">
              <a:latin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C244-2E02-490B-9C97-6A49DCE28E92}" type="slidenum">
              <a:rPr lang="en-US" altLang="zh-CN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处理数据并行：字串位串</a:t>
            </a:r>
            <a:r>
              <a:rPr lang="en-US" altLang="zh-CN" dirty="0"/>
              <a:t>—</a:t>
            </a:r>
            <a:r>
              <a:rPr lang="zh-CN" altLang="en-US" dirty="0"/>
              <a:t>早期纯串行机，字并位串</a:t>
            </a:r>
            <a:r>
              <a:rPr lang="en-US" altLang="zh-CN" dirty="0"/>
              <a:t>—SISD(</a:t>
            </a:r>
            <a:r>
              <a:rPr lang="zh-CN" altLang="en-US" dirty="0"/>
              <a:t>同时</a:t>
            </a:r>
            <a:r>
              <a:rPr lang="en-US" altLang="zh-CN" dirty="0"/>
              <a:t>1</a:t>
            </a:r>
            <a:r>
              <a:rPr lang="zh-CN" altLang="en-US" dirty="0"/>
              <a:t>字</a:t>
            </a:r>
            <a:r>
              <a:rPr lang="en-US" altLang="zh-CN" dirty="0"/>
              <a:t>[</a:t>
            </a:r>
            <a:r>
              <a:rPr lang="zh-CN" altLang="en-US" dirty="0"/>
              <a:t>多位</a:t>
            </a:r>
            <a:r>
              <a:rPr lang="en-US" altLang="zh-CN" dirty="0"/>
              <a:t>])</a:t>
            </a:r>
            <a:r>
              <a:rPr lang="zh-CN" altLang="en-US" dirty="0"/>
              <a:t>，字串位并</a:t>
            </a:r>
            <a:r>
              <a:rPr lang="en-US" altLang="zh-CN" dirty="0"/>
              <a:t>—</a:t>
            </a:r>
            <a:r>
              <a:rPr lang="zh-CN" altLang="en-US" dirty="0"/>
              <a:t>少见，全并行</a:t>
            </a:r>
            <a:r>
              <a:rPr lang="en-US" altLang="zh-CN" dirty="0"/>
              <a:t>—SIMD/MIMD(</a:t>
            </a:r>
            <a:r>
              <a:rPr lang="zh-CN" altLang="en-US" dirty="0"/>
              <a:t>同时多字</a:t>
            </a:r>
            <a:r>
              <a:rPr lang="en-US" altLang="zh-CN" dirty="0"/>
              <a:t>[</a:t>
            </a:r>
            <a:r>
              <a:rPr lang="zh-CN" altLang="en-US" dirty="0"/>
              <a:t>多位</a:t>
            </a:r>
            <a:r>
              <a:rPr lang="en-US" altLang="zh-CN" dirty="0"/>
              <a:t>])</a:t>
            </a:r>
          </a:p>
          <a:p>
            <a:r>
              <a:rPr lang="zh-CN" altLang="en-US" dirty="0"/>
              <a:t>信息加工步骤并行：存储器操作并行（相联处理机），处理器操作步骤并行（流水线处理机），处理器操作并行（阵列机），任务或作业间并行（多处理机）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C244-2E02-490B-9C97-6A49DCE28E92}" type="slidenum">
              <a:rPr lang="en-US" altLang="zh-CN" smtClean="0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P7-</a:t>
            </a:r>
            <a:r>
              <a:rPr lang="zh-CN" altLang="en-US" dirty="0"/>
              <a:t>看多机连接方式与</a:t>
            </a:r>
            <a:r>
              <a:rPr lang="en-US" altLang="zh-CN" dirty="0"/>
              <a:t>CA</a:t>
            </a:r>
            <a:r>
              <a:rPr lang="zh-CN" altLang="en-US" dirty="0"/>
              <a:t>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C244-2E02-490B-9C97-6A49DCE28E92}" type="slidenum">
              <a:rPr lang="en-US" altLang="zh-CN" smtClean="0"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源自</a:t>
            </a:r>
            <a:r>
              <a:rPr lang="en-US" altLang="zh-CN" dirty="0"/>
              <a:t>《</a:t>
            </a:r>
            <a:r>
              <a:rPr lang="zh-CN" altLang="en-US" dirty="0"/>
              <a:t>高等计算机体系结构：并行性 可扩展性 可编程性</a:t>
            </a:r>
            <a:r>
              <a:rPr lang="en-US" altLang="zh-CN" dirty="0"/>
              <a:t>》</a:t>
            </a:r>
            <a:r>
              <a:rPr lang="zh-CN" altLang="en-US" dirty="0"/>
              <a:t>黄凯著，图</a:t>
            </a:r>
            <a:r>
              <a:rPr lang="en-US" altLang="zh-CN"/>
              <a:t>1.2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C244-2E02-490B-9C97-6A49DCE28E92}" type="slidenum">
              <a:rPr lang="en-US" altLang="zh-CN" smtClean="0"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D32C0E7-51CB-47EC-9910-7C21B29C405C}" type="slidenum">
              <a:rPr lang="en-US" altLang="zh-CN"/>
              <a:t>3</a:t>
            </a:fld>
            <a:endParaRPr lang="en-US" altLang="zh-CN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dirty="0">
                <a:solidFill>
                  <a:srgbClr val="CC3300"/>
                </a:solidFill>
                <a:latin typeface="宋体" panose="02010600030101010101" pitchFamily="2" charset="-122"/>
              </a:rPr>
              <a:t>思考①：编程环境</a:t>
            </a:r>
            <a:r>
              <a:rPr lang="en-US" altLang="zh-CN" sz="1200" b="0" dirty="0">
                <a:solidFill>
                  <a:srgbClr val="CC33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1200" b="0" dirty="0">
                <a:solidFill>
                  <a:srgbClr val="CC3300"/>
                </a:solidFill>
                <a:latin typeface="宋体" panose="02010600030101010101" pitchFamily="2" charset="-122"/>
              </a:rPr>
              <a:t>编辑器</a:t>
            </a:r>
            <a:r>
              <a:rPr lang="en-US" altLang="zh-CN" sz="1200" b="0" dirty="0">
                <a:solidFill>
                  <a:srgbClr val="CC3300"/>
                </a:solidFill>
                <a:latin typeface="宋体" panose="02010600030101010101" pitchFamily="2" charset="-122"/>
              </a:rPr>
              <a:t>+</a:t>
            </a:r>
            <a:r>
              <a:rPr lang="zh-CN" altLang="en-US" sz="1200" b="0" dirty="0">
                <a:solidFill>
                  <a:srgbClr val="CC3300"/>
                </a:solidFill>
                <a:latin typeface="宋体" panose="02010600030101010101" pitchFamily="2" charset="-122"/>
              </a:rPr>
              <a:t>编译器</a:t>
            </a:r>
            <a:r>
              <a:rPr lang="en-US" altLang="zh-CN" sz="1200" b="0" dirty="0">
                <a:solidFill>
                  <a:srgbClr val="CC3300"/>
                </a:solidFill>
                <a:latin typeface="宋体" panose="02010600030101010101" pitchFamily="2" charset="-122"/>
              </a:rPr>
              <a:t>+</a:t>
            </a:r>
            <a:r>
              <a:rPr lang="zh-CN" altLang="en-US" sz="1200" b="0" dirty="0">
                <a:solidFill>
                  <a:srgbClr val="CC3300"/>
                </a:solidFill>
                <a:latin typeface="宋体" panose="02010600030101010101" pitchFamily="2" charset="-122"/>
              </a:rPr>
              <a:t>链接器</a:t>
            </a:r>
            <a:r>
              <a:rPr lang="en-US" altLang="zh-CN" sz="1200" b="0" dirty="0">
                <a:solidFill>
                  <a:srgbClr val="CC33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1200" b="0" dirty="0">
                <a:solidFill>
                  <a:srgbClr val="CC3300"/>
                </a:solidFill>
                <a:latin typeface="宋体" panose="02010600030101010101" pitchFamily="2" charset="-122"/>
              </a:rPr>
              <a:t>、运行环境</a:t>
            </a:r>
            <a:r>
              <a:rPr lang="en-US" altLang="zh-CN" sz="1200" b="0" dirty="0">
                <a:solidFill>
                  <a:srgbClr val="CC33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1200" b="0" dirty="0">
                <a:solidFill>
                  <a:srgbClr val="CC3300"/>
                </a:solidFill>
                <a:latin typeface="宋体" panose="02010600030101010101" pitchFamily="2" charset="-122"/>
              </a:rPr>
              <a:t>人机接口</a:t>
            </a:r>
            <a:r>
              <a:rPr lang="en-US" altLang="zh-CN" sz="1200" b="0" dirty="0">
                <a:solidFill>
                  <a:srgbClr val="CC3300"/>
                </a:solidFill>
                <a:latin typeface="宋体" panose="02010600030101010101" pitchFamily="2" charset="-122"/>
              </a:rPr>
              <a:t>+</a:t>
            </a:r>
            <a:r>
              <a:rPr lang="zh-CN" altLang="en-US" sz="1200" b="0" dirty="0">
                <a:solidFill>
                  <a:srgbClr val="CC3300"/>
                </a:solidFill>
                <a:latin typeface="宋体" panose="02010600030101010101" pitchFamily="2" charset="-122"/>
              </a:rPr>
              <a:t>运行器</a:t>
            </a:r>
            <a:r>
              <a:rPr lang="en-US" altLang="zh-CN" sz="1200" b="0" dirty="0">
                <a:solidFill>
                  <a:srgbClr val="CC3300"/>
                </a:solidFill>
                <a:latin typeface="宋体" panose="02010600030101010101" pitchFamily="2" charset="-122"/>
              </a:rPr>
              <a:t>[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加载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译码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动态链接</a:t>
            </a:r>
            <a:r>
              <a:rPr lang="en-US" altLang="zh-CN" sz="1200" b="0" dirty="0">
                <a:solidFill>
                  <a:srgbClr val="CC3300"/>
                </a:solidFill>
                <a:latin typeface="宋体" panose="02010600030101010101" pitchFamily="2" charset="-122"/>
              </a:rPr>
              <a:t>+</a:t>
            </a:r>
            <a:r>
              <a:rPr lang="zh-CN" altLang="en-US" sz="1200" b="0" dirty="0">
                <a:solidFill>
                  <a:srgbClr val="CC3300"/>
                </a:solidFill>
                <a:latin typeface="宋体" panose="02010600030101010101" pitchFamily="2" charset="-122"/>
              </a:rPr>
              <a:t>执行引擎</a:t>
            </a:r>
            <a:r>
              <a:rPr lang="en-US" altLang="zh-CN" sz="1200" b="0" dirty="0">
                <a:solidFill>
                  <a:srgbClr val="CC3300"/>
                </a:solidFill>
                <a:latin typeface="宋体" panose="02010600030101010101" pitchFamily="2" charset="-122"/>
              </a:rPr>
              <a:t>])</a:t>
            </a:r>
          </a:p>
          <a:p>
            <a:r>
              <a:rPr lang="zh-CN" altLang="en-US" sz="1200" b="0" dirty="0">
                <a:solidFill>
                  <a:srgbClr val="CC3300"/>
                </a:solidFill>
                <a:latin typeface="宋体" panose="02010600030101010101" pitchFamily="2" charset="-122"/>
              </a:rPr>
              <a:t>思考②：</a:t>
            </a:r>
            <a:r>
              <a:rPr lang="en-US" altLang="zh-CN" sz="1200" b="0" dirty="0">
                <a:latin typeface="宋体" panose="02010600030101010101" pitchFamily="2" charset="-122"/>
              </a:rPr>
              <a:t>OS</a:t>
            </a:r>
            <a:r>
              <a:rPr lang="zh-CN" altLang="en-US" sz="1200" b="0" dirty="0">
                <a:latin typeface="宋体" panose="02010600030101010101" pitchFamily="2" charset="-122"/>
              </a:rPr>
              <a:t>是计算机系统软硬件资源的</a:t>
            </a:r>
            <a:r>
              <a:rPr lang="zh-CN" altLang="en-US" sz="1200" b="0" u="sng" dirty="0">
                <a:latin typeface="宋体" panose="02010600030101010101" pitchFamily="2" charset="-122"/>
              </a:rPr>
              <a:t>管理机构</a:t>
            </a:r>
            <a:r>
              <a:rPr lang="en-US" altLang="zh-CN" sz="1200" b="0" u="sng" dirty="0">
                <a:latin typeface="宋体" panose="02010600030101010101" pitchFamily="2" charset="-122"/>
              </a:rPr>
              <a:t>(</a:t>
            </a:r>
            <a:r>
              <a:rPr lang="zh-CN" altLang="en-US" sz="1200" b="0" u="sng" dirty="0">
                <a:latin typeface="宋体" panose="02010600030101010101" pitchFamily="2" charset="-122"/>
              </a:rPr>
              <a:t>平台</a:t>
            </a:r>
            <a:r>
              <a:rPr lang="en-US" altLang="zh-CN" sz="1200" b="0" u="sng" dirty="0">
                <a:latin typeface="宋体" panose="02010600030101010101" pitchFamily="2" charset="-122"/>
              </a:rPr>
              <a:t>)</a:t>
            </a:r>
            <a:r>
              <a:rPr lang="zh-CN" altLang="en-US" sz="1200" b="0" dirty="0">
                <a:latin typeface="宋体" panose="02010600030101010101" pitchFamily="2" charset="-122"/>
              </a:rPr>
              <a:t>，为高级语言的使用和实现</a:t>
            </a:r>
            <a:r>
              <a:rPr lang="zh-CN" altLang="en-US" sz="1200" b="0" u="sng" dirty="0">
                <a:latin typeface="宋体" panose="02010600030101010101" pitchFamily="2" charset="-122"/>
              </a:rPr>
              <a:t>提供</a:t>
            </a:r>
            <a:r>
              <a:rPr lang="zh-CN" altLang="en-US" sz="1200" b="0" dirty="0">
                <a:latin typeface="宋体" panose="02010600030101010101" pitchFamily="2" charset="-122"/>
              </a:rPr>
              <a:t>所需的基本操作和数据结构</a:t>
            </a:r>
            <a:r>
              <a:rPr lang="en-US" altLang="zh-CN" sz="1200" b="0" dirty="0">
                <a:latin typeface="宋体" panose="02010600030101010101" pitchFamily="2" charset="-122"/>
              </a:rPr>
              <a:t>(</a:t>
            </a:r>
            <a:r>
              <a:rPr lang="zh-CN" altLang="en-US" sz="1200" b="0" dirty="0">
                <a:latin typeface="宋体" panose="02010600030101010101" pitchFamily="2" charset="-122"/>
              </a:rPr>
              <a:t>传统机器所没有的</a:t>
            </a:r>
            <a:r>
              <a:rPr lang="en-US" altLang="zh-CN" sz="1200" b="0" dirty="0">
                <a:latin typeface="宋体" panose="02010600030101010101" pitchFamily="2" charset="-122"/>
              </a:rPr>
              <a:t>)</a:t>
            </a:r>
            <a:r>
              <a:rPr lang="zh-CN" altLang="en-US" sz="1200" b="0" dirty="0">
                <a:latin typeface="宋体" panose="02010600030101010101" pitchFamily="2" charset="-122"/>
              </a:rPr>
              <a:t>，故作为一级虚拟机器存在。</a:t>
            </a:r>
            <a:endParaRPr lang="en-US" altLang="zh-CN" sz="1200" b="0" dirty="0">
              <a:latin typeface="宋体" panose="02010600030101010101" pitchFamily="2" charset="-122"/>
            </a:endParaRPr>
          </a:p>
          <a:p>
            <a:r>
              <a:rPr lang="zh-CN" altLang="en-US" sz="1200" b="0" dirty="0">
                <a:solidFill>
                  <a:srgbClr val="CC3300"/>
                </a:solidFill>
                <a:latin typeface="宋体" panose="02010600030101010101" pitchFamily="2" charset="-122"/>
              </a:rPr>
              <a:t>思考③：指令系统越来越大，指令功能逐步变强，执行控制日益复杂，通过微程序可简化控制</a:t>
            </a:r>
            <a:endParaRPr lang="en-US" altLang="zh-CN" sz="1200" b="0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r>
              <a:rPr lang="zh-CN" altLang="en-US" sz="1200" b="0" dirty="0">
                <a:solidFill>
                  <a:srgbClr val="CC3300"/>
                </a:solidFill>
                <a:latin typeface="宋体" panose="02010600030101010101" pitchFamily="2" charset="-122"/>
              </a:rPr>
              <a:t>思考④：解释执行时间长、可移植性好，翻译执行相反；不能，不同需求的性能指标不同</a:t>
            </a:r>
            <a:endParaRPr lang="zh-CN" altLang="zh-CN" sz="1200" b="0" dirty="0">
              <a:solidFill>
                <a:srgbClr val="CC66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0" indent="-1524000">
              <a:spcBef>
                <a:spcPts val="600"/>
              </a:spcBef>
            </a:pPr>
            <a:r>
              <a:rPr lang="zh-CN" altLang="en-US" b="0" dirty="0">
                <a:latin typeface="宋体" panose="02010600030101010101" pitchFamily="2" charset="-122"/>
              </a:rPr>
              <a:t>宏</a:t>
            </a:r>
            <a:r>
              <a:rPr lang="en-US" altLang="zh-CN" b="0" dirty="0">
                <a:latin typeface="宋体" panose="02010600030101010101" pitchFamily="2" charset="-122"/>
              </a:rPr>
              <a:t>CA--</a:t>
            </a:r>
            <a:r>
              <a:rPr lang="zh-CN" altLang="en-US" b="0" dirty="0">
                <a:latin typeface="宋体" panose="02010600030101010101" pitchFamily="2" charset="-122"/>
              </a:rPr>
              <a:t>多机</a:t>
            </a:r>
            <a:r>
              <a:rPr lang="en-US" altLang="zh-CN" b="0" dirty="0">
                <a:latin typeface="宋体" panose="02010600030101010101" pitchFamily="2" charset="-122"/>
              </a:rPr>
              <a:t>CA</a:t>
            </a:r>
            <a:r>
              <a:rPr lang="zh-CN" altLang="en-US" b="0" dirty="0">
                <a:latin typeface="宋体" panose="02010600030101010101" pitchFamily="2" charset="-122"/>
              </a:rPr>
              <a:t>，包括节点互连</a:t>
            </a:r>
            <a:r>
              <a:rPr lang="en-US" altLang="zh-CN" b="0" dirty="0">
                <a:latin typeface="宋体" panose="02010600030101010101" pitchFamily="2" charset="-122"/>
              </a:rPr>
              <a:t>(</a:t>
            </a:r>
            <a:r>
              <a:rPr lang="zh-CN" altLang="en-US" sz="1200" b="0" dirty="0">
                <a:latin typeface="宋体" panose="02010600030101010101" pitchFamily="2" charset="-122"/>
              </a:rPr>
              <a:t>结构模型</a:t>
            </a:r>
            <a:r>
              <a:rPr lang="en-US" altLang="zh-CN" sz="1200" b="0" dirty="0">
                <a:latin typeface="宋体" panose="02010600030101010101" pitchFamily="2" charset="-122"/>
              </a:rPr>
              <a:t>/</a:t>
            </a:r>
            <a:r>
              <a:rPr lang="zh-CN" altLang="en-US" sz="1200" b="0" dirty="0">
                <a:latin typeface="宋体" panose="02010600030101010101" pitchFamily="2" charset="-122"/>
              </a:rPr>
              <a:t>互连网络</a:t>
            </a:r>
            <a:r>
              <a:rPr lang="en-US" altLang="zh-CN" b="0" dirty="0">
                <a:latin typeface="宋体" panose="02010600030101010101" pitchFamily="2" charset="-122"/>
              </a:rPr>
              <a:t>)</a:t>
            </a:r>
            <a:r>
              <a:rPr lang="zh-CN" altLang="en-US" b="0" dirty="0">
                <a:latin typeface="宋体" panose="02010600030101010101" pitchFamily="2" charset="-122"/>
              </a:rPr>
              <a:t>、存储器访问</a:t>
            </a:r>
            <a:r>
              <a:rPr lang="en-US" altLang="zh-CN" b="0" dirty="0">
                <a:latin typeface="宋体" panose="02010600030101010101" pitchFamily="2" charset="-122"/>
              </a:rPr>
              <a:t>(</a:t>
            </a:r>
            <a:r>
              <a:rPr lang="zh-CN" altLang="en-US" b="0" dirty="0">
                <a:latin typeface="宋体" panose="02010600030101010101" pitchFamily="2" charset="-122"/>
              </a:rPr>
              <a:t>访存模型</a:t>
            </a:r>
            <a:r>
              <a:rPr lang="en-US" altLang="zh-CN" b="0" dirty="0">
                <a:latin typeface="宋体" panose="02010600030101010101" pitchFamily="2" charset="-122"/>
              </a:rPr>
              <a:t>/</a:t>
            </a:r>
            <a:r>
              <a:rPr lang="zh-CN" altLang="en-US" b="0" dirty="0">
                <a:latin typeface="宋体" panose="02010600030101010101" pitchFamily="2" charset="-122"/>
              </a:rPr>
              <a:t>一致性模型</a:t>
            </a:r>
            <a:r>
              <a:rPr lang="en-US" altLang="zh-CN" b="0" dirty="0">
                <a:latin typeface="宋体" panose="02010600030101010101" pitchFamily="2" charset="-122"/>
              </a:rPr>
              <a:t>)</a:t>
            </a:r>
            <a:r>
              <a:rPr lang="zh-CN" altLang="en-US" b="0" dirty="0">
                <a:latin typeface="宋体" panose="02010600030101010101" pitchFamily="2" charset="-122"/>
              </a:rPr>
              <a:t>、节点交互</a:t>
            </a:r>
            <a:r>
              <a:rPr lang="en-US" altLang="zh-CN" b="0" dirty="0">
                <a:latin typeface="宋体" panose="02010600030101010101" pitchFamily="2" charset="-122"/>
              </a:rPr>
              <a:t>(</a:t>
            </a:r>
            <a:r>
              <a:rPr lang="zh-CN" altLang="en-US" sz="1200" b="0" dirty="0">
                <a:latin typeface="宋体" panose="02010600030101010101" pitchFamily="2" charset="-122"/>
              </a:rPr>
              <a:t>编程</a:t>
            </a:r>
            <a:r>
              <a:rPr lang="en-US" altLang="zh-CN" sz="1200" b="0" dirty="0">
                <a:latin typeface="宋体" panose="02010600030101010101" pitchFamily="2" charset="-122"/>
              </a:rPr>
              <a:t>/</a:t>
            </a:r>
            <a:r>
              <a:rPr lang="zh-CN" altLang="en-US" sz="1200" b="0" dirty="0">
                <a:latin typeface="宋体" panose="02010600030101010101" pitchFamily="2" charset="-122"/>
              </a:rPr>
              <a:t>通信</a:t>
            </a:r>
            <a:r>
              <a:rPr lang="en-US" altLang="zh-CN" sz="1200" b="0" dirty="0">
                <a:latin typeface="宋体" panose="02010600030101010101" pitchFamily="2" charset="-122"/>
              </a:rPr>
              <a:t>/</a:t>
            </a:r>
            <a:r>
              <a:rPr lang="zh-CN" altLang="en-US" sz="1200" b="0" dirty="0">
                <a:latin typeface="宋体" panose="02010600030101010101" pitchFamily="2" charset="-122"/>
              </a:rPr>
              <a:t>同步模型</a:t>
            </a:r>
            <a:r>
              <a:rPr lang="en-US" altLang="zh-CN" b="0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C244-2E02-490B-9C97-6A49DCE28E92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系统结构</a:t>
            </a:r>
            <a:r>
              <a:rPr lang="en-US" altLang="zh-CN" dirty="0"/>
              <a:t>=</a:t>
            </a:r>
            <a:r>
              <a:rPr lang="zh-CN" altLang="en-US" dirty="0"/>
              <a:t>指令集</a:t>
            </a:r>
            <a:r>
              <a:rPr lang="en-US" altLang="zh-CN" dirty="0"/>
              <a:t>+</a:t>
            </a:r>
            <a:r>
              <a:rPr lang="zh-CN" altLang="en-US" dirty="0"/>
              <a:t>硬件结构</a:t>
            </a:r>
            <a:r>
              <a:rPr lang="en-US" altLang="zh-CN" dirty="0"/>
              <a:t>+</a:t>
            </a:r>
            <a:r>
              <a:rPr lang="zh-CN" altLang="en-US" dirty="0"/>
              <a:t>系统工作状态                 思考：中断方式执行相应程序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C244-2E02-490B-9C97-6A49DCE28E92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/>
              <a:t>思考：</a:t>
            </a:r>
            <a:r>
              <a:rPr lang="zh-CN" altLang="en-US" sz="1200" b="0" dirty="0">
                <a:latin typeface="宋体" panose="02010600030101010101" pitchFamily="2" charset="-122"/>
              </a:rPr>
              <a:t>①</a:t>
            </a:r>
            <a:r>
              <a:rPr lang="en-US" altLang="zh-CN" sz="1200" b="0" dirty="0" err="1">
                <a:latin typeface="宋体" panose="02010600030101010101" pitchFamily="2" charset="-122"/>
              </a:rPr>
              <a:t>i</a:t>
            </a:r>
            <a:r>
              <a:rPr lang="en-US" altLang="zh-CN" sz="1200" b="0" dirty="0">
                <a:latin typeface="宋体" panose="02010600030101010101" pitchFamily="2" charset="-122"/>
              </a:rPr>
              <a:t>*4</a:t>
            </a:r>
            <a:r>
              <a:rPr lang="zh-CN" altLang="en-US" sz="1200" b="0" dirty="0">
                <a:latin typeface="宋体" panose="02010600030101010101" pitchFamily="2" charset="-122"/>
              </a:rPr>
              <a:t>可用乘法或左移指令实现，②变量和放在</a:t>
            </a:r>
            <a:r>
              <a:rPr lang="en-US" altLang="zh-CN" sz="1200" b="0" dirty="0">
                <a:latin typeface="宋体" panose="02010600030101010101" pitchFamily="2" charset="-122"/>
              </a:rPr>
              <a:t>REG</a:t>
            </a:r>
            <a:r>
              <a:rPr lang="zh-CN" altLang="en-US" sz="1200" b="0" dirty="0">
                <a:latin typeface="宋体" panose="02010600030101010101" pitchFamily="2" charset="-122"/>
              </a:rPr>
              <a:t>或</a:t>
            </a:r>
            <a:r>
              <a:rPr lang="en-US" altLang="zh-CN" sz="1200" b="0" dirty="0">
                <a:latin typeface="宋体" panose="02010600030101010101" pitchFamily="2" charset="-122"/>
              </a:rPr>
              <a:t>MEM</a:t>
            </a:r>
            <a:r>
              <a:rPr lang="zh-CN" altLang="en-US" sz="1200" b="0" dirty="0">
                <a:latin typeface="宋体" panose="02010600030101010101" pitchFamily="2" charset="-122"/>
              </a:rPr>
              <a:t>中，③受映射方式、替换算法、写策略影响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4C244-2E02-490B-9C97-6A49DCE28E92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99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>
                <a:latin typeface="宋体" panose="02010600030101010101" pitchFamily="2" charset="-122"/>
              </a:rPr>
              <a:t>约定：</a:t>
            </a:r>
            <a:r>
              <a:rPr lang="en-US" altLang="zh-CN" b="0" dirty="0">
                <a:latin typeface="宋体" panose="02010600030101010101" pitchFamily="2" charset="-122"/>
              </a:rPr>
              <a:t>VAX-11/780</a:t>
            </a:r>
            <a:r>
              <a:rPr lang="zh-CN" altLang="en-US" b="0" dirty="0">
                <a:latin typeface="宋体" panose="02010600030101010101" pitchFamily="2" charset="-122"/>
              </a:rPr>
              <a:t>机为</a:t>
            </a:r>
            <a:r>
              <a:rPr lang="en-US" altLang="zh-CN" b="0" dirty="0">
                <a:latin typeface="宋体" panose="02010600030101010101" pitchFamily="2" charset="-122"/>
              </a:rPr>
              <a:t>1MIPS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C244-2E02-490B-9C97-6A49DCE28E92}" type="slidenum">
              <a:rPr lang="en-US" altLang="zh-CN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RAS—</a:t>
            </a:r>
            <a:r>
              <a:rPr lang="en-US" altLang="zh-CN" dirty="0" err="1"/>
              <a:t>Reliablity</a:t>
            </a:r>
            <a:r>
              <a:rPr lang="en-US" altLang="zh-CN" dirty="0"/>
              <a:t>,</a:t>
            </a:r>
            <a:r>
              <a:rPr lang="en-US" altLang="zh-CN" baseline="0" dirty="0"/>
              <a:t> Availability, </a:t>
            </a:r>
            <a:r>
              <a:rPr lang="en-US" altLang="zh-CN" baseline="0" dirty="0" err="1"/>
              <a:t>Servicebility</a:t>
            </a:r>
            <a:endParaRPr lang="en-US" altLang="zh-CN" baseline="0" dirty="0"/>
          </a:p>
          <a:p>
            <a:r>
              <a:rPr lang="zh-CN" altLang="en-US" baseline="0" dirty="0"/>
              <a:t>可用性</a:t>
            </a:r>
            <a:r>
              <a:rPr lang="en-US" altLang="zh-CN" baseline="0" dirty="0"/>
              <a:t>=MTTF/(MTTF+MTTR)</a:t>
            </a:r>
            <a:r>
              <a:rPr lang="zh-CN" altLang="en-US" baseline="0" dirty="0"/>
              <a:t>，</a:t>
            </a:r>
            <a:r>
              <a:rPr lang="en-US" altLang="zh-CN" baseline="0" dirty="0"/>
              <a:t>MTTF</a:t>
            </a:r>
            <a:r>
              <a:rPr lang="zh-CN" altLang="en-US" baseline="0" dirty="0"/>
              <a:t>为平均无故障时间，</a:t>
            </a:r>
            <a:r>
              <a:rPr lang="en-US" altLang="zh-CN" baseline="0" dirty="0"/>
              <a:t>MTTR</a:t>
            </a:r>
            <a:r>
              <a:rPr lang="zh-CN" altLang="en-US" baseline="0" dirty="0"/>
              <a:t>为平均修复时间</a:t>
            </a:r>
            <a:endParaRPr lang="en-US" altLang="zh-CN" baseline="0" dirty="0"/>
          </a:p>
          <a:p>
            <a:r>
              <a:rPr lang="zh-CN" altLang="en-US" baseline="0" dirty="0"/>
              <a:t>好用性</a:t>
            </a:r>
            <a:r>
              <a:rPr lang="en-US" altLang="zh-CN" baseline="0" dirty="0"/>
              <a:t>~</a:t>
            </a:r>
            <a:r>
              <a:rPr lang="zh-CN" altLang="en-US" baseline="0" dirty="0"/>
              <a:t>环境系统、界面，环境（命令行、</a:t>
            </a:r>
            <a:r>
              <a:rPr lang="en-US" altLang="zh-CN" baseline="0" dirty="0"/>
              <a:t>GUI</a:t>
            </a:r>
            <a:r>
              <a:rPr lang="zh-CN" altLang="en-US" baseline="0" dirty="0"/>
              <a:t>、服务器、浏览器）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C244-2E02-490B-9C97-6A49DCE28E92}" type="slidenum">
              <a:rPr lang="en-US" altLang="zh-CN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模拟技术：工作负载模型</a:t>
            </a:r>
            <a:r>
              <a:rPr lang="en-US" altLang="zh-CN" dirty="0"/>
              <a:t>+</a:t>
            </a:r>
            <a:r>
              <a:rPr lang="zh-CN" altLang="en-US" dirty="0"/>
              <a:t>模拟程序</a:t>
            </a:r>
            <a:r>
              <a:rPr lang="en-US" altLang="zh-CN" dirty="0"/>
              <a:t>=</a:t>
            </a:r>
            <a:r>
              <a:rPr lang="zh-CN" altLang="en-US" dirty="0"/>
              <a:t>测试程序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C244-2E02-490B-9C97-6A49DCE28E92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4C244-2E02-490B-9C97-6A49DCE28E92}" type="slidenum">
              <a:rPr lang="en-US" altLang="zh-CN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3B253C-E281-43B3-AB8B-045A7CB5EBA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B37FF4-88AF-4CF5-AD85-E2157CFD0D8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887F0-25A1-4CF2-93C2-D3C1A161F6C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1D4E49-BA38-4514-AB8C-E6FA287A869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9A59F7-6362-4FB9-B93B-C413E33195E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9DBA1-E1DD-4994-B3A9-46DCBC94BD1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ADD0D4-6002-49E2-9C36-468ECB355A2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DEC7C-C0CB-4BB6-BF6A-33053B4CE04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B1FD0-2918-4E93-9C87-AACFE4E578C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A2A185-B582-4EEE-A582-774417A76B2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CAFAC3B-9292-4DBF-B690-42F0F986A643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80FBF4AF-42C9-4FC0-AE34-D85434BFAD0A}" type="slidenum">
              <a:rPr lang="en-US" altLang="zh-CN"/>
              <a:t>1</a:t>
            </a:fld>
            <a:endParaRPr lang="en-US" altLang="zh-CN"/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1066800" y="2349500"/>
            <a:ext cx="7162800" cy="1047750"/>
          </a:xfrm>
          <a:prstGeom prst="rect">
            <a:avLst/>
          </a:prstGeom>
          <a:solidFill>
            <a:srgbClr val="CC99FF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algn="ctr"/>
            <a:r>
              <a:rPr lang="zh-CN" altLang="en-US" sz="4400" b="1">
                <a:latin typeface="黑体" panose="02010609060101010101" pitchFamily="2" charset="-122"/>
                <a:ea typeface="黑体" panose="02010609060101010101" pitchFamily="2" charset="-122"/>
              </a:rPr>
              <a:t>第一章 系统结构基础</a:t>
            </a:r>
            <a:endParaRPr lang="zh-CN" altLang="en-US" sz="800">
              <a:latin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259632" cy="36004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4C73DEFE-77DD-4D3D-AD3F-1B70FE71A05F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259632" cy="36004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447800" y="357166"/>
            <a:ext cx="60198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节 计算机系统的性能评测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12725" y="1449850"/>
            <a:ext cx="870267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3300"/>
                </a:solidFill>
                <a:ea typeface="黑体" panose="02010609060101010101" pitchFamily="2" charset="-122"/>
              </a:rPr>
              <a:t>一、性能指标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28600" y="1925594"/>
            <a:ext cx="8807896" cy="14388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、响应时间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指任务从提交→完成的总时间，即</a:t>
            </a:r>
            <a:r>
              <a:rPr lang="en-US" altLang="zh-CN" b="1" i="1" dirty="0">
                <a:latin typeface="宋体" panose="02010600030101010101" pitchFamily="2" charset="-122"/>
              </a:rPr>
              <a:t>T</a:t>
            </a:r>
            <a:r>
              <a:rPr lang="zh-CN" altLang="en-US" b="1" baseline="-20000" dirty="0">
                <a:latin typeface="宋体" panose="02010600030101010101" pitchFamily="2" charset="-122"/>
              </a:rPr>
              <a:t>响应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i="1" dirty="0">
                <a:latin typeface="宋体" panose="02010600030101010101" pitchFamily="2" charset="-122"/>
              </a:rPr>
              <a:t>T</a:t>
            </a:r>
            <a:r>
              <a:rPr lang="en-US" altLang="zh-CN" b="1" baseline="-20000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＋</a:t>
            </a:r>
            <a:r>
              <a:rPr lang="en-US" altLang="zh-CN" b="1" i="1" dirty="0">
                <a:latin typeface="宋体" panose="02010600030101010101" pitchFamily="2" charset="-122"/>
              </a:rPr>
              <a:t>T</a:t>
            </a:r>
            <a:r>
              <a:rPr lang="zh-CN" altLang="en-US" b="1" baseline="-20000" dirty="0">
                <a:latin typeface="宋体" panose="02010600030101010101" pitchFamily="2" charset="-122"/>
              </a:rPr>
              <a:t>等待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            </a:t>
            </a:r>
            <a:r>
              <a:rPr lang="zh-CN" altLang="en-US" sz="2200" b="1" dirty="0">
                <a:latin typeface="宋体" panose="02010600030101010101" pitchFamily="2" charset="-122"/>
              </a:rPr>
              <a:t>其中，</a:t>
            </a:r>
            <a:r>
              <a:rPr lang="en-US" altLang="zh-CN" sz="2200" b="1" i="1" dirty="0">
                <a:latin typeface="宋体" panose="02010600030101010101" pitchFamily="2" charset="-122"/>
              </a:rPr>
              <a:t>T</a:t>
            </a:r>
            <a:r>
              <a:rPr lang="en-US" altLang="zh-CN" sz="2200" b="1" baseline="-20000" dirty="0">
                <a:latin typeface="宋体" panose="02010600030101010101" pitchFamily="2" charset="-122"/>
              </a:rPr>
              <a:t>CPU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i="1" dirty="0">
                <a:latin typeface="宋体" panose="02010600030101010101" pitchFamily="2" charset="-122"/>
              </a:rPr>
              <a:t>I</a:t>
            </a:r>
            <a:r>
              <a:rPr lang="en-US" altLang="zh-CN" sz="2200" b="1" i="1" baseline="-14000" dirty="0">
                <a:latin typeface="宋体" panose="02010600030101010101" pitchFamily="2" charset="-122"/>
              </a:rPr>
              <a:t>N</a:t>
            </a:r>
            <a:r>
              <a:rPr lang="en-US" altLang="zh-CN" sz="2200" b="1" dirty="0">
                <a:latin typeface="宋体" panose="02010600030101010101" pitchFamily="2" charset="-122"/>
              </a:rPr>
              <a:t>×CPI×</a:t>
            </a:r>
            <a:r>
              <a:rPr lang="en-US" altLang="zh-CN" sz="2200" b="1" i="1" dirty="0">
                <a:latin typeface="宋体" panose="02010600030101010101" pitchFamily="2" charset="-122"/>
              </a:rPr>
              <a:t>T</a:t>
            </a:r>
            <a:r>
              <a:rPr lang="en-US" altLang="zh-CN" sz="2200" b="1" baseline="-14000" dirty="0">
                <a:latin typeface="宋体" panose="02010600030101010101" pitchFamily="2" charset="-122"/>
              </a:rPr>
              <a:t>C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en-US" altLang="zh-CN" sz="2200" b="1" i="1" dirty="0">
                <a:latin typeface="宋体" panose="02010600030101010101" pitchFamily="2" charset="-122"/>
              </a:rPr>
              <a:t>T</a:t>
            </a:r>
            <a:r>
              <a:rPr lang="zh-CN" altLang="en-US" sz="2200" b="1" baseline="-20000" dirty="0">
                <a:latin typeface="宋体" panose="02010600030101010101" pitchFamily="2" charset="-122"/>
              </a:rPr>
              <a:t>等待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i="1" dirty="0">
                <a:latin typeface="宋体" panose="02010600030101010101" pitchFamily="2" charset="-122"/>
              </a:rPr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I/O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i="1" dirty="0">
                <a:latin typeface="宋体" panose="02010600030101010101" pitchFamily="2" charset="-122"/>
              </a:rPr>
              <a:t>T</a:t>
            </a:r>
            <a:r>
              <a:rPr lang="en-US" altLang="zh-CN" sz="2200" b="1" baseline="-18000" dirty="0">
                <a:latin typeface="宋体" panose="02010600030101010101" pitchFamily="2" charset="-122"/>
              </a:rPr>
              <a:t>OS</a:t>
            </a:r>
            <a:r>
              <a:rPr lang="zh-CN" altLang="en-US" sz="2200" b="1" dirty="0">
                <a:latin typeface="宋体" panose="02010600030101010101" pitchFamily="2" charset="-122"/>
              </a:rPr>
              <a:t>＋</a:t>
            </a:r>
            <a:r>
              <a:rPr lang="en-US" altLang="zh-CN" sz="2200" b="1" dirty="0">
                <a:latin typeface="宋体" panose="02010600030101010101" pitchFamily="2" charset="-122"/>
              </a:rPr>
              <a:t>…</a:t>
            </a:r>
          </a:p>
        </p:txBody>
      </p:sp>
      <p:graphicFrame>
        <p:nvGraphicFramePr>
          <p:cNvPr id="12" name="Group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510041"/>
              </p:ext>
            </p:extLst>
          </p:nvPr>
        </p:nvGraphicFramePr>
        <p:xfrm>
          <a:off x="1259062" y="4221088"/>
          <a:ext cx="5688632" cy="1568552"/>
        </p:xfrm>
        <a:graphic>
          <a:graphicData uri="http://schemas.openxmlformats.org/drawingml/2006/table">
            <a:tbl>
              <a:tblPr/>
              <a:tblGrid>
                <a:gridCol w="2456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7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性能因子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系统属性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18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18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指令系统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编译技术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PE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实现与控制技术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Cache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和内存层次结构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 Box 160"/>
          <p:cNvSpPr txBox="1">
            <a:spLocks noChangeArrowheads="1"/>
          </p:cNvSpPr>
          <p:nvPr/>
        </p:nvSpPr>
        <p:spPr bwMode="auto">
          <a:xfrm>
            <a:off x="1403648" y="5805264"/>
            <a:ext cx="7151837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可反映系统的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总体性能</a:t>
            </a:r>
            <a:r>
              <a:rPr lang="zh-CN" altLang="en-US" b="1" dirty="0">
                <a:latin typeface="宋体" panose="02010600030101010101" pitchFamily="2" charset="-122"/>
              </a:rPr>
              <a:t>，但</a:t>
            </a:r>
            <a:r>
              <a:rPr lang="zh-CN" altLang="en-US" b="1" dirty="0">
                <a:solidFill>
                  <a:srgbClr val="FF3399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不易测量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每次可能不同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4" name="Text Box 161"/>
          <p:cNvSpPr txBox="1">
            <a:spLocks noChangeArrowheads="1"/>
          </p:cNvSpPr>
          <p:nvPr/>
        </p:nvSpPr>
        <p:spPr bwMode="auto">
          <a:xfrm>
            <a:off x="228600" y="3297758"/>
            <a:ext cx="8736013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影响</a:t>
            </a:r>
            <a:r>
              <a:rPr lang="en-US" altLang="zh-CN" b="1" i="1" dirty="0">
                <a:solidFill>
                  <a:srgbClr val="C00000"/>
                </a:solidFill>
                <a:latin typeface="宋体" panose="02010600030101010101" pitchFamily="2" charset="-122"/>
              </a:rPr>
              <a:t>T</a:t>
            </a:r>
            <a:r>
              <a:rPr lang="en-US" altLang="zh-CN" b="1" baseline="-18000" dirty="0">
                <a:solidFill>
                  <a:srgbClr val="C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的因素：</a:t>
            </a:r>
            <a:r>
              <a:rPr lang="en-US" altLang="zh-CN" b="1" i="1" dirty="0">
                <a:latin typeface="宋体" panose="02010600030101010101" pitchFamily="2" charset="-122"/>
              </a:rPr>
              <a:t>T</a:t>
            </a:r>
            <a:r>
              <a:rPr lang="en-US" altLang="zh-CN" b="1" baseline="-20000" dirty="0">
                <a:latin typeface="宋体" panose="02010600030101010101" pitchFamily="2" charset="-122"/>
              </a:rPr>
              <a:t>CPU 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i="1" dirty="0">
                <a:latin typeface="宋体" panose="02010600030101010101" pitchFamily="2" charset="-122"/>
              </a:rPr>
              <a:t>I</a:t>
            </a:r>
            <a:r>
              <a:rPr lang="en-US" altLang="zh-CN" b="1" baseline="-14000" dirty="0">
                <a:latin typeface="宋体" panose="02010600030101010101" pitchFamily="2" charset="-122"/>
              </a:rPr>
              <a:t>N</a:t>
            </a:r>
            <a:r>
              <a:rPr lang="en-US" altLang="zh-CN" b="1" dirty="0">
                <a:latin typeface="宋体" panose="02010600030101010101" pitchFamily="2" charset="-122"/>
              </a:rPr>
              <a:t>×CPI×</a:t>
            </a:r>
            <a:r>
              <a:rPr lang="en-US" altLang="zh-CN" b="1" i="1" dirty="0">
                <a:latin typeface="宋体" panose="02010600030101010101" pitchFamily="2" charset="-122"/>
              </a:rPr>
              <a:t>T</a:t>
            </a:r>
            <a:r>
              <a:rPr lang="en-US" altLang="zh-CN" b="1" baseline="-14000" dirty="0">
                <a:latin typeface="宋体" panose="02010600030101010101" pitchFamily="2" charset="-122"/>
              </a:rPr>
              <a:t>C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i="1" dirty="0">
                <a:latin typeface="宋体" panose="02010600030101010101" pitchFamily="2" charset="-122"/>
              </a:rPr>
              <a:t>I</a:t>
            </a:r>
            <a:r>
              <a:rPr lang="en-US" altLang="zh-CN" b="1" baseline="-14000" dirty="0">
                <a:latin typeface="宋体" panose="02010600030101010101" pitchFamily="2" charset="-122"/>
              </a:rPr>
              <a:t>N</a:t>
            </a:r>
            <a:r>
              <a:rPr lang="en-US" altLang="zh-CN" b="1" dirty="0">
                <a:latin typeface="宋体" panose="02010600030101010101" pitchFamily="2" charset="-122"/>
              </a:rPr>
              <a:t>×(p</a:t>
            </a:r>
            <a:r>
              <a:rPr lang="zh-CN" altLang="en-US" b="1" dirty="0">
                <a:latin typeface="宋体" panose="02010600030101010101" pitchFamily="2" charset="-122"/>
              </a:rPr>
              <a:t>＋</a:t>
            </a:r>
            <a:r>
              <a:rPr lang="en-US" altLang="zh-CN" b="1" dirty="0" err="1">
                <a:latin typeface="宋体" panose="02010600030101010101" pitchFamily="2" charset="-122"/>
              </a:rPr>
              <a:t>m×k</a:t>
            </a:r>
            <a:r>
              <a:rPr lang="en-US" altLang="zh-CN" b="1" dirty="0">
                <a:latin typeface="宋体" panose="02010600030101010101" pitchFamily="2" charset="-122"/>
              </a:rPr>
              <a:t>)×</a:t>
            </a:r>
            <a:r>
              <a:rPr lang="en-US" altLang="zh-CN" b="1" i="1" dirty="0">
                <a:latin typeface="宋体" panose="02010600030101010101" pitchFamily="2" charset="-122"/>
              </a:rPr>
              <a:t>T</a:t>
            </a:r>
            <a:r>
              <a:rPr lang="en-US" altLang="zh-CN" b="1" baseline="-14000" dirty="0">
                <a:latin typeface="宋体" panose="02010600030101010101" pitchFamily="2" charset="-122"/>
              </a:rPr>
              <a:t>C</a:t>
            </a:r>
          </a:p>
          <a:p>
            <a:pPr algn="l">
              <a:lnSpc>
                <a:spcPct val="125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           </a:t>
            </a:r>
            <a:r>
              <a:rPr lang="zh-CN" altLang="en-US" sz="2000" b="1" dirty="0">
                <a:latin typeface="宋体" panose="02010600030101010101" pitchFamily="2" charset="-122"/>
              </a:rPr>
              <a:t>其中，</a:t>
            </a:r>
            <a:r>
              <a:rPr lang="en-US" altLang="zh-CN" sz="2000" b="1" dirty="0">
                <a:latin typeface="宋体" panose="02010600030101010101" pitchFamily="2" charset="-122"/>
              </a:rPr>
              <a:t>p—</a:t>
            </a:r>
            <a:r>
              <a:rPr lang="zh-CN" altLang="en-US" sz="2000" b="1" dirty="0">
                <a:latin typeface="宋体" panose="02010600030101010101" pitchFamily="2" charset="-122"/>
              </a:rPr>
              <a:t>处理时延</a:t>
            </a:r>
            <a:r>
              <a:rPr lang="en-US" altLang="zh-CN" sz="2000" b="1" dirty="0">
                <a:latin typeface="宋体" panose="02010600030101010101" pitchFamily="2" charset="-122"/>
              </a:rPr>
              <a:t>/</a:t>
            </a:r>
            <a:r>
              <a:rPr lang="zh-CN" altLang="en-US" sz="2000" b="1" dirty="0">
                <a:latin typeface="宋体" panose="02010600030101010101" pitchFamily="2" charset="-122"/>
              </a:rPr>
              <a:t>指令，</a:t>
            </a:r>
            <a:r>
              <a:rPr lang="en-US" altLang="zh-CN" sz="2000" b="1" dirty="0">
                <a:latin typeface="宋体" panose="02010600030101010101" pitchFamily="2" charset="-122"/>
              </a:rPr>
              <a:t>m—</a:t>
            </a:r>
            <a:r>
              <a:rPr lang="zh-CN" altLang="en-US" sz="2000" b="1" dirty="0">
                <a:latin typeface="宋体" panose="02010600030101010101" pitchFamily="2" charset="-122"/>
              </a:rPr>
              <a:t>访存次数</a:t>
            </a:r>
            <a:r>
              <a:rPr lang="en-US" altLang="zh-CN" sz="2000" b="1" dirty="0">
                <a:latin typeface="宋体" panose="02010600030101010101" pitchFamily="2" charset="-122"/>
              </a:rPr>
              <a:t>/</a:t>
            </a:r>
            <a:r>
              <a:rPr lang="zh-CN" altLang="en-US" sz="2000" b="1" dirty="0">
                <a:latin typeface="宋体" panose="02010600030101010101" pitchFamily="2" charset="-122"/>
              </a:rPr>
              <a:t>指令，</a:t>
            </a:r>
            <a:r>
              <a:rPr lang="en-US" altLang="zh-CN" sz="2000" b="1" dirty="0">
                <a:latin typeface="宋体" panose="02010600030101010101" pitchFamily="2" charset="-122"/>
              </a:rPr>
              <a:t>k—</a:t>
            </a:r>
            <a:r>
              <a:rPr lang="zh-CN" altLang="en-US" sz="2000" b="1" dirty="0">
                <a:latin typeface="宋体" panose="02010600030101010101" pitchFamily="2" charset="-122"/>
              </a:rPr>
              <a:t>访存时延</a:t>
            </a:r>
          </a:p>
        </p:txBody>
      </p:sp>
      <p:sp>
        <p:nvSpPr>
          <p:cNvPr id="15" name="AutoShape 338"/>
          <p:cNvSpPr/>
          <p:nvPr/>
        </p:nvSpPr>
        <p:spPr bwMode="auto">
          <a:xfrm>
            <a:off x="6948264" y="2169962"/>
            <a:ext cx="2016224" cy="288000"/>
          </a:xfrm>
          <a:prstGeom prst="borderCallout2">
            <a:avLst>
              <a:gd name="adj1" fmla="val 51268"/>
              <a:gd name="adj2" fmla="val -290"/>
              <a:gd name="adj3" fmla="val 50567"/>
              <a:gd name="adj4" fmla="val -7625"/>
              <a:gd name="adj5" fmla="val 266192"/>
              <a:gd name="adj6" fmla="val -7530"/>
            </a:avLst>
          </a:prstGeom>
          <a:noFill/>
          <a:ln w="12700">
            <a:solidFill>
              <a:srgbClr val="0070C0"/>
            </a:solidFill>
            <a:prstDash val="sysDash"/>
            <a:miter lim="800000"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lvl="0" algn="ctr"/>
            <a:r>
              <a:rPr lang="zh-CN" altLang="en-US" sz="1600" b="1" dirty="0">
                <a:latin typeface="宋体" panose="02010600030101010101" pitchFamily="2" charset="-122"/>
              </a:rPr>
              <a:t>外存</a:t>
            </a:r>
            <a:r>
              <a:rPr lang="en-US" altLang="zh-CN" sz="1600" b="1" dirty="0">
                <a:latin typeface="宋体" panose="02010600030101010101" pitchFamily="2" charset="-122"/>
              </a:rPr>
              <a:t>-</a:t>
            </a:r>
            <a:r>
              <a:rPr lang="zh-CN" altLang="en-US" sz="1600" b="1" dirty="0">
                <a:latin typeface="宋体" panose="02010600030101010101" pitchFamily="2" charset="-122"/>
              </a:rPr>
              <a:t>主存间</a:t>
            </a:r>
            <a:r>
              <a:rPr lang="en-US" altLang="zh-CN" sz="1600" b="1" dirty="0">
                <a:latin typeface="宋体" panose="02010600030101010101" pitchFamily="2" charset="-122"/>
              </a:rPr>
              <a:t>I/O</a:t>
            </a:r>
            <a:r>
              <a:rPr lang="zh-CN" altLang="en-US" sz="1600" b="1" dirty="0">
                <a:latin typeface="宋体" panose="02010600030101010101" pitchFamily="2" charset="-122"/>
              </a:rPr>
              <a:t>时间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16" name="Text Box 526"/>
          <p:cNvSpPr txBox="1">
            <a:spLocks noChangeArrowheads="1"/>
          </p:cNvSpPr>
          <p:nvPr/>
        </p:nvSpPr>
        <p:spPr bwMode="auto">
          <a:xfrm>
            <a:off x="251271" y="908720"/>
            <a:ext cx="870267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0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0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000" b="1" u="none" dirty="0">
                <a:latin typeface="+mn-ea"/>
                <a:ea typeface="+mn-ea"/>
              </a:rPr>
              <a:t>性能指标、性能评测，成本与价格</a:t>
            </a:r>
            <a:endParaRPr lang="en-US" altLang="zh-CN" sz="2000" b="1" u="none" dirty="0">
              <a:latin typeface="+mn-ea"/>
              <a:ea typeface="+mn-ea"/>
            </a:endParaRPr>
          </a:p>
        </p:txBody>
      </p:sp>
      <p:sp>
        <p:nvSpPr>
          <p:cNvPr id="17" name="Text Box 66"/>
          <p:cNvSpPr txBox="1">
            <a:spLocks noChangeArrowheads="1"/>
          </p:cNvSpPr>
          <p:nvPr/>
        </p:nvSpPr>
        <p:spPr bwMode="auto">
          <a:xfrm>
            <a:off x="3838738" y="4662000"/>
            <a:ext cx="3108956" cy="116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10800" rIns="18000" bIns="10800">
            <a:noAutofit/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√</a:t>
            </a:r>
            <a:r>
              <a:rPr lang="zh-CN" altLang="en-US" sz="1800" b="1" baseline="30000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latin typeface="宋体" panose="02010600030101010101" pitchFamily="2" charset="-122"/>
              </a:rPr>
              <a:t>   √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√</a:t>
            </a:r>
            <a:r>
              <a:rPr lang="zh-CN" altLang="en-US" sz="1800" b="1" baseline="30000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latin typeface="宋体" panose="02010600030101010101" pitchFamily="2" charset="-122"/>
              </a:rPr>
              <a:t>   √</a:t>
            </a:r>
            <a:r>
              <a:rPr lang="zh-CN" altLang="en-US" sz="1800" b="1" baseline="30000" dirty="0">
                <a:latin typeface="宋体" panose="02010600030101010101" pitchFamily="2" charset="-122"/>
              </a:rPr>
              <a:t>①</a:t>
            </a:r>
            <a:r>
              <a:rPr lang="zh-CN" altLang="en-US" sz="1800" b="1" dirty="0">
                <a:latin typeface="宋体" panose="02010600030101010101" pitchFamily="2" charset="-122"/>
              </a:rPr>
              <a:t>  √</a:t>
            </a:r>
            <a:r>
              <a:rPr lang="zh-CN" altLang="en-US" sz="1800" b="1" baseline="30000" dirty="0">
                <a:latin typeface="宋体" panose="02010600030101010101" pitchFamily="2" charset="-122"/>
              </a:rPr>
              <a:t>②</a:t>
            </a:r>
            <a:endParaRPr lang="en-US" altLang="zh-CN" sz="1800" b="1" baseline="30000" dirty="0">
              <a:latin typeface="宋体" panose="02010600030101010101" pitchFamily="2" charset="-122"/>
            </a:endParaRPr>
          </a:p>
          <a:p>
            <a:pPr>
              <a:lnSpc>
                <a:spcPct val="9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</a:t>
            </a:r>
            <a:r>
              <a:rPr lang="zh-CN" altLang="en-US" sz="1800" b="1" baseline="30000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latin typeface="宋体" panose="02010600030101010101" pitchFamily="2" charset="-122"/>
              </a:rPr>
              <a:t>   √               √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   </a:t>
            </a:r>
            <a:r>
              <a:rPr lang="zh-CN" altLang="en-US" sz="1800" b="1" dirty="0">
                <a:latin typeface="宋体" panose="02010600030101010101" pitchFamily="2" charset="-122"/>
              </a:rPr>
              <a:t>    √</a:t>
            </a:r>
            <a:r>
              <a:rPr lang="zh-CN" altLang="en-US" sz="1800" b="1" baseline="30000" dirty="0">
                <a:latin typeface="宋体" panose="02010600030101010101" pitchFamily="2" charset="-122"/>
              </a:rPr>
              <a:t>③ </a:t>
            </a:r>
            <a:r>
              <a:rPr lang="zh-CN" altLang="en-US" sz="1800" b="1" dirty="0">
                <a:latin typeface="宋体" panose="02010600030101010101" pitchFamily="2" charset="-122"/>
              </a:rPr>
              <a:t>  √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18" name="AutoShape 338"/>
          <p:cNvSpPr/>
          <p:nvPr/>
        </p:nvSpPr>
        <p:spPr bwMode="auto">
          <a:xfrm>
            <a:off x="179512" y="4941200"/>
            <a:ext cx="791518" cy="288000"/>
          </a:xfrm>
          <a:prstGeom prst="borderCallout2">
            <a:avLst>
              <a:gd name="adj1" fmla="val 45976"/>
              <a:gd name="adj2" fmla="val 99832"/>
              <a:gd name="adj3" fmla="val 47921"/>
              <a:gd name="adj4" fmla="val 118490"/>
              <a:gd name="adj5" fmla="val 151345"/>
              <a:gd name="adj6" fmla="val 144271"/>
            </a:avLst>
          </a:prstGeom>
          <a:noFill/>
          <a:ln w="12700">
            <a:solidFill>
              <a:srgbClr val="0070C0"/>
            </a:solidFill>
            <a:prstDash val="sysDash"/>
            <a:miter lim="800000"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lvl="0" algn="ctr"/>
            <a:r>
              <a:rPr lang="zh-CN" altLang="en-US" sz="1800" b="1" dirty="0">
                <a:latin typeface="宋体" panose="02010600030101010101" pitchFamily="2" charset="-122"/>
              </a:rPr>
              <a:t>处理器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20" name="Text Box 163"/>
          <p:cNvSpPr txBox="1">
            <a:spLocks noChangeArrowheads="1"/>
          </p:cNvSpPr>
          <p:nvPr/>
        </p:nvSpPr>
        <p:spPr bwMode="auto">
          <a:xfrm>
            <a:off x="228600" y="5805264"/>
            <a:ext cx="16826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特点：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D9CD35E5-D318-4409-8722-6FA79139A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288" y="4332872"/>
            <a:ext cx="1800000" cy="646331"/>
          </a:xfrm>
          <a:prstGeom prst="rect">
            <a:avLst/>
          </a:prstGeom>
          <a:solidFill>
            <a:schemeClr val="bg1"/>
          </a:solidFill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>
            <a:spAutoFit/>
          </a:bodyPr>
          <a:lstStyle/>
          <a:p>
            <a:pPr marL="268288" indent="-268288"/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思考：</a:t>
            </a:r>
            <a:r>
              <a:rPr lang="zh-CN" altLang="en-US" sz="1800" b="1" dirty="0">
                <a:latin typeface="宋体" panose="02010600030101010101" pitchFamily="2" charset="-122"/>
              </a:rPr>
              <a:t>表中①②③的原因？</a:t>
            </a:r>
            <a:endPara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21B0BE-BA47-FABB-F3A2-2104D93082C7}"/>
              </a:ext>
            </a:extLst>
          </p:cNvPr>
          <p:cNvSpPr txBox="1"/>
          <p:nvPr/>
        </p:nvSpPr>
        <p:spPr>
          <a:xfrm>
            <a:off x="228600" y="6270862"/>
            <a:ext cx="56634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/>
              <a:t>思考：</a:t>
            </a:r>
            <a:r>
              <a:rPr lang="zh-CN" altLang="en-US" sz="1800" b="1" dirty="0">
                <a:latin typeface="宋体" panose="02010600030101010101" pitchFamily="2" charset="-122"/>
              </a:rPr>
              <a:t>①</a:t>
            </a:r>
            <a:r>
              <a:rPr lang="en-US" altLang="zh-CN" sz="1800" b="1" dirty="0" err="1">
                <a:latin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宋体" panose="02010600030101010101" pitchFamily="2" charset="-122"/>
              </a:rPr>
              <a:t>*4</a:t>
            </a:r>
            <a:r>
              <a:rPr lang="zh-CN" altLang="en-US" sz="1800" b="1" dirty="0">
                <a:latin typeface="宋体" panose="02010600030101010101" pitchFamily="2" charset="-122"/>
              </a:rPr>
              <a:t>可用乘法或左移指令实现，②变量和放在</a:t>
            </a:r>
            <a:r>
              <a:rPr lang="en-US" altLang="zh-CN" sz="1800" b="1" dirty="0">
                <a:latin typeface="宋体" panose="02010600030101010101" pitchFamily="2" charset="-122"/>
              </a:rPr>
              <a:t>REG</a:t>
            </a:r>
            <a:r>
              <a:rPr lang="zh-CN" altLang="en-US" sz="1800" b="1" dirty="0">
                <a:latin typeface="宋体" panose="02010600030101010101" pitchFamily="2" charset="-122"/>
              </a:rPr>
              <a:t>或</a:t>
            </a:r>
            <a:r>
              <a:rPr lang="en-US" altLang="zh-CN" sz="1800" b="1" dirty="0">
                <a:latin typeface="宋体" panose="02010600030101010101" pitchFamily="2" charset="-122"/>
              </a:rPr>
              <a:t>MEM</a:t>
            </a:r>
            <a:r>
              <a:rPr lang="zh-CN" altLang="en-US" sz="1800" b="1" dirty="0">
                <a:latin typeface="宋体" panose="02010600030101010101" pitchFamily="2" charset="-122"/>
              </a:rPr>
              <a:t>中，③受映射方式、替换算法、写策略影响</a:t>
            </a:r>
            <a:endParaRPr lang="zh-CN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14" grpId="0"/>
      <p:bldP spid="15" grpId="0" animBg="1"/>
      <p:bldP spid="18" grpId="0" animBg="1"/>
      <p:bldP spid="20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4C73DEFE-77DD-4D3D-AD3F-1B70FE71A05F}" type="slidenum">
              <a:rPr lang="en-US" altLang="zh-CN" smtClean="0"/>
              <a:t>11</a:t>
            </a:fld>
            <a:endParaRPr lang="en-US" altLang="zh-CN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28600" y="405969"/>
            <a:ext cx="8736013" cy="136120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、吞吐率</a:t>
            </a:r>
          </a:p>
          <a:p>
            <a:pPr marL="457200" indent="-4572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latin typeface="宋体" panose="02010600030101010101" pitchFamily="2" charset="-122"/>
              </a:rPr>
              <a:t>指单位时间内能够处理的工作量，即</a:t>
            </a:r>
            <a:r>
              <a:rPr lang="en-US" altLang="zh-CN" b="1" i="1" dirty="0">
                <a:latin typeface="宋体" panose="02010600030101010101" pitchFamily="2" charset="-122"/>
              </a:rPr>
              <a:t>TP</a:t>
            </a:r>
            <a:r>
              <a:rPr lang="zh-CN" altLang="en-US" b="1" dirty="0"/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sz="2000" b="1" normalizeH="1" dirty="0">
                <a:latin typeface="+mn-lt"/>
              </a:rPr>
              <a:t>∑</a:t>
            </a:r>
            <a:r>
              <a:rPr lang="en-US" altLang="zh-CN" b="1" i="1" dirty="0">
                <a:latin typeface="+mn-ea"/>
              </a:rPr>
              <a:t>W</a:t>
            </a:r>
            <a:r>
              <a:rPr lang="en-US" altLang="zh-CN" b="1" i="1" baseline="-18000" dirty="0"/>
              <a:t>i</a:t>
            </a:r>
            <a:r>
              <a:rPr lang="en-US" altLang="zh-CN" b="1" dirty="0">
                <a:latin typeface="+mn-ea"/>
              </a:rPr>
              <a:t>)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en-US" altLang="zh-CN" b="1" i="1" dirty="0" err="1">
                <a:latin typeface="宋体" panose="02010600030101010101" pitchFamily="2" charset="-122"/>
              </a:rPr>
              <a:t>T</a:t>
            </a:r>
            <a:r>
              <a:rPr lang="en-US" altLang="zh-CN" b="1" i="1" baseline="-18000" dirty="0" err="1">
                <a:latin typeface="+mn-lt"/>
              </a:rPr>
              <a:t>n</a:t>
            </a:r>
            <a:endParaRPr lang="zh-CN" altLang="en-US" b="1" i="1" baseline="-18000" dirty="0">
              <a:latin typeface="+mn-lt"/>
            </a:endParaRPr>
          </a:p>
          <a:p>
            <a:pPr marL="457200" lvl="0" indent="-457200">
              <a:lnSpc>
                <a:spcPct val="125000"/>
              </a:lnSpc>
            </a:pPr>
            <a:r>
              <a:rPr lang="en-US" altLang="zh-CN" sz="1800" b="1" dirty="0"/>
              <a:t>                                                   </a:t>
            </a:r>
            <a:r>
              <a:rPr lang="zh-CN" altLang="en-US" sz="1800" b="1" dirty="0"/>
              <a:t>其中，</a:t>
            </a:r>
            <a:r>
              <a:rPr lang="en-US" altLang="zh-CN" sz="1800" b="1" i="1" dirty="0">
                <a:latin typeface="+mn-ea"/>
              </a:rPr>
              <a:t>W</a:t>
            </a:r>
            <a:r>
              <a:rPr lang="en-US" altLang="zh-CN" sz="1800" b="1" i="1" baseline="-18000" dirty="0"/>
              <a:t>i</a:t>
            </a:r>
            <a:r>
              <a:rPr lang="en-US" altLang="zh-CN" sz="1800" b="1" dirty="0">
                <a:latin typeface="+mn-ea"/>
              </a:rPr>
              <a:t>—</a:t>
            </a:r>
            <a:r>
              <a:rPr lang="zh-CN" altLang="en-US" sz="1800" b="1" dirty="0">
                <a:latin typeface="+mn-ea"/>
              </a:rPr>
              <a:t>任务</a:t>
            </a:r>
            <a:r>
              <a:rPr lang="en-US" altLang="zh-CN" sz="1800" b="1" i="1" dirty="0" err="1"/>
              <a:t>i</a:t>
            </a:r>
            <a:r>
              <a:rPr lang="zh-CN" altLang="en-US" sz="1800" b="1" dirty="0">
                <a:latin typeface="+mn-ea"/>
              </a:rPr>
              <a:t>的工作量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  <a:r>
              <a:rPr lang="en-US" altLang="zh-CN" sz="1800" b="1" i="1" dirty="0" err="1">
                <a:latin typeface="+mn-ea"/>
              </a:rPr>
              <a:t>T</a:t>
            </a:r>
            <a:r>
              <a:rPr lang="en-US" altLang="zh-CN" sz="1800" b="1" i="1" baseline="-18000" dirty="0" err="1"/>
              <a:t>n</a:t>
            </a:r>
            <a:r>
              <a:rPr lang="en-US" altLang="zh-CN" sz="1800" b="1" dirty="0">
                <a:latin typeface="+mn-ea"/>
              </a:rPr>
              <a:t>—</a:t>
            </a:r>
            <a:r>
              <a:rPr lang="zh-CN" altLang="en-US" sz="1800" b="1" dirty="0">
                <a:latin typeface="+mn-ea"/>
              </a:rPr>
              <a:t>完成</a:t>
            </a:r>
            <a:r>
              <a:rPr lang="en-US" altLang="zh-CN" sz="1800" b="1" i="1" dirty="0"/>
              <a:t>n</a:t>
            </a:r>
            <a:r>
              <a:rPr lang="zh-CN" altLang="en-US" sz="1800" b="1" dirty="0">
                <a:latin typeface="+mn-ea"/>
              </a:rPr>
              <a:t>个任务的总时间</a:t>
            </a:r>
            <a:endParaRPr lang="en-US" altLang="zh-CN" sz="1800" b="1" dirty="0">
              <a:latin typeface="+mn-ea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28600" y="1772816"/>
            <a:ext cx="8686800" cy="38241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表示：</a:t>
            </a:r>
            <a:r>
              <a:rPr lang="zh-CN" altLang="en-US" b="1" dirty="0">
                <a:latin typeface="宋体" panose="02010600030101010101" pitchFamily="2" charset="-122"/>
              </a:rPr>
              <a:t>常用</a:t>
            </a:r>
            <a:r>
              <a:rPr lang="en-US" altLang="zh-CN" b="1" dirty="0">
                <a:latin typeface="宋体" panose="02010600030101010101" pitchFamily="2" charset="-122"/>
              </a:rPr>
              <a:t>MIPS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MFLOPS</a:t>
            </a:r>
            <a:r>
              <a:rPr lang="zh-CN" altLang="en-US" b="1" dirty="0">
                <a:latin typeface="宋体" panose="02010600030101010101" pitchFamily="2" charset="-122"/>
              </a:rPr>
              <a:t>代替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←工作量的定义未能统一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MIPS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每秒百万次指令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)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800080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b="1" dirty="0">
                <a:solidFill>
                  <a:srgbClr val="800080"/>
                </a:solidFill>
                <a:latin typeface="宋体" panose="02010600030101010101" pitchFamily="2" charset="-122"/>
              </a:rPr>
              <a:t>缺点：</a:t>
            </a:r>
            <a:endParaRPr lang="en-US" altLang="zh-CN" b="1" dirty="0">
              <a:solidFill>
                <a:srgbClr val="80008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MFLOPS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每秒百万次浮点运算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)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altLang="zh-CN" b="1" dirty="0">
                <a:solidFill>
                  <a:srgbClr val="800080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b="1" dirty="0">
                <a:solidFill>
                  <a:srgbClr val="800080"/>
                </a:solidFill>
                <a:latin typeface="宋体" panose="02010600030101010101" pitchFamily="2" charset="-122"/>
              </a:rPr>
              <a:t>缺点</a:t>
            </a:r>
            <a:r>
              <a:rPr lang="en-US" altLang="zh-CN" b="1" dirty="0">
                <a:solidFill>
                  <a:srgbClr val="800080"/>
                </a:solidFill>
                <a:latin typeface="宋体" panose="02010600030101010101" pitchFamily="2" charset="-122"/>
              </a:rPr>
              <a:t>—</a:t>
            </a:r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999307"/>
              </p:ext>
            </p:extLst>
          </p:nvPr>
        </p:nvGraphicFramePr>
        <p:xfrm>
          <a:off x="1547664" y="2708920"/>
          <a:ext cx="6272237" cy="744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374900" imgH="279400" progId="Equation.3">
                  <p:embed/>
                </p:oleObj>
              </mc:Choice>
              <mc:Fallback>
                <p:oleObj name="公式" r:id="rId3" imgW="2374900" imgH="279400" progId="Equation.3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708920"/>
                        <a:ext cx="6272237" cy="744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221904" y="3429000"/>
            <a:ext cx="638254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不能反映指令功能强弱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→常用</a:t>
            </a:r>
            <a:r>
              <a:rPr lang="zh-CN" altLang="en-US" sz="2000" b="1" dirty="0">
                <a:solidFill>
                  <a:srgbClr val="800080"/>
                </a:solidFill>
                <a:latin typeface="宋体" panose="02010600030101010101" pitchFamily="2" charset="-122"/>
              </a:rPr>
              <a:t>相对</a:t>
            </a:r>
            <a:r>
              <a:rPr lang="en-US" altLang="zh-CN" sz="2000" b="1" dirty="0">
                <a:latin typeface="宋体" panose="02010600030101010101" pitchFamily="2" charset="-122"/>
              </a:rPr>
              <a:t>MIPS</a:t>
            </a:r>
            <a:r>
              <a:rPr lang="zh-CN" altLang="en-US" sz="2000" b="1" dirty="0">
                <a:latin typeface="宋体" panose="02010600030101010101" pitchFamily="2" charset="-122"/>
              </a:rPr>
              <a:t>方法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802663"/>
              </p:ext>
            </p:extLst>
          </p:nvPr>
        </p:nvGraphicFramePr>
        <p:xfrm>
          <a:off x="1543073" y="4362345"/>
          <a:ext cx="3686183" cy="722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371600" imgH="266700" progId="Equation.3">
                  <p:embed/>
                </p:oleObj>
              </mc:Choice>
              <mc:Fallback>
                <p:oleObj name="公式" r:id="rId5" imgW="1371600" imgH="266700" progId="Equation.3">
                  <p:embed/>
                  <p:pic>
                    <p:nvPicPr>
                      <p:cNvPr id="0" name="Picture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73" y="4362345"/>
                        <a:ext cx="3686183" cy="722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2339752" y="5013176"/>
            <a:ext cx="4608512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仅能</a:t>
            </a:r>
            <a:r>
              <a:rPr lang="zh-CN" altLang="en-US" b="1" dirty="0"/>
              <a:t>反映浮点操作能力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11" name="Text Box 55"/>
          <p:cNvSpPr txBox="1">
            <a:spLocks noChangeArrowheads="1"/>
          </p:cNvSpPr>
          <p:nvPr/>
        </p:nvSpPr>
        <p:spPr bwMode="auto">
          <a:xfrm>
            <a:off x="1475656" y="5517232"/>
            <a:ext cx="7560840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可反映系统的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多任务性能</a:t>
            </a:r>
            <a:r>
              <a:rPr lang="zh-CN" altLang="en-US" b="1" dirty="0">
                <a:latin typeface="宋体" panose="02010600030101010101" pitchFamily="2" charset="-122"/>
              </a:rPr>
              <a:t>，但</a:t>
            </a:r>
            <a:r>
              <a:rPr lang="zh-CN" altLang="en-US" b="1" dirty="0">
                <a:solidFill>
                  <a:srgbClr val="FF3399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无统一指标</a:t>
            </a:r>
            <a:r>
              <a:rPr lang="en-US" altLang="zh-CN" sz="1800" b="1" dirty="0">
                <a:latin typeface="宋体" panose="02010600030101010101" pitchFamily="2" charset="-122"/>
              </a:rPr>
              <a:t>(ISA</a:t>
            </a:r>
            <a:r>
              <a:rPr lang="zh-CN" altLang="en-US" sz="1800" b="1" dirty="0">
                <a:latin typeface="宋体" panose="02010600030101010101" pitchFamily="2" charset="-122"/>
              </a:rPr>
              <a:t>不同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不全面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259632" cy="36004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13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163"/>
          <p:cNvSpPr txBox="1">
            <a:spLocks noChangeArrowheads="1"/>
          </p:cNvSpPr>
          <p:nvPr/>
        </p:nvSpPr>
        <p:spPr bwMode="auto">
          <a:xfrm>
            <a:off x="228600" y="5514473"/>
            <a:ext cx="16826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特点：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4C73DEFE-77DD-4D3D-AD3F-1B70FE71A05F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28600" y="2780928"/>
            <a:ext cx="8303840" cy="17565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可扩放性：</a:t>
            </a:r>
            <a:r>
              <a:rPr lang="zh-CN" altLang="en-US" b="1" dirty="0">
                <a:latin typeface="宋体" panose="02010600030101010101" pitchFamily="2" charset="-122"/>
              </a:rPr>
              <a:t>指系统性能随</a:t>
            </a:r>
            <a:r>
              <a:rPr lang="zh-CN" altLang="en-US" b="1" u="sng" dirty="0">
                <a:latin typeface="宋体" panose="02010600030101010101" pitchFamily="2" charset="-122"/>
              </a:rPr>
              <a:t>处理机数</a:t>
            </a:r>
            <a:r>
              <a:rPr lang="en-US" altLang="zh-CN" b="1" i="1" u="sng" dirty="0">
                <a:latin typeface="+mn-lt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的增长比例，</a:t>
            </a:r>
            <a:r>
              <a:rPr lang="en-US" altLang="zh-CN" i="1" dirty="0">
                <a:latin typeface="+mn-lt"/>
              </a:rPr>
              <a:t>Ψ</a:t>
            </a:r>
            <a:r>
              <a:rPr lang="en-US" altLang="zh-CN" dirty="0">
                <a:latin typeface="+mn-lt"/>
              </a:rPr>
              <a:t>=</a:t>
            </a:r>
            <a:r>
              <a:rPr lang="en-US" altLang="zh-CN" i="1" dirty="0">
                <a:latin typeface="+mn-lt"/>
              </a:rPr>
              <a:t>f 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dirty="0">
                <a:latin typeface="+mn-lt"/>
              </a:rPr>
              <a:t>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衡量方法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90000"/>
              </a:lnSpc>
            </a:pPr>
            <a:endParaRPr lang="en-US" altLang="zh-CN" sz="1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影响因素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/>
              </a:rPr>
              <a:t>—</a:t>
            </a:r>
            <a:endParaRPr lang="en-US" altLang="zh-CN" dirty="0">
              <a:latin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259632" cy="36004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228600" y="394062"/>
            <a:ext cx="8725595" cy="20699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、加速比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指</a:t>
            </a:r>
            <a:r>
              <a:rPr lang="zh-CN" altLang="en-US" b="1" u="sng" dirty="0">
                <a:latin typeface="宋体" panose="02010600030101010101" pitchFamily="2" charset="-122"/>
              </a:rPr>
              <a:t>现行条件</a:t>
            </a:r>
            <a:r>
              <a:rPr lang="zh-CN" altLang="en-US" b="1" dirty="0">
                <a:latin typeface="宋体" panose="02010600030101010101" pitchFamily="2" charset="-122"/>
              </a:rPr>
              <a:t>下执行速度相对于</a:t>
            </a:r>
            <a:r>
              <a:rPr lang="zh-CN" altLang="en-US" b="1" u="sng" dirty="0">
                <a:latin typeface="宋体" panose="02010600030101010101" pitchFamily="2" charset="-122"/>
              </a:rPr>
              <a:t>基准条件</a:t>
            </a:r>
            <a:r>
              <a:rPr lang="zh-CN" altLang="en-US" b="1" dirty="0">
                <a:latin typeface="宋体" panose="02010600030101010101" pitchFamily="2" charset="-122"/>
              </a:rPr>
              <a:t>的比值，即</a:t>
            </a:r>
            <a:r>
              <a:rPr lang="en-US" altLang="zh-CN" b="1" i="1" dirty="0">
                <a:latin typeface="宋体" panose="02010600030101010101" pitchFamily="2" charset="-122"/>
              </a:rPr>
              <a:t>S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i="1" dirty="0">
                <a:latin typeface="宋体" panose="02010600030101010101" pitchFamily="2" charset="-122"/>
              </a:rPr>
              <a:t>T</a:t>
            </a:r>
            <a:r>
              <a:rPr lang="en-US" altLang="zh-CN" b="1" baseline="-18000" dirty="0">
                <a:latin typeface="宋体" panose="02010600030101010101" pitchFamily="2" charset="-122"/>
              </a:rPr>
              <a:t>0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en-US" altLang="zh-CN" b="1" i="1" dirty="0" err="1">
                <a:latin typeface="宋体" panose="02010600030101010101" pitchFamily="2" charset="-122"/>
              </a:rPr>
              <a:t>T</a:t>
            </a:r>
            <a:r>
              <a:rPr lang="en-US" altLang="zh-CN" b="1" baseline="-18000" dirty="0" err="1">
                <a:latin typeface="宋体" panose="02010600030101010101" pitchFamily="2" charset="-122"/>
              </a:rPr>
              <a:t>n</a:t>
            </a:r>
            <a:r>
              <a:rPr lang="en-US" altLang="zh-CN" b="1" baseline="-18000" dirty="0">
                <a:latin typeface="宋体" panose="02010600030101010101" pitchFamily="2" charset="-122"/>
              </a:rPr>
              <a:t> </a:t>
            </a:r>
          </a:p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zh-CN" altLang="en-US" sz="1800" b="1" dirty="0">
                <a:solidFill>
                  <a:srgbClr val="800080"/>
                </a:solidFill>
                <a:latin typeface="宋体" panose="02010600030101010101" pitchFamily="2" charset="-122"/>
              </a:rPr>
              <a:t>        例如，</a:t>
            </a: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流水方式</a:t>
            </a:r>
            <a:r>
              <a:rPr lang="zh-CN" altLang="en-US" sz="1800" b="1" dirty="0">
                <a:latin typeface="宋体" panose="02010600030101010101" pitchFamily="2" charset="-122"/>
              </a:rPr>
              <a:t>相对于串行方式，</a:t>
            </a:r>
            <a:r>
              <a:rPr lang="en-US" altLang="zh-CN" sz="1800" b="1" i="1" dirty="0">
                <a:latin typeface="+mn-lt"/>
              </a:rPr>
              <a:t>S</a:t>
            </a:r>
            <a:r>
              <a:rPr lang="zh-CN" altLang="en-US" sz="1800" b="1" dirty="0">
                <a:latin typeface="宋体" panose="02010600030101010101" pitchFamily="2" charset="-122"/>
              </a:rPr>
              <a:t>＝</a:t>
            </a:r>
            <a:r>
              <a:rPr lang="en-US" altLang="zh-CN" sz="1800" b="1" dirty="0">
                <a:latin typeface="宋体" panose="02010600030101010101" pitchFamily="2" charset="-122"/>
              </a:rPr>
              <a:t>[</a:t>
            </a:r>
            <a:r>
              <a:rPr lang="en-US" altLang="zh-CN" sz="1800" b="1" i="1" dirty="0" err="1"/>
              <a:t>n</a:t>
            </a:r>
            <a:r>
              <a:rPr lang="en-US" altLang="zh-CN" sz="1800" b="1" dirty="0" err="1"/>
              <a:t>·</a:t>
            </a:r>
            <a:r>
              <a:rPr lang="en-US" altLang="zh-CN" sz="1800" b="1" i="1" dirty="0" err="1"/>
              <a:t>mΔt</a:t>
            </a:r>
            <a:r>
              <a:rPr lang="en-US" altLang="zh-CN" sz="1800" b="1" dirty="0">
                <a:latin typeface="宋体" panose="02010600030101010101" pitchFamily="2" charset="-122"/>
              </a:rPr>
              <a:t>]/[</a:t>
            </a:r>
            <a:r>
              <a:rPr lang="en-US" altLang="zh-CN" sz="1800" b="1" i="1" dirty="0" err="1"/>
              <a:t>mΔt</a:t>
            </a:r>
            <a:r>
              <a:rPr lang="zh-CN" altLang="en-US" sz="1800" b="1" dirty="0"/>
              <a:t>＋</a:t>
            </a:r>
            <a:r>
              <a:rPr lang="en-US" altLang="zh-CN" sz="1800" b="1" dirty="0"/>
              <a:t>(</a:t>
            </a:r>
            <a:r>
              <a:rPr lang="en-US" altLang="zh-CN" sz="1800" b="1" i="1" dirty="0"/>
              <a:t>n</a:t>
            </a:r>
            <a:r>
              <a:rPr lang="zh-CN" altLang="en-US" sz="1800" b="1" i="1" dirty="0"/>
              <a:t>－</a:t>
            </a:r>
            <a:r>
              <a:rPr lang="en-US" altLang="zh-CN" sz="1800" b="1" dirty="0"/>
              <a:t>1)</a:t>
            </a:r>
            <a:r>
              <a:rPr lang="en-US" altLang="zh-CN" sz="1800" b="1" i="1" dirty="0" err="1"/>
              <a:t>Δt</a:t>
            </a:r>
            <a:r>
              <a:rPr lang="en-US" altLang="zh-CN" sz="1800" b="1" dirty="0">
                <a:latin typeface="宋体" panose="02010600030101010101" pitchFamily="2" charset="-122"/>
              </a:rPr>
              <a:t>]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1800" b="1" dirty="0">
                <a:latin typeface="宋体" panose="02010600030101010101" pitchFamily="2" charset="-122"/>
              </a:rPr>
              <a:t>        </a:t>
            </a:r>
            <a:r>
              <a:rPr lang="zh-CN" altLang="en-US" sz="1800" b="1" dirty="0">
                <a:solidFill>
                  <a:srgbClr val="800080"/>
                </a:solidFill>
                <a:latin typeface="宋体" panose="02010600030101010101" pitchFamily="2" charset="-122"/>
              </a:rPr>
              <a:t>又如，</a:t>
            </a: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多机系统</a:t>
            </a:r>
            <a:r>
              <a:rPr lang="zh-CN" altLang="en-US" sz="1800" b="1" dirty="0">
                <a:latin typeface="宋体" panose="02010600030101010101" pitchFamily="2" charset="-122"/>
              </a:rPr>
              <a:t>相对于单机系统，</a:t>
            </a:r>
            <a:r>
              <a:rPr lang="en-US" altLang="zh-CN" sz="1800" b="1" i="1" dirty="0"/>
              <a:t>S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en-US" altLang="zh-CN" sz="1800" b="1" i="1" dirty="0" err="1"/>
              <a:t>p,n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r>
              <a:rPr lang="zh-CN" altLang="en-US" sz="1800" b="1" dirty="0">
                <a:latin typeface="宋体" panose="02010600030101010101" pitchFamily="2" charset="-122"/>
              </a:rPr>
              <a:t>＝</a:t>
            </a:r>
            <a:r>
              <a:rPr lang="en-US" altLang="zh-CN" sz="1800" b="1" i="1" dirty="0"/>
              <a:t>T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en-US" altLang="zh-CN" sz="1800" b="1" i="1" dirty="0"/>
              <a:t>p,</a:t>
            </a:r>
            <a:r>
              <a:rPr lang="en-US" altLang="zh-CN" sz="1800" b="1" dirty="0"/>
              <a:t>1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r>
              <a:rPr lang="en-US" altLang="zh-CN" sz="1800" b="1" dirty="0">
                <a:latin typeface="+mn-ea"/>
              </a:rPr>
              <a:t>/</a:t>
            </a:r>
            <a:r>
              <a:rPr lang="en-US" altLang="zh-CN" sz="1800" b="1" dirty="0">
                <a:latin typeface="+mn-ea"/>
                <a:ea typeface="+mn-ea"/>
              </a:rPr>
              <a:t>[</a:t>
            </a:r>
            <a:r>
              <a:rPr lang="en-US" altLang="zh-CN" sz="1800" b="1" i="1" dirty="0"/>
              <a:t>T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en-US" altLang="zh-CN" sz="1800" b="1" i="1" dirty="0" err="1"/>
              <a:t>p,n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r>
              <a:rPr lang="en-US" altLang="zh-CN" sz="1800" b="1" dirty="0"/>
              <a:t>+</a:t>
            </a:r>
            <a:r>
              <a:rPr lang="en-US" altLang="zh-CN" sz="1800" b="1" i="1" dirty="0"/>
              <a:t>H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en-US" altLang="zh-CN" sz="1800" b="1" i="1" dirty="0" err="1"/>
              <a:t>p,n</a:t>
            </a:r>
            <a:r>
              <a:rPr lang="en-US" altLang="zh-CN" sz="1800" b="1" dirty="0">
                <a:latin typeface="+mn-ea"/>
                <a:ea typeface="+mn-ea"/>
              </a:rPr>
              <a:t>)]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/>
              <a:t>                 </a:t>
            </a:r>
            <a:r>
              <a:rPr lang="zh-CN" altLang="en-US" sz="1800" b="1" dirty="0">
                <a:latin typeface="宋体" panose="02010600030101010101" pitchFamily="2" charset="-122"/>
              </a:rPr>
              <a:t>                         </a:t>
            </a:r>
            <a:r>
              <a:rPr lang="en-US" altLang="zh-CN" sz="1800" b="1" i="1" dirty="0"/>
              <a:t>p</a:t>
            </a:r>
            <a:r>
              <a:rPr lang="en-US" altLang="zh-CN" sz="1800" b="1" dirty="0">
                <a:latin typeface="宋体" panose="02010600030101010101" pitchFamily="2" charset="-122"/>
              </a:rPr>
              <a:t>—</a:t>
            </a:r>
            <a:r>
              <a:rPr lang="zh-CN" altLang="en-US" sz="1800" b="1" dirty="0">
                <a:latin typeface="宋体" panose="02010600030101010101" pitchFamily="2" charset="-122"/>
              </a:rPr>
              <a:t>问题规模，</a:t>
            </a:r>
            <a:r>
              <a:rPr lang="en-US" altLang="zh-CN" sz="1800" b="1" i="1" dirty="0"/>
              <a:t>n</a:t>
            </a:r>
            <a:r>
              <a:rPr lang="en-US" altLang="zh-CN" sz="1800" b="1" i="1" dirty="0">
                <a:latin typeface="宋体" panose="02010600030101010101" pitchFamily="2" charset="-122"/>
              </a:rPr>
              <a:t>—</a:t>
            </a:r>
            <a:r>
              <a:rPr lang="zh-CN" altLang="en-US" sz="1800" b="1" dirty="0">
                <a:latin typeface="宋体" panose="02010600030101010101" pitchFamily="2" charset="-122"/>
              </a:rPr>
              <a:t>处理器数量，</a:t>
            </a:r>
            <a:r>
              <a:rPr lang="en-US" altLang="zh-CN" sz="1800" b="1" i="1" dirty="0"/>
              <a:t>H</a:t>
            </a:r>
            <a:r>
              <a:rPr lang="en-US" altLang="zh-CN" sz="1800" b="1" dirty="0">
                <a:latin typeface="宋体" panose="02010600030101010101" pitchFamily="2" charset="-122"/>
              </a:rPr>
              <a:t>—</a:t>
            </a:r>
            <a:r>
              <a:rPr lang="zh-CN" altLang="en-US" sz="1800" b="1" dirty="0">
                <a:latin typeface="宋体" panose="02010600030101010101" pitchFamily="2" charset="-122"/>
              </a:rPr>
              <a:t>通信时间</a:t>
            </a: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1475656" y="2276872"/>
            <a:ext cx="7439744" cy="506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利于设计优化的性能评价，但</a:t>
            </a:r>
            <a:r>
              <a:rPr lang="zh-CN" altLang="en-US" b="1" dirty="0">
                <a:solidFill>
                  <a:srgbClr val="FF3399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不是绝对值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受参考机影响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2000" dirty="0">
              <a:latin typeface="+mn-lt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483768" y="3281352"/>
            <a:ext cx="5927725" cy="12564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测量不同</a:t>
            </a:r>
            <a:r>
              <a:rPr lang="en-US" altLang="zh-CN" b="1" i="1" dirty="0">
                <a:latin typeface="+mn-lt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时的加速比</a:t>
            </a:r>
          </a:p>
          <a:p>
            <a:pPr algn="l">
              <a:lnSpc>
                <a:spcPct val="90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(</a:t>
            </a:r>
            <a:r>
              <a:rPr lang="zh-CN" altLang="en-US" sz="1800" b="1" dirty="0">
                <a:latin typeface="宋体" panose="02010600030101010101" pitchFamily="2" charset="-122"/>
              </a:rPr>
              <a:t>得到性能可扩放性曲线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/>
              <a:t>结构、处理机数、存储系统、问题规模等</a:t>
            </a: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189805" y="4509120"/>
            <a:ext cx="8702675" cy="13234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、其他指标 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</a:rPr>
              <a:t>效率，</a:t>
            </a:r>
            <a:r>
              <a:rPr lang="en-US" altLang="zh-CN" b="1" dirty="0">
                <a:latin typeface="宋体" panose="02010600030101010101" pitchFamily="2" charset="-122"/>
              </a:rPr>
              <a:t>RAS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可靠性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可用性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可维护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等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                 可用性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=MTTF/(MTTF+MTTR)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，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MTTF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为平均无故障时间，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MTTR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为平均修复时间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Text Box 163"/>
          <p:cNvSpPr txBox="1">
            <a:spLocks noChangeArrowheads="1"/>
          </p:cNvSpPr>
          <p:nvPr/>
        </p:nvSpPr>
        <p:spPr bwMode="auto">
          <a:xfrm>
            <a:off x="228600" y="2276872"/>
            <a:ext cx="16826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特点：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496372" y="3292400"/>
            <a:ext cx="2324100" cy="928688"/>
            <a:chOff x="6156176" y="3796456"/>
            <a:chExt cx="2324100" cy="928688"/>
          </a:xfrm>
        </p:grpSpPr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6321276" y="4580681"/>
              <a:ext cx="17287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6321276" y="4042519"/>
              <a:ext cx="0" cy="53975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6213326" y="3796456"/>
              <a:ext cx="236538" cy="268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i="1" dirty="0">
                  <a:latin typeface="宋体" panose="02010600030101010101" pitchFamily="2" charset="-122"/>
                </a:rPr>
                <a:t>S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8121501" y="4383831"/>
              <a:ext cx="236538" cy="268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800" i="1" dirty="0">
                  <a:latin typeface="+mn-lt"/>
                </a:rPr>
                <a:t>n</a:t>
              </a: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6321276" y="4071094"/>
              <a:ext cx="1500188" cy="511175"/>
            </a:xfrm>
            <a:custGeom>
              <a:avLst/>
              <a:gdLst/>
              <a:ahLst/>
              <a:cxnLst>
                <a:cxn ang="0">
                  <a:pos x="0" y="322"/>
                </a:cxn>
                <a:cxn ang="0">
                  <a:pos x="129" y="222"/>
                </a:cxn>
                <a:cxn ang="0">
                  <a:pos x="255" y="132"/>
                </a:cxn>
                <a:cxn ang="0">
                  <a:pos x="405" y="66"/>
                </a:cxn>
                <a:cxn ang="0">
                  <a:pos x="573" y="24"/>
                </a:cxn>
                <a:cxn ang="0">
                  <a:pos x="783" y="0"/>
                </a:cxn>
                <a:cxn ang="0">
                  <a:pos x="945" y="0"/>
                </a:cxn>
              </a:cxnLst>
              <a:rect l="0" t="0" r="r" b="b"/>
              <a:pathLst>
                <a:path w="945" h="322">
                  <a:moveTo>
                    <a:pt x="0" y="322"/>
                  </a:moveTo>
                  <a:lnTo>
                    <a:pt x="129" y="222"/>
                  </a:lnTo>
                  <a:lnTo>
                    <a:pt x="255" y="132"/>
                  </a:lnTo>
                  <a:lnTo>
                    <a:pt x="405" y="66"/>
                  </a:lnTo>
                  <a:lnTo>
                    <a:pt x="573" y="24"/>
                  </a:lnTo>
                  <a:lnTo>
                    <a:pt x="783" y="0"/>
                  </a:lnTo>
                  <a:lnTo>
                    <a:pt x="945" y="0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6156176" y="4456856"/>
              <a:ext cx="236538" cy="268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600" b="1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832576" y="4096494"/>
              <a:ext cx="647700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600" b="1">
                  <a:solidFill>
                    <a:srgbClr val="CC3300"/>
                  </a:solidFill>
                  <a:latin typeface="宋体" panose="02010600030101010101" pitchFamily="2" charset="-122"/>
                </a:rPr>
                <a:t>B</a:t>
              </a:r>
              <a:r>
                <a:rPr lang="zh-CN" altLang="en-US" sz="1600" b="1">
                  <a:solidFill>
                    <a:srgbClr val="CC3300"/>
                  </a:solidFill>
                  <a:latin typeface="宋体" panose="02010600030101010101" pitchFamily="2" charset="-122"/>
                </a:rPr>
                <a:t>系统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7832576" y="3880594"/>
              <a:ext cx="647700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en-US" altLang="zh-CN" sz="1600" b="1">
                  <a:solidFill>
                    <a:schemeClr val="accent2"/>
                  </a:solidFill>
                  <a:latin typeface="宋体" panose="02010600030101010101" pitchFamily="2" charset="-122"/>
                </a:rPr>
                <a:t>A</a:t>
              </a:r>
              <a:r>
                <a:rPr lang="zh-CN" altLang="en-US" sz="1600" b="1">
                  <a:solidFill>
                    <a:schemeClr val="accent2"/>
                  </a:solidFill>
                  <a:latin typeface="宋体" panose="02010600030101010101" pitchFamily="2" charset="-122"/>
                </a:rPr>
                <a:t>系统</a:t>
              </a:r>
            </a:p>
          </p:txBody>
        </p:sp>
        <p:sp>
          <p:nvSpPr>
            <p:cNvPr id="5" name="任意多边形 4"/>
            <p:cNvSpPr/>
            <p:nvPr/>
          </p:nvSpPr>
          <p:spPr bwMode="auto">
            <a:xfrm>
              <a:off x="6320142" y="4207553"/>
              <a:ext cx="1491342" cy="359229"/>
            </a:xfrm>
            <a:custGeom>
              <a:avLst/>
              <a:gdLst>
                <a:gd name="connsiteX0" fmla="*/ 0 w 1491342"/>
                <a:gd name="connsiteY0" fmla="*/ 359229 h 359229"/>
                <a:gd name="connsiteX1" fmla="*/ 130628 w 1491342"/>
                <a:gd name="connsiteY1" fmla="*/ 217715 h 359229"/>
                <a:gd name="connsiteX2" fmla="*/ 359228 w 1491342"/>
                <a:gd name="connsiteY2" fmla="*/ 119743 h 359229"/>
                <a:gd name="connsiteX3" fmla="*/ 658585 w 1491342"/>
                <a:gd name="connsiteY3" fmla="*/ 59872 h 359229"/>
                <a:gd name="connsiteX4" fmla="*/ 1006928 w 1491342"/>
                <a:gd name="connsiteY4" fmla="*/ 21772 h 359229"/>
                <a:gd name="connsiteX5" fmla="*/ 1355271 w 1491342"/>
                <a:gd name="connsiteY5" fmla="*/ 5443 h 359229"/>
                <a:gd name="connsiteX6" fmla="*/ 1491342 w 1491342"/>
                <a:gd name="connsiteY6" fmla="*/ 0 h 359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1342" h="359229">
                  <a:moveTo>
                    <a:pt x="0" y="359229"/>
                  </a:moveTo>
                  <a:cubicBezTo>
                    <a:pt x="35378" y="308429"/>
                    <a:pt x="70757" y="257629"/>
                    <a:pt x="130628" y="217715"/>
                  </a:cubicBezTo>
                  <a:cubicBezTo>
                    <a:pt x="190499" y="177801"/>
                    <a:pt x="271235" y="146050"/>
                    <a:pt x="359228" y="119743"/>
                  </a:cubicBezTo>
                  <a:cubicBezTo>
                    <a:pt x="447221" y="93436"/>
                    <a:pt x="550635" y="76200"/>
                    <a:pt x="658585" y="59872"/>
                  </a:cubicBezTo>
                  <a:cubicBezTo>
                    <a:pt x="766535" y="43544"/>
                    <a:pt x="890814" y="30843"/>
                    <a:pt x="1006928" y="21772"/>
                  </a:cubicBezTo>
                  <a:cubicBezTo>
                    <a:pt x="1123042" y="12701"/>
                    <a:pt x="1355271" y="5443"/>
                    <a:pt x="1355271" y="5443"/>
                  </a:cubicBezTo>
                  <a:lnTo>
                    <a:pt x="1491342" y="0"/>
                  </a:lnTo>
                </a:path>
              </a:pathLst>
            </a:custGeom>
            <a:noFill/>
            <a:ln w="952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 bwMode="auto">
            <a:xfrm>
              <a:off x="6629410" y="4221128"/>
              <a:ext cx="0" cy="360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6516216" y="4581128"/>
              <a:ext cx="236538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1600" b="1" dirty="0">
                  <a:latin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27" name="Text Box 5">
            <a:extLst>
              <a:ext uri="{FF2B5EF4-FFF2-40B4-BE49-F238E27FC236}">
                <a16:creationId xmlns:a16="http://schemas.microsoft.com/office/drawing/2014/main" id="{F737D47F-6588-4D74-8404-22F2E260A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818801"/>
            <a:ext cx="8735888" cy="49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性能指标的局限性</a:t>
            </a: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不易</a:t>
            </a:r>
            <a:r>
              <a:rPr lang="zh-CN" altLang="en-US" b="1" dirty="0">
                <a:latin typeface="+mn-ea"/>
                <a:ea typeface="+mn-ea"/>
              </a:rPr>
              <a:t>测量，或</a:t>
            </a: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无统一</a:t>
            </a:r>
            <a:r>
              <a:rPr lang="zh-CN" altLang="en-US" b="1" dirty="0">
                <a:latin typeface="+mn-ea"/>
                <a:ea typeface="+mn-ea"/>
              </a:rPr>
              <a:t>标准</a:t>
            </a:r>
            <a:endParaRPr lang="en-US" altLang="zh-CN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259632" cy="36004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4C73DEFE-77DD-4D3D-AD3F-1B70FE71A05F}" type="slidenum">
              <a:rPr lang="en-US" altLang="zh-CN" smtClean="0"/>
              <a:t>13</a:t>
            </a:fld>
            <a:endParaRPr lang="en-US" altLang="zh-CN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447055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/>
              <a:t>二、性能评测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1508360"/>
            <a:ext cx="8686800" cy="1413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、基准测试程序  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目标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确定</a:t>
            </a:r>
            <a:r>
              <a:rPr lang="zh-CN" altLang="en-US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不同应用公认</a:t>
            </a:r>
            <a:r>
              <a:rPr lang="zh-CN" altLang="en-US" b="1" dirty="0">
                <a:latin typeface="宋体" panose="02010600030101010101" pitchFamily="2" charset="-122"/>
              </a:rPr>
              <a:t>的测试程序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测试程序种类：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860636"/>
              </p:ext>
            </p:extLst>
          </p:nvPr>
        </p:nvGraphicFramePr>
        <p:xfrm>
          <a:off x="1043609" y="2913680"/>
          <a:ext cx="7776863" cy="18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程序类型</a:t>
                      </a: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程序内容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测试目标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可信度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核心程序</a:t>
                      </a: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dirty="0">
                          <a:latin typeface="宋体" panose="02010600030101010101" pitchFamily="2" charset="-122"/>
                        </a:rPr>
                        <a:t>真实程序中的关键代码段</a:t>
                      </a:r>
                      <a:endParaRPr lang="en-US" altLang="zh-CN" sz="2000" b="1" dirty="0">
                        <a:latin typeface="宋体" panose="02010600030101010101" pitchFamily="2" charset="-12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部件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低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小型测试程序</a:t>
                      </a: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dirty="0">
                          <a:latin typeface="宋体" panose="02010600030101010101" pitchFamily="2" charset="-122"/>
                        </a:rPr>
                        <a:t>几十行的代码段</a:t>
                      </a:r>
                      <a:endParaRPr lang="en-US" altLang="zh-CN" sz="2000" b="1" dirty="0">
                        <a:latin typeface="宋体" panose="02010600030101010101" pitchFamily="2" charset="-12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合成测试程序</a:t>
                      </a: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latin typeface="宋体" panose="02010600030101010101" pitchFamily="2" charset="-122"/>
                        </a:rPr>
                        <a:t>模拟实际应用特征</a:t>
                      </a:r>
                      <a:r>
                        <a:rPr lang="zh-CN" altLang="en-US" sz="2000" b="1" baseline="0" dirty="0">
                          <a:latin typeface="宋体" panose="02010600030101010101" pitchFamily="2" charset="-122"/>
                        </a:rPr>
                        <a:t>的程序</a:t>
                      </a:r>
                      <a:endParaRPr lang="zh-CN" altLang="en-US" sz="2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系统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真实的程序</a:t>
                      </a: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latin typeface="宋体" panose="02010600030101010101" pitchFamily="2" charset="-122"/>
                        </a:rPr>
                        <a:t>测试</a:t>
                      </a:r>
                      <a:r>
                        <a:rPr lang="zh-CN" altLang="en-US" sz="2000" b="1" dirty="0">
                          <a:solidFill>
                            <a:srgbClr val="800080"/>
                          </a:solidFill>
                          <a:latin typeface="宋体" panose="02010600030101010101" pitchFamily="2" charset="-122"/>
                        </a:rPr>
                        <a:t>各</a:t>
                      </a:r>
                      <a:r>
                        <a:rPr lang="zh-CN" altLang="en-US" sz="2000" b="1" dirty="0">
                          <a:latin typeface="宋体" panose="02010600030101010101" pitchFamily="2" charset="-122"/>
                        </a:rPr>
                        <a:t>方面性能的程序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系统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高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28600" y="4834112"/>
            <a:ext cx="8701118" cy="16912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基准测试程序：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</a:rPr>
              <a:t>由</a:t>
            </a:r>
            <a:r>
              <a:rPr lang="zh-CN" altLang="en-US" b="1" dirty="0">
                <a:solidFill>
                  <a:srgbClr val="800080"/>
                </a:solidFill>
                <a:latin typeface="宋体" panose="02010600030101010101" pitchFamily="2" charset="-122"/>
              </a:rPr>
              <a:t>多种</a:t>
            </a:r>
            <a:r>
              <a:rPr lang="zh-CN" altLang="en-US" b="1" u="sng" dirty="0">
                <a:latin typeface="宋体" panose="02010600030101010101" pitchFamily="2" charset="-122"/>
              </a:rPr>
              <a:t>真实程序</a:t>
            </a:r>
            <a:r>
              <a:rPr lang="zh-CN" altLang="en-US" b="1" dirty="0">
                <a:latin typeface="宋体" panose="02010600030101010101" pitchFamily="2" charset="-122"/>
              </a:rPr>
              <a:t>组成、</a:t>
            </a:r>
            <a:r>
              <a:rPr lang="zh-CN" altLang="en-US" b="1" u="sng" dirty="0">
                <a:latin typeface="宋体" panose="02010600030101010101" pitchFamily="2" charset="-122"/>
              </a:rPr>
              <a:t>行业认可</a:t>
            </a:r>
            <a:r>
              <a:rPr lang="zh-CN" altLang="en-US" b="1" dirty="0">
                <a:latin typeface="宋体" panose="02010600030101010101" pitchFamily="2" charset="-122"/>
              </a:rPr>
              <a:t>的套件，涉及</a:t>
            </a:r>
            <a:r>
              <a:rPr lang="zh-CN" altLang="en-US" b="1" dirty="0">
                <a:solidFill>
                  <a:srgbClr val="800080"/>
                </a:solidFill>
                <a:latin typeface="宋体" panose="02010600030101010101" pitchFamily="2" charset="-122"/>
              </a:rPr>
              <a:t>多个</a:t>
            </a:r>
            <a:r>
              <a:rPr lang="zh-CN" altLang="en-US" b="1" dirty="0">
                <a:latin typeface="宋体" panose="02010600030101010101" pitchFamily="2" charset="-122"/>
              </a:rPr>
              <a:t>方面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                                            (</a:t>
            </a:r>
            <a:r>
              <a:rPr lang="zh-CN" altLang="en-US" sz="1800" b="1" dirty="0">
                <a:latin typeface="宋体" panose="02010600030101010101" pitchFamily="2" charset="-122"/>
              </a:rPr>
              <a:t>如</a:t>
            </a:r>
            <a:r>
              <a:rPr lang="en-US" altLang="zh-CN" sz="1800" b="1" dirty="0">
                <a:latin typeface="宋体" panose="02010600030101010101" pitchFamily="2" charset="-122"/>
              </a:rPr>
              <a:t>CPU/</a:t>
            </a:r>
            <a:r>
              <a:rPr lang="zh-CN" altLang="en-US" sz="1800" b="1" dirty="0">
                <a:latin typeface="宋体" panose="02010600030101010101" pitchFamily="2" charset="-122"/>
              </a:rPr>
              <a:t>图形</a:t>
            </a:r>
            <a:r>
              <a:rPr lang="en-US" altLang="zh-CN" sz="1800" b="1" dirty="0">
                <a:latin typeface="宋体" panose="02010600030101010101" pitchFamily="2" charset="-122"/>
              </a:rPr>
              <a:t>/IO)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2000" b="1" dirty="0">
                <a:solidFill>
                  <a:srgbClr val="800080"/>
                </a:solidFill>
                <a:latin typeface="宋体" panose="02010600030101010101" pitchFamily="2" charset="-122"/>
              </a:rPr>
              <a:t>        例：</a:t>
            </a:r>
            <a:r>
              <a:rPr lang="en-US" altLang="zh-CN" sz="2000" b="1" dirty="0">
                <a:latin typeface="宋体" panose="02010600030101010101" pitchFamily="2" charset="-122"/>
              </a:rPr>
              <a:t>SPEC</a:t>
            </a:r>
            <a:r>
              <a:rPr lang="zh-CN" altLang="en-US" sz="2000" b="1" dirty="0">
                <a:latin typeface="宋体" panose="02010600030101010101" pitchFamily="2" charset="-122"/>
              </a:rPr>
              <a:t>基准测试程序集，可面向桌面系统、服务器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51520" y="930786"/>
            <a:ext cx="8686800" cy="8110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需求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不同</a:t>
            </a:r>
            <a:r>
              <a:rPr lang="zh-CN" altLang="en-US" b="1" dirty="0">
                <a:solidFill>
                  <a:srgbClr val="800080"/>
                </a:solidFill>
                <a:latin typeface="宋体" panose="02010600030101010101" pitchFamily="2" charset="-122"/>
              </a:rPr>
              <a:t>应用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如桌面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服务器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嵌入式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关注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不同</a:t>
            </a:r>
            <a:r>
              <a:rPr lang="zh-CN" altLang="en-US" b="1" dirty="0">
                <a:solidFill>
                  <a:srgbClr val="800080"/>
                </a:solidFill>
                <a:latin typeface="宋体" panose="02010600030101010101" pitchFamily="2" charset="-122"/>
              </a:rPr>
              <a:t>性能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如计算</a:t>
            </a:r>
            <a:r>
              <a:rPr lang="en-US" altLang="zh-CN" sz="1800" b="1" dirty="0">
                <a:latin typeface="宋体" panose="02010600030101010101" pitchFamily="2" charset="-122"/>
              </a:rPr>
              <a:t>/IO)</a:t>
            </a: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                                         需使用</a:t>
            </a: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不同</a:t>
            </a:r>
            <a:r>
              <a:rPr lang="zh-CN" altLang="en-US" sz="1800" b="1" dirty="0">
                <a:solidFill>
                  <a:srgbClr val="800080"/>
                </a:solidFill>
                <a:latin typeface="宋体" panose="02010600030101010101" pitchFamily="2" charset="-122"/>
              </a:rPr>
              <a:t>测试程序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zh-CN" altLang="en-US" sz="1800" dirty="0">
                <a:latin typeface="宋体" panose="02010600030101010101" pitchFamily="2" charset="-122"/>
              </a:rPr>
              <a:t>┘</a:t>
            </a:r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28600" y="1340768"/>
            <a:ext cx="4989848" cy="3631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*模拟技术：   </a:t>
            </a:r>
            <a:r>
              <a:rPr lang="en-US" altLang="zh-CN" sz="2000" b="1" dirty="0">
                <a:latin typeface="宋体" panose="02010600030101010101" pitchFamily="2" charset="-122"/>
              </a:rPr>
              <a:t>--</a:t>
            </a:r>
            <a:r>
              <a:rPr lang="zh-CN" altLang="en-US" sz="2000" b="1" dirty="0">
                <a:latin typeface="宋体" panose="02010600030101010101" pitchFamily="2" charset="-122"/>
              </a:rPr>
              <a:t>可面向设计中系统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marL="1698625" indent="-1698625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方法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1698625" indent="-1698625"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marL="1698625" indent="-1698625" algn="l">
              <a:lnSpc>
                <a:spcPct val="125000"/>
              </a:lnSpc>
            </a:pPr>
            <a:endParaRPr lang="en-US" altLang="zh-CN" sz="2000" b="1" dirty="0">
              <a:latin typeface="宋体" panose="02010600030101010101" pitchFamily="2" charset="-122"/>
            </a:endParaRPr>
          </a:p>
          <a:p>
            <a:pPr marL="1698625" indent="-1698625" algn="l">
              <a:lnSpc>
                <a:spcPct val="125000"/>
              </a:lnSpc>
            </a:pP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特点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/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测量技术：   </a:t>
            </a:r>
            <a:r>
              <a:rPr lang="en-US" altLang="zh-CN" sz="2000" b="1" dirty="0">
                <a:latin typeface="宋体" panose="02010600030101010101" pitchFamily="2" charset="-122"/>
              </a:rPr>
              <a:t>--</a:t>
            </a:r>
            <a:r>
              <a:rPr lang="zh-CN" altLang="en-US" sz="2000" b="1" dirty="0">
                <a:latin typeface="宋体" panose="02010600030101010101" pitchFamily="2" charset="-122"/>
              </a:rPr>
              <a:t>面向已实现系统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方法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259632" cy="36004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4C73DEFE-77DD-4D3D-AD3F-1B70FE71A05F}" type="slidenum">
              <a:rPr lang="en-US" altLang="zh-CN" smtClean="0"/>
              <a:t>14</a:t>
            </a:fld>
            <a:endParaRPr lang="en-US" altLang="zh-CN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8600" y="367496"/>
            <a:ext cx="8686800" cy="968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、性能测试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目标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得到面向</a:t>
            </a:r>
            <a:r>
              <a:rPr lang="zh-CN" altLang="en-US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设计中</a:t>
            </a:r>
            <a:r>
              <a:rPr lang="zh-CN" altLang="en-US" b="1" u="sng" dirty="0">
                <a:latin typeface="宋体" panose="02010600030101010101" pitchFamily="2" charset="-122"/>
              </a:rPr>
              <a:t>、</a:t>
            </a:r>
            <a:r>
              <a:rPr lang="zh-CN" altLang="en-US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已实现</a:t>
            </a:r>
            <a:r>
              <a:rPr lang="zh-CN" altLang="en-US" b="1" dirty="0">
                <a:latin typeface="宋体" panose="02010600030101010101" pitchFamily="2" charset="-122"/>
              </a:rPr>
              <a:t>系统的</a:t>
            </a:r>
            <a:r>
              <a:rPr lang="zh-CN" altLang="en-US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有效</a:t>
            </a:r>
            <a:r>
              <a:rPr lang="zh-CN" altLang="en-US" b="1" dirty="0">
                <a:latin typeface="宋体" panose="02010600030101010101" pitchFamily="2" charset="-122"/>
              </a:rPr>
              <a:t>测试方法</a:t>
            </a:r>
            <a:endParaRPr lang="zh-CN" altLang="en-US" b="1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835696" y="1772816"/>
            <a:ext cx="6765504" cy="22467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698625" indent="-1698625" algn="l">
              <a:lnSpc>
                <a:spcPct val="125000"/>
              </a:lnSpc>
            </a:pPr>
            <a:r>
              <a:rPr lang="zh-CN" altLang="en-US" b="1" u="sng" dirty="0">
                <a:latin typeface="宋体" panose="02010600030101010101" pitchFamily="2" charset="-122"/>
              </a:rPr>
              <a:t>建立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模拟器</a:t>
            </a:r>
            <a:r>
              <a:rPr lang="zh-CN" altLang="en-US" b="1" dirty="0">
                <a:latin typeface="宋体" panose="02010600030101010101" pitchFamily="2" charset="-122"/>
              </a:rPr>
              <a:t>，模拟系统模型、工作负载模型；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1698625" indent="-1698625" algn="l">
              <a:lnSpc>
                <a:spcPct val="125000"/>
              </a:lnSpc>
            </a:pPr>
            <a:r>
              <a:rPr lang="zh-CN" altLang="en-US" b="1" u="sng" dirty="0">
                <a:latin typeface="宋体" panose="02010600030101010101" pitchFamily="2" charset="-122"/>
              </a:rPr>
              <a:t>运行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模拟程序</a:t>
            </a:r>
            <a:r>
              <a:rPr lang="zh-CN" altLang="en-US" b="1" dirty="0">
                <a:latin typeface="宋体" panose="02010600030101010101" pitchFamily="2" charset="-122"/>
              </a:rPr>
              <a:t>，获得模拟的性能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1698625" indent="-1698625" algn="l">
              <a:lnSpc>
                <a:spcPct val="12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800080"/>
                </a:solidFill>
                <a:latin typeface="宋体" panose="02010600030101010101" pitchFamily="2" charset="-122"/>
              </a:rPr>
              <a:t>如：</a:t>
            </a:r>
            <a:r>
              <a:rPr lang="en-US" altLang="zh-CN" sz="2000" b="1" dirty="0">
                <a:latin typeface="宋体" panose="02010600030101010101" pitchFamily="2" charset="-122"/>
              </a:rPr>
              <a:t>Cache</a:t>
            </a:r>
            <a:r>
              <a:rPr lang="zh-CN" altLang="en-US" sz="2000" b="1" dirty="0">
                <a:latin typeface="宋体" panose="02010600030101010101" pitchFamily="2" charset="-122"/>
              </a:rPr>
              <a:t>的</a:t>
            </a:r>
            <a:r>
              <a:rPr lang="en-US" altLang="zh-CN" sz="2000" b="1" dirty="0">
                <a:latin typeface="宋体" panose="02010600030101010101" pitchFamily="2" charset="-122"/>
              </a:rPr>
              <a:t>T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A</a:t>
            </a:r>
            <a:r>
              <a:rPr lang="en-US" altLang="zh-CN" sz="2000" b="1" dirty="0">
                <a:latin typeface="宋体" panose="02010600030101010101" pitchFamily="2" charset="-122"/>
              </a:rPr>
              <a:t>=T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命中</a:t>
            </a:r>
            <a:r>
              <a:rPr lang="en-US" altLang="zh-CN" sz="2000" b="1" dirty="0">
                <a:latin typeface="宋体" panose="02010600030101010101" pitchFamily="2" charset="-122"/>
              </a:rPr>
              <a:t>+F</a:t>
            </a:r>
            <a:r>
              <a:rPr lang="zh-CN" altLang="en-US" sz="2000" b="1" dirty="0">
                <a:latin typeface="宋体" panose="02010600030101010101" pitchFamily="2" charset="-122"/>
              </a:rPr>
              <a:t>*</a:t>
            </a:r>
            <a:r>
              <a:rPr lang="en-US" altLang="zh-CN" sz="2000" b="1" dirty="0">
                <a:latin typeface="宋体" panose="02010600030101010101" pitchFamily="2" charset="-122"/>
              </a:rPr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缺失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宋体" panose="02010600030101010101" pitchFamily="2" charset="-122"/>
              </a:rPr>
              <a:t>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命中</a:t>
            </a:r>
            <a:r>
              <a:rPr lang="en-US" altLang="zh-CN" sz="2000" b="1" dirty="0">
                <a:latin typeface="宋体" panose="02010600030101010101" pitchFamily="2" charset="-122"/>
              </a:rPr>
              <a:t>=T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取标记</a:t>
            </a:r>
            <a:r>
              <a:rPr lang="en-US" altLang="zh-CN" sz="2000" b="1" dirty="0">
                <a:latin typeface="宋体" panose="02010600030101010101" pitchFamily="2" charset="-122"/>
              </a:rPr>
              <a:t>+T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比较</a:t>
            </a:r>
            <a:r>
              <a:rPr lang="en-US" altLang="zh-CN" sz="2000" b="1" dirty="0">
                <a:latin typeface="宋体" panose="02010600030101010101" pitchFamily="2" charset="-122"/>
              </a:rPr>
              <a:t>+T</a:t>
            </a:r>
            <a:r>
              <a:rPr lang="zh-CN" altLang="en-US" sz="2000" b="1" baseline="-18000" dirty="0">
                <a:latin typeface="宋体" panose="02010600030101010101" pitchFamily="2" charset="-122"/>
              </a:rPr>
              <a:t>访问</a:t>
            </a:r>
            <a:r>
              <a:rPr lang="en-US" altLang="zh-CN" sz="2000" b="1" dirty="0">
                <a:latin typeface="宋体" panose="02010600030101010101" pitchFamily="2" charset="-122"/>
              </a:rPr>
              <a:t>+…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marL="1698625" indent="-1698625" algn="l">
              <a:lnSpc>
                <a:spcPct val="12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     </a:t>
            </a:r>
            <a:r>
              <a:rPr lang="zh-CN" altLang="en-US" sz="2000" b="1" dirty="0">
                <a:latin typeface="宋体" panose="02010600030101010101" pitchFamily="2" charset="-122"/>
              </a:rPr>
              <a:t>根据设计方案，给定每个参数的值，可计算出性能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需借助</a:t>
            </a:r>
            <a:r>
              <a:rPr lang="zh-CN" altLang="en-US" b="1" u="sng" dirty="0">
                <a:solidFill>
                  <a:srgbClr val="800080"/>
                </a:solidFill>
                <a:latin typeface="宋体" panose="02010600030101010101" pitchFamily="2" charset="-122"/>
              </a:rPr>
              <a:t>分析技术</a:t>
            </a:r>
            <a:r>
              <a:rPr lang="zh-CN" altLang="en-US" b="1" dirty="0">
                <a:latin typeface="宋体" panose="02010600030101010101" pitchFamily="2" charset="-122"/>
              </a:rPr>
              <a:t>实现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835696" y="4365104"/>
            <a:ext cx="6310536" cy="506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运行</a:t>
            </a:r>
            <a:r>
              <a:rPr lang="zh-CN" altLang="en-US" b="1" dirty="0">
                <a:solidFill>
                  <a:srgbClr val="0070C0"/>
                </a:solidFill>
              </a:rPr>
              <a:t>基准测试程序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多个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r>
              <a:rPr lang="zh-CN" altLang="en-US" b="1" dirty="0"/>
              <a:t>，测量实际的性能</a:t>
            </a:r>
            <a:endParaRPr lang="en-US" altLang="zh-CN" b="1" dirty="0"/>
          </a:p>
        </p:txBody>
      </p:sp>
      <p:sp>
        <p:nvSpPr>
          <p:cNvPr id="9" name="AutoShape 338"/>
          <p:cNvSpPr/>
          <p:nvPr/>
        </p:nvSpPr>
        <p:spPr bwMode="auto">
          <a:xfrm>
            <a:off x="6804248" y="1484816"/>
            <a:ext cx="1728000" cy="288000"/>
          </a:xfrm>
          <a:prstGeom prst="borderCallout2">
            <a:avLst>
              <a:gd name="adj1" fmla="val 51268"/>
              <a:gd name="adj2" fmla="val -290"/>
              <a:gd name="adj3" fmla="val 53087"/>
              <a:gd name="adj4" fmla="val -11825"/>
              <a:gd name="adj5" fmla="val 150085"/>
              <a:gd name="adj6" fmla="val -17964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lvl="0" algn="ctr"/>
            <a:r>
              <a:rPr lang="zh-CN" altLang="en-US" sz="1800" b="1" dirty="0">
                <a:solidFill>
                  <a:srgbClr val="000000"/>
                </a:solidFill>
              </a:rPr>
              <a:t>应用所需的</a:t>
            </a:r>
            <a:r>
              <a:rPr lang="zh-CN" altLang="en-US" sz="1800" b="1" dirty="0">
                <a:solidFill>
                  <a:srgbClr val="0070C0"/>
                </a:solidFill>
              </a:rPr>
              <a:t>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259632" cy="36004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4C73DEFE-77DD-4D3D-AD3F-1B70FE71A05F}" type="slidenum">
              <a:rPr lang="en-US" altLang="zh-CN" smtClean="0"/>
              <a:t>15</a:t>
            </a:fld>
            <a:endParaRPr lang="en-US" altLang="zh-CN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8600" y="367496"/>
            <a:ext cx="8686800" cy="9521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、性能评价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目标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dirty="0">
                <a:latin typeface="+mn-ea"/>
                <a:ea typeface="+mn-ea"/>
              </a:rPr>
              <a:t>执行多个测试程序后，得到</a:t>
            </a:r>
            <a:r>
              <a:rPr lang="zh-CN" altLang="en-US" b="1" dirty="0">
                <a:solidFill>
                  <a:srgbClr val="0070C0"/>
                </a:solidFill>
                <a:latin typeface="+mn-ea"/>
                <a:ea typeface="+mn-ea"/>
              </a:rPr>
              <a:t>归一化</a:t>
            </a:r>
            <a:r>
              <a:rPr lang="zh-CN" altLang="en-US" b="1" dirty="0">
                <a:latin typeface="+mn-ea"/>
                <a:ea typeface="+mn-ea"/>
              </a:rPr>
              <a:t>的结果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相对值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endParaRPr lang="zh-CN" altLang="en-US" b="1" dirty="0">
              <a:latin typeface="+mn-ea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47664" y="1412776"/>
          <a:ext cx="58326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示例</a:t>
                      </a:r>
                    </a:p>
                  </a:txBody>
                  <a:tcPr marL="36000" marR="36000" marT="3600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计算机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计算机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计算机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执行程序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A(s)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执行程序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B(s)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8600" y="2659265"/>
            <a:ext cx="8735888" cy="151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*方法一：总执行时间</a:t>
            </a:r>
            <a:r>
              <a:rPr lang="zh-CN" altLang="en-US" b="1" dirty="0">
                <a:latin typeface="+mn-ea"/>
                <a:ea typeface="+mn-ea"/>
              </a:rPr>
              <a:t>       </a:t>
            </a:r>
            <a:r>
              <a:rPr lang="en-US" altLang="zh-CN" sz="2000" b="1" dirty="0">
                <a:latin typeface="+mn-ea"/>
                <a:ea typeface="+mn-ea"/>
              </a:rPr>
              <a:t>--</a:t>
            </a:r>
            <a:r>
              <a:rPr lang="zh-CN" altLang="en-US" sz="2000" b="1" dirty="0">
                <a:latin typeface="+mn-ea"/>
                <a:ea typeface="+mn-ea"/>
              </a:rPr>
              <a:t>综合度量标准</a:t>
            </a:r>
            <a:endParaRPr lang="en-US" altLang="zh-CN" sz="20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</a:rPr>
              <a:t>      </a:t>
            </a:r>
            <a:r>
              <a:rPr lang="en-US" altLang="zh-CN" b="1" i="1" dirty="0">
                <a:latin typeface="+mn-lt"/>
                <a:ea typeface="+mn-ea"/>
              </a:rPr>
              <a:t>S</a:t>
            </a:r>
            <a:r>
              <a:rPr lang="en-US" altLang="zh-CN" b="1" i="1" baseline="-18000" dirty="0">
                <a:latin typeface="+mn-lt"/>
                <a:ea typeface="+mn-ea"/>
              </a:rPr>
              <a:t>n</a:t>
            </a:r>
            <a:r>
              <a:rPr lang="zh-CN" altLang="en-US" b="1" dirty="0">
                <a:latin typeface="+mn-ea"/>
                <a:ea typeface="+mn-ea"/>
              </a:rPr>
              <a:t>＝∑</a:t>
            </a:r>
            <a:r>
              <a:rPr lang="en-US" altLang="zh-CN" b="1" i="1" dirty="0" err="1">
                <a:latin typeface="+mn-lt"/>
                <a:ea typeface="+mn-ea"/>
              </a:rPr>
              <a:t>T</a:t>
            </a:r>
            <a:r>
              <a:rPr lang="en-US" altLang="zh-CN" b="1" i="1" baseline="-18000" dirty="0" err="1">
                <a:latin typeface="+mn-lt"/>
                <a:ea typeface="+mn-ea"/>
              </a:rPr>
              <a:t>i</a:t>
            </a: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zh-CN" altLang="en-US" b="1" dirty="0">
                <a:latin typeface="+mn-ea"/>
                <a:ea typeface="+mn-ea"/>
              </a:rPr>
              <a:t>或 </a:t>
            </a:r>
            <a:r>
              <a:rPr lang="en-US" altLang="zh-CN" b="1" i="1" dirty="0">
                <a:latin typeface="+mn-lt"/>
                <a:ea typeface="+mn-ea"/>
              </a:rPr>
              <a:t>A</a:t>
            </a:r>
            <a:r>
              <a:rPr lang="en-US" altLang="zh-CN" b="1" i="1" baseline="-18000" dirty="0"/>
              <a:t>n</a:t>
            </a:r>
            <a:r>
              <a:rPr lang="zh-CN" altLang="en-US" b="1" dirty="0">
                <a:latin typeface="+mn-ea"/>
              </a:rPr>
              <a:t>＝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</a:rPr>
              <a:t>∑</a:t>
            </a:r>
            <a:r>
              <a:rPr lang="en-US" altLang="zh-CN" b="1" i="1" dirty="0" err="1">
                <a:latin typeface="+mn-lt"/>
              </a:rPr>
              <a:t>T</a:t>
            </a:r>
            <a:r>
              <a:rPr lang="en-US" altLang="zh-CN" b="1" i="1" baseline="-18000" dirty="0" err="1">
                <a:latin typeface="+mn-lt"/>
              </a:rPr>
              <a:t>i</a:t>
            </a:r>
            <a:r>
              <a:rPr lang="en-US" altLang="zh-CN" b="1" dirty="0">
                <a:latin typeface="+mn-ea"/>
                <a:ea typeface="+mn-ea"/>
              </a:rPr>
              <a:t>)/</a:t>
            </a:r>
            <a:r>
              <a:rPr lang="en-US" altLang="zh-CN" b="1" i="1" dirty="0">
                <a:latin typeface="+mn-lt"/>
                <a:ea typeface="+mn-ea"/>
              </a:rPr>
              <a:t>n</a:t>
            </a:r>
            <a:r>
              <a:rPr lang="zh-CN" altLang="en-US" b="1" dirty="0">
                <a:latin typeface="+mn-ea"/>
                <a:ea typeface="+mn-ea"/>
              </a:rPr>
              <a:t>，</a:t>
            </a:r>
            <a:r>
              <a:rPr lang="zh-CN" altLang="en-US" sz="1800" b="1" dirty="0">
                <a:latin typeface="+mn-ea"/>
                <a:ea typeface="+mn-ea"/>
              </a:rPr>
              <a:t>其中</a:t>
            </a:r>
            <a:r>
              <a:rPr lang="en-US" altLang="zh-CN" sz="1800" b="1" i="1" dirty="0">
                <a:latin typeface="+mn-lt"/>
                <a:ea typeface="+mn-ea"/>
              </a:rPr>
              <a:t>n</a:t>
            </a:r>
            <a:r>
              <a:rPr lang="zh-CN" altLang="en-US" sz="1800" b="1" dirty="0">
                <a:latin typeface="+mn-ea"/>
                <a:ea typeface="+mn-ea"/>
              </a:rPr>
              <a:t>是测试程序数，</a:t>
            </a:r>
            <a:r>
              <a:rPr lang="en-US" altLang="zh-CN" sz="1800" b="1" i="1" dirty="0" err="1">
                <a:latin typeface="+mn-lt"/>
                <a:ea typeface="+mn-ea"/>
              </a:rPr>
              <a:t>T</a:t>
            </a:r>
            <a:r>
              <a:rPr lang="en-US" altLang="zh-CN" sz="1800" b="1" i="1" baseline="-18000" dirty="0" err="1">
                <a:latin typeface="+mn-lt"/>
                <a:ea typeface="+mn-ea"/>
              </a:rPr>
              <a:t>i</a:t>
            </a:r>
            <a:r>
              <a:rPr lang="zh-CN" altLang="en-US" sz="1800" b="1" dirty="0">
                <a:latin typeface="+mn-ea"/>
              </a:rPr>
              <a:t>为执行时间</a:t>
            </a:r>
            <a:endParaRPr lang="en-US" altLang="zh-CN" sz="1800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问题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dirty="0">
                <a:latin typeface="+mn-ea"/>
                <a:ea typeface="+mn-ea"/>
              </a:rPr>
              <a:t>工作负载中各程序</a:t>
            </a:r>
            <a:r>
              <a:rPr lang="zh-CN" altLang="en-US" b="1" u="sng" dirty="0">
                <a:latin typeface="+mn-ea"/>
                <a:ea typeface="+mn-ea"/>
              </a:rPr>
              <a:t>所占比例</a:t>
            </a:r>
            <a:r>
              <a:rPr lang="zh-CN" altLang="en-US" b="1" u="sng" dirty="0">
                <a:solidFill>
                  <a:srgbClr val="800080"/>
                </a:solidFill>
                <a:latin typeface="+mn-ea"/>
                <a:ea typeface="+mn-ea"/>
              </a:rPr>
              <a:t>可能不同</a:t>
            </a:r>
            <a:endParaRPr lang="en-US" altLang="zh-CN" b="1" u="sng" dirty="0">
              <a:solidFill>
                <a:srgbClr val="800080"/>
              </a:solidFill>
              <a:latin typeface="+mn-ea"/>
              <a:ea typeface="+mn-ea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8600" y="4159240"/>
            <a:ext cx="8735888" cy="186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*方法二：加权执行时间 </a:t>
            </a:r>
            <a:r>
              <a:rPr lang="zh-CN" altLang="en-US" b="1" dirty="0">
                <a:latin typeface="+mn-ea"/>
                <a:ea typeface="+mn-ea"/>
              </a:rPr>
              <a:t>    </a:t>
            </a:r>
            <a:r>
              <a:rPr lang="en-US" altLang="zh-CN" sz="2000" b="1" dirty="0">
                <a:latin typeface="+mn-ea"/>
                <a:ea typeface="+mn-ea"/>
              </a:rPr>
              <a:t>--</a:t>
            </a:r>
            <a:r>
              <a:rPr lang="zh-CN" altLang="en-US" sz="2000" b="1" dirty="0">
                <a:latin typeface="+mn-ea"/>
                <a:ea typeface="+mn-ea"/>
              </a:rPr>
              <a:t>精准度量标准</a:t>
            </a:r>
            <a:endParaRPr lang="en-US" altLang="zh-CN" sz="20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  <a:ea typeface="+mn-ea"/>
              </a:rPr>
              <a:t>      </a:t>
            </a:r>
            <a:r>
              <a:rPr lang="en-US" altLang="zh-CN" b="1" i="1" dirty="0">
                <a:latin typeface="+mn-lt"/>
                <a:ea typeface="+mn-ea"/>
              </a:rPr>
              <a:t>A</a:t>
            </a:r>
            <a:r>
              <a:rPr lang="en-US" altLang="zh-CN" b="1" i="1" baseline="-18000" dirty="0"/>
              <a:t>n</a:t>
            </a:r>
            <a:r>
              <a:rPr lang="zh-CN" altLang="en-US" b="1" dirty="0">
                <a:latin typeface="+mn-ea"/>
              </a:rPr>
              <a:t>＝∑</a:t>
            </a:r>
            <a:r>
              <a:rPr lang="en-US" altLang="zh-CN" b="1" i="1" dirty="0" err="1">
                <a:latin typeface="+mn-lt"/>
              </a:rPr>
              <a:t>W</a:t>
            </a:r>
            <a:r>
              <a:rPr lang="en-US" altLang="zh-CN" b="1" i="1" baseline="-18000" dirty="0" err="1">
                <a:latin typeface="+mn-lt"/>
              </a:rPr>
              <a:t>i</a:t>
            </a:r>
            <a:r>
              <a:rPr lang="en-US" altLang="zh-CN" b="1" i="1" dirty="0" err="1">
                <a:latin typeface="+mn-lt"/>
              </a:rPr>
              <a:t>T</a:t>
            </a:r>
            <a:r>
              <a:rPr lang="en-US" altLang="zh-CN" b="1" i="1" baseline="-18000" dirty="0" err="1">
                <a:latin typeface="+mn-lt"/>
              </a:rPr>
              <a:t>i</a:t>
            </a:r>
            <a:r>
              <a:rPr lang="zh-CN" altLang="en-US" b="1" dirty="0">
                <a:latin typeface="+mn-ea"/>
                <a:ea typeface="+mn-ea"/>
              </a:rPr>
              <a:t>，</a:t>
            </a:r>
            <a:r>
              <a:rPr lang="zh-CN" altLang="en-US" sz="1800" b="1" dirty="0">
                <a:latin typeface="+mn-ea"/>
                <a:ea typeface="+mn-ea"/>
              </a:rPr>
              <a:t>其中</a:t>
            </a:r>
            <a:r>
              <a:rPr lang="en-US" altLang="zh-CN" sz="1800" b="1" i="1" dirty="0"/>
              <a:t>W</a:t>
            </a:r>
            <a:r>
              <a:rPr lang="en-US" altLang="zh-CN" sz="1800" b="1" i="1" baseline="-18000" dirty="0"/>
              <a:t>i</a:t>
            </a:r>
            <a:r>
              <a:rPr lang="zh-CN" altLang="en-US" sz="1800" b="1" dirty="0">
                <a:latin typeface="+mn-ea"/>
                <a:ea typeface="+mn-ea"/>
              </a:rPr>
              <a:t>是程序</a:t>
            </a:r>
            <a:r>
              <a:rPr lang="en-US" altLang="zh-CN" sz="1800" b="1" i="1" dirty="0" err="1">
                <a:latin typeface="+mn-lt"/>
                <a:ea typeface="+mn-ea"/>
              </a:rPr>
              <a:t>i</a:t>
            </a:r>
            <a:r>
              <a:rPr lang="zh-CN" altLang="en-US" sz="1800" b="1" dirty="0">
                <a:latin typeface="+mn-ea"/>
                <a:ea typeface="+mn-ea"/>
              </a:rPr>
              <a:t>在测试程组中的权重</a:t>
            </a:r>
            <a:endParaRPr lang="en-US" altLang="zh-CN" sz="18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问题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—</a:t>
            </a:r>
            <a:r>
              <a:rPr lang="zh-CN" altLang="en-US" b="1" dirty="0">
                <a:latin typeface="+mn-ea"/>
              </a:rPr>
              <a:t>工作负载中各程序的</a:t>
            </a:r>
            <a:r>
              <a:rPr lang="zh-CN" altLang="en-US" b="1" u="sng" dirty="0">
                <a:latin typeface="+mn-ea"/>
              </a:rPr>
              <a:t>执行频度</a:t>
            </a:r>
            <a:r>
              <a:rPr lang="zh-CN" altLang="en-US" b="1" u="sng" dirty="0">
                <a:solidFill>
                  <a:srgbClr val="800080"/>
                </a:solidFill>
                <a:latin typeface="+mn-ea"/>
              </a:rPr>
              <a:t>无法给出</a:t>
            </a:r>
            <a:endParaRPr lang="en-US" altLang="zh-CN" b="1" dirty="0">
              <a:latin typeface="+mn-ea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altLang="zh-CN" sz="1800" b="1" dirty="0">
                <a:latin typeface="+mn-ea"/>
                <a:ea typeface="+mn-ea"/>
              </a:rPr>
              <a:t>                                                (</a:t>
            </a:r>
            <a:r>
              <a:rPr lang="zh-CN" altLang="en-US" sz="1800" b="1" dirty="0">
                <a:latin typeface="+mn-ea"/>
                <a:ea typeface="+mn-ea"/>
              </a:rPr>
              <a:t>无法统一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en-US" altLang="zh-CN" sz="22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259632" cy="36004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4C73DEFE-77DD-4D3D-AD3F-1B70FE71A05F}" type="slidenum">
              <a:rPr lang="en-US" altLang="zh-CN" smtClean="0"/>
              <a:t>16</a:t>
            </a:fld>
            <a:endParaRPr lang="en-US" altLang="zh-CN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1520" y="404664"/>
            <a:ext cx="873588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*方法三：归一化执行时间 </a:t>
            </a:r>
            <a:r>
              <a:rPr lang="zh-CN" altLang="en-US" b="1" dirty="0">
                <a:latin typeface="+mn-ea"/>
                <a:ea typeface="+mn-ea"/>
              </a:rPr>
              <a:t>  </a:t>
            </a:r>
            <a:r>
              <a:rPr lang="en-US" altLang="zh-CN" sz="2000" b="1" dirty="0">
                <a:latin typeface="+mn-ea"/>
                <a:ea typeface="+mn-ea"/>
              </a:rPr>
              <a:t>--</a:t>
            </a:r>
            <a:r>
              <a:rPr lang="zh-CN" altLang="en-US" sz="2000" b="1" dirty="0">
                <a:latin typeface="+mn-ea"/>
                <a:ea typeface="+mn-ea"/>
              </a:rPr>
              <a:t>相对度量标准  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sz="1800" b="1" dirty="0">
                <a:latin typeface="+mn-ea"/>
              </a:rPr>
              <a:t>假设性能是执行速度</a:t>
            </a:r>
            <a:r>
              <a:rPr lang="en-US" altLang="zh-CN" sz="1800" b="1" dirty="0">
                <a:latin typeface="+mn-ea"/>
              </a:rPr>
              <a:t>)</a:t>
            </a:r>
            <a:endParaRPr lang="en-US" altLang="zh-CN" sz="20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    算术平均值法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—</a:t>
            </a:r>
            <a:endParaRPr lang="en-US" altLang="zh-CN" sz="1800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19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    几何平均值法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  <a:spcBef>
                <a:spcPts val="14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    调和平均值法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—</a:t>
            </a:r>
            <a:endParaRPr lang="en-US" altLang="zh-CN" b="1" dirty="0">
              <a:latin typeface="+mn-ea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184698" y="908721"/>
          <a:ext cx="2179390" cy="696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165" imgH="431800" progId="Equation.3">
                  <p:embed/>
                </p:oleObj>
              </mc:Choice>
              <mc:Fallback>
                <p:oleObj name="Equation" r:id="rId2" imgW="1320165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698" y="908721"/>
                        <a:ext cx="2179390" cy="696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260097"/>
              </p:ext>
            </p:extLst>
          </p:nvPr>
        </p:nvGraphicFramePr>
        <p:xfrm>
          <a:off x="755577" y="2964721"/>
          <a:ext cx="8064895" cy="2117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9790">
                <a:tc row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示例</a:t>
                      </a: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以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归一化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以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归一化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以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归一化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73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270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程序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0.50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0.50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0.25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510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程序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0.50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0.50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0.25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734"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算术平均值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zh-CN" sz="1800" b="1" baseline="-18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lang="zh-CN" altLang="en-US" sz="1800" b="1" baseline="-18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1.25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1.25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1.25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2.13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1.25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2.13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734">
                <a:tc>
                  <a:txBody>
                    <a:bodyPr/>
                    <a:lstStyle/>
                    <a:p>
                      <a:endParaRPr lang="zh-CN" altLang="en-US" sz="1800" b="1" baseline="-18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2734">
                <a:tc>
                  <a:txBody>
                    <a:bodyPr/>
                    <a:lstStyle/>
                    <a:p>
                      <a:endParaRPr lang="zh-CN" altLang="en-US" sz="1800" b="1" baseline="-18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3131840" y="1610046"/>
          <a:ext cx="2376264" cy="666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600" imgH="482600" progId="Equation.3">
                  <p:embed/>
                </p:oleObj>
              </mc:Choice>
              <mc:Fallback>
                <p:oleObj name="Equation" r:id="rId4" imgW="1625600" imgH="482600" progId="Equation.3">
                  <p:embed/>
                  <p:pic>
                    <p:nvPicPr>
                      <p:cNvPr id="0" name="图片 1478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610046"/>
                        <a:ext cx="2376264" cy="6668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64"/>
          <p:cNvSpPr txBox="1">
            <a:spLocks noChangeArrowheads="1"/>
          </p:cNvSpPr>
          <p:nvPr/>
        </p:nvSpPr>
        <p:spPr bwMode="auto">
          <a:xfrm>
            <a:off x="5292080" y="1020505"/>
            <a:ext cx="3744416" cy="182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，结论随参考机而改变</a:t>
            </a: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zh-CN" altLang="en-US" sz="1400" b="1" dirty="0">
                <a:latin typeface="+mn-ea"/>
                <a:ea typeface="+mn-ea"/>
              </a:rPr>
              <a:t>  </a:t>
            </a:r>
            <a:r>
              <a:rPr lang="zh-CN" altLang="en-US" sz="2200" b="1" dirty="0">
                <a:latin typeface="+mn-ea"/>
                <a:ea typeface="+mn-ea"/>
              </a:rPr>
              <a:t>，与参考机无关，无法量化</a:t>
            </a:r>
            <a:endParaRPr lang="en-US" altLang="zh-CN" sz="18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zh-CN" altLang="en-US" sz="2200" b="1" dirty="0">
                <a:latin typeface="+mn-ea"/>
              </a:rPr>
              <a:t>   ，较为精确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sz="1800" b="1" dirty="0">
                <a:latin typeface="+mn-ea"/>
              </a:rPr>
              <a:t>以时间为标准</a:t>
            </a:r>
            <a:r>
              <a:rPr lang="en-US" altLang="zh-CN" sz="1800" b="1" dirty="0">
                <a:latin typeface="+mn-ea"/>
              </a:rPr>
              <a:t>)</a:t>
            </a:r>
            <a:endParaRPr lang="en-US" altLang="zh-CN" sz="1800" b="1" dirty="0">
              <a:latin typeface="+mn-ea"/>
              <a:ea typeface="+mn-ea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131989" y="2276872"/>
          <a:ext cx="2592139" cy="608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28800" imgH="406400" progId="Equation.DSMT4">
                  <p:embed/>
                </p:oleObj>
              </mc:Choice>
              <mc:Fallback>
                <p:oleObj name="Equation" r:id="rId6" imgW="1828800" imgH="4064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989" y="2276872"/>
                        <a:ext cx="2592139" cy="608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 bwMode="auto">
          <a:xfrm>
            <a:off x="755575" y="4473152"/>
            <a:ext cx="8064000" cy="288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18000" rIns="18000" bIns="10800" numCol="1" rtlCol="0" anchor="ctr" anchorCtr="0" compatLnSpc="1"/>
          <a:lstStyle/>
          <a:p>
            <a:r>
              <a:rPr lang="zh-CN" altLang="en-US" sz="1800" b="1" dirty="0">
                <a:latin typeface="+mn-ea"/>
                <a:ea typeface="+mn-ea"/>
              </a:rPr>
              <a:t>几何平均值</a:t>
            </a:r>
            <a:r>
              <a:rPr lang="en-US" altLang="zh-CN" sz="1800" b="1" dirty="0">
                <a:latin typeface="+mn-ea"/>
                <a:ea typeface="+mn-ea"/>
              </a:rPr>
              <a:t>G</a:t>
            </a:r>
            <a:r>
              <a:rPr lang="en-US" altLang="zh-CN" sz="1800" b="1" baseline="-18000" dirty="0">
                <a:latin typeface="+mn-ea"/>
                <a:ea typeface="+mn-ea"/>
              </a:rPr>
              <a:t>m</a:t>
            </a:r>
            <a:r>
              <a:rPr lang="en-US" altLang="zh-CN" sz="1800" b="1" dirty="0">
                <a:latin typeface="+mn-ea"/>
                <a:ea typeface="+mn-ea"/>
              </a:rPr>
              <a:t>  </a:t>
            </a:r>
            <a:r>
              <a:rPr lang="en-US" altLang="zh-CN" sz="1400" b="1" dirty="0">
                <a:latin typeface="+mn-ea"/>
                <a:ea typeface="+mn-ea"/>
              </a:rPr>
              <a:t>  </a:t>
            </a:r>
            <a:r>
              <a:rPr lang="en-US" altLang="zh-CN" sz="1800" b="1" dirty="0">
                <a:latin typeface="+mn-ea"/>
                <a:ea typeface="+mn-ea"/>
              </a:rPr>
              <a:t>1.00  1.00 </a:t>
            </a:r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800" b="1" dirty="0">
                <a:latin typeface="+mn-ea"/>
                <a:ea typeface="+mn-ea"/>
              </a:rPr>
              <a:t>1.00  1.00  1.00 </a:t>
            </a:r>
            <a:r>
              <a:rPr lang="en-US" altLang="zh-CN" sz="1400" b="1" dirty="0">
                <a:latin typeface="+mn-ea"/>
                <a:ea typeface="+mn-ea"/>
              </a:rPr>
              <a:t>  </a:t>
            </a:r>
            <a:r>
              <a:rPr lang="en-US" altLang="zh-CN" sz="1800" b="1" dirty="0">
                <a:latin typeface="+mn-ea"/>
                <a:ea typeface="+mn-ea"/>
              </a:rPr>
              <a:t>1.00 </a:t>
            </a:r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800" b="1" dirty="0">
                <a:latin typeface="+mn-ea"/>
                <a:ea typeface="+mn-ea"/>
              </a:rPr>
              <a:t>1.00  1.00 </a:t>
            </a:r>
            <a:r>
              <a:rPr lang="en-US" altLang="zh-CN" sz="1600" b="1" dirty="0">
                <a:latin typeface="+mn-ea"/>
                <a:ea typeface="+mn-ea"/>
              </a:rPr>
              <a:t>  </a:t>
            </a:r>
            <a:r>
              <a:rPr lang="en-US" altLang="zh-CN" sz="1800" b="1" dirty="0">
                <a:latin typeface="+mn-ea"/>
                <a:ea typeface="+mn-ea"/>
              </a:rPr>
              <a:t>1.00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28600" y="5301208"/>
            <a:ext cx="8735888" cy="95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 </a:t>
            </a: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性能评测的局限性</a:t>
            </a: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—</a:t>
            </a:r>
            <a:r>
              <a:rPr lang="zh-CN" altLang="en-US" b="1" dirty="0">
                <a:latin typeface="+mn-ea"/>
                <a:ea typeface="+mn-ea"/>
              </a:rPr>
              <a:t>不同应用的性能</a:t>
            </a:r>
            <a:r>
              <a:rPr lang="zh-CN" altLang="en-US" b="1" u="sng" dirty="0">
                <a:solidFill>
                  <a:srgbClr val="990099"/>
                </a:solidFill>
                <a:latin typeface="+mn-ea"/>
                <a:ea typeface="+mn-ea"/>
              </a:rPr>
              <a:t>无法归一化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程序不同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，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                     同类应用的性能</a:t>
            </a:r>
            <a:r>
              <a:rPr lang="zh-CN" altLang="en-US" b="1" u="sng" dirty="0">
                <a:solidFill>
                  <a:srgbClr val="990099"/>
                </a:solidFill>
                <a:latin typeface="+mn-ea"/>
                <a:ea typeface="+mn-ea"/>
              </a:rPr>
              <a:t>仅作为参考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非标准化等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51558E8-3C97-42D3-819D-B32E051B86C2}"/>
              </a:ext>
            </a:extLst>
          </p:cNvPr>
          <p:cNvSpPr/>
          <p:nvPr/>
        </p:nvSpPr>
        <p:spPr bwMode="auto">
          <a:xfrm>
            <a:off x="755576" y="4761184"/>
            <a:ext cx="8064000" cy="32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18000" rIns="18000" bIns="10800" numCol="1" rtlCol="0" anchor="t" anchorCtr="0" compatLnSpc="1"/>
          <a:lstStyle/>
          <a:p>
            <a:r>
              <a:rPr lang="zh-CN" altLang="en-US" sz="1800" b="1" dirty="0">
                <a:latin typeface="+mn-ea"/>
                <a:ea typeface="+mn-ea"/>
              </a:rPr>
              <a:t>调和平均值</a:t>
            </a:r>
            <a:r>
              <a:rPr lang="en-US" altLang="zh-CN" sz="1800" b="1" dirty="0">
                <a:latin typeface="+mn-ea"/>
                <a:ea typeface="+mn-ea"/>
              </a:rPr>
              <a:t>H</a:t>
            </a:r>
            <a:r>
              <a:rPr lang="en-US" altLang="zh-CN" sz="1800" b="1" baseline="-18000" dirty="0">
                <a:latin typeface="+mn-ea"/>
                <a:ea typeface="+mn-ea"/>
              </a:rPr>
              <a:t>m</a:t>
            </a:r>
            <a:r>
              <a:rPr lang="en-US" altLang="zh-CN" sz="1800" b="1" dirty="0">
                <a:latin typeface="+mn-ea"/>
                <a:ea typeface="+mn-ea"/>
              </a:rPr>
              <a:t>  </a:t>
            </a:r>
            <a:r>
              <a:rPr lang="en-US" altLang="zh-CN" sz="1400" b="1" dirty="0">
                <a:latin typeface="+mn-ea"/>
                <a:ea typeface="+mn-ea"/>
              </a:rPr>
              <a:t>  </a:t>
            </a:r>
            <a:r>
              <a:rPr lang="en-US" altLang="zh-CN" sz="1800" b="1" dirty="0">
                <a:latin typeface="+mn-ea"/>
                <a:ea typeface="+mn-ea"/>
              </a:rPr>
              <a:t>1.00  0.89 </a:t>
            </a:r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800" b="1" dirty="0">
                <a:latin typeface="+mn-ea"/>
                <a:ea typeface="+mn-ea"/>
              </a:rPr>
              <a:t>0.80  0.80  1.00 </a:t>
            </a:r>
            <a:r>
              <a:rPr lang="en-US" altLang="zh-CN" sz="1400" b="1" dirty="0">
                <a:latin typeface="+mn-ea"/>
                <a:ea typeface="+mn-ea"/>
              </a:rPr>
              <a:t>  </a:t>
            </a:r>
            <a:r>
              <a:rPr lang="en-US" altLang="zh-CN" sz="1800" b="1" dirty="0">
                <a:latin typeface="+mn-ea"/>
                <a:ea typeface="+mn-ea"/>
              </a:rPr>
              <a:t>0.47 </a:t>
            </a:r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800" b="1" dirty="0">
                <a:latin typeface="+mn-ea"/>
                <a:ea typeface="+mn-ea"/>
              </a:rPr>
              <a:t>0.80  0.47 </a:t>
            </a:r>
            <a:r>
              <a:rPr lang="en-US" altLang="zh-CN" sz="1600" b="1" dirty="0">
                <a:latin typeface="+mn-ea"/>
                <a:ea typeface="+mn-ea"/>
              </a:rPr>
              <a:t>  </a:t>
            </a:r>
            <a:r>
              <a:rPr lang="en-US" altLang="zh-CN" sz="1800" b="1" dirty="0">
                <a:latin typeface="+mn-ea"/>
                <a:ea typeface="+mn-ea"/>
              </a:rPr>
              <a:t>1.00</a:t>
            </a:r>
            <a:endParaRPr lang="zh-CN" altLang="en-US" sz="18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 Box 4"/>
          <p:cNvSpPr txBox="1">
            <a:spLocks noChangeArrowheads="1"/>
          </p:cNvSpPr>
          <p:nvPr/>
        </p:nvSpPr>
        <p:spPr bwMode="auto">
          <a:xfrm>
            <a:off x="228600" y="973177"/>
            <a:ext cx="2975248" cy="47089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成本组成：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*价格组成：</a:t>
            </a: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*成本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-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价格关系：</a:t>
            </a: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259632" cy="36004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4C73DEFE-77DD-4D3D-AD3F-1B70FE71A05F}" type="slidenum">
              <a:rPr lang="en-US" altLang="zh-CN" smtClean="0"/>
              <a:t>17</a:t>
            </a:fld>
            <a:endParaRPr lang="en-US" altLang="zh-CN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1520" y="447055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3300"/>
                </a:solidFill>
                <a:ea typeface="黑体" panose="02010609060101010101" pitchFamily="2" charset="-122"/>
              </a:rPr>
              <a:t>三、成本与价格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2051720" y="973177"/>
            <a:ext cx="6742584" cy="8032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开发成本＋生产成本，软</a:t>
            </a:r>
            <a:r>
              <a:rPr lang="en-US" altLang="zh-CN" b="1" dirty="0">
                <a:latin typeface="+mn-ea"/>
                <a:ea typeface="+mn-ea"/>
              </a:rPr>
              <a:t>/</a:t>
            </a:r>
            <a:r>
              <a:rPr lang="zh-CN" altLang="en-US" b="1" dirty="0">
                <a:latin typeface="+mn-ea"/>
                <a:ea typeface="+mn-ea"/>
              </a:rPr>
              <a:t>硬件不同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latin typeface="+mn-ea"/>
                <a:ea typeface="+mn-ea"/>
              </a:rPr>
              <a:t>  (</a:t>
            </a:r>
            <a:r>
              <a:rPr lang="zh-CN" altLang="en-US" sz="1600" b="1" dirty="0">
                <a:latin typeface="+mn-ea"/>
                <a:ea typeface="+mn-ea"/>
              </a:rPr>
              <a:t>一次性</a:t>
            </a:r>
            <a:r>
              <a:rPr lang="en-US" altLang="zh-CN" sz="1600" b="1" dirty="0">
                <a:latin typeface="+mn-ea"/>
                <a:ea typeface="+mn-ea"/>
              </a:rPr>
              <a:t>)        (</a:t>
            </a:r>
            <a:r>
              <a:rPr lang="zh-CN" altLang="en-US" sz="1600" b="1" dirty="0">
                <a:latin typeface="+mn-ea"/>
                <a:ea typeface="+mn-ea"/>
              </a:rPr>
              <a:t>每次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endParaRPr lang="en-US" altLang="zh-CN" sz="16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1" name="Text Box 4"/>
          <p:cNvSpPr txBox="1">
            <a:spLocks noChangeArrowheads="1"/>
          </p:cNvSpPr>
          <p:nvPr/>
        </p:nvSpPr>
        <p:spPr bwMode="auto">
          <a:xfrm>
            <a:off x="2915816" y="5085184"/>
            <a:ext cx="5999584" cy="9540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>
                <a:latin typeface="+mn-ea"/>
                <a:ea typeface="+mn-ea"/>
              </a:rPr>
              <a:t>元器件成本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占价格</a:t>
            </a:r>
            <a:r>
              <a:rPr lang="en-US" altLang="zh-CN" sz="1600" b="1" dirty="0">
                <a:latin typeface="+mn-ea"/>
                <a:ea typeface="+mn-ea"/>
              </a:rPr>
              <a:t>1/6</a:t>
            </a:r>
            <a:r>
              <a:rPr lang="en-US" altLang="zh-CN" sz="1600" b="1" dirty="0"/>
              <a:t>~</a:t>
            </a:r>
            <a:r>
              <a:rPr lang="en-US" altLang="zh-CN" sz="1600" b="1" dirty="0">
                <a:latin typeface="+mn-ea"/>
                <a:ea typeface="+mn-ea"/>
              </a:rPr>
              <a:t>1/3)</a:t>
            </a:r>
            <a:r>
              <a:rPr lang="zh-CN" altLang="en-US" b="1" dirty="0">
                <a:latin typeface="+mn-ea"/>
                <a:ea typeface="+mn-ea"/>
              </a:rPr>
              <a:t>影响其他成本， 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u="sng" dirty="0">
                <a:latin typeface="+mn-ea"/>
                <a:ea typeface="+mn-ea"/>
              </a:rPr>
              <a:t>开发费用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占收入</a:t>
            </a:r>
            <a:r>
              <a:rPr lang="en-US" altLang="zh-CN" sz="1600" b="1" dirty="0">
                <a:latin typeface="+mn-ea"/>
                <a:ea typeface="+mn-ea"/>
              </a:rPr>
              <a:t>4%</a:t>
            </a:r>
            <a:r>
              <a:rPr lang="en-US" altLang="zh-CN" sz="1600" b="1" dirty="0">
                <a:latin typeface="+mn-lt"/>
                <a:ea typeface="+mn-ea"/>
              </a:rPr>
              <a:t>~</a:t>
            </a:r>
            <a:r>
              <a:rPr lang="en-US" altLang="zh-CN" sz="1600" b="1" dirty="0">
                <a:latin typeface="+mn-ea"/>
                <a:ea typeface="+mn-ea"/>
              </a:rPr>
              <a:t>12%)</a:t>
            </a:r>
            <a:r>
              <a:rPr lang="zh-CN" altLang="en-US" b="1" dirty="0">
                <a:latin typeface="+mn-ea"/>
                <a:ea typeface="+mn-ea"/>
              </a:rPr>
              <a:t>需持续投入</a:t>
            </a:r>
          </a:p>
        </p:txBody>
      </p:sp>
      <p:grpSp>
        <p:nvGrpSpPr>
          <p:cNvPr id="123" name="组合 122"/>
          <p:cNvGrpSpPr/>
          <p:nvPr/>
        </p:nvGrpSpPr>
        <p:grpSpPr>
          <a:xfrm>
            <a:off x="1055286" y="1621026"/>
            <a:ext cx="7693178" cy="3399701"/>
            <a:chOff x="911270" y="2261547"/>
            <a:chExt cx="7693178" cy="3399701"/>
          </a:xfrm>
        </p:grpSpPr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5508104" y="2261547"/>
              <a:ext cx="648071" cy="318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/>
              <a:r>
                <a:rPr lang="zh-CN" altLang="en-US" sz="1800" b="1" dirty="0">
                  <a:solidFill>
                    <a:srgbClr val="C00000"/>
                  </a:solidFill>
                </a:rPr>
                <a:t>标价</a:t>
              </a:r>
              <a:endParaRPr lang="en-US" altLang="zh-CN" sz="1800" b="1" dirty="0">
                <a:solidFill>
                  <a:srgbClr val="C00000"/>
                </a:solidFill>
              </a:endParaRP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911270" y="4136411"/>
              <a:ext cx="518837" cy="2286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/>
              <a:r>
                <a:rPr lang="en-US" altLang="zh-CN" sz="1600" b="0" dirty="0">
                  <a:solidFill>
                    <a:schemeClr val="tx1"/>
                  </a:solidFill>
                  <a:latin typeface="+mn-ea"/>
                  <a:ea typeface="+mn-ea"/>
                </a:rPr>
                <a:t>100%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2543028" y="4123939"/>
              <a:ext cx="732828" cy="233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0">
              <a:noAutofit/>
            </a:bodyPr>
            <a:lstStyle/>
            <a:p>
              <a:r>
                <a:rPr lang="en-US" altLang="zh-CN" sz="1600" b="0" dirty="0">
                  <a:solidFill>
                    <a:schemeClr val="tx1"/>
                  </a:solidFill>
                  <a:latin typeface="+mn-ea"/>
                  <a:ea typeface="+mn-ea"/>
                </a:rPr>
                <a:t>71</a:t>
              </a:r>
              <a:r>
                <a:rPr lang="en-US" altLang="zh-CN" sz="1600" b="0" dirty="0">
                  <a:solidFill>
                    <a:schemeClr val="tx1"/>
                  </a:solidFill>
                  <a:latin typeface="+mn-lt"/>
                  <a:ea typeface="+mn-ea"/>
                </a:rPr>
                <a:t>~</a:t>
              </a:r>
              <a:r>
                <a:rPr lang="en-US" altLang="zh-CN" sz="1600" b="0" dirty="0">
                  <a:solidFill>
                    <a:schemeClr val="tx1"/>
                  </a:solidFill>
                  <a:latin typeface="+mn-ea"/>
                  <a:ea typeface="+mn-ea"/>
                </a:rPr>
                <a:t>80%</a:t>
              </a: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6948265" y="2420888"/>
              <a:ext cx="1008111" cy="57184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r>
                <a:rPr lang="zh-CN" altLang="en-US" sz="1800" b="1" dirty="0">
                  <a:solidFill>
                    <a:schemeClr val="tx1"/>
                  </a:solidFill>
                </a:rPr>
                <a:t>平均折扣</a:t>
              </a:r>
            </a:p>
          </p:txBody>
        </p:sp>
        <p:sp>
          <p:nvSpPr>
            <p:cNvPr id="41" name="Text Box 38"/>
            <p:cNvSpPr txBox="1">
              <a:spLocks noChangeArrowheads="1"/>
            </p:cNvSpPr>
            <p:nvPr/>
          </p:nvSpPr>
          <p:spPr bwMode="auto">
            <a:xfrm>
              <a:off x="2540397" y="3646249"/>
              <a:ext cx="719361" cy="21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0">
              <a:noAutofit/>
            </a:bodyPr>
            <a:lstStyle/>
            <a:p>
              <a:r>
                <a:rPr lang="en-US" altLang="zh-CN" sz="1600" b="0" dirty="0">
                  <a:solidFill>
                    <a:schemeClr val="tx1"/>
                  </a:solidFill>
                  <a:latin typeface="+mn-ea"/>
                  <a:ea typeface="+mn-ea"/>
                </a:rPr>
                <a:t>20</a:t>
              </a:r>
              <a:r>
                <a:rPr lang="en-US" altLang="zh-CN" sz="1600" b="0" dirty="0">
                  <a:solidFill>
                    <a:schemeClr val="tx1"/>
                  </a:solidFill>
                  <a:latin typeface="+mn-lt"/>
                  <a:ea typeface="+mn-ea"/>
                </a:rPr>
                <a:t>~</a:t>
              </a:r>
              <a:r>
                <a:rPr lang="en-US" altLang="zh-CN" sz="1600" b="0" dirty="0">
                  <a:solidFill>
                    <a:schemeClr val="tx1"/>
                  </a:solidFill>
                  <a:latin typeface="+mn-ea"/>
                  <a:ea typeface="+mn-ea"/>
                </a:rPr>
                <a:t>29%</a:t>
              </a:r>
            </a:p>
          </p:txBody>
        </p:sp>
        <p:sp>
          <p:nvSpPr>
            <p:cNvPr id="44" name="Text Box 41"/>
            <p:cNvSpPr txBox="1">
              <a:spLocks noChangeArrowheads="1"/>
            </p:cNvSpPr>
            <p:nvPr/>
          </p:nvSpPr>
          <p:spPr bwMode="auto">
            <a:xfrm>
              <a:off x="3419872" y="2842158"/>
              <a:ext cx="1008112" cy="298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0">
              <a:noAutofit/>
            </a:bodyPr>
            <a:lstStyle/>
            <a:p>
              <a:r>
                <a:rPr lang="zh-CN" altLang="en-US" sz="1800" b="1" dirty="0">
                  <a:solidFill>
                    <a:srgbClr val="C00000"/>
                  </a:solidFill>
                </a:rPr>
                <a:t>平均售价</a:t>
              </a:r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4427984" y="2996952"/>
              <a:ext cx="617984" cy="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46"/>
            <p:cNvSpPr txBox="1">
              <a:spLocks noChangeArrowheads="1"/>
            </p:cNvSpPr>
            <p:nvPr/>
          </p:nvSpPr>
          <p:spPr bwMode="auto">
            <a:xfrm>
              <a:off x="2121915" y="4625996"/>
              <a:ext cx="1389411" cy="315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0">
              <a:noAutofit/>
            </a:bodyPr>
            <a:lstStyle/>
            <a:p>
              <a:r>
                <a:rPr lang="zh-CN" altLang="en-US" sz="1600" b="0" dirty="0">
                  <a:solidFill>
                    <a:schemeClr val="tx1"/>
                  </a:solidFill>
                </a:rPr>
                <a:t>增加</a:t>
              </a:r>
              <a:r>
                <a:rPr lang="en-US" altLang="zh-CN" sz="1600" b="0" dirty="0">
                  <a:solidFill>
                    <a:srgbClr val="990099"/>
                  </a:solidFill>
                </a:rPr>
                <a:t>25~40%</a:t>
              </a:r>
              <a:r>
                <a:rPr lang="zh-CN" altLang="en-US" sz="1600" b="0" dirty="0">
                  <a:solidFill>
                    <a:schemeClr val="tx1"/>
                  </a:solidFill>
                </a:rPr>
                <a:t>后</a:t>
              </a:r>
            </a:p>
          </p:txBody>
        </p:sp>
        <p:sp>
          <p:nvSpPr>
            <p:cNvPr id="71" name="Text Box 21"/>
            <p:cNvSpPr txBox="1">
              <a:spLocks noChangeArrowheads="1"/>
            </p:cNvSpPr>
            <p:nvPr/>
          </p:nvSpPr>
          <p:spPr bwMode="auto">
            <a:xfrm>
              <a:off x="5148065" y="2992735"/>
              <a:ext cx="1008111" cy="580281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毛利润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(</a:t>
              </a:r>
              <a:r>
                <a:rPr lang="zh-CN" altLang="en-US" sz="1400" b="1" dirty="0">
                  <a:latin typeface="+mn-ea"/>
                  <a:ea typeface="+mn-ea"/>
                </a:rPr>
                <a:t>间接成本</a:t>
              </a:r>
              <a:r>
                <a:rPr lang="en-US" altLang="zh-CN" sz="1400" b="1" dirty="0">
                  <a:latin typeface="+mn-ea"/>
                  <a:ea typeface="+mn-ea"/>
                </a:rPr>
                <a:t>)</a:t>
              </a:r>
              <a:endParaRPr lang="zh-CN" altLang="en-US" sz="2000" b="1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72" name="AutoShape 24"/>
            <p:cNvSpPr/>
            <p:nvPr/>
          </p:nvSpPr>
          <p:spPr bwMode="auto">
            <a:xfrm>
              <a:off x="5076057" y="3933056"/>
              <a:ext cx="72007" cy="64807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Text Box 25"/>
            <p:cNvSpPr txBox="1">
              <a:spLocks noChangeArrowheads="1"/>
            </p:cNvSpPr>
            <p:nvPr/>
          </p:nvSpPr>
          <p:spPr bwMode="auto">
            <a:xfrm>
              <a:off x="4415236" y="4123939"/>
              <a:ext cx="732828" cy="233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0">
              <a:noAutofit/>
            </a:bodyPr>
            <a:lstStyle/>
            <a:p>
              <a:r>
                <a:rPr lang="en-US" altLang="zh-CN" sz="1600" dirty="0">
                  <a:latin typeface="+mn-ea"/>
                  <a:ea typeface="+mn-ea"/>
                </a:rPr>
                <a:t>25</a:t>
              </a:r>
              <a:r>
                <a:rPr lang="en-US" altLang="zh-CN" sz="1600" b="0" dirty="0">
                  <a:solidFill>
                    <a:schemeClr val="tx1"/>
                  </a:solidFill>
                  <a:latin typeface="+mn-lt"/>
                  <a:ea typeface="+mn-ea"/>
                </a:rPr>
                <a:t>~</a:t>
              </a:r>
              <a:r>
                <a:rPr lang="en-US" altLang="zh-CN" sz="1600" dirty="0">
                  <a:latin typeface="+mn-ea"/>
                  <a:ea typeface="+mn-ea"/>
                </a:rPr>
                <a:t>44</a:t>
              </a:r>
              <a:r>
                <a:rPr lang="en-US" altLang="zh-CN" sz="1600" b="0" dirty="0">
                  <a:solidFill>
                    <a:schemeClr val="tx1"/>
                  </a:solidFill>
                  <a:latin typeface="+mn-ea"/>
                  <a:ea typeface="+mn-ea"/>
                </a:rPr>
                <a:t>%</a:t>
              </a:r>
            </a:p>
          </p:txBody>
        </p:sp>
        <p:sp>
          <p:nvSpPr>
            <p:cNvPr id="74" name="AutoShape 33"/>
            <p:cNvSpPr/>
            <p:nvPr/>
          </p:nvSpPr>
          <p:spPr bwMode="auto">
            <a:xfrm>
              <a:off x="5076057" y="3573016"/>
              <a:ext cx="72007" cy="360040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Text Box 38"/>
            <p:cNvSpPr txBox="1">
              <a:spLocks noChangeArrowheads="1"/>
            </p:cNvSpPr>
            <p:nvPr/>
          </p:nvSpPr>
          <p:spPr bwMode="auto">
            <a:xfrm>
              <a:off x="4412605" y="3612033"/>
              <a:ext cx="719361" cy="21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0">
              <a:noAutofit/>
            </a:bodyPr>
            <a:lstStyle/>
            <a:p>
              <a:r>
                <a:rPr lang="en-US" altLang="zh-CN" sz="1600" dirty="0">
                  <a:latin typeface="+mn-ea"/>
                  <a:ea typeface="+mn-ea"/>
                </a:rPr>
                <a:t>1</a:t>
              </a:r>
              <a:r>
                <a:rPr lang="en-US" altLang="zh-CN" sz="1600" b="0" dirty="0">
                  <a:solidFill>
                    <a:schemeClr val="tx1"/>
                  </a:solidFill>
                  <a:latin typeface="+mn-ea"/>
                  <a:ea typeface="+mn-ea"/>
                </a:rPr>
                <a:t>0</a:t>
              </a:r>
              <a:r>
                <a:rPr lang="en-US" altLang="zh-CN" sz="1600" b="0" dirty="0">
                  <a:solidFill>
                    <a:schemeClr val="tx1"/>
                  </a:solidFill>
                  <a:latin typeface="+mn-lt"/>
                  <a:ea typeface="+mn-ea"/>
                </a:rPr>
                <a:t>~</a:t>
              </a:r>
              <a:r>
                <a:rPr lang="en-US" altLang="zh-CN" sz="1600" b="0" dirty="0">
                  <a:solidFill>
                    <a:schemeClr val="tx1"/>
                  </a:solidFill>
                  <a:latin typeface="+mn-ea"/>
                  <a:ea typeface="+mn-ea"/>
                </a:rPr>
                <a:t>11%</a:t>
              </a:r>
            </a:p>
          </p:txBody>
        </p:sp>
        <p:sp>
          <p:nvSpPr>
            <p:cNvPr id="76" name="Text Box 14"/>
            <p:cNvSpPr txBox="1">
              <a:spLocks noChangeArrowheads="1"/>
            </p:cNvSpPr>
            <p:nvPr/>
          </p:nvSpPr>
          <p:spPr bwMode="auto">
            <a:xfrm>
              <a:off x="5148065" y="3933055"/>
              <a:ext cx="1008111" cy="64807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元器件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成本</a:t>
              </a:r>
            </a:p>
          </p:txBody>
        </p:sp>
        <p:sp>
          <p:nvSpPr>
            <p:cNvPr id="77" name="Text Box 18"/>
            <p:cNvSpPr txBox="1">
              <a:spLocks noChangeArrowheads="1"/>
            </p:cNvSpPr>
            <p:nvPr/>
          </p:nvSpPr>
          <p:spPr bwMode="auto">
            <a:xfrm>
              <a:off x="5148065" y="3573016"/>
              <a:ext cx="1008111" cy="36004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r>
                <a:rPr lang="zh-CN" altLang="en-US" sz="1800" b="1" dirty="0">
                  <a:solidFill>
                    <a:schemeClr val="tx1"/>
                  </a:solidFill>
                </a:rPr>
                <a:t>直接成本</a:t>
              </a:r>
            </a:p>
          </p:txBody>
        </p:sp>
        <p:sp>
          <p:nvSpPr>
            <p:cNvPr id="78" name="AutoShape 33"/>
            <p:cNvSpPr/>
            <p:nvPr/>
          </p:nvSpPr>
          <p:spPr bwMode="auto">
            <a:xfrm>
              <a:off x="5076057" y="2992922"/>
              <a:ext cx="72007" cy="58009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Text Box 38"/>
            <p:cNvSpPr txBox="1">
              <a:spLocks noChangeArrowheads="1"/>
            </p:cNvSpPr>
            <p:nvPr/>
          </p:nvSpPr>
          <p:spPr bwMode="auto">
            <a:xfrm>
              <a:off x="4427984" y="3142193"/>
              <a:ext cx="719361" cy="214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0">
              <a:noAutofit/>
            </a:bodyPr>
            <a:lstStyle/>
            <a:p>
              <a:r>
                <a:rPr lang="en-US" altLang="zh-CN" sz="1600" dirty="0">
                  <a:latin typeface="+mn-ea"/>
                  <a:ea typeface="+mn-ea"/>
                </a:rPr>
                <a:t>45</a:t>
              </a:r>
              <a:r>
                <a:rPr lang="en-US" altLang="zh-CN" sz="1600" b="0" dirty="0">
                  <a:solidFill>
                    <a:schemeClr val="tx1"/>
                  </a:solidFill>
                  <a:latin typeface="+mn-lt"/>
                  <a:ea typeface="+mn-ea"/>
                </a:rPr>
                <a:t>~</a:t>
              </a:r>
              <a:r>
                <a:rPr lang="en-US" altLang="zh-CN" sz="1600" b="0" dirty="0">
                  <a:solidFill>
                    <a:schemeClr val="tx1"/>
                  </a:solidFill>
                  <a:latin typeface="+mn-ea"/>
                  <a:ea typeface="+mn-ea"/>
                </a:rPr>
                <a:t>65%</a:t>
              </a:r>
            </a:p>
          </p:txBody>
        </p:sp>
        <p:sp>
          <p:nvSpPr>
            <p:cNvPr id="83" name="AutoShape 24"/>
            <p:cNvSpPr/>
            <p:nvPr/>
          </p:nvSpPr>
          <p:spPr bwMode="auto">
            <a:xfrm>
              <a:off x="3203849" y="3933056"/>
              <a:ext cx="72007" cy="64807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AutoShape 33"/>
            <p:cNvSpPr/>
            <p:nvPr/>
          </p:nvSpPr>
          <p:spPr bwMode="auto">
            <a:xfrm>
              <a:off x="3203849" y="3573016"/>
              <a:ext cx="72007" cy="360040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Text Box 14"/>
            <p:cNvSpPr txBox="1">
              <a:spLocks noChangeArrowheads="1"/>
            </p:cNvSpPr>
            <p:nvPr/>
          </p:nvSpPr>
          <p:spPr bwMode="auto">
            <a:xfrm>
              <a:off x="3275857" y="3933055"/>
              <a:ext cx="1008111" cy="64807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元器件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成本</a:t>
              </a:r>
            </a:p>
          </p:txBody>
        </p:sp>
        <p:sp>
          <p:nvSpPr>
            <p:cNvPr id="86" name="Text Box 18"/>
            <p:cNvSpPr txBox="1">
              <a:spLocks noChangeArrowheads="1"/>
            </p:cNvSpPr>
            <p:nvPr/>
          </p:nvSpPr>
          <p:spPr bwMode="auto">
            <a:xfrm>
              <a:off x="3275857" y="3573016"/>
              <a:ext cx="1008111" cy="36004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r>
                <a:rPr lang="zh-CN" altLang="en-US" sz="1800" b="1" dirty="0">
                  <a:solidFill>
                    <a:schemeClr val="tx1"/>
                  </a:solidFill>
                </a:rPr>
                <a:t>直接成本</a:t>
              </a:r>
            </a:p>
          </p:txBody>
        </p:sp>
        <p:sp>
          <p:nvSpPr>
            <p:cNvPr id="87" name="AutoShape 24"/>
            <p:cNvSpPr/>
            <p:nvPr/>
          </p:nvSpPr>
          <p:spPr bwMode="auto">
            <a:xfrm>
              <a:off x="1403648" y="3933057"/>
              <a:ext cx="72007" cy="64807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Text Box 14"/>
            <p:cNvSpPr txBox="1">
              <a:spLocks noChangeArrowheads="1"/>
            </p:cNvSpPr>
            <p:nvPr/>
          </p:nvSpPr>
          <p:spPr bwMode="auto">
            <a:xfrm>
              <a:off x="1475656" y="3933056"/>
              <a:ext cx="1008111" cy="64807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元器件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成本</a:t>
              </a:r>
            </a:p>
          </p:txBody>
        </p:sp>
        <p:sp>
          <p:nvSpPr>
            <p:cNvPr id="90" name="Text Box 21"/>
            <p:cNvSpPr txBox="1">
              <a:spLocks noChangeArrowheads="1"/>
            </p:cNvSpPr>
            <p:nvPr/>
          </p:nvSpPr>
          <p:spPr bwMode="auto">
            <a:xfrm>
              <a:off x="6948265" y="2992737"/>
              <a:ext cx="1008111" cy="580281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毛利润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</a:rPr>
                <a:t>(</a:t>
              </a:r>
              <a:r>
                <a:rPr lang="zh-CN" altLang="en-US" sz="1400" b="1" dirty="0">
                  <a:latin typeface="+mn-ea"/>
                </a:rPr>
                <a:t>间接成本</a:t>
              </a:r>
              <a:r>
                <a:rPr lang="en-US" altLang="zh-CN" sz="1400" b="1" dirty="0">
                  <a:latin typeface="+mn-ea"/>
                </a:rPr>
                <a:t>)</a:t>
              </a:r>
              <a:endParaRPr lang="zh-CN" altLang="en-US" sz="3200" b="1" dirty="0">
                <a:latin typeface="+mn-ea"/>
              </a:endParaRPr>
            </a:p>
          </p:txBody>
        </p:sp>
        <p:sp>
          <p:nvSpPr>
            <p:cNvPr id="91" name="AutoShape 24"/>
            <p:cNvSpPr/>
            <p:nvPr/>
          </p:nvSpPr>
          <p:spPr bwMode="auto">
            <a:xfrm>
              <a:off x="6876257" y="3933058"/>
              <a:ext cx="72007" cy="64807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Text Box 25"/>
            <p:cNvSpPr txBox="1">
              <a:spLocks noChangeArrowheads="1"/>
            </p:cNvSpPr>
            <p:nvPr/>
          </p:nvSpPr>
          <p:spPr bwMode="auto">
            <a:xfrm>
              <a:off x="6215436" y="4123941"/>
              <a:ext cx="732828" cy="233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0">
              <a:noAutofit/>
            </a:bodyPr>
            <a:lstStyle/>
            <a:p>
              <a:r>
                <a:rPr lang="en-US" altLang="zh-CN" sz="1600" dirty="0">
                  <a:latin typeface="+mn-ea"/>
                  <a:ea typeface="+mn-ea"/>
                </a:rPr>
                <a:t>15</a:t>
              </a:r>
              <a:r>
                <a:rPr lang="en-US" altLang="zh-CN" sz="1600" b="0" dirty="0">
                  <a:solidFill>
                    <a:schemeClr val="tx1"/>
                  </a:solidFill>
                  <a:latin typeface="+mn-lt"/>
                  <a:ea typeface="+mn-ea"/>
                </a:rPr>
                <a:t>~</a:t>
              </a:r>
              <a:r>
                <a:rPr lang="en-US" altLang="zh-CN" sz="1600" dirty="0">
                  <a:latin typeface="+mn-ea"/>
                  <a:ea typeface="+mn-ea"/>
                </a:rPr>
                <a:t>33</a:t>
              </a:r>
              <a:r>
                <a:rPr lang="en-US" altLang="zh-CN" sz="1600" b="0" dirty="0">
                  <a:solidFill>
                    <a:schemeClr val="tx1"/>
                  </a:solidFill>
                  <a:latin typeface="+mn-ea"/>
                  <a:ea typeface="+mn-ea"/>
                </a:rPr>
                <a:t>%</a:t>
              </a:r>
            </a:p>
          </p:txBody>
        </p:sp>
        <p:sp>
          <p:nvSpPr>
            <p:cNvPr id="93" name="AutoShape 33"/>
            <p:cNvSpPr/>
            <p:nvPr/>
          </p:nvSpPr>
          <p:spPr bwMode="auto">
            <a:xfrm>
              <a:off x="6876257" y="3573018"/>
              <a:ext cx="72007" cy="360040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Text Box 38"/>
            <p:cNvSpPr txBox="1">
              <a:spLocks noChangeArrowheads="1"/>
            </p:cNvSpPr>
            <p:nvPr/>
          </p:nvSpPr>
          <p:spPr bwMode="auto">
            <a:xfrm>
              <a:off x="6212805" y="3612035"/>
              <a:ext cx="719361" cy="249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0">
              <a:noAutofit/>
            </a:bodyPr>
            <a:lstStyle/>
            <a:p>
              <a:r>
                <a:rPr lang="en-US" altLang="zh-CN" sz="1600" dirty="0">
                  <a:latin typeface="+mn-ea"/>
                  <a:ea typeface="+mn-ea"/>
                </a:rPr>
                <a:t>  6</a:t>
              </a:r>
              <a:r>
                <a:rPr lang="en-US" altLang="zh-CN" sz="1600" b="0" dirty="0">
                  <a:solidFill>
                    <a:schemeClr val="tx1"/>
                  </a:solidFill>
                  <a:latin typeface="+mn-lt"/>
                  <a:ea typeface="+mn-ea"/>
                </a:rPr>
                <a:t>~</a:t>
              </a:r>
              <a:r>
                <a:rPr lang="en-US" altLang="zh-CN" sz="1600" b="0" dirty="0">
                  <a:solidFill>
                    <a:schemeClr val="tx1"/>
                  </a:solidFill>
                  <a:latin typeface="+mn-ea"/>
                  <a:ea typeface="+mn-ea"/>
                </a:rPr>
                <a:t>8%</a:t>
              </a:r>
            </a:p>
          </p:txBody>
        </p:sp>
        <p:sp>
          <p:nvSpPr>
            <p:cNvPr id="95" name="Text Box 14"/>
            <p:cNvSpPr txBox="1">
              <a:spLocks noChangeArrowheads="1"/>
            </p:cNvSpPr>
            <p:nvPr/>
          </p:nvSpPr>
          <p:spPr bwMode="auto">
            <a:xfrm>
              <a:off x="6948265" y="3933057"/>
              <a:ext cx="1008111" cy="64807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元器件</a:t>
              </a:r>
              <a:endParaRPr lang="en-US" altLang="zh-CN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成本</a:t>
              </a:r>
            </a:p>
          </p:txBody>
        </p:sp>
        <p:sp>
          <p:nvSpPr>
            <p:cNvPr id="96" name="Text Box 18"/>
            <p:cNvSpPr txBox="1">
              <a:spLocks noChangeArrowheads="1"/>
            </p:cNvSpPr>
            <p:nvPr/>
          </p:nvSpPr>
          <p:spPr bwMode="auto">
            <a:xfrm>
              <a:off x="6948265" y="3573018"/>
              <a:ext cx="1008111" cy="36004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r>
                <a:rPr lang="zh-CN" altLang="en-US" sz="1800" b="1" dirty="0">
                  <a:solidFill>
                    <a:schemeClr val="tx1"/>
                  </a:solidFill>
                </a:rPr>
                <a:t>直接成本</a:t>
              </a:r>
            </a:p>
          </p:txBody>
        </p:sp>
        <p:sp>
          <p:nvSpPr>
            <p:cNvPr id="97" name="AutoShape 33"/>
            <p:cNvSpPr/>
            <p:nvPr/>
          </p:nvSpPr>
          <p:spPr bwMode="auto">
            <a:xfrm>
              <a:off x="6876257" y="2992924"/>
              <a:ext cx="72007" cy="58009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Text Box 38"/>
            <p:cNvSpPr txBox="1">
              <a:spLocks noChangeArrowheads="1"/>
            </p:cNvSpPr>
            <p:nvPr/>
          </p:nvSpPr>
          <p:spPr bwMode="auto">
            <a:xfrm>
              <a:off x="6228184" y="3142195"/>
              <a:ext cx="719361" cy="286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0">
              <a:noAutofit/>
            </a:bodyPr>
            <a:lstStyle/>
            <a:p>
              <a:r>
                <a:rPr lang="en-US" altLang="zh-CN" sz="1600" dirty="0">
                  <a:latin typeface="+mn-ea"/>
                  <a:ea typeface="+mn-ea"/>
                </a:rPr>
                <a:t>34</a:t>
              </a:r>
              <a:r>
                <a:rPr lang="en-US" altLang="zh-CN" sz="1600" b="0" dirty="0">
                  <a:solidFill>
                    <a:schemeClr val="tx1"/>
                  </a:solidFill>
                  <a:latin typeface="+mn-lt"/>
                  <a:ea typeface="+mn-ea"/>
                </a:rPr>
                <a:t>~</a:t>
              </a:r>
              <a:r>
                <a:rPr lang="en-US" altLang="zh-CN" sz="1600" b="0" dirty="0">
                  <a:solidFill>
                    <a:schemeClr val="tx1"/>
                  </a:solidFill>
                  <a:latin typeface="+mn-ea"/>
                  <a:ea typeface="+mn-ea"/>
                </a:rPr>
                <a:t>39%</a:t>
              </a:r>
            </a:p>
          </p:txBody>
        </p:sp>
        <p:sp>
          <p:nvSpPr>
            <p:cNvPr id="99" name="AutoShape 33"/>
            <p:cNvSpPr/>
            <p:nvPr/>
          </p:nvSpPr>
          <p:spPr bwMode="auto">
            <a:xfrm>
              <a:off x="6876256" y="2416858"/>
              <a:ext cx="72007" cy="58009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38"/>
            <p:cNvSpPr txBox="1">
              <a:spLocks noChangeArrowheads="1"/>
            </p:cNvSpPr>
            <p:nvPr/>
          </p:nvSpPr>
          <p:spPr bwMode="auto">
            <a:xfrm>
              <a:off x="6228184" y="2564904"/>
              <a:ext cx="719361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0">
              <a:noAutofit/>
            </a:bodyPr>
            <a:lstStyle/>
            <a:p>
              <a:r>
                <a:rPr lang="en-US" altLang="zh-CN" sz="1600" dirty="0">
                  <a:latin typeface="+mn-ea"/>
                  <a:ea typeface="+mn-ea"/>
                </a:rPr>
                <a:t>25</a:t>
              </a:r>
              <a:r>
                <a:rPr lang="en-US" altLang="zh-CN" sz="1600" b="0" dirty="0">
                  <a:solidFill>
                    <a:schemeClr val="tx1"/>
                  </a:solidFill>
                  <a:latin typeface="+mn-lt"/>
                  <a:ea typeface="+mn-ea"/>
                </a:rPr>
                <a:t>~</a:t>
              </a:r>
              <a:r>
                <a:rPr lang="en-US" altLang="zh-CN" sz="1600" b="0" dirty="0">
                  <a:solidFill>
                    <a:schemeClr val="tx1"/>
                  </a:solidFill>
                  <a:latin typeface="+mn-ea"/>
                  <a:ea typeface="+mn-ea"/>
                </a:rPr>
                <a:t>40%</a:t>
              </a:r>
            </a:p>
          </p:txBody>
        </p:sp>
        <p:cxnSp>
          <p:nvCxnSpPr>
            <p:cNvPr id="102" name="直接箭头连接符 101"/>
            <p:cNvCxnSpPr/>
            <p:nvPr/>
          </p:nvCxnSpPr>
          <p:spPr bwMode="auto">
            <a:xfrm flipV="1">
              <a:off x="3634083" y="4662486"/>
              <a:ext cx="1" cy="27868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4" name="直接箭头连接符 103"/>
            <p:cNvCxnSpPr/>
            <p:nvPr/>
          </p:nvCxnSpPr>
          <p:spPr bwMode="auto">
            <a:xfrm>
              <a:off x="1977900" y="4662486"/>
              <a:ext cx="1657996" cy="278684"/>
            </a:xfrm>
            <a:prstGeom prst="bentConnector3">
              <a:avLst>
                <a:gd name="adj1" fmla="val -555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9" name="Text Box 46"/>
            <p:cNvSpPr txBox="1">
              <a:spLocks noChangeArrowheads="1"/>
            </p:cNvSpPr>
            <p:nvPr/>
          </p:nvSpPr>
          <p:spPr bwMode="auto">
            <a:xfrm>
              <a:off x="4067943" y="4625994"/>
              <a:ext cx="1389411" cy="315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0">
              <a:noAutofit/>
            </a:bodyPr>
            <a:lstStyle/>
            <a:p>
              <a:r>
                <a:rPr lang="zh-CN" altLang="en-US" sz="1600" b="0" dirty="0">
                  <a:solidFill>
                    <a:schemeClr val="tx1"/>
                  </a:solidFill>
                </a:rPr>
                <a:t>增加</a:t>
              </a:r>
              <a:r>
                <a:rPr lang="en-US" altLang="zh-CN" sz="1600" dirty="0">
                  <a:solidFill>
                    <a:srgbClr val="990099"/>
                  </a:solidFill>
                </a:rPr>
                <a:t>82</a:t>
              </a:r>
              <a:r>
                <a:rPr lang="en-US" altLang="zh-CN" sz="1600" b="0" dirty="0">
                  <a:solidFill>
                    <a:srgbClr val="990099"/>
                  </a:solidFill>
                </a:rPr>
                <a:t>~86%</a:t>
              </a:r>
              <a:r>
                <a:rPr lang="zh-CN" altLang="en-US" sz="1600" b="0" dirty="0">
                  <a:solidFill>
                    <a:schemeClr val="tx1"/>
                  </a:solidFill>
                </a:rPr>
                <a:t>后</a:t>
              </a:r>
            </a:p>
          </p:txBody>
        </p:sp>
        <p:cxnSp>
          <p:nvCxnSpPr>
            <p:cNvPr id="110" name="直接箭头连接符 109"/>
            <p:cNvCxnSpPr/>
            <p:nvPr/>
          </p:nvCxnSpPr>
          <p:spPr bwMode="auto">
            <a:xfrm flipV="1">
              <a:off x="5508104" y="4662484"/>
              <a:ext cx="1" cy="27868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03"/>
            <p:cNvCxnSpPr/>
            <p:nvPr/>
          </p:nvCxnSpPr>
          <p:spPr bwMode="auto">
            <a:xfrm>
              <a:off x="3923928" y="4662484"/>
              <a:ext cx="1584177" cy="278682"/>
            </a:xfrm>
            <a:prstGeom prst="bentConnector3">
              <a:avLst>
                <a:gd name="adj1" fmla="val -506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14" name="Text Box 46"/>
            <p:cNvSpPr txBox="1">
              <a:spLocks noChangeArrowheads="1"/>
            </p:cNvSpPr>
            <p:nvPr/>
          </p:nvSpPr>
          <p:spPr bwMode="auto">
            <a:xfrm>
              <a:off x="5940150" y="4625996"/>
              <a:ext cx="1389411" cy="315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 anchor="ctr" anchorCtr="0">
              <a:noAutofit/>
            </a:bodyPr>
            <a:lstStyle/>
            <a:p>
              <a:r>
                <a:rPr lang="zh-CN" altLang="en-US" sz="1600" b="0" dirty="0">
                  <a:solidFill>
                    <a:schemeClr val="tx1"/>
                  </a:solidFill>
                </a:rPr>
                <a:t>增加</a:t>
              </a:r>
              <a:r>
                <a:rPr lang="en-US" altLang="zh-CN" sz="1600" dirty="0">
                  <a:solidFill>
                    <a:srgbClr val="990099"/>
                  </a:solidFill>
                </a:rPr>
                <a:t>33</a:t>
              </a:r>
              <a:r>
                <a:rPr lang="en-US" altLang="zh-CN" sz="1600" b="0" dirty="0">
                  <a:solidFill>
                    <a:srgbClr val="990099"/>
                  </a:solidFill>
                </a:rPr>
                <a:t>~66%</a:t>
              </a:r>
              <a:r>
                <a:rPr lang="zh-CN" altLang="en-US" sz="1600" b="0" dirty="0">
                  <a:solidFill>
                    <a:schemeClr val="tx1"/>
                  </a:solidFill>
                </a:rPr>
                <a:t>后</a:t>
              </a:r>
            </a:p>
          </p:txBody>
        </p:sp>
        <p:cxnSp>
          <p:nvCxnSpPr>
            <p:cNvPr id="115" name="直接箭头连接符 114"/>
            <p:cNvCxnSpPr/>
            <p:nvPr/>
          </p:nvCxnSpPr>
          <p:spPr bwMode="auto">
            <a:xfrm flipV="1">
              <a:off x="7380311" y="4662486"/>
              <a:ext cx="1" cy="27868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箭头连接符 103"/>
            <p:cNvCxnSpPr/>
            <p:nvPr/>
          </p:nvCxnSpPr>
          <p:spPr bwMode="auto">
            <a:xfrm>
              <a:off x="5796135" y="4662486"/>
              <a:ext cx="1584177" cy="278682"/>
            </a:xfrm>
            <a:prstGeom prst="bentConnector3">
              <a:avLst>
                <a:gd name="adj1" fmla="val -506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17" name="Line 42"/>
            <p:cNvSpPr>
              <a:spLocks noChangeShapeType="1"/>
            </p:cNvSpPr>
            <p:nvPr/>
          </p:nvSpPr>
          <p:spPr bwMode="auto">
            <a:xfrm>
              <a:off x="6156176" y="2420888"/>
              <a:ext cx="720080" cy="403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Text Box 4"/>
            <p:cNvSpPr txBox="1">
              <a:spLocks noChangeArrowheads="1"/>
            </p:cNvSpPr>
            <p:nvPr/>
          </p:nvSpPr>
          <p:spPr bwMode="auto">
            <a:xfrm>
              <a:off x="1051992" y="5014917"/>
              <a:ext cx="7552456" cy="6463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直接成本</a:t>
              </a:r>
              <a:r>
                <a:rPr lang="en-US" altLang="zh-CN" sz="1800" b="1" dirty="0">
                  <a:latin typeface="+mn-ea"/>
                  <a:ea typeface="+mn-ea"/>
                </a:rPr>
                <a:t>—</a:t>
              </a:r>
              <a:r>
                <a:rPr lang="zh-CN" altLang="en-US" sz="1800" dirty="0">
                  <a:latin typeface="+mn-ea"/>
                  <a:ea typeface="+mn-ea"/>
                </a:rPr>
                <a:t>劳务、采购、报废、质量成本</a:t>
              </a:r>
              <a:r>
                <a:rPr lang="en-US" altLang="zh-CN" sz="1800" dirty="0">
                  <a:latin typeface="+mn-ea"/>
                  <a:ea typeface="+mn-ea"/>
                </a:rPr>
                <a:t>(</a:t>
              </a:r>
              <a:r>
                <a:rPr lang="zh-CN" altLang="en-US" sz="1800" dirty="0">
                  <a:latin typeface="+mn-ea"/>
                  <a:ea typeface="+mn-ea"/>
                </a:rPr>
                <a:t>人员培训、生产管理等</a:t>
              </a:r>
              <a:r>
                <a:rPr lang="en-US" altLang="zh-CN" sz="1800" dirty="0">
                  <a:latin typeface="+mn-ea"/>
                  <a:ea typeface="+mn-ea"/>
                </a:rPr>
                <a:t>)</a:t>
              </a:r>
            </a:p>
            <a:p>
              <a:r>
                <a:rPr lang="zh-CN" altLang="en-US" sz="1800" b="1" dirty="0"/>
                <a:t>间接成本</a:t>
              </a:r>
              <a:r>
                <a:rPr lang="en-US" altLang="zh-CN" sz="1800" b="1" dirty="0"/>
                <a:t>—</a:t>
              </a:r>
              <a:r>
                <a:rPr lang="zh-CN" altLang="en-US" sz="1800" dirty="0">
                  <a:solidFill>
                    <a:srgbClr val="C00000"/>
                  </a:solidFill>
                </a:rPr>
                <a:t>研发</a:t>
              </a:r>
              <a:r>
                <a:rPr lang="zh-CN" altLang="en-US" sz="1800" dirty="0"/>
                <a:t>、市场、销售、设备维护费用，房租、财务、税务及</a:t>
              </a:r>
              <a:r>
                <a:rPr lang="zh-CN" altLang="en-US" sz="1800" u="sng" dirty="0"/>
                <a:t>利润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51520" y="1867843"/>
            <a:ext cx="3168352" cy="41534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⑴需求分析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进行需求分析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形成需求说明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⑵具体设计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⑶评价及优化</a:t>
            </a: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3416215C-9E13-4C89-824D-3A032CE37C02}" type="slidenum">
              <a:rPr lang="en-US" altLang="zh-CN"/>
              <a:t>18</a:t>
            </a:fld>
            <a:endParaRPr lang="en-US" altLang="zh-CN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51520" y="1406178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3300"/>
                </a:solidFill>
                <a:ea typeface="黑体" panose="02010609060101010101" pitchFamily="2" charset="-122"/>
              </a:rPr>
              <a:t>一、系统结构设计的步骤    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类似于软件工程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059583" y="2348880"/>
            <a:ext cx="5832897" cy="1768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包括应用环境、语言、</a:t>
            </a:r>
            <a:r>
              <a:rPr lang="en-US" altLang="zh-CN" b="1" dirty="0">
                <a:latin typeface="宋体" panose="02010600030101010101" pitchFamily="2" charset="-122"/>
              </a:rPr>
              <a:t>OS</a:t>
            </a:r>
            <a:r>
              <a:rPr lang="zh-CN" altLang="en-US" b="1" dirty="0">
                <a:latin typeface="宋体" panose="02010600030101010101" pitchFamily="2" charset="-122"/>
              </a:rPr>
              <a:t>、外设等方面，及技术经济指标、市场分析等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dirty="0">
                <a:solidFill>
                  <a:srgbClr val="800080"/>
                </a:solidFill>
                <a:latin typeface="宋体" panose="02010600030101010101" pitchFamily="2" charset="-122"/>
              </a:rPr>
              <a:t>设计准则</a:t>
            </a:r>
            <a:r>
              <a:rPr lang="zh-CN" altLang="en-US" b="1" dirty="0">
                <a:latin typeface="宋体" panose="02010600030101010101" pitchFamily="2" charset="-122"/>
              </a:rPr>
              <a:t>、功能说明、器件性能说明等</a:t>
            </a: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→造价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可靠性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可扩展性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兼容性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速度等方面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827585" y="4460131"/>
            <a:ext cx="8064896" cy="9521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进行软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硬件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功能划分</a:t>
            </a:r>
            <a:r>
              <a:rPr lang="zh-CN" altLang="en-US" b="1" dirty="0">
                <a:latin typeface="宋体" panose="02010600030101010101" pitchFamily="2" charset="-122"/>
              </a:rPr>
              <a:t>，确定机器级界面</a:t>
            </a:r>
            <a:r>
              <a:rPr lang="en-US" altLang="zh-CN" b="1" dirty="0">
                <a:latin typeface="宋体" panose="02010600030101010101" pitchFamily="2" charset="-122"/>
              </a:rPr>
              <a:t>(ISA)</a:t>
            </a:r>
            <a:r>
              <a:rPr lang="zh-CN" altLang="en-US" b="1" dirty="0">
                <a:latin typeface="宋体" panose="02010600030101010101" pitchFamily="2" charset="-122"/>
              </a:rPr>
              <a:t>；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组织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设计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机器级界面的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各个方面功能</a:t>
            </a:r>
            <a:r>
              <a:rPr lang="zh-CN" altLang="en-US" b="1" dirty="0">
                <a:latin typeface="宋体" panose="02010600030101010101" pitchFamily="2" charset="-122"/>
              </a:rPr>
              <a:t>，可考虑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几种</a:t>
            </a:r>
            <a:r>
              <a:rPr lang="zh-CN" altLang="en-US" b="1" dirty="0">
                <a:latin typeface="宋体" panose="02010600030101010101" pitchFamily="2" charset="-122"/>
              </a:rPr>
              <a:t>方案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259632" cy="36004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447800" y="357166"/>
            <a:ext cx="614853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zh-CN" sz="2800" b="1" dirty="0"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</a:rPr>
              <a:t>节 计算机系统的设计</a:t>
            </a:r>
          </a:p>
        </p:txBody>
      </p:sp>
      <p:sp>
        <p:nvSpPr>
          <p:cNvPr id="12" name="Text Box 526"/>
          <p:cNvSpPr txBox="1">
            <a:spLocks noChangeArrowheads="1"/>
          </p:cNvSpPr>
          <p:nvPr/>
        </p:nvSpPr>
        <p:spPr bwMode="auto">
          <a:xfrm>
            <a:off x="251271" y="908720"/>
            <a:ext cx="8686801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0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0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000" b="1" u="none" dirty="0">
                <a:latin typeface="+mn-ea"/>
                <a:ea typeface="+mn-ea"/>
              </a:rPr>
              <a:t>设计步骤、设计思路，定量原理</a:t>
            </a:r>
            <a:endParaRPr lang="en-US" altLang="zh-CN" sz="2000" b="1" u="none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386" grpId="0" animBg="1"/>
      <p:bldP spid="16387" grpId="0"/>
      <p:bldP spid="1639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28600" y="908720"/>
            <a:ext cx="7007696" cy="46455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*由上向下方法：</a:t>
            </a:r>
            <a:r>
              <a:rPr lang="zh-CN" altLang="en-US" b="1" dirty="0">
                <a:latin typeface="宋体" panose="02010600030101010101" pitchFamily="2" charset="-122"/>
              </a:rPr>
              <a:t>软件→硬件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1698625" indent="-1698625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特点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1698625" indent="-1698625" algn="l"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由下向上方法：</a:t>
            </a:r>
            <a:r>
              <a:rPr lang="zh-CN" altLang="en-US" b="1" dirty="0">
                <a:latin typeface="宋体" panose="02010600030101010101" pitchFamily="2" charset="-122"/>
              </a:rPr>
              <a:t>硬件→软件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特点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从中间开始方法：</a:t>
            </a:r>
            <a:r>
              <a:rPr lang="zh-CN" altLang="en-US" b="1" dirty="0">
                <a:latin typeface="宋体" panose="02010600030101010101" pitchFamily="2" charset="-122"/>
              </a:rPr>
              <a:t>软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硬件交界面→软件及硬件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特点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要求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4C73DEFE-77DD-4D3D-AD3F-1B70FE71A05F}" type="slidenum">
              <a:rPr lang="en-US" altLang="zh-CN" smtClean="0"/>
              <a:t>19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259632" cy="36004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835696" y="908720"/>
            <a:ext cx="6480720" cy="141570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     ，适合专用机的设计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周期长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好几年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，忌</a:t>
            </a:r>
            <a:r>
              <a:rPr lang="zh-CN" altLang="en-US" b="1" u="sng" dirty="0">
                <a:latin typeface="宋体" panose="02010600030101010101" pitchFamily="2" charset="-122"/>
              </a:rPr>
              <a:t>需求变化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不能利用</a:t>
            </a:r>
            <a:r>
              <a:rPr lang="zh-CN" altLang="en-US" b="1" u="sng" dirty="0">
                <a:latin typeface="宋体" panose="02010600030101010101" pitchFamily="2" charset="-122"/>
              </a:rPr>
              <a:t>最新软件技术</a:t>
            </a:r>
            <a:r>
              <a:rPr lang="zh-CN" altLang="en-US" b="1" dirty="0">
                <a:latin typeface="宋体" panose="02010600030101010101" pitchFamily="2" charset="-122"/>
              </a:rPr>
              <a:t>       </a:t>
            </a:r>
            <a:r>
              <a:rPr lang="zh-CN" altLang="en-US" sz="1800" b="1" dirty="0">
                <a:solidFill>
                  <a:srgbClr val="800080"/>
                </a:solidFill>
                <a:latin typeface="宋体" panose="02010600030101010101" pitchFamily="2" charset="-122"/>
              </a:rPr>
              <a:t>→形成软、硬脱节</a:t>
            </a:r>
            <a:endParaRPr lang="zh-CN" altLang="en-US" b="1" dirty="0">
              <a:solidFill>
                <a:srgbClr val="800080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21160" y="2276872"/>
            <a:ext cx="6639272" cy="1413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     ，适合通用机的设计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周期长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好几年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，不能利用</a:t>
            </a:r>
            <a:r>
              <a:rPr lang="zh-CN" altLang="en-US" b="1" u="sng" dirty="0">
                <a:latin typeface="宋体" panose="02010600030101010101" pitchFamily="2" charset="-122"/>
              </a:rPr>
              <a:t>最新硬件技术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dirty="0">
                <a:latin typeface="宋体" panose="02010600030101010101" pitchFamily="2" charset="-122"/>
              </a:rPr>
              <a:t>软件效率</a:t>
            </a:r>
            <a:r>
              <a:rPr lang="zh-CN" altLang="en-US" b="1" dirty="0">
                <a:latin typeface="宋体" panose="02010600030101010101" pitchFamily="2" charset="-122"/>
              </a:rPr>
              <a:t>低                 </a:t>
            </a:r>
            <a:r>
              <a:rPr lang="zh-CN" altLang="en-US" sz="1800" b="1" dirty="0">
                <a:solidFill>
                  <a:srgbClr val="800080"/>
                </a:solidFill>
                <a:latin typeface="宋体" panose="02010600030101010101" pitchFamily="2" charset="-122"/>
              </a:rPr>
              <a:t>→形成软、硬脱节</a:t>
            </a:r>
            <a:endParaRPr lang="zh-CN" altLang="en-US" b="1" dirty="0">
              <a:solidFill>
                <a:srgbClr val="800080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835696" y="4145775"/>
            <a:ext cx="6912768" cy="1875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周期短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约</a:t>
            </a:r>
            <a:r>
              <a:rPr lang="en-US" altLang="zh-CN" sz="1800" b="1" dirty="0">
                <a:latin typeface="宋体" panose="02010600030101010101" pitchFamily="2" charset="-122"/>
              </a:rPr>
              <a:t>1/2)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dirty="0">
                <a:latin typeface="宋体" panose="02010600030101010101" pitchFamily="2" charset="-122"/>
              </a:rPr>
              <a:t>能够利用</a:t>
            </a:r>
            <a:r>
              <a:rPr lang="zh-CN" altLang="en-US" b="1" dirty="0">
                <a:latin typeface="宋体" panose="02010600030101010101" pitchFamily="2" charset="-122"/>
              </a:rPr>
              <a:t>最新软、硬件技术  </a:t>
            </a:r>
            <a:r>
              <a:rPr lang="zh-CN" altLang="en-US" sz="1800" b="1" dirty="0">
                <a:solidFill>
                  <a:srgbClr val="800080"/>
                </a:solidFill>
                <a:latin typeface="宋体" panose="02010600030101010101" pitchFamily="2" charset="-122"/>
              </a:rPr>
              <a:t>→主流设计方法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不断交互、优化设计，     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800080"/>
                </a:solidFill>
                <a:latin typeface="宋体" panose="02010600030101010101" pitchFamily="2" charset="-122"/>
              </a:rPr>
              <a:t>→需好的评价工具及方法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对设计人员技术要求高 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51520" y="404664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3300"/>
                </a:solidFill>
                <a:ea typeface="黑体" panose="02010609060101010101" pitchFamily="2" charset="-122"/>
              </a:rPr>
              <a:t>二、计算机系统设计的思路 </a:t>
            </a:r>
            <a:endParaRPr lang="zh-CN" altLang="en-US" sz="28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259632" cy="36004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4C73DEFE-77DD-4D3D-AD3F-1B70FE71A05F}" type="slidenum">
              <a:rPr lang="en-US" altLang="zh-CN" smtClean="0"/>
              <a:t>2</a:t>
            </a:fld>
            <a:endParaRPr lang="en-US" altLang="zh-CN" dirty="0"/>
          </a:p>
        </p:txBody>
      </p:sp>
      <p:sp>
        <p:nvSpPr>
          <p:cNvPr id="4" name="Text Box 108"/>
          <p:cNvSpPr txBox="1">
            <a:spLocks noChangeArrowheads="1"/>
          </p:cNvSpPr>
          <p:nvPr/>
        </p:nvSpPr>
        <p:spPr bwMode="auto">
          <a:xfrm>
            <a:off x="142844" y="404664"/>
            <a:ext cx="8821644" cy="58631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 ※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本章主要内容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⑴ 计算机系统结构的概念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  </a:t>
            </a:r>
            <a:r>
              <a:rPr lang="zh-CN" altLang="en-US" sz="2200" b="1" dirty="0">
                <a:latin typeface="宋体" panose="02010600030101010101" pitchFamily="2" charset="-122"/>
              </a:rPr>
              <a:t>计算机系统的层次结构，系统结构的定义、分类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⑵ 计算机系统的性能评测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      性能指标，性能评测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程序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测试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比较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，成本与价格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⑶ 计算机系统的设计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    </a:t>
            </a:r>
            <a:r>
              <a:rPr lang="zh-CN" altLang="en-US" sz="2200" b="1" dirty="0">
                <a:latin typeface="宋体" panose="02010600030101010101" pitchFamily="2" charset="-122"/>
              </a:rPr>
              <a:t>设计步骤、设计思路，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    </a:t>
            </a:r>
            <a:r>
              <a:rPr lang="zh-CN" altLang="en-US" sz="2200" b="1" dirty="0">
                <a:latin typeface="宋体" panose="02010600030101010101" pitchFamily="2" charset="-122"/>
              </a:rPr>
              <a:t>定量原理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采用并行性、局部性原理、关注经常性事件、</a:t>
            </a:r>
            <a:r>
              <a:rPr lang="en-US" altLang="zh-CN" sz="1800" b="1" dirty="0">
                <a:latin typeface="宋体" panose="02010600030101010101" pitchFamily="2" charset="-122"/>
              </a:rPr>
              <a:t>Amdahl</a:t>
            </a:r>
            <a:r>
              <a:rPr lang="zh-CN" altLang="en-US" sz="1800" b="1" dirty="0">
                <a:latin typeface="宋体" panose="02010600030101010101" pitchFamily="2" charset="-122"/>
              </a:rPr>
              <a:t>定律等）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⑷ 计算机系统结构的发展</a:t>
            </a: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  </a:t>
            </a:r>
            <a:r>
              <a:rPr lang="zh-CN" altLang="en-US" sz="2200" b="1" dirty="0">
                <a:latin typeface="宋体" panose="02010600030101010101" pitchFamily="2" charset="-122"/>
              </a:rPr>
              <a:t>冯</a:t>
            </a:r>
            <a:r>
              <a:rPr lang="en-US" altLang="zh-CN" b="1" dirty="0">
                <a:latin typeface="+mn-lt"/>
              </a:rPr>
              <a:t>·</a:t>
            </a:r>
            <a:r>
              <a:rPr lang="zh-CN" altLang="en-US" sz="2200" b="1" dirty="0">
                <a:latin typeface="宋体" panose="02010600030101010101" pitchFamily="2" charset="-122"/>
              </a:rPr>
              <a:t>诺依曼结构及其改进，影响系统结构发展的因素，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  </a:t>
            </a:r>
            <a:r>
              <a:rPr lang="zh-CN" altLang="en-US" sz="2200" b="1" dirty="0">
                <a:latin typeface="宋体" panose="02010600030101010101" pitchFamily="2" charset="-122"/>
              </a:rPr>
              <a:t>系统结构结构中并行性的发展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 ※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总体要求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marL="271780" indent="-271780"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    </a:t>
            </a:r>
            <a:r>
              <a:rPr lang="zh-CN" altLang="en-US" sz="2200" b="1" u="sng" dirty="0">
                <a:solidFill>
                  <a:schemeClr val="accent2"/>
                </a:solidFill>
                <a:latin typeface="+mn-ea"/>
              </a:rPr>
              <a:t>了解</a:t>
            </a:r>
            <a:r>
              <a:rPr lang="zh-CN" altLang="en-US" sz="2200" b="1" dirty="0">
                <a:latin typeface="+mn-ea"/>
              </a:rPr>
              <a:t>系统结构概念，</a:t>
            </a:r>
            <a:r>
              <a:rPr lang="zh-CN" altLang="en-US" sz="2200" b="1" u="sng" dirty="0">
                <a:solidFill>
                  <a:schemeClr val="accent2"/>
                </a:solidFill>
                <a:latin typeface="+mn-ea"/>
              </a:rPr>
              <a:t>理解</a:t>
            </a:r>
            <a:r>
              <a:rPr lang="zh-CN" altLang="en-US" sz="2200" b="1" dirty="0">
                <a:latin typeface="+mn-ea"/>
              </a:rPr>
              <a:t>量化分析原理，</a:t>
            </a:r>
            <a:r>
              <a:rPr lang="zh-CN" altLang="en-US" sz="2200" b="1" u="sng" dirty="0">
                <a:solidFill>
                  <a:schemeClr val="accent2"/>
                </a:solidFill>
                <a:latin typeface="+mn-ea"/>
              </a:rPr>
              <a:t>了解</a:t>
            </a:r>
            <a:r>
              <a:rPr lang="zh-CN" altLang="en-US" sz="2200" b="1" dirty="0">
                <a:latin typeface="+mn-ea"/>
              </a:rPr>
              <a:t>并行性开发途径</a:t>
            </a:r>
            <a:endParaRPr lang="en-US" altLang="zh-CN" sz="22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C566E817-D9CB-4E57-B2A2-D7120A7A21A8}" type="slidenum">
              <a:rPr lang="en-US" altLang="zh-CN"/>
              <a:t>20</a:t>
            </a:fld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259632" cy="36004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89805" y="908720"/>
            <a:ext cx="8702675" cy="1413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、充分利用并行性        </a:t>
            </a:r>
            <a:r>
              <a:rPr lang="en-US" altLang="zh-CN" sz="1800" b="1" dirty="0">
                <a:latin typeface="宋体" panose="02010600030101010101" pitchFamily="2" charset="-122"/>
              </a:rPr>
              <a:t>--</a:t>
            </a:r>
            <a:r>
              <a:rPr lang="zh-CN" altLang="en-US" sz="1800" b="1" dirty="0">
                <a:latin typeface="宋体" panose="02010600030101010101" pitchFamily="2" charset="-122"/>
              </a:rPr>
              <a:t>最有效的优化方法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*基本思想：</a:t>
            </a:r>
            <a:r>
              <a:rPr lang="zh-CN" altLang="en-US" b="1" dirty="0">
                <a:latin typeface="宋体" panose="02010600030101010101" pitchFamily="2" charset="-122"/>
              </a:rPr>
              <a:t>通过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并行性</a:t>
            </a:r>
            <a:r>
              <a:rPr lang="zh-CN" altLang="en-US" b="1" dirty="0">
                <a:latin typeface="宋体" panose="02010600030101010101" pitchFamily="2" charset="-122"/>
              </a:rPr>
              <a:t>来提高性能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应用举例：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051720" y="1837273"/>
            <a:ext cx="6336704" cy="9521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指令流水线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操作并行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</a:rPr>
              <a:t>SIMD</a:t>
            </a:r>
            <a:r>
              <a:rPr lang="zh-CN" altLang="en-US" b="1" dirty="0">
                <a:latin typeface="宋体" panose="02010600030101010101" pitchFamily="2" charset="-122"/>
              </a:rPr>
              <a:t>技术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数据并行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多核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线程并行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</a:rPr>
              <a:t>RAID</a:t>
            </a:r>
            <a:r>
              <a:rPr lang="en-US" altLang="zh-CN" sz="1800" b="1" dirty="0">
                <a:latin typeface="宋体" panose="02010600030101010101" pitchFamily="2" charset="-122"/>
              </a:rPr>
              <a:t>(I/O</a:t>
            </a:r>
            <a:r>
              <a:rPr lang="zh-CN" altLang="en-US" sz="1800" b="1" dirty="0">
                <a:latin typeface="宋体" panose="02010600030101010101" pitchFamily="2" charset="-122"/>
              </a:rPr>
              <a:t>并行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79512" y="2729711"/>
            <a:ext cx="8856984" cy="229870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、程序的局部性原理</a:t>
            </a:r>
          </a:p>
          <a:p>
            <a:pPr marL="1971675" indent="-1971675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程序访问局部性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指令和数据访问所呈现出的</a:t>
            </a:r>
            <a:r>
              <a:rPr lang="zh-CN" altLang="en-US" b="1" u="sng" dirty="0">
                <a:latin typeface="宋体" panose="02010600030101010101" pitchFamily="2" charset="-122"/>
              </a:rPr>
              <a:t>相对簇聚</a:t>
            </a:r>
            <a:r>
              <a:rPr lang="zh-CN" altLang="en-US" b="1" dirty="0">
                <a:latin typeface="宋体" panose="02010600030101010101" pitchFamily="2" charset="-122"/>
              </a:rPr>
              <a:t>现象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1971675" indent="-1971675">
              <a:lnSpc>
                <a:spcPct val="125000"/>
              </a:lnSpc>
            </a:pPr>
            <a:r>
              <a:rPr lang="zh-CN" altLang="en-US" sz="1800" b="1" dirty="0">
                <a:solidFill>
                  <a:srgbClr val="800080"/>
                </a:solidFill>
                <a:latin typeface="宋体" panose="02010600030101010101" pitchFamily="2" charset="-122"/>
              </a:rPr>
              <a:t>                  例</a:t>
            </a:r>
            <a:r>
              <a:rPr lang="en-US" altLang="zh-CN" sz="1800" b="1" dirty="0">
                <a:solidFill>
                  <a:srgbClr val="800080"/>
                </a:solidFill>
                <a:latin typeface="宋体" panose="02010600030101010101" pitchFamily="2" charset="-122"/>
              </a:rPr>
              <a:t>— </a:t>
            </a:r>
            <a:r>
              <a:rPr lang="en-US" altLang="zh-CN" sz="1800" b="1" dirty="0">
                <a:latin typeface="宋体" panose="02010600030101010101" pitchFamily="2" charset="-122"/>
              </a:rPr>
              <a:t>for (</a:t>
            </a:r>
            <a:r>
              <a:rPr lang="en-US" altLang="zh-CN" sz="1800" b="1" dirty="0" err="1">
                <a:latin typeface="宋体" panose="02010600030101010101" pitchFamily="2" charset="-122"/>
              </a:rPr>
              <a:t>int</a:t>
            </a:r>
            <a:r>
              <a:rPr lang="en-US" altLang="zh-CN" sz="1800" b="1" dirty="0">
                <a:latin typeface="宋体" panose="02010600030101010101" pitchFamily="2" charset="-122"/>
              </a:rPr>
              <a:t> </a:t>
            </a:r>
            <a:r>
              <a:rPr lang="en-US" altLang="zh-CN" sz="1800" b="1" dirty="0" err="1">
                <a:latin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宋体" panose="02010600030101010101" pitchFamily="2" charset="-122"/>
              </a:rPr>
              <a:t>=0; </a:t>
            </a:r>
            <a:r>
              <a:rPr lang="en-US" altLang="zh-CN" sz="1800" b="1" dirty="0" err="1">
                <a:latin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宋体" panose="02010600030101010101" pitchFamily="2" charset="-122"/>
              </a:rPr>
              <a:t>&lt;100; </a:t>
            </a:r>
            <a:r>
              <a:rPr lang="en-US" altLang="zh-CN" sz="1800" b="1" dirty="0" err="1">
                <a:latin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宋体" panose="02010600030101010101" pitchFamily="2" charset="-122"/>
              </a:rPr>
              <a:t>++)  </a:t>
            </a:r>
            <a:r>
              <a:rPr lang="en-US" altLang="zh-CN" sz="1800" b="1" dirty="0">
                <a:solidFill>
                  <a:schemeClr val="accent2"/>
                </a:solidFill>
                <a:latin typeface="宋体" panose="02010600030101010101" pitchFamily="2" charset="-122"/>
              </a:rPr>
              <a:t>Sum</a:t>
            </a:r>
            <a:r>
              <a:rPr lang="en-US" altLang="zh-CN" sz="1800" b="1" dirty="0">
                <a:latin typeface="宋体" panose="02010600030101010101" pitchFamily="2" charset="-122"/>
              </a:rPr>
              <a:t>=</a:t>
            </a:r>
            <a:r>
              <a:rPr lang="en-US" altLang="zh-CN" sz="1800" b="1" dirty="0" err="1">
                <a:latin typeface="宋体" panose="02010600030101010101" pitchFamily="2" charset="-122"/>
              </a:rPr>
              <a:t>Sum+</a:t>
            </a:r>
            <a:r>
              <a:rPr lang="en-US" altLang="zh-CN" sz="1800" b="1" dirty="0" err="1">
                <a:solidFill>
                  <a:srgbClr val="800080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1800" b="1" dirty="0">
                <a:solidFill>
                  <a:srgbClr val="800080"/>
                </a:solidFill>
                <a:latin typeface="宋体" panose="02010600030101010101" pitchFamily="2" charset="-122"/>
              </a:rPr>
              <a:t>[</a:t>
            </a:r>
            <a:r>
              <a:rPr lang="en-US" altLang="zh-CN" sz="1800" b="1" dirty="0" err="1">
                <a:solidFill>
                  <a:srgbClr val="800080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1800" b="1" dirty="0">
                <a:solidFill>
                  <a:srgbClr val="800080"/>
                </a:solidFill>
                <a:latin typeface="宋体" panose="02010600030101010101" pitchFamily="2" charset="-122"/>
              </a:rPr>
              <a:t>]</a:t>
            </a:r>
            <a:r>
              <a:rPr lang="en-US" altLang="zh-CN" sz="1800" b="1" dirty="0">
                <a:latin typeface="宋体" panose="02010600030101010101" pitchFamily="2" charset="-122"/>
              </a:rPr>
              <a:t>;</a:t>
            </a:r>
          </a:p>
          <a:p>
            <a:pPr marL="1971675" indent="-1971675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基本思想：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1971675" indent="-1971675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应用举例：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051720" y="4005064"/>
            <a:ext cx="6984776" cy="990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用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最近使用信息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预测</a:t>
            </a:r>
            <a:r>
              <a:rPr lang="zh-CN" altLang="en-US" b="1" dirty="0">
                <a:latin typeface="宋体" panose="02010600030101010101" pitchFamily="2" charset="-122"/>
              </a:rPr>
              <a:t>将要使用信息，来提高性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价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层次结构存储系统，替换算法组织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51520" y="404664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3300"/>
                </a:solidFill>
                <a:ea typeface="黑体" panose="02010609060101010101" pitchFamily="2" charset="-122"/>
              </a:rPr>
              <a:t>三、计算机系统设计的定量原理</a:t>
            </a:r>
            <a:endParaRPr lang="zh-CN" altLang="en-US" sz="2800" b="1" dirty="0">
              <a:latin typeface="+mn-ea"/>
              <a:ea typeface="+mn-ea"/>
            </a:endParaRPr>
          </a:p>
        </p:txBody>
      </p:sp>
      <p:sp>
        <p:nvSpPr>
          <p:cNvPr id="11" name="Text Box 320"/>
          <p:cNvSpPr txBox="1">
            <a:spLocks noChangeArrowheads="1"/>
          </p:cNvSpPr>
          <p:nvPr/>
        </p:nvSpPr>
        <p:spPr bwMode="auto">
          <a:xfrm>
            <a:off x="4665001" y="2780928"/>
            <a:ext cx="4104456" cy="252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  <a:miter lim="800000"/>
          </a:ln>
          <a:effectLst/>
        </p:spPr>
        <p:txBody>
          <a:bodyPr wrap="square" lIns="18000" tIns="10800" rIns="18000" bIns="10800" anchor="ctr" anchorCtr="0">
            <a:noAutofit/>
          </a:bodyPr>
          <a:lstStyle/>
          <a:p>
            <a:pPr marL="2599055" indent="-2599055" algn="ctr">
              <a:lnSpc>
                <a:spcPct val="90000"/>
              </a:lnSpc>
            </a:pPr>
            <a:r>
              <a:rPr lang="en-US" altLang="zh-CN" sz="1600" dirty="0">
                <a:solidFill>
                  <a:srgbClr val="C00000"/>
                </a:solidFill>
              </a:rPr>
              <a:t>RAID—</a:t>
            </a:r>
            <a:r>
              <a:rPr lang="en-US" altLang="zh-CN" sz="1600" dirty="0"/>
              <a:t>Redundant Arrays of Independent Disks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212725" y="5519092"/>
            <a:ext cx="2271043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应用举例：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259632" cy="36004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4C73DEFE-77DD-4D3D-AD3F-1B70FE71A05F}" type="slidenum">
              <a:rPr lang="en-US" altLang="zh-CN" smtClean="0"/>
              <a:t>21</a:t>
            </a:fld>
            <a:endParaRPr lang="en-US" altLang="zh-CN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12725" y="404664"/>
            <a:ext cx="8823771" cy="1413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、重点关注经常性事件     </a:t>
            </a:r>
            <a:r>
              <a:rPr lang="en-US" altLang="zh-CN" sz="1800" b="1" dirty="0">
                <a:latin typeface="宋体" panose="02010600030101010101" pitchFamily="2" charset="-122"/>
              </a:rPr>
              <a:t>--</a:t>
            </a:r>
            <a:r>
              <a:rPr lang="zh-CN" altLang="en-US" sz="1800" b="1" dirty="0">
                <a:latin typeface="宋体" panose="02010600030101010101" pitchFamily="2" charset="-122"/>
              </a:rPr>
              <a:t>最重要、最常用的方法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基本思想：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经常性事件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优先获得</a:t>
            </a:r>
            <a:r>
              <a:rPr lang="zh-CN" altLang="en-US" b="1" dirty="0">
                <a:latin typeface="宋体" panose="02010600030101010101" pitchFamily="2" charset="-122"/>
              </a:rPr>
              <a:t>处理权及资源使用权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应用举例：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051719" y="1326188"/>
            <a:ext cx="6907787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指令操作码采用扩展编码，高频率指令的</a:t>
            </a:r>
            <a:r>
              <a:rPr lang="en-US" altLang="zh-CN" b="1" dirty="0">
                <a:latin typeface="宋体" panose="02010600030101010101" pitchFamily="2" charset="-122"/>
              </a:rPr>
              <a:t>CPI</a:t>
            </a:r>
            <a:r>
              <a:rPr lang="zh-CN" altLang="en-US" b="1" dirty="0">
                <a:latin typeface="宋体" panose="02010600030101010101" pitchFamily="2" charset="-122"/>
              </a:rPr>
              <a:t>较小，</a:t>
            </a:r>
            <a:r>
              <a:rPr lang="zh-CN" altLang="en-US" b="1" dirty="0">
                <a:latin typeface="Times New Roman" panose="02020603050405020304"/>
              </a:rPr>
              <a:t>优先提高运算</a:t>
            </a:r>
            <a:r>
              <a:rPr lang="zh-CN" altLang="en-US" b="1" dirty="0">
                <a:latin typeface="宋体" panose="02010600030101010101" pitchFamily="2" charset="-122"/>
              </a:rPr>
              <a:t>不溢出时的性能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599" y="2276872"/>
            <a:ext cx="8664575" cy="1413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、阿姆达尔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(Amdahl)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定律   </a:t>
            </a:r>
            <a:r>
              <a:rPr lang="en-US" altLang="zh-CN" sz="1800" b="1" dirty="0">
                <a:latin typeface="宋体" panose="02010600030101010101" pitchFamily="2" charset="-122"/>
              </a:rPr>
              <a:t>--</a:t>
            </a:r>
            <a:r>
              <a:rPr lang="zh-CN" altLang="en-US" sz="1800" b="1" dirty="0">
                <a:latin typeface="宋体" panose="02010600030101010101" pitchFamily="2" charset="-122"/>
              </a:rPr>
              <a:t>优化设计的评价方法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marL="1879600" indent="-18796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基本</a:t>
            </a:r>
            <a:r>
              <a:rPr lang="zh-CN" altLang="en-US" b="1" dirty="0">
                <a:solidFill>
                  <a:srgbClr val="C00000"/>
                </a:solidFill>
              </a:rPr>
              <a:t>思想：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优化</a:t>
            </a:r>
            <a:r>
              <a:rPr lang="zh-CN" altLang="en-US" b="1" dirty="0">
                <a:latin typeface="宋体" panose="02010600030101010101" pitchFamily="2" charset="-122"/>
              </a:rPr>
              <a:t>某部件所获得的性能提高，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受限于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该部件的使用频率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或所占执行时间的比例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71600" y="3645024"/>
          <a:ext cx="5256584" cy="747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917700" imgH="279400" progId="Equation.3">
                  <p:embed/>
                </p:oleObj>
              </mc:Choice>
              <mc:Fallback>
                <p:oleObj name="公式" r:id="rId2" imgW="1917700" imgH="2794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645024"/>
                        <a:ext cx="5256584" cy="747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6"/>
          <p:cNvSpPr txBox="1">
            <a:spLocks noChangeArrowheads="1"/>
          </p:cNvSpPr>
          <p:nvPr/>
        </p:nvSpPr>
        <p:spPr bwMode="auto">
          <a:xfrm>
            <a:off x="228600" y="4365104"/>
            <a:ext cx="5927576" cy="11935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985838" indent="-985838">
              <a:lnSpc>
                <a:spcPct val="125000"/>
              </a:lnSpc>
            </a:pPr>
            <a:r>
              <a:rPr lang="en-US" altLang="zh-CN" sz="2000" b="1" dirty="0">
                <a:solidFill>
                  <a:srgbClr val="80008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 b="1" dirty="0">
                <a:solidFill>
                  <a:srgbClr val="800080"/>
                </a:solidFill>
                <a:latin typeface="宋体" panose="02010600030101010101" pitchFamily="2" charset="-122"/>
              </a:rPr>
              <a:t>例：</a:t>
            </a:r>
            <a:r>
              <a:rPr lang="zh-CN" altLang="en-US" sz="2000" b="1" dirty="0">
                <a:latin typeface="宋体" panose="02010600030101010101" pitchFamily="2" charset="-122"/>
              </a:rPr>
              <a:t>若</a:t>
            </a:r>
            <a:r>
              <a:rPr lang="en-US" altLang="zh-CN" sz="2000" b="1" dirty="0">
                <a:latin typeface="宋体" panose="02010600030101010101" pitchFamily="2" charset="-122"/>
              </a:rPr>
              <a:t>ALU</a:t>
            </a:r>
            <a:r>
              <a:rPr lang="zh-CN" altLang="en-US" sz="2000" b="1" dirty="0">
                <a:latin typeface="宋体" panose="02010600030101010101" pitchFamily="2" charset="-122"/>
              </a:rPr>
              <a:t>操作占程序执行时间的</a:t>
            </a:r>
            <a:r>
              <a:rPr lang="en-US" altLang="zh-CN" sz="2000" b="1" dirty="0">
                <a:latin typeface="宋体" panose="02010600030101010101" pitchFamily="2" charset="-122"/>
              </a:rPr>
              <a:t>40%</a:t>
            </a:r>
            <a:r>
              <a:rPr lang="zh-CN" altLang="en-US" sz="2000" b="1" dirty="0">
                <a:latin typeface="宋体" panose="02010600030101010101" pitchFamily="2" charset="-122"/>
              </a:rPr>
              <a:t>，将其加快到</a:t>
            </a:r>
            <a:r>
              <a:rPr lang="en-US" altLang="zh-CN" sz="2000" b="1" dirty="0">
                <a:latin typeface="宋体" panose="02010600030101010101" pitchFamily="2" charset="-122"/>
              </a:rPr>
              <a:t>10</a:t>
            </a:r>
            <a:r>
              <a:rPr lang="zh-CN" altLang="en-US" sz="2000" b="1" dirty="0">
                <a:latin typeface="宋体" panose="02010600030101010101" pitchFamily="2" charset="-122"/>
              </a:rPr>
              <a:t>倍后，则程序的执行速度提高</a:t>
            </a:r>
            <a:r>
              <a:rPr lang="en-US" altLang="zh-CN" sz="2000" b="1" dirty="0" err="1">
                <a:latin typeface="宋体" panose="02010600030101010101" pitchFamily="2" charset="-122"/>
              </a:rPr>
              <a:t>S</a:t>
            </a:r>
            <a:r>
              <a:rPr lang="en-US" altLang="zh-CN" sz="2000" b="1" baseline="-25000" dirty="0" err="1">
                <a:latin typeface="宋体" panose="02010600030101010101" pitchFamily="2" charset="-122"/>
              </a:rPr>
              <a:t>p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1/(0.6</a:t>
            </a:r>
            <a:r>
              <a:rPr lang="zh-CN" altLang="en-US" sz="2000" b="1" dirty="0">
                <a:latin typeface="宋体" panose="02010600030101010101" pitchFamily="2" charset="-122"/>
              </a:rPr>
              <a:t>＋</a:t>
            </a:r>
            <a:r>
              <a:rPr lang="en-US" altLang="zh-CN" sz="2000" b="1" dirty="0">
                <a:latin typeface="宋体" panose="02010600030101010101" pitchFamily="2" charset="-122"/>
              </a:rPr>
              <a:t>0.4/10)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1.56</a:t>
            </a:r>
            <a:r>
              <a:rPr lang="zh-CN" altLang="en-US" sz="2000" b="1" dirty="0">
                <a:latin typeface="宋体" panose="02010600030101010101" pitchFamily="2" charset="-122"/>
              </a:rPr>
              <a:t>倍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6264000" y="3717031"/>
            <a:ext cx="2797548" cy="1717608"/>
            <a:chOff x="5754963" y="2019520"/>
            <a:chExt cx="2797548" cy="1717608"/>
          </a:xfrm>
        </p:grpSpPr>
        <p:sp>
          <p:nvSpPr>
            <p:cNvPr id="60" name="Line 9"/>
            <p:cNvSpPr>
              <a:spLocks noChangeShapeType="1"/>
            </p:cNvSpPr>
            <p:nvPr/>
          </p:nvSpPr>
          <p:spPr bwMode="auto">
            <a:xfrm rot="10800000">
              <a:off x="6012160" y="2204864"/>
              <a:ext cx="0" cy="13264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V="1">
              <a:off x="6006963" y="3529732"/>
              <a:ext cx="2314575" cy="15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2" name="Line 11"/>
            <p:cNvSpPr>
              <a:spLocks noChangeShapeType="1"/>
            </p:cNvSpPr>
            <p:nvPr/>
          </p:nvSpPr>
          <p:spPr bwMode="auto">
            <a:xfrm flipV="1">
              <a:off x="6228183" y="3505920"/>
              <a:ext cx="0" cy="47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3" name="Line 12"/>
            <p:cNvSpPr>
              <a:spLocks noChangeShapeType="1"/>
            </p:cNvSpPr>
            <p:nvPr/>
          </p:nvSpPr>
          <p:spPr bwMode="auto">
            <a:xfrm flipV="1">
              <a:off x="6444208" y="3505920"/>
              <a:ext cx="0" cy="47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4" name="Line 13"/>
            <p:cNvSpPr>
              <a:spLocks noChangeShapeType="1"/>
            </p:cNvSpPr>
            <p:nvPr/>
          </p:nvSpPr>
          <p:spPr bwMode="auto">
            <a:xfrm flipV="1">
              <a:off x="6660232" y="3505920"/>
              <a:ext cx="0" cy="47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5" name="Text Box 24"/>
            <p:cNvSpPr txBox="1">
              <a:spLocks noChangeArrowheads="1"/>
            </p:cNvSpPr>
            <p:nvPr/>
          </p:nvSpPr>
          <p:spPr bwMode="auto">
            <a:xfrm>
              <a:off x="8336511" y="3429000"/>
              <a:ext cx="216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1400" b="1" dirty="0" err="1">
                  <a:latin typeface="+mn-ea"/>
                  <a:ea typeface="+mn-ea"/>
                </a:rPr>
                <a:t>fe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66" name="Text Box 25"/>
            <p:cNvSpPr txBox="1">
              <a:spLocks noChangeArrowheads="1"/>
            </p:cNvSpPr>
            <p:nvPr/>
          </p:nvSpPr>
          <p:spPr bwMode="auto">
            <a:xfrm>
              <a:off x="5940152" y="2019520"/>
              <a:ext cx="252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l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1400" b="1" dirty="0" err="1">
                  <a:latin typeface="+mn-ea"/>
                  <a:ea typeface="+mn-ea"/>
                </a:rPr>
                <a:t>Sp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>
              <a:off x="6003353" y="3412257"/>
              <a:ext cx="34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8" name="Line 27"/>
            <p:cNvSpPr>
              <a:spLocks noChangeShapeType="1"/>
            </p:cNvSpPr>
            <p:nvPr/>
          </p:nvSpPr>
          <p:spPr bwMode="auto">
            <a:xfrm>
              <a:off x="6003353" y="3293195"/>
              <a:ext cx="34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9" name="Line 28"/>
            <p:cNvSpPr>
              <a:spLocks noChangeShapeType="1"/>
            </p:cNvSpPr>
            <p:nvPr/>
          </p:nvSpPr>
          <p:spPr bwMode="auto">
            <a:xfrm>
              <a:off x="6003353" y="3175720"/>
              <a:ext cx="34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0" name="Line 29"/>
            <p:cNvSpPr>
              <a:spLocks noChangeShapeType="1"/>
            </p:cNvSpPr>
            <p:nvPr/>
          </p:nvSpPr>
          <p:spPr bwMode="auto">
            <a:xfrm>
              <a:off x="6191671" y="3531320"/>
              <a:ext cx="365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1" name="Line 30"/>
            <p:cNvSpPr>
              <a:spLocks noChangeShapeType="1"/>
            </p:cNvSpPr>
            <p:nvPr/>
          </p:nvSpPr>
          <p:spPr bwMode="auto">
            <a:xfrm>
              <a:off x="6003353" y="3056657"/>
              <a:ext cx="34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2" name="Line 31"/>
            <p:cNvSpPr>
              <a:spLocks noChangeShapeType="1"/>
            </p:cNvSpPr>
            <p:nvPr/>
          </p:nvSpPr>
          <p:spPr bwMode="auto">
            <a:xfrm>
              <a:off x="6003353" y="2939182"/>
              <a:ext cx="34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3" name="Line 32"/>
            <p:cNvSpPr>
              <a:spLocks noChangeShapeType="1"/>
            </p:cNvSpPr>
            <p:nvPr/>
          </p:nvSpPr>
          <p:spPr bwMode="auto">
            <a:xfrm>
              <a:off x="6003353" y="2820120"/>
              <a:ext cx="34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>
              <a:off x="6003353" y="2702645"/>
              <a:ext cx="34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6003353" y="2581995"/>
              <a:ext cx="34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6003353" y="2464520"/>
              <a:ext cx="34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7" name="Line 36"/>
            <p:cNvSpPr>
              <a:spLocks noChangeShapeType="1"/>
            </p:cNvSpPr>
            <p:nvPr/>
          </p:nvSpPr>
          <p:spPr bwMode="auto">
            <a:xfrm>
              <a:off x="6003353" y="2347045"/>
              <a:ext cx="34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8" name="Text Box 38"/>
            <p:cNvSpPr txBox="1">
              <a:spLocks noChangeArrowheads="1"/>
            </p:cNvSpPr>
            <p:nvPr/>
          </p:nvSpPr>
          <p:spPr bwMode="auto">
            <a:xfrm>
              <a:off x="5754963" y="2204864"/>
              <a:ext cx="252000" cy="133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0"/>
                </a:spcBef>
              </a:pPr>
              <a:r>
                <a:rPr lang="en-US" altLang="zh-CN" sz="1600" b="1" dirty="0">
                  <a:latin typeface="+mn-ea"/>
                  <a:ea typeface="+mn-ea"/>
                </a:rPr>
                <a:t>10</a:t>
              </a:r>
            </a:p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endParaRPr lang="en-US" altLang="zh-CN" sz="1600" b="1" dirty="0"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1600" b="1" dirty="0">
                  <a:latin typeface="+mn-ea"/>
                  <a:ea typeface="+mn-ea"/>
                </a:rPr>
                <a:t>5</a:t>
              </a:r>
            </a:p>
            <a:p>
              <a:pPr algn="ctr">
                <a:lnSpc>
                  <a:spcPct val="130000"/>
                </a:lnSpc>
                <a:spcBef>
                  <a:spcPts val="0"/>
                </a:spcBef>
              </a:pPr>
              <a:endParaRPr lang="en-US" altLang="zh-CN" sz="1600" b="1" dirty="0">
                <a:latin typeface="+mn-ea"/>
                <a:ea typeface="+mn-ea"/>
              </a:endParaRPr>
            </a:p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en-US" altLang="zh-CN" sz="1600" b="1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79" name="Line 40"/>
            <p:cNvSpPr>
              <a:spLocks noChangeShapeType="1"/>
            </p:cNvSpPr>
            <p:nvPr/>
          </p:nvSpPr>
          <p:spPr bwMode="auto">
            <a:xfrm>
              <a:off x="6076378" y="2347045"/>
              <a:ext cx="21680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0" name="Line 41"/>
            <p:cNvSpPr>
              <a:spLocks noChangeShapeType="1"/>
            </p:cNvSpPr>
            <p:nvPr/>
          </p:nvSpPr>
          <p:spPr bwMode="auto">
            <a:xfrm flipV="1">
              <a:off x="8172400" y="2347044"/>
              <a:ext cx="0" cy="12080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1" name="Line 42"/>
            <p:cNvSpPr>
              <a:spLocks noChangeShapeType="1"/>
            </p:cNvSpPr>
            <p:nvPr/>
          </p:nvSpPr>
          <p:spPr bwMode="auto">
            <a:xfrm>
              <a:off x="6076378" y="2939182"/>
              <a:ext cx="1879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2" name="Line 43"/>
            <p:cNvSpPr>
              <a:spLocks noChangeShapeType="1"/>
            </p:cNvSpPr>
            <p:nvPr/>
          </p:nvSpPr>
          <p:spPr bwMode="auto">
            <a:xfrm flipV="1">
              <a:off x="7956376" y="2951064"/>
              <a:ext cx="0" cy="6088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3" name="Freeform 44"/>
            <p:cNvSpPr/>
            <p:nvPr/>
          </p:nvSpPr>
          <p:spPr bwMode="auto">
            <a:xfrm>
              <a:off x="6003353" y="2347045"/>
              <a:ext cx="2169047" cy="1073150"/>
            </a:xfrm>
            <a:custGeom>
              <a:avLst/>
              <a:gdLst/>
              <a:ahLst/>
              <a:cxnLst>
                <a:cxn ang="0">
                  <a:pos x="3360" y="0"/>
                </a:cxn>
                <a:cxn ang="0">
                  <a:pos x="3024" y="1200"/>
                </a:cxn>
                <a:cxn ang="0">
                  <a:pos x="1680" y="2016"/>
                </a:cxn>
                <a:cxn ang="0">
                  <a:pos x="0" y="2160"/>
                </a:cxn>
              </a:cxnLst>
              <a:rect l="0" t="0" r="r" b="b"/>
              <a:pathLst>
                <a:path w="3360" h="2176">
                  <a:moveTo>
                    <a:pt x="3360" y="0"/>
                  </a:moveTo>
                  <a:cubicBezTo>
                    <a:pt x="3332" y="432"/>
                    <a:pt x="3304" y="864"/>
                    <a:pt x="3024" y="1200"/>
                  </a:cubicBezTo>
                  <a:cubicBezTo>
                    <a:pt x="2744" y="1536"/>
                    <a:pt x="2184" y="1856"/>
                    <a:pt x="1680" y="2016"/>
                  </a:cubicBezTo>
                  <a:cubicBezTo>
                    <a:pt x="1176" y="2176"/>
                    <a:pt x="280" y="2136"/>
                    <a:pt x="0" y="216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4" name="Line 45"/>
            <p:cNvSpPr>
              <a:spLocks noChangeShapeType="1"/>
            </p:cNvSpPr>
            <p:nvPr/>
          </p:nvSpPr>
          <p:spPr bwMode="auto">
            <a:xfrm>
              <a:off x="8135527" y="2321645"/>
              <a:ext cx="73025" cy="47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5" name="Line 46"/>
            <p:cNvSpPr>
              <a:spLocks noChangeShapeType="1"/>
            </p:cNvSpPr>
            <p:nvPr/>
          </p:nvSpPr>
          <p:spPr bwMode="auto">
            <a:xfrm flipV="1">
              <a:off x="8135527" y="2321645"/>
              <a:ext cx="73025" cy="47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6" name="Line 47"/>
            <p:cNvSpPr>
              <a:spLocks noChangeShapeType="1"/>
            </p:cNvSpPr>
            <p:nvPr/>
          </p:nvSpPr>
          <p:spPr bwMode="auto">
            <a:xfrm>
              <a:off x="7925572" y="2915370"/>
              <a:ext cx="71438" cy="46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7" name="Line 48"/>
            <p:cNvSpPr>
              <a:spLocks noChangeShapeType="1"/>
            </p:cNvSpPr>
            <p:nvPr/>
          </p:nvSpPr>
          <p:spPr bwMode="auto">
            <a:xfrm flipV="1">
              <a:off x="7925572" y="2915370"/>
              <a:ext cx="71438" cy="46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8" name="Line 49"/>
            <p:cNvSpPr>
              <a:spLocks noChangeShapeType="1"/>
            </p:cNvSpPr>
            <p:nvPr/>
          </p:nvSpPr>
          <p:spPr bwMode="auto">
            <a:xfrm flipV="1">
              <a:off x="7740352" y="3126692"/>
              <a:ext cx="0" cy="427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89" name="Line 50"/>
            <p:cNvSpPr>
              <a:spLocks noChangeShapeType="1"/>
            </p:cNvSpPr>
            <p:nvPr/>
          </p:nvSpPr>
          <p:spPr bwMode="auto">
            <a:xfrm flipV="1">
              <a:off x="7524328" y="3221942"/>
              <a:ext cx="0" cy="331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0" name="Line 51"/>
            <p:cNvSpPr>
              <a:spLocks noChangeShapeType="1"/>
            </p:cNvSpPr>
            <p:nvPr/>
          </p:nvSpPr>
          <p:spPr bwMode="auto">
            <a:xfrm flipV="1">
              <a:off x="7308304" y="3296274"/>
              <a:ext cx="0" cy="261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1" name="Line 52"/>
            <p:cNvSpPr>
              <a:spLocks noChangeShapeType="1"/>
            </p:cNvSpPr>
            <p:nvPr/>
          </p:nvSpPr>
          <p:spPr bwMode="auto">
            <a:xfrm flipV="1">
              <a:off x="7092280" y="3349784"/>
              <a:ext cx="0" cy="2142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2" name="Line 53"/>
            <p:cNvSpPr>
              <a:spLocks noChangeShapeType="1"/>
            </p:cNvSpPr>
            <p:nvPr/>
          </p:nvSpPr>
          <p:spPr bwMode="auto">
            <a:xfrm flipV="1">
              <a:off x="6876256" y="3412213"/>
              <a:ext cx="0" cy="142875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lgDash"/>
              <a:round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93" name="Text Box 21"/>
            <p:cNvSpPr txBox="1">
              <a:spLocks noChangeArrowheads="1"/>
            </p:cNvSpPr>
            <p:nvPr/>
          </p:nvSpPr>
          <p:spPr bwMode="auto">
            <a:xfrm>
              <a:off x="5862963" y="3593112"/>
              <a:ext cx="2556000" cy="14401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>
              <a:no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0.0       </a:t>
              </a:r>
              <a:r>
                <a:rPr lang="en-US" altLang="zh-CN" sz="1600" b="1" baseline="-18000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0.5       1.0</a:t>
              </a:r>
            </a:p>
          </p:txBody>
        </p:sp>
      </p:grpSp>
      <p:sp>
        <p:nvSpPr>
          <p:cNvPr id="94" name="Text Box 5"/>
          <p:cNvSpPr txBox="1">
            <a:spLocks noChangeArrowheads="1"/>
          </p:cNvSpPr>
          <p:nvPr/>
        </p:nvSpPr>
        <p:spPr bwMode="auto">
          <a:xfrm>
            <a:off x="2051719" y="5517232"/>
            <a:ext cx="6515855" cy="49237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预测优化性能</a:t>
            </a:r>
            <a:r>
              <a:rPr lang="en-US" altLang="zh-CN" sz="1800" b="1" dirty="0">
                <a:latin typeface="宋体" panose="02010600030101010101" pitchFamily="2" charset="-122"/>
              </a:rPr>
              <a:t>(%</a:t>
            </a:r>
            <a:r>
              <a:rPr lang="zh-CN" altLang="en-US" sz="1800" b="1" dirty="0">
                <a:latin typeface="宋体" panose="02010600030101010101" pitchFamily="2" charset="-122"/>
              </a:rPr>
              <a:t>已知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，寻找瓶颈</a:t>
            </a:r>
            <a:r>
              <a:rPr lang="en-US" altLang="zh-CN" sz="1800" b="1" dirty="0">
                <a:latin typeface="宋体" panose="02010600030101010101" pitchFamily="2" charset="-122"/>
              </a:rPr>
              <a:t>(%</a:t>
            </a:r>
            <a:r>
              <a:rPr lang="zh-CN" altLang="en-US" sz="1800" b="1" dirty="0">
                <a:latin typeface="宋体" panose="02010600030101010101" pitchFamily="2" charset="-122"/>
              </a:rPr>
              <a:t>未知、</a:t>
            </a:r>
            <a:r>
              <a:rPr lang="en-US" altLang="zh-CN" sz="1800" b="1" dirty="0">
                <a:latin typeface="宋体" panose="02010600030101010101" pitchFamily="2" charset="-122"/>
              </a:rPr>
              <a:t>S</a:t>
            </a:r>
            <a:r>
              <a:rPr lang="zh-CN" altLang="en-US" sz="1800" b="1" dirty="0">
                <a:latin typeface="宋体" panose="02010600030101010101" pitchFamily="2" charset="-122"/>
              </a:rPr>
              <a:t>↑急剧时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1800" b="1" dirty="0"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" grpId="0"/>
      <p:bldP spid="6" grpId="0"/>
      <p:bldP spid="58" grpId="0"/>
      <p:bldP spid="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12725" y="3140968"/>
            <a:ext cx="2271043" cy="1413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基本思想：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应用举例：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259632" cy="36004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4C73DEFE-77DD-4D3D-AD3F-1B70FE71A05F}" type="slidenum">
              <a:rPr lang="en-US" altLang="zh-CN" smtClean="0"/>
              <a:t>22</a:t>
            </a:fld>
            <a:endParaRPr lang="en-US" altLang="zh-CN" dirty="0"/>
          </a:p>
        </p:txBody>
      </p:sp>
      <p:sp>
        <p:nvSpPr>
          <p:cNvPr id="64" name="Text Box 5"/>
          <p:cNvSpPr txBox="1">
            <a:spLocks noChangeArrowheads="1"/>
          </p:cNvSpPr>
          <p:nvPr/>
        </p:nvSpPr>
        <p:spPr bwMode="auto">
          <a:xfrm>
            <a:off x="212725" y="404664"/>
            <a:ext cx="8702675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5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、利用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性能公式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CPU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性能公式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i="1" dirty="0">
                <a:latin typeface="宋体" panose="02010600030101010101" pitchFamily="2" charset="-122"/>
              </a:rPr>
              <a:t>T</a:t>
            </a:r>
            <a:r>
              <a:rPr lang="en-US" altLang="zh-CN" b="1" baseline="-18000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i="1" dirty="0">
                <a:latin typeface="宋体" panose="02010600030101010101" pitchFamily="2" charset="-122"/>
              </a:rPr>
              <a:t>I</a:t>
            </a:r>
            <a:r>
              <a:rPr lang="en-US" altLang="zh-CN" b="1" i="1" baseline="-18000" dirty="0">
                <a:latin typeface="宋体" panose="02010600030101010101" pitchFamily="2" charset="-122"/>
              </a:rPr>
              <a:t>N</a:t>
            </a:r>
            <a:r>
              <a:rPr lang="en-US" altLang="zh-CN" sz="2400" b="1" dirty="0">
                <a:latin typeface="宋体" panose="02010600030101010101" pitchFamily="2" charset="-122"/>
              </a:rPr>
              <a:t>×</a:t>
            </a:r>
            <a:r>
              <a:rPr lang="en-US" altLang="zh-CN" b="1" dirty="0">
                <a:latin typeface="宋体" panose="02010600030101010101" pitchFamily="2" charset="-122"/>
              </a:rPr>
              <a:t>CPI</a:t>
            </a:r>
            <a:r>
              <a:rPr lang="en-US" altLang="zh-CN" sz="2400" b="1" dirty="0">
                <a:latin typeface="宋体" panose="02010600030101010101" pitchFamily="2" charset="-122"/>
              </a:rPr>
              <a:t>×</a:t>
            </a:r>
            <a:r>
              <a:rPr lang="en-US" altLang="zh-CN" b="1" i="1" dirty="0">
                <a:latin typeface="宋体" panose="02010600030101010101" pitchFamily="2" charset="-122"/>
              </a:rPr>
              <a:t>T</a:t>
            </a:r>
            <a:r>
              <a:rPr lang="en-US" altLang="zh-CN" b="1" baseline="-18000" dirty="0">
                <a:latin typeface="宋体" panose="02010600030101010101" pitchFamily="2" charset="-122"/>
              </a:rPr>
              <a:t>C</a:t>
            </a:r>
            <a:r>
              <a:rPr lang="zh-CN" altLang="en-US" b="1" dirty="0">
                <a:latin typeface="宋体" panose="02010600030101010101" pitchFamily="2" charset="-122"/>
              </a:rPr>
              <a:t>＝∑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en-US" altLang="zh-CN" b="1" i="1" dirty="0" err="1">
                <a:latin typeface="宋体" panose="02010600030101010101" pitchFamily="2" charset="-122"/>
              </a:rPr>
              <a:t>I</a:t>
            </a:r>
            <a:r>
              <a:rPr lang="en-US" altLang="zh-CN" b="1" i="1" baseline="-18000" dirty="0" err="1">
                <a:latin typeface="+mn-lt"/>
              </a:rPr>
              <a:t>i</a:t>
            </a:r>
            <a:r>
              <a:rPr lang="en-US" altLang="zh-CN" sz="2400" b="1" dirty="0" err="1">
                <a:latin typeface="宋体" panose="02010600030101010101" pitchFamily="2" charset="-122"/>
              </a:rPr>
              <a:t>×</a:t>
            </a:r>
            <a:r>
              <a:rPr lang="en-US" altLang="zh-CN" b="1" dirty="0" err="1">
                <a:latin typeface="宋体" panose="02010600030101010101" pitchFamily="2" charset="-122"/>
              </a:rPr>
              <a:t>CPI</a:t>
            </a:r>
            <a:r>
              <a:rPr lang="en-US" altLang="zh-CN" b="1" i="1" baseline="-18000" dirty="0" err="1">
                <a:latin typeface="+mn-lt"/>
              </a:rPr>
              <a:t>i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en-US" altLang="zh-CN" sz="2400" b="1" dirty="0">
                <a:latin typeface="宋体" panose="02010600030101010101" pitchFamily="2" charset="-122"/>
              </a:rPr>
              <a:t>×</a:t>
            </a:r>
            <a:r>
              <a:rPr lang="en-US" altLang="zh-CN" b="1" i="1" dirty="0">
                <a:latin typeface="宋体" panose="02010600030101010101" pitchFamily="2" charset="-122"/>
              </a:rPr>
              <a:t>T</a:t>
            </a:r>
            <a:r>
              <a:rPr lang="en-US" altLang="zh-CN" b="1" baseline="-18000" dirty="0">
                <a:latin typeface="宋体" panose="02010600030101010101" pitchFamily="2" charset="-122"/>
              </a:rPr>
              <a:t>C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       CPI</a:t>
            </a:r>
            <a:r>
              <a:rPr lang="zh-CN" altLang="en-US" b="1" dirty="0">
                <a:latin typeface="宋体" panose="02010600030101010101" pitchFamily="2" charset="-122"/>
              </a:rPr>
              <a:t>＝∑</a:t>
            </a:r>
            <a:r>
              <a:rPr lang="en-US" altLang="zh-CN" b="1" dirty="0">
                <a:latin typeface="宋体" panose="02010600030101010101" pitchFamily="2" charset="-122"/>
              </a:rPr>
              <a:t>[(</a:t>
            </a:r>
            <a:r>
              <a:rPr lang="en-US" altLang="zh-CN" b="1" i="1" dirty="0">
                <a:latin typeface="宋体" panose="02010600030101010101" pitchFamily="2" charset="-122"/>
              </a:rPr>
              <a:t>I</a:t>
            </a:r>
            <a:r>
              <a:rPr lang="en-US" altLang="zh-CN" sz="800" b="1" i="1" baseline="-18000" dirty="0">
                <a:latin typeface="宋体" panose="02010600030101010101" pitchFamily="2" charset="-122"/>
              </a:rPr>
              <a:t> </a:t>
            </a:r>
            <a:r>
              <a:rPr lang="en-US" altLang="zh-CN" b="1" i="1" baseline="-18000" dirty="0" err="1"/>
              <a:t>i</a:t>
            </a:r>
            <a:r>
              <a:rPr lang="en-US" altLang="zh-CN" b="1" i="1" dirty="0">
                <a:latin typeface="宋体" panose="02010600030101010101" pitchFamily="2" charset="-122"/>
              </a:rPr>
              <a:t>/I</a:t>
            </a:r>
            <a:r>
              <a:rPr lang="en-US" altLang="zh-CN" b="1" i="1" baseline="-18000" dirty="0">
                <a:latin typeface="宋体" panose="02010600030101010101" pitchFamily="2" charset="-122"/>
              </a:rPr>
              <a:t>N 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en-US" altLang="zh-CN" sz="2400" b="1" dirty="0">
                <a:latin typeface="宋体" panose="02010600030101010101" pitchFamily="2" charset="-122"/>
              </a:rPr>
              <a:t>×</a:t>
            </a:r>
            <a:r>
              <a:rPr lang="en-US" altLang="zh-CN" b="1" dirty="0" err="1">
                <a:latin typeface="宋体" panose="02010600030101010101" pitchFamily="2" charset="-122"/>
              </a:rPr>
              <a:t>CPI</a:t>
            </a:r>
            <a:r>
              <a:rPr lang="en-US" altLang="zh-CN" b="1" i="1" baseline="-18000" dirty="0" err="1"/>
              <a:t>i</a:t>
            </a:r>
            <a:r>
              <a:rPr lang="en-US" altLang="zh-CN" b="1" dirty="0">
                <a:latin typeface="宋体" panose="02010600030101010101" pitchFamily="2" charset="-122"/>
              </a:rPr>
              <a:t>]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800080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b="1" dirty="0">
                <a:solidFill>
                  <a:srgbClr val="800080"/>
                </a:solidFill>
                <a:latin typeface="宋体" panose="02010600030101010101" pitchFamily="2" charset="-122"/>
              </a:rPr>
              <a:t>分量特性：</a:t>
            </a:r>
            <a:r>
              <a:rPr lang="en-US" altLang="zh-CN" b="1" dirty="0">
                <a:solidFill>
                  <a:srgbClr val="80008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i="1" dirty="0">
                <a:latin typeface="宋体" panose="02010600030101010101" pitchFamily="2" charset="-122"/>
              </a:rPr>
              <a:t>I</a:t>
            </a:r>
            <a:r>
              <a:rPr lang="en-US" altLang="zh-CN" b="1" i="1" baseline="-18000" dirty="0">
                <a:latin typeface="宋体" panose="02010600030101010101" pitchFamily="2" charset="-122"/>
              </a:rPr>
              <a:t>N </a:t>
            </a:r>
            <a:r>
              <a:rPr lang="zh-CN" altLang="en-US" b="1" spc="-100" dirty="0">
                <a:latin typeface="宋体" panose="02010600030101010101" pitchFamily="2" charset="-122"/>
              </a:rPr>
              <a:t>～</a:t>
            </a:r>
            <a:r>
              <a:rPr lang="en-US" altLang="zh-CN" b="1" spc="-100" dirty="0">
                <a:latin typeface="宋体" panose="02010600030101010101" pitchFamily="2" charset="-122"/>
              </a:rPr>
              <a:t>ISA</a:t>
            </a:r>
            <a:r>
              <a:rPr lang="zh-CN" altLang="en-US" b="1" spc="-100" dirty="0">
                <a:latin typeface="宋体" panose="02010600030101010101" pitchFamily="2" charset="-122"/>
              </a:rPr>
              <a:t>及编译技术，</a:t>
            </a:r>
            <a:endParaRPr lang="en-US" altLang="zh-CN" b="1" spc="-10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spc="-100" dirty="0">
                <a:latin typeface="宋体" panose="02010600030101010101" pitchFamily="2" charset="-122"/>
              </a:rPr>
              <a:t>                   </a:t>
            </a:r>
            <a:r>
              <a:rPr lang="en-US" altLang="zh-CN" b="1" dirty="0">
                <a:latin typeface="宋体" panose="02010600030101010101" pitchFamily="2" charset="-122"/>
              </a:rPr>
              <a:t>CPI</a:t>
            </a:r>
            <a:r>
              <a:rPr lang="zh-CN" altLang="en-US" b="1" spc="-100" dirty="0">
                <a:latin typeface="宋体" panose="02010600030101010101" pitchFamily="2" charset="-122"/>
              </a:rPr>
              <a:t>～组成及</a:t>
            </a:r>
            <a:r>
              <a:rPr lang="en-US" altLang="zh-CN" b="1" spc="-100" dirty="0">
                <a:latin typeface="宋体" panose="02010600030101010101" pitchFamily="2" charset="-122"/>
              </a:rPr>
              <a:t>ISA</a:t>
            </a:r>
            <a:r>
              <a:rPr lang="zh-CN" altLang="en-US" b="1" spc="-100" dirty="0">
                <a:latin typeface="宋体" panose="02010600030101010101" pitchFamily="2" charset="-122"/>
              </a:rPr>
              <a:t>，</a:t>
            </a:r>
            <a:endParaRPr lang="en-US" altLang="zh-CN" b="1" spc="-10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i="1" spc="-100" dirty="0">
                <a:latin typeface="宋体" panose="02010600030101010101" pitchFamily="2" charset="-122"/>
              </a:rPr>
              <a:t>              </a:t>
            </a:r>
            <a:r>
              <a:rPr lang="en-US" altLang="zh-CN" sz="2200" b="1" i="1" spc="-100" dirty="0">
                <a:latin typeface="宋体" panose="02010600030101010101" pitchFamily="2" charset="-122"/>
              </a:rPr>
              <a:t>    </a:t>
            </a:r>
            <a:r>
              <a:rPr lang="en-US" altLang="zh-CN" b="1" i="1" spc="-100" dirty="0">
                <a:latin typeface="宋体" panose="02010600030101010101" pitchFamily="2" charset="-122"/>
              </a:rPr>
              <a:t> </a:t>
            </a:r>
            <a:r>
              <a:rPr lang="en-US" altLang="zh-CN" sz="2000" b="1" i="1" spc="-100" dirty="0">
                <a:latin typeface="宋体" panose="02010600030101010101" pitchFamily="2" charset="-122"/>
              </a:rPr>
              <a:t>  </a:t>
            </a:r>
            <a:r>
              <a:rPr lang="en-US" altLang="zh-CN" b="1" i="1" dirty="0">
                <a:latin typeface="宋体" panose="02010600030101010101" pitchFamily="2" charset="-122"/>
              </a:rPr>
              <a:t>T</a:t>
            </a:r>
            <a:r>
              <a:rPr lang="en-US" altLang="zh-CN" b="1" baseline="-18000" dirty="0">
                <a:latin typeface="宋体" panose="02010600030101010101" pitchFamily="2" charset="-122"/>
              </a:rPr>
              <a:t>C</a:t>
            </a:r>
            <a:r>
              <a:rPr lang="zh-CN" altLang="en-US" b="1" spc="-100" dirty="0">
                <a:latin typeface="宋体" panose="02010600030101010101" pitchFamily="2" charset="-122"/>
              </a:rPr>
              <a:t>～器件及组成</a:t>
            </a:r>
            <a:endParaRPr lang="en-US" altLang="zh-CN" b="1" spc="-100" dirty="0">
              <a:latin typeface="宋体" panose="02010600030101010101" pitchFamily="2" charset="-122"/>
            </a:endParaRPr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1475656" y="3140968"/>
            <a:ext cx="7272808" cy="17343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    </a:t>
            </a:r>
            <a:r>
              <a:rPr lang="zh-CN" altLang="en-US" b="1" u="sng" dirty="0">
                <a:solidFill>
                  <a:srgbClr val="990099"/>
                </a:solidFill>
                <a:latin typeface="+mn-ea"/>
                <a:ea typeface="+mn-ea"/>
              </a:rPr>
              <a:t>优化</a:t>
            </a:r>
            <a:r>
              <a:rPr lang="en-US" altLang="zh-CN" b="1" dirty="0">
                <a:latin typeface="+mn-ea"/>
                <a:ea typeface="+mn-ea"/>
              </a:rPr>
              <a:t>CPU</a:t>
            </a:r>
            <a:r>
              <a:rPr lang="zh-CN" altLang="en-US" b="1" dirty="0">
                <a:latin typeface="+mn-ea"/>
                <a:ea typeface="+mn-ea"/>
              </a:rPr>
              <a:t>性能公式的某</a:t>
            </a:r>
            <a:r>
              <a:rPr lang="zh-CN" altLang="en-US" b="1" dirty="0">
                <a:solidFill>
                  <a:srgbClr val="0070C0"/>
                </a:solidFill>
                <a:latin typeface="+mn-ea"/>
                <a:ea typeface="+mn-ea"/>
              </a:rPr>
              <a:t>分量</a:t>
            </a:r>
            <a:endParaRPr lang="en-US" altLang="zh-CN" b="1" dirty="0">
              <a:solidFill>
                <a:srgbClr val="0070C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800080"/>
                </a:solidFill>
                <a:latin typeface="+mn-ea"/>
                <a:ea typeface="+mn-ea"/>
              </a:rPr>
              <a:t>        注意：</a:t>
            </a:r>
            <a:r>
              <a:rPr lang="zh-CN" altLang="en-US" sz="2000" b="1" dirty="0">
                <a:latin typeface="+mn-ea"/>
                <a:ea typeface="+mn-ea"/>
              </a:rPr>
              <a:t>优化时尽量不影响其它分量，否则需测评</a:t>
            </a:r>
            <a:endParaRPr lang="zh-CN" altLang="en-US" sz="2000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>
                <a:latin typeface="+mn-ea"/>
                <a:ea typeface="+mn-ea"/>
              </a:rPr>
              <a:t>    优化指令系统，比较设计方案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分量</a:t>
            </a:r>
            <a:r>
              <a:rPr lang="zh-CN" altLang="en-US" sz="1800" b="1" u="sng" dirty="0">
                <a:latin typeface="+mn-ea"/>
                <a:ea typeface="+mn-ea"/>
              </a:rPr>
              <a:t>易测量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+mn-ea"/>
                <a:ea typeface="+mn-ea"/>
              </a:rPr>
              <a:t>                       Amdahl</a:t>
            </a:r>
            <a:r>
              <a:rPr lang="zh-CN" altLang="en-US" sz="1800" b="1" dirty="0">
                <a:latin typeface="+mn-ea"/>
                <a:ea typeface="+mn-ea"/>
              </a:rPr>
              <a:t>定律的</a:t>
            </a:r>
            <a:r>
              <a:rPr lang="en-US" altLang="zh-CN" sz="1800" b="1" dirty="0">
                <a:latin typeface="+mn-ea"/>
                <a:ea typeface="+mn-ea"/>
              </a:rPr>
              <a:t>%</a:t>
            </a:r>
            <a:r>
              <a:rPr lang="zh-CN" altLang="en-US" sz="1800" b="1" dirty="0">
                <a:latin typeface="+mn-ea"/>
                <a:ea typeface="+mn-ea"/>
              </a:rPr>
              <a:t>不易测量→</a:t>
            </a:r>
            <a:r>
              <a:rPr lang="zh-CN" altLang="en-US" sz="1800" dirty="0">
                <a:latin typeface="+mn-ea"/>
                <a:ea typeface="+mn-ea"/>
              </a:rPr>
              <a:t>┘</a:t>
            </a:r>
            <a:endParaRPr lang="en-US" altLang="zh-CN" sz="18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19DDEA1A-3FFC-4F20-A0C9-7AF4EFAFAEF7}" type="slidenum">
              <a:rPr lang="en-US" altLang="zh-CN"/>
              <a:t>23</a:t>
            </a:fld>
            <a:endParaRPr lang="en-US" altLang="zh-CN"/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571604" y="329282"/>
            <a:ext cx="60198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</a:rPr>
              <a:t>第</a:t>
            </a:r>
            <a:r>
              <a:rPr lang="en-US" altLang="zh-CN" sz="3200" b="1" dirty="0">
                <a:latin typeface="宋体" panose="02010600030101010101" pitchFamily="2" charset="-122"/>
              </a:rPr>
              <a:t>4</a:t>
            </a:r>
            <a:r>
              <a:rPr lang="zh-CN" altLang="en-US" sz="3200" b="1" dirty="0">
                <a:latin typeface="宋体" panose="02010600030101010101" pitchFamily="2" charset="-122"/>
              </a:rPr>
              <a:t>节 系统结构的发展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14282" y="1455167"/>
            <a:ext cx="8736013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/>
              <a:t>一、冯</a:t>
            </a:r>
            <a:r>
              <a:rPr lang="en-US" altLang="zh-CN" sz="2400" dirty="0"/>
              <a:t>·</a:t>
            </a:r>
            <a:r>
              <a:rPr lang="zh-CN" altLang="en-US" sz="2400" dirty="0"/>
              <a:t>诺依曼结构及其改进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79512" y="1934830"/>
            <a:ext cx="2399185" cy="2862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、计算机模型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*硬件结构：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*软件组成：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工作方式：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、性能瓶颈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201737" y="4687976"/>
            <a:ext cx="8785672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 ①指令执行：</a:t>
            </a:r>
            <a:r>
              <a:rPr lang="zh-CN" altLang="en-US" b="1" dirty="0">
                <a:latin typeface="宋体" panose="02010600030101010101" pitchFamily="2" charset="-122"/>
              </a:rPr>
              <a:t>串行执行方式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下条指令地址由当前指令产生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②</a:t>
            </a:r>
            <a:r>
              <a:rPr lang="en-US" altLang="zh-CN" b="1" spc="240" dirty="0">
                <a:solidFill>
                  <a:srgbClr val="C00000"/>
                </a:solidFill>
                <a:latin typeface="宋体" panose="02010600030101010101" pitchFamily="2" charset="-122"/>
              </a:rPr>
              <a:t>MEM</a:t>
            </a:r>
            <a:r>
              <a:rPr lang="zh-CN" altLang="en-US" b="1" spc="240" dirty="0">
                <a:solidFill>
                  <a:srgbClr val="C00000"/>
                </a:solidFill>
                <a:latin typeface="宋体" panose="02010600030101010101" pitchFamily="2" charset="-122"/>
              </a:rPr>
              <a:t>访问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</a:rPr>
              <a:t>访存频率高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(REG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容量小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、用逻辑地址访问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便于编程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)</a:t>
            </a:r>
            <a:endParaRPr lang="en-US" altLang="zh-CN" b="1" spc="-10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③</a:t>
            </a:r>
            <a:r>
              <a:rPr lang="en-US" altLang="zh-CN" b="1" spc="240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spc="240" dirty="0">
                <a:solidFill>
                  <a:srgbClr val="C00000"/>
                </a:solidFill>
                <a:latin typeface="宋体" panose="02010600030101010101" pitchFamily="2" charset="-122"/>
              </a:rPr>
              <a:t>方式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与运算串行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受限于早期模型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259632" cy="36004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9" name="Text Box 526"/>
          <p:cNvSpPr txBox="1">
            <a:spLocks noChangeArrowheads="1"/>
          </p:cNvSpPr>
          <p:nvPr/>
        </p:nvSpPr>
        <p:spPr bwMode="auto">
          <a:xfrm>
            <a:off x="179512" y="908720"/>
            <a:ext cx="8856984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b="1" u="none" spc="-100" dirty="0">
                <a:latin typeface="+mn-ea"/>
                <a:ea typeface="+mn-ea"/>
              </a:rPr>
              <a:t>冯</a:t>
            </a:r>
            <a:r>
              <a:rPr lang="en-US" altLang="zh-CN" sz="2200" b="1" u="none" spc="-100" dirty="0">
                <a:latin typeface="+mn-lt"/>
                <a:ea typeface="+mn-ea"/>
              </a:rPr>
              <a:t>·</a:t>
            </a:r>
            <a:r>
              <a:rPr lang="zh-CN" altLang="en-US" sz="2200" b="1" u="none" spc="-100" dirty="0">
                <a:latin typeface="+mn-ea"/>
                <a:ea typeface="+mn-ea"/>
              </a:rPr>
              <a:t>诺依曼结构改进，</a:t>
            </a:r>
            <a:r>
              <a:rPr lang="en-US" altLang="zh-CN" sz="2200" b="1" u="none" spc="-100" dirty="0">
                <a:latin typeface="+mn-ea"/>
                <a:ea typeface="+mn-ea"/>
              </a:rPr>
              <a:t>CA</a:t>
            </a:r>
            <a:r>
              <a:rPr lang="zh-CN" altLang="en-US" sz="2200" b="1" spc="-100" dirty="0">
                <a:latin typeface="+mn-ea"/>
                <a:ea typeface="+mn-ea"/>
              </a:rPr>
              <a:t>发展影响</a:t>
            </a:r>
            <a:r>
              <a:rPr lang="zh-CN" altLang="en-US" sz="2200" b="1" u="none" spc="-100" dirty="0">
                <a:latin typeface="+mn-ea"/>
                <a:ea typeface="+mn-ea"/>
              </a:rPr>
              <a:t>因素，并行性发展</a:t>
            </a:r>
            <a:endParaRPr lang="en-US" altLang="zh-CN" sz="2200" b="1" u="none" spc="-100" dirty="0">
              <a:latin typeface="+mn-ea"/>
              <a:ea typeface="+mn-ea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074641" y="2426112"/>
            <a:ext cx="6840760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5</a:t>
            </a:r>
            <a:r>
              <a:rPr lang="zh-CN" altLang="en-US" b="1" dirty="0">
                <a:latin typeface="宋体" panose="02010600030101010101" pitchFamily="2" charset="-122"/>
              </a:rPr>
              <a:t>大部件，以运算器为中心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指令序列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用逻辑地址表示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，执行顺序由</a:t>
            </a:r>
            <a:r>
              <a:rPr lang="zh-CN" altLang="en-US" b="1" u="sng" dirty="0">
                <a:latin typeface="宋体" panose="02010600030101010101" pitchFamily="2" charset="-122"/>
              </a:rPr>
              <a:t>指令类型</a:t>
            </a:r>
            <a:r>
              <a:rPr lang="zh-CN" altLang="en-US" b="1" dirty="0">
                <a:latin typeface="宋体" panose="02010600030101010101" pitchFamily="2" charset="-122"/>
              </a:rPr>
              <a:t>决定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程序及数据</a:t>
            </a:r>
            <a:r>
              <a:rPr lang="zh-CN" altLang="en-US" b="1" u="sng" dirty="0">
                <a:latin typeface="宋体" panose="02010600030101010101" pitchFamily="2" charset="-122"/>
              </a:rPr>
              <a:t>预先存放</a:t>
            </a:r>
            <a:r>
              <a:rPr lang="zh-CN" altLang="en-US" b="1" dirty="0">
                <a:latin typeface="宋体" panose="02010600030101010101" pitchFamily="2" charset="-122"/>
              </a:rPr>
              <a:t>在</a:t>
            </a:r>
            <a:r>
              <a:rPr lang="zh-CN" altLang="en-US" b="1" u="sng" dirty="0">
                <a:latin typeface="宋体" panose="02010600030101010101" pitchFamily="2" charset="-122"/>
              </a:rPr>
              <a:t>存储器</a:t>
            </a:r>
            <a:r>
              <a:rPr lang="zh-CN" altLang="en-US" b="1" dirty="0">
                <a:latin typeface="宋体" panose="02010600030101010101" pitchFamily="2" charset="-122"/>
              </a:rPr>
              <a:t>中，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机器工作时，</a:t>
            </a:r>
            <a:r>
              <a:rPr lang="zh-CN" altLang="en-US" b="1" u="sng" dirty="0">
                <a:latin typeface="宋体" panose="02010600030101010101" pitchFamily="2" charset="-122"/>
              </a:rPr>
              <a:t>自动、逐条地</a:t>
            </a:r>
            <a:r>
              <a:rPr lang="zh-CN" altLang="en-US" b="1" dirty="0">
                <a:latin typeface="宋体" panose="02010600030101010101" pitchFamily="2" charset="-122"/>
              </a:rPr>
              <a:t>取出指令并执行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nimBg="1"/>
      <p:bldP spid="25604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28600" y="428604"/>
            <a:ext cx="2902893" cy="51706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、结构改进 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spc="150" dirty="0">
                <a:solidFill>
                  <a:srgbClr val="C00000"/>
                </a:solidFill>
                <a:latin typeface="宋体" panose="02010600030101010101" pitchFamily="2" charset="-122"/>
              </a:rPr>
              <a:t>优化</a:t>
            </a:r>
            <a:r>
              <a:rPr lang="en-US" altLang="zh-CN" b="1" spc="150" dirty="0">
                <a:solidFill>
                  <a:srgbClr val="C00000"/>
                </a:solidFill>
                <a:latin typeface="宋体" panose="02010600030101010101" pitchFamily="2" charset="-122"/>
              </a:rPr>
              <a:t>CPU</a:t>
            </a:r>
            <a:r>
              <a:rPr lang="zh-CN" altLang="en-US" b="1" spc="150" dirty="0">
                <a:solidFill>
                  <a:srgbClr val="C00000"/>
                </a:solidFill>
                <a:latin typeface="宋体" panose="02010600030101010101" pitchFamily="2" charset="-122"/>
              </a:rPr>
              <a:t>结构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*改进存储系统：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spc="150" dirty="0">
                <a:solidFill>
                  <a:srgbClr val="C00000"/>
                </a:solidFill>
                <a:latin typeface="宋体" panose="02010600030101010101" pitchFamily="2" charset="-122"/>
              </a:rPr>
              <a:t>改进</a:t>
            </a:r>
            <a:r>
              <a:rPr lang="en-US" altLang="zh-CN" b="1" spc="150" dirty="0">
                <a:solidFill>
                  <a:srgbClr val="C000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spc="150" dirty="0">
                <a:solidFill>
                  <a:srgbClr val="C00000"/>
                </a:solidFill>
                <a:latin typeface="宋体" panose="02010600030101010101" pitchFamily="2" charset="-122"/>
              </a:rPr>
              <a:t>方式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*改进指令系统：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516D9D37-A96A-4F1F-A928-D4DDFF78E9B3}" type="slidenum">
              <a:rPr lang="en-US" altLang="zh-CN"/>
              <a:t>24</a:t>
            </a:fld>
            <a:endParaRPr lang="en-US" altLang="zh-CN"/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2699792" y="3535848"/>
            <a:ext cx="6192688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采用中断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减小开销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en-US" altLang="zh-CN" sz="1800" b="1" dirty="0">
                <a:latin typeface="宋体" panose="02010600030101010101" pitchFamily="2" charset="-122"/>
              </a:rPr>
              <a:t>(IO</a:t>
            </a:r>
            <a:r>
              <a:rPr lang="zh-CN" altLang="en-US" sz="1800" b="1" dirty="0">
                <a:latin typeface="宋体" panose="02010600030101010101" pitchFamily="2" charset="-122"/>
              </a:rPr>
              <a:t>与运算并行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方式，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提高总线性能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增加宽度</a:t>
            </a:r>
            <a:r>
              <a:rPr lang="en-US" altLang="zh-CN" sz="1800" b="1" dirty="0">
                <a:latin typeface="宋体" panose="02010600030101010101" pitchFamily="2" charset="-122"/>
              </a:rPr>
              <a:t>&amp;</a:t>
            </a:r>
            <a:r>
              <a:rPr lang="zh-CN" altLang="en-US" sz="1800" b="1" dirty="0">
                <a:latin typeface="宋体" panose="02010600030101010101" pitchFamily="2" charset="-122"/>
              </a:rPr>
              <a:t>级数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优化传输模式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采用网络互连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并行</a:t>
            </a:r>
            <a:r>
              <a:rPr lang="en-US" altLang="zh-CN" sz="1800" b="1" dirty="0">
                <a:latin typeface="宋体" panose="02010600030101010101" pitchFamily="2" charset="-122"/>
              </a:rPr>
              <a:t>I/O)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2699792" y="1846389"/>
            <a:ext cx="6192688" cy="17266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采用层次结构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降低</a:t>
            </a:r>
            <a:r>
              <a:rPr lang="en-US" altLang="zh-CN" sz="1800" b="1" dirty="0">
                <a:latin typeface="宋体" panose="02010600030101010101" pitchFamily="2" charset="-122"/>
              </a:rPr>
              <a:t>T</a:t>
            </a:r>
            <a:r>
              <a:rPr lang="en-US" altLang="zh-CN" sz="1800" b="1" baseline="-14000" dirty="0">
                <a:latin typeface="宋体" panose="02010600030101010101" pitchFamily="2" charset="-122"/>
              </a:rPr>
              <a:t>A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、哈佛结构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并行访问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采用多体交叉</a:t>
            </a:r>
            <a:r>
              <a:rPr lang="en-US" altLang="zh-CN" b="1" dirty="0">
                <a:latin typeface="宋体" panose="02010600030101010101" pitchFamily="2" charset="-122"/>
              </a:rPr>
              <a:t>MEM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提高带宽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采用虚拟</a:t>
            </a:r>
            <a:r>
              <a:rPr lang="en-US" altLang="zh-CN" b="1" dirty="0">
                <a:latin typeface="宋体" panose="02010600030101010101" pitchFamily="2" charset="-122"/>
              </a:rPr>
              <a:t>MEM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优化管理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保护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、优化地址变换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b="1" dirty="0">
                <a:latin typeface="宋体" panose="02010600030101010101" pitchFamily="2" charset="-122"/>
              </a:rPr>
              <a:t>                             (</a:t>
            </a:r>
            <a:r>
              <a:rPr lang="zh-CN" altLang="en-US" sz="1800" b="1" dirty="0">
                <a:latin typeface="宋体" panose="02010600030101010101" pitchFamily="2" charset="-122"/>
              </a:rPr>
              <a:t>不访存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变换</a:t>
            </a:r>
            <a:r>
              <a:rPr lang="en-US" altLang="zh-CN" sz="1800" b="1" dirty="0">
                <a:latin typeface="宋体" panose="02010600030101010101" pitchFamily="2" charset="-122"/>
              </a:rPr>
              <a:t>-</a:t>
            </a:r>
            <a:r>
              <a:rPr lang="zh-CN" altLang="en-US" sz="1800" b="1" dirty="0">
                <a:latin typeface="宋体" panose="02010600030101010101" pitchFamily="2" charset="-122"/>
              </a:rPr>
              <a:t>访问并行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2699792" y="901169"/>
            <a:ext cx="6408712" cy="9521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采用流水线、数据流、多线程技术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指令级并行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采用多核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技术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线程级并行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2699792" y="4941168"/>
            <a:ext cx="6192688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采用</a:t>
            </a:r>
            <a:r>
              <a:rPr lang="en-US" altLang="zh-CN" b="1" dirty="0">
                <a:latin typeface="宋体" panose="02010600030101010101" pitchFamily="2" charset="-122"/>
              </a:rPr>
              <a:t>RISC</a:t>
            </a:r>
            <a:r>
              <a:rPr lang="zh-CN" altLang="en-US" b="1" dirty="0">
                <a:latin typeface="宋体" panose="02010600030101010101" pitchFamily="2" charset="-122"/>
              </a:rPr>
              <a:t>技术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利于并行处理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增加数据表示、指令功能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提高代码效率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执行速度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259632" cy="36004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E1416D9F-CC3C-4C5E-8ABC-6F614DFDC881}" type="slidenum">
              <a:rPr lang="en-US" altLang="zh-CN"/>
              <a:t>25</a:t>
            </a:fld>
            <a:endParaRPr lang="en-US" altLang="zh-CN"/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14282" y="447055"/>
            <a:ext cx="8701118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/>
              <a:t>二、影响系统结构发展的因素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28600" y="980728"/>
            <a:ext cx="8686800" cy="1768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、软件对系统结构的影响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*影响因素：</a:t>
            </a:r>
            <a:r>
              <a:rPr lang="zh-CN" altLang="en-US" b="1" dirty="0">
                <a:latin typeface="宋体" panose="02010600030101010101" pitchFamily="2" charset="-122"/>
              </a:rPr>
              <a:t>主要为</a:t>
            </a:r>
            <a:r>
              <a:rPr lang="zh-CN" altLang="en-US" b="1" u="sng" dirty="0">
                <a:latin typeface="宋体" panose="02010600030101010101" pitchFamily="2" charset="-122"/>
              </a:rPr>
              <a:t>软件可移植性</a:t>
            </a:r>
            <a:endParaRPr lang="en-US" altLang="zh-CN" b="1" u="sng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           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←以前的程序，可在新的计算机上运行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解决方法：</a:t>
            </a:r>
            <a:endParaRPr lang="zh-CN" altLang="en-US" b="1" u="sng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2123728" y="2167553"/>
            <a:ext cx="2232943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通常有三种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259632" cy="36004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1008403" y="2809428"/>
            <a:ext cx="6443917" cy="2347764"/>
            <a:chOff x="720371" y="2558707"/>
            <a:chExt cx="6443917" cy="2347764"/>
          </a:xfrm>
        </p:grpSpPr>
        <p:sp>
          <p:nvSpPr>
            <p:cNvPr id="27666" name="Rectangle 18"/>
            <p:cNvSpPr>
              <a:spLocks noChangeArrowheads="1"/>
            </p:cNvSpPr>
            <p:nvPr/>
          </p:nvSpPr>
          <p:spPr bwMode="auto">
            <a:xfrm>
              <a:off x="828426" y="2558707"/>
              <a:ext cx="1657350" cy="20161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Text Box 19"/>
            <p:cNvSpPr txBox="1">
              <a:spLocks noChangeArrowheads="1"/>
            </p:cNvSpPr>
            <p:nvPr/>
          </p:nvSpPr>
          <p:spPr bwMode="auto">
            <a:xfrm>
              <a:off x="1025276" y="3639795"/>
              <a:ext cx="124460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/>
                <a:t>机器语言级</a:t>
              </a:r>
            </a:p>
          </p:txBody>
        </p:sp>
        <p:sp>
          <p:nvSpPr>
            <p:cNvPr id="27668" name="Text Box 20"/>
            <p:cNvSpPr txBox="1">
              <a:spLocks noChangeArrowheads="1"/>
            </p:cNvSpPr>
            <p:nvPr/>
          </p:nvSpPr>
          <p:spPr bwMode="auto">
            <a:xfrm>
              <a:off x="1023144" y="3063532"/>
              <a:ext cx="124460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/>
                <a:t>高级语言级</a:t>
              </a:r>
            </a:p>
          </p:txBody>
        </p:sp>
        <p:sp>
          <p:nvSpPr>
            <p:cNvPr id="27669" name="Text Box 21"/>
            <p:cNvSpPr txBox="1">
              <a:spLocks noChangeArrowheads="1"/>
            </p:cNvSpPr>
            <p:nvPr/>
          </p:nvSpPr>
          <p:spPr bwMode="auto">
            <a:xfrm>
              <a:off x="1023144" y="4071595"/>
              <a:ext cx="124460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/>
                <a:t>微程序级</a:t>
              </a:r>
            </a:p>
          </p:txBody>
        </p:sp>
        <p:sp>
          <p:nvSpPr>
            <p:cNvPr id="27670" name="Text Box 22"/>
            <p:cNvSpPr txBox="1">
              <a:spLocks noChangeArrowheads="1"/>
            </p:cNvSpPr>
            <p:nvPr/>
          </p:nvSpPr>
          <p:spPr bwMode="auto">
            <a:xfrm>
              <a:off x="1045914" y="2631732"/>
              <a:ext cx="1244600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/>
                <a:t>目标机</a:t>
              </a:r>
            </a:p>
          </p:txBody>
        </p:sp>
        <p:sp>
          <p:nvSpPr>
            <p:cNvPr id="27671" name="Rectangle 23"/>
            <p:cNvSpPr>
              <a:spLocks noChangeArrowheads="1"/>
            </p:cNvSpPr>
            <p:nvPr/>
          </p:nvSpPr>
          <p:spPr bwMode="auto">
            <a:xfrm>
              <a:off x="5434930" y="2558707"/>
              <a:ext cx="1657350" cy="20161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2" name="Text Box 24"/>
            <p:cNvSpPr txBox="1">
              <a:spLocks noChangeArrowheads="1"/>
            </p:cNvSpPr>
            <p:nvPr/>
          </p:nvSpPr>
          <p:spPr bwMode="auto">
            <a:xfrm>
              <a:off x="5652418" y="3639795"/>
              <a:ext cx="1223963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/>
                <a:t>机器语言级</a:t>
              </a:r>
            </a:p>
          </p:txBody>
        </p:sp>
        <p:sp>
          <p:nvSpPr>
            <p:cNvPr id="27673" name="Text Box 25"/>
            <p:cNvSpPr txBox="1">
              <a:spLocks noChangeArrowheads="1"/>
            </p:cNvSpPr>
            <p:nvPr/>
          </p:nvSpPr>
          <p:spPr bwMode="auto">
            <a:xfrm>
              <a:off x="5652418" y="3063532"/>
              <a:ext cx="124460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/>
                <a:t>高级语言级</a:t>
              </a:r>
            </a:p>
          </p:txBody>
        </p:sp>
        <p:sp>
          <p:nvSpPr>
            <p:cNvPr id="27674" name="Text Box 26"/>
            <p:cNvSpPr txBox="1">
              <a:spLocks noChangeArrowheads="1"/>
            </p:cNvSpPr>
            <p:nvPr/>
          </p:nvSpPr>
          <p:spPr bwMode="auto">
            <a:xfrm>
              <a:off x="5650830" y="4071595"/>
              <a:ext cx="1208088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/>
                <a:t>微程序级</a:t>
              </a:r>
            </a:p>
          </p:txBody>
        </p:sp>
        <p:sp>
          <p:nvSpPr>
            <p:cNvPr id="27675" name="Text Box 27"/>
            <p:cNvSpPr txBox="1">
              <a:spLocks noChangeArrowheads="1"/>
            </p:cNvSpPr>
            <p:nvPr/>
          </p:nvSpPr>
          <p:spPr bwMode="auto">
            <a:xfrm>
              <a:off x="5652418" y="2631732"/>
              <a:ext cx="1244600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/>
                <a:t>宿主机</a:t>
              </a:r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5256875" y="4619133"/>
              <a:ext cx="1907413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/>
                <a:t>执行程序的计算机</a:t>
              </a:r>
            </a:p>
          </p:txBody>
        </p:sp>
        <p:sp>
          <p:nvSpPr>
            <p:cNvPr id="33" name="Text Box 27"/>
            <p:cNvSpPr txBox="1">
              <a:spLocks noChangeArrowheads="1"/>
            </p:cNvSpPr>
            <p:nvPr/>
          </p:nvSpPr>
          <p:spPr bwMode="auto">
            <a:xfrm>
              <a:off x="720371" y="4618439"/>
              <a:ext cx="1907413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/>
                <a:t>编写程序的计算机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83885E5-8BBB-4D9C-93E3-81FD37ADE31D}"/>
              </a:ext>
            </a:extLst>
          </p:cNvPr>
          <p:cNvGrpSpPr/>
          <p:nvPr/>
        </p:nvGrpSpPr>
        <p:grpSpPr>
          <a:xfrm>
            <a:off x="2555775" y="3169791"/>
            <a:ext cx="3384675" cy="1805380"/>
            <a:chOff x="2555775" y="3169791"/>
            <a:chExt cx="3384675" cy="1805380"/>
          </a:xfrm>
        </p:grpSpPr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2555775" y="3967753"/>
              <a:ext cx="337898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29"/>
            <p:cNvSpPr txBox="1">
              <a:spLocks noChangeArrowheads="1"/>
            </p:cNvSpPr>
            <p:nvPr/>
          </p:nvSpPr>
          <p:spPr bwMode="auto">
            <a:xfrm>
              <a:off x="3275707" y="3679721"/>
              <a:ext cx="1584325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600" b="1" dirty="0">
                  <a:solidFill>
                    <a:schemeClr val="accent2"/>
                  </a:solidFill>
                </a:rPr>
                <a:t>②统一机器语言</a:t>
              </a:r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3275707" y="3169791"/>
              <a:ext cx="1584325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600" b="1" dirty="0">
                  <a:solidFill>
                    <a:srgbClr val="FF3399"/>
                  </a:solidFill>
                </a:rPr>
                <a:t>①统一高级语言</a:t>
              </a: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3275707" y="4110876"/>
              <a:ext cx="1584325" cy="28892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600" b="1" dirty="0">
                  <a:solidFill>
                    <a:srgbClr val="800080"/>
                  </a:solidFill>
                </a:rPr>
                <a:t>③解释机器语言</a:t>
              </a:r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V="1">
              <a:off x="2555776" y="3458716"/>
              <a:ext cx="338467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 flipH="1">
              <a:off x="4067868" y="4399802"/>
              <a:ext cx="76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35"/>
            <p:cNvSpPr txBox="1">
              <a:spLocks noChangeArrowheads="1"/>
            </p:cNvSpPr>
            <p:nvPr/>
          </p:nvSpPr>
          <p:spPr bwMode="auto">
            <a:xfrm>
              <a:off x="3059832" y="4687833"/>
              <a:ext cx="2160240" cy="28733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600" b="1" dirty="0"/>
                <a:t>宿主机使用解释程序</a:t>
              </a: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V="1">
              <a:off x="5580112" y="4111769"/>
              <a:ext cx="354651" cy="288032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37"/>
            <p:cNvSpPr>
              <a:spLocks noChangeShapeType="1"/>
            </p:cNvSpPr>
            <p:nvPr/>
          </p:nvSpPr>
          <p:spPr bwMode="auto">
            <a:xfrm>
              <a:off x="2555776" y="4070739"/>
              <a:ext cx="432048" cy="329061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7"/>
            <p:cNvSpPr>
              <a:spLocks noChangeShapeType="1"/>
            </p:cNvSpPr>
            <p:nvPr/>
          </p:nvSpPr>
          <p:spPr bwMode="auto">
            <a:xfrm flipV="1">
              <a:off x="2987824" y="4399800"/>
              <a:ext cx="2592288" cy="0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37">
              <a:extLst>
                <a:ext uri="{FF2B5EF4-FFF2-40B4-BE49-F238E27FC236}">
                  <a16:creationId xmlns:a16="http://schemas.microsoft.com/office/drawing/2014/main" id="{B6447EB3-6ED8-483A-A813-6E9FB9D1E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4426" y="4399106"/>
              <a:ext cx="362552" cy="133307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9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4304584D-4C8A-444D-95A1-DB883D368396}" type="slidenum">
              <a:rPr lang="en-US" altLang="zh-CN"/>
              <a:t>26</a:t>
            </a:fld>
            <a:endParaRPr lang="en-US" altLang="zh-CN"/>
          </a:p>
        </p:txBody>
      </p:sp>
      <p:sp>
        <p:nvSpPr>
          <p:cNvPr id="47106" name="Text Box 1026"/>
          <p:cNvSpPr txBox="1">
            <a:spLocks noChangeArrowheads="1"/>
          </p:cNvSpPr>
          <p:nvPr/>
        </p:nvSpPr>
        <p:spPr bwMode="auto">
          <a:xfrm>
            <a:off x="228600" y="357166"/>
            <a:ext cx="868680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统一高级语言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存在一定困难，可争取</a:t>
            </a:r>
            <a:r>
              <a:rPr lang="zh-CN" altLang="en-US" b="1" u="sng" dirty="0">
                <a:latin typeface="宋体" panose="02010600030101010101" pitchFamily="2" charset="-122"/>
              </a:rPr>
              <a:t>汇编语言或接口</a:t>
            </a:r>
            <a:r>
              <a:rPr lang="en-US" altLang="zh-CN" b="1" u="sng" dirty="0">
                <a:latin typeface="宋体" panose="02010600030101010101" pitchFamily="2" charset="-122"/>
              </a:rPr>
              <a:t>/</a:t>
            </a:r>
            <a:r>
              <a:rPr lang="zh-CN" altLang="en-US" b="1" u="sng" dirty="0">
                <a:latin typeface="宋体" panose="02010600030101010101" pitchFamily="2" charset="-122"/>
              </a:rPr>
              <a:t>技术</a:t>
            </a:r>
            <a:r>
              <a:rPr lang="zh-CN" altLang="en-US" b="1" dirty="0">
                <a:latin typeface="宋体" panose="02010600030101010101" pitchFamily="2" charset="-122"/>
              </a:rPr>
              <a:t>的统一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47112" name="Text Box 1032"/>
          <p:cNvSpPr txBox="1">
            <a:spLocks noChangeArrowheads="1"/>
          </p:cNvSpPr>
          <p:nvPr/>
        </p:nvSpPr>
        <p:spPr bwMode="auto">
          <a:xfrm>
            <a:off x="228600" y="4797152"/>
            <a:ext cx="8701118" cy="9521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影响：</a:t>
            </a:r>
            <a:r>
              <a:rPr lang="zh-CN" altLang="en-US" b="1" dirty="0">
                <a:latin typeface="宋体" panose="02010600030101010101" pitchFamily="2" charset="-122"/>
              </a:rPr>
              <a:t>对系统结构的发展</a:t>
            </a:r>
            <a:r>
              <a:rPr lang="zh-CN" altLang="en-US" b="1" u="sng" dirty="0">
                <a:solidFill>
                  <a:srgbClr val="800080"/>
                </a:solidFill>
                <a:latin typeface="宋体" panose="02010600030101010101" pitchFamily="2" charset="-122"/>
              </a:rPr>
              <a:t>无限制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</a:t>
            </a:r>
            <a:r>
              <a:rPr lang="zh-CN" altLang="en-US" b="1" u="sng" dirty="0">
                <a:solidFill>
                  <a:srgbClr val="800080"/>
                </a:solidFill>
                <a:latin typeface="宋体" panose="02010600030101010101" pitchFamily="2" charset="-122"/>
              </a:rPr>
              <a:t>要求</a:t>
            </a:r>
            <a:r>
              <a:rPr lang="zh-CN" altLang="en-US" b="1" dirty="0">
                <a:latin typeface="宋体" panose="02010600030101010101" pitchFamily="2" charset="-122"/>
              </a:rPr>
              <a:t>相关功能的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接口一致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→发展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效率</a:t>
            </a:r>
            <a:r>
              <a: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受限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20" name="Text Box 50"/>
          <p:cNvSpPr txBox="1">
            <a:spLocks noChangeArrowheads="1"/>
          </p:cNvSpPr>
          <p:nvPr/>
        </p:nvSpPr>
        <p:spPr bwMode="auto">
          <a:xfrm>
            <a:off x="228600" y="1298574"/>
            <a:ext cx="8686800" cy="9521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437005" indent="-1437005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方案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</a:rPr>
              <a:t>采用统一的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中间语言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如</a:t>
            </a:r>
            <a:r>
              <a:rPr lang="en-US" altLang="zh-CN" sz="1800" b="1" dirty="0">
                <a:latin typeface="宋体" panose="02010600030101010101" pitchFamily="2" charset="-122"/>
              </a:rPr>
              <a:t>Java)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可</a:t>
            </a:r>
            <a:r>
              <a:rPr lang="zh-CN" altLang="en-US" b="1" dirty="0">
                <a:latin typeface="宋体" panose="02010600030101010101" pitchFamily="2" charset="-122"/>
              </a:rPr>
              <a:t>通过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解释执行</a:t>
            </a:r>
            <a:r>
              <a:rPr lang="zh-CN" altLang="en-US" b="1" dirty="0">
                <a:latin typeface="宋体" panose="02010600030101010101" pitchFamily="2" charset="-122"/>
              </a:rPr>
              <a:t>以适应不同的系统结构</a:t>
            </a:r>
            <a:r>
              <a:rPr lang="en-US" altLang="zh-CN" sz="2000" b="1" dirty="0">
                <a:latin typeface="宋体" panose="02010600030101010101" pitchFamily="2" charset="-122"/>
              </a:rPr>
              <a:t>              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解释执行的效率</a:t>
            </a: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不太理想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21" name="Text Box 51"/>
          <p:cNvSpPr txBox="1">
            <a:spLocks noChangeArrowheads="1"/>
          </p:cNvSpPr>
          <p:nvPr/>
        </p:nvSpPr>
        <p:spPr bwMode="auto">
          <a:xfrm>
            <a:off x="206375" y="2268322"/>
            <a:ext cx="8723343" cy="9521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437005" indent="-1437005"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方案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</a:rPr>
              <a:t>采用标准的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开放系统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具有可移植性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交互操作性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zh-CN" altLang="en-US" b="1" dirty="0">
                <a:latin typeface="宋体" panose="02010600030101010101" pitchFamily="2" charset="-122"/>
              </a:rPr>
              <a:t>用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硬件抽象层技术</a:t>
            </a:r>
            <a:r>
              <a:rPr lang="zh-CN" altLang="en-US" b="1" dirty="0">
                <a:latin typeface="宋体" panose="02010600030101010101" pitchFamily="2" charset="-122"/>
              </a:rPr>
              <a:t>适应不同的系统结构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要求接口基本</a:t>
            </a: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保持不变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259632" cy="36004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2123728" y="3356992"/>
            <a:ext cx="3672409" cy="1368400"/>
            <a:chOff x="2627783" y="3572892"/>
            <a:chExt cx="3672409" cy="1368400"/>
          </a:xfrm>
        </p:grpSpPr>
        <p:sp>
          <p:nvSpPr>
            <p:cNvPr id="47117" name="Text Box 1037"/>
            <p:cNvSpPr txBox="1">
              <a:spLocks noChangeArrowheads="1"/>
            </p:cNvSpPr>
            <p:nvPr/>
          </p:nvSpPr>
          <p:spPr bwMode="auto">
            <a:xfrm>
              <a:off x="2627784" y="3572892"/>
              <a:ext cx="1512142" cy="4333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应用程序</a:t>
              </a:r>
            </a:p>
          </p:txBody>
        </p:sp>
        <p:sp>
          <p:nvSpPr>
            <p:cNvPr id="47118" name="Text Box 1038"/>
            <p:cNvSpPr txBox="1">
              <a:spLocks noChangeArrowheads="1"/>
            </p:cNvSpPr>
            <p:nvPr/>
          </p:nvSpPr>
          <p:spPr bwMode="auto">
            <a:xfrm>
              <a:off x="2627783" y="4004692"/>
              <a:ext cx="1512143" cy="5761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anose="02010600030101010101" pitchFamily="2" charset="-122"/>
                </a:rPr>
                <a:t>OS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内核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ctr"/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47124" name="Text Box 1044"/>
            <p:cNvSpPr txBox="1">
              <a:spLocks noChangeArrowheads="1"/>
            </p:cNvSpPr>
            <p:nvPr/>
          </p:nvSpPr>
          <p:spPr bwMode="auto">
            <a:xfrm>
              <a:off x="4211637" y="4005064"/>
              <a:ext cx="360363" cy="4318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b="1" dirty="0"/>
                <a:t>或</a:t>
              </a:r>
              <a:endParaRPr lang="en-US" altLang="zh-CN" b="1" dirty="0"/>
            </a:p>
          </p:txBody>
        </p:sp>
        <p:sp>
          <p:nvSpPr>
            <p:cNvPr id="47125" name="Text Box 1045"/>
            <p:cNvSpPr txBox="1">
              <a:spLocks noChangeArrowheads="1"/>
            </p:cNvSpPr>
            <p:nvPr/>
          </p:nvSpPr>
          <p:spPr bwMode="auto">
            <a:xfrm>
              <a:off x="2648565" y="4364781"/>
              <a:ext cx="1440000" cy="216347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硬件抽象层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47126" name="Text Box 1046"/>
            <p:cNvSpPr txBox="1">
              <a:spLocks noChangeArrowheads="1"/>
            </p:cNvSpPr>
            <p:nvPr/>
          </p:nvSpPr>
          <p:spPr bwMode="auto">
            <a:xfrm>
              <a:off x="2627784" y="4580855"/>
              <a:ext cx="1512143" cy="36031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硬件平台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2" name="Text Box 1037"/>
            <p:cNvSpPr txBox="1">
              <a:spLocks noChangeArrowheads="1"/>
            </p:cNvSpPr>
            <p:nvPr/>
          </p:nvSpPr>
          <p:spPr bwMode="auto">
            <a:xfrm>
              <a:off x="4788049" y="3573016"/>
              <a:ext cx="1512142" cy="4333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应用程序</a:t>
              </a:r>
            </a:p>
          </p:txBody>
        </p:sp>
        <p:sp>
          <p:nvSpPr>
            <p:cNvPr id="23" name="Text Box 1038"/>
            <p:cNvSpPr txBox="1">
              <a:spLocks noChangeArrowheads="1"/>
            </p:cNvSpPr>
            <p:nvPr/>
          </p:nvSpPr>
          <p:spPr bwMode="auto">
            <a:xfrm>
              <a:off x="4788048" y="4004816"/>
              <a:ext cx="1512143" cy="35996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anose="02010600030101010101" pitchFamily="2" charset="-122"/>
                </a:rPr>
                <a:t>OS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内核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4" name="Text Box 1045"/>
            <p:cNvSpPr txBox="1">
              <a:spLocks noChangeArrowheads="1"/>
            </p:cNvSpPr>
            <p:nvPr/>
          </p:nvSpPr>
          <p:spPr bwMode="auto">
            <a:xfrm>
              <a:off x="4788050" y="4364905"/>
              <a:ext cx="1512142" cy="216347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硬件抽象层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25" name="Text Box 1046"/>
            <p:cNvSpPr txBox="1">
              <a:spLocks noChangeArrowheads="1"/>
            </p:cNvSpPr>
            <p:nvPr/>
          </p:nvSpPr>
          <p:spPr bwMode="auto">
            <a:xfrm>
              <a:off x="4788049" y="4580979"/>
              <a:ext cx="1512143" cy="36031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物理硬件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</p:grpSp>
      <p:pic>
        <p:nvPicPr>
          <p:cNvPr id="148482" name="Picture 2" descr="https://bkimg.cdn.bcebos.com/pic/2fdda3cc7cd98d10b97380c4283fb80e7aec90a4?x-bce-process=image/watermark,image_d2F0ZXIvYmFpa2U4MA==,g_7,xp_5,yp_5/format,f_au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140968"/>
            <a:ext cx="3120281" cy="208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2" grpId="0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40"/>
          <p:cNvSpPr txBox="1">
            <a:spLocks noChangeArrowheads="1"/>
          </p:cNvSpPr>
          <p:nvPr/>
        </p:nvSpPr>
        <p:spPr bwMode="auto">
          <a:xfrm>
            <a:off x="228600" y="404664"/>
            <a:ext cx="8701118" cy="4183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系列机</a:t>
            </a:r>
          </a:p>
          <a:p>
            <a:pPr marL="1349375" indent="-1349375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通过</a:t>
            </a:r>
            <a:r>
              <a:rPr lang="zh-CN" altLang="en-US" b="1" u="sng" dirty="0">
                <a:latin typeface="宋体" panose="02010600030101010101" pitchFamily="2" charset="-122"/>
              </a:rPr>
              <a:t>保持或扩充</a:t>
            </a:r>
            <a:r>
              <a:rPr lang="zh-CN" altLang="en-US" b="1" dirty="0">
                <a:latin typeface="宋体" panose="02010600030101010101" pitchFamily="2" charset="-122"/>
              </a:rPr>
              <a:t>系统结构，来实现软件可移植性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1349375" indent="-1349375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软件兼容的种类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marL="1349375" indent="-1349375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1349375" indent="-1349375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1349375" indent="-1349375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1349375" indent="-1349375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1349375" indent="-1349375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1349375" indent="-1349375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对系列机的要求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zh-CN" altLang="en-US" b="1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D7A846F8-C728-4977-867D-4CEAEE68E46B}" type="slidenum">
              <a:rPr lang="en-US" altLang="zh-CN"/>
              <a:t>27</a:t>
            </a:fld>
            <a:endParaRPr lang="en-US" altLang="zh-CN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228600" y="4581128"/>
            <a:ext cx="8758238" cy="8110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*影响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spc="-50" dirty="0">
                <a:latin typeface="宋体" panose="02010600030101010101" pitchFamily="2" charset="-122"/>
              </a:rPr>
              <a:t>可使用</a:t>
            </a:r>
            <a:r>
              <a:rPr lang="zh-CN" altLang="en-US" b="1" u="sng" spc="-50" dirty="0">
                <a:latin typeface="宋体" panose="02010600030101010101" pitchFamily="2" charset="-122"/>
              </a:rPr>
              <a:t>新的组成及实现技术</a:t>
            </a:r>
            <a:r>
              <a:rPr lang="zh-CN" altLang="en-US" b="1" spc="-50" dirty="0">
                <a:latin typeface="宋体" panose="02010600030101010101" pitchFamily="2" charset="-122"/>
              </a:rPr>
              <a:t>，</a:t>
            </a:r>
            <a:r>
              <a:rPr lang="zh-CN" altLang="en-US" b="1" u="sng" spc="-50" dirty="0">
                <a:solidFill>
                  <a:srgbClr val="990099"/>
                </a:solidFill>
                <a:latin typeface="宋体" panose="02010600030101010101" pitchFamily="2" charset="-122"/>
              </a:rPr>
              <a:t>推动</a:t>
            </a:r>
            <a:r>
              <a:rPr lang="zh-CN" altLang="en-US" b="1" spc="-50" dirty="0">
                <a:latin typeface="宋体" panose="02010600030101010101" pitchFamily="2" charset="-122"/>
              </a:rPr>
              <a:t>了系统结构的发展</a:t>
            </a:r>
            <a:endParaRPr lang="en-US" altLang="zh-CN" b="1" spc="-50" dirty="0">
              <a:latin typeface="宋体" panose="02010600030101010101" pitchFamily="2" charset="-122"/>
            </a:endParaRPr>
          </a:p>
          <a:p>
            <a:pPr marL="1524000" indent="-1524000"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            (</a:t>
            </a:r>
            <a:r>
              <a:rPr lang="zh-CN" altLang="en-US" sz="1800" b="1" dirty="0">
                <a:latin typeface="宋体" panose="02010600030101010101" pitchFamily="2" charset="-122"/>
              </a:rPr>
              <a:t>出现兼容产品</a:t>
            </a:r>
            <a:r>
              <a:rPr lang="en-US" altLang="zh-CN" sz="1800" b="1" dirty="0">
                <a:latin typeface="宋体" panose="02010600030101010101" pitchFamily="2" charset="-122"/>
              </a:rPr>
              <a:t>)  </a:t>
            </a:r>
            <a:r>
              <a:rPr lang="zh-CN" altLang="en-US" sz="1800" b="1" dirty="0">
                <a:latin typeface="宋体" panose="02010600030101010101" pitchFamily="2" charset="-122"/>
              </a:rPr>
              <a:t>如</a:t>
            </a:r>
            <a:r>
              <a:rPr lang="en-US" altLang="zh-CN" sz="1800" b="1" dirty="0">
                <a:latin typeface="宋体" panose="02010600030101010101" pitchFamily="2" charset="-122"/>
              </a:rPr>
              <a:t>486DX2</a:t>
            </a:r>
            <a:r>
              <a:rPr lang="zh-CN" altLang="en-US" sz="1800" b="1" dirty="0">
                <a:latin typeface="宋体" panose="02010600030101010101" pitchFamily="2" charset="-122"/>
              </a:rPr>
              <a:t>的性能是</a:t>
            </a:r>
            <a:r>
              <a:rPr lang="en-US" altLang="zh-CN" sz="1800" b="1" dirty="0">
                <a:latin typeface="宋体" panose="02010600030101010101" pitchFamily="2" charset="-122"/>
              </a:rPr>
              <a:t>486DX</a:t>
            </a:r>
            <a:r>
              <a:rPr lang="zh-CN" altLang="en-US" sz="1800" b="1" dirty="0">
                <a:latin typeface="宋体" panose="02010600030101010101" pitchFamily="2" charset="-122"/>
              </a:rPr>
              <a:t>的</a:t>
            </a:r>
            <a:r>
              <a:rPr lang="en-US" altLang="zh-CN" sz="1800" b="1" dirty="0">
                <a:latin typeface="宋体" panose="02010600030101010101" pitchFamily="2" charset="-122"/>
              </a:rPr>
              <a:t>2</a:t>
            </a:r>
            <a:r>
              <a:rPr lang="zh-CN" altLang="en-US" sz="1800" b="1" dirty="0">
                <a:latin typeface="宋体" panose="02010600030101010101" pitchFamily="2" charset="-122"/>
              </a:rPr>
              <a:t>倍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3542430" y="4099138"/>
            <a:ext cx="4485954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保证</a:t>
            </a:r>
            <a:r>
              <a:rPr lang="zh-CN" altLang="en-US" b="1" u="sng" dirty="0">
                <a:solidFill>
                  <a:srgbClr val="800080"/>
                </a:solidFill>
                <a:latin typeface="宋体" panose="02010600030101010101" pitchFamily="2" charset="-122"/>
              </a:rPr>
              <a:t>向后兼容</a:t>
            </a:r>
            <a:r>
              <a:rPr lang="zh-CN" altLang="en-US" b="1" dirty="0">
                <a:latin typeface="宋体" panose="02010600030101010101" pitchFamily="2" charset="-122"/>
              </a:rPr>
              <a:t>，力争</a:t>
            </a:r>
            <a:r>
              <a:rPr lang="zh-CN" altLang="en-US" b="1" u="sng" dirty="0">
                <a:solidFill>
                  <a:srgbClr val="800080"/>
                </a:solidFill>
                <a:latin typeface="宋体" panose="02010600030101010101" pitchFamily="2" charset="-122"/>
              </a:rPr>
              <a:t>向上兼容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3540843" y="1340768"/>
            <a:ext cx="3407421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向上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向下、向前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向后</a:t>
            </a:r>
          </a:p>
        </p:txBody>
      </p:sp>
      <p:grpSp>
        <p:nvGrpSpPr>
          <p:cNvPr id="106530" name="Group 34"/>
          <p:cNvGrpSpPr/>
          <p:nvPr/>
        </p:nvGrpSpPr>
        <p:grpSpPr bwMode="auto">
          <a:xfrm>
            <a:off x="1474788" y="1836316"/>
            <a:ext cx="6913562" cy="2284413"/>
            <a:chOff x="929" y="607"/>
            <a:chExt cx="4355" cy="1439"/>
          </a:xfrm>
        </p:grpSpPr>
        <p:sp>
          <p:nvSpPr>
            <p:cNvPr id="106506" name="Line 10"/>
            <p:cNvSpPr>
              <a:spLocks noChangeShapeType="1"/>
            </p:cNvSpPr>
            <p:nvPr/>
          </p:nvSpPr>
          <p:spPr bwMode="auto">
            <a:xfrm>
              <a:off x="2154" y="1888"/>
              <a:ext cx="241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tailEnd type="arrow" w="med" len="med"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07" name="Line 11"/>
            <p:cNvSpPr>
              <a:spLocks noChangeShapeType="1"/>
            </p:cNvSpPr>
            <p:nvPr/>
          </p:nvSpPr>
          <p:spPr bwMode="auto">
            <a:xfrm flipH="1" flipV="1">
              <a:off x="2152" y="794"/>
              <a:ext cx="1" cy="109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tailEnd type="arrow" w="med" len="med"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08" name="Text Box 12"/>
            <p:cNvSpPr txBox="1">
              <a:spLocks noChangeArrowheads="1"/>
            </p:cNvSpPr>
            <p:nvPr/>
          </p:nvSpPr>
          <p:spPr bwMode="auto">
            <a:xfrm>
              <a:off x="4591" y="1772"/>
              <a:ext cx="693" cy="1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r>
                <a:rPr lang="zh-CN" altLang="en-US" sz="1800" b="1"/>
                <a:t>发布时间</a:t>
              </a:r>
            </a:p>
          </p:txBody>
        </p:sp>
        <p:sp>
          <p:nvSpPr>
            <p:cNvPr id="106509" name="Text Box 13"/>
            <p:cNvSpPr txBox="1">
              <a:spLocks noChangeArrowheads="1"/>
            </p:cNvSpPr>
            <p:nvPr/>
          </p:nvSpPr>
          <p:spPr bwMode="auto">
            <a:xfrm>
              <a:off x="1835" y="607"/>
              <a:ext cx="681" cy="1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r>
                <a:rPr lang="zh-CN" altLang="en-US" sz="1800" b="1" dirty="0"/>
                <a:t>机器档次</a:t>
              </a:r>
            </a:p>
          </p:txBody>
        </p:sp>
        <p:sp>
          <p:nvSpPr>
            <p:cNvPr id="106510" name="Freeform 14"/>
            <p:cNvSpPr/>
            <p:nvPr/>
          </p:nvSpPr>
          <p:spPr bwMode="auto">
            <a:xfrm>
              <a:off x="2153" y="906"/>
              <a:ext cx="188" cy="359"/>
            </a:xfrm>
            <a:custGeom>
              <a:avLst/>
              <a:gdLst/>
              <a:ahLst/>
              <a:cxnLst>
                <a:cxn ang="0">
                  <a:pos x="0" y="359"/>
                </a:cxn>
                <a:cxn ang="0">
                  <a:pos x="96" y="321"/>
                </a:cxn>
                <a:cxn ang="0">
                  <a:pos x="148" y="273"/>
                </a:cxn>
                <a:cxn ang="0">
                  <a:pos x="188" y="201"/>
                </a:cxn>
                <a:cxn ang="0">
                  <a:pos x="168" y="109"/>
                </a:cxn>
                <a:cxn ang="0">
                  <a:pos x="128" y="57"/>
                </a:cxn>
                <a:cxn ang="0">
                  <a:pos x="4" y="0"/>
                </a:cxn>
              </a:cxnLst>
              <a:rect l="0" t="0" r="r" b="b"/>
              <a:pathLst>
                <a:path w="188" h="359">
                  <a:moveTo>
                    <a:pt x="0" y="359"/>
                  </a:moveTo>
                  <a:lnTo>
                    <a:pt x="96" y="321"/>
                  </a:lnTo>
                  <a:lnTo>
                    <a:pt x="148" y="273"/>
                  </a:lnTo>
                  <a:lnTo>
                    <a:pt x="188" y="201"/>
                  </a:lnTo>
                  <a:lnTo>
                    <a:pt x="168" y="109"/>
                  </a:lnTo>
                  <a:lnTo>
                    <a:pt x="128" y="57"/>
                  </a:lnTo>
                  <a:lnTo>
                    <a:pt x="4" y="0"/>
                  </a:lnTo>
                </a:path>
              </a:pathLst>
            </a:custGeom>
            <a:noFill/>
            <a:ln w="12700">
              <a:solidFill>
                <a:srgbClr val="80008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1" name="Freeform 15"/>
            <p:cNvSpPr/>
            <p:nvPr/>
          </p:nvSpPr>
          <p:spPr bwMode="auto">
            <a:xfrm>
              <a:off x="2157" y="1265"/>
              <a:ext cx="180" cy="3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" y="64"/>
                </a:cxn>
                <a:cxn ang="0">
                  <a:pos x="164" y="128"/>
                </a:cxn>
                <a:cxn ang="0">
                  <a:pos x="180" y="232"/>
                </a:cxn>
                <a:cxn ang="0">
                  <a:pos x="143" y="326"/>
                </a:cxn>
                <a:cxn ang="0">
                  <a:pos x="0" y="396"/>
                </a:cxn>
              </a:cxnLst>
              <a:rect l="0" t="0" r="r" b="b"/>
              <a:pathLst>
                <a:path w="180" h="396">
                  <a:moveTo>
                    <a:pt x="0" y="0"/>
                  </a:moveTo>
                  <a:lnTo>
                    <a:pt x="108" y="64"/>
                  </a:lnTo>
                  <a:lnTo>
                    <a:pt x="164" y="128"/>
                  </a:lnTo>
                  <a:lnTo>
                    <a:pt x="180" y="232"/>
                  </a:lnTo>
                  <a:lnTo>
                    <a:pt x="143" y="326"/>
                  </a:lnTo>
                  <a:lnTo>
                    <a:pt x="0" y="396"/>
                  </a:lnTo>
                </a:path>
              </a:pathLst>
            </a:custGeom>
            <a:noFill/>
            <a:ln w="12700">
              <a:solidFill>
                <a:srgbClr val="80008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2" name="Freeform 16"/>
            <p:cNvSpPr/>
            <p:nvPr/>
          </p:nvSpPr>
          <p:spPr bwMode="auto">
            <a:xfrm>
              <a:off x="3606" y="1703"/>
              <a:ext cx="742" cy="180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80" y="96"/>
                </a:cxn>
                <a:cxn ang="0">
                  <a:pos x="212" y="32"/>
                </a:cxn>
                <a:cxn ang="0">
                  <a:pos x="380" y="0"/>
                </a:cxn>
                <a:cxn ang="0">
                  <a:pos x="516" y="28"/>
                </a:cxn>
                <a:cxn ang="0">
                  <a:pos x="648" y="80"/>
                </a:cxn>
                <a:cxn ang="0">
                  <a:pos x="742" y="176"/>
                </a:cxn>
              </a:cxnLst>
              <a:rect l="0" t="0" r="r" b="b"/>
              <a:pathLst>
                <a:path w="742" h="180">
                  <a:moveTo>
                    <a:pt x="0" y="180"/>
                  </a:moveTo>
                  <a:lnTo>
                    <a:pt x="80" y="96"/>
                  </a:lnTo>
                  <a:lnTo>
                    <a:pt x="212" y="32"/>
                  </a:lnTo>
                  <a:lnTo>
                    <a:pt x="380" y="0"/>
                  </a:lnTo>
                  <a:lnTo>
                    <a:pt x="516" y="28"/>
                  </a:lnTo>
                  <a:lnTo>
                    <a:pt x="648" y="80"/>
                  </a:lnTo>
                  <a:lnTo>
                    <a:pt x="742" y="176"/>
                  </a:lnTo>
                </a:path>
              </a:pathLst>
            </a:custGeom>
            <a:noFill/>
            <a:ln w="12700">
              <a:solidFill>
                <a:srgbClr val="CC33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3" name="Freeform 17"/>
            <p:cNvSpPr/>
            <p:nvPr/>
          </p:nvSpPr>
          <p:spPr bwMode="auto">
            <a:xfrm>
              <a:off x="2790" y="1716"/>
              <a:ext cx="812" cy="163"/>
            </a:xfrm>
            <a:custGeom>
              <a:avLst/>
              <a:gdLst/>
              <a:ahLst/>
              <a:cxnLst>
                <a:cxn ang="0">
                  <a:pos x="812" y="163"/>
                </a:cxn>
                <a:cxn ang="0">
                  <a:pos x="687" y="73"/>
                </a:cxn>
                <a:cxn ang="0">
                  <a:pos x="559" y="19"/>
                </a:cxn>
                <a:cxn ang="0">
                  <a:pos x="413" y="0"/>
                </a:cxn>
                <a:cxn ang="0">
                  <a:pos x="224" y="23"/>
                </a:cxn>
                <a:cxn ang="0">
                  <a:pos x="108" y="71"/>
                </a:cxn>
                <a:cxn ang="0">
                  <a:pos x="0" y="163"/>
                </a:cxn>
              </a:cxnLst>
              <a:rect l="0" t="0" r="r" b="b"/>
              <a:pathLst>
                <a:path w="812" h="163">
                  <a:moveTo>
                    <a:pt x="812" y="163"/>
                  </a:moveTo>
                  <a:lnTo>
                    <a:pt x="687" y="73"/>
                  </a:lnTo>
                  <a:lnTo>
                    <a:pt x="559" y="19"/>
                  </a:lnTo>
                  <a:lnTo>
                    <a:pt x="413" y="0"/>
                  </a:lnTo>
                  <a:lnTo>
                    <a:pt x="224" y="23"/>
                  </a:lnTo>
                  <a:lnTo>
                    <a:pt x="108" y="71"/>
                  </a:lnTo>
                  <a:lnTo>
                    <a:pt x="0" y="163"/>
                  </a:lnTo>
                </a:path>
              </a:pathLst>
            </a:custGeom>
            <a:noFill/>
            <a:ln w="12700">
              <a:solidFill>
                <a:srgbClr val="CC33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4" name="Line 18"/>
            <p:cNvSpPr>
              <a:spLocks noChangeShapeType="1"/>
            </p:cNvSpPr>
            <p:nvPr/>
          </p:nvSpPr>
          <p:spPr bwMode="auto">
            <a:xfrm>
              <a:off x="2152" y="1258"/>
              <a:ext cx="13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5" name="Rectangle 19"/>
            <p:cNvSpPr>
              <a:spLocks noChangeArrowheads="1"/>
            </p:cNvSpPr>
            <p:nvPr/>
          </p:nvSpPr>
          <p:spPr bwMode="auto">
            <a:xfrm>
              <a:off x="3514" y="1167"/>
              <a:ext cx="185" cy="13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6" name="Line 20"/>
            <p:cNvSpPr>
              <a:spLocks noChangeShapeType="1"/>
            </p:cNvSpPr>
            <p:nvPr/>
          </p:nvSpPr>
          <p:spPr bwMode="auto">
            <a:xfrm>
              <a:off x="3605" y="1303"/>
              <a:ext cx="1" cy="5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517" name="Text Box 21"/>
            <p:cNvSpPr txBox="1">
              <a:spLocks noChangeArrowheads="1"/>
            </p:cNvSpPr>
            <p:nvPr/>
          </p:nvSpPr>
          <p:spPr bwMode="auto">
            <a:xfrm>
              <a:off x="3339" y="980"/>
              <a:ext cx="1174" cy="1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当前机器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编程时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zh-CN" altLang="en-US" sz="1800" b="1" u="sng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06518" name="Text Box 22"/>
            <p:cNvSpPr txBox="1">
              <a:spLocks noChangeArrowheads="1"/>
            </p:cNvSpPr>
            <p:nvPr/>
          </p:nvSpPr>
          <p:spPr bwMode="auto">
            <a:xfrm>
              <a:off x="2335" y="968"/>
              <a:ext cx="729" cy="1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r>
                <a:rPr lang="zh-CN" altLang="en-US" sz="1800" b="1">
                  <a:solidFill>
                    <a:srgbClr val="800080"/>
                  </a:solidFill>
                </a:rPr>
                <a:t>向上兼容</a:t>
              </a:r>
            </a:p>
          </p:txBody>
        </p:sp>
        <p:sp>
          <p:nvSpPr>
            <p:cNvPr id="106519" name="Text Box 23"/>
            <p:cNvSpPr txBox="1">
              <a:spLocks noChangeArrowheads="1"/>
            </p:cNvSpPr>
            <p:nvPr/>
          </p:nvSpPr>
          <p:spPr bwMode="auto">
            <a:xfrm>
              <a:off x="2335" y="1358"/>
              <a:ext cx="681" cy="1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r>
                <a:rPr lang="zh-CN" altLang="en-US" sz="1800" b="1">
                  <a:solidFill>
                    <a:srgbClr val="800080"/>
                  </a:solidFill>
                </a:rPr>
                <a:t>向下兼容</a:t>
              </a:r>
            </a:p>
          </p:txBody>
        </p:sp>
        <p:sp>
          <p:nvSpPr>
            <p:cNvPr id="106520" name="Text Box 24"/>
            <p:cNvSpPr txBox="1">
              <a:spLocks noChangeArrowheads="1"/>
            </p:cNvSpPr>
            <p:nvPr/>
          </p:nvSpPr>
          <p:spPr bwMode="auto">
            <a:xfrm>
              <a:off x="1201" y="839"/>
              <a:ext cx="907" cy="1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pPr algn="r"/>
              <a:r>
                <a:rPr lang="en-US" altLang="zh-CN" sz="1800" b="1" dirty="0"/>
                <a:t>(</a:t>
              </a:r>
              <a:r>
                <a:rPr lang="zh-CN" altLang="en-US" sz="1800" b="1" dirty="0"/>
                <a:t>如小型机</a:t>
              </a:r>
              <a:r>
                <a:rPr lang="en-US" altLang="zh-CN" sz="1800" b="1" dirty="0"/>
                <a:t>)</a:t>
              </a:r>
              <a:r>
                <a:rPr lang="zh-CN" altLang="en-US" sz="1800" b="1" dirty="0"/>
                <a:t>高</a:t>
              </a:r>
            </a:p>
          </p:txBody>
        </p:sp>
        <p:sp>
          <p:nvSpPr>
            <p:cNvPr id="106522" name="Text Box 26"/>
            <p:cNvSpPr txBox="1">
              <a:spLocks noChangeArrowheads="1"/>
            </p:cNvSpPr>
            <p:nvPr/>
          </p:nvSpPr>
          <p:spPr bwMode="auto">
            <a:xfrm>
              <a:off x="3650" y="1519"/>
              <a:ext cx="717" cy="1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pPr algn="ctr"/>
              <a:r>
                <a:rPr lang="zh-CN" altLang="en-US" sz="1800" b="1">
                  <a:solidFill>
                    <a:srgbClr val="CC3300"/>
                  </a:solidFill>
                </a:rPr>
                <a:t>向后兼容</a:t>
              </a:r>
            </a:p>
          </p:txBody>
        </p:sp>
        <p:sp>
          <p:nvSpPr>
            <p:cNvPr id="106523" name="Text Box 27"/>
            <p:cNvSpPr txBox="1">
              <a:spLocks noChangeArrowheads="1"/>
            </p:cNvSpPr>
            <p:nvPr/>
          </p:nvSpPr>
          <p:spPr bwMode="auto">
            <a:xfrm>
              <a:off x="2744" y="1519"/>
              <a:ext cx="737" cy="1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pPr algn="ctr"/>
              <a:r>
                <a:rPr lang="zh-CN" altLang="en-US" sz="1800" b="1">
                  <a:solidFill>
                    <a:srgbClr val="CC3300"/>
                  </a:solidFill>
                </a:rPr>
                <a:t>向前兼容</a:t>
              </a:r>
            </a:p>
          </p:txBody>
        </p:sp>
        <p:sp>
          <p:nvSpPr>
            <p:cNvPr id="106524" name="Text Box 28"/>
            <p:cNvSpPr txBox="1">
              <a:spLocks noChangeArrowheads="1"/>
            </p:cNvSpPr>
            <p:nvPr/>
          </p:nvSpPr>
          <p:spPr bwMode="auto">
            <a:xfrm>
              <a:off x="2607" y="1877"/>
              <a:ext cx="2041" cy="16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r>
                <a:rPr lang="en-US" altLang="zh-CN" sz="1600" b="1" dirty="0">
                  <a:latin typeface="宋体" panose="02010600030101010101" pitchFamily="2" charset="-122"/>
                </a:rPr>
                <a:t>2005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年      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2006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年     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2009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年</a:t>
              </a:r>
            </a:p>
          </p:txBody>
        </p:sp>
        <p:sp>
          <p:nvSpPr>
            <p:cNvPr id="106525" name="Text Box 29"/>
            <p:cNvSpPr txBox="1">
              <a:spLocks noChangeArrowheads="1"/>
            </p:cNvSpPr>
            <p:nvPr/>
          </p:nvSpPr>
          <p:spPr bwMode="auto">
            <a:xfrm>
              <a:off x="929" y="1559"/>
              <a:ext cx="1179" cy="18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>
              <a:spAutoFit/>
            </a:bodyPr>
            <a:lstStyle/>
            <a:p>
              <a:pPr algn="r"/>
              <a:r>
                <a:rPr lang="en-US" altLang="zh-CN" sz="1800" b="1" dirty="0"/>
                <a:t>(</a:t>
              </a:r>
              <a:r>
                <a:rPr lang="zh-CN" altLang="en-US" sz="1800" b="1" dirty="0"/>
                <a:t>如嵌入式系统</a:t>
              </a:r>
              <a:r>
                <a:rPr lang="en-US" altLang="zh-CN" sz="1800" b="1" dirty="0"/>
                <a:t>)</a:t>
              </a:r>
              <a:r>
                <a:rPr lang="zh-CN" altLang="en-US" sz="1800" b="1" dirty="0"/>
                <a:t>低</a:t>
              </a:r>
            </a:p>
          </p:txBody>
        </p:sp>
      </p:grpSp>
      <p:sp>
        <p:nvSpPr>
          <p:cNvPr id="106527" name="Text Box 31"/>
          <p:cNvSpPr txBox="1">
            <a:spLocks noChangeArrowheads="1"/>
          </p:cNvSpPr>
          <p:nvPr/>
        </p:nvSpPr>
        <p:spPr bwMode="auto">
          <a:xfrm>
            <a:off x="228600" y="5373216"/>
            <a:ext cx="8686800" cy="9002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影响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/>
              <a:t>要求</a:t>
            </a:r>
            <a:r>
              <a:rPr lang="zh-CN" altLang="en-US" b="1" u="sng" dirty="0"/>
              <a:t>系统结构基本不变</a:t>
            </a:r>
            <a:r>
              <a:rPr lang="zh-CN" altLang="en-US" b="1" dirty="0"/>
              <a:t>，</a:t>
            </a:r>
            <a:r>
              <a:rPr lang="zh-CN" altLang="en-US" b="1" u="sng" dirty="0">
                <a:solidFill>
                  <a:srgbClr val="990099"/>
                </a:solidFill>
              </a:rPr>
              <a:t>限制</a:t>
            </a:r>
            <a:r>
              <a:rPr lang="zh-CN" altLang="en-US" b="1" dirty="0"/>
              <a:t>了系统结构的发展</a:t>
            </a:r>
            <a:endParaRPr lang="en-US" altLang="zh-CN" b="1" dirty="0"/>
          </a:p>
          <a:p>
            <a:pPr>
              <a:lnSpc>
                <a:spcPct val="125000"/>
              </a:lnSpc>
            </a:pPr>
            <a:r>
              <a:rPr lang="en-US" altLang="zh-CN" sz="1800" b="1" spc="-50" dirty="0">
                <a:solidFill>
                  <a:srgbClr val="800080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sz="1800" b="1" spc="-50" dirty="0">
                <a:solidFill>
                  <a:srgbClr val="800080"/>
                </a:solidFill>
                <a:latin typeface="宋体" panose="02010600030101010101" pitchFamily="2" charset="-122"/>
              </a:rPr>
              <a:t>如：</a:t>
            </a:r>
            <a:r>
              <a:rPr lang="en-US" altLang="zh-CN" sz="1800" b="1" spc="-50" dirty="0">
                <a:latin typeface="宋体" panose="02010600030101010101" pitchFamily="2" charset="-122"/>
              </a:rPr>
              <a:t>IA16(117+16)</a:t>
            </a:r>
            <a:r>
              <a:rPr lang="zh-CN" altLang="en-US" sz="1800" b="1" spc="-50" dirty="0">
                <a:latin typeface="宋体" panose="02010600030101010101" pitchFamily="2" charset="-122"/>
              </a:rPr>
              <a:t>→</a:t>
            </a:r>
            <a:r>
              <a:rPr lang="en-US" altLang="zh-CN" sz="1800" b="1" spc="-50" dirty="0">
                <a:latin typeface="宋体" panose="02010600030101010101" pitchFamily="2" charset="-122"/>
              </a:rPr>
              <a:t>IA32(+40+3+SSE)</a:t>
            </a:r>
            <a:r>
              <a:rPr lang="zh-CN" altLang="en-US" sz="1800" b="1" spc="-50" dirty="0">
                <a:latin typeface="宋体" panose="02010600030101010101" pitchFamily="2" charset="-122"/>
              </a:rPr>
              <a:t>→</a:t>
            </a:r>
            <a:r>
              <a:rPr lang="en-US" altLang="zh-CN" sz="1800" b="1" spc="-50" dirty="0">
                <a:latin typeface="宋体" panose="02010600030101010101" pitchFamily="2" charset="-122"/>
              </a:rPr>
              <a:t>IA64(+</a:t>
            </a:r>
            <a:r>
              <a:rPr lang="en-US" altLang="zh-CN" sz="1800" b="1" spc="-50" dirty="0">
                <a:latin typeface="+mn-ea"/>
              </a:rPr>
              <a:t>EM64T</a:t>
            </a:r>
            <a:r>
              <a:rPr lang="en-US" altLang="zh-CN" sz="1800" b="1" spc="-50" dirty="0">
                <a:latin typeface="宋体" panose="02010600030101010101" pitchFamily="2" charset="-122"/>
              </a:rPr>
              <a:t>)</a:t>
            </a:r>
            <a:r>
              <a:rPr lang="zh-CN" altLang="en-US" sz="1800" b="1" spc="-50" dirty="0">
                <a:latin typeface="宋体" panose="02010600030101010101" pitchFamily="2" charset="-122"/>
              </a:rPr>
              <a:t>，只增不减、效率不高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259632" cy="36004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32" name="AutoShape 338"/>
          <p:cNvSpPr/>
          <p:nvPr/>
        </p:nvSpPr>
        <p:spPr bwMode="auto">
          <a:xfrm>
            <a:off x="7193161" y="2833266"/>
            <a:ext cx="1699319" cy="288000"/>
          </a:xfrm>
          <a:prstGeom prst="borderCallout2">
            <a:avLst>
              <a:gd name="adj1" fmla="val 51268"/>
              <a:gd name="adj2" fmla="val -290"/>
              <a:gd name="adj3" fmla="val 50567"/>
              <a:gd name="adj4" fmla="val -7625"/>
              <a:gd name="adj5" fmla="val 329576"/>
              <a:gd name="adj6" fmla="val -14621"/>
            </a:avLst>
          </a:prstGeom>
          <a:noFill/>
          <a:ln w="12700">
            <a:solidFill>
              <a:srgbClr val="0070C0"/>
            </a:solidFill>
            <a:prstDash val="sysDash"/>
            <a:miter lim="800000"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lvl="0" algn="ctr"/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</a:rPr>
              <a:t>新机器</a:t>
            </a:r>
            <a:r>
              <a:rPr lang="en-US" altLang="zh-CN" sz="1600" b="1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zh-CN" altLang="en-US" sz="1600" b="1" dirty="0">
                <a:solidFill>
                  <a:srgbClr val="000000"/>
                </a:solidFill>
                <a:latin typeface="+mn-ea"/>
                <a:ea typeface="+mn-ea"/>
              </a:rPr>
              <a:t>运行时</a:t>
            </a:r>
            <a:r>
              <a:rPr lang="en-US" altLang="zh-CN" sz="1600" b="1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zh-CN" altLang="en-US" sz="18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/>
      <p:bldP spid="106502" grpId="0"/>
      <p:bldP spid="106504" grpId="0"/>
      <p:bldP spid="106527" grpId="0"/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658CDECE-559D-4639-8C70-F84DAB27829F}" type="slidenum">
              <a:rPr lang="en-US" altLang="zh-CN"/>
              <a:t>28</a:t>
            </a:fld>
            <a:endParaRPr lang="en-US" altLang="zh-CN"/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452736" y="4150644"/>
            <a:ext cx="5279504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对系统结构的发展</a:t>
            </a:r>
            <a:r>
              <a:rPr lang="zh-CN" altLang="en-US" b="1" u="sng" dirty="0">
                <a:solidFill>
                  <a:srgbClr val="800080"/>
                </a:solidFill>
                <a:latin typeface="宋体" panose="02010600030101010101" pitchFamily="2" charset="-122"/>
              </a:rPr>
              <a:t>无限制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模拟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仿真的</a:t>
            </a:r>
            <a:r>
              <a:rPr lang="zh-CN" altLang="en-US" b="1" u="sng" dirty="0">
                <a:solidFill>
                  <a:srgbClr val="800080"/>
                </a:solidFill>
                <a:latin typeface="宋体" panose="02010600030101010101" pitchFamily="2" charset="-122"/>
              </a:rPr>
              <a:t>系统性能不佳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性能受限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2" name="Text Box 45"/>
          <p:cNvSpPr txBox="1">
            <a:spLocks noChangeArrowheads="1"/>
          </p:cNvSpPr>
          <p:nvPr/>
        </p:nvSpPr>
        <p:spPr bwMode="auto">
          <a:xfrm>
            <a:off x="228600" y="445562"/>
            <a:ext cx="7655768" cy="42088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(3)</a:t>
            </a:r>
            <a:r>
              <a:rPr lang="zh-CN" altLang="en-US" b="1" dirty="0">
                <a:solidFill>
                  <a:srgbClr val="FF3399"/>
                </a:solidFill>
              </a:rPr>
              <a:t>模拟与仿真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</a:t>
            </a:r>
            <a:r>
              <a:rPr lang="zh-CN" altLang="en-US" b="1" dirty="0">
                <a:latin typeface="+mn-ea"/>
                <a:ea typeface="+mn-ea"/>
              </a:rPr>
              <a:t>通过</a:t>
            </a:r>
            <a:r>
              <a:rPr lang="zh-CN" altLang="en-US" b="1" u="sng" dirty="0">
                <a:latin typeface="+mn-ea"/>
                <a:ea typeface="+mn-ea"/>
              </a:rPr>
              <a:t>软件</a:t>
            </a:r>
            <a:r>
              <a:rPr lang="en-US" altLang="zh-CN" b="1" u="sng" dirty="0">
                <a:latin typeface="+mn-ea"/>
                <a:ea typeface="+mn-ea"/>
              </a:rPr>
              <a:t>(</a:t>
            </a:r>
            <a:r>
              <a:rPr lang="zh-CN" altLang="en-US" b="1" u="sng" dirty="0">
                <a:latin typeface="+mn-ea"/>
                <a:ea typeface="+mn-ea"/>
              </a:rPr>
              <a:t>程序</a:t>
            </a:r>
            <a:r>
              <a:rPr lang="en-US" altLang="zh-CN" b="1" u="sng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解释目标机，来实现软件可移植性</a:t>
            </a:r>
            <a:r>
              <a:rPr lang="en-US" altLang="zh-CN" b="1" dirty="0">
                <a:latin typeface="+mn-ea"/>
                <a:ea typeface="+mn-ea"/>
              </a:rPr>
              <a:t> </a:t>
            </a: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*模拟：</a:t>
            </a: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endParaRPr lang="en-US" altLang="zh-CN" sz="18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*仿真：</a:t>
            </a: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比较：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不同点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相同点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影响：</a:t>
            </a:r>
            <a:endParaRPr lang="zh-CN" altLang="en-US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3" name="Text Box 46"/>
          <p:cNvSpPr txBox="1">
            <a:spLocks noChangeArrowheads="1"/>
          </p:cNvSpPr>
          <p:nvPr/>
        </p:nvSpPr>
        <p:spPr bwMode="auto">
          <a:xfrm>
            <a:off x="1452735" y="1412776"/>
            <a:ext cx="7367861" cy="8448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用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机器语言程序</a:t>
            </a:r>
            <a:r>
              <a:rPr lang="zh-CN" altLang="en-US" b="1" dirty="0">
                <a:latin typeface="宋体" panose="02010600030101010101" pitchFamily="2" charset="-122"/>
              </a:rPr>
              <a:t>解释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目标机</a:t>
            </a:r>
            <a:r>
              <a:rPr lang="zh-CN" altLang="en-US" b="1" dirty="0">
                <a:latin typeface="宋体" panose="02010600030101010101" pitchFamily="2" charset="-122"/>
              </a:rPr>
              <a:t>     </a:t>
            </a:r>
            <a:r>
              <a:rPr lang="zh-CN" altLang="en-US" sz="1800" b="1" dirty="0">
                <a:latin typeface="宋体" panose="02010600030101010101" pitchFamily="2" charset="-122"/>
              </a:rPr>
              <a:t>←放在宿主机</a:t>
            </a:r>
            <a:r>
              <a:rPr lang="zh-CN" altLang="en-US" sz="1800" b="1" u="sng" dirty="0">
                <a:latin typeface="宋体" panose="02010600030101010101" pitchFamily="2" charset="-122"/>
              </a:rPr>
              <a:t>主存</a:t>
            </a:r>
            <a:r>
              <a:rPr lang="zh-CN" altLang="en-US" sz="1800" b="1" dirty="0">
                <a:latin typeface="宋体" panose="02010600030101010101" pitchFamily="2" charset="-122"/>
              </a:rPr>
              <a:t>中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         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←指令系统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存储系统</a:t>
            </a:r>
            <a:r>
              <a:rPr lang="en-US" altLang="zh-CN" sz="1800" b="1" dirty="0">
                <a:latin typeface="宋体" panose="02010600030101010101" pitchFamily="2" charset="-122"/>
              </a:rPr>
              <a:t>/IO</a:t>
            </a:r>
            <a:r>
              <a:rPr lang="zh-CN" altLang="en-US" sz="1800" b="1" dirty="0">
                <a:latin typeface="宋体" panose="02010600030101010101" pitchFamily="2" charset="-122"/>
              </a:rPr>
              <a:t>系统</a:t>
            </a:r>
            <a:r>
              <a:rPr lang="en-US" altLang="zh-CN" sz="1800" b="1" dirty="0">
                <a:latin typeface="宋体" panose="02010600030101010101" pitchFamily="2" charset="-122"/>
              </a:rPr>
              <a:t>/OS</a:t>
            </a:r>
            <a:r>
              <a:rPr lang="zh-CN" altLang="en-US" sz="1800" b="1" dirty="0">
                <a:latin typeface="宋体" panose="02010600030101010101" pitchFamily="2" charset="-122"/>
              </a:rPr>
              <a:t>等</a:t>
            </a:r>
          </a:p>
        </p:txBody>
      </p:sp>
      <p:sp>
        <p:nvSpPr>
          <p:cNvPr id="14" name="Text Box 47"/>
          <p:cNvSpPr txBox="1">
            <a:spLocks noChangeArrowheads="1"/>
          </p:cNvSpPr>
          <p:nvPr/>
        </p:nvSpPr>
        <p:spPr bwMode="auto">
          <a:xfrm>
            <a:off x="1475656" y="2206973"/>
            <a:ext cx="691276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用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微程序</a:t>
            </a:r>
            <a:r>
              <a:rPr lang="zh-CN" altLang="en-US" b="1" dirty="0">
                <a:latin typeface="宋体" panose="02010600030101010101" pitchFamily="2" charset="-122"/>
              </a:rPr>
              <a:t>解释</a:t>
            </a:r>
            <a:r>
              <a:rPr lang="zh-CN" altLang="en-US" b="1" u="sng" dirty="0">
                <a:latin typeface="宋体" panose="02010600030101010101" pitchFamily="2" charset="-122"/>
              </a:rPr>
              <a:t>目标机</a:t>
            </a:r>
            <a:r>
              <a:rPr lang="zh-CN" altLang="en-US" b="1" dirty="0">
                <a:latin typeface="宋体" panose="02010600030101010101" pitchFamily="2" charset="-122"/>
              </a:rPr>
              <a:t> 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←放在宿主机</a:t>
            </a:r>
            <a:r>
              <a:rPr lang="en-US" altLang="zh-CN" sz="1800" b="1" u="sng" dirty="0">
                <a:latin typeface="宋体" panose="02010600030101010101" pitchFamily="2" charset="-122"/>
              </a:rPr>
              <a:t>CU</a:t>
            </a:r>
            <a:r>
              <a:rPr lang="zh-CN" altLang="en-US" sz="1800" b="1" dirty="0">
                <a:latin typeface="宋体" panose="02010600030101010101" pitchFamily="2" charset="-122"/>
              </a:rPr>
              <a:t>中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5" name="Text Box 48"/>
          <p:cNvSpPr txBox="1">
            <a:spLocks noChangeArrowheads="1"/>
          </p:cNvSpPr>
          <p:nvPr/>
        </p:nvSpPr>
        <p:spPr bwMode="auto">
          <a:xfrm>
            <a:off x="2172691" y="3142532"/>
            <a:ext cx="664790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解释程序的</a:t>
            </a:r>
            <a:r>
              <a:rPr lang="zh-CN" altLang="en-US" b="1" u="sng" dirty="0">
                <a:latin typeface="宋体" panose="02010600030101010101" pitchFamily="2" charset="-122"/>
              </a:rPr>
              <a:t>语言及存放位置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zh-CN" altLang="en-US" b="1" u="sng" dirty="0">
                <a:latin typeface="宋体" panose="02010600030101010101" pitchFamily="2" charset="-122"/>
              </a:rPr>
              <a:t>硬件是否参与</a:t>
            </a:r>
            <a:r>
              <a:rPr lang="zh-CN" altLang="en-US" b="1" dirty="0">
                <a:latin typeface="宋体" panose="02010600030101010101" pitchFamily="2" charset="-122"/>
              </a:rPr>
              <a:t>解释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解释内容含指令系统、存储系统、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系统、</a:t>
            </a:r>
            <a:r>
              <a:rPr lang="en-US" altLang="zh-CN" b="1" dirty="0">
                <a:latin typeface="宋体" panose="02010600030101010101" pitchFamily="2" charset="-122"/>
              </a:rPr>
              <a:t>OS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259632" cy="36004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4" grpId="0"/>
      <p:bldP spid="13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259632" cy="36004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4C73DEFE-77DD-4D3D-AD3F-1B70FE71A05F}" type="slidenum">
              <a:rPr lang="en-US" altLang="zh-CN" smtClean="0"/>
              <a:t>29</a:t>
            </a:fld>
            <a:endParaRPr lang="en-US" altLang="zh-CN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51520" y="411997"/>
            <a:ext cx="3960440" cy="54984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、应用对系统结构的影响</a:t>
            </a:r>
          </a:p>
          <a:p>
            <a:pPr>
              <a:lnSpc>
                <a:spcPct val="13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*应用对系统结构的要求：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现状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系统结构的设计：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结果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方法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800080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b="1" dirty="0">
                <a:solidFill>
                  <a:srgbClr val="800080"/>
                </a:solidFill>
                <a:latin typeface="宋体" panose="02010600030101010101" pitchFamily="2" charset="-122"/>
              </a:rPr>
              <a:t>常见选择：</a:t>
            </a:r>
            <a:endParaRPr lang="en-US" altLang="zh-CN" b="1" dirty="0">
              <a:solidFill>
                <a:srgbClr val="80008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影响：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187624" y="908720"/>
            <a:ext cx="7776864" cy="49998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       性能好、效率高、价格低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</a:t>
            </a:r>
            <a:r>
              <a:rPr lang="zh-CN" altLang="en-US" b="1" u="sng" dirty="0">
                <a:solidFill>
                  <a:srgbClr val="800080"/>
                </a:solidFill>
                <a:latin typeface="宋体" panose="02010600030101010101" pitchFamily="2" charset="-122"/>
              </a:rPr>
              <a:t>不存在</a:t>
            </a:r>
            <a:r>
              <a:rPr lang="zh-CN" altLang="en-US" b="1" dirty="0">
                <a:latin typeface="宋体" panose="02010600030101010101" pitchFamily="2" charset="-122"/>
              </a:rPr>
              <a:t>对所有应用都高效的计算机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80008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800080"/>
                </a:solidFill>
                <a:latin typeface="宋体" panose="02010600030101010101" pitchFamily="2" charset="-122"/>
              </a:rPr>
              <a:t>专用结构：</a:t>
            </a:r>
            <a:r>
              <a:rPr lang="zh-CN" altLang="en-US" b="1" dirty="0">
                <a:latin typeface="宋体" panose="02010600030101010101" pitchFamily="2" charset="-122"/>
              </a:rPr>
              <a:t>性能好、效率高，价格较高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～市场规模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80008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800080"/>
                </a:solidFill>
                <a:latin typeface="宋体" panose="02010600030101010101" pitchFamily="2" charset="-122"/>
              </a:rPr>
              <a:t>通用结构：</a:t>
            </a:r>
            <a:r>
              <a:rPr lang="zh-CN" altLang="en-US" b="1" dirty="0">
                <a:latin typeface="宋体" panose="02010600030101010101" pitchFamily="2" charset="-122"/>
              </a:rPr>
              <a:t>性能、效率略低，价格较低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～市场定位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基于需求，</a:t>
            </a:r>
            <a:r>
              <a:rPr lang="zh-CN" altLang="en-US" b="1" u="sng" dirty="0">
                <a:latin typeface="宋体" panose="02010600030101010101" pitchFamily="2" charset="-122"/>
              </a:rPr>
              <a:t>选择</a:t>
            </a:r>
            <a:r>
              <a:rPr lang="zh-CN" altLang="en-US" b="1" dirty="0">
                <a:latin typeface="宋体" panose="02010600030101010101" pitchFamily="2" charset="-122"/>
              </a:rPr>
              <a:t>一种性能</a:t>
            </a:r>
            <a:r>
              <a:rPr lang="en-US" altLang="zh-CN" b="1" dirty="0">
                <a:latin typeface="宋体" panose="02010600030101010101" pitchFamily="2" charset="-122"/>
              </a:rPr>
              <a:t>&amp;</a:t>
            </a:r>
            <a:r>
              <a:rPr lang="zh-CN" altLang="en-US" b="1" dirty="0">
                <a:latin typeface="宋体" panose="02010600030101010101" pitchFamily="2" charset="-122"/>
              </a:rPr>
              <a:t>价格较优的设计方案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          </a:t>
            </a:r>
            <a:r>
              <a:rPr lang="zh-CN" altLang="en-US" sz="1800" dirty="0">
                <a:latin typeface="宋体" panose="02010600030101010101" pitchFamily="2" charset="-122"/>
              </a:rPr>
              <a:t>└→</a:t>
            </a:r>
            <a:r>
              <a:rPr lang="zh-CN" altLang="en-US" sz="1800" b="1" dirty="0">
                <a:latin typeface="宋体" panose="02010600030101010101" pitchFamily="2" charset="-122"/>
              </a:rPr>
              <a:t>结果随时间变化</a:t>
            </a:r>
            <a:r>
              <a:rPr lang="en-US" altLang="zh-CN" sz="1800" b="1" dirty="0">
                <a:latin typeface="宋体" panose="02010600030101010101" pitchFamily="2" charset="-122"/>
              </a:rPr>
              <a:t>[</a:t>
            </a:r>
            <a:r>
              <a:rPr lang="zh-CN" altLang="en-US" sz="1800" b="1" dirty="0">
                <a:latin typeface="宋体" panose="02010600030101010101" pitchFamily="2" charset="-122"/>
              </a:rPr>
              <a:t>技术进步→器件发展→价格</a:t>
            </a:r>
            <a:r>
              <a:rPr lang="en-US" altLang="zh-CN" sz="1800" b="1" dirty="0">
                <a:latin typeface="宋体" panose="02010600030101010101" pitchFamily="2" charset="-122"/>
              </a:rPr>
              <a:t>]</a:t>
            </a: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保持价格基本不变，提高性能；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保持性能基本不变，降低价格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会促进系统结构的发展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011898" y="4149080"/>
            <a:ext cx="2952590" cy="1638400"/>
            <a:chOff x="5795746" y="4257005"/>
            <a:chExt cx="2952590" cy="1638400"/>
          </a:xfrm>
        </p:grpSpPr>
        <p:sp>
          <p:nvSpPr>
            <p:cNvPr id="7" name="Line 12"/>
            <p:cNvSpPr>
              <a:spLocks noChangeShapeType="1"/>
            </p:cNvSpPr>
            <p:nvPr/>
          </p:nvSpPr>
          <p:spPr bwMode="auto">
            <a:xfrm flipV="1">
              <a:off x="6010721" y="5804818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 flipH="1" flipV="1">
              <a:off x="6010721" y="4509418"/>
              <a:ext cx="0" cy="1295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5795746" y="4257005"/>
              <a:ext cx="504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600" b="1" dirty="0">
                  <a:latin typeface="宋体" panose="02010600030101010101" pitchFamily="2" charset="-122"/>
                </a:rPr>
                <a:t>价格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8171954" y="5679405"/>
              <a:ext cx="504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时间</a:t>
              </a: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 rot="2100000">
              <a:off x="6083746" y="5174580"/>
              <a:ext cx="865188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/>
              <a:r>
                <a:rPr lang="zh-CN" altLang="en-US" sz="16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等性能线</a:t>
              </a:r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7596336" y="4580855"/>
              <a:ext cx="1152000" cy="11525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l">
                <a:lnSpc>
                  <a:spcPct val="114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巨型机</a:t>
              </a:r>
            </a:p>
            <a:p>
              <a:pPr algn="l">
                <a:lnSpc>
                  <a:spcPct val="114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大型机</a:t>
              </a:r>
            </a:p>
            <a:p>
              <a:pPr algn="l">
                <a:lnSpc>
                  <a:spcPct val="114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中、小型机</a:t>
              </a:r>
            </a:p>
            <a:p>
              <a:pPr algn="l">
                <a:lnSpc>
                  <a:spcPct val="114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微型机</a:t>
              </a: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6010721" y="4725318"/>
              <a:ext cx="1584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6010721" y="4725318"/>
              <a:ext cx="1439863" cy="100806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7306121" y="4617368"/>
              <a:ext cx="1588" cy="12049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6371083" y="4725318"/>
              <a:ext cx="1079500" cy="72072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6802883" y="4725318"/>
              <a:ext cx="647700" cy="4318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6442521" y="5014243"/>
              <a:ext cx="11525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6802883" y="5301580"/>
              <a:ext cx="792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7379146" y="5588917"/>
              <a:ext cx="215900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7236271" y="4725318"/>
              <a:ext cx="214313" cy="14446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7234683" y="4653880"/>
              <a:ext cx="144463" cy="142875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7234683" y="4942805"/>
              <a:ext cx="144463" cy="142875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7234683" y="5519068"/>
              <a:ext cx="144463" cy="142875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7234683" y="5230143"/>
              <a:ext cx="144463" cy="142875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9F37C377-8400-49DA-9BD7-75E7B35E877E}" type="slidenum">
              <a:rPr lang="en-US" altLang="zh-CN"/>
              <a:t>3</a:t>
            </a:fld>
            <a:endParaRPr lang="en-US" altLang="zh-CN"/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946150" y="274657"/>
            <a:ext cx="713105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zh-CN" sz="2800" b="1" dirty="0"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节 系统结构的基本概念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228600" y="1340768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一、计算机系统的层次结构</a:t>
            </a:r>
          </a:p>
        </p:txBody>
      </p:sp>
      <p:grpSp>
        <p:nvGrpSpPr>
          <p:cNvPr id="36" name="Group 47"/>
          <p:cNvGrpSpPr/>
          <p:nvPr/>
        </p:nvGrpSpPr>
        <p:grpSpPr bwMode="auto">
          <a:xfrm>
            <a:off x="107504" y="2412001"/>
            <a:ext cx="3455988" cy="2879725"/>
            <a:chOff x="1065213" y="191"/>
            <a:chExt cx="3455988" cy="1814"/>
          </a:xfrm>
        </p:grpSpPr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1065213" y="1263"/>
              <a:ext cx="684213" cy="31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600" b="1" dirty="0">
                  <a:solidFill>
                    <a:srgbClr val="FF3399"/>
                  </a:solidFill>
                </a:rPr>
                <a:t>软硬件</a:t>
              </a:r>
            </a:p>
            <a:p>
              <a:pPr algn="ctr"/>
              <a:r>
                <a:rPr lang="zh-CN" altLang="en-US" sz="1600" b="1" dirty="0">
                  <a:solidFill>
                    <a:srgbClr val="FF3399"/>
                  </a:solidFill>
                </a:rPr>
                <a:t>交界面</a:t>
              </a:r>
            </a:p>
          </p:txBody>
        </p:sp>
        <p:sp>
          <p:nvSpPr>
            <p:cNvPr id="38" name="Rectangle 14"/>
            <p:cNvSpPr>
              <a:spLocks noChangeArrowheads="1"/>
            </p:cNvSpPr>
            <p:nvPr/>
          </p:nvSpPr>
          <p:spPr bwMode="auto">
            <a:xfrm>
              <a:off x="1749426" y="191"/>
              <a:ext cx="2700338" cy="181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rgbClr val="CC99FF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2609851" y="255"/>
              <a:ext cx="1763713" cy="15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L6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：应用语言级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2609851" y="551"/>
              <a:ext cx="1763713" cy="15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L5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：高级语言级</a:t>
              </a: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2609851" y="843"/>
              <a:ext cx="1763713" cy="15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L4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：汇编语言级</a:t>
              </a:r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2609851" y="1141"/>
              <a:ext cx="1763713" cy="15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L3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：操作系统级</a:t>
              </a: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609851" y="1489"/>
              <a:ext cx="1763713" cy="159"/>
            </a:xfrm>
            <a:prstGeom prst="rect">
              <a:avLst/>
            </a:prstGeom>
            <a:solidFill>
              <a:srgbClr val="FFCC99">
                <a:alpha val="79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L2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：机器语言级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2609851" y="1786"/>
              <a:ext cx="1763713" cy="159"/>
            </a:xfrm>
            <a:prstGeom prst="rect">
              <a:avLst/>
            </a:prstGeom>
            <a:solidFill>
              <a:srgbClr val="FFCC99">
                <a:alpha val="79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L1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：微程序机器级</a:t>
              </a:r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>
              <a:off x="3602038" y="416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47" name="Line 23"/>
            <p:cNvSpPr>
              <a:spLocks noChangeShapeType="1"/>
            </p:cNvSpPr>
            <p:nvPr/>
          </p:nvSpPr>
          <p:spPr bwMode="auto">
            <a:xfrm flipV="1">
              <a:off x="1677988" y="1413"/>
              <a:ext cx="2843213" cy="0"/>
            </a:xfrm>
            <a:prstGeom prst="line">
              <a:avLst/>
            </a:prstGeom>
            <a:noFill/>
            <a:ln w="38100" cmpd="dbl">
              <a:solidFill>
                <a:srgbClr val="FF3399"/>
              </a:solidFill>
              <a:round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2109788" y="1489"/>
              <a:ext cx="503238" cy="15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dirty="0"/>
                <a:t>硬件</a:t>
              </a:r>
            </a:p>
          </p:txBody>
        </p:sp>
        <p:sp>
          <p:nvSpPr>
            <p:cNvPr id="49" name="Text Box 25"/>
            <p:cNvSpPr txBox="1">
              <a:spLocks noChangeArrowheads="1"/>
            </p:cNvSpPr>
            <p:nvPr/>
          </p:nvSpPr>
          <p:spPr bwMode="auto">
            <a:xfrm>
              <a:off x="2146301" y="1786"/>
              <a:ext cx="468313" cy="15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spcBef>
                  <a:spcPct val="50000"/>
                </a:spcBef>
              </a:pPr>
              <a:r>
                <a:rPr lang="zh-CN" altLang="en-US" sz="1600" b="1" dirty="0"/>
                <a:t>固件</a:t>
              </a:r>
            </a:p>
          </p:txBody>
        </p:sp>
        <p:sp>
          <p:nvSpPr>
            <p:cNvPr id="50" name="AutoShape 26"/>
            <p:cNvSpPr/>
            <p:nvPr/>
          </p:nvSpPr>
          <p:spPr bwMode="auto">
            <a:xfrm>
              <a:off x="2514601" y="296"/>
              <a:ext cx="71438" cy="952"/>
            </a:xfrm>
            <a:prstGeom prst="leftBrace">
              <a:avLst>
                <a:gd name="adj1" fmla="val 238406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51" name="Text Box 27"/>
            <p:cNvSpPr txBox="1">
              <a:spLocks noChangeArrowheads="1"/>
            </p:cNvSpPr>
            <p:nvPr/>
          </p:nvSpPr>
          <p:spPr bwMode="auto">
            <a:xfrm>
              <a:off x="2254251" y="659"/>
              <a:ext cx="252413" cy="29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r>
                <a:rPr lang="zh-CN" altLang="en-US" sz="1600" b="1" dirty="0"/>
                <a:t>软件</a:t>
              </a:r>
            </a:p>
          </p:txBody>
        </p:sp>
        <p:sp>
          <p:nvSpPr>
            <p:cNvPr id="52" name="AutoShape 28"/>
            <p:cNvSpPr/>
            <p:nvPr/>
          </p:nvSpPr>
          <p:spPr bwMode="auto">
            <a:xfrm>
              <a:off x="2073276" y="255"/>
              <a:ext cx="71438" cy="1020"/>
            </a:xfrm>
            <a:prstGeom prst="leftBrace">
              <a:avLst>
                <a:gd name="adj1" fmla="val 243704"/>
                <a:gd name="adj2" fmla="val 50000"/>
              </a:avLst>
            </a:prstGeom>
            <a:noFill/>
            <a:ln w="15875">
              <a:solidFill>
                <a:srgbClr val="CC3300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53" name="AutoShape 29"/>
            <p:cNvSpPr/>
            <p:nvPr/>
          </p:nvSpPr>
          <p:spPr bwMode="auto">
            <a:xfrm>
              <a:off x="2073276" y="1498"/>
              <a:ext cx="71438" cy="454"/>
            </a:xfrm>
            <a:prstGeom prst="leftBrace">
              <a:avLst>
                <a:gd name="adj1" fmla="val 164815"/>
                <a:gd name="adj2" fmla="val 50000"/>
              </a:avLst>
            </a:prstGeom>
            <a:noFill/>
            <a:ln w="15875">
              <a:solidFill>
                <a:schemeClr val="accent2"/>
              </a:solidFill>
              <a:round/>
            </a:ln>
            <a:effectLst/>
          </p:spPr>
          <p:txBody>
            <a:bodyPr wrap="none"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54" name="Text Box 30"/>
            <p:cNvSpPr txBox="1">
              <a:spLocks noChangeArrowheads="1"/>
            </p:cNvSpPr>
            <p:nvPr/>
          </p:nvSpPr>
          <p:spPr bwMode="auto">
            <a:xfrm>
              <a:off x="1822451" y="500"/>
              <a:ext cx="252413" cy="54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pPr algn="ctr"/>
              <a:r>
                <a:rPr lang="zh-CN" altLang="en-US" sz="1600" b="1" dirty="0">
                  <a:solidFill>
                    <a:srgbClr val="CC3300"/>
                  </a:solidFill>
                </a:rPr>
                <a:t>虚拟机器</a:t>
              </a:r>
            </a:p>
          </p:txBody>
        </p:sp>
        <p:sp>
          <p:nvSpPr>
            <p:cNvPr id="55" name="Text Box 31"/>
            <p:cNvSpPr txBox="1">
              <a:spLocks noChangeArrowheads="1"/>
            </p:cNvSpPr>
            <p:nvPr/>
          </p:nvSpPr>
          <p:spPr bwMode="auto">
            <a:xfrm>
              <a:off x="1822451" y="1459"/>
              <a:ext cx="252413" cy="54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lIns="18000" tIns="10800" rIns="18000" bIns="10800"/>
            <a:lstStyle/>
            <a:p>
              <a:r>
                <a:rPr lang="zh-CN" altLang="en-US" sz="1600" b="1" dirty="0">
                  <a:solidFill>
                    <a:schemeClr val="accent2"/>
                  </a:solidFill>
                </a:rPr>
                <a:t>实际机器</a:t>
              </a:r>
            </a:p>
          </p:txBody>
        </p:sp>
        <p:sp>
          <p:nvSpPr>
            <p:cNvPr id="56" name="Line 33"/>
            <p:cNvSpPr>
              <a:spLocks noChangeShapeType="1"/>
            </p:cNvSpPr>
            <p:nvPr/>
          </p:nvSpPr>
          <p:spPr bwMode="auto">
            <a:xfrm>
              <a:off x="3602038" y="71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57" name="Line 34"/>
            <p:cNvSpPr>
              <a:spLocks noChangeShapeType="1"/>
            </p:cNvSpPr>
            <p:nvPr/>
          </p:nvSpPr>
          <p:spPr bwMode="auto">
            <a:xfrm>
              <a:off x="3602038" y="1005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58" name="Line 35"/>
            <p:cNvSpPr>
              <a:spLocks noChangeShapeType="1"/>
            </p:cNvSpPr>
            <p:nvPr/>
          </p:nvSpPr>
          <p:spPr bwMode="auto">
            <a:xfrm>
              <a:off x="3602038" y="1307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259632" cy="36004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76" name="Text Box 4"/>
          <p:cNvSpPr txBox="1">
            <a:spLocks noChangeArrowheads="1"/>
          </p:cNvSpPr>
          <p:nvPr/>
        </p:nvSpPr>
        <p:spPr bwMode="auto">
          <a:xfrm>
            <a:off x="4788024" y="5436000"/>
            <a:ext cx="4248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 marL="990600" indent="-990600">
              <a:lnSpc>
                <a:spcPct val="90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思考④：</a:t>
            </a:r>
            <a:r>
              <a:rPr lang="zh-CN" altLang="en-US" sz="1800" b="1" dirty="0">
                <a:latin typeface="宋体" panose="02010600030101010101" pitchFamily="2" charset="-122"/>
              </a:rPr>
              <a:t>翻译和解释的特点？能统一吗？</a:t>
            </a:r>
            <a:endPara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80" name="Text Box 526"/>
          <p:cNvSpPr txBox="1">
            <a:spLocks noChangeArrowheads="1"/>
          </p:cNvSpPr>
          <p:nvPr/>
        </p:nvSpPr>
        <p:spPr bwMode="auto">
          <a:xfrm>
            <a:off x="251271" y="836712"/>
            <a:ext cx="864078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0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0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000" b="1" u="none" dirty="0">
                <a:latin typeface="+mn-ea"/>
                <a:ea typeface="+mn-ea"/>
              </a:rPr>
              <a:t>计算机系统的层次结构，系统结构的定义、分类</a:t>
            </a:r>
            <a:endParaRPr lang="en-US" altLang="zh-CN" sz="2000" b="1" u="none" dirty="0">
              <a:latin typeface="+mn-ea"/>
              <a:ea typeface="+mn-ea"/>
            </a:endParaRPr>
          </a:p>
        </p:txBody>
      </p:sp>
      <p:sp>
        <p:nvSpPr>
          <p:cNvPr id="75" name="Text Box 4"/>
          <p:cNvSpPr txBox="1">
            <a:spLocks noChangeArrowheads="1"/>
          </p:cNvSpPr>
          <p:nvPr/>
        </p:nvSpPr>
        <p:spPr bwMode="auto">
          <a:xfrm>
            <a:off x="4788032" y="4941200"/>
            <a:ext cx="3816424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 marL="984250" indent="-984250">
              <a:lnSpc>
                <a:spcPct val="90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思考③：</a:t>
            </a:r>
            <a:r>
              <a:rPr lang="zh-CN" altLang="en-US" sz="1800" b="1" dirty="0">
                <a:latin typeface="宋体" panose="02010600030101010101" pitchFamily="2" charset="-122"/>
              </a:rPr>
              <a:t>为什么会有微程序级机器？</a:t>
            </a:r>
            <a:endPara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82" name="Text Box 4"/>
          <p:cNvSpPr txBox="1">
            <a:spLocks noChangeArrowheads="1"/>
          </p:cNvSpPr>
          <p:nvPr/>
        </p:nvSpPr>
        <p:spPr bwMode="auto">
          <a:xfrm>
            <a:off x="5076056" y="2348880"/>
            <a:ext cx="3816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 marL="900113" indent="-900113">
              <a:lnSpc>
                <a:spcPct val="90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思考①：</a:t>
            </a:r>
            <a:r>
              <a:rPr lang="zh-CN" altLang="en-US" sz="1800" b="1" dirty="0">
                <a:latin typeface="宋体" panose="02010600030101010101" pitchFamily="2" charset="-122"/>
              </a:rPr>
              <a:t>程序员眼里的计算机属性？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83" name="Text Box 4"/>
          <p:cNvSpPr txBox="1">
            <a:spLocks noChangeArrowheads="1"/>
          </p:cNvSpPr>
          <p:nvPr/>
        </p:nvSpPr>
        <p:spPr bwMode="auto">
          <a:xfrm>
            <a:off x="5040496" y="3924775"/>
            <a:ext cx="3767336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 marL="984250" indent="-984250">
              <a:lnSpc>
                <a:spcPct val="90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思考②：</a:t>
            </a:r>
            <a:r>
              <a:rPr lang="zh-CN" altLang="en-US" sz="1800" b="1" dirty="0">
                <a:latin typeface="宋体" panose="02010600030101010101" pitchFamily="2" charset="-122"/>
              </a:rPr>
              <a:t>操作系统级机器的功能是？</a:t>
            </a:r>
            <a:endPara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81" name="Text Box 21"/>
          <p:cNvSpPr txBox="1">
            <a:spLocks noChangeArrowheads="1"/>
          </p:cNvSpPr>
          <p:nvPr/>
        </p:nvSpPr>
        <p:spPr bwMode="auto">
          <a:xfrm>
            <a:off x="251520" y="1839888"/>
            <a:ext cx="8686800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计算机系统＝软件＋硬件</a:t>
            </a:r>
            <a:r>
              <a:rPr lang="en-US" altLang="zh-CN" sz="2200" b="1" dirty="0">
                <a:latin typeface="宋体" panose="02010600030101010101" pitchFamily="2" charset="-122"/>
              </a:rPr>
              <a:t>/</a:t>
            </a:r>
            <a:r>
              <a:rPr lang="zh-CN" altLang="en-US" sz="2200" b="1" dirty="0">
                <a:latin typeface="宋体" panose="02010600030101010101" pitchFamily="2" charset="-122"/>
              </a:rPr>
              <a:t>固件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84" name="Text Box 4"/>
          <p:cNvSpPr txBox="1">
            <a:spLocks noChangeArrowheads="1"/>
          </p:cNvSpPr>
          <p:nvPr/>
        </p:nvSpPr>
        <p:spPr bwMode="auto">
          <a:xfrm>
            <a:off x="5076056" y="2636912"/>
            <a:ext cx="3960440" cy="972000"/>
          </a:xfrm>
          <a:prstGeom prst="rect">
            <a:avLst/>
          </a:prstGeom>
          <a:noFill/>
          <a:ln w="12700">
            <a:noFill/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 marL="984250" indent="-984250">
              <a:lnSpc>
                <a:spcPct val="12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highlight>
                  <a:srgbClr val="FFFF00"/>
                </a:highlight>
                <a:latin typeface="宋体" panose="02010600030101010101" pitchFamily="2" charset="-122"/>
              </a:rPr>
              <a:t>语言处理程序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编辑器</a:t>
            </a:r>
            <a:r>
              <a:rPr lang="en-US" altLang="zh-CN" sz="1600" b="1" dirty="0">
                <a:latin typeface="宋体" panose="02010600030101010101" pitchFamily="2" charset="-122"/>
              </a:rPr>
              <a:t>+</a:t>
            </a:r>
            <a:r>
              <a:rPr lang="zh-CN" altLang="en-US" sz="1600" b="1" dirty="0">
                <a:latin typeface="宋体" panose="02010600030101010101" pitchFamily="2" charset="-122"/>
              </a:rPr>
              <a:t>编译器</a:t>
            </a:r>
            <a:r>
              <a:rPr lang="en-US" altLang="zh-CN" sz="1600" b="1" dirty="0">
                <a:latin typeface="宋体" panose="02010600030101010101" pitchFamily="2" charset="-122"/>
              </a:rPr>
              <a:t>+</a:t>
            </a:r>
            <a:r>
              <a:rPr lang="zh-CN" altLang="en-US" sz="1600" b="1" dirty="0">
                <a:latin typeface="宋体" panose="02010600030101010101" pitchFamily="2" charset="-122"/>
              </a:rPr>
              <a:t>链接器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</a:p>
          <a:p>
            <a:pPr marL="984250" indent="-984250">
              <a:lnSpc>
                <a:spcPct val="125000"/>
              </a:lnSpc>
            </a:pPr>
            <a:r>
              <a:rPr lang="zh-CN" altLang="en-US" sz="1800" b="1" dirty="0">
                <a:highlight>
                  <a:srgbClr val="FFFF00"/>
                </a:highlight>
                <a:latin typeface="宋体" panose="02010600030101010101" pitchFamily="2" charset="-122"/>
              </a:rPr>
              <a:t>＋运行时系统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人机接口</a:t>
            </a:r>
            <a:r>
              <a:rPr lang="en-US" altLang="zh-CN" sz="1600" b="1" dirty="0">
                <a:latin typeface="宋体" panose="02010600030101010101" pitchFamily="2" charset="-122"/>
              </a:rPr>
              <a:t>+</a:t>
            </a:r>
            <a:r>
              <a:rPr lang="zh-CN" altLang="en-US" sz="1600" b="1" dirty="0">
                <a:latin typeface="宋体" panose="02010600030101010101" pitchFamily="2" charset="-122"/>
              </a:rPr>
              <a:t>运行器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</a:p>
          <a:p>
            <a:pPr marL="984250" indent="-984250">
              <a:lnSpc>
                <a:spcPct val="90000"/>
              </a:lnSpc>
            </a:pPr>
            <a:r>
              <a:rPr lang="en-US" altLang="zh-CN" sz="1600" b="1" dirty="0">
                <a:latin typeface="宋体" panose="02010600030101010101" pitchFamily="2" charset="-122"/>
              </a:rPr>
              <a:t>             [</a:t>
            </a:r>
            <a:r>
              <a:rPr lang="zh-CN" altLang="en-US" sz="1600" b="1" dirty="0">
                <a:latin typeface="宋体" panose="02010600030101010101" pitchFamily="2" charset="-122"/>
              </a:rPr>
              <a:t>加载</a:t>
            </a:r>
            <a:r>
              <a:rPr lang="en-US" altLang="zh-CN" sz="1600" b="1" dirty="0">
                <a:latin typeface="宋体" panose="02010600030101010101" pitchFamily="2" charset="-122"/>
              </a:rPr>
              <a:t>&amp;</a:t>
            </a:r>
            <a:r>
              <a:rPr lang="zh-CN" altLang="en-US" sz="1600" b="1" dirty="0">
                <a:latin typeface="宋体" panose="02010600030101010101" pitchFamily="2" charset="-122"/>
              </a:rPr>
              <a:t>动态链接</a:t>
            </a:r>
            <a:r>
              <a:rPr lang="en-US" altLang="zh-CN" sz="1600" b="1" dirty="0">
                <a:latin typeface="宋体" panose="02010600030101010101" pitchFamily="2" charset="-122"/>
              </a:rPr>
              <a:t>&amp;</a:t>
            </a:r>
            <a:r>
              <a:rPr lang="zh-CN" altLang="en-US" sz="1600" b="1" dirty="0">
                <a:latin typeface="宋体" panose="02010600030101010101" pitchFamily="2" charset="-122"/>
              </a:rPr>
              <a:t>执行引擎</a:t>
            </a:r>
            <a:r>
              <a:rPr lang="en-US" altLang="zh-CN" sz="1600" b="1" dirty="0">
                <a:latin typeface="宋体" panose="02010600030101010101" pitchFamily="2" charset="-122"/>
              </a:rPr>
              <a:t>]</a:t>
            </a:r>
          </a:p>
        </p:txBody>
      </p:sp>
      <p:sp>
        <p:nvSpPr>
          <p:cNvPr id="85" name="Text Box 4">
            <a:extLst>
              <a:ext uri="{FF2B5EF4-FFF2-40B4-BE49-F238E27FC236}">
                <a16:creationId xmlns:a16="http://schemas.microsoft.com/office/drawing/2014/main" id="{4C29E827-DB83-4F90-B3A6-81FC999E9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488" y="4257152"/>
            <a:ext cx="3996000" cy="540000"/>
          </a:xfrm>
          <a:prstGeom prst="rect">
            <a:avLst/>
          </a:prstGeom>
          <a:noFill/>
          <a:ln w="12700">
            <a:noFill/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 marL="984250" indent="-984250">
              <a:lnSpc>
                <a:spcPct val="12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(CPU+</a:t>
            </a:r>
            <a:r>
              <a:rPr lang="zh-CN" altLang="en-US" sz="1800" b="1" dirty="0">
                <a:latin typeface="宋体" panose="02010600030101010101" pitchFamily="2" charset="-122"/>
              </a:rPr>
              <a:t>存储</a:t>
            </a:r>
            <a:r>
              <a:rPr lang="en-US" altLang="zh-CN" sz="1800" b="1" dirty="0">
                <a:latin typeface="宋体" panose="02010600030101010101" pitchFamily="2" charset="-122"/>
              </a:rPr>
              <a:t>+</a:t>
            </a:r>
            <a:r>
              <a:rPr lang="zh-CN" altLang="en-US" sz="1800" b="1" dirty="0">
                <a:latin typeface="宋体" panose="02010600030101010101" pitchFamily="2" charset="-122"/>
              </a:rPr>
              <a:t>设备</a:t>
            </a:r>
            <a:r>
              <a:rPr lang="en-US" altLang="zh-CN" sz="1800" b="1" dirty="0">
                <a:latin typeface="宋体" panose="02010600030101010101" pitchFamily="2" charset="-122"/>
              </a:rPr>
              <a:t>+</a:t>
            </a:r>
            <a:r>
              <a:rPr lang="zh-CN" altLang="en-US" sz="1800" b="1" dirty="0">
                <a:latin typeface="宋体" panose="02010600030101010101" pitchFamily="2" charset="-122"/>
              </a:rPr>
              <a:t>文件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1800" b="1" dirty="0">
                <a:highlight>
                  <a:srgbClr val="FFFF00"/>
                </a:highlight>
                <a:latin typeface="宋体" panose="02010600030101010101" pitchFamily="2" charset="-122"/>
              </a:rPr>
              <a:t>管理＋人机接口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marL="984250" indent="-984250">
              <a:lnSpc>
                <a:spcPct val="90000"/>
              </a:lnSpc>
            </a:pPr>
            <a:r>
              <a:rPr lang="en-US" altLang="zh-CN" sz="1600" b="1" dirty="0">
                <a:latin typeface="宋体" panose="02010600030101010101" pitchFamily="2" charset="-122"/>
              </a:rPr>
              <a:t>    [</a:t>
            </a:r>
            <a:r>
              <a:rPr lang="zh-CN" altLang="en-US" sz="1600" b="1" dirty="0">
                <a:latin typeface="宋体" panose="02010600030101010101" pitchFamily="2" charset="-122"/>
              </a:rPr>
              <a:t>软硬件资源</a:t>
            </a:r>
            <a:r>
              <a:rPr lang="en-US" altLang="zh-CN" sz="1600" b="1" dirty="0">
                <a:latin typeface="宋体" panose="02010600030101010101" pitchFamily="2" charset="-122"/>
              </a:rPr>
              <a:t>]</a:t>
            </a:r>
            <a:endParaRPr lang="en-US" altLang="zh-CN" sz="1400" b="1" dirty="0">
              <a:latin typeface="宋体" panose="02010600030101010101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CF0E469-FDCE-49C8-92EE-BFB4FD804FD7}"/>
              </a:ext>
            </a:extLst>
          </p:cNvPr>
          <p:cNvGrpSpPr/>
          <p:nvPr/>
        </p:nvGrpSpPr>
        <p:grpSpPr>
          <a:xfrm>
            <a:off x="2700000" y="2448724"/>
            <a:ext cx="2447817" cy="2771276"/>
            <a:chOff x="2700000" y="2448724"/>
            <a:chExt cx="2447817" cy="2771276"/>
          </a:xfrm>
        </p:grpSpPr>
        <p:sp>
          <p:nvSpPr>
            <p:cNvPr id="62" name="Text Box 7"/>
            <p:cNvSpPr txBox="1">
              <a:spLocks noChangeArrowheads="1"/>
            </p:cNvSpPr>
            <p:nvPr/>
          </p:nvSpPr>
          <p:spPr bwMode="auto">
            <a:xfrm>
              <a:off x="3600004" y="2736062"/>
              <a:ext cx="1331913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翻译</a:t>
              </a:r>
              <a:r>
                <a:rPr lang="en-US" altLang="zh-CN" sz="1600" b="1" dirty="0">
                  <a:latin typeface="+mn-ea"/>
                  <a:ea typeface="+mn-ea"/>
                </a:rPr>
                <a:t>(</a:t>
              </a:r>
              <a:r>
                <a:rPr lang="zh-CN" altLang="en-US" sz="1600" b="1" dirty="0">
                  <a:latin typeface="+mn-ea"/>
                  <a:ea typeface="+mn-ea"/>
                </a:rPr>
                <a:t>函数库</a:t>
              </a:r>
              <a:r>
                <a:rPr lang="en-US" altLang="zh-CN" sz="1600" b="1" dirty="0">
                  <a:latin typeface="+mn-ea"/>
                  <a:ea typeface="+mn-ea"/>
                </a:rPr>
                <a:t>)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63" name="Rectangle 8"/>
            <p:cNvSpPr>
              <a:spLocks noChangeArrowheads="1"/>
            </p:cNvSpPr>
            <p:nvPr/>
          </p:nvSpPr>
          <p:spPr bwMode="auto">
            <a:xfrm>
              <a:off x="3600004" y="3204374"/>
              <a:ext cx="1547813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翻译</a:t>
              </a:r>
              <a:r>
                <a:rPr lang="en-US" altLang="zh-CN" sz="1600" b="1" dirty="0">
                  <a:latin typeface="+mn-ea"/>
                  <a:ea typeface="+mn-ea"/>
                </a:rPr>
                <a:t>(</a:t>
              </a:r>
              <a:r>
                <a:rPr lang="zh-CN" altLang="en-US" sz="1600" b="1" dirty="0">
                  <a:latin typeface="+mn-ea"/>
                  <a:ea typeface="+mn-ea"/>
                </a:rPr>
                <a:t>编译程序</a:t>
              </a:r>
              <a:r>
                <a:rPr lang="en-US" altLang="zh-CN" sz="1600" b="1" dirty="0">
                  <a:latin typeface="+mn-ea"/>
                  <a:ea typeface="+mn-ea"/>
                </a:rPr>
                <a:t>)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64" name="Rectangle 9"/>
            <p:cNvSpPr>
              <a:spLocks noChangeArrowheads="1"/>
            </p:cNvSpPr>
            <p:nvPr/>
          </p:nvSpPr>
          <p:spPr bwMode="auto">
            <a:xfrm>
              <a:off x="3600004" y="3672687"/>
              <a:ext cx="1547813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翻译</a:t>
              </a:r>
              <a:r>
                <a:rPr lang="en-US" altLang="zh-CN" sz="1600" b="1" dirty="0">
                  <a:latin typeface="+mn-ea"/>
                  <a:ea typeface="+mn-ea"/>
                </a:rPr>
                <a:t>(</a:t>
              </a:r>
              <a:r>
                <a:rPr lang="zh-CN" altLang="en-US" sz="1600" b="1" dirty="0">
                  <a:latin typeface="+mn-ea"/>
                  <a:ea typeface="+mn-ea"/>
                </a:rPr>
                <a:t>汇编程序</a:t>
              </a:r>
              <a:r>
                <a:rPr lang="en-US" altLang="zh-CN" sz="1600" b="1" dirty="0">
                  <a:latin typeface="+mn-ea"/>
                  <a:ea typeface="+mn-ea"/>
                </a:rPr>
                <a:t>)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65" name="Text Box 11"/>
            <p:cNvSpPr txBox="1">
              <a:spLocks noChangeArrowheads="1"/>
            </p:cNvSpPr>
            <p:nvPr/>
          </p:nvSpPr>
          <p:spPr bwMode="auto">
            <a:xfrm>
              <a:off x="3600004" y="4752187"/>
              <a:ext cx="468313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/>
                <a:t>解释</a:t>
              </a:r>
            </a:p>
          </p:txBody>
        </p:sp>
        <p:sp>
          <p:nvSpPr>
            <p:cNvPr id="66" name="Text Box 12"/>
            <p:cNvSpPr txBox="1">
              <a:spLocks noChangeArrowheads="1"/>
            </p:cNvSpPr>
            <p:nvPr/>
          </p:nvSpPr>
          <p:spPr bwMode="auto">
            <a:xfrm>
              <a:off x="3707954" y="4428337"/>
              <a:ext cx="900113" cy="252413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sysDot"/>
              <a:miter lim="800000"/>
            </a:ln>
            <a:effectLst/>
          </p:spPr>
          <p:txBody>
            <a:bodyPr wrap="square" lIns="18000" tIns="10800" rIns="18000" bIns="10800" anchor="ctr" anchorCtr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/>
                <a:t>直接执行</a:t>
              </a:r>
            </a:p>
          </p:txBody>
        </p:sp>
        <p:sp>
          <p:nvSpPr>
            <p:cNvPr id="67" name="Text Box 13"/>
            <p:cNvSpPr txBox="1">
              <a:spLocks noChangeArrowheads="1"/>
            </p:cNvSpPr>
            <p:nvPr/>
          </p:nvSpPr>
          <p:spPr bwMode="auto">
            <a:xfrm>
              <a:off x="3600004" y="4139412"/>
              <a:ext cx="936625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/>
                <a:t>部分解释</a:t>
              </a:r>
            </a:p>
          </p:txBody>
        </p:sp>
        <p:sp>
          <p:nvSpPr>
            <p:cNvPr id="68" name="Line 32"/>
            <p:cNvSpPr>
              <a:spLocks noChangeShapeType="1"/>
            </p:cNvSpPr>
            <p:nvPr/>
          </p:nvSpPr>
          <p:spPr bwMode="auto">
            <a:xfrm flipH="1">
              <a:off x="2715766" y="2883699"/>
              <a:ext cx="900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arrow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69" name="Line 38"/>
            <p:cNvSpPr>
              <a:spLocks noChangeShapeType="1"/>
            </p:cNvSpPr>
            <p:nvPr/>
          </p:nvSpPr>
          <p:spPr bwMode="auto">
            <a:xfrm flipH="1">
              <a:off x="2715766" y="3348837"/>
              <a:ext cx="900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arrow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70" name="Line 39"/>
            <p:cNvSpPr>
              <a:spLocks noChangeShapeType="1"/>
            </p:cNvSpPr>
            <p:nvPr/>
          </p:nvSpPr>
          <p:spPr bwMode="auto">
            <a:xfrm flipH="1">
              <a:off x="2715766" y="3820324"/>
              <a:ext cx="900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arrow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71" name="Line 41"/>
            <p:cNvSpPr>
              <a:spLocks noChangeShapeType="1"/>
            </p:cNvSpPr>
            <p:nvPr/>
          </p:nvSpPr>
          <p:spPr bwMode="auto">
            <a:xfrm flipH="1">
              <a:off x="3420616" y="5076037"/>
              <a:ext cx="287338" cy="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prstDash val="sysDash"/>
              <a:rou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72" name="Line 42"/>
            <p:cNvSpPr>
              <a:spLocks noChangeShapeType="1"/>
            </p:cNvSpPr>
            <p:nvPr/>
          </p:nvSpPr>
          <p:spPr bwMode="auto">
            <a:xfrm flipH="1">
              <a:off x="3420616" y="4571212"/>
              <a:ext cx="287338" cy="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tailEnd type="triangle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73" name="Line 43"/>
            <p:cNvSpPr>
              <a:spLocks noChangeShapeType="1"/>
            </p:cNvSpPr>
            <p:nvPr/>
          </p:nvSpPr>
          <p:spPr bwMode="auto">
            <a:xfrm flipH="1">
              <a:off x="2715766" y="4275937"/>
              <a:ext cx="900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arrow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74" name="Text Box 48"/>
            <p:cNvSpPr txBox="1">
              <a:spLocks noChangeArrowheads="1"/>
            </p:cNvSpPr>
            <p:nvPr/>
          </p:nvSpPr>
          <p:spPr bwMode="auto">
            <a:xfrm>
              <a:off x="3744466" y="2448724"/>
              <a:ext cx="936625" cy="268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18000" tIns="10800" rIns="18000" bIns="1080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800080"/>
                  </a:solidFill>
                </a:rPr>
                <a:t>实现技术</a:t>
              </a:r>
            </a:p>
          </p:txBody>
        </p:sp>
        <p:sp>
          <p:nvSpPr>
            <p:cNvPr id="86" name="Line 43">
              <a:extLst>
                <a:ext uri="{FF2B5EF4-FFF2-40B4-BE49-F238E27FC236}">
                  <a16:creationId xmlns:a16="http://schemas.microsoft.com/office/drawing/2014/main" id="{34770E6F-D1B0-4A84-B152-DFF9A0F8C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0000" y="4824000"/>
              <a:ext cx="900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tailEnd type="arrow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sp>
          <p:nvSpPr>
            <p:cNvPr id="87" name="Text Box 12">
              <a:extLst>
                <a:ext uri="{FF2B5EF4-FFF2-40B4-BE49-F238E27FC236}">
                  <a16:creationId xmlns:a16="http://schemas.microsoft.com/office/drawing/2014/main" id="{B1264C1E-178A-4D76-B3FB-C2A362DB1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000" y="4968000"/>
              <a:ext cx="900113" cy="252000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sysDot"/>
              <a:miter lim="800000"/>
            </a:ln>
            <a:effectLst/>
          </p:spPr>
          <p:txBody>
            <a:bodyPr wrap="square" lIns="18000" tIns="10800" rIns="18000" bIns="10800" anchor="ctr" anchorCtr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/>
                <a:t>直接执行</a:t>
              </a:r>
            </a:p>
          </p:txBody>
        </p:sp>
      </p:grpSp>
      <p:sp>
        <p:nvSpPr>
          <p:cNvPr id="88" name="AutoShape 338">
            <a:extLst>
              <a:ext uri="{FF2B5EF4-FFF2-40B4-BE49-F238E27FC236}">
                <a16:creationId xmlns:a16="http://schemas.microsoft.com/office/drawing/2014/main" id="{A55F7047-62E7-409D-8DF0-3F75DC6B6885}"/>
              </a:ext>
            </a:extLst>
          </p:cNvPr>
          <p:cNvSpPr/>
          <p:nvPr/>
        </p:nvSpPr>
        <p:spPr bwMode="auto">
          <a:xfrm>
            <a:off x="1835696" y="5409248"/>
            <a:ext cx="2592000" cy="252000"/>
          </a:xfrm>
          <a:prstGeom prst="borderCallout2">
            <a:avLst>
              <a:gd name="adj1" fmla="val 51268"/>
              <a:gd name="adj2" fmla="val -290"/>
              <a:gd name="adj3" fmla="val 50567"/>
              <a:gd name="adj4" fmla="val -5164"/>
              <a:gd name="adj5" fmla="val -309905"/>
              <a:gd name="adj6" fmla="val -3872"/>
            </a:avLst>
          </a:prstGeom>
          <a:noFill/>
          <a:ln w="12700">
            <a:solidFill>
              <a:srgbClr val="0070C0"/>
            </a:solidFill>
            <a:prstDash val="sysDash"/>
            <a:miter lim="800000"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algn="ctr"/>
            <a:r>
              <a:rPr lang="zh-CN" altLang="en-US" sz="1600" b="1" dirty="0"/>
              <a:t>称为</a:t>
            </a:r>
            <a:r>
              <a:rPr lang="zh-CN" altLang="en-US" sz="1600" b="1" dirty="0">
                <a:solidFill>
                  <a:srgbClr val="C00000"/>
                </a:solidFill>
              </a:rPr>
              <a:t>传统级机器</a:t>
            </a:r>
            <a:r>
              <a:rPr lang="en-US" altLang="zh-CN" sz="1400" b="1" dirty="0">
                <a:latin typeface="+mn-ea"/>
              </a:rPr>
              <a:t>(</a:t>
            </a:r>
            <a:r>
              <a:rPr lang="zh-CN" altLang="en-US" sz="1400" b="1" dirty="0">
                <a:latin typeface="+mn-ea"/>
              </a:rPr>
              <a:t>首台计算机</a:t>
            </a:r>
            <a:r>
              <a:rPr lang="en-US" altLang="zh-CN" sz="1400" b="1" dirty="0">
                <a:latin typeface="+mn-ea"/>
              </a:rPr>
              <a:t>)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F3A5AA-3918-73F0-6400-FE07132E6401}"/>
              </a:ext>
            </a:extLst>
          </p:cNvPr>
          <p:cNvSpPr txBox="1"/>
          <p:nvPr/>
        </p:nvSpPr>
        <p:spPr>
          <a:xfrm>
            <a:off x="-16529" y="5724000"/>
            <a:ext cx="916052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CC3300"/>
                </a:solidFill>
                <a:latin typeface="宋体" panose="02010600030101010101" pitchFamily="2" charset="-122"/>
              </a:rPr>
              <a:t>思考①：编程环境</a:t>
            </a:r>
            <a:r>
              <a:rPr lang="en-US" altLang="zh-CN" sz="1400" b="1" dirty="0">
                <a:solidFill>
                  <a:srgbClr val="CC33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1400" b="1" dirty="0">
                <a:solidFill>
                  <a:srgbClr val="CC3300"/>
                </a:solidFill>
                <a:latin typeface="宋体" panose="02010600030101010101" pitchFamily="2" charset="-122"/>
              </a:rPr>
              <a:t>编辑器</a:t>
            </a:r>
            <a:r>
              <a:rPr lang="en-US" altLang="zh-CN" sz="1400" b="1" dirty="0">
                <a:solidFill>
                  <a:srgbClr val="CC3300"/>
                </a:solidFill>
                <a:latin typeface="宋体" panose="02010600030101010101" pitchFamily="2" charset="-122"/>
              </a:rPr>
              <a:t>+</a:t>
            </a:r>
            <a:r>
              <a:rPr lang="zh-CN" altLang="en-US" sz="1400" b="1" dirty="0">
                <a:solidFill>
                  <a:srgbClr val="CC3300"/>
                </a:solidFill>
                <a:latin typeface="宋体" panose="02010600030101010101" pitchFamily="2" charset="-122"/>
              </a:rPr>
              <a:t>编译器</a:t>
            </a:r>
            <a:r>
              <a:rPr lang="en-US" altLang="zh-CN" sz="1400" b="1" dirty="0">
                <a:solidFill>
                  <a:srgbClr val="CC3300"/>
                </a:solidFill>
                <a:latin typeface="宋体" panose="02010600030101010101" pitchFamily="2" charset="-122"/>
              </a:rPr>
              <a:t>+</a:t>
            </a:r>
            <a:r>
              <a:rPr lang="zh-CN" altLang="en-US" sz="1400" b="1" dirty="0">
                <a:solidFill>
                  <a:srgbClr val="CC3300"/>
                </a:solidFill>
                <a:latin typeface="宋体" panose="02010600030101010101" pitchFamily="2" charset="-122"/>
              </a:rPr>
              <a:t>链接器</a:t>
            </a:r>
            <a:r>
              <a:rPr lang="en-US" altLang="zh-CN" sz="1400" b="1" dirty="0">
                <a:solidFill>
                  <a:srgbClr val="CC33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1400" b="1" dirty="0">
                <a:solidFill>
                  <a:srgbClr val="CC3300"/>
                </a:solidFill>
                <a:latin typeface="宋体" panose="02010600030101010101" pitchFamily="2" charset="-122"/>
              </a:rPr>
              <a:t>、运行环境</a:t>
            </a:r>
            <a:r>
              <a:rPr lang="en-US" altLang="zh-CN" sz="1400" b="1" dirty="0">
                <a:solidFill>
                  <a:srgbClr val="CC33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1400" b="1" dirty="0">
                <a:solidFill>
                  <a:srgbClr val="CC3300"/>
                </a:solidFill>
                <a:latin typeface="宋体" panose="02010600030101010101" pitchFamily="2" charset="-122"/>
              </a:rPr>
              <a:t>人机接口</a:t>
            </a:r>
            <a:r>
              <a:rPr lang="en-US" altLang="zh-CN" sz="1400" b="1" dirty="0">
                <a:solidFill>
                  <a:srgbClr val="CC3300"/>
                </a:solidFill>
                <a:latin typeface="宋体" panose="02010600030101010101" pitchFamily="2" charset="-122"/>
              </a:rPr>
              <a:t>+</a:t>
            </a:r>
            <a:r>
              <a:rPr lang="zh-CN" altLang="en-US" sz="1400" b="1" dirty="0">
                <a:solidFill>
                  <a:srgbClr val="CC3300"/>
                </a:solidFill>
                <a:latin typeface="宋体" panose="02010600030101010101" pitchFamily="2" charset="-122"/>
              </a:rPr>
              <a:t>运行器</a:t>
            </a:r>
            <a:r>
              <a:rPr lang="en-US" altLang="zh-CN" sz="1400" b="1" dirty="0">
                <a:solidFill>
                  <a:srgbClr val="CC3300"/>
                </a:solidFill>
                <a:latin typeface="宋体" panose="02010600030101010101" pitchFamily="2" charset="-122"/>
              </a:rPr>
              <a:t>[</a:t>
            </a:r>
            <a:r>
              <a:rPr kumimoji="1" lang="zh-CN" altLang="en-US" sz="14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加载</a:t>
            </a:r>
            <a:r>
              <a:rPr kumimoji="1" lang="en-US" altLang="zh-CN" sz="14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zh-CN" altLang="en-US" sz="14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译码</a:t>
            </a:r>
            <a:r>
              <a:rPr kumimoji="1" lang="en-US" altLang="zh-CN" sz="14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zh-CN" altLang="en-US" sz="1400" b="1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动态链接</a:t>
            </a:r>
            <a:r>
              <a:rPr lang="en-US" altLang="zh-CN" sz="1400" b="1" dirty="0">
                <a:solidFill>
                  <a:srgbClr val="CC3300"/>
                </a:solidFill>
                <a:latin typeface="宋体" panose="02010600030101010101" pitchFamily="2" charset="-122"/>
              </a:rPr>
              <a:t>+</a:t>
            </a:r>
            <a:r>
              <a:rPr lang="zh-CN" altLang="en-US" sz="1400" b="1" dirty="0">
                <a:solidFill>
                  <a:srgbClr val="CC3300"/>
                </a:solidFill>
                <a:latin typeface="宋体" panose="02010600030101010101" pitchFamily="2" charset="-122"/>
              </a:rPr>
              <a:t>执行引擎</a:t>
            </a:r>
            <a:r>
              <a:rPr lang="en-US" altLang="zh-CN" sz="1400" b="1" dirty="0">
                <a:solidFill>
                  <a:srgbClr val="CC3300"/>
                </a:solidFill>
                <a:latin typeface="宋体" panose="02010600030101010101" pitchFamily="2" charset="-122"/>
              </a:rPr>
              <a:t>])</a:t>
            </a:r>
          </a:p>
          <a:p>
            <a:r>
              <a:rPr lang="zh-CN" altLang="en-US" sz="1400" b="1" dirty="0">
                <a:solidFill>
                  <a:srgbClr val="CC3300"/>
                </a:solidFill>
                <a:latin typeface="宋体" panose="02010600030101010101" pitchFamily="2" charset="-122"/>
              </a:rPr>
              <a:t>思考②：</a:t>
            </a:r>
            <a:r>
              <a:rPr lang="en-US" altLang="zh-CN" sz="1400" b="1" dirty="0">
                <a:latin typeface="宋体" panose="02010600030101010101" pitchFamily="2" charset="-122"/>
              </a:rPr>
              <a:t>OS</a:t>
            </a:r>
            <a:r>
              <a:rPr lang="zh-CN" altLang="en-US" sz="1400" b="1" dirty="0">
                <a:latin typeface="宋体" panose="02010600030101010101" pitchFamily="2" charset="-122"/>
              </a:rPr>
              <a:t>是计算机系统软硬件资源的</a:t>
            </a:r>
            <a:r>
              <a:rPr lang="zh-CN" altLang="en-US" sz="1400" b="1" u="sng" dirty="0">
                <a:latin typeface="宋体" panose="02010600030101010101" pitchFamily="2" charset="-122"/>
              </a:rPr>
              <a:t>管理机构</a:t>
            </a:r>
            <a:r>
              <a:rPr lang="en-US" altLang="zh-CN" sz="1400" b="1" u="sng" dirty="0">
                <a:latin typeface="宋体" panose="02010600030101010101" pitchFamily="2" charset="-122"/>
              </a:rPr>
              <a:t>(</a:t>
            </a:r>
            <a:r>
              <a:rPr lang="zh-CN" altLang="en-US" sz="1400" b="1" u="sng" dirty="0">
                <a:latin typeface="宋体" panose="02010600030101010101" pitchFamily="2" charset="-122"/>
              </a:rPr>
              <a:t>平台</a:t>
            </a:r>
            <a:r>
              <a:rPr lang="en-US" altLang="zh-CN" sz="1400" b="1" u="sng" dirty="0">
                <a:latin typeface="宋体" panose="02010600030101010101" pitchFamily="2" charset="-122"/>
              </a:rPr>
              <a:t>)</a:t>
            </a:r>
            <a:r>
              <a:rPr lang="zh-CN" altLang="en-US" sz="1400" b="1" dirty="0">
                <a:latin typeface="宋体" panose="02010600030101010101" pitchFamily="2" charset="-122"/>
              </a:rPr>
              <a:t>，为高级语言的使用和实现</a:t>
            </a:r>
            <a:r>
              <a:rPr lang="zh-CN" altLang="en-US" sz="1400" b="1" u="sng" dirty="0">
                <a:latin typeface="宋体" panose="02010600030101010101" pitchFamily="2" charset="-122"/>
              </a:rPr>
              <a:t>提供</a:t>
            </a:r>
            <a:r>
              <a:rPr lang="zh-CN" altLang="en-US" sz="1400" b="1" dirty="0">
                <a:latin typeface="宋体" panose="02010600030101010101" pitchFamily="2" charset="-122"/>
              </a:rPr>
              <a:t>所需的基本操作和数据结构</a:t>
            </a:r>
            <a:r>
              <a:rPr lang="en-US" altLang="zh-CN" sz="1400" b="1" dirty="0">
                <a:latin typeface="宋体" panose="02010600030101010101" pitchFamily="2" charset="-122"/>
              </a:rPr>
              <a:t>(</a:t>
            </a:r>
            <a:r>
              <a:rPr lang="zh-CN" altLang="en-US" sz="1400" b="1" dirty="0">
                <a:latin typeface="宋体" panose="02010600030101010101" pitchFamily="2" charset="-122"/>
              </a:rPr>
              <a:t>传统机器所没有的</a:t>
            </a:r>
            <a:r>
              <a:rPr lang="en-US" altLang="zh-CN" sz="1400" b="1" dirty="0">
                <a:latin typeface="宋体" panose="02010600030101010101" pitchFamily="2" charset="-122"/>
              </a:rPr>
              <a:t>)</a:t>
            </a:r>
            <a:r>
              <a:rPr lang="zh-CN" altLang="en-US" sz="1400" b="1" dirty="0">
                <a:latin typeface="宋体" panose="02010600030101010101" pitchFamily="2" charset="-122"/>
              </a:rPr>
              <a:t>，故作为一级虚拟机器存在。</a:t>
            </a:r>
            <a:endParaRPr lang="en-US" altLang="zh-CN" sz="1400" b="1" dirty="0">
              <a:latin typeface="宋体" panose="02010600030101010101" pitchFamily="2" charset="-122"/>
            </a:endParaRPr>
          </a:p>
          <a:p>
            <a:r>
              <a:rPr lang="zh-CN" altLang="en-US" sz="1400" b="1" dirty="0">
                <a:solidFill>
                  <a:srgbClr val="CC3300"/>
                </a:solidFill>
                <a:latin typeface="宋体" panose="02010600030101010101" pitchFamily="2" charset="-122"/>
              </a:rPr>
              <a:t>思考③：指令系统越来越大，指令功能逐步变强，执行控制日益复杂，通过微程序可简化控制</a:t>
            </a:r>
            <a:endParaRPr lang="en-US" altLang="zh-CN" sz="1400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r>
              <a:rPr lang="zh-CN" altLang="en-US" sz="1400" b="1" dirty="0">
                <a:solidFill>
                  <a:srgbClr val="CC3300"/>
                </a:solidFill>
                <a:latin typeface="宋体" panose="02010600030101010101" pitchFamily="2" charset="-122"/>
              </a:rPr>
              <a:t>思考④：解释执行时间长、可移植性好，翻译执行相反；不能，不同需求的性能指标不同</a:t>
            </a:r>
            <a:endParaRPr lang="zh-CN" altLang="zh-CN" sz="1400" b="1" dirty="0">
              <a:solidFill>
                <a:srgbClr val="CC66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nimBg="1"/>
      <p:bldP spid="76" grpId="0" animBg="1"/>
      <p:bldP spid="75" grpId="0" animBg="1"/>
      <p:bldP spid="82" grpId="0" animBg="1"/>
      <p:bldP spid="83" grpId="0" animBg="1"/>
      <p:bldP spid="84" grpId="0"/>
      <p:bldP spid="85" grpId="0"/>
      <p:bldP spid="8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E48CADA1-6837-4280-AD57-97F73E374E8A}" type="slidenum">
              <a:rPr lang="en-US" altLang="zh-CN"/>
              <a:t>30</a:t>
            </a:fld>
            <a:endParaRPr lang="en-US" altLang="zh-CN"/>
          </a:p>
        </p:txBody>
      </p:sp>
      <p:sp>
        <p:nvSpPr>
          <p:cNvPr id="48130" name="Text Box 1026"/>
          <p:cNvSpPr txBox="1">
            <a:spLocks noChangeArrowheads="1"/>
          </p:cNvSpPr>
          <p:nvPr/>
        </p:nvSpPr>
        <p:spPr bwMode="auto">
          <a:xfrm>
            <a:off x="212725" y="357736"/>
            <a:ext cx="4351337" cy="361483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、器件对系统结构的影响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</a:rPr>
              <a:t>器件与系统结构的关联：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器件的性能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器件的功能及使用方法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sz="1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器件的性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价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器件的发展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影响：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699792" y="1268760"/>
            <a:ext cx="6192688" cy="22298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决定新结构使用的可能性    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如</a:t>
            </a:r>
            <a:r>
              <a:rPr lang="en-US" altLang="zh-CN" sz="1800" b="1" dirty="0">
                <a:latin typeface="宋体" panose="02010600030101010101" pitchFamily="2" charset="-122"/>
              </a:rPr>
              <a:t>Cache)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影响系统结构的性能及组织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→通用片→现场</a:t>
            </a:r>
            <a:r>
              <a:rPr lang="zh-CN" altLang="en-US" sz="1800" b="1" dirty="0"/>
              <a:t>片</a:t>
            </a:r>
            <a:r>
              <a:rPr lang="zh-CN" altLang="en-US" sz="1800" b="1" dirty="0">
                <a:latin typeface="宋体" panose="02010600030101010101" pitchFamily="2" charset="-122"/>
              </a:rPr>
              <a:t>→</a:t>
            </a:r>
            <a:r>
              <a:rPr lang="zh-CN" altLang="en-US" sz="1800" b="1" dirty="0"/>
              <a:t>半用户片</a:t>
            </a:r>
            <a:r>
              <a:rPr lang="zh-CN" altLang="en-US" sz="1800" b="1" dirty="0">
                <a:latin typeface="宋体" panose="02010600030101010101" pitchFamily="2" charset="-122"/>
              </a:rPr>
              <a:t>→</a:t>
            </a:r>
            <a:r>
              <a:rPr lang="zh-CN" altLang="en-US" sz="1800" b="1" dirty="0"/>
              <a:t>用户片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加速了结构的下移速度     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如</a:t>
            </a:r>
            <a:r>
              <a:rPr lang="en-US" altLang="zh-CN" sz="1800" b="1" dirty="0">
                <a:latin typeface="宋体" panose="02010600030101010101" pitchFamily="2" charset="-122"/>
              </a:rPr>
              <a:t>SSE)</a:t>
            </a:r>
            <a:endParaRPr lang="zh-CN" altLang="en-US" sz="18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推动了算法、语言的发展    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如</a:t>
            </a:r>
            <a:r>
              <a:rPr lang="en-US" altLang="zh-CN" sz="1800" b="1" dirty="0">
                <a:latin typeface="宋体" panose="02010600030101010101" pitchFamily="2" charset="-122"/>
              </a:rPr>
              <a:t>VHDL)</a:t>
            </a:r>
            <a:endParaRPr lang="zh-CN" altLang="en-US" b="1" dirty="0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475656" y="3379058"/>
            <a:ext cx="491946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会推动系统结构的发展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259632" cy="36004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A4668CF1-CC49-444D-A077-A0808CD477D9}" type="slidenum">
              <a:rPr lang="en-US" altLang="zh-CN"/>
              <a:t>31</a:t>
            </a:fld>
            <a:endParaRPr lang="en-US" altLang="zh-CN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28600" y="447055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ea typeface="黑体" panose="02010609060101010101" pitchFamily="2" charset="-122"/>
              </a:rPr>
              <a:t>三、系统结构中并行性的发展</a:t>
            </a:r>
            <a:endParaRPr lang="zh-CN" altLang="en-US" b="1" dirty="0">
              <a:solidFill>
                <a:srgbClr val="CC3300"/>
              </a:solidFill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228600" y="908720"/>
            <a:ext cx="8664575" cy="1476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、并行性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指</a:t>
            </a:r>
            <a:r>
              <a:rPr lang="zh-CN" altLang="en-US" b="1" u="sng" dirty="0">
                <a:latin typeface="宋体" panose="02010600030101010101" pitchFamily="2" charset="-122"/>
              </a:rPr>
              <a:t>同一时刻</a:t>
            </a:r>
            <a:r>
              <a:rPr lang="zh-CN" altLang="en-US" b="1" dirty="0">
                <a:latin typeface="宋体" panose="02010600030101010101" pitchFamily="2" charset="-122"/>
              </a:rPr>
              <a:t>或</a:t>
            </a:r>
            <a:r>
              <a:rPr lang="zh-CN" altLang="en-US" b="1" u="sng" dirty="0">
                <a:latin typeface="宋体" panose="02010600030101010101" pitchFamily="2" charset="-122"/>
              </a:rPr>
              <a:t>同一时段</a:t>
            </a:r>
            <a:r>
              <a:rPr lang="zh-CN" altLang="en-US" b="1" dirty="0">
                <a:latin typeface="宋体" panose="02010600030101010101" pitchFamily="2" charset="-122"/>
              </a:rPr>
              <a:t>内完成≥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种工作的特性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特征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有同时性、并发性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28600" y="2350170"/>
            <a:ext cx="8686800" cy="1476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并行性的等级划分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类型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sym typeface="+mn-ea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有执行程序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功能并行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、处理数据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数据并行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表示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sym typeface="+mn-ea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用并行性粒度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即计算</a:t>
            </a:r>
            <a:r>
              <a:rPr lang="en-US" altLang="zh-CN" sz="1800" b="1" dirty="0">
                <a:latin typeface="宋体" panose="02010600030101010101" pitchFamily="2" charset="-122"/>
              </a:rPr>
              <a:t>-</a:t>
            </a:r>
            <a:r>
              <a:rPr lang="zh-CN" altLang="en-US" sz="1800" b="1" dirty="0">
                <a:latin typeface="宋体" panose="02010600030101010101" pitchFamily="2" charset="-122"/>
              </a:rPr>
              <a:t>通信比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表示</a:t>
            </a:r>
          </a:p>
        </p:txBody>
      </p:sp>
      <p:grpSp>
        <p:nvGrpSpPr>
          <p:cNvPr id="9" name="Group 13"/>
          <p:cNvGrpSpPr/>
          <p:nvPr/>
        </p:nvGrpSpPr>
        <p:grpSpPr bwMode="auto">
          <a:xfrm>
            <a:off x="2309495" y="3861576"/>
            <a:ext cx="3527425" cy="2232026"/>
            <a:chOff x="144" y="1162"/>
            <a:chExt cx="2222" cy="1406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144" y="1162"/>
              <a:ext cx="2222" cy="140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36195" tIns="17780" rIns="0" bIns="17780">
              <a:no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执行程序角度     处理数据角度  </a:t>
              </a:r>
            </a:p>
            <a:p>
              <a:pPr algn="l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  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操作级           字串位串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800" b="1" dirty="0">
                  <a:latin typeface="宋体" panose="02010600030101010101" pitchFamily="2" charset="-122"/>
                </a:rPr>
                <a:t>  指令级           字并位串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800" b="1" dirty="0">
                  <a:latin typeface="宋体" panose="02010600030101010101" pitchFamily="2" charset="-122"/>
                </a:rPr>
                <a:t>  线程级</a:t>
              </a:r>
              <a:r>
                <a:rPr lang="zh-CN" altLang="en-US" sz="1800" b="1" baseline="28000" dirty="0">
                  <a:latin typeface="宋体" panose="02010600030101010101" pitchFamily="2" charset="-122"/>
                </a:rPr>
                <a:t>①</a:t>
              </a:r>
              <a:r>
                <a:rPr lang="zh-CN" altLang="en-US" sz="1800" b="1" baseline="30000" dirty="0">
                  <a:latin typeface="宋体" panose="02010600030101010101" pitchFamily="2" charset="-122"/>
                </a:rPr>
                <a:t> 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         字串位并</a:t>
              </a:r>
              <a:r>
                <a:rPr lang="zh-CN" altLang="en-US" sz="1800" b="1" baseline="30000" dirty="0">
                  <a:latin typeface="宋体" panose="02010600030101010101" pitchFamily="2" charset="-122"/>
                </a:rPr>
                <a:t>②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 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800" b="1" dirty="0">
                  <a:latin typeface="宋体" panose="02010600030101010101" pitchFamily="2" charset="-122"/>
                </a:rPr>
                <a:t>任务或过程级       全并行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800" b="1" dirty="0">
                  <a:latin typeface="宋体" panose="02010600030101010101" pitchFamily="2" charset="-122"/>
                </a:rPr>
                <a:t>作业或程序级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</a:pPr>
              <a:r>
                <a:rPr lang="zh-CN" altLang="en-US" sz="16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  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注：①调度单位为进程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线程  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 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dirty="0">
                  <a:latin typeface="宋体" panose="02010600030101010101" pitchFamily="2" charset="-122"/>
                </a:rPr>
                <a:t>       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②少见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字长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=1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位的并行机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138" y="1405"/>
              <a:ext cx="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318" y="1405"/>
              <a:ext cx="0" cy="6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259632" cy="36004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ldLvl="0" animBg="1"/>
      <p:bldP spid="32773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6D684E7B-0621-4A66-98FF-859C648B59EF}" type="slidenum">
              <a:rPr lang="en-US" altLang="zh-CN"/>
              <a:t>32</a:t>
            </a:fld>
            <a:endParaRPr lang="en-US" altLang="zh-CN"/>
          </a:p>
        </p:txBody>
      </p:sp>
      <p:sp>
        <p:nvSpPr>
          <p:cNvPr id="102440" name="Text Box 40"/>
          <p:cNvSpPr txBox="1">
            <a:spLocks noChangeArrowheads="1"/>
          </p:cNvSpPr>
          <p:nvPr/>
        </p:nvSpPr>
        <p:spPr bwMode="auto">
          <a:xfrm>
            <a:off x="228600" y="374836"/>
            <a:ext cx="5999584" cy="38625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并行性的开发途径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*时间重叠：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*资源重复：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*资源共享：</a:t>
            </a:r>
          </a:p>
        </p:txBody>
      </p:sp>
      <p:sp>
        <p:nvSpPr>
          <p:cNvPr id="102443" name="Text Box 43"/>
          <p:cNvSpPr txBox="1">
            <a:spLocks noChangeArrowheads="1"/>
          </p:cNvSpPr>
          <p:nvPr/>
        </p:nvSpPr>
        <p:spPr bwMode="auto">
          <a:xfrm>
            <a:off x="2051720" y="836712"/>
            <a:ext cx="6647656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rIns="180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从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时间上</a:t>
            </a:r>
            <a:r>
              <a:rPr lang="zh-CN" altLang="en-US" b="1" dirty="0">
                <a:latin typeface="宋体" panose="02010600030101010101" pitchFamily="2" charset="-122"/>
              </a:rPr>
              <a:t>开发并行性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并发性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多个处理过程</a:t>
            </a:r>
            <a:r>
              <a:rPr lang="zh-CN" altLang="en-US" b="1" u="sng" dirty="0">
                <a:latin typeface="宋体" panose="02010600030101010101" pitchFamily="2" charset="-122"/>
              </a:rPr>
              <a:t>同时使用</a:t>
            </a:r>
            <a:r>
              <a:rPr lang="zh-CN" altLang="en-US" b="1" dirty="0">
                <a:latin typeface="宋体" panose="02010600030101010101" pitchFamily="2" charset="-122"/>
              </a:rPr>
              <a:t>同一硬件设备的</a:t>
            </a:r>
            <a:r>
              <a:rPr lang="zh-CN" altLang="en-US" b="1" u="sng" dirty="0">
                <a:solidFill>
                  <a:srgbClr val="800080"/>
                </a:solidFill>
                <a:latin typeface="宋体" panose="02010600030101010101" pitchFamily="2" charset="-122"/>
              </a:rPr>
              <a:t>不同部分</a:t>
            </a:r>
            <a:endParaRPr lang="en-US" altLang="zh-CN" b="1" u="sng" dirty="0">
              <a:solidFill>
                <a:srgbClr val="80008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80008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800080"/>
                </a:solidFill>
                <a:latin typeface="Times New Roman" panose="02020603050405020304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流水线技术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操作流水线、指令流水线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02444" name="Text Box 44"/>
          <p:cNvSpPr txBox="1">
            <a:spLocks noChangeArrowheads="1"/>
          </p:cNvSpPr>
          <p:nvPr/>
        </p:nvSpPr>
        <p:spPr bwMode="auto">
          <a:xfrm>
            <a:off x="2073945" y="2252762"/>
            <a:ext cx="6769447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rIns="180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从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空间上</a:t>
            </a:r>
            <a:r>
              <a:rPr lang="zh-CN" altLang="en-US" b="1" dirty="0">
                <a:latin typeface="宋体" panose="02010600030101010101" pitchFamily="2" charset="-122"/>
              </a:rPr>
              <a:t>开发并行性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同时性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多个处理过程</a:t>
            </a:r>
            <a:r>
              <a:rPr lang="zh-CN" altLang="en-US" b="1" u="sng" dirty="0">
                <a:latin typeface="宋体" panose="02010600030101010101" pitchFamily="2" charset="-122"/>
              </a:rPr>
              <a:t>同时使用</a:t>
            </a:r>
            <a:r>
              <a:rPr lang="zh-CN" altLang="en-US" b="1" dirty="0">
                <a:latin typeface="宋体" panose="02010600030101010101" pitchFamily="2" charset="-122"/>
              </a:rPr>
              <a:t>重复设置的</a:t>
            </a:r>
            <a:r>
              <a:rPr lang="zh-CN" altLang="en-US" b="1" u="sng" dirty="0">
                <a:solidFill>
                  <a:srgbClr val="800080"/>
                </a:solidFill>
                <a:latin typeface="宋体" panose="02010600030101010101" pitchFamily="2" charset="-122"/>
              </a:rPr>
              <a:t>多个</a:t>
            </a:r>
            <a:r>
              <a:rPr lang="zh-CN" altLang="en-US" b="1" dirty="0">
                <a:latin typeface="宋体" panose="02010600030101010101" pitchFamily="2" charset="-122"/>
              </a:rPr>
              <a:t>硬件设备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80008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800080"/>
                </a:solidFill>
                <a:latin typeface="Times New Roman" panose="02020603050405020304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多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、多核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</a:p>
        </p:txBody>
      </p:sp>
      <p:sp>
        <p:nvSpPr>
          <p:cNvPr id="102445" name="Text Box 45"/>
          <p:cNvSpPr txBox="1">
            <a:spLocks noChangeArrowheads="1"/>
          </p:cNvSpPr>
          <p:nvPr/>
        </p:nvSpPr>
        <p:spPr bwMode="auto">
          <a:xfrm>
            <a:off x="2085405" y="3667945"/>
            <a:ext cx="5245819" cy="1463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rIns="180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从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软件上</a:t>
            </a:r>
            <a:r>
              <a:rPr lang="zh-CN" altLang="en-US" b="1" dirty="0">
                <a:latin typeface="宋体" panose="02010600030101010101" pitchFamily="2" charset="-122"/>
              </a:rPr>
              <a:t>开发并行性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并发性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多个任务</a:t>
            </a:r>
            <a:r>
              <a:rPr lang="zh-CN" altLang="en-US" b="1" u="sng" dirty="0">
                <a:latin typeface="宋体" panose="02010600030101010101" pitchFamily="2" charset="-122"/>
              </a:rPr>
              <a:t>轮流使用</a:t>
            </a:r>
            <a:r>
              <a:rPr lang="zh-CN" altLang="en-US" b="1" baseline="-18000" dirty="0">
                <a:latin typeface="+mn-lt"/>
              </a:rPr>
              <a:t> </a:t>
            </a:r>
            <a:r>
              <a:rPr lang="zh-CN" altLang="en-US" b="1" u="sng" dirty="0">
                <a:solidFill>
                  <a:srgbClr val="800080"/>
                </a:solidFill>
                <a:latin typeface="宋体" panose="02010600030101010101" pitchFamily="2" charset="-122"/>
              </a:rPr>
              <a:t>同一</a:t>
            </a:r>
            <a:r>
              <a:rPr lang="zh-CN" altLang="en-US" b="1" dirty="0">
                <a:latin typeface="宋体" panose="02010600030101010101" pitchFamily="2" charset="-122"/>
              </a:rPr>
              <a:t>硬件设备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80008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800080"/>
                </a:solidFill>
                <a:latin typeface="Times New Roman" panose="02020603050405020304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网络打印机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259632" cy="36004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3" grpId="0"/>
      <p:bldP spid="102444" grpId="0"/>
      <p:bldP spid="10244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87E18125-9C93-4574-941A-BCA24A1C8758}" type="slidenum">
              <a:rPr lang="en-US" altLang="zh-CN"/>
              <a:t>33</a:t>
            </a:fld>
            <a:endParaRPr lang="en-US" altLang="zh-CN"/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212725" y="424749"/>
            <a:ext cx="8626475" cy="54938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、并行性的发展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单机系统中的并行性发展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时间重叠：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endParaRPr lang="en-US" altLang="zh-CN" sz="14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*资源重复：</a:t>
            </a:r>
            <a:endParaRPr lang="en-US" altLang="zh-CN" b="1" dirty="0">
              <a:latin typeface="宋体" panose="02010600030101010101" pitchFamily="2" charset="-122"/>
            </a:endParaRPr>
          </a:p>
          <a:p>
            <a:endParaRPr lang="en-US" altLang="zh-CN" sz="16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*资源共享：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4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多机系统中的并行性发展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处理机连接方式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zh-CN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时间重叠：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*资源重复：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*资源共享：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2051720" y="1391578"/>
            <a:ext cx="6742584" cy="184665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分离及细化部件→指令流水→宏流水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如</a:t>
            </a:r>
            <a:r>
              <a:rPr lang="en-US" altLang="zh-CN" sz="1800" b="1" dirty="0">
                <a:latin typeface="宋体" panose="02010600030101010101" pitchFamily="2" charset="-122"/>
              </a:rPr>
              <a:t>CPU</a:t>
            </a:r>
            <a:r>
              <a:rPr lang="zh-CN" altLang="en-US" sz="1800" b="1" dirty="0">
                <a:latin typeface="宋体" panose="02010600030101010101" pitchFamily="2" charset="-122"/>
              </a:rPr>
              <a:t>与</a:t>
            </a:r>
            <a:r>
              <a:rPr lang="en-US" altLang="zh-CN" sz="1800" b="1" dirty="0">
                <a:latin typeface="宋体" panose="02010600030101010101" pitchFamily="2" charset="-122"/>
              </a:rPr>
              <a:t>IO)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1600" b="1" dirty="0">
                <a:latin typeface="宋体" panose="02010600030101010101" pitchFamily="2" charset="-122"/>
              </a:rPr>
              <a:t>                (</a:t>
            </a:r>
            <a:r>
              <a:rPr lang="zh-CN" altLang="en-US" sz="1600" b="1" dirty="0">
                <a:latin typeface="宋体" panose="02010600030101010101" pitchFamily="2" charset="-122"/>
              </a:rPr>
              <a:t>功能专用化</a:t>
            </a:r>
            <a:r>
              <a:rPr lang="en-US" altLang="zh-CN" sz="1600" b="1" dirty="0">
                <a:latin typeface="宋体" panose="02010600030101010101" pitchFamily="2" charset="-122"/>
              </a:rPr>
              <a:t>)   (</a:t>
            </a:r>
            <a:r>
              <a:rPr lang="zh-CN" altLang="en-US" sz="1600" b="1" dirty="0">
                <a:latin typeface="宋体" panose="02010600030101010101" pitchFamily="2" charset="-122"/>
              </a:rPr>
              <a:t>处理步骤重叠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多个操作部件→指令级并行→阵列处理机</a:t>
            </a:r>
            <a:r>
              <a:rPr lang="en-US" altLang="zh-CN" sz="1800" b="1" dirty="0">
                <a:latin typeface="宋体" panose="02010600030101010101" pitchFamily="2" charset="-122"/>
              </a:rPr>
              <a:t>(SIMD)</a:t>
            </a:r>
            <a:endParaRPr lang="zh-CN" altLang="en-US" sz="1800" b="1" dirty="0">
              <a:latin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1600" b="1" dirty="0">
                <a:latin typeface="宋体" panose="02010600030101010101" pitchFamily="2" charset="-122"/>
              </a:rPr>
              <a:t>        (</a:t>
            </a:r>
            <a:r>
              <a:rPr lang="zh-CN" altLang="en-US" sz="1600" b="1" dirty="0">
                <a:latin typeface="宋体" panose="02010600030101010101" pitchFamily="2" charset="-122"/>
              </a:rPr>
              <a:t>多条指令用空闲部件</a:t>
            </a:r>
            <a:r>
              <a:rPr lang="en-US" altLang="zh-CN" sz="1600" b="1" dirty="0">
                <a:latin typeface="宋体" panose="02010600030101010101" pitchFamily="2" charset="-122"/>
              </a:rPr>
              <a:t>)   (</a:t>
            </a:r>
            <a:r>
              <a:rPr lang="zh-CN" altLang="en-US" sz="1600" b="1" dirty="0">
                <a:latin typeface="宋体" panose="02010600030101010101" pitchFamily="2" charset="-122"/>
              </a:rPr>
              <a:t>一条指令用相同部件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分时</a:t>
            </a:r>
            <a:r>
              <a:rPr lang="en-US" altLang="zh-CN" b="1" dirty="0">
                <a:latin typeface="宋体" panose="02010600030101010101" pitchFamily="2" charset="-122"/>
              </a:rPr>
              <a:t>OS→</a:t>
            </a:r>
            <a:r>
              <a:rPr lang="zh-CN" altLang="en-US" b="1" dirty="0">
                <a:latin typeface="宋体" panose="02010600030101010101" pitchFamily="2" charset="-122"/>
              </a:rPr>
              <a:t>虚拟机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203848" y="3733288"/>
            <a:ext cx="5423520" cy="73866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有紧耦合、松耦合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种</a:t>
            </a:r>
            <a:endParaRPr lang="en-US" altLang="zh-CN" sz="1800" b="1" dirty="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600" b="1" dirty="0">
                <a:latin typeface="宋体" panose="02010600030101010101" pitchFamily="2" charset="-122"/>
              </a:rPr>
              <a:t>  (</a:t>
            </a:r>
            <a:r>
              <a:rPr lang="zh-CN" altLang="en-US" sz="1600" b="1" dirty="0">
                <a:latin typeface="宋体" panose="02010600030101010101" pitchFamily="2" charset="-122"/>
              </a:rPr>
              <a:t>通过</a:t>
            </a:r>
            <a:r>
              <a:rPr lang="en-US" altLang="zh-CN" sz="1600" b="1" dirty="0" err="1">
                <a:latin typeface="宋体" panose="02010600030101010101" pitchFamily="2" charset="-122"/>
              </a:rPr>
              <a:t>MBus</a:t>
            </a:r>
            <a:r>
              <a:rPr lang="en-US" altLang="zh-CN" sz="1600" b="1" dirty="0">
                <a:latin typeface="宋体" panose="02010600030101010101" pitchFamily="2" charset="-122"/>
              </a:rPr>
              <a:t>)  (</a:t>
            </a:r>
            <a:r>
              <a:rPr lang="zh-CN" altLang="en-US" sz="1600" b="1" dirty="0">
                <a:latin typeface="宋体" panose="02010600030101010101" pitchFamily="2" charset="-122"/>
              </a:rPr>
              <a:t>通过</a:t>
            </a:r>
            <a:r>
              <a:rPr lang="en-US" altLang="zh-CN" sz="1600" b="1" dirty="0" err="1">
                <a:latin typeface="宋体" panose="02010600030101010101" pitchFamily="2" charset="-122"/>
              </a:rPr>
              <a:t>IOBus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</a:rPr>
              <a:t>    (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</a:rPr>
              <a:t>如多</a:t>
            </a: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</a:rPr>
              <a:t>CPU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</a:rPr>
              <a:t>、网络计算机</a:t>
            </a: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</a:rPr>
              <a:t>)</a:t>
            </a:r>
            <a:endParaRPr lang="zh-CN" altLang="en-US" sz="1600" b="1" dirty="0">
              <a:latin typeface="宋体" panose="02010600030101010101" pitchFamily="2" charset="-122"/>
            </a:endParaRP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2123728" y="4437112"/>
            <a:ext cx="6810400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功能专用化→专用处理机→异构型</a:t>
            </a:r>
            <a:r>
              <a:rPr lang="en-US" altLang="zh-CN" b="1" dirty="0">
                <a:latin typeface="宋体" panose="02010600030101010101" pitchFamily="2" charset="-122"/>
              </a:rPr>
              <a:t>MP</a:t>
            </a:r>
            <a:r>
              <a:rPr lang="zh-CN" altLang="en-US" b="1" dirty="0">
                <a:latin typeface="宋体" panose="02010600030101010101" pitchFamily="2" charset="-122"/>
              </a:rPr>
              <a:t>系统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提高可靠性→容错及可重构系统→同构型</a:t>
            </a:r>
            <a:r>
              <a:rPr lang="en-US" altLang="zh-CN" b="1" dirty="0">
                <a:latin typeface="宋体" panose="02010600030101010101" pitchFamily="2" charset="-122"/>
              </a:rPr>
              <a:t>MP</a:t>
            </a:r>
            <a:r>
              <a:rPr lang="zh-CN" altLang="en-US" b="1" dirty="0">
                <a:latin typeface="宋体" panose="02010600030101010101" pitchFamily="2" charset="-122"/>
              </a:rPr>
              <a:t>系统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网络化→分布式系统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259632" cy="36004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9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4C73DEFE-77DD-4D3D-AD3F-1B70FE71A05F}" type="slidenum">
              <a:rPr lang="en-US" altLang="zh-CN" smtClean="0"/>
              <a:t>34</a:t>
            </a:fld>
            <a:endParaRPr lang="en-US" altLang="zh-CN"/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228600" y="404664"/>
            <a:ext cx="861060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※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系统结构的发展历程：  </a:t>
            </a:r>
            <a:endParaRPr lang="zh-CN" altLang="en-US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42910" y="1055685"/>
            <a:ext cx="8177562" cy="3873513"/>
            <a:chOff x="642910" y="1055685"/>
            <a:chExt cx="8177562" cy="3873513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1362047" y="1055685"/>
              <a:ext cx="1008062" cy="28892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标量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642910" y="1558923"/>
              <a:ext cx="1008062" cy="288925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顺序处理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857356" y="1558923"/>
              <a:ext cx="1133492" cy="28892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先行控制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146147" y="2063748"/>
              <a:ext cx="1008062" cy="288925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anose="02010600030101010101" pitchFamily="2" charset="-122"/>
                </a:rPr>
                <a:t>I/E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重叠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500298" y="2063748"/>
              <a:ext cx="1270024" cy="28733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功能并行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290610" y="2568573"/>
              <a:ext cx="1504950" cy="287338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多个功能部件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308322" y="2568573"/>
              <a:ext cx="935037" cy="288925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流水线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590772" y="3071810"/>
              <a:ext cx="1004887" cy="28733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隐式向量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954435" y="3071810"/>
              <a:ext cx="1022350" cy="28733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显式向量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443135" y="3575048"/>
              <a:ext cx="1871662" cy="287338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存储器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-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存储器型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618010" y="3575048"/>
              <a:ext cx="1928812" cy="287338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寄存器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-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寄存器型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657572" y="4133863"/>
              <a:ext cx="801687" cy="27622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anose="02010600030101010101" pitchFamily="2" charset="-122"/>
                </a:rPr>
                <a:t>SIMD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6403947" y="4133863"/>
              <a:ext cx="792162" cy="27622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anose="02010600030101010101" pitchFamily="2" charset="-122"/>
                </a:rPr>
                <a:t>MIMD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2443135" y="4638688"/>
              <a:ext cx="1368425" cy="287338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相联处理机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4098897" y="4638688"/>
              <a:ext cx="1368425" cy="287338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anose="02010600030101010101" pitchFamily="2" charset="-122"/>
                </a:rPr>
                <a:t>处理机阵列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5684810" y="4637100"/>
              <a:ext cx="1077912" cy="288925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anose="02010600030101010101" pitchFamily="2" charset="-122"/>
                </a:rPr>
                <a:t>多计算机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6978622" y="4638688"/>
              <a:ext cx="1079500" cy="287338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anose="02010600030101010101" pitchFamily="2" charset="-122"/>
                </a:rPr>
                <a:t>多处理机</a:t>
              </a:r>
            </a:p>
          </p:txBody>
        </p:sp>
        <p:sp>
          <p:nvSpPr>
            <p:cNvPr id="21" name="Line 40"/>
            <p:cNvSpPr>
              <a:spLocks noChangeShapeType="1"/>
            </p:cNvSpPr>
            <p:nvPr/>
          </p:nvSpPr>
          <p:spPr bwMode="auto">
            <a:xfrm flipH="1">
              <a:off x="1146147" y="1335085"/>
              <a:ext cx="685800" cy="2238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Line 41"/>
            <p:cNvSpPr>
              <a:spLocks noChangeShapeType="1"/>
            </p:cNvSpPr>
            <p:nvPr/>
          </p:nvSpPr>
          <p:spPr bwMode="auto">
            <a:xfrm>
              <a:off x="1831947" y="1344610"/>
              <a:ext cx="611187" cy="2143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Line 44"/>
            <p:cNvSpPr>
              <a:spLocks noChangeShapeType="1"/>
            </p:cNvSpPr>
            <p:nvPr/>
          </p:nvSpPr>
          <p:spPr bwMode="auto">
            <a:xfrm flipH="1">
              <a:off x="1795435" y="1847848"/>
              <a:ext cx="569912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>
              <a:off x="2365347" y="1847848"/>
              <a:ext cx="65405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 flipH="1">
              <a:off x="2298672" y="2351085"/>
              <a:ext cx="720725" cy="217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Line 47"/>
            <p:cNvSpPr>
              <a:spLocks noChangeShapeType="1"/>
            </p:cNvSpPr>
            <p:nvPr/>
          </p:nvSpPr>
          <p:spPr bwMode="auto">
            <a:xfrm>
              <a:off x="3019397" y="2351085"/>
              <a:ext cx="647700" cy="217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Line 48"/>
            <p:cNvSpPr>
              <a:spLocks noChangeShapeType="1"/>
            </p:cNvSpPr>
            <p:nvPr/>
          </p:nvSpPr>
          <p:spPr bwMode="auto">
            <a:xfrm flipH="1">
              <a:off x="3235297" y="2855910"/>
              <a:ext cx="576262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Line 49"/>
            <p:cNvSpPr>
              <a:spLocks noChangeShapeType="1"/>
            </p:cNvSpPr>
            <p:nvPr/>
          </p:nvSpPr>
          <p:spPr bwMode="auto">
            <a:xfrm>
              <a:off x="3811560" y="2855910"/>
              <a:ext cx="576262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Line 50"/>
            <p:cNvSpPr>
              <a:spLocks noChangeShapeType="1"/>
            </p:cNvSpPr>
            <p:nvPr/>
          </p:nvSpPr>
          <p:spPr bwMode="auto">
            <a:xfrm flipH="1">
              <a:off x="3882997" y="3359148"/>
              <a:ext cx="576262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Line 51"/>
            <p:cNvSpPr>
              <a:spLocks noChangeShapeType="1"/>
            </p:cNvSpPr>
            <p:nvPr/>
          </p:nvSpPr>
          <p:spPr bwMode="auto">
            <a:xfrm>
              <a:off x="4459260" y="3359148"/>
              <a:ext cx="576262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Line 52"/>
            <p:cNvSpPr>
              <a:spLocks noChangeShapeType="1"/>
            </p:cNvSpPr>
            <p:nvPr/>
          </p:nvSpPr>
          <p:spPr bwMode="auto">
            <a:xfrm flipH="1">
              <a:off x="4170335" y="3857628"/>
              <a:ext cx="1231900" cy="276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Line 53"/>
            <p:cNvSpPr>
              <a:spLocks noChangeShapeType="1"/>
            </p:cNvSpPr>
            <p:nvPr/>
          </p:nvSpPr>
          <p:spPr bwMode="auto">
            <a:xfrm>
              <a:off x="5364485" y="3857628"/>
              <a:ext cx="1326800" cy="2762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Line 54"/>
            <p:cNvSpPr>
              <a:spLocks noChangeShapeType="1"/>
            </p:cNvSpPr>
            <p:nvPr/>
          </p:nvSpPr>
          <p:spPr bwMode="auto">
            <a:xfrm flipH="1">
              <a:off x="3306735" y="4413263"/>
              <a:ext cx="720725" cy="2238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Line 55"/>
            <p:cNvSpPr>
              <a:spLocks noChangeShapeType="1"/>
            </p:cNvSpPr>
            <p:nvPr/>
          </p:nvSpPr>
          <p:spPr bwMode="auto">
            <a:xfrm>
              <a:off x="4027460" y="4421200"/>
              <a:ext cx="64770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Line 56"/>
            <p:cNvSpPr>
              <a:spLocks noChangeShapeType="1"/>
            </p:cNvSpPr>
            <p:nvPr/>
          </p:nvSpPr>
          <p:spPr bwMode="auto">
            <a:xfrm flipH="1">
              <a:off x="6330922" y="4421200"/>
              <a:ext cx="43180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Line 57"/>
            <p:cNvSpPr>
              <a:spLocks noChangeShapeType="1"/>
            </p:cNvSpPr>
            <p:nvPr/>
          </p:nvSpPr>
          <p:spPr bwMode="auto">
            <a:xfrm>
              <a:off x="6762722" y="4421200"/>
              <a:ext cx="649287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Line 58"/>
            <p:cNvSpPr>
              <a:spLocks noChangeShapeType="1"/>
            </p:cNvSpPr>
            <p:nvPr/>
          </p:nvSpPr>
          <p:spPr bwMode="auto">
            <a:xfrm flipH="1">
              <a:off x="4962497" y="4421200"/>
              <a:ext cx="1800225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8534720" y="3929066"/>
              <a:ext cx="285752" cy="94614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prstDash val="sysDot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空间并行</a:t>
              </a:r>
            </a:p>
          </p:txBody>
        </p:sp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8534720" y="2000240"/>
              <a:ext cx="285752" cy="10001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prstDash val="sysDot"/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时间并行</a:t>
              </a:r>
            </a:p>
          </p:txBody>
        </p:sp>
        <p:sp>
          <p:nvSpPr>
            <p:cNvPr id="41" name="右大括号 40"/>
            <p:cNvSpPr/>
            <p:nvPr/>
          </p:nvSpPr>
          <p:spPr bwMode="auto">
            <a:xfrm>
              <a:off x="8391844" y="1071546"/>
              <a:ext cx="71438" cy="2786082"/>
            </a:xfrm>
            <a:prstGeom prst="righ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右大括号 41"/>
            <p:cNvSpPr/>
            <p:nvPr/>
          </p:nvSpPr>
          <p:spPr bwMode="auto">
            <a:xfrm>
              <a:off x="8391844" y="3891564"/>
              <a:ext cx="71438" cy="1037634"/>
            </a:xfrm>
            <a:prstGeom prst="righ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259632" cy="36004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46" name="Text Box 60"/>
          <p:cNvSpPr txBox="1">
            <a:spLocks noChangeArrowheads="1"/>
          </p:cNvSpPr>
          <p:nvPr/>
        </p:nvSpPr>
        <p:spPr bwMode="auto">
          <a:xfrm>
            <a:off x="899592" y="5179513"/>
            <a:ext cx="8022626" cy="8528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18000" tIns="10800" rIns="18000" bIns="10800">
            <a:spAutoFit/>
          </a:bodyPr>
          <a:lstStyle/>
          <a:p>
            <a:r>
              <a:rPr lang="zh-CN" altLang="en-US" sz="1800" b="1" dirty="0">
                <a:solidFill>
                  <a:srgbClr val="800080"/>
                </a:solidFill>
                <a:latin typeface="+mn-ea"/>
                <a:ea typeface="+mn-ea"/>
              </a:rPr>
              <a:t>向量机：</a:t>
            </a:r>
            <a:r>
              <a:rPr lang="zh-CN" altLang="en-US" sz="1800" dirty="0">
                <a:latin typeface="+mn-ea"/>
                <a:ea typeface="+mn-ea"/>
              </a:rPr>
              <a:t>用一套硬件</a:t>
            </a:r>
            <a:r>
              <a:rPr lang="zh-CN" altLang="en-US" sz="1800" u="sng" dirty="0">
                <a:latin typeface="+mn-ea"/>
                <a:ea typeface="+mn-ea"/>
              </a:rPr>
              <a:t>循环操作</a:t>
            </a:r>
            <a:r>
              <a:rPr lang="zh-CN" altLang="en-US" sz="1800" dirty="0">
                <a:latin typeface="+mn-ea"/>
                <a:ea typeface="+mn-ea"/>
              </a:rPr>
              <a:t>来处理向量，实现</a:t>
            </a:r>
            <a:r>
              <a:rPr lang="zh-CN" altLang="en-US" sz="1800" u="sng" dirty="0">
                <a:latin typeface="+mn-ea"/>
                <a:ea typeface="+mn-ea"/>
              </a:rPr>
              <a:t>数据流水</a:t>
            </a:r>
            <a:r>
              <a:rPr lang="en-US" altLang="zh-CN" sz="1800" dirty="0">
                <a:latin typeface="+mn-ea"/>
                <a:ea typeface="+mn-ea"/>
              </a:rPr>
              <a:t>[</a:t>
            </a:r>
            <a:r>
              <a:rPr lang="zh-CN" altLang="en-US" sz="1800" dirty="0">
                <a:latin typeface="+mn-ea"/>
                <a:ea typeface="+mn-ea"/>
              </a:rPr>
              <a:t>硬件循环</a:t>
            </a:r>
            <a:r>
              <a:rPr lang="en-US" altLang="zh-CN" sz="1800" dirty="0">
                <a:latin typeface="+mn-ea"/>
                <a:ea typeface="+mn-ea"/>
              </a:rPr>
              <a:t>]</a:t>
            </a:r>
          </a:p>
          <a:p>
            <a:r>
              <a:rPr lang="en-US" altLang="zh-CN" sz="1800" b="1" dirty="0">
                <a:solidFill>
                  <a:srgbClr val="800080"/>
                </a:solidFill>
                <a:latin typeface="+mn-ea"/>
                <a:ea typeface="+mn-ea"/>
              </a:rPr>
              <a:t>SIMD</a:t>
            </a:r>
            <a:r>
              <a:rPr lang="zh-CN" altLang="en-US" sz="1800" b="1" dirty="0">
                <a:solidFill>
                  <a:srgbClr val="800080"/>
                </a:solidFill>
                <a:latin typeface="+mn-ea"/>
                <a:ea typeface="+mn-ea"/>
              </a:rPr>
              <a:t>机：</a:t>
            </a:r>
            <a:r>
              <a:rPr lang="zh-CN" altLang="en-US" sz="1800" dirty="0">
                <a:latin typeface="+mn-ea"/>
                <a:ea typeface="+mn-ea"/>
              </a:rPr>
              <a:t>用多套硬件</a:t>
            </a:r>
            <a:r>
              <a:rPr lang="zh-CN" altLang="en-US" sz="1800" u="sng" dirty="0">
                <a:latin typeface="+mn-ea"/>
                <a:ea typeface="+mn-ea"/>
              </a:rPr>
              <a:t>同时操作</a:t>
            </a:r>
            <a:r>
              <a:rPr lang="zh-CN" altLang="en-US" sz="1800" dirty="0">
                <a:latin typeface="+mn-ea"/>
              </a:rPr>
              <a:t>来处理向量，实现</a:t>
            </a:r>
            <a:r>
              <a:rPr lang="zh-CN" altLang="en-US" sz="1800" u="sng" dirty="0">
                <a:latin typeface="+mn-ea"/>
              </a:rPr>
              <a:t>数据并行</a:t>
            </a:r>
            <a:r>
              <a:rPr lang="en-US" altLang="zh-CN" sz="1800" dirty="0">
                <a:latin typeface="+mn-ea"/>
              </a:rPr>
              <a:t>[</a:t>
            </a:r>
            <a:r>
              <a:rPr lang="zh-CN" altLang="en-US" sz="1800" dirty="0">
                <a:latin typeface="+mn-ea"/>
              </a:rPr>
              <a:t>字并位并</a:t>
            </a:r>
            <a:r>
              <a:rPr lang="en-US" altLang="zh-CN" sz="1800" dirty="0">
                <a:latin typeface="+mn-ea"/>
              </a:rPr>
              <a:t>]</a:t>
            </a:r>
          </a:p>
          <a:p>
            <a:r>
              <a:rPr lang="en-US" altLang="zh-CN" sz="1800" b="1" dirty="0">
                <a:solidFill>
                  <a:srgbClr val="800080"/>
                </a:solidFill>
                <a:latin typeface="+mn-ea"/>
                <a:ea typeface="+mn-ea"/>
              </a:rPr>
              <a:t>MIMD</a:t>
            </a:r>
            <a:r>
              <a:rPr lang="zh-CN" altLang="en-US" sz="1800" b="1" dirty="0">
                <a:solidFill>
                  <a:srgbClr val="800080"/>
                </a:solidFill>
                <a:latin typeface="+mn-ea"/>
                <a:ea typeface="+mn-ea"/>
              </a:rPr>
              <a:t>机：</a:t>
            </a:r>
            <a:r>
              <a:rPr lang="zh-CN" altLang="en-US" sz="1800" dirty="0">
                <a:latin typeface="+mn-ea"/>
              </a:rPr>
              <a:t>用多套硬件</a:t>
            </a:r>
            <a:r>
              <a:rPr lang="zh-CN" altLang="en-US" sz="1800" u="sng" dirty="0">
                <a:latin typeface="+mn-ea"/>
              </a:rPr>
              <a:t>同时执行指令</a:t>
            </a:r>
            <a:r>
              <a:rPr lang="en-US" altLang="zh-CN" sz="1800" dirty="0">
                <a:latin typeface="+mn-ea"/>
              </a:rPr>
              <a:t>(</a:t>
            </a:r>
            <a:r>
              <a:rPr lang="zh-CN" altLang="en-US" sz="1800" dirty="0">
                <a:latin typeface="+mn-ea"/>
              </a:rPr>
              <a:t>可不同</a:t>
            </a:r>
            <a:r>
              <a:rPr lang="en-US" altLang="zh-CN" sz="1800" dirty="0">
                <a:latin typeface="+mn-ea"/>
              </a:rPr>
              <a:t>)</a:t>
            </a:r>
            <a:r>
              <a:rPr lang="zh-CN" altLang="en-US" sz="1800" dirty="0">
                <a:latin typeface="+mn-ea"/>
              </a:rPr>
              <a:t>，实现</a:t>
            </a:r>
            <a:r>
              <a:rPr lang="zh-CN" altLang="en-US" sz="1800" u="sng" dirty="0">
                <a:latin typeface="+mn-ea"/>
              </a:rPr>
              <a:t>功能并行</a:t>
            </a:r>
            <a:r>
              <a:rPr lang="en-US" altLang="zh-CN" sz="1800" dirty="0">
                <a:latin typeface="+mn-ea"/>
              </a:rPr>
              <a:t>[</a:t>
            </a:r>
            <a:r>
              <a:rPr lang="zh-CN" altLang="en-US" sz="1800" dirty="0">
                <a:latin typeface="+mn-ea"/>
              </a:rPr>
              <a:t>松耦合</a:t>
            </a:r>
            <a:r>
              <a:rPr lang="en-US" altLang="zh-CN" sz="1800" dirty="0">
                <a:latin typeface="+mn-ea"/>
              </a:rPr>
              <a:t>/</a:t>
            </a:r>
            <a:r>
              <a:rPr lang="zh-CN" altLang="en-US" sz="1800" dirty="0">
                <a:latin typeface="+mn-ea"/>
              </a:rPr>
              <a:t>紧耦合</a:t>
            </a:r>
            <a:r>
              <a:rPr lang="en-US" altLang="zh-CN" sz="1800" dirty="0">
                <a:latin typeface="+mn-ea"/>
              </a:rPr>
              <a:t>]</a:t>
            </a:r>
            <a:endParaRPr lang="zh-CN" altLang="en-US" sz="1800" dirty="0">
              <a:latin typeface="+mn-ea"/>
              <a:ea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4664905" y="6165304"/>
            <a:ext cx="4155567" cy="225525"/>
            <a:chOff x="3107224" y="5703905"/>
            <a:chExt cx="4155567" cy="225525"/>
          </a:xfrm>
        </p:grpSpPr>
        <p:sp>
          <p:nvSpPr>
            <p:cNvPr id="48" name="Text Box 222"/>
            <p:cNvSpPr txBox="1">
              <a:spLocks noChangeArrowheads="1"/>
            </p:cNvSpPr>
            <p:nvPr/>
          </p:nvSpPr>
          <p:spPr bwMode="auto">
            <a:xfrm>
              <a:off x="3107224" y="5703905"/>
              <a:ext cx="676249" cy="216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18000" tIns="10800" rIns="18000" bIns="10800" anchor="ctr" anchorCtr="0"/>
            <a:lstStyle/>
            <a:p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VLIW:</a:t>
              </a:r>
            </a:p>
          </p:txBody>
        </p:sp>
        <p:sp>
          <p:nvSpPr>
            <p:cNvPr id="49" name="Rectangle 223"/>
            <p:cNvSpPr>
              <a:spLocks noChangeArrowheads="1"/>
            </p:cNvSpPr>
            <p:nvPr/>
          </p:nvSpPr>
          <p:spPr bwMode="auto">
            <a:xfrm>
              <a:off x="3806804" y="5713430"/>
              <a:ext cx="8636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LD/ST1</a:t>
              </a:r>
            </a:p>
          </p:txBody>
        </p:sp>
        <p:sp>
          <p:nvSpPr>
            <p:cNvPr id="50" name="Rectangle 224"/>
            <p:cNvSpPr>
              <a:spLocks noChangeArrowheads="1"/>
            </p:cNvSpPr>
            <p:nvPr/>
          </p:nvSpPr>
          <p:spPr bwMode="auto">
            <a:xfrm>
              <a:off x="4670404" y="5713430"/>
              <a:ext cx="8636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  <a:latin typeface="+mn-ea"/>
                  <a:ea typeface="+mn-ea"/>
                </a:rPr>
                <a:t>LD/ST2</a:t>
              </a:r>
            </a:p>
          </p:txBody>
        </p:sp>
        <p:sp>
          <p:nvSpPr>
            <p:cNvPr id="51" name="Rectangle 225"/>
            <p:cNvSpPr>
              <a:spLocks noChangeArrowheads="1"/>
            </p:cNvSpPr>
            <p:nvPr/>
          </p:nvSpPr>
          <p:spPr bwMode="auto">
            <a:xfrm>
              <a:off x="5534004" y="5713430"/>
              <a:ext cx="865188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  <a:latin typeface="+mn-ea"/>
                  <a:ea typeface="+mn-ea"/>
                </a:rPr>
                <a:t>FADD</a:t>
              </a:r>
            </a:p>
          </p:txBody>
        </p:sp>
        <p:sp>
          <p:nvSpPr>
            <p:cNvPr id="52" name="Rectangle 226"/>
            <p:cNvSpPr>
              <a:spLocks noChangeArrowheads="1"/>
            </p:cNvSpPr>
            <p:nvPr/>
          </p:nvSpPr>
          <p:spPr bwMode="auto">
            <a:xfrm>
              <a:off x="6399191" y="5713430"/>
              <a:ext cx="8636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>
                  <a:solidFill>
                    <a:schemeClr val="tx1"/>
                  </a:solidFill>
                  <a:latin typeface="+mn-ea"/>
                  <a:ea typeface="+mn-ea"/>
                </a:rPr>
                <a:t>FMUL</a:t>
              </a:r>
            </a:p>
          </p:txBody>
        </p:sp>
      </p:grpSp>
      <p:sp>
        <p:nvSpPr>
          <p:cNvPr id="53" name="Text Box 60"/>
          <p:cNvSpPr txBox="1">
            <a:spLocks noChangeArrowheads="1"/>
          </p:cNvSpPr>
          <p:nvPr/>
        </p:nvSpPr>
        <p:spPr bwMode="auto">
          <a:xfrm>
            <a:off x="3635896" y="1052736"/>
            <a:ext cx="4678241" cy="22378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18000" tIns="10800" rIns="18000" bIns="10800">
            <a:spAutoFit/>
          </a:bodyPr>
          <a:lstStyle/>
          <a:p>
            <a:r>
              <a:rPr lang="zh-CN" altLang="en-US" sz="1800" b="1" dirty="0">
                <a:solidFill>
                  <a:srgbClr val="800080"/>
                </a:solidFill>
                <a:latin typeface="+mn-ea"/>
                <a:ea typeface="+mn-ea"/>
              </a:rPr>
              <a:t>        顺序机：</a:t>
            </a:r>
            <a:r>
              <a:rPr lang="zh-CN" altLang="en-US" sz="1800" dirty="0">
                <a:latin typeface="+mn-ea"/>
                <a:ea typeface="+mn-ea"/>
              </a:rPr>
              <a:t>冯</a:t>
            </a:r>
            <a:r>
              <a:rPr lang="en-US" altLang="zh-CN" sz="1800" dirty="0">
                <a:latin typeface="+mn-lt"/>
                <a:ea typeface="+mn-ea"/>
              </a:rPr>
              <a:t>·</a:t>
            </a:r>
            <a:r>
              <a:rPr lang="zh-CN" altLang="en-US" sz="1800" dirty="0">
                <a:latin typeface="+mn-ea"/>
                <a:ea typeface="+mn-ea"/>
              </a:rPr>
              <a:t>诺依曼结构，处理标量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b="1" dirty="0">
                <a:solidFill>
                  <a:srgbClr val="800080"/>
                </a:solidFill>
                <a:latin typeface="+mn-ea"/>
                <a:ea typeface="+mn-ea"/>
              </a:rPr>
              <a:t>     I/E</a:t>
            </a:r>
            <a:r>
              <a:rPr lang="zh-CN" altLang="en-US" sz="1800" b="1" dirty="0">
                <a:solidFill>
                  <a:srgbClr val="800080"/>
                </a:solidFill>
                <a:latin typeface="+mn-ea"/>
                <a:ea typeface="+mn-ea"/>
              </a:rPr>
              <a:t>重叠机：</a:t>
            </a:r>
            <a:r>
              <a:rPr lang="zh-CN" altLang="en-US" sz="1800" dirty="0">
                <a:latin typeface="+mn-ea"/>
                <a:ea typeface="+mn-ea"/>
              </a:rPr>
              <a:t>取指与执行步骤重叠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lang="zh-CN" altLang="en-US" sz="1800" b="1" dirty="0">
                <a:solidFill>
                  <a:srgbClr val="800080"/>
                </a:solidFill>
                <a:latin typeface="+mn-ea"/>
                <a:ea typeface="+mn-ea"/>
              </a:rPr>
              <a:t>多个功能部件机：</a:t>
            </a:r>
            <a:r>
              <a:rPr lang="zh-CN" altLang="en-US" sz="1800" u="sng" dirty="0">
                <a:latin typeface="+mn-ea"/>
                <a:ea typeface="+mn-ea"/>
              </a:rPr>
              <a:t>同时</a:t>
            </a:r>
            <a:r>
              <a:rPr lang="zh-CN" altLang="en-US" sz="1800" dirty="0">
                <a:latin typeface="+mn-ea"/>
                <a:ea typeface="+mn-ea"/>
              </a:rPr>
              <a:t>使用多个功能部件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>
                <a:latin typeface="+mn-ea"/>
                <a:ea typeface="+mn-ea"/>
              </a:rPr>
              <a:t>                (</a:t>
            </a:r>
            <a:r>
              <a:rPr lang="zh-CN" altLang="en-US" sz="1800" dirty="0">
                <a:latin typeface="+mn-ea"/>
                <a:ea typeface="+mn-ea"/>
              </a:rPr>
              <a:t>指令操作码含多个功能</a:t>
            </a:r>
            <a:r>
              <a:rPr lang="en-US" altLang="zh-CN" sz="1800" dirty="0">
                <a:latin typeface="+mn-ea"/>
                <a:ea typeface="+mn-ea"/>
              </a:rPr>
              <a:t>)</a:t>
            </a:r>
          </a:p>
          <a:p>
            <a:r>
              <a:rPr lang="zh-CN" altLang="en-US" sz="1800" b="1" dirty="0">
                <a:solidFill>
                  <a:srgbClr val="800080"/>
                </a:solidFill>
                <a:latin typeface="+mn-ea"/>
              </a:rPr>
              <a:t>      流水线机：</a:t>
            </a:r>
            <a:r>
              <a:rPr lang="zh-CN" altLang="en-US" sz="1800" dirty="0">
                <a:latin typeface="+mn-ea"/>
              </a:rPr>
              <a:t>包括指令、操作、存取</a:t>
            </a:r>
            <a:r>
              <a:rPr lang="zh-CN" altLang="en-US" sz="1800" u="sng" dirty="0">
                <a:latin typeface="+mn-ea"/>
              </a:rPr>
              <a:t>流水</a:t>
            </a:r>
            <a:endParaRPr lang="en-US" altLang="zh-CN" sz="1800" u="sng" dirty="0">
              <a:latin typeface="+mn-ea"/>
            </a:endParaRPr>
          </a:p>
          <a:p>
            <a:endParaRPr lang="en-US" altLang="zh-CN" sz="1800" dirty="0">
              <a:latin typeface="+mn-ea"/>
            </a:endParaRPr>
          </a:p>
          <a:p>
            <a:r>
              <a:rPr lang="en-US" altLang="zh-CN" sz="1800" dirty="0">
                <a:latin typeface="+mn-ea"/>
              </a:rPr>
              <a:t>                (</a:t>
            </a:r>
            <a:r>
              <a:rPr lang="zh-CN" altLang="en-US" sz="1800" dirty="0">
                <a:latin typeface="+mn-ea"/>
              </a:rPr>
              <a:t>用</a:t>
            </a:r>
            <a:r>
              <a:rPr lang="zh-CN" altLang="en-US" sz="1800" u="sng" dirty="0">
                <a:latin typeface="+mn-ea"/>
              </a:rPr>
              <a:t>软件循环</a:t>
            </a:r>
            <a:r>
              <a:rPr lang="zh-CN" altLang="en-US" sz="1800" dirty="0">
                <a:latin typeface="+mn-ea"/>
              </a:rPr>
              <a:t>处理向量┐</a:t>
            </a:r>
            <a:r>
              <a:rPr lang="en-US" altLang="zh-CN" sz="1800" dirty="0">
                <a:latin typeface="+mn-ea"/>
              </a:rPr>
              <a:t>)</a:t>
            </a:r>
          </a:p>
          <a:p>
            <a:r>
              <a:rPr lang="en-US" altLang="zh-CN" sz="1800" dirty="0">
                <a:latin typeface="+mn-ea"/>
              </a:rPr>
              <a:t>                (      </a:t>
            </a:r>
            <a:r>
              <a:rPr lang="zh-CN" altLang="en-US" sz="1800" dirty="0">
                <a:latin typeface="+mn-ea"/>
              </a:rPr>
              <a:t>隐式向量机←┘</a:t>
            </a:r>
            <a:r>
              <a:rPr lang="en-US" altLang="zh-CN" sz="1800" dirty="0">
                <a:latin typeface="+mn-ea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93F7DC7C-1B3B-497F-9507-3D716D98DF43}" type="slidenum">
              <a:rPr lang="en-US" altLang="zh-CN"/>
              <a:t>35</a:t>
            </a:fld>
            <a:endParaRPr lang="en-US" altLang="zh-CN"/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28600" y="335706"/>
            <a:ext cx="8686800" cy="412420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63855" indent="-363855" algn="ctr">
              <a:lnSpc>
                <a:spcPct val="125000"/>
              </a:lnSpc>
              <a:spcAft>
                <a:spcPct val="25000"/>
              </a:spcAft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第一章课后复习思考题</a:t>
            </a:r>
          </a:p>
          <a:p>
            <a:pPr marL="363855" indent="-363855"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1</a:t>
            </a:r>
            <a:r>
              <a:rPr lang="zh-CN" altLang="en-US" sz="2200" b="1" dirty="0">
                <a:latin typeface="宋体" panose="02010600030101010101" pitchFamily="2" charset="-122"/>
              </a:rPr>
              <a:t>、系统结构的经典定义、实质是什么？广义定义？系统结构的研究内容？系统结构与计算机组成、实现的关系如何？</a:t>
            </a:r>
          </a:p>
          <a:p>
            <a:pPr marL="363855" indent="-363855"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2</a:t>
            </a:r>
            <a:r>
              <a:rPr lang="zh-CN" altLang="en-US" sz="2200" b="1" dirty="0">
                <a:latin typeface="宋体" panose="02010600030101010101" pitchFamily="2" charset="-122"/>
              </a:rPr>
              <a:t>、系统结构主要有哪几种分类方法？特征是什么？</a:t>
            </a:r>
          </a:p>
          <a:p>
            <a:pPr marL="363855" indent="-363855"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3</a:t>
            </a:r>
            <a:r>
              <a:rPr lang="zh-CN" altLang="en-US" sz="2200" b="1" dirty="0">
                <a:latin typeface="宋体" panose="02010600030101010101" pitchFamily="2" charset="-122"/>
              </a:rPr>
              <a:t>、计算机系统性能指标主要有哪些？评测性能的方法有哪些？</a:t>
            </a:r>
          </a:p>
          <a:p>
            <a:pPr marL="363855" indent="-363855"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4</a:t>
            </a:r>
            <a:r>
              <a:rPr lang="zh-CN" altLang="en-US" sz="2200" b="1" dirty="0">
                <a:latin typeface="宋体" panose="02010600030101010101" pitchFamily="2" charset="-122"/>
              </a:rPr>
              <a:t>、计算机系统结构设计的</a:t>
            </a:r>
            <a:r>
              <a:rPr lang="en-US" altLang="zh-CN" sz="2200" b="1" dirty="0">
                <a:latin typeface="宋体" panose="02010600030101010101" pitchFamily="2" charset="-122"/>
              </a:rPr>
              <a:t>5</a:t>
            </a:r>
            <a:r>
              <a:rPr lang="zh-CN" altLang="en-US" sz="2200" b="1" dirty="0">
                <a:latin typeface="宋体" panose="02010600030101010101" pitchFamily="2" charset="-122"/>
              </a:rPr>
              <a:t>个准则的内容、含义是什么？</a:t>
            </a:r>
          </a:p>
          <a:p>
            <a:pPr marL="363855" indent="-363855"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5</a:t>
            </a:r>
            <a:r>
              <a:rPr lang="zh-CN" altLang="en-US" sz="2200" b="1" dirty="0">
                <a:latin typeface="宋体" panose="02010600030101010101" pitchFamily="2" charset="-122"/>
              </a:rPr>
              <a:t>、从软件、应用及器件对系统结构发展的影响角度，分析</a:t>
            </a:r>
            <a:r>
              <a:rPr lang="en-US" altLang="zh-CN" sz="2200" b="1" dirty="0">
                <a:latin typeface="宋体" panose="02010600030101010101" pitchFamily="2" charset="-122"/>
              </a:rPr>
              <a:t>Intel</a:t>
            </a:r>
            <a:r>
              <a:rPr lang="zh-CN" altLang="en-US" sz="2200" b="1" dirty="0">
                <a:latin typeface="宋体" panose="02010600030101010101" pitchFamily="2" charset="-122"/>
              </a:rPr>
              <a:t>系列处理器设计者的成功之处与苦衷。</a:t>
            </a:r>
          </a:p>
          <a:p>
            <a:pPr marL="363855" indent="-363855"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6</a:t>
            </a:r>
            <a:r>
              <a:rPr lang="zh-CN" altLang="en-US" sz="2200" b="1">
                <a:latin typeface="宋体" panose="02010600030101010101" pitchFamily="2" charset="-122"/>
              </a:rPr>
              <a:t>、开发</a:t>
            </a:r>
            <a:r>
              <a:rPr lang="zh-CN" altLang="en-US" sz="2200" b="1" dirty="0">
                <a:latin typeface="宋体" panose="02010600030101010101" pitchFamily="2" charset="-122"/>
              </a:rPr>
              <a:t>计算机系统的并行性有哪些途径？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259632" cy="36004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79512" y="1772816"/>
            <a:ext cx="4847455" cy="37459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、系统结构的定义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*经典定义：</a:t>
            </a:r>
            <a:r>
              <a:rPr lang="en-US" altLang="zh-CN" sz="2200" b="1" dirty="0">
                <a:latin typeface="宋体" panose="02010600030101010101" pitchFamily="2" charset="-122"/>
              </a:rPr>
              <a:t>  </a:t>
            </a:r>
            <a:r>
              <a:rPr lang="en-US" altLang="zh-CN" sz="2000" b="1" dirty="0">
                <a:latin typeface="宋体" panose="02010600030101010101" pitchFamily="2" charset="-122"/>
              </a:rPr>
              <a:t>--Amdahl</a:t>
            </a:r>
            <a:r>
              <a:rPr lang="zh-CN" altLang="en-US" sz="2000" b="1" dirty="0">
                <a:latin typeface="宋体" panose="02010600030101010101" pitchFamily="2" charset="-122"/>
              </a:rPr>
              <a:t>提出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8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实质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广义定义：  </a:t>
            </a:r>
            <a:r>
              <a:rPr lang="en-US" altLang="zh-CN" sz="1800" b="1" dirty="0">
                <a:latin typeface="宋体" panose="02010600030101010101" pitchFamily="2" charset="-122"/>
              </a:rPr>
              <a:t>--</a:t>
            </a:r>
            <a:r>
              <a:rPr lang="en-US" altLang="zh-CN" sz="1800" b="1" dirty="0" err="1">
                <a:latin typeface="宋体" panose="02010600030101010101" pitchFamily="2" charset="-122"/>
              </a:rPr>
              <a:t>J.L.Hennessy</a:t>
            </a:r>
            <a:r>
              <a:rPr lang="zh-CN" altLang="en-US" sz="1800" b="1" dirty="0">
                <a:latin typeface="宋体" panose="02010600030101010101" pitchFamily="2" charset="-122"/>
              </a:rPr>
              <a:t>提出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 marL="1524000" indent="-1524000">
              <a:lnSpc>
                <a:spcPct val="90000"/>
              </a:lnSpc>
            </a:pPr>
            <a:endParaRPr lang="en-US" altLang="zh-CN" sz="1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1524000" indent="-1524000"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依据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259632" cy="36004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4C73DEFE-77DD-4D3D-AD3F-1B70FE71A05F}" type="slidenum">
              <a:rPr lang="en-US" altLang="zh-CN" smtClean="0"/>
              <a:t>4</a:t>
            </a:fld>
            <a:endParaRPr lang="en-US" altLang="zh-CN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447055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ea typeface="黑体" panose="02010609060101010101" pitchFamily="2" charset="-122"/>
              </a:rPr>
              <a:t>二、计算机系统结构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+mn-lt"/>
              </a:rPr>
              <a:t>Computer Architecture</a:t>
            </a:r>
            <a:r>
              <a:rPr lang="en-US" altLang="zh-CN" sz="18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zh-CN" altLang="en-US" b="1" dirty="0">
                <a:solidFill>
                  <a:srgbClr val="FF3300"/>
                </a:solidFill>
                <a:ea typeface="黑体" panose="02010609060101010101" pitchFamily="2" charset="-122"/>
              </a:rPr>
              <a:t>的定义</a:t>
            </a:r>
            <a:endParaRPr lang="zh-CN" altLang="en-US" dirty="0"/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755576" y="2641001"/>
            <a:ext cx="8244000" cy="1171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u="sng" spc="-40" dirty="0">
                <a:solidFill>
                  <a:srgbClr val="800080"/>
                </a:solidFill>
                <a:latin typeface="宋体" panose="02010600030101010101" pitchFamily="2" charset="-122"/>
              </a:rPr>
              <a:t>传统级机器程序员</a:t>
            </a:r>
            <a:r>
              <a:rPr lang="zh-CN" altLang="en-US" sz="2200" b="1" spc="-40" dirty="0">
                <a:latin typeface="宋体" panose="02010600030101010101" pitchFamily="2" charset="-122"/>
              </a:rPr>
              <a:t>所看到的</a:t>
            </a:r>
            <a:r>
              <a:rPr lang="zh-CN" altLang="en-US" sz="2200" b="1" u="sng" spc="-40" dirty="0">
                <a:latin typeface="宋体" panose="02010600030101010101" pitchFamily="2" charset="-122"/>
              </a:rPr>
              <a:t>计算机属性</a:t>
            </a:r>
            <a:r>
              <a:rPr lang="zh-CN" altLang="en-US" sz="2200" b="1" spc="-40" dirty="0">
                <a:latin typeface="宋体" panose="02010600030101010101" pitchFamily="2" charset="-122"/>
              </a:rPr>
              <a:t>，即</a:t>
            </a:r>
            <a:r>
              <a:rPr lang="zh-CN" altLang="en-US" sz="2200" b="1" u="sng" spc="-40" dirty="0">
                <a:latin typeface="宋体" panose="02010600030101010101" pitchFamily="2" charset="-122"/>
              </a:rPr>
              <a:t>概念性结构</a:t>
            </a:r>
            <a:r>
              <a:rPr lang="zh-CN" altLang="en-US" sz="2200" b="1" spc="-40" dirty="0">
                <a:latin typeface="宋体" panose="02010600030101010101" pitchFamily="2" charset="-122"/>
              </a:rPr>
              <a:t>和</a:t>
            </a:r>
            <a:r>
              <a:rPr lang="zh-CN" altLang="en-US" sz="2200" b="1" u="sng" spc="-40" dirty="0">
                <a:latin typeface="宋体" panose="02010600030101010101" pitchFamily="2" charset="-122"/>
              </a:rPr>
              <a:t>功能特性</a:t>
            </a:r>
            <a:endParaRPr lang="en-US" altLang="zh-CN" sz="2200" b="1" u="sng" spc="-40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机器语言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1800" b="1" dirty="0">
                <a:latin typeface="宋体" panose="02010600030101010101" pitchFamily="2" charset="-122"/>
              </a:rPr>
              <a:t>   </a:t>
            </a:r>
            <a:r>
              <a:rPr lang="zh-CN" altLang="en-US" sz="1800" dirty="0">
                <a:latin typeface="宋体" panose="02010600030101010101" pitchFamily="2" charset="-122"/>
              </a:rPr>
              <a:t>└─────────┴</a:t>
            </a:r>
            <a:r>
              <a:rPr lang="zh-CN" altLang="en-US" sz="1800" b="1" dirty="0">
                <a:latin typeface="宋体" panose="02010600030101010101" pitchFamily="2" charset="-122"/>
              </a:rPr>
              <a:t>→即</a:t>
            </a:r>
            <a:r>
              <a:rPr lang="en-US" altLang="zh-CN" sz="1800" b="1" dirty="0">
                <a:solidFill>
                  <a:srgbClr val="C00000"/>
                </a:solidFill>
                <a:latin typeface="宋体" panose="02010600030101010101" pitchFamily="2" charset="-122"/>
              </a:rPr>
              <a:t>ISA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en-US" altLang="zh-CN" sz="1600" dirty="0"/>
              <a:t>Instruction Set Architecture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endParaRPr lang="en-US" altLang="zh-CN" sz="1800" b="1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      确定软</a:t>
            </a:r>
            <a:r>
              <a:rPr lang="en-US" altLang="zh-CN" sz="2200" b="1" dirty="0">
                <a:latin typeface="宋体" panose="02010600030101010101" pitchFamily="2" charset="-122"/>
              </a:rPr>
              <a:t>/</a:t>
            </a:r>
            <a:r>
              <a:rPr lang="zh-CN" altLang="en-US" sz="2200" b="1" dirty="0">
                <a:latin typeface="宋体" panose="02010600030101010101" pitchFamily="2" charset="-122"/>
              </a:rPr>
              <a:t>硬件的交界面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55576" y="4258800"/>
            <a:ext cx="7704856" cy="18687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指计算机的结构，包含</a:t>
            </a:r>
            <a:r>
              <a:rPr lang="zh-CN" altLang="en-US" sz="2200" b="1" u="sng" dirty="0">
                <a:latin typeface="宋体" panose="02010600030101010101" pitchFamily="2" charset="-122"/>
              </a:rPr>
              <a:t>指令集结构</a:t>
            </a:r>
            <a:r>
              <a:rPr lang="en-US" altLang="zh-CN" sz="1800" b="1" dirty="0">
                <a:latin typeface="宋体" panose="02010600030101010101" pitchFamily="2" charset="-122"/>
              </a:rPr>
              <a:t>(ISA)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zh-CN" altLang="en-US" sz="2200" b="1" u="sng" dirty="0">
                <a:latin typeface="宋体" panose="02010600030101010101" pitchFamily="2" charset="-122"/>
              </a:rPr>
              <a:t>组成</a:t>
            </a:r>
            <a:r>
              <a:rPr lang="en-US" altLang="zh-CN" sz="1800" b="1" dirty="0">
                <a:latin typeface="宋体" panose="02010600030101010101" pitchFamily="2" charset="-122"/>
              </a:rPr>
              <a:t>(CO)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zh-CN" altLang="en-US" sz="2200" b="1" u="sng" dirty="0">
                <a:latin typeface="宋体" panose="02010600030101010101" pitchFamily="2" charset="-122"/>
              </a:rPr>
              <a:t>硬件</a:t>
            </a:r>
            <a:r>
              <a:rPr lang="en-US" altLang="zh-CN" sz="1800" b="1" dirty="0">
                <a:latin typeface="宋体" panose="02010600030101010101" pitchFamily="2" charset="-122"/>
              </a:rPr>
              <a:t>(CI)</a:t>
            </a:r>
            <a:r>
              <a:rPr lang="zh-CN" altLang="en-US" sz="2200" b="1" dirty="0">
                <a:latin typeface="宋体" panose="02010600030101010101" pitchFamily="2" charset="-122"/>
              </a:rPr>
              <a:t>      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1524000" indent="-1524000">
              <a:lnSpc>
                <a:spcPct val="90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                (</a:t>
            </a:r>
            <a:r>
              <a:rPr lang="zh-CN" altLang="en-US" sz="1800" b="1" dirty="0">
                <a:latin typeface="宋体" panose="02010600030101010101" pitchFamily="2" charset="-122"/>
              </a:rPr>
              <a:t>经典</a:t>
            </a:r>
            <a:r>
              <a:rPr lang="en-US" altLang="zh-CN" sz="1800" b="1" dirty="0">
                <a:latin typeface="宋体" panose="02010600030101010101" pitchFamily="2" charset="-122"/>
              </a:rPr>
              <a:t>CA)        (</a:t>
            </a:r>
            <a:r>
              <a:rPr lang="zh-CN" altLang="en-US" sz="1800" b="1" dirty="0">
                <a:latin typeface="宋体" panose="02010600030101010101" pitchFamily="2" charset="-122"/>
              </a:rPr>
              <a:t>微</a:t>
            </a:r>
            <a:r>
              <a:rPr lang="en-US" altLang="zh-CN" sz="1800" b="1" dirty="0">
                <a:latin typeface="宋体" panose="02010600030101010101" pitchFamily="2" charset="-122"/>
              </a:rPr>
              <a:t>CA/</a:t>
            </a:r>
            <a:r>
              <a:rPr lang="zh-CN" altLang="en-US" sz="1800" b="1" dirty="0">
                <a:latin typeface="宋体" panose="02010600030101010101" pitchFamily="2" charset="-122"/>
              </a:rPr>
              <a:t>宏</a:t>
            </a:r>
            <a:r>
              <a:rPr lang="en-US" altLang="zh-CN" sz="1800" b="1" dirty="0">
                <a:latin typeface="宋体" panose="02010600030101010101" pitchFamily="2" charset="-122"/>
              </a:rPr>
              <a:t>CA)  (</a:t>
            </a:r>
            <a:r>
              <a:rPr lang="zh-CN" altLang="en-US" sz="1800" b="1" dirty="0">
                <a:latin typeface="宋体" panose="02010600030101010101" pitchFamily="2" charset="-122"/>
              </a:rPr>
              <a:t>实现</a:t>
            </a:r>
            <a:r>
              <a:rPr lang="en-US" altLang="zh-CN" sz="1800" b="1" dirty="0">
                <a:latin typeface="宋体" panose="02010600030101010101" pitchFamily="2" charset="-122"/>
              </a:rPr>
              <a:t>)          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 marL="1524000" indent="-1524000">
              <a:spcBef>
                <a:spcPts val="5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      ①</a:t>
            </a:r>
            <a:r>
              <a:rPr lang="en-US" altLang="zh-CN" sz="2200" b="1" u="sng" spc="450" dirty="0">
                <a:latin typeface="宋体" panose="02010600030101010101" pitchFamily="2" charset="-122"/>
              </a:rPr>
              <a:t>CA</a:t>
            </a:r>
            <a:r>
              <a:rPr lang="zh-CN" altLang="en-US" sz="2200" b="1" u="sng" spc="450" dirty="0">
                <a:latin typeface="宋体" panose="02010600030101010101" pitchFamily="2" charset="-122"/>
              </a:rPr>
              <a:t>设计者</a:t>
            </a:r>
            <a:r>
              <a:rPr lang="zh-CN" altLang="en-US" sz="2200" b="1" dirty="0">
                <a:solidFill>
                  <a:srgbClr val="800080"/>
                </a:solidFill>
                <a:latin typeface="宋体" panose="02010600030101010101" pitchFamily="2" charset="-122"/>
              </a:rPr>
              <a:t>关注</a:t>
            </a:r>
            <a:r>
              <a:rPr lang="zh-CN" altLang="en-US" sz="2200" b="1" dirty="0">
                <a:latin typeface="宋体" panose="02010600030101010101" pitchFamily="2" charset="-122"/>
              </a:rPr>
              <a:t>计算机的</a:t>
            </a:r>
            <a:r>
              <a:rPr lang="zh-CN" altLang="en-US" sz="2200" b="1" u="sng" dirty="0">
                <a:latin typeface="宋体" panose="02010600030101010101" pitchFamily="2" charset="-122"/>
              </a:rPr>
              <a:t>性能与成本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1524000" indent="-1524000">
              <a:spcBef>
                <a:spcPts val="50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    </a:t>
            </a:r>
            <a:r>
              <a:rPr lang="zh-CN" altLang="en-US" sz="2200" b="1" dirty="0">
                <a:latin typeface="宋体" panose="02010600030101010101" pitchFamily="2" charset="-122"/>
              </a:rPr>
              <a:t>②</a:t>
            </a:r>
            <a:r>
              <a:rPr lang="zh-CN" altLang="en-US" sz="2200" b="1" u="sng" dirty="0">
                <a:latin typeface="宋体" panose="02010600030101010101" pitchFamily="2" charset="-122"/>
              </a:rPr>
              <a:t>性能与成本</a:t>
            </a:r>
            <a:r>
              <a:rPr lang="zh-CN" altLang="en-US" sz="2200" b="1" dirty="0">
                <a:solidFill>
                  <a:srgbClr val="800080"/>
                </a:solidFill>
                <a:latin typeface="宋体" panose="02010600030101010101" pitchFamily="2" charset="-122"/>
              </a:rPr>
              <a:t>涉及</a:t>
            </a:r>
            <a:r>
              <a:rPr lang="zh-CN" altLang="en-US" sz="2200" b="1" dirty="0">
                <a:latin typeface="宋体" panose="02010600030101010101" pitchFamily="2" charset="-122"/>
              </a:rPr>
              <a:t>计算机的</a:t>
            </a:r>
            <a:r>
              <a:rPr lang="zh-CN" altLang="en-US" sz="2200" b="1" u="sng" dirty="0">
                <a:latin typeface="宋体" panose="02010600030101010101" pitchFamily="2" charset="-122"/>
              </a:rPr>
              <a:t>组成及实现</a:t>
            </a:r>
            <a:endParaRPr lang="en-US" altLang="zh-CN" sz="2200" b="1" u="sng" dirty="0">
              <a:latin typeface="宋体" panose="02010600030101010101" pitchFamily="2" charset="-122"/>
            </a:endParaRPr>
          </a:p>
          <a:p>
            <a:pPr marL="1524000" indent="-1524000">
              <a:lnSpc>
                <a:spcPct val="125000"/>
              </a:lnSpc>
              <a:spcBef>
                <a:spcPts val="0"/>
              </a:spcBef>
            </a:pPr>
            <a:r>
              <a:rPr lang="en-US" altLang="zh-CN" sz="1800" b="1" dirty="0">
                <a:latin typeface="宋体" panose="02010600030101010101" pitchFamily="2" charset="-122"/>
              </a:rPr>
              <a:t>           </a:t>
            </a:r>
            <a:r>
              <a:rPr lang="zh-CN" altLang="en-US" sz="1800" b="1" dirty="0">
                <a:latin typeface="宋体" panose="02010600030101010101" pitchFamily="2" charset="-122"/>
              </a:rPr>
              <a:t>如：执行方式、</a:t>
            </a:r>
            <a:r>
              <a:rPr lang="en-US" altLang="zh-CN" sz="1800" b="1" dirty="0">
                <a:latin typeface="宋体" panose="02010600030101010101" pitchFamily="2" charset="-122"/>
              </a:rPr>
              <a:t>MEM</a:t>
            </a:r>
            <a:r>
              <a:rPr lang="zh-CN" altLang="en-US" sz="1800" b="1" dirty="0">
                <a:latin typeface="宋体" panose="02010600030101010101" pitchFamily="2" charset="-122"/>
              </a:rPr>
              <a:t>结构、总线结构、主频等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179512" y="908720"/>
            <a:ext cx="3358208" cy="880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计算机设计者的任务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1524000" indent="-1524000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200" b="1" spc="270" dirty="0">
                <a:solidFill>
                  <a:schemeClr val="accent2"/>
                </a:solidFill>
                <a:latin typeface="宋体" panose="02010600030101010101" pitchFamily="2" charset="-122"/>
              </a:rPr>
              <a:t>任务达成度的评价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732240" y="5122800"/>
            <a:ext cx="1656184" cy="651268"/>
            <a:chOff x="7380312" y="5050792"/>
            <a:chExt cx="1656184" cy="651268"/>
          </a:xfrm>
        </p:grpSpPr>
        <p:sp>
          <p:nvSpPr>
            <p:cNvPr id="6" name="右大括号 5"/>
            <p:cNvSpPr/>
            <p:nvPr/>
          </p:nvSpPr>
          <p:spPr bwMode="auto">
            <a:xfrm>
              <a:off x="7380312" y="5085184"/>
              <a:ext cx="144016" cy="576000"/>
            </a:xfrm>
            <a:prstGeom prst="rightBrace">
              <a:avLst/>
            </a:prstGeom>
            <a:noFill/>
            <a:ln w="158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7524328" y="5050792"/>
              <a:ext cx="1512168" cy="65126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18000" tIns="10800" rIns="18000" bIns="10800" anchor="ctr" anchorCtr="0">
              <a:noAutofit/>
            </a:bodyPr>
            <a:lstStyle/>
            <a:p>
              <a:pPr algn="ctr"/>
              <a:r>
                <a:rPr lang="en-US" altLang="zh-CN" sz="1800" b="1" dirty="0">
                  <a:solidFill>
                    <a:srgbClr val="0070C0"/>
                  </a:solidFill>
                  <a:latin typeface="+mn-ea"/>
                  <a:ea typeface="+mn-ea"/>
                </a:rPr>
                <a:t>CA</a:t>
              </a:r>
              <a:r>
                <a:rPr lang="zh-CN" altLang="en-US" sz="1800" b="1" dirty="0">
                  <a:solidFill>
                    <a:srgbClr val="0070C0"/>
                  </a:solidFill>
                  <a:latin typeface="+mn-ea"/>
                  <a:ea typeface="+mn-ea"/>
                </a:rPr>
                <a:t>设计者</a:t>
              </a:r>
              <a:r>
                <a:rPr lang="zh-CN" altLang="en-US" sz="1800" b="1" dirty="0">
                  <a:latin typeface="+mn-ea"/>
                  <a:ea typeface="+mn-ea"/>
                </a:rPr>
                <a:t>就是</a:t>
              </a:r>
              <a:r>
                <a:rPr lang="zh-CN" altLang="en-US" sz="1800" b="1" dirty="0">
                  <a:solidFill>
                    <a:srgbClr val="FF3399"/>
                  </a:solidFill>
                  <a:latin typeface="+mn-ea"/>
                  <a:ea typeface="+mn-ea"/>
                </a:rPr>
                <a:t>计算机设计者</a:t>
              </a:r>
            </a:p>
          </p:txBody>
        </p:sp>
      </p:grp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616480" y="3681096"/>
            <a:ext cx="3276000" cy="612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  <a:miter lim="800000"/>
          </a:ln>
          <a:effectLst/>
        </p:spPr>
        <p:txBody>
          <a:bodyPr wrap="square" lIns="36000" tIns="18000" rIns="36000" bIns="18000" anchor="t" anchorCtr="0">
            <a:noAutofit/>
          </a:bodyPr>
          <a:lstStyle/>
          <a:p>
            <a:pPr marL="714375" indent="-714375"/>
            <a:r>
              <a:rPr lang="zh-CN" altLang="en-US" sz="1800" b="1" dirty="0">
                <a:solidFill>
                  <a:srgbClr val="C00000"/>
                </a:solidFill>
                <a:latin typeface="宋体" panose="02010600030101010101" pitchFamily="2" charset="-122"/>
              </a:rPr>
              <a:t>宏</a:t>
            </a:r>
            <a:r>
              <a:rPr lang="en-US" altLang="zh-CN" sz="1800" b="1" dirty="0">
                <a:solidFill>
                  <a:srgbClr val="C00000"/>
                </a:solidFill>
                <a:latin typeface="宋体" panose="02010600030101010101" pitchFamily="2" charset="-122"/>
              </a:rPr>
              <a:t>CA—</a:t>
            </a:r>
            <a:r>
              <a:rPr lang="zh-CN" altLang="en-US" sz="1800" b="1" dirty="0">
                <a:latin typeface="宋体" panose="02010600030101010101" pitchFamily="2" charset="-122"/>
              </a:rPr>
              <a:t>指</a:t>
            </a: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多处理机</a:t>
            </a:r>
            <a:r>
              <a:rPr lang="zh-CN" altLang="en-US" sz="1800" b="1" dirty="0">
                <a:latin typeface="宋体" panose="02010600030101010101" pitchFamily="2" charset="-122"/>
              </a:rPr>
              <a:t>的节点互连、存储器访问、节点交互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15" name="Text Box 20">
            <a:extLst>
              <a:ext uri="{FF2B5EF4-FFF2-40B4-BE49-F238E27FC236}">
                <a16:creationId xmlns:a16="http://schemas.microsoft.com/office/drawing/2014/main" id="{444C7565-EBE1-43A5-817B-B04B76548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920190"/>
            <a:ext cx="5639544" cy="880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指令集设计，功能的组织、逻辑设计与实现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1524000" indent="-1524000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计算机的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性能</a:t>
            </a:r>
            <a:r>
              <a:rPr lang="zh-CN" altLang="en-US" sz="2200" b="1" dirty="0">
                <a:latin typeface="宋体" panose="02010600030101010101" pitchFamily="2" charset="-122"/>
              </a:rPr>
              <a:t>及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成本</a:t>
            </a: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DA688D70-CEDE-44B4-BAAA-DB1A5A159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6130800"/>
            <a:ext cx="3672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 marL="990600" indent="-990600">
              <a:lnSpc>
                <a:spcPct val="90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思考：</a:t>
            </a:r>
            <a:r>
              <a:rPr lang="zh-CN" altLang="en-US" sz="1800" b="1" dirty="0">
                <a:latin typeface="宋体" panose="02010600030101010101" pitchFamily="2" charset="-122"/>
              </a:rPr>
              <a:t>串行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流水执行方式∈</a:t>
            </a:r>
            <a:r>
              <a:rPr lang="en-US" altLang="zh-CN" sz="1800" b="1" dirty="0">
                <a:latin typeface="宋体" panose="02010600030101010101" pitchFamily="2" charset="-122"/>
              </a:rPr>
              <a:t>CA</a:t>
            </a:r>
            <a:r>
              <a:rPr lang="zh-CN" altLang="en-US" sz="1800" b="1" dirty="0">
                <a:latin typeface="宋体" panose="02010600030101010101" pitchFamily="2" charset="-122"/>
              </a:rPr>
              <a:t>吗？</a:t>
            </a:r>
            <a:endPara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332656"/>
            <a:ext cx="4775448" cy="62635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ISA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包含的内容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概念性结构：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1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功能特性：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数据表示</a:t>
            </a:r>
            <a:r>
              <a:rPr lang="en-US" altLang="zh-CN" sz="2200" b="1" dirty="0">
                <a:solidFill>
                  <a:schemeClr val="accent2"/>
                </a:solidFill>
                <a:latin typeface="Times New Roman" panose="02020603050405020304"/>
              </a:rPr>
              <a:t>—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寻址方式</a:t>
            </a:r>
            <a:r>
              <a:rPr lang="en-US" altLang="zh-CN" sz="2200" b="1" dirty="0">
                <a:solidFill>
                  <a:schemeClr val="accent2"/>
                </a:solidFill>
                <a:latin typeface="Times New Roman" panose="02020603050405020304"/>
              </a:rPr>
              <a:t>—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指令功能</a:t>
            </a:r>
            <a:r>
              <a:rPr lang="en-US" altLang="zh-CN" sz="2200" b="1" dirty="0">
                <a:solidFill>
                  <a:schemeClr val="accent2"/>
                </a:solidFill>
                <a:latin typeface="Times New Roman" panose="02020603050405020304"/>
              </a:rPr>
              <a:t>—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指令格式</a:t>
            </a:r>
            <a:r>
              <a:rPr lang="en-US" altLang="zh-CN" sz="2200" b="1" dirty="0">
                <a:solidFill>
                  <a:schemeClr val="accent2"/>
                </a:solidFill>
                <a:latin typeface="Times New Roman" panose="02020603050405020304"/>
              </a:rPr>
              <a:t>—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存储系统</a:t>
            </a:r>
            <a:r>
              <a:rPr lang="en-US" altLang="zh-CN" sz="2200" b="1" dirty="0">
                <a:solidFill>
                  <a:schemeClr val="accent2"/>
                </a:solidFill>
                <a:latin typeface="Times New Roman" panose="02020603050405020304"/>
              </a:rPr>
              <a:t>—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200" b="1" spc="210" dirty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sz="2200" b="1" spc="210" dirty="0">
                <a:solidFill>
                  <a:schemeClr val="accent2"/>
                </a:solidFill>
                <a:latin typeface="宋体" panose="02010600030101010101" pitchFamily="2" charset="-122"/>
              </a:rPr>
              <a:t>系统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200" b="1" spc="-30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中断系统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机器工作状态</a:t>
            </a:r>
            <a:r>
              <a:rPr lang="en-US" altLang="zh-CN" sz="2200" b="1" dirty="0">
                <a:solidFill>
                  <a:schemeClr val="accent2"/>
                </a:solidFill>
                <a:latin typeface="Times New Roman" panose="02020603050405020304"/>
              </a:rPr>
              <a:t>—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信息保护</a:t>
            </a:r>
            <a:r>
              <a:rPr lang="en-US" altLang="zh-CN" sz="2200" b="1" dirty="0">
                <a:solidFill>
                  <a:schemeClr val="accent2"/>
                </a:solidFill>
                <a:latin typeface="Times New Roman" panose="02020603050405020304"/>
              </a:rPr>
              <a:t>—</a:t>
            </a:r>
            <a:endParaRPr lang="zh-CN" altLang="en-US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4C7025E-3C38-4E33-B25D-8E953185278C}"/>
              </a:ext>
            </a:extLst>
          </p:cNvPr>
          <p:cNvGrpSpPr/>
          <p:nvPr/>
        </p:nvGrpSpPr>
        <p:grpSpPr>
          <a:xfrm>
            <a:off x="6300192" y="1952904"/>
            <a:ext cx="2573010" cy="612000"/>
            <a:chOff x="5814990" y="1710000"/>
            <a:chExt cx="2573010" cy="612000"/>
          </a:xfrm>
        </p:grpSpPr>
        <p:sp>
          <p:nvSpPr>
            <p:cNvPr id="71" name="Text Box 51">
              <a:extLst>
                <a:ext uri="{FF2B5EF4-FFF2-40B4-BE49-F238E27FC236}">
                  <a16:creationId xmlns:a16="http://schemas.microsoft.com/office/drawing/2014/main" id="{AE6D0E45-B20D-46FC-BCC1-DB777793C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4990" y="1710000"/>
              <a:ext cx="2412000" cy="612000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46800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格式：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ts val="600"/>
                </a:spcBef>
              </a:pPr>
              <a:r>
                <a:rPr lang="zh-CN" altLang="en-US" sz="1800" b="1" dirty="0">
                  <a:latin typeface="宋体" panose="02010600030101010101" pitchFamily="2" charset="-122"/>
                </a:rPr>
                <a:t>功能：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A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D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←(A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1</a:t>
              </a:r>
              <a:r>
                <a:rPr lang="en-US" altLang="zh-CN" sz="1800" b="1" dirty="0">
                  <a:latin typeface="宋体" panose="02010600030101010101" pitchFamily="2" charset="-122"/>
                  <a:sym typeface="Symbol" panose="05050102010706020507"/>
                </a:rPr>
                <a:t>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)OP(A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2</a:t>
              </a:r>
              <a:r>
                <a:rPr lang="en-US" altLang="zh-CN" sz="1800" b="1" dirty="0">
                  <a:latin typeface="宋体" panose="02010600030101010101" pitchFamily="2" charset="-122"/>
                  <a:sym typeface="Symbol" panose="05050102010706020507"/>
                </a:rPr>
                <a:t>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  <a:endParaRPr lang="en-US" altLang="zh-CN" sz="18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6516216" y="1728000"/>
              <a:ext cx="540000" cy="2520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OP</a:t>
              </a:r>
              <a:r>
                <a:rPr lang="en-US" altLang="zh-CN" sz="1800" b="1" baseline="-18000" dirty="0" err="1">
                  <a:latin typeface="宋体" panose="02010600030101010101" pitchFamily="2" charset="-122"/>
                </a:rPr>
                <a:t>i</a:t>
              </a:r>
              <a:endParaRPr lang="en-US" altLang="zh-CN" sz="18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50" name="Text Box 51"/>
            <p:cNvSpPr txBox="1">
              <a:spLocks noChangeArrowheads="1"/>
            </p:cNvSpPr>
            <p:nvPr/>
          </p:nvSpPr>
          <p:spPr bwMode="auto">
            <a:xfrm>
              <a:off x="7056000" y="1728000"/>
              <a:ext cx="608756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46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F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1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 A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52" name="Text Box 51"/>
            <p:cNvSpPr txBox="1">
              <a:spLocks noChangeArrowheads="1"/>
            </p:cNvSpPr>
            <p:nvPr/>
          </p:nvSpPr>
          <p:spPr bwMode="auto">
            <a:xfrm>
              <a:off x="7668000" y="1728000"/>
              <a:ext cx="72000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46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F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2 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 A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2</a:t>
              </a: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7308000" y="1728000"/>
              <a:ext cx="0" cy="25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7920000" y="1728000"/>
              <a:ext cx="0" cy="25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259632" cy="36004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4C73DEFE-77DD-4D3D-AD3F-1B70FE71A05F}" type="slidenum">
              <a:rPr lang="en-US" altLang="zh-CN" smtClean="0"/>
              <a:t>5</a:t>
            </a:fld>
            <a:endParaRPr lang="en-US" altLang="zh-CN" dirty="0"/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2267744" y="3031568"/>
            <a:ext cx="6480720" cy="3417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tIns="6480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硬件能直接识别和处理的</a:t>
            </a:r>
            <a:r>
              <a:rPr lang="zh-CN" altLang="en-US" sz="2200" b="1" u="sng" dirty="0">
                <a:latin typeface="宋体" panose="02010600030101010101" pitchFamily="2" charset="-122"/>
              </a:rPr>
              <a:t>数据类型</a:t>
            </a:r>
          </a:p>
          <a:p>
            <a:pPr>
              <a:lnSpc>
                <a:spcPct val="110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数据的</a:t>
            </a:r>
            <a:r>
              <a:rPr lang="zh-CN" altLang="en-US" sz="2200" b="1" u="sng" dirty="0">
                <a:latin typeface="宋体" panose="02010600030101010101" pitchFamily="2" charset="-122"/>
              </a:rPr>
              <a:t>最小寻址单元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zh-CN" altLang="en-US" sz="2200" b="1" u="sng" dirty="0">
                <a:latin typeface="宋体" panose="02010600030101010101" pitchFamily="2" charset="-122"/>
              </a:rPr>
              <a:t>寻址种类</a:t>
            </a:r>
            <a:r>
              <a:rPr lang="zh-CN" altLang="en-US" sz="2200" b="1" dirty="0">
                <a:latin typeface="宋体" panose="02010600030101010101" pitchFamily="2" charset="-122"/>
              </a:rPr>
              <a:t>及</a:t>
            </a:r>
            <a:r>
              <a:rPr lang="zh-CN" altLang="en-US" sz="2200" b="1" u="sng" dirty="0">
                <a:latin typeface="宋体" panose="02010600030101010101" pitchFamily="2" charset="-122"/>
              </a:rPr>
              <a:t>地址计算规则</a:t>
            </a:r>
            <a:r>
              <a:rPr lang="zh-CN" altLang="en-US" sz="2200" b="1" dirty="0">
                <a:latin typeface="宋体" panose="02010600030101010101" pitchFamily="2" charset="-122"/>
              </a:rPr>
              <a:t>等</a:t>
            </a:r>
          </a:p>
          <a:p>
            <a:pPr>
              <a:lnSpc>
                <a:spcPct val="110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指令的</a:t>
            </a:r>
            <a:r>
              <a:rPr lang="zh-CN" altLang="en-US" sz="2200" b="1" u="sng" dirty="0">
                <a:latin typeface="宋体" panose="02010600030101010101" pitchFamily="2" charset="-122"/>
              </a:rPr>
              <a:t>数据操作</a:t>
            </a:r>
            <a:r>
              <a:rPr lang="zh-CN" altLang="en-US" sz="2200" b="1" dirty="0">
                <a:latin typeface="宋体" panose="02010600030101010101" pitchFamily="2" charset="-122"/>
              </a:rPr>
              <a:t>类型、</a:t>
            </a:r>
            <a:r>
              <a:rPr lang="zh-CN" altLang="en-US" sz="2200" b="1" u="sng" dirty="0">
                <a:latin typeface="宋体" panose="02010600030101010101" pitchFamily="2" charset="-122"/>
              </a:rPr>
              <a:t>下条指令地址</a:t>
            </a:r>
            <a:r>
              <a:rPr lang="zh-CN" altLang="en-US" sz="2200" b="1" dirty="0">
                <a:latin typeface="宋体" panose="02010600030101010101" pitchFamily="2" charset="-122"/>
              </a:rPr>
              <a:t>计算方法等</a:t>
            </a:r>
          </a:p>
          <a:p>
            <a:pPr>
              <a:lnSpc>
                <a:spcPct val="110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表示指令功能的</a:t>
            </a:r>
            <a:r>
              <a:rPr lang="zh-CN" altLang="en-US" sz="2200" b="1" u="sng" dirty="0">
                <a:latin typeface="宋体" panose="02010600030101010101" pitchFamily="2" charset="-122"/>
              </a:rPr>
              <a:t>指令字格式</a:t>
            </a:r>
            <a:r>
              <a:rPr lang="zh-CN" altLang="en-US" sz="2200" b="1" dirty="0">
                <a:latin typeface="宋体" panose="02010600030101010101" pitchFamily="2" charset="-122"/>
              </a:rPr>
              <a:t>及各信息的</a:t>
            </a:r>
            <a:r>
              <a:rPr lang="zh-CN" altLang="en-US" sz="2200" b="1" u="sng" dirty="0">
                <a:latin typeface="宋体" panose="02010600030101010101" pitchFamily="2" charset="-122"/>
              </a:rPr>
              <a:t>编码方式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主存的</a:t>
            </a:r>
            <a:r>
              <a:rPr lang="zh-CN" altLang="en-US" sz="2200" b="1" u="sng" dirty="0">
                <a:latin typeface="宋体" panose="02010600030101010101" pitchFamily="2" charset="-122"/>
              </a:rPr>
              <a:t>编址单位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zh-CN" altLang="en-US" sz="2200" b="1" u="sng" dirty="0">
                <a:latin typeface="宋体" panose="02010600030101010101" pitchFamily="2" charset="-122"/>
              </a:rPr>
              <a:t>地址空间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zh-CN" altLang="en-US" sz="2200" b="1" u="sng" dirty="0">
                <a:latin typeface="宋体" panose="02010600030101010101" pitchFamily="2" charset="-122"/>
              </a:rPr>
              <a:t>层次结构</a:t>
            </a:r>
            <a:r>
              <a:rPr lang="zh-CN" altLang="en-US" sz="2200" b="1" dirty="0">
                <a:latin typeface="宋体" panose="02010600030101010101" pitchFamily="2" charset="-122"/>
              </a:rPr>
              <a:t>等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b="1" spc="-30" dirty="0">
                <a:latin typeface="宋体" panose="02010600030101010101" pitchFamily="2" charset="-122"/>
              </a:rPr>
              <a:t>外设的</a:t>
            </a:r>
            <a:r>
              <a:rPr lang="zh-CN" altLang="en-US" sz="2200" b="1" u="sng" spc="-30" dirty="0">
                <a:latin typeface="宋体" panose="02010600030101010101" pitchFamily="2" charset="-122"/>
              </a:rPr>
              <a:t>数据传送控制</a:t>
            </a:r>
            <a:r>
              <a:rPr lang="zh-CN" altLang="en-US" sz="2200" b="1" spc="-30" dirty="0">
                <a:latin typeface="宋体" panose="02010600030101010101" pitchFamily="2" charset="-122"/>
              </a:rPr>
              <a:t>，</a:t>
            </a:r>
            <a:r>
              <a:rPr lang="en-US" altLang="zh-CN" sz="2200" b="1" u="sng" spc="-30" dirty="0">
                <a:latin typeface="宋体" panose="02010600030101010101" pitchFamily="2" charset="-122"/>
              </a:rPr>
              <a:t>I/O</a:t>
            </a:r>
            <a:r>
              <a:rPr lang="zh-CN" altLang="en-US" sz="2200" b="1" u="sng" spc="-30" dirty="0">
                <a:latin typeface="宋体" panose="02010600030101010101" pitchFamily="2" charset="-122"/>
              </a:rPr>
              <a:t>操作及状态表示</a:t>
            </a:r>
            <a:r>
              <a:rPr lang="zh-CN" altLang="en-US" sz="2200" b="1" spc="-30" dirty="0">
                <a:latin typeface="宋体" panose="02010600030101010101" pitchFamily="2" charset="-122"/>
              </a:rPr>
              <a:t>等</a:t>
            </a:r>
            <a:endParaRPr lang="en-US" altLang="zh-CN" sz="2200" b="1" spc="-30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中断</a:t>
            </a:r>
            <a:r>
              <a:rPr lang="en-US" altLang="zh-CN" sz="2200" b="1" dirty="0">
                <a:latin typeface="宋体" panose="02010600030101010101" pitchFamily="2" charset="-122"/>
              </a:rPr>
              <a:t>&amp;</a:t>
            </a:r>
            <a:r>
              <a:rPr lang="zh-CN" altLang="en-US" sz="2200" b="1" dirty="0">
                <a:latin typeface="宋体" panose="02010600030101010101" pitchFamily="2" charset="-122"/>
              </a:rPr>
              <a:t>异常的</a:t>
            </a:r>
            <a:r>
              <a:rPr lang="zh-CN" altLang="en-US" sz="2200" b="1" u="sng" dirty="0">
                <a:latin typeface="宋体" panose="02010600030101010101" pitchFamily="2" charset="-122"/>
              </a:rPr>
              <a:t>类型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zh-CN" altLang="en-US" sz="2200" b="1" u="sng" dirty="0">
                <a:latin typeface="宋体" panose="02010600030101010101" pitchFamily="2" charset="-122"/>
              </a:rPr>
              <a:t>响应机制</a:t>
            </a:r>
            <a:r>
              <a:rPr lang="zh-CN" altLang="en-US" sz="2200" b="1" dirty="0">
                <a:latin typeface="宋体" panose="02010600030101010101" pitchFamily="2" charset="-122"/>
              </a:rPr>
              <a:t>等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系统态</a:t>
            </a:r>
            <a:r>
              <a:rPr lang="en-US" altLang="zh-CN" sz="2200" b="1" dirty="0">
                <a:latin typeface="宋体" panose="02010600030101010101" pitchFamily="2" charset="-122"/>
              </a:rPr>
              <a:t>/</a:t>
            </a:r>
            <a:r>
              <a:rPr lang="zh-CN" altLang="en-US" sz="2200" b="1" dirty="0">
                <a:latin typeface="宋体" panose="02010600030101010101" pitchFamily="2" charset="-122"/>
              </a:rPr>
              <a:t>用户态的</a:t>
            </a:r>
            <a:r>
              <a:rPr lang="zh-CN" altLang="en-US" sz="2200" b="1" u="sng" dirty="0">
                <a:latin typeface="宋体" panose="02010600030101010101" pitchFamily="2" charset="-122"/>
              </a:rPr>
              <a:t>定义与切换</a:t>
            </a:r>
          </a:p>
          <a:p>
            <a:pPr>
              <a:lnSpc>
                <a:spcPct val="110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保护</a:t>
            </a:r>
            <a:r>
              <a:rPr lang="zh-CN" altLang="en-US" sz="2200" b="1" u="sng" dirty="0">
                <a:latin typeface="宋体" panose="02010600030101010101" pitchFamily="2" charset="-122"/>
              </a:rPr>
              <a:t>方式</a:t>
            </a:r>
            <a:r>
              <a:rPr lang="zh-CN" altLang="en-US" sz="2200" b="1" dirty="0">
                <a:latin typeface="宋体" panose="02010600030101010101" pitchFamily="2" charset="-122"/>
              </a:rPr>
              <a:t>、保护</a:t>
            </a:r>
            <a:r>
              <a:rPr lang="zh-CN" altLang="en-US" sz="2200" b="1" u="sng" dirty="0">
                <a:latin typeface="宋体" panose="02010600030101010101" pitchFamily="2" charset="-122"/>
              </a:rPr>
              <a:t>机构</a:t>
            </a: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5796136" y="2636944"/>
            <a:ext cx="3239608" cy="288000"/>
          </a:xfrm>
          <a:prstGeom prst="rect">
            <a:avLst/>
          </a:prstGeom>
          <a:solidFill>
            <a:schemeClr val="bg1"/>
          </a:solidFill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18000" tIns="10800" rIns="18000" bIns="10800" anchor="ctr" anchorCtr="0">
            <a:noAutofit/>
          </a:bodyPr>
          <a:lstStyle/>
          <a:p>
            <a:pPr marL="723900" indent="-723900">
              <a:lnSpc>
                <a:spcPct val="90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思考：</a:t>
            </a:r>
            <a:r>
              <a:rPr lang="zh-CN" altLang="en-US" sz="1800" b="1" dirty="0">
                <a:latin typeface="宋体" panose="02010600030101010101" pitchFamily="2" charset="-122"/>
              </a:rPr>
              <a:t>硬件如何触发软件运行？</a:t>
            </a:r>
            <a:endPara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749F2CF-8B0C-47F5-A518-CA6FA42470D9}"/>
              </a:ext>
            </a:extLst>
          </p:cNvPr>
          <p:cNvGrpSpPr/>
          <p:nvPr/>
        </p:nvGrpSpPr>
        <p:grpSpPr>
          <a:xfrm>
            <a:off x="216000" y="3212976"/>
            <a:ext cx="648000" cy="3096344"/>
            <a:chOff x="216000" y="3153604"/>
            <a:chExt cx="648000" cy="309634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5EC5C90-8E54-4ED7-99E4-8D3D0FCFE6C8}"/>
                </a:ext>
              </a:extLst>
            </p:cNvPr>
            <p:cNvGrpSpPr/>
            <p:nvPr/>
          </p:nvGrpSpPr>
          <p:grpSpPr>
            <a:xfrm>
              <a:off x="216000" y="3153604"/>
              <a:ext cx="648000" cy="1188000"/>
              <a:chOff x="300363" y="3116212"/>
              <a:chExt cx="648000" cy="1188000"/>
            </a:xfrm>
          </p:grpSpPr>
          <p:sp>
            <p:nvSpPr>
              <p:cNvPr id="26" name="左大括号 25"/>
              <p:cNvSpPr/>
              <p:nvPr/>
            </p:nvSpPr>
            <p:spPr bwMode="auto">
              <a:xfrm>
                <a:off x="840363" y="3116212"/>
                <a:ext cx="108000" cy="1188000"/>
              </a:xfrm>
              <a:prstGeom prst="leftBrace">
                <a:avLst>
                  <a:gd name="adj1" fmla="val 34889"/>
                  <a:gd name="adj2" fmla="val 50000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Text Box 112">
                <a:extLst>
                  <a:ext uri="{FF2B5EF4-FFF2-40B4-BE49-F238E27FC236}">
                    <a16:creationId xmlns:a16="http://schemas.microsoft.com/office/drawing/2014/main" id="{1FB127FE-2A2D-49C5-8CEE-9F62E60A64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363" y="3454608"/>
                <a:ext cx="540000" cy="5760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vert="horz" lIns="18000" tIns="10800" rIns="18000" bIns="10800" anchor="ctr"/>
              <a:lstStyle/>
              <a:p>
                <a:pPr algn="ctr"/>
                <a:r>
                  <a:rPr lang="zh-CN" altLang="en-US" sz="1800" b="1" dirty="0">
                    <a:latin typeface="宋体" panose="02010600030101010101" pitchFamily="2" charset="-122"/>
                  </a:rPr>
                  <a:t>指令系统</a:t>
                </a: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EC1AB40-40ED-47AA-AFE8-146AAD085860}"/>
                </a:ext>
              </a:extLst>
            </p:cNvPr>
            <p:cNvGrpSpPr/>
            <p:nvPr/>
          </p:nvGrpSpPr>
          <p:grpSpPr>
            <a:xfrm>
              <a:off x="216000" y="4629860"/>
              <a:ext cx="648000" cy="828000"/>
              <a:chOff x="155875" y="4592468"/>
              <a:chExt cx="648000" cy="828000"/>
            </a:xfrm>
          </p:grpSpPr>
          <p:sp>
            <p:nvSpPr>
              <p:cNvPr id="55" name="左大括号 54"/>
              <p:cNvSpPr/>
              <p:nvPr/>
            </p:nvSpPr>
            <p:spPr bwMode="auto">
              <a:xfrm>
                <a:off x="695875" y="4592468"/>
                <a:ext cx="108000" cy="828000"/>
              </a:xfrm>
              <a:prstGeom prst="leftBrace">
                <a:avLst>
                  <a:gd name="adj1" fmla="val 34889"/>
                  <a:gd name="adj2" fmla="val 50000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Text Box 112">
                <a:extLst>
                  <a:ext uri="{FF2B5EF4-FFF2-40B4-BE49-F238E27FC236}">
                    <a16:creationId xmlns:a16="http://schemas.microsoft.com/office/drawing/2014/main" id="{A050709F-4399-4590-B35D-5F588F0819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875" y="4606608"/>
                <a:ext cx="540000" cy="7920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vert="horz" lIns="18000" tIns="10800" rIns="18000" bIns="10800" anchor="ctr"/>
              <a:lstStyle/>
              <a:p>
                <a:pPr algn="ctr"/>
                <a:r>
                  <a:rPr lang="zh-CN" altLang="en-US" sz="1800" b="1" dirty="0">
                    <a:latin typeface="宋体" panose="02010600030101010101" pitchFamily="2" charset="-122"/>
                  </a:rPr>
                  <a:t>硬件子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  <a:p>
                <a:pPr algn="ctr"/>
                <a:r>
                  <a:rPr lang="zh-CN" altLang="en-US" sz="1800" b="1" dirty="0">
                    <a:latin typeface="宋体" panose="02010600030101010101" pitchFamily="2" charset="-122"/>
                  </a:rPr>
                  <a:t>系统</a:t>
                </a:r>
                <a:endParaRPr lang="en-US" altLang="zh-CN" sz="1800" b="1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BFDC344-6AD6-4EE8-A8DF-D5CA2B847AAD}"/>
                </a:ext>
              </a:extLst>
            </p:cNvPr>
            <p:cNvGrpSpPr/>
            <p:nvPr/>
          </p:nvGrpSpPr>
          <p:grpSpPr>
            <a:xfrm>
              <a:off x="216000" y="5709948"/>
              <a:ext cx="648000" cy="540000"/>
              <a:chOff x="300363" y="5765114"/>
              <a:chExt cx="648000" cy="540000"/>
            </a:xfrm>
          </p:grpSpPr>
          <p:sp>
            <p:nvSpPr>
              <p:cNvPr id="56" name="左大括号 55"/>
              <p:cNvSpPr/>
              <p:nvPr/>
            </p:nvSpPr>
            <p:spPr bwMode="auto">
              <a:xfrm>
                <a:off x="840363" y="5801114"/>
                <a:ext cx="108000" cy="504000"/>
              </a:xfrm>
              <a:prstGeom prst="leftBrace">
                <a:avLst>
                  <a:gd name="adj1" fmla="val 34889"/>
                  <a:gd name="adj2" fmla="val 50000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Text Box 112">
                <a:extLst>
                  <a:ext uri="{FF2B5EF4-FFF2-40B4-BE49-F238E27FC236}">
                    <a16:creationId xmlns:a16="http://schemas.microsoft.com/office/drawing/2014/main" id="{CD0405C3-C7D7-45CC-9E4E-ED488BB87E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363" y="5765114"/>
                <a:ext cx="540000" cy="5400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vert="horz" lIns="18000" tIns="10800" rIns="18000" bIns="10800" anchor="ctr"/>
              <a:lstStyle/>
              <a:p>
                <a:pPr algn="ctr"/>
                <a:r>
                  <a:rPr lang="zh-CN" altLang="en-US" sz="1800" b="1">
                    <a:latin typeface="宋体" panose="02010600030101010101" pitchFamily="2" charset="-122"/>
                  </a:rPr>
                  <a:t>软件管理</a:t>
                </a:r>
                <a:endParaRPr lang="zh-CN" altLang="en-US" sz="1800" b="1" dirty="0">
                  <a:latin typeface="宋体" panose="02010600030101010101" pitchFamily="2" charset="-122"/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F63833B-81B8-42A3-A7A7-D1157CDAFB38}"/>
              </a:ext>
            </a:extLst>
          </p:cNvPr>
          <p:cNvGrpSpPr/>
          <p:nvPr/>
        </p:nvGrpSpPr>
        <p:grpSpPr>
          <a:xfrm>
            <a:off x="1187624" y="1556792"/>
            <a:ext cx="5292000" cy="1404000"/>
            <a:chOff x="1332000" y="1332000"/>
            <a:chExt cx="5292000" cy="1404000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838F5A7-6E21-4998-8D71-C16B13514054}"/>
                </a:ext>
              </a:extLst>
            </p:cNvPr>
            <p:cNvGrpSpPr/>
            <p:nvPr/>
          </p:nvGrpSpPr>
          <p:grpSpPr>
            <a:xfrm>
              <a:off x="1332000" y="1332000"/>
              <a:ext cx="5292000" cy="1404000"/>
              <a:chOff x="1332000" y="935952"/>
              <a:chExt cx="5292000" cy="1404000"/>
            </a:xfrm>
          </p:grpSpPr>
          <p:sp>
            <p:nvSpPr>
              <p:cNvPr id="31" name="Text Box 18"/>
              <p:cNvSpPr txBox="1">
                <a:spLocks noChangeArrowheads="1"/>
              </p:cNvSpPr>
              <p:nvPr/>
            </p:nvSpPr>
            <p:spPr bwMode="auto">
              <a:xfrm>
                <a:off x="1368000" y="935952"/>
                <a:ext cx="5256000" cy="25200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5875">
                <a:solidFill>
                  <a:schemeClr val="tx1"/>
                </a:solidFill>
                <a:prstDash val="sysDash"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5000"/>
                  </a:lnSpc>
                </a:pPr>
                <a:r>
                  <a:rPr lang="en-US" altLang="zh-CN" sz="1600" b="1" dirty="0">
                    <a:latin typeface="宋体" panose="02010600030101010101" pitchFamily="2" charset="-122"/>
                  </a:rPr>
                  <a:t>OS</a:t>
                </a:r>
                <a:r>
                  <a:rPr lang="zh-CN" altLang="en-US" sz="1600" b="1" dirty="0">
                    <a:latin typeface="宋体" panose="02010600030101010101" pitchFamily="2" charset="-122"/>
                  </a:rPr>
                  <a:t>级：进程管理</a:t>
                </a:r>
                <a:r>
                  <a:rPr lang="en-US" altLang="zh-CN" sz="1600" b="1" dirty="0">
                    <a:latin typeface="宋体" panose="02010600030101010101" pitchFamily="2" charset="-122"/>
                  </a:rPr>
                  <a:t>/</a:t>
                </a:r>
                <a:r>
                  <a:rPr lang="zh-CN" altLang="en-US" sz="1600" b="1" dirty="0">
                    <a:latin typeface="宋体" panose="02010600030101010101" pitchFamily="2" charset="-122"/>
                  </a:rPr>
                  <a:t>存储管理</a:t>
                </a:r>
                <a:r>
                  <a:rPr lang="en-US" altLang="zh-CN" sz="1600" b="1" dirty="0">
                    <a:latin typeface="宋体" panose="02010600030101010101" pitchFamily="2" charset="-122"/>
                  </a:rPr>
                  <a:t>/</a:t>
                </a:r>
                <a:r>
                  <a:rPr lang="zh-CN" altLang="en-US" sz="1600" b="1" dirty="0">
                    <a:latin typeface="宋体" panose="02010600030101010101" pitchFamily="2" charset="-122"/>
                  </a:rPr>
                  <a:t>文件管理</a:t>
                </a:r>
                <a:r>
                  <a:rPr lang="en-US" altLang="zh-CN" sz="1600" b="1" dirty="0">
                    <a:latin typeface="宋体" panose="02010600030101010101" pitchFamily="2" charset="-122"/>
                  </a:rPr>
                  <a:t>/</a:t>
                </a:r>
                <a:r>
                  <a:rPr lang="zh-CN" altLang="en-US" sz="1600" b="1" dirty="0">
                    <a:latin typeface="宋体" panose="02010600030101010101" pitchFamily="2" charset="-122"/>
                  </a:rPr>
                  <a:t>设备管理</a:t>
                </a:r>
                <a:r>
                  <a:rPr lang="en-US" altLang="zh-CN" sz="1600" b="1" dirty="0">
                    <a:latin typeface="宋体" panose="02010600030101010101" pitchFamily="2" charset="-122"/>
                  </a:rPr>
                  <a:t>/</a:t>
                </a:r>
                <a:r>
                  <a:rPr lang="zh-CN" altLang="en-US" sz="1600" b="1" dirty="0">
                    <a:latin typeface="宋体" panose="02010600030101010101" pitchFamily="2" charset="-122"/>
                  </a:rPr>
                  <a:t>人机接口</a:t>
                </a:r>
              </a:p>
            </p:txBody>
          </p:sp>
          <p:sp>
            <p:nvSpPr>
              <p:cNvPr id="32" name="Text Box 18"/>
              <p:cNvSpPr txBox="1">
                <a:spLocks noChangeArrowheads="1"/>
              </p:cNvSpPr>
              <p:nvPr/>
            </p:nvSpPr>
            <p:spPr bwMode="auto">
              <a:xfrm>
                <a:off x="2412000" y="2087952"/>
                <a:ext cx="3348000" cy="252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chemeClr val="tx1"/>
                </a:solidFill>
                <a:prstDash val="sysDash"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5000"/>
                  </a:lnSpc>
                </a:pPr>
                <a:r>
                  <a:rPr lang="en-US" altLang="zh-CN" sz="1600" b="1" dirty="0">
                    <a:latin typeface="宋体" panose="02010600030101010101" pitchFamily="2" charset="-122"/>
                  </a:rPr>
                  <a:t>CO</a:t>
                </a:r>
                <a:r>
                  <a:rPr lang="zh-CN" altLang="en-US" sz="1600" b="1" dirty="0">
                    <a:latin typeface="宋体" panose="02010600030101010101" pitchFamily="2" charset="-122"/>
                  </a:rPr>
                  <a:t>级：</a:t>
                </a:r>
                <a:r>
                  <a:rPr lang="en-US" altLang="zh-CN" sz="1600" b="1" dirty="0">
                    <a:latin typeface="宋体" panose="02010600030101010101" pitchFamily="2" charset="-122"/>
                  </a:rPr>
                  <a:t>CPU/</a:t>
                </a:r>
                <a:r>
                  <a:rPr lang="zh-CN" altLang="en-US" sz="1600" b="1" dirty="0">
                    <a:latin typeface="宋体" panose="02010600030101010101" pitchFamily="2" charset="-122"/>
                  </a:rPr>
                  <a:t>存储器</a:t>
                </a:r>
                <a:r>
                  <a:rPr lang="en-US" altLang="zh-CN" sz="1600" b="1" dirty="0">
                    <a:latin typeface="宋体" panose="02010600030101010101" pitchFamily="2" charset="-122"/>
                  </a:rPr>
                  <a:t>/</a:t>
                </a:r>
                <a:r>
                  <a:rPr lang="zh-CN" altLang="en-US" sz="1600" b="1" dirty="0">
                    <a:latin typeface="宋体" panose="02010600030101010101" pitchFamily="2" charset="-122"/>
                  </a:rPr>
                  <a:t>外设，部件互连</a:t>
                </a: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1332000" y="1259952"/>
                <a:ext cx="4716376" cy="720000"/>
                <a:chOff x="1476016" y="1331960"/>
                <a:chExt cx="4716376" cy="720000"/>
              </a:xfrm>
            </p:grpSpPr>
            <p:sp>
              <p:nvSpPr>
                <p:cNvPr id="8" name="AutoShape 32"/>
                <p:cNvSpPr>
                  <a:spLocks noChangeArrowheads="1"/>
                </p:cNvSpPr>
                <p:nvPr/>
              </p:nvSpPr>
              <p:spPr bwMode="auto">
                <a:xfrm>
                  <a:off x="2124392" y="1331960"/>
                  <a:ext cx="4068000" cy="720000"/>
                </a:xfrm>
                <a:prstGeom prst="parallelogram">
                  <a:avLst>
                    <a:gd name="adj" fmla="val 66965"/>
                  </a:avLst>
                </a:prstGeom>
                <a:solidFill>
                  <a:schemeClr val="bg1">
                    <a:lumMod val="95000"/>
                    <a:alpha val="80000"/>
                  </a:schemeClr>
                </a:solidFill>
                <a:ln w="15875">
                  <a:solidFill>
                    <a:srgbClr val="CC3300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 sz="1600"/>
                </a:p>
              </p:txBody>
            </p:sp>
            <p:sp>
              <p:nvSpPr>
                <p:cNvPr id="47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476016" y="1332008"/>
                  <a:ext cx="792000" cy="576000"/>
                </a:xfrm>
                <a:prstGeom prst="rect">
                  <a:avLst/>
                </a:prstGeom>
                <a:noFill/>
                <a:ln w="19050">
                  <a:noFill/>
                  <a:miter lim="800000"/>
                </a:ln>
                <a:effectLst/>
              </p:spPr>
              <p:txBody>
                <a:bodyPr vert="horz" lIns="18000" tIns="10800" rIns="18000" bIns="10800" anchor="ctr"/>
                <a:lstStyle/>
                <a:p>
                  <a:pPr algn="ctr"/>
                  <a:r>
                    <a:rPr lang="zh-CN" altLang="en-US" sz="1600" b="1" dirty="0">
                      <a:latin typeface="宋体" panose="02010600030101010101" pitchFamily="2" charset="-122"/>
                    </a:rPr>
                    <a:t>软</a:t>
                  </a:r>
                  <a:r>
                    <a:rPr lang="en-US" altLang="zh-CN" sz="1600" b="1" dirty="0">
                      <a:latin typeface="宋体" panose="02010600030101010101" pitchFamily="2" charset="-122"/>
                    </a:rPr>
                    <a:t>/</a:t>
                  </a:r>
                  <a:r>
                    <a:rPr lang="zh-CN" altLang="en-US" sz="1600" b="1" dirty="0">
                      <a:latin typeface="宋体" panose="02010600030101010101" pitchFamily="2" charset="-122"/>
                    </a:rPr>
                    <a:t>硬件交界面</a:t>
                  </a:r>
                </a:p>
              </p:txBody>
            </p:sp>
          </p:grpSp>
          <p:sp>
            <p:nvSpPr>
              <p:cNvPr id="69" name="AutoShape 39">
                <a:extLst>
                  <a:ext uri="{FF2B5EF4-FFF2-40B4-BE49-F238E27FC236}">
                    <a16:creationId xmlns:a16="http://schemas.microsoft.com/office/drawing/2014/main" id="{0B3DAD35-54BB-412F-831C-20FBA0DC8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880" y="1296000"/>
                <a:ext cx="1260000" cy="288000"/>
              </a:xfrm>
              <a:prstGeom prst="parallelogram">
                <a:avLst>
                  <a:gd name="adj" fmla="val 66707"/>
                </a:avLst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/>
              <a:lstStyle/>
              <a:p>
                <a:r>
                  <a:rPr lang="zh-CN" altLang="en-US" sz="1600" b="1" dirty="0"/>
                  <a:t>指令系统</a:t>
                </a:r>
              </a:p>
            </p:txBody>
          </p:sp>
          <p:sp>
            <p:nvSpPr>
              <p:cNvPr id="27" name="AutoShape 114"/>
              <p:cNvSpPr>
                <a:spLocks noChangeArrowheads="1"/>
              </p:cNvSpPr>
              <p:nvPr/>
            </p:nvSpPr>
            <p:spPr bwMode="auto">
              <a:xfrm>
                <a:off x="4032000" y="1187952"/>
                <a:ext cx="144000" cy="198000"/>
              </a:xfrm>
              <a:prstGeom prst="downArrow">
                <a:avLst>
                  <a:gd name="adj1" fmla="val 41994"/>
                  <a:gd name="adj2" fmla="val 43681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vert="eaVert" wrap="none" anchor="ctr"/>
              <a:lstStyle/>
              <a:p>
                <a:endParaRPr lang="zh-CN" altLang="en-US" sz="1600"/>
              </a:p>
            </p:txBody>
          </p:sp>
          <p:sp>
            <p:nvSpPr>
              <p:cNvPr id="29" name="AutoShape 116"/>
              <p:cNvSpPr>
                <a:spLocks noChangeArrowheads="1"/>
              </p:cNvSpPr>
              <p:nvPr/>
            </p:nvSpPr>
            <p:spPr bwMode="auto">
              <a:xfrm>
                <a:off x="4032000" y="1980088"/>
                <a:ext cx="144000" cy="108000"/>
              </a:xfrm>
              <a:prstGeom prst="downArrow">
                <a:avLst>
                  <a:gd name="adj1" fmla="val 38490"/>
                  <a:gd name="adj2" fmla="val 53844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vert="eaVert" wrap="none" anchor="ctr"/>
              <a:lstStyle/>
              <a:p>
                <a:endParaRPr lang="zh-CN" altLang="en-US" sz="1600"/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FDC58C9-5ADD-4045-92FE-B9DDD4D2BBFB}"/>
                </a:ext>
              </a:extLst>
            </p:cNvPr>
            <p:cNvGrpSpPr/>
            <p:nvPr/>
          </p:nvGrpSpPr>
          <p:grpSpPr>
            <a:xfrm>
              <a:off x="3276000" y="1692048"/>
              <a:ext cx="2664000" cy="648000"/>
              <a:chOff x="3727979" y="1798680"/>
              <a:chExt cx="2664000" cy="648000"/>
            </a:xfrm>
          </p:grpSpPr>
          <p:sp>
            <p:nvSpPr>
              <p:cNvPr id="66" name="AutoShape 39">
                <a:extLst>
                  <a:ext uri="{FF2B5EF4-FFF2-40B4-BE49-F238E27FC236}">
                    <a16:creationId xmlns:a16="http://schemas.microsoft.com/office/drawing/2014/main" id="{4ED067FA-43E8-4929-843E-8565ED66B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1979" y="1798680"/>
                <a:ext cx="1260000" cy="288000"/>
              </a:xfrm>
              <a:prstGeom prst="parallelogram">
                <a:avLst>
                  <a:gd name="adj" fmla="val 66707"/>
                </a:avLst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/>
              <a:lstStyle/>
              <a:p>
                <a:r>
                  <a:rPr lang="zh-CN" altLang="en-US" sz="1600" b="1" dirty="0"/>
                  <a:t>存储系统</a:t>
                </a:r>
              </a:p>
            </p:txBody>
          </p:sp>
          <p:sp>
            <p:nvSpPr>
              <p:cNvPr id="67" name="AutoShape 39">
                <a:extLst>
                  <a:ext uri="{FF2B5EF4-FFF2-40B4-BE49-F238E27FC236}">
                    <a16:creationId xmlns:a16="http://schemas.microsoft.com/office/drawing/2014/main" id="{DFBF9F57-9760-4B75-82B0-6AE3341BB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9979" y="2158680"/>
                <a:ext cx="1260000" cy="288000"/>
              </a:xfrm>
              <a:prstGeom prst="parallelogram">
                <a:avLst>
                  <a:gd name="adj" fmla="val 66707"/>
                </a:avLst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/>
              <a:lstStyle/>
              <a:p>
                <a:r>
                  <a:rPr lang="zh-CN" altLang="en-US" sz="1600" b="1" dirty="0"/>
                  <a:t>中断系统</a:t>
                </a:r>
              </a:p>
            </p:txBody>
          </p:sp>
          <p:sp>
            <p:nvSpPr>
              <p:cNvPr id="68" name="AutoShape 39">
                <a:extLst>
                  <a:ext uri="{FF2B5EF4-FFF2-40B4-BE49-F238E27FC236}">
                    <a16:creationId xmlns:a16="http://schemas.microsoft.com/office/drawing/2014/main" id="{F8095209-5702-4309-8E6A-C6D8D5278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7979" y="2158680"/>
                <a:ext cx="1260000" cy="288000"/>
              </a:xfrm>
              <a:prstGeom prst="parallelogram">
                <a:avLst>
                  <a:gd name="adj" fmla="val 66707"/>
                </a:avLst>
              </a:prstGeom>
              <a:solidFill>
                <a:srgbClr val="CCFF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/>
              <a:lstStyle/>
              <a:p>
                <a:r>
                  <a:rPr lang="en-US" altLang="zh-CN" sz="1600" b="1" dirty="0">
                    <a:latin typeface="+mn-ea"/>
                    <a:ea typeface="+mn-ea"/>
                  </a:rPr>
                  <a:t>I/O</a:t>
                </a:r>
                <a:r>
                  <a:rPr lang="zh-CN" altLang="en-US" sz="1600" b="1" dirty="0">
                    <a:latin typeface="+mn-ea"/>
                    <a:ea typeface="+mn-ea"/>
                  </a:rPr>
                  <a:t>系统</a:t>
                </a:r>
              </a:p>
            </p:txBody>
          </p:sp>
        </p:grpSp>
      </p:grpSp>
      <p:sp>
        <p:nvSpPr>
          <p:cNvPr id="70" name="Text Box 20">
            <a:extLst>
              <a:ext uri="{FF2B5EF4-FFF2-40B4-BE49-F238E27FC236}">
                <a16:creationId xmlns:a16="http://schemas.microsoft.com/office/drawing/2014/main" id="{5EE4A4BF-ABC7-461F-A30C-8E17BA742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000" y="784800"/>
            <a:ext cx="6840496" cy="737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4000" indent="-1524000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主要为指令系统，涉及硬件子系统、软件管理等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1524000" indent="-1524000">
              <a:lnSpc>
                <a:spcPct val="90000"/>
              </a:lnSpc>
            </a:pPr>
            <a:r>
              <a:rPr lang="zh-CN" altLang="en-US" sz="1600" b="1" dirty="0">
                <a:latin typeface="宋体" panose="02010600030101010101" pitchFamily="2" charset="-122"/>
              </a:rPr>
              <a:t>            </a:t>
            </a:r>
            <a:r>
              <a:rPr lang="zh-CN" altLang="en-US" sz="1600" dirty="0">
                <a:latin typeface="宋体" panose="02010600030101010101" pitchFamily="2" charset="-122"/>
              </a:rPr>
              <a:t>└</a:t>
            </a:r>
            <a:r>
              <a:rPr lang="zh-CN" altLang="en-US" sz="1600" b="1" dirty="0">
                <a:latin typeface="宋体" panose="02010600030101010101" pitchFamily="2" charset="-122"/>
              </a:rPr>
              <a:t>→程序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指令</a:t>
            </a:r>
            <a:r>
              <a:rPr lang="zh-CN" altLang="en-US" sz="1600" b="1" dirty="0">
                <a:solidFill>
                  <a:srgbClr val="0070C0"/>
                </a:solidFill>
                <a:latin typeface="宋体" panose="02010600030101010101" pitchFamily="2" charset="-122"/>
              </a:rPr>
              <a:t>序列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1600" b="1" dirty="0">
                <a:latin typeface="宋体" panose="02010600030101010101" pitchFamily="2" charset="-122"/>
              </a:rPr>
              <a:t>←</a:t>
            </a:r>
            <a:r>
              <a:rPr lang="zh-CN" altLang="en-US" sz="1600" dirty="0">
                <a:latin typeface="宋体" panose="02010600030101010101" pitchFamily="2" charset="-122"/>
              </a:rPr>
              <a:t>┴</a:t>
            </a:r>
            <a:r>
              <a:rPr lang="zh-CN" altLang="en-US" sz="1600" b="1" dirty="0">
                <a:latin typeface="宋体" panose="02010600030101010101" pitchFamily="2" charset="-122"/>
              </a:rPr>
              <a:t>←</a:t>
            </a:r>
            <a:r>
              <a:rPr lang="zh-CN" altLang="en-US" sz="1600" b="1" dirty="0">
                <a:solidFill>
                  <a:srgbClr val="0070C0"/>
                </a:solidFill>
                <a:latin typeface="宋体" panose="02010600030101010101" pitchFamily="2" charset="-122"/>
              </a:rPr>
              <a:t>结构</a:t>
            </a:r>
            <a:r>
              <a:rPr lang="en-US" altLang="zh-CN" sz="1600" b="1" dirty="0">
                <a:solidFill>
                  <a:srgbClr val="0070C0"/>
                </a:solidFill>
                <a:latin typeface="宋体" panose="02010600030101010101" pitchFamily="2" charset="-122"/>
              </a:rPr>
              <a:t>&amp;</a:t>
            </a:r>
            <a:r>
              <a:rPr lang="zh-CN" altLang="en-US" sz="1600" b="1" dirty="0">
                <a:solidFill>
                  <a:srgbClr val="0070C0"/>
                </a:solidFill>
                <a:latin typeface="宋体" panose="02010600030101010101" pitchFamily="2" charset="-122"/>
              </a:rPr>
              <a:t>原理</a:t>
            </a:r>
            <a:r>
              <a:rPr lang="zh-CN" altLang="en-US" sz="1600" b="1" dirty="0">
                <a:latin typeface="宋体" panose="02010600030101010101" pitchFamily="2" charset="-122"/>
              </a:rPr>
              <a:t>   </a:t>
            </a:r>
            <a:r>
              <a:rPr lang="zh-CN" altLang="en-US" sz="1600" dirty="0">
                <a:latin typeface="宋体" panose="02010600030101010101" pitchFamily="2" charset="-122"/>
              </a:rPr>
              <a:t>└</a:t>
            </a:r>
            <a:r>
              <a:rPr lang="zh-CN" altLang="en-US" sz="1600" b="1" dirty="0">
                <a:latin typeface="宋体" panose="02010600030101010101" pitchFamily="2" charset="-122"/>
              </a:rPr>
              <a:t>←面向</a:t>
            </a:r>
            <a:r>
              <a:rPr lang="en-US" altLang="zh-CN" sz="1600" b="1" dirty="0">
                <a:latin typeface="宋体" panose="02010600030101010101" pitchFamily="2" charset="-122"/>
              </a:rPr>
              <a:t>OS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1F4DB05-8DF1-489C-8393-A783AE6D16C4}"/>
              </a:ext>
            </a:extLst>
          </p:cNvPr>
          <p:cNvGrpSpPr/>
          <p:nvPr/>
        </p:nvGrpSpPr>
        <p:grpSpPr>
          <a:xfrm>
            <a:off x="1943624" y="1916904"/>
            <a:ext cx="1476000" cy="648000"/>
            <a:chOff x="2088000" y="1296000"/>
            <a:chExt cx="1476000" cy="648000"/>
          </a:xfrm>
        </p:grpSpPr>
        <p:sp>
          <p:nvSpPr>
            <p:cNvPr id="60" name="AutoShape 39">
              <a:extLst>
                <a:ext uri="{FF2B5EF4-FFF2-40B4-BE49-F238E27FC236}">
                  <a16:creationId xmlns:a16="http://schemas.microsoft.com/office/drawing/2014/main" id="{057596B5-E45A-40B1-8538-38DE973EF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000" y="1656000"/>
              <a:ext cx="1260000" cy="288000"/>
            </a:xfrm>
            <a:prstGeom prst="parallelogram">
              <a:avLst>
                <a:gd name="adj" fmla="val 66707"/>
              </a:avLst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dirty="0"/>
                <a:t>信息保护</a:t>
              </a:r>
            </a:p>
          </p:txBody>
        </p:sp>
        <p:sp>
          <p:nvSpPr>
            <p:cNvPr id="65" name="AutoShape 39">
              <a:extLst>
                <a:ext uri="{FF2B5EF4-FFF2-40B4-BE49-F238E27FC236}">
                  <a16:creationId xmlns:a16="http://schemas.microsoft.com/office/drawing/2014/main" id="{A7C5067B-950C-4F85-9BC6-0F49723F1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000" y="1296000"/>
              <a:ext cx="1260000" cy="288000"/>
            </a:xfrm>
            <a:prstGeom prst="parallelogram">
              <a:avLst>
                <a:gd name="adj" fmla="val 63829"/>
              </a:avLst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dirty="0"/>
                <a:t>工作状态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F59E861C-2D90-4D73-ABAB-DE81B7F91342}"/>
              </a:ext>
            </a:extLst>
          </p:cNvPr>
          <p:cNvSpPr txBox="1"/>
          <p:nvPr/>
        </p:nvSpPr>
        <p:spPr>
          <a:xfrm>
            <a:off x="6876256" y="2924944"/>
            <a:ext cx="4635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/>
              <a:t>中断方式执行相应程序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0CF842B-F3A9-4C9A-A69A-04311ABB688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259632" cy="36004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2E1243-1CA2-41B6-8D98-2ED86CC6FE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4C73DEFE-77DD-4D3D-AD3F-1B70FE71A05F}" type="slidenum">
              <a:rPr lang="en-US" altLang="zh-CN" smtClean="0"/>
              <a:t>6</a:t>
            </a:fld>
            <a:endParaRPr lang="en-US" altLang="zh-C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8140F16-5F5D-4131-8662-E87557566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332656"/>
            <a:ext cx="5014913" cy="157831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165225" indent="-1165225"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 示例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1—</a:t>
            </a:r>
            <a:r>
              <a:rPr lang="zh-CN" altLang="en-US" sz="2000" b="1" dirty="0">
                <a:latin typeface="宋体" panose="02010600030101010101" pitchFamily="2" charset="-122"/>
              </a:rPr>
              <a:t>不了解</a:t>
            </a:r>
            <a:r>
              <a:rPr lang="zh-CN" altLang="en-US" sz="20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中断系统的响应机制</a:t>
            </a:r>
            <a:r>
              <a:rPr lang="zh-CN" altLang="en-US" sz="2000" b="1" dirty="0">
                <a:latin typeface="宋体" panose="02010600030101010101" pitchFamily="2" charset="-122"/>
              </a:rPr>
              <a:t>，中断处理程序中</a:t>
            </a:r>
            <a:r>
              <a:rPr lang="zh-CN" altLang="en-US" sz="2000" b="1" u="sng" dirty="0">
                <a:latin typeface="宋体" panose="02010600030101010101" pitchFamily="2" charset="-122"/>
              </a:rPr>
              <a:t>带底纹指令</a:t>
            </a:r>
            <a:r>
              <a:rPr lang="zh-CN" altLang="en-US" sz="2000" b="1" dirty="0">
                <a:latin typeface="宋体" panose="02010600030101010101" pitchFamily="2" charset="-122"/>
              </a:rPr>
              <a:t>不会写</a:t>
            </a:r>
          </a:p>
          <a:p>
            <a:pPr marL="1165225" indent="-1165225">
              <a:lnSpc>
                <a:spcPct val="12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示例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2—</a:t>
            </a:r>
            <a:r>
              <a:rPr lang="zh-CN" altLang="en-US" sz="2000" b="1" dirty="0">
                <a:latin typeface="宋体" panose="02010600030101010101" pitchFamily="2" charset="-122"/>
              </a:rPr>
              <a:t>不了解</a:t>
            </a:r>
            <a:r>
              <a:rPr lang="en-US" altLang="zh-CN" sz="20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MEM</a:t>
            </a:r>
            <a:r>
              <a:rPr lang="zh-CN" altLang="en-US" sz="20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的层次结构</a:t>
            </a:r>
            <a:r>
              <a:rPr lang="zh-CN" altLang="en-US" sz="2000" b="1" dirty="0">
                <a:latin typeface="宋体" panose="02010600030101010101" pitchFamily="2" charset="-122"/>
              </a:rPr>
              <a:t>，进程切换代码中</a:t>
            </a:r>
            <a:r>
              <a:rPr lang="en-US" altLang="zh-CN" sz="2000" b="1" u="sng" dirty="0">
                <a:latin typeface="宋体" panose="02010600030101010101" pitchFamily="2" charset="-122"/>
              </a:rPr>
              <a:t>TLB</a:t>
            </a:r>
            <a:r>
              <a:rPr lang="zh-CN" altLang="en-US" sz="2000" b="1" u="sng" dirty="0">
                <a:latin typeface="宋体" panose="02010600030101010101" pitchFamily="2" charset="-122"/>
              </a:rPr>
              <a:t>及</a:t>
            </a:r>
            <a:r>
              <a:rPr lang="en-US" altLang="zh-CN" sz="2000" b="1" u="sng" dirty="0">
                <a:latin typeface="宋体" panose="02010600030101010101" pitchFamily="2" charset="-122"/>
              </a:rPr>
              <a:t>Cache</a:t>
            </a:r>
            <a:r>
              <a:rPr lang="zh-CN" altLang="en-US" sz="2000" b="1" u="sng" dirty="0">
                <a:latin typeface="宋体" panose="02010600030101010101" pitchFamily="2" charset="-122"/>
              </a:rPr>
              <a:t>冲刷</a:t>
            </a:r>
            <a:r>
              <a:rPr lang="zh-CN" altLang="en-US" sz="2000" b="1" dirty="0">
                <a:latin typeface="宋体" panose="02010600030101010101" pitchFamily="2" charset="-122"/>
              </a:rPr>
              <a:t>会忘记</a:t>
            </a:r>
            <a:endParaRPr lang="en-US" altLang="zh-CN" sz="2000" b="1" u="sng" dirty="0">
              <a:latin typeface="宋体" panose="02010600030101010101" pitchFamily="2" charset="-122"/>
            </a:endParaRPr>
          </a:p>
        </p:txBody>
      </p:sp>
      <p:sp>
        <p:nvSpPr>
          <p:cNvPr id="46" name="Text Box 3">
            <a:extLst>
              <a:ext uri="{FF2B5EF4-FFF2-40B4-BE49-F238E27FC236}">
                <a16:creationId xmlns:a16="http://schemas.microsoft.com/office/drawing/2014/main" id="{3B22D7A0-0AA5-4746-8006-3978C6D00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404664"/>
            <a:ext cx="3744000" cy="22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noAutofit/>
          </a:bodyPr>
          <a:lstStyle/>
          <a:p>
            <a:pPr algn="just"/>
            <a:r>
              <a:rPr lang="en-US" altLang="zh-CN" sz="1600" b="1" dirty="0">
                <a:latin typeface="+mn-ea"/>
                <a:ea typeface="+mn-ea"/>
              </a:rPr>
              <a:t>SERV_8253 PROC  </a:t>
            </a:r>
            <a:r>
              <a:rPr lang="zh-CN" altLang="en-US" sz="1600" b="1" dirty="0">
                <a:latin typeface="+mn-ea"/>
                <a:ea typeface="+mn-ea"/>
              </a:rPr>
              <a:t>；</a:t>
            </a:r>
            <a:r>
              <a:rPr lang="en-US" altLang="zh-CN" sz="1600" b="1" dirty="0">
                <a:latin typeface="+mn-ea"/>
                <a:ea typeface="+mn-ea"/>
              </a:rPr>
              <a:t>8253</a:t>
            </a:r>
            <a:r>
              <a:rPr lang="zh-CN" altLang="en-US" sz="1600" b="1" dirty="0">
                <a:latin typeface="+mn-ea"/>
                <a:ea typeface="+mn-ea"/>
              </a:rPr>
              <a:t>中断处理程序</a:t>
            </a:r>
            <a:endParaRPr lang="en-US" altLang="zh-CN" sz="1600" b="1" dirty="0">
              <a:latin typeface="+mn-ea"/>
              <a:ea typeface="+mn-ea"/>
            </a:endParaRPr>
          </a:p>
          <a:p>
            <a:pPr algn="just" eaLnBrk="0" hangingPunct="0"/>
            <a:r>
              <a:rPr lang="en-US" altLang="zh-CN" sz="1600" b="1" dirty="0">
                <a:latin typeface="+mn-ea"/>
                <a:ea typeface="+mn-ea"/>
              </a:rPr>
              <a:t>  </a:t>
            </a:r>
            <a:r>
              <a:rPr lang="en-US" altLang="zh-CN" sz="1600" b="1" dirty="0">
                <a:highlight>
                  <a:srgbClr val="FFFF00"/>
                </a:highlight>
                <a:latin typeface="+mn-ea"/>
                <a:ea typeface="+mn-ea"/>
              </a:rPr>
              <a:t>PUSH</a:t>
            </a:r>
            <a:r>
              <a:rPr lang="en-US" altLang="zh-CN" sz="1600" b="1" dirty="0">
                <a:latin typeface="+mn-ea"/>
                <a:ea typeface="+mn-ea"/>
              </a:rPr>
              <a:t> </a:t>
            </a:r>
            <a:r>
              <a:rPr lang="en-US" altLang="zh-CN" sz="1600" b="1" dirty="0">
                <a:highlight>
                  <a:srgbClr val="99CCFF"/>
                </a:highlight>
                <a:latin typeface="+mn-ea"/>
                <a:ea typeface="+mn-ea"/>
              </a:rPr>
              <a:t>AX</a:t>
            </a:r>
            <a:r>
              <a:rPr lang="en-US" altLang="zh-CN" sz="1600" b="1" dirty="0">
                <a:latin typeface="+mn-ea"/>
                <a:ea typeface="+mn-ea"/>
              </a:rPr>
              <a:t>    </a:t>
            </a:r>
            <a:r>
              <a:rPr lang="zh-CN" altLang="en-US" sz="1600" b="1" dirty="0">
                <a:latin typeface="+mn-ea"/>
                <a:ea typeface="+mn-ea"/>
              </a:rPr>
              <a:t>；保护现场</a:t>
            </a:r>
          </a:p>
          <a:p>
            <a:pPr algn="just" eaLnBrk="0" hangingPunct="0"/>
            <a:r>
              <a:rPr lang="en-US" altLang="zh-CN" sz="1600" b="1" dirty="0">
                <a:latin typeface="+mn-ea"/>
                <a:ea typeface="+mn-ea"/>
              </a:rPr>
              <a:t>  </a:t>
            </a:r>
            <a:r>
              <a:rPr lang="en-US" altLang="zh-CN" sz="1600" b="1" dirty="0">
                <a:highlight>
                  <a:srgbClr val="CC99FF"/>
                </a:highlight>
                <a:latin typeface="+mn-ea"/>
                <a:ea typeface="+mn-ea"/>
              </a:rPr>
              <a:t>STI</a:t>
            </a:r>
            <a:r>
              <a:rPr lang="en-US" altLang="zh-CN" sz="1600" b="1" dirty="0">
                <a:latin typeface="+mn-ea"/>
                <a:ea typeface="+mn-ea"/>
              </a:rPr>
              <a:t>        </a:t>
            </a:r>
            <a:r>
              <a:rPr lang="zh-CN" altLang="en-US" sz="1600" b="1" dirty="0">
                <a:latin typeface="+mn-ea"/>
                <a:ea typeface="+mn-ea"/>
              </a:rPr>
              <a:t>；开中断，允许中断嵌套</a:t>
            </a:r>
            <a:endParaRPr lang="en-US" altLang="zh-CN" sz="1600" b="1" dirty="0">
              <a:latin typeface="+mn-ea"/>
              <a:ea typeface="+mn-ea"/>
            </a:endParaRPr>
          </a:p>
          <a:p>
            <a:pPr algn="just" eaLnBrk="0" hangingPunct="0"/>
            <a:r>
              <a:rPr lang="en-US" altLang="zh-CN" sz="1600" b="1" dirty="0">
                <a:latin typeface="+mn-ea"/>
                <a:ea typeface="+mn-ea"/>
              </a:rPr>
              <a:t>  IN AL,60H</a:t>
            </a:r>
            <a:r>
              <a:rPr lang="zh-CN" altLang="en-US" sz="1600" b="1" dirty="0">
                <a:latin typeface="+mn-ea"/>
                <a:ea typeface="+mn-ea"/>
              </a:rPr>
              <a:t>  ；设备服务</a:t>
            </a:r>
            <a:endParaRPr lang="en-US" altLang="zh-CN" sz="1600" b="1" dirty="0">
              <a:latin typeface="+mn-ea"/>
              <a:ea typeface="+mn-ea"/>
            </a:endParaRPr>
          </a:p>
          <a:p>
            <a:pPr algn="just" eaLnBrk="0" hangingPunct="0"/>
            <a:r>
              <a:rPr lang="en-US" altLang="zh-CN" sz="1600" b="1" dirty="0">
                <a:latin typeface="+mn-ea"/>
                <a:ea typeface="+mn-ea"/>
              </a:rPr>
              <a:t>  ……</a:t>
            </a:r>
          </a:p>
          <a:p>
            <a:pPr algn="just" eaLnBrk="0" hangingPunct="0"/>
            <a:r>
              <a:rPr lang="en-US" altLang="zh-CN" sz="1600" b="1" dirty="0">
                <a:latin typeface="+mn-ea"/>
                <a:ea typeface="+mn-ea"/>
              </a:rPr>
              <a:t>  </a:t>
            </a:r>
            <a:r>
              <a:rPr lang="en-US" altLang="zh-CN" sz="1600" b="1" dirty="0">
                <a:highlight>
                  <a:srgbClr val="CC99FF"/>
                </a:highlight>
                <a:latin typeface="+mn-ea"/>
                <a:ea typeface="+mn-ea"/>
              </a:rPr>
              <a:t>CLI</a:t>
            </a:r>
            <a:r>
              <a:rPr lang="en-US" altLang="zh-CN" sz="1600" b="1" dirty="0">
                <a:latin typeface="+mn-ea"/>
                <a:ea typeface="+mn-ea"/>
              </a:rPr>
              <a:t>        </a:t>
            </a:r>
            <a:r>
              <a:rPr lang="zh-CN" altLang="en-US" sz="1600" b="1" dirty="0">
                <a:latin typeface="+mn-ea"/>
                <a:ea typeface="+mn-ea"/>
              </a:rPr>
              <a:t>；关中断，禁止</a:t>
            </a:r>
            <a:r>
              <a:rPr lang="en-US" altLang="zh-CN" sz="1600" b="1" dirty="0">
                <a:latin typeface="+mn-ea"/>
                <a:ea typeface="+mn-ea"/>
              </a:rPr>
              <a:t>INTR</a:t>
            </a:r>
            <a:r>
              <a:rPr lang="zh-CN" altLang="en-US" sz="1600" b="1" dirty="0">
                <a:latin typeface="+mn-ea"/>
                <a:ea typeface="+mn-ea"/>
              </a:rPr>
              <a:t>请求</a:t>
            </a:r>
            <a:endParaRPr lang="en-US" altLang="zh-CN" sz="1600" b="1" dirty="0">
              <a:latin typeface="+mn-ea"/>
              <a:ea typeface="+mn-ea"/>
            </a:endParaRPr>
          </a:p>
          <a:p>
            <a:pPr algn="just" eaLnBrk="0" hangingPunct="0"/>
            <a:r>
              <a:rPr lang="zh-CN" altLang="en-US" sz="1600" b="1" dirty="0">
                <a:latin typeface="+mn-ea"/>
                <a:ea typeface="+mn-ea"/>
              </a:rPr>
              <a:t>  </a:t>
            </a:r>
            <a:r>
              <a:rPr lang="en-US" altLang="zh-CN" sz="1600" b="1" dirty="0">
                <a:highlight>
                  <a:srgbClr val="FFFF00"/>
                </a:highlight>
                <a:latin typeface="+mn-ea"/>
                <a:ea typeface="+mn-ea"/>
              </a:rPr>
              <a:t>POP</a:t>
            </a:r>
            <a:r>
              <a:rPr lang="en-US" altLang="zh-CN" sz="1600" b="1" dirty="0">
                <a:latin typeface="+mn-ea"/>
                <a:ea typeface="+mn-ea"/>
              </a:rPr>
              <a:t>  </a:t>
            </a:r>
            <a:r>
              <a:rPr lang="en-US" altLang="zh-CN" sz="1600" b="1" dirty="0">
                <a:highlight>
                  <a:srgbClr val="99CCFF"/>
                </a:highlight>
                <a:latin typeface="+mn-ea"/>
                <a:ea typeface="+mn-ea"/>
              </a:rPr>
              <a:t>AX</a:t>
            </a:r>
            <a:r>
              <a:rPr lang="zh-CN" altLang="en-US" sz="1600" b="1" dirty="0">
                <a:latin typeface="+mn-ea"/>
                <a:ea typeface="+mn-ea"/>
              </a:rPr>
              <a:t>    ；恢复现场</a:t>
            </a:r>
            <a:endParaRPr lang="zh-CN" altLang="en-US" sz="1600" b="1" dirty="0">
              <a:highlight>
                <a:srgbClr val="99CCFF"/>
              </a:highlight>
              <a:latin typeface="+mn-ea"/>
              <a:ea typeface="+mn-ea"/>
            </a:endParaRPr>
          </a:p>
          <a:p>
            <a:pPr algn="just" eaLnBrk="0" hangingPunct="0"/>
            <a:r>
              <a:rPr lang="en-US" altLang="zh-CN" sz="1600" b="1" dirty="0">
                <a:latin typeface="+mn-ea"/>
                <a:ea typeface="+mn-ea"/>
              </a:rPr>
              <a:t>  IRET       </a:t>
            </a:r>
            <a:r>
              <a:rPr lang="zh-CN" altLang="en-US" sz="1600" b="1" dirty="0">
                <a:latin typeface="+mn-ea"/>
                <a:ea typeface="+mn-ea"/>
              </a:rPr>
              <a:t>；中断返回</a:t>
            </a:r>
            <a:endParaRPr lang="en-US" altLang="zh-CN" sz="1600" b="1" dirty="0">
              <a:latin typeface="+mn-ea"/>
              <a:ea typeface="+mn-ea"/>
            </a:endParaRPr>
          </a:p>
          <a:p>
            <a:pPr algn="just" eaLnBrk="0" hangingPunct="0"/>
            <a:r>
              <a:rPr lang="en-US" altLang="zh-CN" sz="1600" b="1" dirty="0">
                <a:latin typeface="+mn-ea"/>
                <a:ea typeface="+mn-ea"/>
              </a:rPr>
              <a:t>SERV_8253 ENDP</a:t>
            </a:r>
            <a:endParaRPr lang="zh-CN" altLang="en-US" sz="1600" b="1" dirty="0">
              <a:latin typeface="+mn-ea"/>
              <a:ea typeface="+mn-ea"/>
            </a:endParaRPr>
          </a:p>
        </p:txBody>
      </p:sp>
      <p:sp>
        <p:nvSpPr>
          <p:cNvPr id="53" name="Text Box 1028">
            <a:extLst>
              <a:ext uri="{FF2B5EF4-FFF2-40B4-BE49-F238E27FC236}">
                <a16:creationId xmlns:a16="http://schemas.microsoft.com/office/drawing/2014/main" id="{F63F1099-1BFA-4342-BC13-90B74C7EB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16832"/>
            <a:ext cx="5351512" cy="34581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、结构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(ISA)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与组成及实现的关系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计算机组成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(CO)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包含内容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1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*计算机实现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(CI)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包含内容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*三者关系：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关系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 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要求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54" name="Text Box 20">
            <a:extLst>
              <a:ext uri="{FF2B5EF4-FFF2-40B4-BE49-F238E27FC236}">
                <a16:creationId xmlns:a16="http://schemas.microsoft.com/office/drawing/2014/main" id="{A5E229FB-C18F-44AC-A05D-8C3AFF4EB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528" y="2384832"/>
            <a:ext cx="6803968" cy="42393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是</a:t>
            </a:r>
            <a:r>
              <a:rPr lang="en-US" altLang="zh-CN" sz="2200" b="1" dirty="0">
                <a:latin typeface="宋体" panose="02010600030101010101" pitchFamily="2" charset="-122"/>
              </a:rPr>
              <a:t>ISA</a:t>
            </a:r>
            <a:r>
              <a:rPr lang="zh-CN" altLang="en-US" sz="2200" b="1" dirty="0">
                <a:latin typeface="宋体" panose="02010600030101010101" pitchFamily="2" charset="-122"/>
              </a:rPr>
              <a:t>的</a:t>
            </a:r>
            <a:r>
              <a:rPr lang="zh-CN" altLang="en-US" sz="2200" b="1" u="sng" dirty="0">
                <a:latin typeface="宋体" panose="02010600030101010101" pitchFamily="2" charset="-122"/>
              </a:rPr>
              <a:t>逻辑实现</a:t>
            </a:r>
            <a:endParaRPr lang="en-US" altLang="zh-CN" sz="2200" b="1" u="sng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</a:rPr>
              <a:t>CPU</a:t>
            </a:r>
            <a:r>
              <a:rPr lang="zh-CN" altLang="en-US" sz="2200" b="1" dirty="0">
                <a:latin typeface="+mn-ea"/>
              </a:rPr>
              <a:t>、存储系统、总线结构等的组织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sz="1800" b="1" dirty="0">
                <a:latin typeface="+mn-ea"/>
              </a:rPr>
              <a:t>设计</a:t>
            </a:r>
            <a:r>
              <a:rPr lang="en-US" altLang="zh-CN" sz="1800" b="1" dirty="0">
                <a:latin typeface="+mn-ea"/>
              </a:rPr>
              <a:t>)</a:t>
            </a:r>
          </a:p>
          <a:p>
            <a:pPr marL="900113" indent="-900113">
              <a:lnSpc>
                <a:spcPct val="125000"/>
              </a:lnSpc>
            </a:pPr>
            <a:r>
              <a:rPr lang="zh-CN" altLang="en-US" sz="1800" b="1" dirty="0">
                <a:latin typeface="+mn-ea"/>
              </a:rPr>
              <a:t>  </a:t>
            </a:r>
            <a:r>
              <a:rPr lang="zh-CN" altLang="en-US" sz="1800" b="1" dirty="0">
                <a:solidFill>
                  <a:srgbClr val="990099"/>
                </a:solidFill>
                <a:latin typeface="+mn-ea"/>
              </a:rPr>
              <a:t>如：</a:t>
            </a:r>
            <a:r>
              <a:rPr lang="zh-CN" altLang="en-US" sz="1800" b="1" dirty="0">
                <a:latin typeface="+mn-ea"/>
              </a:rPr>
              <a:t>部件功能、控制机构、排队与缓冲、预估与预判技术等</a:t>
            </a:r>
            <a:endParaRPr lang="en-US" altLang="zh-CN" sz="18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是计算机组成的</a:t>
            </a:r>
            <a:r>
              <a:rPr lang="zh-CN" altLang="en-US" sz="2200" b="1" u="sng" dirty="0">
                <a:latin typeface="宋体" panose="02010600030101010101" pitchFamily="2" charset="-122"/>
              </a:rPr>
              <a:t>物理实现</a:t>
            </a:r>
            <a:endParaRPr lang="en-US" altLang="zh-CN" sz="2200" b="1" u="sng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部件物理结构、器件使用、组装技术等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硬件的总体框架→逻辑实现→物理实现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结构∶组成∶实现的方案数＝</a:t>
            </a:r>
            <a:r>
              <a:rPr lang="en-US" altLang="zh-CN" sz="2200" b="1" dirty="0">
                <a:latin typeface="宋体" panose="02010600030101010101" pitchFamily="2" charset="-122"/>
              </a:rPr>
              <a:t>1</a:t>
            </a:r>
            <a:r>
              <a:rPr lang="zh-CN" altLang="en-US" sz="2200" b="1" dirty="0">
                <a:latin typeface="宋体" panose="02010600030101010101" pitchFamily="2" charset="-122"/>
              </a:rPr>
              <a:t>∶</a:t>
            </a:r>
            <a:r>
              <a:rPr lang="en-US" altLang="zh-CN" sz="2200" b="1" dirty="0">
                <a:latin typeface="宋体" panose="02010600030101010101" pitchFamily="2" charset="-122"/>
              </a:rPr>
              <a:t>m</a:t>
            </a:r>
            <a:r>
              <a:rPr lang="zh-CN" altLang="en-US" sz="2200" b="1" dirty="0">
                <a:latin typeface="宋体" panose="02010600030101010101" pitchFamily="2" charset="-122"/>
              </a:rPr>
              <a:t>∶</a:t>
            </a:r>
            <a:r>
              <a:rPr lang="en-US" altLang="zh-CN" sz="2200" b="1" dirty="0">
                <a:latin typeface="宋体" panose="02010600030101010101" pitchFamily="2" charset="-122"/>
              </a:rPr>
              <a:t>m*n</a:t>
            </a: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solidFill>
                  <a:srgbClr val="990099"/>
                </a:solidFill>
              </a:rPr>
              <a:t>示例：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</a:t>
            </a:r>
            <a:r>
              <a:rPr lang="en-US" altLang="zh-CN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ISA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    </a:t>
            </a:r>
            <a:r>
              <a:rPr lang="en-US" altLang="zh-CN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CO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  </a:t>
            </a:r>
            <a:r>
              <a:rPr lang="en-US" altLang="zh-CN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CI</a:t>
            </a:r>
            <a:endParaRPr lang="zh-CN" altLang="en-US" sz="18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  乘法功能</a:t>
            </a:r>
          </a:p>
          <a:p>
            <a:pPr>
              <a:lnSpc>
                <a:spcPct val="110000"/>
              </a:lnSpc>
            </a:pP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  主存系统</a:t>
            </a:r>
            <a:endParaRPr lang="en-US" altLang="zh-CN" sz="1800" b="1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总线系统</a:t>
            </a:r>
          </a:p>
        </p:txBody>
      </p:sp>
      <p:sp>
        <p:nvSpPr>
          <p:cNvPr id="55" name="Text Box 1033">
            <a:extLst>
              <a:ext uri="{FF2B5EF4-FFF2-40B4-BE49-F238E27FC236}">
                <a16:creationId xmlns:a16="http://schemas.microsoft.com/office/drawing/2014/main" id="{80052DFC-5BD9-45EB-A56E-990744F63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8" y="5556168"/>
            <a:ext cx="5256584" cy="969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是否有乘法指令  </a:t>
            </a:r>
            <a:r>
              <a:rPr lang="en-US" altLang="zh-CN" sz="1800" b="1" dirty="0">
                <a:latin typeface="宋体" panose="02010600030101010101" pitchFamily="2" charset="-122"/>
              </a:rPr>
              <a:t>1</a:t>
            </a:r>
            <a:r>
              <a:rPr lang="zh-CN" altLang="en-US" sz="1800" b="1" dirty="0">
                <a:latin typeface="宋体" panose="02010600030101010101" pitchFamily="2" charset="-122"/>
              </a:rPr>
              <a:t>位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阵列乘法器   芯片及电路</a:t>
            </a:r>
          </a:p>
          <a:p>
            <a:pPr>
              <a:lnSpc>
                <a:spcPct val="110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容量</a:t>
            </a:r>
            <a:r>
              <a:rPr lang="en-US" altLang="zh-CN" sz="1800" b="1" dirty="0">
                <a:latin typeface="宋体" panose="02010600030101010101" pitchFamily="2" charset="-122"/>
              </a:rPr>
              <a:t>&amp;</a:t>
            </a:r>
            <a:r>
              <a:rPr lang="zh-CN" altLang="en-US" sz="1800" b="1" dirty="0">
                <a:latin typeface="宋体" panose="02010600030101010101" pitchFamily="2" charset="-122"/>
              </a:rPr>
              <a:t>编址方式   速度</a:t>
            </a:r>
            <a:r>
              <a:rPr lang="en-US" altLang="zh-CN" sz="1800" b="1" dirty="0">
                <a:latin typeface="宋体" panose="02010600030101010101" pitchFamily="2" charset="-122"/>
              </a:rPr>
              <a:t>&amp;</a:t>
            </a:r>
            <a:r>
              <a:rPr lang="zh-CN" altLang="en-US" sz="1800" b="1" dirty="0">
                <a:latin typeface="宋体" panose="02010600030101010101" pitchFamily="2" charset="-122"/>
              </a:rPr>
              <a:t>措施        器件</a:t>
            </a:r>
            <a:r>
              <a:rPr lang="en-US" altLang="zh-CN" sz="1800" b="1" dirty="0">
                <a:latin typeface="宋体" panose="02010600030101010101" pitchFamily="2" charset="-122"/>
              </a:rPr>
              <a:t>&amp;</a:t>
            </a:r>
            <a:r>
              <a:rPr lang="zh-CN" altLang="en-US" sz="1800" b="1" dirty="0">
                <a:latin typeface="宋体" panose="02010600030101010101" pitchFamily="2" charset="-122"/>
              </a:rPr>
              <a:t>电路</a:t>
            </a:r>
          </a:p>
          <a:p>
            <a:pPr>
              <a:lnSpc>
                <a:spcPct val="110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带宽</a:t>
            </a:r>
            <a:r>
              <a:rPr lang="en-US" altLang="zh-CN" sz="1800" b="1" dirty="0">
                <a:latin typeface="宋体" panose="02010600030101010101" pitchFamily="2" charset="-122"/>
              </a:rPr>
              <a:t>&amp;</a:t>
            </a:r>
            <a:r>
              <a:rPr lang="zh-CN" altLang="en-US" sz="1800" b="1" dirty="0">
                <a:latin typeface="宋体" panose="02010600030101010101" pitchFamily="2" charset="-122"/>
              </a:rPr>
              <a:t>时延       线数</a:t>
            </a:r>
            <a:r>
              <a:rPr lang="en-US" altLang="zh-CN" sz="1800" b="1" dirty="0">
                <a:latin typeface="宋体" panose="02010600030101010101" pitchFamily="2" charset="-122"/>
              </a:rPr>
              <a:t>&amp;</a:t>
            </a:r>
            <a:r>
              <a:rPr lang="zh-CN" altLang="en-US" sz="1800" b="1" dirty="0">
                <a:latin typeface="宋体" panose="02010600030101010101" pitchFamily="2" charset="-122"/>
              </a:rPr>
              <a:t>传输控制    介质</a:t>
            </a:r>
            <a:r>
              <a:rPr lang="en-US" altLang="zh-CN" sz="1800" b="1" dirty="0">
                <a:latin typeface="宋体" panose="02010600030101010101" pitchFamily="2" charset="-122"/>
              </a:rPr>
              <a:t>&amp;</a:t>
            </a:r>
            <a:r>
              <a:rPr lang="zh-CN" altLang="en-US" sz="1800" b="1" dirty="0">
                <a:latin typeface="宋体" panose="02010600030101010101" pitchFamily="2" charset="-122"/>
              </a:rPr>
              <a:t>线距</a:t>
            </a:r>
          </a:p>
        </p:txBody>
      </p:sp>
    </p:spTree>
    <p:extLst>
      <p:ext uri="{BB962C8B-B14F-4D97-AF65-F5344CB8AC3E}">
        <p14:creationId xmlns:p14="http://schemas.microsoft.com/office/powerpoint/2010/main" val="174823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8F639C8E-5E8E-4F4C-979C-609DEAD79451}" type="slidenum">
              <a:rPr lang="en-US" altLang="zh-CN"/>
              <a:t>7</a:t>
            </a:fld>
            <a:endParaRPr lang="en-US" altLang="zh-CN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228600" y="375047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3300"/>
                </a:solidFill>
                <a:ea typeface="黑体" panose="02010609060101010101" pitchFamily="2" charset="-122"/>
              </a:rPr>
              <a:t>三、系统结构的分类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228600" y="1243439"/>
            <a:ext cx="8686800" cy="15604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、弗林分类法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*分类方法：</a:t>
            </a:r>
            <a:r>
              <a:rPr lang="zh-CN" altLang="en-US" sz="2200" b="1" dirty="0">
                <a:latin typeface="宋体" panose="02010600030101010101" pitchFamily="2" charset="-122"/>
              </a:rPr>
              <a:t>按</a:t>
            </a:r>
            <a:r>
              <a:rPr lang="zh-CN" altLang="en-US" sz="2200" b="1" u="sng" dirty="0">
                <a:latin typeface="宋体" panose="02010600030101010101" pitchFamily="2" charset="-122"/>
              </a:rPr>
              <a:t>指令流和数据流的多倍性</a:t>
            </a:r>
            <a:r>
              <a:rPr lang="zh-CN" altLang="en-US" sz="2200" b="1" dirty="0">
                <a:latin typeface="宋体" panose="02010600030101010101" pitchFamily="2" charset="-122"/>
              </a:rPr>
              <a:t>分类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*分类结果：</a:t>
            </a:r>
            <a:r>
              <a:rPr lang="en-US" altLang="zh-CN" sz="2200" b="1" dirty="0">
                <a:latin typeface="宋体" panose="02010600030101010101" pitchFamily="2" charset="-122"/>
              </a:rPr>
              <a:t>SISD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en-US" altLang="zh-CN" sz="2200" b="1" dirty="0">
                <a:latin typeface="宋体" panose="02010600030101010101" pitchFamily="2" charset="-122"/>
              </a:rPr>
              <a:t>SIMD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en-US" altLang="zh-CN" sz="2200" b="1" dirty="0">
                <a:latin typeface="宋体" panose="02010600030101010101" pitchFamily="2" charset="-122"/>
              </a:rPr>
              <a:t>MISD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en-US" altLang="zh-CN" sz="2200" b="1" dirty="0">
                <a:latin typeface="宋体" panose="02010600030101010101" pitchFamily="2" charset="-122"/>
              </a:rPr>
              <a:t>MIMD</a:t>
            </a:r>
          </a:p>
          <a:p>
            <a:pPr>
              <a:lnSpc>
                <a:spcPct val="80000"/>
              </a:lnSpc>
            </a:pPr>
            <a:r>
              <a:rPr lang="zh-CN" altLang="en-US" sz="1600" b="1" dirty="0">
                <a:latin typeface="宋体" panose="02010600030101010101" pitchFamily="2" charset="-122"/>
              </a:rPr>
              <a:t>                  </a:t>
            </a:r>
            <a:r>
              <a:rPr lang="zh-CN" altLang="en-US" sz="1600" dirty="0">
                <a:latin typeface="宋体" panose="02010600030101010101" pitchFamily="2" charset="-122"/>
              </a:rPr>
              <a:t>└</a:t>
            </a:r>
            <a:r>
              <a:rPr lang="zh-CN" altLang="en-US" sz="1600" b="1" dirty="0">
                <a:latin typeface="宋体" panose="02010600030101010101" pitchFamily="2" charset="-122"/>
              </a:rPr>
              <a:t>←</a:t>
            </a:r>
            <a:r>
              <a:rPr lang="en-US" altLang="zh-CN" sz="1600" dirty="0">
                <a:solidFill>
                  <a:srgbClr val="000000"/>
                </a:solidFill>
              </a:rPr>
              <a:t>Single Instruction Multiple Data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sp>
        <p:nvSpPr>
          <p:cNvPr id="93347" name="Text Box 163"/>
          <p:cNvSpPr txBox="1">
            <a:spLocks noChangeArrowheads="1"/>
          </p:cNvSpPr>
          <p:nvPr/>
        </p:nvSpPr>
        <p:spPr bwMode="auto">
          <a:xfrm>
            <a:off x="228600" y="5779943"/>
            <a:ext cx="1682625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特点：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259632" cy="36004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111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Text Box 163"/>
          <p:cNvSpPr txBox="1">
            <a:spLocks noChangeArrowheads="1"/>
          </p:cNvSpPr>
          <p:nvPr/>
        </p:nvSpPr>
        <p:spPr bwMode="auto">
          <a:xfrm>
            <a:off x="1331640" y="5779943"/>
            <a:ext cx="4104456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对流水线处理机分类不明确</a:t>
            </a:r>
          </a:p>
        </p:txBody>
      </p: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A94A04DB-3193-44B5-85B9-567C809780AE}"/>
              </a:ext>
            </a:extLst>
          </p:cNvPr>
          <p:cNvGrpSpPr/>
          <p:nvPr/>
        </p:nvGrpSpPr>
        <p:grpSpPr>
          <a:xfrm>
            <a:off x="5145136" y="3979743"/>
            <a:ext cx="3891360" cy="1765860"/>
            <a:chOff x="5074468" y="3789040"/>
            <a:chExt cx="3891360" cy="1765860"/>
          </a:xfrm>
        </p:grpSpPr>
        <p:sp>
          <p:nvSpPr>
            <p:cNvPr id="115" name="Text Box 347">
              <a:extLst>
                <a:ext uri="{FF2B5EF4-FFF2-40B4-BE49-F238E27FC236}">
                  <a16:creationId xmlns:a16="http://schemas.microsoft.com/office/drawing/2014/main" id="{C707E458-FBEE-4194-B8EB-13145F4A3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838" y="5266900"/>
              <a:ext cx="2664000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+mn-ea"/>
                  <a:ea typeface="+mn-ea"/>
                </a:rPr>
                <a:t>MIMD</a:t>
              </a:r>
              <a:r>
                <a:rPr lang="zh-CN" altLang="en-US" sz="1800" b="1" dirty="0">
                  <a:latin typeface="+mn-ea"/>
                  <a:ea typeface="+mn-ea"/>
                </a:rPr>
                <a:t>结构</a:t>
              </a:r>
              <a:r>
                <a:rPr lang="en-US" altLang="zh-CN" sz="1800" b="1" dirty="0">
                  <a:latin typeface="+mn-ea"/>
                  <a:ea typeface="+mn-ea"/>
                </a:rPr>
                <a:t>(</a:t>
              </a:r>
              <a:r>
                <a:rPr lang="zh-CN" altLang="en-US" sz="1800" b="1" dirty="0">
                  <a:latin typeface="+mn-ea"/>
                  <a:ea typeface="+mn-ea"/>
                </a:rPr>
                <a:t>多处理机</a:t>
              </a:r>
              <a:r>
                <a:rPr lang="en-US" altLang="zh-CN" sz="1800" b="1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116" name="Text Box 351">
              <a:extLst>
                <a:ext uri="{FF2B5EF4-FFF2-40B4-BE49-F238E27FC236}">
                  <a16:creationId xmlns:a16="http://schemas.microsoft.com/office/drawing/2014/main" id="{8D93B449-DCB0-4A1D-9EE1-D973D96F2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2200" y="3789064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600" dirty="0">
                  <a:latin typeface="+mn-ea"/>
                  <a:ea typeface="+mn-ea"/>
                </a:rPr>
                <a:t>IS1</a:t>
              </a:r>
            </a:p>
          </p:txBody>
        </p:sp>
        <p:sp>
          <p:nvSpPr>
            <p:cNvPr id="117" name="Line 352">
              <a:extLst>
                <a:ext uri="{FF2B5EF4-FFF2-40B4-BE49-F238E27FC236}">
                  <a16:creationId xmlns:a16="http://schemas.microsoft.com/office/drawing/2014/main" id="{F71B2D9A-BCD2-4B41-92A9-8852658A7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216" y="4005064"/>
              <a:ext cx="504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18" name="Text Box 358">
              <a:extLst>
                <a:ext uri="{FF2B5EF4-FFF2-40B4-BE49-F238E27FC236}">
                  <a16:creationId xmlns:a16="http://schemas.microsoft.com/office/drawing/2014/main" id="{8EF9F451-756C-4BE8-9CFE-E12288EFC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2200" y="4581152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600" dirty="0" err="1">
                  <a:latin typeface="+mn-ea"/>
                  <a:ea typeface="+mn-ea"/>
                </a:rPr>
                <a:t>IS</a:t>
              </a:r>
              <a:r>
                <a:rPr lang="en-US" altLang="zh-CN" sz="1600" i="1" dirty="0" err="1">
                  <a:latin typeface="+mn-lt"/>
                  <a:ea typeface="+mn-ea"/>
                </a:rPr>
                <a:t>n</a:t>
              </a:r>
              <a:endParaRPr lang="en-US" altLang="zh-CN" sz="1600" i="1" dirty="0">
                <a:latin typeface="+mn-lt"/>
                <a:ea typeface="+mn-ea"/>
              </a:endParaRPr>
            </a:p>
          </p:txBody>
        </p:sp>
        <p:sp>
          <p:nvSpPr>
            <p:cNvPr id="119" name="Line 359">
              <a:extLst>
                <a:ext uri="{FF2B5EF4-FFF2-40B4-BE49-F238E27FC236}">
                  <a16:creationId xmlns:a16="http://schemas.microsoft.com/office/drawing/2014/main" id="{87B3EF6B-CBEA-49CD-A45A-15729C7C7C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216" y="4796259"/>
              <a:ext cx="504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20" name="Line 360">
              <a:extLst>
                <a:ext uri="{FF2B5EF4-FFF2-40B4-BE49-F238E27FC236}">
                  <a16:creationId xmlns:a16="http://schemas.microsoft.com/office/drawing/2014/main" id="{1A028B08-C379-4899-B65A-63EEB7567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2440" y="4005064"/>
              <a:ext cx="433388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361">
              <a:extLst>
                <a:ext uri="{FF2B5EF4-FFF2-40B4-BE49-F238E27FC236}">
                  <a16:creationId xmlns:a16="http://schemas.microsoft.com/office/drawing/2014/main" id="{02E7DB98-2DC2-42B6-B822-D42BAB278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4488" y="4005361"/>
              <a:ext cx="0" cy="1224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362">
              <a:extLst>
                <a:ext uri="{FF2B5EF4-FFF2-40B4-BE49-F238E27FC236}">
                  <a16:creationId xmlns:a16="http://schemas.microsoft.com/office/drawing/2014/main" id="{356D4F68-274C-4549-8F46-8468976CD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1547" y="4725144"/>
              <a:ext cx="28892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363">
              <a:extLst>
                <a:ext uri="{FF2B5EF4-FFF2-40B4-BE49-F238E27FC236}">
                  <a16:creationId xmlns:a16="http://schemas.microsoft.com/office/drawing/2014/main" id="{DE48E1B4-C574-4B5A-8DDD-4BA64710B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0472" y="4725144"/>
              <a:ext cx="0" cy="360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364">
              <a:extLst>
                <a:ext uri="{FF2B5EF4-FFF2-40B4-BE49-F238E27FC236}">
                  <a16:creationId xmlns:a16="http://schemas.microsoft.com/office/drawing/2014/main" id="{3ABC1B39-A118-497A-B7B8-D725D4E24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0488" y="5085184"/>
              <a:ext cx="3600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365">
              <a:extLst>
                <a:ext uri="{FF2B5EF4-FFF2-40B4-BE49-F238E27FC236}">
                  <a16:creationId xmlns:a16="http://schemas.microsoft.com/office/drawing/2014/main" id="{41505E2D-3C69-43A8-88B2-E51B38D49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6504" y="5229200"/>
              <a:ext cx="3888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366">
              <a:extLst>
                <a:ext uri="{FF2B5EF4-FFF2-40B4-BE49-F238E27FC236}">
                  <a16:creationId xmlns:a16="http://schemas.microsoft.com/office/drawing/2014/main" id="{A86D9C12-5BDD-4E88-A0CA-FC029B818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8484" y="4796829"/>
              <a:ext cx="1588" cy="288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367">
              <a:extLst>
                <a:ext uri="{FF2B5EF4-FFF2-40B4-BE49-F238E27FC236}">
                  <a16:creationId xmlns:a16="http://schemas.microsoft.com/office/drawing/2014/main" id="{05A4D9D8-88E5-43DA-830C-246FD0986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0088" y="4796259"/>
              <a:ext cx="144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368">
              <a:extLst>
                <a:ext uri="{FF2B5EF4-FFF2-40B4-BE49-F238E27FC236}">
                  <a16:creationId xmlns:a16="http://schemas.microsoft.com/office/drawing/2014/main" id="{775CDB77-40A8-4F1D-8D08-90DA8DAFA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4468" y="4005361"/>
              <a:ext cx="1588" cy="1224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369">
              <a:extLst>
                <a:ext uri="{FF2B5EF4-FFF2-40B4-BE49-F238E27FC236}">
                  <a16:creationId xmlns:a16="http://schemas.microsoft.com/office/drawing/2014/main" id="{2D451C93-FD5C-4366-ABFA-698E7E7B0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6088" y="4005064"/>
              <a:ext cx="288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Text Box 376">
              <a:extLst>
                <a:ext uri="{FF2B5EF4-FFF2-40B4-BE49-F238E27FC236}">
                  <a16:creationId xmlns:a16="http://schemas.microsoft.com/office/drawing/2014/main" id="{CEE5A136-8A51-444D-B84A-DDBC5951F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52" y="3860155"/>
              <a:ext cx="576000" cy="2889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+mn-ea"/>
                  <a:ea typeface="+mn-ea"/>
                </a:rPr>
                <a:t>CU</a:t>
              </a:r>
              <a:r>
                <a:rPr lang="en-US" altLang="zh-CN" sz="1800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31" name="Text Box 377">
              <a:extLst>
                <a:ext uri="{FF2B5EF4-FFF2-40B4-BE49-F238E27FC236}">
                  <a16:creationId xmlns:a16="http://schemas.microsoft.com/office/drawing/2014/main" id="{A2595ADF-143A-4BF7-BEA0-A65CA9BAA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52" y="4652243"/>
              <a:ext cx="576000" cy="2889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 err="1">
                  <a:latin typeface="+mn-ea"/>
                  <a:ea typeface="+mn-ea"/>
                </a:rPr>
                <a:t>CU</a:t>
              </a:r>
              <a:r>
                <a:rPr lang="en-US" altLang="zh-CN" sz="1800" i="1" dirty="0" err="1">
                  <a:latin typeface="+mn-lt"/>
                  <a:ea typeface="+mn-ea"/>
                </a:rPr>
                <a:t>n</a:t>
              </a:r>
              <a:endParaRPr lang="en-US" altLang="zh-CN" sz="1800" i="1" dirty="0">
                <a:latin typeface="+mn-lt"/>
                <a:ea typeface="+mn-ea"/>
              </a:endParaRPr>
            </a:p>
          </p:txBody>
        </p:sp>
        <p:sp>
          <p:nvSpPr>
            <p:cNvPr id="132" name="Text Box 291">
              <a:extLst>
                <a:ext uri="{FF2B5EF4-FFF2-40B4-BE49-F238E27FC236}">
                  <a16:creationId xmlns:a16="http://schemas.microsoft.com/office/drawing/2014/main" id="{7AC05389-976F-4406-BEE9-586C6BC04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6612483" y="4256561"/>
              <a:ext cx="360363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/>
              <a:r>
                <a:rPr lang="en-US" altLang="zh-CN" sz="1800" b="1" dirty="0"/>
                <a:t>…</a:t>
              </a:r>
            </a:p>
          </p:txBody>
        </p:sp>
        <p:sp>
          <p:nvSpPr>
            <p:cNvPr id="133" name="Rectangle 294">
              <a:extLst>
                <a:ext uri="{FF2B5EF4-FFF2-40B4-BE49-F238E27FC236}">
                  <a16:creationId xmlns:a16="http://schemas.microsoft.com/office/drawing/2014/main" id="{556F16FA-6C1B-4F67-9B97-803100520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8170" y="3789168"/>
              <a:ext cx="863600" cy="11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tIns="10800" bIns="10800" anchor="ctr"/>
            <a:lstStyle/>
            <a:p>
              <a:endParaRPr lang="zh-CN" altLang="en-US"/>
            </a:p>
          </p:txBody>
        </p:sp>
        <p:sp>
          <p:nvSpPr>
            <p:cNvPr id="134" name="Text Box 295">
              <a:extLst>
                <a:ext uri="{FF2B5EF4-FFF2-40B4-BE49-F238E27FC236}">
                  <a16:creationId xmlns:a16="http://schemas.microsoft.com/office/drawing/2014/main" id="{72D93ADB-9E26-4396-BB8F-26D26875D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4933" y="3789168"/>
              <a:ext cx="431800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ea"/>
                  <a:ea typeface="+mn-ea"/>
                </a:rPr>
                <a:t>DS1</a:t>
              </a:r>
            </a:p>
          </p:txBody>
        </p:sp>
        <p:sp>
          <p:nvSpPr>
            <p:cNvPr id="135" name="Line 296">
              <a:extLst>
                <a:ext uri="{FF2B5EF4-FFF2-40B4-BE49-F238E27FC236}">
                  <a16:creationId xmlns:a16="http://schemas.microsoft.com/office/drawing/2014/main" id="{B734B0C4-3189-4F34-B9F7-41449A0B2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93495" y="4005068"/>
              <a:ext cx="576263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36" name="Text Box 301">
              <a:extLst>
                <a:ext uri="{FF2B5EF4-FFF2-40B4-BE49-F238E27FC236}">
                  <a16:creationId xmlns:a16="http://schemas.microsoft.com/office/drawing/2014/main" id="{3414D751-858E-4502-AD03-8B640D11A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4208" y="4652446"/>
              <a:ext cx="612775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PU</a:t>
              </a:r>
              <a:r>
                <a:rPr lang="en-US" altLang="zh-CN" sz="1800" i="1" dirty="0" err="1">
                  <a:latin typeface="+mn-lt"/>
                  <a:ea typeface="+mn-ea"/>
                </a:rPr>
                <a:t>n</a:t>
              </a:r>
              <a:endParaRPr lang="en-US" altLang="zh-CN" sz="1800" i="1" dirty="0">
                <a:latin typeface="+mn-lt"/>
                <a:ea typeface="+mn-ea"/>
              </a:endParaRPr>
            </a:p>
          </p:txBody>
        </p:sp>
        <p:sp>
          <p:nvSpPr>
            <p:cNvPr id="137" name="Text Box 302">
              <a:extLst>
                <a:ext uri="{FF2B5EF4-FFF2-40B4-BE49-F238E27FC236}">
                  <a16:creationId xmlns:a16="http://schemas.microsoft.com/office/drawing/2014/main" id="{02199906-28B3-4EB8-8D57-014874415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4933" y="4581252"/>
              <a:ext cx="431800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err="1">
                  <a:latin typeface="+mn-ea"/>
                  <a:ea typeface="+mn-ea"/>
                </a:rPr>
                <a:t>DS</a:t>
              </a:r>
              <a:r>
                <a:rPr lang="en-US" altLang="zh-CN" sz="1600" i="1" dirty="0" err="1">
                  <a:latin typeface="+mn-lt"/>
                  <a:ea typeface="+mn-ea"/>
                </a:rPr>
                <a:t>n</a:t>
              </a:r>
              <a:endParaRPr lang="en-US" altLang="zh-CN" sz="1600" i="1" dirty="0">
                <a:latin typeface="+mn-lt"/>
                <a:ea typeface="+mn-ea"/>
              </a:endParaRPr>
            </a:p>
          </p:txBody>
        </p:sp>
        <p:sp>
          <p:nvSpPr>
            <p:cNvPr id="138" name="Line 303">
              <a:extLst>
                <a:ext uri="{FF2B5EF4-FFF2-40B4-BE49-F238E27FC236}">
                  <a16:creationId xmlns:a16="http://schemas.microsoft.com/office/drawing/2014/main" id="{B6E0D773-5D51-4D8B-976A-81EE49DE8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0633" y="4796908"/>
              <a:ext cx="617538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39" name="Text Box 311">
              <a:extLst>
                <a:ext uri="{FF2B5EF4-FFF2-40B4-BE49-F238E27FC236}">
                  <a16:creationId xmlns:a16="http://schemas.microsoft.com/office/drawing/2014/main" id="{B7598E64-6921-47C3-B79B-E04EB5C02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4877" y="3861742"/>
              <a:ext cx="648000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PU</a:t>
              </a:r>
              <a:r>
                <a:rPr lang="en-US" altLang="zh-CN" sz="1800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40" name="Text Box 380">
              <a:extLst>
                <a:ext uri="{FF2B5EF4-FFF2-40B4-BE49-F238E27FC236}">
                  <a16:creationId xmlns:a16="http://schemas.microsoft.com/office/drawing/2014/main" id="{0351CF22-23B6-4F15-B69A-C700F0D68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9608" y="4581097"/>
              <a:ext cx="720725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MEM</a:t>
              </a:r>
              <a:r>
                <a:rPr lang="en-US" altLang="zh-CN" sz="1800" i="1" dirty="0" err="1">
                  <a:latin typeface="+mn-lt"/>
                  <a:ea typeface="+mn-ea"/>
                </a:rPr>
                <a:t>m</a:t>
              </a:r>
              <a:endParaRPr lang="en-US" altLang="zh-CN" sz="1800" i="1" dirty="0">
                <a:latin typeface="+mn-lt"/>
                <a:ea typeface="+mn-ea"/>
              </a:endParaRPr>
            </a:p>
          </p:txBody>
        </p:sp>
        <p:sp>
          <p:nvSpPr>
            <p:cNvPr id="141" name="Text Box 382">
              <a:extLst>
                <a:ext uri="{FF2B5EF4-FFF2-40B4-BE49-F238E27FC236}">
                  <a16:creationId xmlns:a16="http://schemas.microsoft.com/office/drawing/2014/main" id="{7AED6269-C845-4A45-830C-C89150B9B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9608" y="3860606"/>
              <a:ext cx="720725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MEM</a:t>
              </a:r>
              <a:r>
                <a:rPr lang="en-US" altLang="zh-CN" sz="1800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42" name="Text Box 291">
              <a:extLst>
                <a:ext uri="{FF2B5EF4-FFF2-40B4-BE49-F238E27FC236}">
                  <a16:creationId xmlns:a16="http://schemas.microsoft.com/office/drawing/2014/main" id="{757F8C7E-25D5-43D8-9B1E-8097BFA8D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7993234" y="4256561"/>
              <a:ext cx="360363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/>
              <a:r>
                <a:rPr lang="en-US" altLang="zh-CN" sz="1800" b="1" dirty="0"/>
                <a:t>…</a:t>
              </a:r>
            </a:p>
          </p:txBody>
        </p:sp>
        <p:sp>
          <p:nvSpPr>
            <p:cNvPr id="143" name="Text Box 291">
              <a:extLst>
                <a:ext uri="{FF2B5EF4-FFF2-40B4-BE49-F238E27FC236}">
                  <a16:creationId xmlns:a16="http://schemas.microsoft.com/office/drawing/2014/main" id="{4E6C54C7-E92D-40E0-8718-D5A5D46F6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5543600" y="4256592"/>
              <a:ext cx="360363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/>
              <a:r>
                <a:rPr lang="en-US" altLang="zh-CN" sz="1800" b="1" dirty="0"/>
                <a:t>…</a:t>
              </a:r>
            </a:p>
          </p:txBody>
        </p:sp>
        <p:sp>
          <p:nvSpPr>
            <p:cNvPr id="144" name="Text Box 351">
              <a:extLst>
                <a:ext uri="{FF2B5EF4-FFF2-40B4-BE49-F238E27FC236}">
                  <a16:creationId xmlns:a16="http://schemas.microsoft.com/office/drawing/2014/main" id="{90AF64D9-0CF3-4562-A5C3-47234D721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04488" y="3789040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600" dirty="0">
                  <a:latin typeface="+mn-ea"/>
                  <a:ea typeface="+mn-ea"/>
                </a:rPr>
                <a:t>IS1</a:t>
              </a:r>
            </a:p>
          </p:txBody>
        </p:sp>
        <p:sp>
          <p:nvSpPr>
            <p:cNvPr id="145" name="Text Box 358">
              <a:extLst>
                <a:ext uri="{FF2B5EF4-FFF2-40B4-BE49-F238E27FC236}">
                  <a16:creationId xmlns:a16="http://schemas.microsoft.com/office/drawing/2014/main" id="{A98FDB45-FAA4-4B1B-BB80-6E7F8AFAA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04488" y="4509096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600" dirty="0" err="1">
                  <a:latin typeface="+mn-ea"/>
                  <a:ea typeface="+mn-ea"/>
                </a:rPr>
                <a:t>IS</a:t>
              </a:r>
              <a:r>
                <a:rPr lang="en-US" altLang="zh-CN" sz="1600" i="1" dirty="0" err="1">
                  <a:latin typeface="+mn-lt"/>
                  <a:ea typeface="+mn-ea"/>
                </a:rPr>
                <a:t>n</a:t>
              </a:r>
              <a:endParaRPr lang="en-US" altLang="zh-CN" sz="1600" i="1" dirty="0">
                <a:latin typeface="+mn-lt"/>
                <a:ea typeface="+mn-ea"/>
              </a:endParaRP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3E15E66B-A085-477B-9001-7529D9E33433}"/>
              </a:ext>
            </a:extLst>
          </p:cNvPr>
          <p:cNvGrpSpPr/>
          <p:nvPr/>
        </p:nvGrpSpPr>
        <p:grpSpPr>
          <a:xfrm>
            <a:off x="824656" y="3979743"/>
            <a:ext cx="3963170" cy="1765860"/>
            <a:chOff x="539552" y="3789040"/>
            <a:chExt cx="3963170" cy="1765860"/>
          </a:xfrm>
        </p:grpSpPr>
        <p:sp>
          <p:nvSpPr>
            <p:cNvPr id="147" name="Text Box 313">
              <a:extLst>
                <a:ext uri="{FF2B5EF4-FFF2-40B4-BE49-F238E27FC236}">
                  <a16:creationId xmlns:a16="http://schemas.microsoft.com/office/drawing/2014/main" id="{4F3778B1-36DD-4D54-BE0B-2ADB84C89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616" y="5266900"/>
              <a:ext cx="2809677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+mn-ea"/>
                  <a:ea typeface="+mn-ea"/>
                </a:rPr>
                <a:t>MISD</a:t>
              </a:r>
              <a:r>
                <a:rPr lang="zh-CN" altLang="en-US" sz="1800" b="1" dirty="0">
                  <a:latin typeface="+mn-ea"/>
                  <a:ea typeface="+mn-ea"/>
                </a:rPr>
                <a:t>结构</a:t>
              </a:r>
              <a:r>
                <a:rPr lang="en-US" altLang="zh-CN" sz="1800" b="1" dirty="0">
                  <a:latin typeface="+mn-ea"/>
                  <a:ea typeface="+mn-ea"/>
                </a:rPr>
                <a:t>(</a:t>
              </a:r>
              <a:r>
                <a:rPr lang="zh-CN" altLang="en-US" sz="1800" b="1" dirty="0">
                  <a:latin typeface="+mn-ea"/>
                  <a:ea typeface="+mn-ea"/>
                </a:rPr>
                <a:t>专用处理机</a:t>
              </a:r>
              <a:r>
                <a:rPr lang="en-US" altLang="zh-CN" sz="1800" b="1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148" name="Line 336">
              <a:extLst>
                <a:ext uri="{FF2B5EF4-FFF2-40B4-BE49-F238E27FC236}">
                  <a16:creationId xmlns:a16="http://schemas.microsoft.com/office/drawing/2014/main" id="{9FCCF6E9-D92D-42AB-ADBD-882126C11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7744" y="4150221"/>
              <a:ext cx="0" cy="142875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337">
              <a:extLst>
                <a:ext uri="{FF2B5EF4-FFF2-40B4-BE49-F238E27FC236}">
                  <a16:creationId xmlns:a16="http://schemas.microsoft.com/office/drawing/2014/main" id="{96FF8DF7-57FE-4F03-A736-DFCD054DD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7744" y="4508227"/>
              <a:ext cx="0" cy="142875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Text Box 351">
              <a:extLst>
                <a:ext uri="{FF2B5EF4-FFF2-40B4-BE49-F238E27FC236}">
                  <a16:creationId xmlns:a16="http://schemas.microsoft.com/office/drawing/2014/main" id="{0EE8D712-D4B8-4741-9304-05FD41222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9094" y="3789064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600" dirty="0">
                  <a:latin typeface="+mn-ea"/>
                  <a:ea typeface="+mn-ea"/>
                </a:rPr>
                <a:t>IS1</a:t>
              </a:r>
            </a:p>
          </p:txBody>
        </p:sp>
        <p:sp>
          <p:nvSpPr>
            <p:cNvPr id="151" name="Line 352">
              <a:extLst>
                <a:ext uri="{FF2B5EF4-FFF2-40B4-BE49-F238E27FC236}">
                  <a16:creationId xmlns:a16="http://schemas.microsoft.com/office/drawing/2014/main" id="{D5B74772-FD15-43CC-B2CC-F2F54EB3D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7102" y="4005064"/>
              <a:ext cx="504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52" name="Text Box 358">
              <a:extLst>
                <a:ext uri="{FF2B5EF4-FFF2-40B4-BE49-F238E27FC236}">
                  <a16:creationId xmlns:a16="http://schemas.microsoft.com/office/drawing/2014/main" id="{EF2A12EA-3096-4431-979E-8810B6B11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9094" y="4580235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600" dirty="0" err="1">
                  <a:latin typeface="+mn-ea"/>
                  <a:ea typeface="+mn-ea"/>
                </a:rPr>
                <a:t>IS</a:t>
              </a:r>
              <a:r>
                <a:rPr lang="en-US" altLang="zh-CN" sz="1600" i="1" dirty="0" err="1">
                  <a:latin typeface="+mn-lt"/>
                  <a:ea typeface="+mn-ea"/>
                </a:rPr>
                <a:t>n</a:t>
              </a:r>
              <a:endParaRPr lang="en-US" altLang="zh-CN" sz="1600" i="1" dirty="0">
                <a:latin typeface="+mn-lt"/>
                <a:ea typeface="+mn-ea"/>
              </a:endParaRPr>
            </a:p>
          </p:txBody>
        </p:sp>
        <p:sp>
          <p:nvSpPr>
            <p:cNvPr id="153" name="Line 359">
              <a:extLst>
                <a:ext uri="{FF2B5EF4-FFF2-40B4-BE49-F238E27FC236}">
                  <a16:creationId xmlns:a16="http://schemas.microsoft.com/office/drawing/2014/main" id="{2ED2241D-A9A5-4941-B426-4437100C5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7102" y="4796259"/>
              <a:ext cx="504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54" name="Line 360">
              <a:extLst>
                <a:ext uri="{FF2B5EF4-FFF2-40B4-BE49-F238E27FC236}">
                  <a16:creationId xmlns:a16="http://schemas.microsoft.com/office/drawing/2014/main" id="{C68F2290-8A0D-4B5E-BAB8-43EC93C81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9334" y="4005064"/>
              <a:ext cx="433388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361">
              <a:extLst>
                <a:ext uri="{FF2B5EF4-FFF2-40B4-BE49-F238E27FC236}">
                  <a16:creationId xmlns:a16="http://schemas.microsoft.com/office/drawing/2014/main" id="{FB96A51B-549E-4F1F-A6CA-40A06A233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1382" y="4005361"/>
              <a:ext cx="0" cy="1224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362">
              <a:extLst>
                <a:ext uri="{FF2B5EF4-FFF2-40B4-BE49-F238E27FC236}">
                  <a16:creationId xmlns:a16="http://schemas.microsoft.com/office/drawing/2014/main" id="{DF2F5CA6-6FE1-4471-8238-68C8834CF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8441" y="4725144"/>
              <a:ext cx="28892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363">
              <a:extLst>
                <a:ext uri="{FF2B5EF4-FFF2-40B4-BE49-F238E27FC236}">
                  <a16:creationId xmlns:a16="http://schemas.microsoft.com/office/drawing/2014/main" id="{AD78EBA6-8B0E-4B1F-8B22-503011B90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7366" y="4725144"/>
              <a:ext cx="0" cy="360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364">
              <a:extLst>
                <a:ext uri="{FF2B5EF4-FFF2-40B4-BE49-F238E27FC236}">
                  <a16:creationId xmlns:a16="http://schemas.microsoft.com/office/drawing/2014/main" id="{41D4C969-28C5-4033-96DC-E1D08763C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461" y="5085184"/>
              <a:ext cx="3672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365">
              <a:extLst>
                <a:ext uri="{FF2B5EF4-FFF2-40B4-BE49-F238E27FC236}">
                  <a16:creationId xmlns:a16="http://schemas.microsoft.com/office/drawing/2014/main" id="{C668E9A3-68B5-4329-9ECD-011A4CED2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552" y="5229200"/>
              <a:ext cx="3960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366">
              <a:extLst>
                <a:ext uri="{FF2B5EF4-FFF2-40B4-BE49-F238E27FC236}">
                  <a16:creationId xmlns:a16="http://schemas.microsoft.com/office/drawing/2014/main" id="{FFFC014D-040A-4D23-A084-1D2092822C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958" y="4796829"/>
              <a:ext cx="1588" cy="288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367">
              <a:extLst>
                <a:ext uri="{FF2B5EF4-FFF2-40B4-BE49-F238E27FC236}">
                  <a16:creationId xmlns:a16="http://schemas.microsoft.com/office/drawing/2014/main" id="{F439897B-E1C4-4818-8E29-640608FD7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957" y="4796259"/>
              <a:ext cx="216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368">
              <a:extLst>
                <a:ext uri="{FF2B5EF4-FFF2-40B4-BE49-F238E27FC236}">
                  <a16:creationId xmlns:a16="http://schemas.microsoft.com/office/drawing/2014/main" id="{CCBDD41D-CB78-4DC9-ABB0-E54C773D8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942" y="4005361"/>
              <a:ext cx="1588" cy="1224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369">
              <a:extLst>
                <a:ext uri="{FF2B5EF4-FFF2-40B4-BE49-F238E27FC236}">
                  <a16:creationId xmlns:a16="http://schemas.microsoft.com/office/drawing/2014/main" id="{AB2A9D51-3711-49EA-86B1-C18C72223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941" y="4005064"/>
              <a:ext cx="360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Text Box 376">
              <a:extLst>
                <a:ext uri="{FF2B5EF4-FFF2-40B4-BE49-F238E27FC236}">
                  <a16:creationId xmlns:a16="http://schemas.microsoft.com/office/drawing/2014/main" id="{E2EE0C8B-BA6F-40D1-82BA-6D3DBF599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1046" y="3860155"/>
              <a:ext cx="576000" cy="2889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+mn-ea"/>
                  <a:ea typeface="+mn-ea"/>
                </a:rPr>
                <a:t>CU</a:t>
              </a:r>
              <a:r>
                <a:rPr lang="en-US" altLang="zh-CN" sz="1800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65" name="Text Box 377">
              <a:extLst>
                <a:ext uri="{FF2B5EF4-FFF2-40B4-BE49-F238E27FC236}">
                  <a16:creationId xmlns:a16="http://schemas.microsoft.com/office/drawing/2014/main" id="{C75BD7E8-DFF8-491D-994B-AB5F184C2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1046" y="4652243"/>
              <a:ext cx="576000" cy="2889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 err="1">
                  <a:latin typeface="+mn-ea"/>
                  <a:ea typeface="+mn-ea"/>
                </a:rPr>
                <a:t>CU</a:t>
              </a:r>
              <a:r>
                <a:rPr lang="en-US" altLang="zh-CN" sz="1800" i="1" dirty="0" err="1">
                  <a:latin typeface="+mn-lt"/>
                  <a:ea typeface="+mn-ea"/>
                </a:rPr>
                <a:t>n</a:t>
              </a:r>
              <a:endParaRPr lang="en-US" altLang="zh-CN" sz="1800" i="1" dirty="0">
                <a:latin typeface="+mn-lt"/>
                <a:ea typeface="+mn-ea"/>
              </a:endParaRPr>
            </a:p>
          </p:txBody>
        </p:sp>
        <p:sp>
          <p:nvSpPr>
            <p:cNvPr id="166" name="Text Box 291">
              <a:extLst>
                <a:ext uri="{FF2B5EF4-FFF2-40B4-BE49-F238E27FC236}">
                  <a16:creationId xmlns:a16="http://schemas.microsoft.com/office/drawing/2014/main" id="{F160BEE9-761B-439B-90BD-1EEFEC7C8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405" y="4221112"/>
              <a:ext cx="360363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/>
              <a:r>
                <a:rPr lang="en-US" altLang="zh-CN" sz="1800" b="1" dirty="0"/>
                <a:t>…</a:t>
              </a:r>
            </a:p>
          </p:txBody>
        </p:sp>
        <p:sp>
          <p:nvSpPr>
            <p:cNvPr id="167" name="Rectangle 294">
              <a:extLst>
                <a:ext uri="{FF2B5EF4-FFF2-40B4-BE49-F238E27FC236}">
                  <a16:creationId xmlns:a16="http://schemas.microsoft.com/office/drawing/2014/main" id="{861FCD6C-9E35-4518-A5C7-26E45BC90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344" y="3789168"/>
              <a:ext cx="863600" cy="11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tIns="10800" bIns="10800" anchor="ctr"/>
            <a:lstStyle/>
            <a:p>
              <a:endParaRPr lang="zh-CN" altLang="en-US"/>
            </a:p>
          </p:txBody>
        </p:sp>
        <p:sp>
          <p:nvSpPr>
            <p:cNvPr id="168" name="Text Box 295">
              <a:extLst>
                <a:ext uri="{FF2B5EF4-FFF2-40B4-BE49-F238E27FC236}">
                  <a16:creationId xmlns:a16="http://schemas.microsoft.com/office/drawing/2014/main" id="{6CA1BF0A-F9E5-4AAC-8949-CE6BC6242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1827" y="3789168"/>
              <a:ext cx="431800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ea"/>
                  <a:ea typeface="+mn-ea"/>
                </a:rPr>
                <a:t>DS1</a:t>
              </a:r>
            </a:p>
          </p:txBody>
        </p:sp>
        <p:sp>
          <p:nvSpPr>
            <p:cNvPr id="169" name="Line 296">
              <a:extLst>
                <a:ext uri="{FF2B5EF4-FFF2-40B4-BE49-F238E27FC236}">
                  <a16:creationId xmlns:a16="http://schemas.microsoft.com/office/drawing/2014/main" id="{E2FE6822-D291-40B5-875C-42FA0467A5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0389" y="4005068"/>
              <a:ext cx="576263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0" name="Text Box 301">
              <a:extLst>
                <a:ext uri="{FF2B5EF4-FFF2-40B4-BE49-F238E27FC236}">
                  <a16:creationId xmlns:a16="http://schemas.microsoft.com/office/drawing/2014/main" id="{5AC62AF8-30A5-4382-A2F5-CDC0394EE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102" y="4652446"/>
              <a:ext cx="612775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PU</a:t>
              </a:r>
              <a:r>
                <a:rPr lang="en-US" altLang="zh-CN" sz="1800" i="1" dirty="0" err="1">
                  <a:latin typeface="+mn-lt"/>
                  <a:ea typeface="+mn-ea"/>
                </a:rPr>
                <a:t>n</a:t>
              </a:r>
              <a:endParaRPr lang="en-US" altLang="zh-CN" sz="1800" i="1" dirty="0">
                <a:latin typeface="+mn-lt"/>
                <a:ea typeface="+mn-ea"/>
              </a:endParaRPr>
            </a:p>
          </p:txBody>
        </p:sp>
        <p:sp>
          <p:nvSpPr>
            <p:cNvPr id="171" name="Text Box 302">
              <a:extLst>
                <a:ext uri="{FF2B5EF4-FFF2-40B4-BE49-F238E27FC236}">
                  <a16:creationId xmlns:a16="http://schemas.microsoft.com/office/drawing/2014/main" id="{191B8EF3-ABC9-456F-9394-FD7820A0A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1827" y="4581008"/>
              <a:ext cx="431800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err="1">
                  <a:latin typeface="+mn-ea"/>
                  <a:ea typeface="+mn-ea"/>
                </a:rPr>
                <a:t>DS</a:t>
              </a:r>
              <a:r>
                <a:rPr lang="en-US" altLang="zh-CN" sz="1600" i="1" dirty="0" err="1">
                  <a:latin typeface="+mn-lt"/>
                  <a:ea typeface="+mn-ea"/>
                </a:rPr>
                <a:t>n</a:t>
              </a:r>
              <a:endParaRPr lang="en-US" altLang="zh-CN" sz="1600" i="1" dirty="0">
                <a:latin typeface="+mn-lt"/>
                <a:ea typeface="+mn-ea"/>
              </a:endParaRPr>
            </a:p>
          </p:txBody>
        </p:sp>
        <p:sp>
          <p:nvSpPr>
            <p:cNvPr id="172" name="Line 303">
              <a:extLst>
                <a:ext uri="{FF2B5EF4-FFF2-40B4-BE49-F238E27FC236}">
                  <a16:creationId xmlns:a16="http://schemas.microsoft.com/office/drawing/2014/main" id="{535F47C0-05D7-4473-97FB-7CD67C1AA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7527" y="4796908"/>
              <a:ext cx="617538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3" name="Text Box 311">
              <a:extLst>
                <a:ext uri="{FF2B5EF4-FFF2-40B4-BE49-F238E27FC236}">
                  <a16:creationId xmlns:a16="http://schemas.microsoft.com/office/drawing/2014/main" id="{9D8DCE3E-B78B-4A88-B034-8198F6E67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771" y="3861742"/>
              <a:ext cx="648000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PU</a:t>
              </a:r>
              <a:r>
                <a:rPr lang="en-US" altLang="zh-CN" sz="1800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74" name="Text Box 380">
              <a:extLst>
                <a:ext uri="{FF2B5EF4-FFF2-40B4-BE49-F238E27FC236}">
                  <a16:creationId xmlns:a16="http://schemas.microsoft.com/office/drawing/2014/main" id="{02303E15-A4AB-4162-A9E0-0060CBC94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502" y="4581097"/>
              <a:ext cx="720725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MEM</a:t>
              </a:r>
              <a:r>
                <a:rPr lang="en-US" altLang="zh-CN" sz="1800" i="1" dirty="0" err="1">
                  <a:latin typeface="+mn-lt"/>
                  <a:ea typeface="+mn-ea"/>
                </a:rPr>
                <a:t>m</a:t>
              </a:r>
              <a:endParaRPr lang="en-US" altLang="zh-CN" sz="1800" i="1" dirty="0">
                <a:latin typeface="+mn-lt"/>
                <a:ea typeface="+mn-ea"/>
              </a:endParaRPr>
            </a:p>
          </p:txBody>
        </p:sp>
        <p:sp>
          <p:nvSpPr>
            <p:cNvPr id="175" name="Text Box 382">
              <a:extLst>
                <a:ext uri="{FF2B5EF4-FFF2-40B4-BE49-F238E27FC236}">
                  <a16:creationId xmlns:a16="http://schemas.microsoft.com/office/drawing/2014/main" id="{A99FDA2E-141E-4BEC-82E5-C2224E2EA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502" y="3860606"/>
              <a:ext cx="720725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MEM</a:t>
              </a:r>
              <a:r>
                <a:rPr lang="en-US" altLang="zh-CN" sz="1800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76" name="Text Box 291">
              <a:extLst>
                <a:ext uri="{FF2B5EF4-FFF2-40B4-BE49-F238E27FC236}">
                  <a16:creationId xmlns:a16="http://schemas.microsoft.com/office/drawing/2014/main" id="{6A0082AA-02B0-4C69-9A89-E24EC6D2E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3530128" y="4257277"/>
              <a:ext cx="360363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/>
              <a:r>
                <a:rPr lang="en-US" altLang="zh-CN" sz="1800" b="1" dirty="0"/>
                <a:t>…</a:t>
              </a:r>
            </a:p>
          </p:txBody>
        </p:sp>
        <p:sp>
          <p:nvSpPr>
            <p:cNvPr id="177" name="Text Box 291">
              <a:extLst>
                <a:ext uri="{FF2B5EF4-FFF2-40B4-BE49-F238E27FC236}">
                  <a16:creationId xmlns:a16="http://schemas.microsoft.com/office/drawing/2014/main" id="{76FED317-B000-4742-8315-3D61904FE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080494" y="4257277"/>
              <a:ext cx="360363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/>
              <a:r>
                <a:rPr lang="en-US" altLang="zh-CN" sz="1800" b="1" dirty="0"/>
                <a:t>…</a:t>
              </a:r>
            </a:p>
          </p:txBody>
        </p:sp>
        <p:sp>
          <p:nvSpPr>
            <p:cNvPr id="178" name="Text Box 351">
              <a:extLst>
                <a:ext uri="{FF2B5EF4-FFF2-40B4-BE49-F238E27FC236}">
                  <a16:creationId xmlns:a16="http://schemas.microsoft.com/office/drawing/2014/main" id="{1AF5C8DB-FE6C-41AF-A24F-14E626943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382" y="3789040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600" dirty="0">
                  <a:latin typeface="+mn-ea"/>
                  <a:ea typeface="+mn-ea"/>
                </a:rPr>
                <a:t>IS1</a:t>
              </a:r>
            </a:p>
          </p:txBody>
        </p:sp>
        <p:sp>
          <p:nvSpPr>
            <p:cNvPr id="179" name="Text Box 358">
              <a:extLst>
                <a:ext uri="{FF2B5EF4-FFF2-40B4-BE49-F238E27FC236}">
                  <a16:creationId xmlns:a16="http://schemas.microsoft.com/office/drawing/2014/main" id="{E2FD2969-4B51-46D1-AFAF-3071B1E65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382" y="4509096"/>
              <a:ext cx="360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600" dirty="0" err="1">
                  <a:latin typeface="+mn-ea"/>
                  <a:ea typeface="+mn-ea"/>
                </a:rPr>
                <a:t>IS</a:t>
              </a:r>
              <a:r>
                <a:rPr lang="en-US" altLang="zh-CN" sz="1600" i="1" dirty="0" err="1">
                  <a:latin typeface="+mn-lt"/>
                  <a:ea typeface="+mn-ea"/>
                </a:rPr>
                <a:t>n</a:t>
              </a:r>
              <a:endParaRPr lang="en-US" altLang="zh-CN" sz="1600" i="1" dirty="0">
                <a:latin typeface="+mn-lt"/>
                <a:ea typeface="+mn-ea"/>
              </a:endParaRPr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57756DA0-D061-4B52-8FDE-936E87E0AF4D}"/>
              </a:ext>
            </a:extLst>
          </p:cNvPr>
          <p:cNvGrpSpPr/>
          <p:nvPr/>
        </p:nvGrpSpPr>
        <p:grpSpPr>
          <a:xfrm>
            <a:off x="824086" y="2899548"/>
            <a:ext cx="3745879" cy="973285"/>
            <a:chOff x="538982" y="2061582"/>
            <a:chExt cx="3745879" cy="973285"/>
          </a:xfrm>
        </p:grpSpPr>
        <p:sp>
          <p:nvSpPr>
            <p:cNvPr id="181" name="Text Box 275">
              <a:extLst>
                <a:ext uri="{FF2B5EF4-FFF2-40B4-BE49-F238E27FC236}">
                  <a16:creationId xmlns:a16="http://schemas.microsoft.com/office/drawing/2014/main" id="{EE81A6BB-4CE0-411D-8C7B-61DA53337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932" y="2747529"/>
              <a:ext cx="2735264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+mn-ea"/>
                  <a:ea typeface="+mn-ea"/>
                </a:rPr>
                <a:t>SISD</a:t>
              </a:r>
              <a:r>
                <a:rPr lang="zh-CN" altLang="en-US" sz="1800" b="1" dirty="0">
                  <a:latin typeface="+mn-ea"/>
                  <a:ea typeface="+mn-ea"/>
                </a:rPr>
                <a:t>结构</a:t>
              </a:r>
              <a:r>
                <a:rPr lang="en-US" altLang="zh-CN" sz="1800" b="1" dirty="0">
                  <a:latin typeface="+mn-ea"/>
                  <a:ea typeface="+mn-ea"/>
                </a:rPr>
                <a:t>(</a:t>
              </a:r>
              <a:r>
                <a:rPr lang="zh-CN" altLang="en-US" sz="1800" b="1" dirty="0">
                  <a:latin typeface="+mn-ea"/>
                  <a:ea typeface="+mn-ea"/>
                </a:rPr>
                <a:t>串行处理机</a:t>
              </a:r>
              <a:r>
                <a:rPr lang="en-US" altLang="zh-CN" sz="1800" b="1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182" name="Text Box 276">
              <a:extLst>
                <a:ext uri="{FF2B5EF4-FFF2-40B4-BE49-F238E27FC236}">
                  <a16:creationId xmlns:a16="http://schemas.microsoft.com/office/drawing/2014/main" id="{17A90273-F60D-419D-B81F-18F9AA427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907" y="2133020"/>
              <a:ext cx="647700" cy="2873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CU</a:t>
              </a:r>
            </a:p>
          </p:txBody>
        </p:sp>
        <p:sp>
          <p:nvSpPr>
            <p:cNvPr id="183" name="Text Box 277">
              <a:extLst>
                <a:ext uri="{FF2B5EF4-FFF2-40B4-BE49-F238E27FC236}">
                  <a16:creationId xmlns:a16="http://schemas.microsoft.com/office/drawing/2014/main" id="{65B06BD7-8351-4094-A234-8BE3D1267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834" y="2133020"/>
              <a:ext cx="720725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MEM</a:t>
              </a:r>
            </a:p>
          </p:txBody>
        </p:sp>
        <p:sp>
          <p:nvSpPr>
            <p:cNvPr id="184" name="Text Box 278">
              <a:extLst>
                <a:ext uri="{FF2B5EF4-FFF2-40B4-BE49-F238E27FC236}">
                  <a16:creationId xmlns:a16="http://schemas.microsoft.com/office/drawing/2014/main" id="{9259A57D-D577-46FF-AAF7-F962F140D6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7195" y="2061582"/>
              <a:ext cx="431800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ea"/>
                  <a:ea typeface="+mn-ea"/>
                </a:rPr>
                <a:t>IS</a:t>
              </a:r>
            </a:p>
          </p:txBody>
        </p:sp>
        <p:sp>
          <p:nvSpPr>
            <p:cNvPr id="185" name="Line 279">
              <a:extLst>
                <a:ext uri="{FF2B5EF4-FFF2-40B4-BE49-F238E27FC236}">
                  <a16:creationId xmlns:a16="http://schemas.microsoft.com/office/drawing/2014/main" id="{8E71212A-76A0-4376-9A30-87CAF9BD9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7195" y="2277482"/>
              <a:ext cx="503238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86" name="Text Box 280">
              <a:extLst>
                <a:ext uri="{FF2B5EF4-FFF2-40B4-BE49-F238E27FC236}">
                  <a16:creationId xmlns:a16="http://schemas.microsoft.com/office/drawing/2014/main" id="{F4AF51CC-5375-4EC9-AB2B-D0D28CFDE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371" y="2493382"/>
              <a:ext cx="287338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latin typeface="+mn-ea"/>
                  <a:ea typeface="+mn-ea"/>
                </a:rPr>
                <a:t>IS</a:t>
              </a:r>
            </a:p>
          </p:txBody>
        </p:sp>
        <p:sp>
          <p:nvSpPr>
            <p:cNvPr id="187" name="Text Box 281">
              <a:extLst>
                <a:ext uri="{FF2B5EF4-FFF2-40B4-BE49-F238E27FC236}">
                  <a16:creationId xmlns:a16="http://schemas.microsoft.com/office/drawing/2014/main" id="{2F0C85E5-DD4A-4139-B68E-905A257AF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0433" y="2133020"/>
              <a:ext cx="647700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PU</a:t>
              </a:r>
            </a:p>
          </p:txBody>
        </p:sp>
        <p:sp>
          <p:nvSpPr>
            <p:cNvPr id="188" name="Text Box 282">
              <a:extLst>
                <a:ext uri="{FF2B5EF4-FFF2-40B4-BE49-F238E27FC236}">
                  <a16:creationId xmlns:a16="http://schemas.microsoft.com/office/drawing/2014/main" id="{EB639225-EE3D-4371-AF97-D54616678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1158" y="2061582"/>
              <a:ext cx="431800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ea"/>
                  <a:ea typeface="+mn-ea"/>
                </a:rPr>
                <a:t>DS</a:t>
              </a:r>
            </a:p>
          </p:txBody>
        </p:sp>
        <p:sp>
          <p:nvSpPr>
            <p:cNvPr id="189" name="Line 283">
              <a:extLst>
                <a:ext uri="{FF2B5EF4-FFF2-40B4-BE49-F238E27FC236}">
                  <a16:creationId xmlns:a16="http://schemas.microsoft.com/office/drawing/2014/main" id="{EB90A2DD-DCAE-497F-9287-3F8966F2B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9721" y="2277482"/>
              <a:ext cx="6477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90" name="Line 284">
              <a:extLst>
                <a:ext uri="{FF2B5EF4-FFF2-40B4-BE49-F238E27FC236}">
                  <a16:creationId xmlns:a16="http://schemas.microsoft.com/office/drawing/2014/main" id="{429DFB66-9C39-47E2-854A-4BDD66969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982" y="2709282"/>
              <a:ext cx="374332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285">
              <a:extLst>
                <a:ext uri="{FF2B5EF4-FFF2-40B4-BE49-F238E27FC236}">
                  <a16:creationId xmlns:a16="http://schemas.microsoft.com/office/drawing/2014/main" id="{C6E15007-9922-444C-84A8-DCE1E10B9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982" y="2277482"/>
              <a:ext cx="0" cy="4318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286">
              <a:extLst>
                <a:ext uri="{FF2B5EF4-FFF2-40B4-BE49-F238E27FC236}">
                  <a16:creationId xmlns:a16="http://schemas.microsoft.com/office/drawing/2014/main" id="{8E09AC93-C9EF-4AEE-8FA7-8187085E8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982" y="2277482"/>
              <a:ext cx="28892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287">
              <a:extLst>
                <a:ext uri="{FF2B5EF4-FFF2-40B4-BE49-F238E27FC236}">
                  <a16:creationId xmlns:a16="http://schemas.microsoft.com/office/drawing/2014/main" id="{726A993C-FDBF-477A-ADFF-8FDA0C2C9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3897" y="2277482"/>
              <a:ext cx="0" cy="4318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362">
              <a:extLst>
                <a:ext uri="{FF2B5EF4-FFF2-40B4-BE49-F238E27FC236}">
                  <a16:creationId xmlns:a16="http://schemas.microsoft.com/office/drawing/2014/main" id="{6D89B6D7-5469-4EA4-A973-CF2642159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5936" y="2276872"/>
              <a:ext cx="28892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364262E7-6D44-4F4A-B45D-F856D928E94A}"/>
              </a:ext>
            </a:extLst>
          </p:cNvPr>
          <p:cNvGrpSpPr/>
          <p:nvPr/>
        </p:nvGrpSpPr>
        <p:grpSpPr>
          <a:xfrm>
            <a:off x="5145831" y="2251551"/>
            <a:ext cx="3746202" cy="1621944"/>
            <a:chOff x="5075163" y="1413585"/>
            <a:chExt cx="3746202" cy="1621944"/>
          </a:xfrm>
        </p:grpSpPr>
        <p:sp>
          <p:nvSpPr>
            <p:cNvPr id="197" name="Text Box 289">
              <a:extLst>
                <a:ext uri="{FF2B5EF4-FFF2-40B4-BE49-F238E27FC236}">
                  <a16:creationId xmlns:a16="http://schemas.microsoft.com/office/drawing/2014/main" id="{21C6AA4E-79F8-4855-8C12-6FAE9BC85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9493" y="2747529"/>
              <a:ext cx="2808000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+mn-ea"/>
                  <a:ea typeface="+mn-ea"/>
                </a:rPr>
                <a:t>SIMD</a:t>
              </a:r>
              <a:r>
                <a:rPr lang="zh-CN" altLang="en-US" sz="1800" b="1" dirty="0">
                  <a:latin typeface="+mn-ea"/>
                  <a:ea typeface="+mn-ea"/>
                </a:rPr>
                <a:t>结构</a:t>
              </a:r>
              <a:r>
                <a:rPr lang="en-US" altLang="zh-CN" sz="1800" b="1" dirty="0">
                  <a:latin typeface="+mn-ea"/>
                  <a:ea typeface="+mn-ea"/>
                </a:rPr>
                <a:t>(</a:t>
              </a:r>
              <a:r>
                <a:rPr lang="zh-CN" altLang="en-US" sz="1800" b="1" dirty="0">
                  <a:latin typeface="+mn-ea"/>
                  <a:ea typeface="+mn-ea"/>
                </a:rPr>
                <a:t>并行处理机</a:t>
              </a:r>
              <a:r>
                <a:rPr lang="en-US" altLang="zh-CN" sz="1800" b="1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198" name="Text Box 290">
              <a:extLst>
                <a:ext uri="{FF2B5EF4-FFF2-40B4-BE49-F238E27FC236}">
                  <a16:creationId xmlns:a16="http://schemas.microsoft.com/office/drawing/2014/main" id="{766DBA76-D6C9-4632-A8CF-A2C6404A0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889" y="1845509"/>
              <a:ext cx="576263" cy="2873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CU</a:t>
              </a:r>
            </a:p>
          </p:txBody>
        </p:sp>
        <p:sp>
          <p:nvSpPr>
            <p:cNvPr id="199" name="Text Box 291">
              <a:extLst>
                <a:ext uri="{FF2B5EF4-FFF2-40B4-BE49-F238E27FC236}">
                  <a16:creationId xmlns:a16="http://schemas.microsoft.com/office/drawing/2014/main" id="{836488BC-AEF7-4776-B84E-8B497425C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6613203" y="1810014"/>
              <a:ext cx="360363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/>
              <a:r>
                <a:rPr lang="en-US" altLang="zh-CN" sz="1800" b="1" dirty="0"/>
                <a:t>…</a:t>
              </a:r>
            </a:p>
          </p:txBody>
        </p:sp>
        <p:sp>
          <p:nvSpPr>
            <p:cNvPr id="200" name="Rectangle 294">
              <a:extLst>
                <a:ext uri="{FF2B5EF4-FFF2-40B4-BE49-F238E27FC236}">
                  <a16:creationId xmlns:a16="http://schemas.microsoft.com/office/drawing/2014/main" id="{D1E693C1-FACE-4301-ACC4-C98E3368E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8890" y="1413620"/>
              <a:ext cx="863600" cy="11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tIns="10800" bIns="10800" anchor="ctr"/>
            <a:lstStyle/>
            <a:p>
              <a:endParaRPr lang="zh-CN" altLang="en-US"/>
            </a:p>
          </p:txBody>
        </p:sp>
        <p:sp>
          <p:nvSpPr>
            <p:cNvPr id="201" name="Text Box 295">
              <a:extLst>
                <a:ext uri="{FF2B5EF4-FFF2-40B4-BE49-F238E27FC236}">
                  <a16:creationId xmlns:a16="http://schemas.microsoft.com/office/drawing/2014/main" id="{6F850F9F-0951-4D37-8C10-80FDC2487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5653" y="1413585"/>
              <a:ext cx="431800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ea"/>
                  <a:ea typeface="+mn-ea"/>
                </a:rPr>
                <a:t>DS1</a:t>
              </a:r>
            </a:p>
          </p:txBody>
        </p:sp>
        <p:sp>
          <p:nvSpPr>
            <p:cNvPr id="202" name="Line 296">
              <a:extLst>
                <a:ext uri="{FF2B5EF4-FFF2-40B4-BE49-F238E27FC236}">
                  <a16:creationId xmlns:a16="http://schemas.microsoft.com/office/drawing/2014/main" id="{ACF002B3-76ED-4EF7-B7EC-9B5BBD0E27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94215" y="1629485"/>
              <a:ext cx="576263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203" name="Text Box 297">
              <a:extLst>
                <a:ext uri="{FF2B5EF4-FFF2-40B4-BE49-F238E27FC236}">
                  <a16:creationId xmlns:a16="http://schemas.microsoft.com/office/drawing/2014/main" id="{66C52F4F-EF0F-420E-80CC-BA6D56D33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4243" y="1773501"/>
              <a:ext cx="287338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ea"/>
                  <a:ea typeface="+mn-ea"/>
                </a:rPr>
                <a:t>IS</a:t>
              </a:r>
            </a:p>
          </p:txBody>
        </p:sp>
        <p:sp>
          <p:nvSpPr>
            <p:cNvPr id="204" name="Line 298">
              <a:extLst>
                <a:ext uri="{FF2B5EF4-FFF2-40B4-BE49-F238E27FC236}">
                  <a16:creationId xmlns:a16="http://schemas.microsoft.com/office/drawing/2014/main" id="{A8BA21B7-96C6-4563-9FD9-DA92A3CA1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216" y="1989525"/>
              <a:ext cx="504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205" name="Text Box 299">
              <a:extLst>
                <a:ext uri="{FF2B5EF4-FFF2-40B4-BE49-F238E27FC236}">
                  <a16:creationId xmlns:a16="http://schemas.microsoft.com/office/drawing/2014/main" id="{AA8A7B39-6E55-47F3-9EC8-BFF4C89117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8179" y="2493581"/>
              <a:ext cx="287338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ea"/>
                  <a:ea typeface="+mn-ea"/>
                </a:rPr>
                <a:t>IS</a:t>
              </a:r>
            </a:p>
          </p:txBody>
        </p:sp>
        <p:sp>
          <p:nvSpPr>
            <p:cNvPr id="206" name="Text Box 301">
              <a:extLst>
                <a:ext uri="{FF2B5EF4-FFF2-40B4-BE49-F238E27FC236}">
                  <a16:creationId xmlns:a16="http://schemas.microsoft.com/office/drawing/2014/main" id="{D6A247CF-AD21-42C4-BB86-F37445D22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4928" y="2206243"/>
              <a:ext cx="612775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PU</a:t>
              </a:r>
              <a:r>
                <a:rPr lang="en-US" altLang="zh-CN" sz="1800" i="1" dirty="0" err="1">
                  <a:latin typeface="+mn-lt"/>
                  <a:ea typeface="+mn-ea"/>
                </a:rPr>
                <a:t>n</a:t>
              </a:r>
              <a:endParaRPr lang="en-US" altLang="zh-CN" sz="1800" i="1" dirty="0">
                <a:latin typeface="+mn-lt"/>
                <a:ea typeface="+mn-ea"/>
              </a:endParaRPr>
            </a:p>
          </p:txBody>
        </p:sp>
        <p:sp>
          <p:nvSpPr>
            <p:cNvPr id="207" name="Text Box 302">
              <a:extLst>
                <a:ext uri="{FF2B5EF4-FFF2-40B4-BE49-F238E27FC236}">
                  <a16:creationId xmlns:a16="http://schemas.microsoft.com/office/drawing/2014/main" id="{8780ABC1-3156-456D-A52D-90B9BB6FD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5653" y="2134345"/>
              <a:ext cx="431800" cy="2159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 err="1">
                  <a:latin typeface="+mn-ea"/>
                  <a:ea typeface="+mn-ea"/>
                </a:rPr>
                <a:t>DS</a:t>
              </a:r>
              <a:r>
                <a:rPr lang="en-US" altLang="zh-CN" sz="1600" i="1" dirty="0" err="1">
                  <a:latin typeface="+mn-lt"/>
                  <a:ea typeface="+mn-ea"/>
                </a:rPr>
                <a:t>n</a:t>
              </a:r>
              <a:endParaRPr lang="en-US" altLang="zh-CN" sz="1600" i="1" dirty="0">
                <a:latin typeface="+mn-lt"/>
                <a:ea typeface="+mn-ea"/>
              </a:endParaRPr>
            </a:p>
          </p:txBody>
        </p:sp>
        <p:sp>
          <p:nvSpPr>
            <p:cNvPr id="208" name="Line 303">
              <a:extLst>
                <a:ext uri="{FF2B5EF4-FFF2-40B4-BE49-F238E27FC236}">
                  <a16:creationId xmlns:a16="http://schemas.microsoft.com/office/drawing/2014/main" id="{0D550DD1-0380-4688-B10C-30128BFC7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1353" y="2350245"/>
              <a:ext cx="617538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209" name="Line 304">
              <a:extLst>
                <a:ext uri="{FF2B5EF4-FFF2-40B4-BE49-F238E27FC236}">
                  <a16:creationId xmlns:a16="http://schemas.microsoft.com/office/drawing/2014/main" id="{9F718328-7387-4D04-8417-A90E7E435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1597" y="2349565"/>
              <a:ext cx="144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210" name="Line 305">
              <a:extLst>
                <a:ext uri="{FF2B5EF4-FFF2-40B4-BE49-F238E27FC236}">
                  <a16:creationId xmlns:a16="http://schemas.microsoft.com/office/drawing/2014/main" id="{A1677B47-BCE8-47CD-920F-39BFCDD24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5758" y="2709605"/>
              <a:ext cx="3744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306">
              <a:extLst>
                <a:ext uri="{FF2B5EF4-FFF2-40B4-BE49-F238E27FC236}">
                  <a16:creationId xmlns:a16="http://schemas.microsoft.com/office/drawing/2014/main" id="{6272C20C-8061-405A-8C34-E7E5E04240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1597" y="1629485"/>
              <a:ext cx="144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307">
              <a:extLst>
                <a:ext uri="{FF2B5EF4-FFF2-40B4-BE49-F238E27FC236}">
                  <a16:creationId xmlns:a16="http://schemas.microsoft.com/office/drawing/2014/main" id="{1571C229-FC7F-44F2-A61E-B337ECB28D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6056" y="1989525"/>
              <a:ext cx="0" cy="720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308">
              <a:extLst>
                <a:ext uri="{FF2B5EF4-FFF2-40B4-BE49-F238E27FC236}">
                  <a16:creationId xmlns:a16="http://schemas.microsoft.com/office/drawing/2014/main" id="{B1110CE9-A8B8-4F10-8D4B-9C9D19DE4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5163" y="1989525"/>
              <a:ext cx="28892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309">
              <a:extLst>
                <a:ext uri="{FF2B5EF4-FFF2-40B4-BE49-F238E27FC236}">
                  <a16:creationId xmlns:a16="http://schemas.microsoft.com/office/drawing/2014/main" id="{40A80990-C338-4547-9558-D3E1B5F3C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1581" y="1629565"/>
              <a:ext cx="0" cy="720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Text Box 311">
              <a:extLst>
                <a:ext uri="{FF2B5EF4-FFF2-40B4-BE49-F238E27FC236}">
                  <a16:creationId xmlns:a16="http://schemas.microsoft.com/office/drawing/2014/main" id="{3C25ED49-EF3C-42DA-9C52-03EBE5871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5597" y="1485469"/>
              <a:ext cx="648000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PU</a:t>
              </a:r>
              <a:r>
                <a:rPr lang="en-US" altLang="zh-CN" sz="1800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16" name="Text Box 380">
              <a:extLst>
                <a:ext uri="{FF2B5EF4-FFF2-40B4-BE49-F238E27FC236}">
                  <a16:creationId xmlns:a16="http://schemas.microsoft.com/office/drawing/2014/main" id="{49E69E69-1FDC-4EFB-B365-B99E64113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0328" y="2205549"/>
              <a:ext cx="720725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MEM</a:t>
              </a:r>
              <a:r>
                <a:rPr lang="en-US" altLang="zh-CN" sz="1800" i="1" dirty="0" err="1">
                  <a:latin typeface="+mn-lt"/>
                  <a:ea typeface="+mn-ea"/>
                </a:rPr>
                <a:t>m</a:t>
              </a:r>
              <a:endParaRPr lang="en-US" altLang="zh-CN" sz="1800" i="1" dirty="0">
                <a:latin typeface="+mn-lt"/>
                <a:ea typeface="+mn-ea"/>
              </a:endParaRPr>
            </a:p>
          </p:txBody>
        </p:sp>
        <p:sp>
          <p:nvSpPr>
            <p:cNvPr id="217" name="Text Box 382">
              <a:extLst>
                <a:ext uri="{FF2B5EF4-FFF2-40B4-BE49-F238E27FC236}">
                  <a16:creationId xmlns:a16="http://schemas.microsoft.com/office/drawing/2014/main" id="{40C8457F-8B9A-44BA-9CC1-E748082A3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0328" y="1485058"/>
              <a:ext cx="720725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MEM</a:t>
              </a:r>
              <a:r>
                <a:rPr lang="en-US" altLang="zh-CN" sz="1800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308" name="Line 383">
              <a:extLst>
                <a:ext uri="{FF2B5EF4-FFF2-40B4-BE49-F238E27FC236}">
                  <a16:creationId xmlns:a16="http://schemas.microsoft.com/office/drawing/2014/main" id="{00C408A1-0386-4474-9726-6028270FB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0472" y="1988839"/>
              <a:ext cx="0" cy="720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Text Box 291">
              <a:extLst>
                <a:ext uri="{FF2B5EF4-FFF2-40B4-BE49-F238E27FC236}">
                  <a16:creationId xmlns:a16="http://schemas.microsoft.com/office/drawing/2014/main" id="{C091F4FB-4A6C-4578-95E1-5FED0458C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7993954" y="1810014"/>
              <a:ext cx="360363" cy="28733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>
              <a:noAutofit/>
            </a:bodyPr>
            <a:lstStyle/>
            <a:p>
              <a:pPr algn="ctr"/>
              <a:r>
                <a:rPr lang="en-US" altLang="zh-CN" sz="1800" b="1" dirty="0"/>
                <a:t>…</a:t>
              </a:r>
            </a:p>
          </p:txBody>
        </p:sp>
        <p:sp>
          <p:nvSpPr>
            <p:cNvPr id="325" name="Line 362">
              <a:extLst>
                <a:ext uri="{FF2B5EF4-FFF2-40B4-BE49-F238E27FC236}">
                  <a16:creationId xmlns:a16="http://schemas.microsoft.com/office/drawing/2014/main" id="{F9AD07C2-FCD7-40B0-AC50-F428D7ECAD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2440" y="1988840"/>
              <a:ext cx="28892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" name="Text Box 5">
            <a:extLst>
              <a:ext uri="{FF2B5EF4-FFF2-40B4-BE49-F238E27FC236}">
                <a16:creationId xmlns:a16="http://schemas.microsoft.com/office/drawing/2014/main" id="{68FB5D0D-D441-4347-8E0C-9617E15F4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836712"/>
            <a:ext cx="5603354" cy="4010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000" dirty="0">
                <a:latin typeface="宋体" panose="02010600030101010101" pitchFamily="2" charset="-122"/>
              </a:rPr>
              <a:t>└</a:t>
            </a:r>
            <a:r>
              <a:rPr lang="en-US" altLang="zh-CN" sz="2000" b="1" dirty="0">
                <a:latin typeface="宋体" panose="02010600030101010101" pitchFamily="2" charset="-122"/>
              </a:rPr>
              <a:t>←</a:t>
            </a:r>
            <a:r>
              <a:rPr lang="zh-CN" altLang="en-US" sz="2000" b="1" dirty="0">
                <a:latin typeface="宋体" panose="02010600030101010101" pitchFamily="2" charset="-122"/>
              </a:rPr>
              <a:t>指计算机系统的结构，包含</a:t>
            </a:r>
            <a:r>
              <a:rPr lang="en-US" altLang="zh-CN" sz="2000" b="1" dirty="0">
                <a:latin typeface="宋体" panose="02010600030101010101" pitchFamily="2" charset="-122"/>
              </a:rPr>
              <a:t>ISA</a:t>
            </a:r>
            <a:r>
              <a:rPr lang="zh-CN" altLang="en-US" sz="2000" b="1" dirty="0"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宋体" panose="02010600030101010101" pitchFamily="2" charset="-122"/>
              </a:rPr>
              <a:t>CO</a:t>
            </a:r>
            <a:r>
              <a:rPr lang="zh-CN" altLang="en-US" sz="2000" b="1" dirty="0">
                <a:latin typeface="宋体" panose="02010600030101010101" pitchFamily="2" charset="-122"/>
              </a:rPr>
              <a:t>及</a:t>
            </a:r>
            <a:r>
              <a:rPr lang="en-US" altLang="zh-CN" sz="2000" b="1" dirty="0">
                <a:latin typeface="宋体" panose="02010600030101010101" pitchFamily="2" charset="-122"/>
              </a:rPr>
              <a:t>CI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/>
      <p:bldP spid="93347" grpId="0"/>
      <p:bldP spid="1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163"/>
          <p:cNvSpPr txBox="1">
            <a:spLocks noChangeArrowheads="1"/>
          </p:cNvSpPr>
          <p:nvPr/>
        </p:nvSpPr>
        <p:spPr bwMode="auto">
          <a:xfrm>
            <a:off x="228600" y="2420888"/>
            <a:ext cx="2425384" cy="37659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分类结果：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25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特点：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A056FF40-26CD-4994-98E0-11FC9FC1D7B7}" type="slidenum">
              <a:rPr lang="en-US" altLang="zh-CN"/>
              <a:t>8</a:t>
            </a:fld>
            <a:endParaRPr lang="en-US" altLang="zh-CN"/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228600" y="325057"/>
            <a:ext cx="8735888" cy="2043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、冯氏分类法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*分类方法：</a:t>
            </a:r>
            <a:r>
              <a:rPr lang="zh-CN" altLang="en-US" sz="2200" b="1" dirty="0">
                <a:latin typeface="宋体" panose="02010600030101010101" pitchFamily="2" charset="-122"/>
              </a:rPr>
              <a:t>按</a:t>
            </a:r>
            <a:r>
              <a:rPr lang="zh-CN" altLang="en-US" sz="2200" b="1" u="sng" dirty="0">
                <a:latin typeface="宋体" panose="02010600030101010101" pitchFamily="2" charset="-122"/>
              </a:rPr>
              <a:t>最大并行度</a:t>
            </a:r>
            <a:r>
              <a:rPr lang="zh-CN" altLang="en-US" sz="2200" b="1" dirty="0">
                <a:latin typeface="宋体" panose="02010600030101010101" pitchFamily="2" charset="-122"/>
              </a:rPr>
              <a:t>分类</a:t>
            </a:r>
            <a:r>
              <a:rPr lang="zh-CN" altLang="en-US" sz="2200" b="1" dirty="0">
                <a:solidFill>
                  <a:srgbClr val="FF3399"/>
                </a:solidFill>
                <a:latin typeface="宋体" panose="02010600030101010101" pitchFamily="2" charset="-122"/>
              </a:rPr>
              <a:t>       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最大并行度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2200" b="1" dirty="0"/>
              <a:t>单位时间内能处理的最大二进制位数</a:t>
            </a:r>
          </a:p>
          <a:p>
            <a:pPr>
              <a:lnSpc>
                <a:spcPct val="114000"/>
              </a:lnSpc>
            </a:pPr>
            <a:r>
              <a:rPr lang="zh-CN" altLang="en-US" sz="2200" b="1" dirty="0">
                <a:latin typeface="+mn-ea"/>
                <a:ea typeface="+mn-ea"/>
              </a:rPr>
              <a:t>                即 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en-US" altLang="zh-CN" sz="2200" b="1" baseline="-25000" dirty="0">
                <a:latin typeface="+mn-ea"/>
                <a:ea typeface="+mn-ea"/>
              </a:rPr>
              <a:t>m</a:t>
            </a:r>
            <a:r>
              <a:rPr lang="zh-CN" altLang="en-US" sz="2200" b="1" dirty="0">
                <a:latin typeface="+mn-ea"/>
                <a:ea typeface="+mn-ea"/>
              </a:rPr>
              <a:t>＝位片宽</a:t>
            </a:r>
            <a:r>
              <a:rPr lang="en-US" altLang="zh-CN" sz="2200" b="1" dirty="0">
                <a:latin typeface="+mn-ea"/>
                <a:ea typeface="+mn-ea"/>
              </a:rPr>
              <a:t>m×</a:t>
            </a:r>
            <a:r>
              <a:rPr lang="zh-CN" altLang="en-US" sz="2200" b="1" dirty="0">
                <a:latin typeface="+mn-ea"/>
                <a:ea typeface="+mn-ea"/>
              </a:rPr>
              <a:t>字宽</a:t>
            </a:r>
            <a:r>
              <a:rPr lang="en-US" altLang="zh-CN" sz="2200" b="1" dirty="0">
                <a:latin typeface="+mn-ea"/>
                <a:ea typeface="+mn-ea"/>
              </a:rPr>
              <a:t>n</a:t>
            </a: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+mn-ea"/>
                <a:ea typeface="+mn-ea"/>
              </a:rPr>
              <a:t>      一个芯片同时处理的</a:t>
            </a:r>
            <a:r>
              <a:rPr lang="zh-CN" altLang="en-US" sz="1800" b="1" dirty="0">
                <a:solidFill>
                  <a:srgbClr val="0070C0"/>
                </a:solidFill>
                <a:latin typeface="+mn-ea"/>
                <a:ea typeface="+mn-ea"/>
              </a:rPr>
              <a:t>字数</a:t>
            </a:r>
            <a:r>
              <a:rPr lang="zh-CN" altLang="en-US" sz="1800" b="1" dirty="0">
                <a:latin typeface="+mn-ea"/>
                <a:ea typeface="+mn-ea"/>
              </a:rPr>
              <a:t>→</a:t>
            </a:r>
            <a:r>
              <a:rPr lang="zh-CN" altLang="en-US" sz="1800" dirty="0">
                <a:latin typeface="+mn-ea"/>
                <a:ea typeface="+mn-ea"/>
              </a:rPr>
              <a:t>┘</a:t>
            </a:r>
            <a:r>
              <a:rPr lang="zh-CN" altLang="en-US" sz="1800" b="1" dirty="0">
                <a:latin typeface="+mn-ea"/>
                <a:ea typeface="+mn-ea"/>
              </a:rPr>
              <a:t>        </a:t>
            </a:r>
            <a:r>
              <a:rPr lang="zh-CN" altLang="en-US" sz="1800" dirty="0">
                <a:latin typeface="+mn-ea"/>
                <a:ea typeface="+mn-ea"/>
              </a:rPr>
              <a:t>└</a:t>
            </a:r>
            <a:r>
              <a:rPr lang="zh-CN" altLang="en-US" sz="1800" b="1" dirty="0">
                <a:latin typeface="+mn-ea"/>
                <a:ea typeface="+mn-ea"/>
              </a:rPr>
              <a:t>←一个字中可处理的</a:t>
            </a:r>
            <a:r>
              <a:rPr lang="zh-CN" altLang="en-US" sz="1800" b="1" dirty="0">
                <a:solidFill>
                  <a:srgbClr val="0070C0"/>
                </a:solidFill>
                <a:latin typeface="+mn-ea"/>
                <a:ea typeface="+mn-ea"/>
              </a:rPr>
              <a:t>位数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259632" cy="36004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12" name="Text Box 62"/>
          <p:cNvSpPr txBox="1">
            <a:spLocks noChangeArrowheads="1"/>
          </p:cNvSpPr>
          <p:nvPr/>
        </p:nvSpPr>
        <p:spPr bwMode="auto">
          <a:xfrm>
            <a:off x="1717848" y="2420888"/>
            <a:ext cx="6166518" cy="1365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200" b="1" dirty="0">
                <a:latin typeface="宋体" panose="02010600030101010101" pitchFamily="2" charset="-122"/>
              </a:rPr>
              <a:t>字串位串、</a:t>
            </a:r>
            <a:r>
              <a:rPr lang="zh-CN" altLang="en-US" sz="2200" b="1" dirty="0">
                <a:highlight>
                  <a:srgbClr val="FFFF00"/>
                </a:highlight>
                <a:latin typeface="宋体" panose="02010600030101010101" pitchFamily="2" charset="-122"/>
              </a:rPr>
              <a:t>字</a:t>
            </a:r>
            <a:r>
              <a:rPr lang="zh-CN" altLang="en-US" sz="2200" b="1" dirty="0">
                <a:highlight>
                  <a:srgbClr val="00FFFF"/>
                </a:highlight>
                <a:latin typeface="宋体" panose="02010600030101010101" pitchFamily="2" charset="-122"/>
              </a:rPr>
              <a:t>并</a:t>
            </a:r>
            <a:r>
              <a:rPr lang="zh-CN" altLang="en-US" sz="2200" b="1" dirty="0">
                <a:highlight>
                  <a:srgbClr val="FFFF00"/>
                </a:highlight>
                <a:latin typeface="宋体" panose="02010600030101010101" pitchFamily="2" charset="-122"/>
              </a:rPr>
              <a:t>位</a:t>
            </a:r>
            <a:r>
              <a:rPr lang="zh-CN" altLang="en-US" sz="2200" b="1" dirty="0">
                <a:highlight>
                  <a:srgbClr val="00FFFF"/>
                </a:highlight>
                <a:latin typeface="宋体" panose="02010600030101010101" pitchFamily="2" charset="-122"/>
              </a:rPr>
              <a:t>串</a:t>
            </a:r>
            <a:r>
              <a:rPr lang="zh-CN" altLang="en-US" sz="2200" b="1" dirty="0">
                <a:latin typeface="宋体" panose="02010600030101010101" pitchFamily="2" charset="-122"/>
              </a:rPr>
              <a:t>、字串位并、字并位并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ts val="100"/>
              </a:spcBef>
            </a:pPr>
            <a:r>
              <a:rPr lang="en-US" altLang="zh-CN" sz="1800" b="1" dirty="0">
                <a:latin typeface="宋体" panose="02010600030101010101" pitchFamily="2" charset="-122"/>
              </a:rPr>
              <a:t>  (n=1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  <a:r>
              <a:rPr lang="en-US" altLang="zh-CN" sz="1800" b="1" dirty="0">
                <a:latin typeface="宋体" panose="02010600030101010101" pitchFamily="2" charset="-122"/>
              </a:rPr>
              <a:t>m=1)   (</a:t>
            </a:r>
            <a:r>
              <a:rPr lang="en-US" altLang="zh-CN" sz="1800" b="1" dirty="0">
                <a:highlight>
                  <a:srgbClr val="FFFF00"/>
                </a:highlight>
                <a:latin typeface="宋体" panose="02010600030101010101" pitchFamily="2" charset="-122"/>
              </a:rPr>
              <a:t>n</a:t>
            </a:r>
            <a:r>
              <a:rPr lang="en-US" altLang="zh-CN" sz="1800" b="1" dirty="0">
                <a:highlight>
                  <a:srgbClr val="00FFFF"/>
                </a:highlight>
                <a:latin typeface="宋体" panose="02010600030101010101" pitchFamily="2" charset="-122"/>
              </a:rPr>
              <a:t>&gt;1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  <a:r>
              <a:rPr lang="en-US" altLang="zh-CN" sz="1800" b="1" dirty="0">
                <a:highlight>
                  <a:srgbClr val="FFFF00"/>
                </a:highlight>
                <a:latin typeface="宋体" panose="02010600030101010101" pitchFamily="2" charset="-122"/>
              </a:rPr>
              <a:t>m</a:t>
            </a:r>
            <a:r>
              <a:rPr lang="en-US" altLang="zh-CN" sz="1800" b="1" dirty="0">
                <a:highlight>
                  <a:srgbClr val="00FFFF"/>
                </a:highlight>
                <a:latin typeface="宋体" panose="02010600030101010101" pitchFamily="2" charset="-122"/>
              </a:rPr>
              <a:t>=1</a:t>
            </a:r>
            <a:r>
              <a:rPr lang="en-US" altLang="zh-CN" sz="1800" b="1" dirty="0">
                <a:latin typeface="宋体" panose="02010600030101010101" pitchFamily="2" charset="-122"/>
              </a:rPr>
              <a:t>)  (n=1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  <a:r>
              <a:rPr lang="en-US" altLang="zh-CN" sz="1800" b="1" dirty="0">
                <a:latin typeface="宋体" panose="02010600030101010101" pitchFamily="2" charset="-122"/>
              </a:rPr>
              <a:t>m&gt;1)  (n&gt;1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  <a:r>
              <a:rPr lang="en-US" altLang="zh-CN" sz="1800" b="1" dirty="0">
                <a:latin typeface="宋体" panose="02010600030101010101" pitchFamily="2" charset="-122"/>
              </a:rPr>
              <a:t>m&gt;1)</a:t>
            </a:r>
          </a:p>
          <a:p>
            <a:pPr>
              <a:spcBef>
                <a:spcPts val="300"/>
              </a:spcBef>
            </a:pP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早期纯串行机</a:t>
            </a:r>
            <a:r>
              <a:rPr lang="en-US" altLang="zh-CN" sz="1600" b="1" dirty="0">
                <a:latin typeface="宋体" panose="02010600030101010101" pitchFamily="2" charset="-122"/>
              </a:rPr>
              <a:t>) (</a:t>
            </a:r>
            <a:r>
              <a:rPr lang="zh-CN" altLang="en-US" sz="1600" b="1" dirty="0">
                <a:latin typeface="宋体" panose="02010600030101010101" pitchFamily="2" charset="-122"/>
              </a:rPr>
              <a:t>传统单处理机</a:t>
            </a:r>
            <a:r>
              <a:rPr lang="en-US" altLang="zh-CN" sz="1600" b="1" dirty="0">
                <a:latin typeface="宋体" panose="02010600030101010101" pitchFamily="2" charset="-122"/>
              </a:rPr>
              <a:t>) (</a:t>
            </a:r>
            <a:r>
              <a:rPr lang="zh-CN" altLang="en-US" sz="1600" b="1" dirty="0">
                <a:latin typeface="宋体" panose="02010600030101010101" pitchFamily="2" charset="-122"/>
              </a:rPr>
              <a:t>位级并行机</a:t>
            </a:r>
            <a:r>
              <a:rPr lang="en-US" altLang="zh-CN" sz="1600" b="1" dirty="0">
                <a:latin typeface="宋体" panose="02010600030101010101" pitchFamily="2" charset="-122"/>
              </a:rPr>
              <a:t>)   (</a:t>
            </a:r>
            <a:r>
              <a:rPr lang="zh-CN" altLang="en-US" sz="1600" b="1" dirty="0">
                <a:latin typeface="宋体" panose="02010600030101010101" pitchFamily="2" charset="-122"/>
              </a:rPr>
              <a:t>全并行机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zh-CN" altLang="en-US" sz="2000" b="1" dirty="0">
                <a:solidFill>
                  <a:srgbClr val="80008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000" b="1" dirty="0">
                <a:solidFill>
                  <a:srgbClr val="800080"/>
                </a:solidFill>
                <a:latin typeface="宋体" panose="02010600030101010101" pitchFamily="2" charset="-122"/>
              </a:rPr>
              <a:t>— </a:t>
            </a:r>
            <a:r>
              <a:rPr lang="en-US" altLang="zh-CN" sz="2000" b="1" dirty="0">
                <a:latin typeface="宋体" panose="02010600030101010101" pitchFamily="2" charset="-122"/>
              </a:rPr>
              <a:t>EDVAC      8086    STARAN</a:t>
            </a:r>
            <a:r>
              <a:rPr lang="zh-CN" altLang="en-US" sz="2000" b="1" dirty="0">
                <a:latin typeface="宋体" panose="02010600030101010101" pitchFamily="2" charset="-122"/>
              </a:rPr>
              <a:t>及</a:t>
            </a:r>
            <a:r>
              <a:rPr lang="en-US" altLang="zh-CN" sz="2000" b="1" dirty="0">
                <a:latin typeface="宋体" panose="02010600030101010101" pitchFamily="2" charset="-122"/>
              </a:rPr>
              <a:t>MPP   Core2</a:t>
            </a:r>
          </a:p>
        </p:txBody>
      </p:sp>
      <p:sp>
        <p:nvSpPr>
          <p:cNvPr id="72" name="Text Box 117"/>
          <p:cNvSpPr txBox="1">
            <a:spLocks noChangeArrowheads="1"/>
          </p:cNvSpPr>
          <p:nvPr/>
        </p:nvSpPr>
        <p:spPr bwMode="auto">
          <a:xfrm>
            <a:off x="1331640" y="5733256"/>
            <a:ext cx="595049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200" b="1" dirty="0"/>
              <a:t>对流水线分类不明确</a:t>
            </a:r>
          </a:p>
        </p:txBody>
      </p:sp>
      <p:sp>
        <p:nvSpPr>
          <p:cNvPr id="107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653984" y="3791078"/>
            <a:ext cx="4942352" cy="1942178"/>
            <a:chOff x="2653984" y="3575054"/>
            <a:chExt cx="4942352" cy="1942178"/>
          </a:xfrm>
        </p:grpSpPr>
        <p:sp>
          <p:nvSpPr>
            <p:cNvPr id="91" name="矩形 90"/>
            <p:cNvSpPr/>
            <p:nvPr/>
          </p:nvSpPr>
          <p:spPr bwMode="auto">
            <a:xfrm>
              <a:off x="2987823" y="4509120"/>
              <a:ext cx="1656185" cy="792089"/>
            </a:xfrm>
            <a:prstGeom prst="rect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" name="Text Box 66"/>
            <p:cNvSpPr txBox="1">
              <a:spLocks noChangeArrowheads="1"/>
            </p:cNvSpPr>
            <p:nvPr/>
          </p:nvSpPr>
          <p:spPr bwMode="auto">
            <a:xfrm>
              <a:off x="6899801" y="5115253"/>
              <a:ext cx="696535" cy="2859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noAutofit/>
            </a:bodyPr>
            <a:lstStyle/>
            <a:p>
              <a:r>
                <a:rPr lang="zh-CN" altLang="en-US" sz="1800" b="1" dirty="0"/>
                <a:t>字宽</a:t>
              </a:r>
              <a:r>
                <a:rPr lang="en-US" altLang="zh-CN" sz="1800" b="1" i="1" dirty="0"/>
                <a:t>n</a:t>
              </a:r>
              <a:endParaRPr lang="zh-CN" altLang="en-US" sz="1800" b="1" i="1" dirty="0"/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2967694" y="4149079"/>
              <a:ext cx="380170" cy="1110189"/>
            </a:xfrm>
            <a:prstGeom prst="rect">
              <a:avLst/>
            </a:prstGeom>
            <a:solidFill>
              <a:srgbClr val="CCCCFF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>
              <a:off x="2967693" y="4509120"/>
              <a:ext cx="288033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Text Box 66"/>
            <p:cNvSpPr txBox="1">
              <a:spLocks noChangeArrowheads="1"/>
            </p:cNvSpPr>
            <p:nvPr/>
          </p:nvSpPr>
          <p:spPr bwMode="auto">
            <a:xfrm>
              <a:off x="2653984" y="3575054"/>
              <a:ext cx="981912" cy="2859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noAutofit/>
            </a:bodyPr>
            <a:lstStyle/>
            <a:p>
              <a:r>
                <a:rPr lang="zh-CN" altLang="en-US" sz="1800" b="1" dirty="0"/>
                <a:t>位片宽</a:t>
              </a:r>
              <a:r>
                <a:rPr lang="en-US" altLang="zh-CN" sz="1800" b="1" i="1" dirty="0"/>
                <a:t>m</a:t>
              </a:r>
              <a:endParaRPr lang="zh-CN" altLang="en-US" sz="1800" b="1" i="1" dirty="0"/>
            </a:p>
          </p:txBody>
        </p:sp>
        <p:sp>
          <p:nvSpPr>
            <p:cNvPr id="98" name="Text Box 66"/>
            <p:cNvSpPr txBox="1">
              <a:spLocks noChangeArrowheads="1"/>
            </p:cNvSpPr>
            <p:nvPr/>
          </p:nvSpPr>
          <p:spPr bwMode="auto">
            <a:xfrm>
              <a:off x="3275856" y="5300189"/>
              <a:ext cx="2304256" cy="217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1             n1       n2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99" name="Text Box 66"/>
            <p:cNvSpPr txBox="1">
              <a:spLocks noChangeArrowheads="1"/>
            </p:cNvSpPr>
            <p:nvPr/>
          </p:nvSpPr>
          <p:spPr bwMode="auto">
            <a:xfrm>
              <a:off x="2727283" y="4047003"/>
              <a:ext cx="216024" cy="1038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m2</a:t>
              </a:r>
            </a:p>
            <a:p>
              <a:pPr algn="ctr">
                <a:lnSpc>
                  <a:spcPct val="60000"/>
                </a:lnSpc>
              </a:pPr>
              <a:endParaRPr lang="en-US" altLang="zh-CN" sz="1400" b="1" dirty="0"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m1</a:t>
              </a:r>
            </a:p>
            <a:p>
              <a:pPr algn="ctr">
                <a:lnSpc>
                  <a:spcPct val="140000"/>
                </a:lnSpc>
              </a:pPr>
              <a:endParaRPr lang="en-US" altLang="zh-CN" sz="1400" b="1" dirty="0"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1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00" name="矩形 99"/>
            <p:cNvSpPr/>
            <p:nvPr/>
          </p:nvSpPr>
          <p:spPr bwMode="auto">
            <a:xfrm>
              <a:off x="2987824" y="4967189"/>
              <a:ext cx="2448272" cy="334019"/>
            </a:xfrm>
            <a:prstGeom prst="rect">
              <a:avLst/>
            </a:prstGeom>
            <a:solidFill>
              <a:srgbClr val="99CCFF"/>
            </a:solidFill>
            <a:ln w="1587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" name="Text Box 66"/>
            <p:cNvSpPr txBox="1">
              <a:spLocks noChangeArrowheads="1"/>
            </p:cNvSpPr>
            <p:nvPr/>
          </p:nvSpPr>
          <p:spPr bwMode="auto">
            <a:xfrm>
              <a:off x="3347864" y="4681195"/>
              <a:ext cx="1080120" cy="2859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纯串行机</a:t>
              </a:r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2967694" y="4971237"/>
              <a:ext cx="380170" cy="32997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" name="Text Box 66"/>
            <p:cNvSpPr txBox="1">
              <a:spLocks noChangeArrowheads="1"/>
            </p:cNvSpPr>
            <p:nvPr/>
          </p:nvSpPr>
          <p:spPr bwMode="auto">
            <a:xfrm>
              <a:off x="5436096" y="4653136"/>
              <a:ext cx="744998" cy="2859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noAutofit/>
            </a:bodyPr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SISD</a:t>
              </a:r>
              <a:r>
                <a:rPr lang="zh-CN" altLang="en-US" sz="1800" b="1" dirty="0">
                  <a:latin typeface="+mn-ea"/>
                  <a:ea typeface="+mn-ea"/>
                </a:rPr>
                <a:t>机</a:t>
              </a:r>
            </a:p>
          </p:txBody>
        </p:sp>
        <p:sp>
          <p:nvSpPr>
            <p:cNvPr id="104" name="Text Box 66"/>
            <p:cNvSpPr txBox="1">
              <a:spLocks noChangeArrowheads="1"/>
            </p:cNvSpPr>
            <p:nvPr/>
          </p:nvSpPr>
          <p:spPr bwMode="auto">
            <a:xfrm>
              <a:off x="3347864" y="3861048"/>
              <a:ext cx="3096344" cy="2859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noAutofit/>
            </a:bodyPr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STARAN/MPP(</a:t>
              </a:r>
              <a:r>
                <a:rPr lang="zh-CN" altLang="en-US" sz="1800" b="1" dirty="0">
                  <a:latin typeface="+mn-ea"/>
                  <a:ea typeface="+mn-ea"/>
                </a:rPr>
                <a:t>或字长</a:t>
              </a:r>
              <a:r>
                <a:rPr lang="en-US" altLang="zh-CN" sz="1800" b="1" dirty="0">
                  <a:latin typeface="+mn-ea"/>
                  <a:ea typeface="+mn-ea"/>
                </a:rPr>
                <a:t>=1</a:t>
              </a:r>
              <a:r>
                <a:rPr lang="zh-CN" altLang="en-US" sz="1800" b="1" dirty="0">
                  <a:latin typeface="+mn-ea"/>
                  <a:ea typeface="+mn-ea"/>
                </a:rPr>
                <a:t>的</a:t>
              </a:r>
              <a:r>
                <a:rPr lang="en-US" altLang="zh-CN" sz="1800" b="1" dirty="0">
                  <a:latin typeface="+mn-ea"/>
                  <a:ea typeface="+mn-ea"/>
                </a:rPr>
                <a:t>SIMD)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cxnSp>
          <p:nvCxnSpPr>
            <p:cNvPr id="105" name="直接连接符 104"/>
            <p:cNvCxnSpPr/>
            <p:nvPr/>
          </p:nvCxnSpPr>
          <p:spPr bwMode="auto">
            <a:xfrm>
              <a:off x="4644008" y="4971237"/>
              <a:ext cx="0" cy="32997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Text Box 66"/>
            <p:cNvSpPr txBox="1">
              <a:spLocks noChangeArrowheads="1"/>
            </p:cNvSpPr>
            <p:nvPr/>
          </p:nvSpPr>
          <p:spPr bwMode="auto">
            <a:xfrm>
              <a:off x="4644008" y="4221088"/>
              <a:ext cx="2448272" cy="2859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tIns="10800" rIns="18000" bIns="10800">
              <a:no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字长＞</a:t>
              </a:r>
              <a:r>
                <a:rPr lang="en-US" altLang="zh-CN" sz="1800" b="1" dirty="0">
                  <a:latin typeface="+mn-ea"/>
                  <a:ea typeface="+mn-ea"/>
                </a:rPr>
                <a:t>1</a:t>
              </a:r>
              <a:r>
                <a:rPr lang="zh-CN" altLang="en-US" sz="1800" b="1" dirty="0">
                  <a:latin typeface="+mn-ea"/>
                  <a:ea typeface="+mn-ea"/>
                </a:rPr>
                <a:t>的</a:t>
              </a:r>
              <a:r>
                <a:rPr lang="en-US" altLang="zh-CN" sz="1800" b="1" dirty="0">
                  <a:latin typeface="+mn-ea"/>
                  <a:ea typeface="+mn-ea"/>
                </a:rPr>
                <a:t>SIMD/MIMD</a:t>
              </a:r>
              <a:r>
                <a:rPr lang="zh-CN" altLang="en-US" sz="1800" b="1" dirty="0">
                  <a:latin typeface="+mn-ea"/>
                  <a:ea typeface="+mn-ea"/>
                </a:rPr>
                <a:t>机</a:t>
              </a:r>
            </a:p>
          </p:txBody>
        </p:sp>
        <p:cxnSp>
          <p:nvCxnSpPr>
            <p:cNvPr id="93" name="直接箭头连接符 92"/>
            <p:cNvCxnSpPr/>
            <p:nvPr/>
          </p:nvCxnSpPr>
          <p:spPr bwMode="auto">
            <a:xfrm flipV="1">
              <a:off x="2967694" y="5300189"/>
              <a:ext cx="3932107" cy="10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直接箭头连接符 93"/>
            <p:cNvCxnSpPr/>
            <p:nvPr/>
          </p:nvCxnSpPr>
          <p:spPr bwMode="auto">
            <a:xfrm flipH="1" flipV="1">
              <a:off x="2967693" y="3861048"/>
              <a:ext cx="2" cy="14401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" name="椭圆 2"/>
            <p:cNvSpPr/>
            <p:nvPr/>
          </p:nvSpPr>
          <p:spPr bwMode="auto">
            <a:xfrm>
              <a:off x="5398666" y="4941168"/>
              <a:ext cx="51719" cy="45719"/>
            </a:xfrm>
            <a:prstGeom prst="ellipse">
              <a:avLst/>
            </a:prstGeom>
            <a:solidFill>
              <a:srgbClr val="FFCC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4606578" y="4490068"/>
              <a:ext cx="51719" cy="45719"/>
            </a:xfrm>
            <a:prstGeom prst="ellipse">
              <a:avLst/>
            </a:prstGeom>
            <a:solidFill>
              <a:srgbClr val="FFCC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3324049" y="4948405"/>
              <a:ext cx="51719" cy="45719"/>
            </a:xfrm>
            <a:prstGeom prst="ellipse">
              <a:avLst/>
            </a:prstGeom>
            <a:solidFill>
              <a:srgbClr val="FFCC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3315197" y="4130028"/>
              <a:ext cx="51719" cy="45719"/>
            </a:xfrm>
            <a:prstGeom prst="ellipse">
              <a:avLst/>
            </a:prstGeom>
            <a:solidFill>
              <a:srgbClr val="FFCC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B61961E-123F-43BE-91EF-34F38A172EDA}"/>
              </a:ext>
            </a:extLst>
          </p:cNvPr>
          <p:cNvGrpSpPr/>
          <p:nvPr/>
        </p:nvGrpSpPr>
        <p:grpSpPr>
          <a:xfrm>
            <a:off x="3888000" y="1988840"/>
            <a:ext cx="1476000" cy="468001"/>
            <a:chOff x="3888000" y="2123999"/>
            <a:chExt cx="1476000" cy="468001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FA4589EB-988D-4CBD-AA2E-174F791E0949}"/>
                </a:ext>
              </a:extLst>
            </p:cNvPr>
            <p:cNvCxnSpPr/>
            <p:nvPr/>
          </p:nvCxnSpPr>
          <p:spPr bwMode="auto">
            <a:xfrm>
              <a:off x="4427984" y="2160000"/>
              <a:ext cx="0" cy="432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</p:spPr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1AF2A4CD-F89C-4322-88A1-7ACD01F0BC4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888000" y="2123999"/>
              <a:ext cx="1476000" cy="432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63"/>
          <p:cNvSpPr txBox="1">
            <a:spLocks noChangeArrowheads="1"/>
          </p:cNvSpPr>
          <p:nvPr/>
        </p:nvSpPr>
        <p:spPr bwMode="auto">
          <a:xfrm>
            <a:off x="228600" y="2564904"/>
            <a:ext cx="2425384" cy="315041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描述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特点：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CF294DE4-7D74-470A-8305-E90FA7BDDC38}" type="slidenum">
              <a:rPr lang="en-US" altLang="zh-CN"/>
              <a:t>9</a:t>
            </a:fld>
            <a:endParaRPr lang="en-US" altLang="zh-CN"/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228600" y="375406"/>
            <a:ext cx="8772556" cy="21234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、汉德勒分类法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*分类方法：</a:t>
            </a:r>
            <a:r>
              <a:rPr lang="zh-CN" altLang="en-US" sz="2200" b="1" dirty="0">
                <a:latin typeface="宋体" panose="02010600030101010101" pitchFamily="2" charset="-122"/>
              </a:rPr>
              <a:t>在</a:t>
            </a:r>
            <a:r>
              <a:rPr lang="en-US" altLang="zh-CN" sz="2200" b="1" dirty="0">
                <a:latin typeface="宋体" panose="02010600030101010101" pitchFamily="2" charset="-122"/>
              </a:rPr>
              <a:t>3</a:t>
            </a:r>
            <a:r>
              <a:rPr lang="zh-CN" altLang="en-US" sz="2200" b="1" dirty="0">
                <a:latin typeface="宋体" panose="02010600030101010101" pitchFamily="2" charset="-122"/>
              </a:rPr>
              <a:t>个层次、按并行及流水处理程度分类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层次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 </a:t>
            </a:r>
            <a:r>
              <a:rPr lang="en-US" altLang="zh-CN" sz="2200" b="1" dirty="0">
                <a:latin typeface="宋体" panose="02010600030101010101" pitchFamily="2" charset="-122"/>
              </a:rPr>
              <a:t>PCU</a:t>
            </a:r>
            <a:r>
              <a:rPr lang="zh-CN" altLang="en-US" sz="2000" b="1" dirty="0">
                <a:latin typeface="宋体" panose="02010600030101010101" pitchFamily="2" charset="-122"/>
              </a:rPr>
              <a:t>（</a:t>
            </a:r>
            <a:r>
              <a:rPr lang="zh-CN" altLang="en-US" sz="2000" b="1" u="sng" dirty="0">
                <a:latin typeface="宋体" panose="02010600030101010101" pitchFamily="2" charset="-122"/>
              </a:rPr>
              <a:t>程序控制部件</a:t>
            </a:r>
            <a:r>
              <a:rPr lang="zh-CN" altLang="en-US" sz="2000" b="1" dirty="0">
                <a:latin typeface="宋体" panose="02010600030101010101" pitchFamily="2" charset="-122"/>
              </a:rPr>
              <a:t>或宏流水</a:t>
            </a:r>
            <a:r>
              <a:rPr lang="zh-CN" altLang="en-US" sz="2000" b="1" spc="500" dirty="0">
                <a:latin typeface="宋体" panose="02010600030101010101" pitchFamily="2" charset="-122"/>
              </a:rPr>
              <a:t>）</a:t>
            </a:r>
            <a:r>
              <a:rPr lang="zh-CN" altLang="en-US" sz="2000" b="1" dirty="0">
                <a:latin typeface="宋体" panose="02010600030101010101" pitchFamily="2" charset="-122"/>
              </a:rPr>
              <a:t>  </a:t>
            </a:r>
            <a:r>
              <a:rPr lang="en-US" altLang="zh-CN" sz="2200" b="1" dirty="0">
                <a:latin typeface="宋体" panose="02010600030101010101" pitchFamily="2" charset="-122"/>
              </a:rPr>
              <a:t>K</a:t>
            </a:r>
            <a:r>
              <a:rPr lang="zh-CN" altLang="en-US" sz="2200" b="1" dirty="0">
                <a:latin typeface="宋体" panose="02010600030101010101" pitchFamily="2" charset="-122"/>
              </a:rPr>
              <a:t>级</a:t>
            </a:r>
          </a:p>
          <a:p>
            <a:pPr>
              <a:lnSpc>
                <a:spcPct val="114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       </a:t>
            </a:r>
            <a:r>
              <a:rPr lang="en-US" altLang="zh-CN" sz="2200" b="1" dirty="0">
                <a:latin typeface="宋体" panose="02010600030101010101" pitchFamily="2" charset="-122"/>
              </a:rPr>
              <a:t>ALU</a:t>
            </a:r>
            <a:r>
              <a:rPr lang="zh-CN" altLang="en-US" sz="2000" b="1" dirty="0">
                <a:latin typeface="宋体" panose="02010600030101010101" pitchFamily="2" charset="-122"/>
              </a:rPr>
              <a:t>（</a:t>
            </a:r>
            <a:r>
              <a:rPr lang="zh-CN" altLang="en-US" sz="2000" b="1" u="sng" dirty="0">
                <a:latin typeface="宋体" panose="02010600030101010101" pitchFamily="2" charset="-122"/>
              </a:rPr>
              <a:t>算逻部件</a:t>
            </a:r>
            <a:r>
              <a:rPr lang="zh-CN" altLang="en-US" sz="2000" b="1" dirty="0">
                <a:latin typeface="宋体" panose="02010600030101010101" pitchFamily="2" charset="-122"/>
              </a:rPr>
              <a:t>或指令流水）    </a:t>
            </a:r>
            <a:r>
              <a:rPr lang="en-US" altLang="zh-CN" sz="2200" b="1" dirty="0">
                <a:latin typeface="宋体" panose="02010600030101010101" pitchFamily="2" charset="-122"/>
              </a:rPr>
              <a:t>D</a:t>
            </a:r>
            <a:r>
              <a:rPr lang="zh-CN" altLang="en-US" sz="2200" b="1" dirty="0">
                <a:latin typeface="宋体" panose="02010600030101010101" pitchFamily="2" charset="-122"/>
              </a:rPr>
              <a:t>级</a:t>
            </a:r>
          </a:p>
          <a:p>
            <a:pPr>
              <a:lnSpc>
                <a:spcPct val="114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       </a:t>
            </a:r>
            <a:r>
              <a:rPr lang="en-US" altLang="zh-CN" sz="2200" b="1" dirty="0">
                <a:latin typeface="宋体" panose="02010600030101010101" pitchFamily="2" charset="-122"/>
              </a:rPr>
              <a:t>BLC</a:t>
            </a:r>
            <a:r>
              <a:rPr lang="zh-CN" altLang="en-US" sz="2000" b="1" dirty="0">
                <a:latin typeface="宋体" panose="02010600030101010101" pitchFamily="2" charset="-122"/>
              </a:rPr>
              <a:t>（</a:t>
            </a:r>
            <a:r>
              <a:rPr lang="zh-CN" altLang="en-US" sz="2000" b="1" u="sng" dirty="0">
                <a:latin typeface="宋体" panose="02010600030101010101" pitchFamily="2" charset="-122"/>
              </a:rPr>
              <a:t>位级电路</a:t>
            </a:r>
            <a:r>
              <a:rPr lang="zh-CN" altLang="en-US" sz="2000" b="1" dirty="0">
                <a:latin typeface="宋体" panose="02010600030101010101" pitchFamily="2" charset="-122"/>
              </a:rPr>
              <a:t>或操作流水）    </a:t>
            </a:r>
            <a:r>
              <a:rPr lang="en-US" altLang="zh-CN" sz="2200" b="1" dirty="0">
                <a:latin typeface="宋体" panose="02010600030101010101" pitchFamily="2" charset="-122"/>
              </a:rPr>
              <a:t>W</a:t>
            </a:r>
            <a:r>
              <a:rPr lang="zh-CN" altLang="en-US" sz="2200" b="1" dirty="0">
                <a:latin typeface="宋体" panose="02010600030101010101" pitchFamily="2" charset="-122"/>
              </a:rPr>
              <a:t>级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28600" y="2564904"/>
            <a:ext cx="8686800" cy="26940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sz="2200" b="1" dirty="0">
                <a:latin typeface="宋体" panose="02010600030101010101" pitchFamily="2" charset="-122"/>
              </a:rPr>
              <a:t>T(C)</a:t>
            </a:r>
            <a:r>
              <a:rPr lang="zh-CN" altLang="en-US" sz="2200" b="1" dirty="0"/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&lt;K×K</a:t>
            </a:r>
            <a:r>
              <a:rPr lang="en-US" altLang="zh-CN" sz="2200" b="1" dirty="0"/>
              <a:t>’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en-US" altLang="zh-CN" sz="2200" b="1" dirty="0">
                <a:latin typeface="宋体" panose="02010600030101010101" pitchFamily="2" charset="-122"/>
              </a:rPr>
              <a:t>D×D</a:t>
            </a:r>
            <a:r>
              <a:rPr lang="en-US" altLang="zh-CN" sz="2200" b="1" dirty="0"/>
              <a:t>’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en-US" altLang="zh-CN" sz="2200" b="1" dirty="0">
                <a:latin typeface="宋体" panose="02010600030101010101" pitchFamily="2" charset="-122"/>
              </a:rPr>
              <a:t>W×W</a:t>
            </a:r>
            <a:r>
              <a:rPr lang="en-US" altLang="zh-CN" sz="2200" b="1" dirty="0"/>
              <a:t>’</a:t>
            </a:r>
            <a:r>
              <a:rPr lang="en-US" altLang="zh-CN" sz="2200" b="1" dirty="0">
                <a:latin typeface="宋体" panose="02010600030101010101" pitchFamily="2" charset="-122"/>
              </a:rPr>
              <a:t>&gt;</a:t>
            </a:r>
          </a:p>
          <a:p>
            <a:pPr algn="l">
              <a:lnSpc>
                <a:spcPct val="12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 </a:t>
            </a:r>
            <a:r>
              <a:rPr lang="zh-CN" altLang="en-US" sz="1800" b="1" dirty="0">
                <a:latin typeface="宋体" panose="02010600030101010101" pitchFamily="2" charset="-122"/>
              </a:rPr>
              <a:t>其中：</a:t>
            </a:r>
            <a:r>
              <a:rPr lang="en-US" altLang="zh-CN" sz="1800" b="1" dirty="0">
                <a:latin typeface="宋体" panose="02010600030101010101" pitchFamily="2" charset="-122"/>
              </a:rPr>
              <a:t>K</a:t>
            </a:r>
            <a:r>
              <a:rPr lang="zh-CN" altLang="en-US" sz="1800" b="1" dirty="0">
                <a:latin typeface="宋体" panose="02010600030101010101" pitchFamily="2" charset="-122"/>
              </a:rPr>
              <a:t>为</a:t>
            </a:r>
            <a:r>
              <a:rPr lang="en-US" altLang="zh-CN" sz="1800" b="1" dirty="0">
                <a:latin typeface="宋体" panose="02010600030101010101" pitchFamily="2" charset="-122"/>
              </a:rPr>
              <a:t>PCU</a:t>
            </a:r>
            <a:r>
              <a:rPr lang="zh-CN" altLang="en-US" sz="1800" b="1" dirty="0">
                <a:latin typeface="宋体" panose="02010600030101010101" pitchFamily="2" charset="-122"/>
              </a:rPr>
              <a:t>数、</a:t>
            </a:r>
            <a:r>
              <a:rPr lang="en-US" altLang="zh-CN" sz="1800" b="1" dirty="0">
                <a:latin typeface="宋体" panose="02010600030101010101" pitchFamily="2" charset="-122"/>
              </a:rPr>
              <a:t>K</a:t>
            </a:r>
            <a:r>
              <a:rPr lang="en-US" altLang="zh-CN" sz="1800" b="1" dirty="0"/>
              <a:t>’</a:t>
            </a:r>
            <a:r>
              <a:rPr lang="zh-CN" altLang="en-US" sz="1800" b="1" dirty="0">
                <a:latin typeface="宋体" panose="02010600030101010101" pitchFamily="2" charset="-122"/>
              </a:rPr>
              <a:t>为宏流水级数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所含</a:t>
            </a:r>
            <a:r>
              <a:rPr lang="en-US" altLang="zh-CN" sz="1800" b="1" dirty="0">
                <a:latin typeface="宋体" panose="02010600030101010101" pitchFamily="2" charset="-122"/>
              </a:rPr>
              <a:t>PCU</a:t>
            </a:r>
            <a:r>
              <a:rPr lang="zh-CN" altLang="en-US" sz="1800" b="1" dirty="0">
                <a:latin typeface="宋体" panose="02010600030101010101" pitchFamily="2" charset="-122"/>
              </a:rPr>
              <a:t>数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  <a:r>
              <a:rPr lang="en-US" altLang="zh-CN" sz="1800" b="1" dirty="0">
                <a:latin typeface="宋体" panose="02010600030101010101" pitchFamily="2" charset="-122"/>
              </a:rPr>
              <a:t>K</a:t>
            </a:r>
            <a:r>
              <a:rPr lang="en-US" altLang="zh-CN" sz="1800" b="1" dirty="0">
                <a:latin typeface="+mn-lt"/>
              </a:rPr>
              <a:t>’</a:t>
            </a:r>
            <a:r>
              <a:rPr lang="zh-CN" altLang="en-US" sz="1800" b="1" dirty="0">
                <a:latin typeface="宋体" panose="02010600030101010101" pitchFamily="2" charset="-122"/>
              </a:rPr>
              <a:t>≤</a:t>
            </a:r>
            <a:r>
              <a:rPr lang="en-US" altLang="zh-CN" sz="1800" b="1" dirty="0">
                <a:latin typeface="宋体" panose="02010600030101010101" pitchFamily="2" charset="-122"/>
              </a:rPr>
              <a:t>K</a:t>
            </a:r>
            <a:endParaRPr lang="zh-CN" altLang="en-US" sz="1800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              </a:t>
            </a:r>
            <a:r>
              <a:rPr lang="en-US" altLang="zh-CN" sz="1800" b="1" dirty="0">
                <a:latin typeface="宋体" panose="02010600030101010101" pitchFamily="2" charset="-122"/>
              </a:rPr>
              <a:t>D</a:t>
            </a:r>
            <a:r>
              <a:rPr lang="zh-CN" altLang="en-US" sz="1800" b="1" dirty="0">
                <a:latin typeface="宋体" panose="02010600030101010101" pitchFamily="2" charset="-122"/>
              </a:rPr>
              <a:t>为每个</a:t>
            </a:r>
            <a:r>
              <a:rPr lang="en-US" altLang="zh-CN" sz="1800" b="1" dirty="0">
                <a:latin typeface="宋体" panose="02010600030101010101" pitchFamily="2" charset="-122"/>
              </a:rPr>
              <a:t>PCU</a:t>
            </a:r>
            <a:r>
              <a:rPr lang="zh-CN" altLang="en-US" sz="1800" b="1" dirty="0">
                <a:latin typeface="宋体" panose="02010600030101010101" pitchFamily="2" charset="-122"/>
              </a:rPr>
              <a:t>中</a:t>
            </a:r>
            <a:r>
              <a:rPr lang="en-US" altLang="zh-CN" sz="1800" b="1" dirty="0">
                <a:latin typeface="宋体" panose="02010600030101010101" pitchFamily="2" charset="-122"/>
              </a:rPr>
              <a:t>ALU</a:t>
            </a:r>
            <a:r>
              <a:rPr lang="zh-CN" altLang="en-US" sz="1800" b="1" dirty="0">
                <a:latin typeface="宋体" panose="02010600030101010101" pitchFamily="2" charset="-122"/>
              </a:rPr>
              <a:t>数、</a:t>
            </a:r>
            <a:r>
              <a:rPr lang="en-US" altLang="zh-CN" sz="1800" b="1" dirty="0">
                <a:latin typeface="宋体" panose="02010600030101010101" pitchFamily="2" charset="-122"/>
              </a:rPr>
              <a:t>D</a:t>
            </a:r>
            <a:r>
              <a:rPr lang="en-US" altLang="zh-CN" sz="1800" b="1" dirty="0"/>
              <a:t>’</a:t>
            </a:r>
            <a:r>
              <a:rPr lang="zh-CN" altLang="en-US" sz="1800" b="1" dirty="0">
                <a:latin typeface="宋体" panose="02010600030101010101" pitchFamily="2" charset="-122"/>
              </a:rPr>
              <a:t>为指令流水级数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所含</a:t>
            </a:r>
            <a:r>
              <a:rPr lang="en-US" altLang="zh-CN" sz="1800" b="1" dirty="0">
                <a:latin typeface="宋体" panose="02010600030101010101" pitchFamily="2" charset="-122"/>
              </a:rPr>
              <a:t>ALU</a:t>
            </a:r>
            <a:r>
              <a:rPr lang="zh-CN" altLang="en-US" sz="1800" b="1" dirty="0">
                <a:latin typeface="宋体" panose="02010600030101010101" pitchFamily="2" charset="-122"/>
              </a:rPr>
              <a:t>数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</a:p>
          <a:p>
            <a:pPr algn="l">
              <a:lnSpc>
                <a:spcPct val="12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              </a:t>
            </a:r>
            <a:r>
              <a:rPr lang="en-US" altLang="zh-CN" sz="1800" b="1" dirty="0">
                <a:latin typeface="宋体" panose="02010600030101010101" pitchFamily="2" charset="-122"/>
              </a:rPr>
              <a:t>W</a:t>
            </a:r>
            <a:r>
              <a:rPr lang="zh-CN" altLang="en-US" sz="1800" b="1" dirty="0">
                <a:latin typeface="宋体" panose="02010600030101010101" pitchFamily="2" charset="-122"/>
              </a:rPr>
              <a:t>为</a:t>
            </a:r>
            <a:r>
              <a:rPr lang="en-US" altLang="zh-CN" sz="1800" b="1" dirty="0">
                <a:latin typeface="宋体" panose="02010600030101010101" pitchFamily="2" charset="-122"/>
              </a:rPr>
              <a:t>ALU</a:t>
            </a:r>
            <a:r>
              <a:rPr lang="zh-CN" altLang="en-US" sz="1800" b="1" dirty="0">
                <a:latin typeface="宋体" panose="02010600030101010101" pitchFamily="2" charset="-122"/>
              </a:rPr>
              <a:t>宽度，</a:t>
            </a:r>
            <a:r>
              <a:rPr lang="en-US" altLang="zh-CN" sz="1800" b="1" dirty="0">
                <a:latin typeface="宋体" panose="02010600030101010101" pitchFamily="2" charset="-122"/>
              </a:rPr>
              <a:t>W</a:t>
            </a:r>
            <a:r>
              <a:rPr lang="en-US" altLang="zh-CN" sz="1800" b="1" dirty="0"/>
              <a:t>’</a:t>
            </a:r>
            <a:r>
              <a:rPr lang="zh-CN" altLang="en-US" sz="1800" b="1" dirty="0">
                <a:latin typeface="宋体" panose="02010600030101010101" pitchFamily="2" charset="-122"/>
              </a:rPr>
              <a:t>为操作流水线级数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所含</a:t>
            </a:r>
            <a:r>
              <a:rPr lang="en-US" altLang="zh-CN" sz="1800" b="1" dirty="0">
                <a:latin typeface="宋体" panose="02010600030101010101" pitchFamily="2" charset="-122"/>
              </a:rPr>
              <a:t>ELC</a:t>
            </a:r>
            <a:r>
              <a:rPr lang="zh-CN" altLang="en-US" sz="1800" b="1" dirty="0">
                <a:latin typeface="宋体" panose="02010600030101010101" pitchFamily="2" charset="-122"/>
              </a:rPr>
              <a:t>套数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 algn="l">
              <a:lnSpc>
                <a:spcPct val="125000"/>
              </a:lnSpc>
              <a:spcBef>
                <a:spcPts val="300"/>
              </a:spcBef>
            </a:pPr>
            <a:r>
              <a:rPr lang="en-US" altLang="zh-CN" sz="2000" b="1" dirty="0">
                <a:solidFill>
                  <a:srgbClr val="800080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000" b="1" dirty="0">
                <a:solidFill>
                  <a:srgbClr val="800080"/>
                </a:solidFill>
                <a:latin typeface="宋体" panose="02010600030101010101" pitchFamily="2" charset="-122"/>
              </a:rPr>
              <a:t>例：</a:t>
            </a:r>
            <a:r>
              <a:rPr lang="zh-CN" altLang="en-US" sz="2000" b="1" dirty="0">
                <a:latin typeface="宋体" panose="02010600030101010101" pitchFamily="2" charset="-122"/>
              </a:rPr>
              <a:t>某机采用双核</a:t>
            </a:r>
            <a:r>
              <a:rPr lang="en-US" altLang="zh-CN" sz="2000" b="1" dirty="0">
                <a:latin typeface="宋体" panose="02010600030101010101" pitchFamily="2" charset="-122"/>
              </a:rPr>
              <a:t>CPU</a:t>
            </a:r>
            <a:r>
              <a:rPr lang="zh-CN" altLang="en-US" sz="2000" b="1" dirty="0">
                <a:latin typeface="宋体" panose="02010600030101010101" pitchFamily="2" charset="-122"/>
              </a:rPr>
              <a:t>，仅</a:t>
            </a:r>
            <a:r>
              <a:rPr lang="en-US" altLang="zh-CN" sz="2000" b="1" dirty="0"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</a:rPr>
              <a:t>套</a:t>
            </a:r>
            <a:r>
              <a:rPr lang="en-US" altLang="zh-CN" sz="2000" b="1" dirty="0">
                <a:latin typeface="宋体" panose="02010600030101010101" pitchFamily="2" charset="-122"/>
              </a:rPr>
              <a:t>I/O</a:t>
            </a:r>
            <a:r>
              <a:rPr lang="zh-CN" altLang="en-US" sz="2000" b="1" dirty="0">
                <a:latin typeface="宋体" panose="02010600030101010101" pitchFamily="2" charset="-122"/>
              </a:rPr>
              <a:t>接口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串行</a:t>
            </a:r>
            <a:r>
              <a:rPr lang="en-US" altLang="zh-CN" sz="2000" b="1" dirty="0">
                <a:latin typeface="宋体" panose="02010600030101010101" pitchFamily="2" charset="-122"/>
              </a:rPr>
              <a:t>I/O)</a:t>
            </a:r>
            <a:r>
              <a:rPr lang="zh-CN" altLang="en-US" sz="2000" b="1" dirty="0">
                <a:latin typeface="宋体" panose="02010600030101010101" pitchFamily="2" charset="-122"/>
              </a:rPr>
              <a:t>，每个核含</a:t>
            </a:r>
            <a:r>
              <a:rPr lang="en-US" altLang="zh-CN" sz="2000" b="1" dirty="0">
                <a:latin typeface="宋体" panose="02010600030101010101" pitchFamily="2" charset="-122"/>
              </a:rPr>
              <a:t>12</a:t>
            </a:r>
            <a:r>
              <a:rPr lang="zh-CN" altLang="en-US" sz="2000" b="1" dirty="0">
                <a:latin typeface="宋体" panose="02010600030101010101" pitchFamily="2" charset="-122"/>
              </a:rPr>
              <a:t>个</a:t>
            </a:r>
            <a:r>
              <a:rPr lang="en-US" altLang="zh-CN" sz="2000" b="1" dirty="0">
                <a:latin typeface="宋体" panose="02010600030101010101" pitchFamily="2" charset="-122"/>
              </a:rPr>
              <a:t>ALU</a:t>
            </a:r>
            <a:r>
              <a:rPr lang="zh-CN" altLang="en-US" sz="2000" b="1" dirty="0">
                <a:latin typeface="宋体" panose="02010600030101010101" pitchFamily="2" charset="-122"/>
              </a:rPr>
              <a:t>级部件，可构成</a:t>
            </a:r>
            <a:r>
              <a:rPr lang="en-US" altLang="zh-CN" sz="2000" b="1" dirty="0">
                <a:latin typeface="宋体" panose="02010600030101010101" pitchFamily="2" charset="-122"/>
              </a:rPr>
              <a:t>6</a:t>
            </a:r>
            <a:r>
              <a:rPr lang="zh-CN" altLang="en-US" sz="2000" b="1" dirty="0">
                <a:latin typeface="宋体" panose="02010600030101010101" pitchFamily="2" charset="-122"/>
              </a:rPr>
              <a:t>级指令流水线，字长为</a:t>
            </a:r>
            <a:r>
              <a:rPr lang="en-US" altLang="zh-CN" sz="2000" b="1" dirty="0">
                <a:latin typeface="宋体" panose="02010600030101010101" pitchFamily="2" charset="-122"/>
              </a:rPr>
              <a:t>64</a:t>
            </a:r>
            <a:r>
              <a:rPr lang="zh-CN" altLang="en-US" sz="2000" b="1" dirty="0">
                <a:latin typeface="宋体" panose="02010600030101010101" pitchFamily="2" charset="-122"/>
              </a:rPr>
              <a:t>位，部件最多可实现</a:t>
            </a:r>
            <a:r>
              <a:rPr lang="en-US" altLang="zh-CN" sz="2000" b="1" dirty="0">
                <a:latin typeface="宋体" panose="02010600030101010101" pitchFamily="2" charset="-122"/>
              </a:rPr>
              <a:t>1</a:t>
            </a:r>
            <a:r>
              <a:rPr lang="en-US" altLang="zh-CN" sz="2000" b="1" dirty="0">
                <a:latin typeface="+mn-lt"/>
              </a:rPr>
              <a:t>~</a:t>
            </a:r>
            <a:r>
              <a:rPr lang="en-US" altLang="zh-CN" sz="2000" b="1" dirty="0">
                <a:latin typeface="宋体" panose="02010600030101010101" pitchFamily="2" charset="-122"/>
              </a:rPr>
              <a:t>16</a:t>
            </a:r>
            <a:r>
              <a:rPr lang="zh-CN" altLang="en-US" sz="2000" b="1" dirty="0">
                <a:latin typeface="宋体" panose="02010600030101010101" pitchFamily="2" charset="-122"/>
              </a:rPr>
              <a:t>级操作流水，该机的结构可表示为</a:t>
            </a:r>
            <a:r>
              <a:rPr lang="en-US" altLang="zh-CN" sz="2000" b="1" dirty="0">
                <a:latin typeface="宋体" panose="02010600030101010101" pitchFamily="2" charset="-122"/>
              </a:rPr>
              <a:t>&lt;2*1,12*6,64*16&gt;</a:t>
            </a:r>
            <a:r>
              <a:rPr lang="zh-CN" altLang="en-US" sz="2000" b="1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99592" y="5229200"/>
            <a:ext cx="6310536" cy="8141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latin typeface="宋体" panose="02010600030101010101" pitchFamily="2" charset="-122"/>
              </a:rPr>
              <a:t>对并行及流水线的程度有清晰的描述</a:t>
            </a:r>
          </a:p>
          <a:p>
            <a:pPr algn="l">
              <a:lnSpc>
                <a:spcPct val="125000"/>
              </a:lnSpc>
            </a:pPr>
            <a:r>
              <a:rPr lang="zh-CN" altLang="en-US" sz="1800" b="1" dirty="0">
                <a:solidFill>
                  <a:srgbClr val="800080"/>
                </a:solidFill>
                <a:latin typeface="宋体" panose="02010600030101010101" pitchFamily="2" charset="-122"/>
              </a:rPr>
              <a:t>    注：</a:t>
            </a:r>
            <a:r>
              <a:rPr lang="zh-CN" altLang="en-US" sz="1800" b="1" dirty="0">
                <a:latin typeface="宋体" panose="02010600030101010101" pitchFamily="2" charset="-122"/>
              </a:rPr>
              <a:t>流水采用时间重叠策略，并行采用资源重复策略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259632" cy="36004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5e11611-9d26-433d-bb9b-a04ce4aeceee"/>
  <p:tag name="COMMONDATA" val="eyJoZGlkIjoiY2ZiYjY4MjU5YzBkYmJmZjUyNGJiOWY1ZTc3NzM1MGYifQ==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4212</TotalTime>
  <Words>6017</Words>
  <Application>Microsoft Office PowerPoint</Application>
  <PresentationFormat>全屏显示(4:3)</PresentationFormat>
  <Paragraphs>913</Paragraphs>
  <Slides>35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黑体</vt:lpstr>
      <vt:lpstr>宋体</vt:lpstr>
      <vt:lpstr>Arial</vt:lpstr>
      <vt:lpstr>Times New Roman</vt:lpstr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耀欣 梁</cp:lastModifiedBy>
  <cp:revision>543</cp:revision>
  <dcterms:created xsi:type="dcterms:W3CDTF">2002-01-15T03:42:00Z</dcterms:created>
  <dcterms:modified xsi:type="dcterms:W3CDTF">2024-06-14T16:10:40Z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D7D4471BC76D4A9D8C468231D68AC72D_12</vt:lpwstr>
  </property>
  <property fmtid="{D5CDD505-2E9C-101B-9397-08002B2CF9AE}" pid="3" name="KSOProductBuildVer">
    <vt:lpwstr>2052-11.1.0.14309</vt:lpwstr>
  </property>
</Properties>
</file>