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400" r:id="rId3"/>
    <p:sldId id="345" r:id="rId4"/>
    <p:sldId id="402" r:id="rId5"/>
    <p:sldId id="401" r:id="rId6"/>
    <p:sldId id="403" r:id="rId7"/>
    <p:sldId id="404" r:id="rId8"/>
    <p:sldId id="349" r:id="rId9"/>
    <p:sldId id="350" r:id="rId10"/>
    <p:sldId id="385" r:id="rId11"/>
    <p:sldId id="390" r:id="rId12"/>
    <p:sldId id="405" r:id="rId13"/>
    <p:sldId id="406" r:id="rId14"/>
    <p:sldId id="419" r:id="rId15"/>
    <p:sldId id="276" r:id="rId16"/>
    <p:sldId id="279" r:id="rId17"/>
    <p:sldId id="362" r:id="rId18"/>
    <p:sldId id="257" r:id="rId19"/>
    <p:sldId id="298" r:id="rId20"/>
    <p:sldId id="357" r:id="rId21"/>
    <p:sldId id="356" r:id="rId22"/>
    <p:sldId id="299" r:id="rId23"/>
    <p:sldId id="300" r:id="rId24"/>
    <p:sldId id="358" r:id="rId25"/>
    <p:sldId id="268" r:id="rId26"/>
    <p:sldId id="386" r:id="rId27"/>
    <p:sldId id="387" r:id="rId28"/>
    <p:sldId id="388" r:id="rId29"/>
    <p:sldId id="415" r:id="rId30"/>
    <p:sldId id="417" r:id="rId31"/>
    <p:sldId id="288" r:id="rId32"/>
    <p:sldId id="412" r:id="rId33"/>
    <p:sldId id="289" r:id="rId34"/>
    <p:sldId id="290" r:id="rId35"/>
    <p:sldId id="302" r:id="rId36"/>
    <p:sldId id="408" r:id="rId37"/>
    <p:sldId id="366" r:id="rId38"/>
    <p:sldId id="418" r:id="rId39"/>
    <p:sldId id="413" r:id="rId40"/>
    <p:sldId id="420" r:id="rId41"/>
    <p:sldId id="391" r:id="rId42"/>
    <p:sldId id="397" r:id="rId43"/>
    <p:sldId id="398" r:id="rId44"/>
    <p:sldId id="399" r:id="rId45"/>
    <p:sldId id="378" r:id="rId46"/>
  </p:sldIdLst>
  <p:sldSz cx="9144000" cy="6858000" type="screen4x3"/>
  <p:notesSz cx="6858000" cy="9144000"/>
  <p:custDataLst>
    <p:tags r:id="rId4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990099"/>
    <a:srgbClr val="CC99FF"/>
    <a:srgbClr val="FFCCFF"/>
    <a:srgbClr val="FFCC99"/>
    <a:srgbClr val="CCFFFF"/>
    <a:srgbClr val="CCCCFF"/>
    <a:srgbClr val="CCECFF"/>
    <a:srgbClr val="66CC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0" autoAdjust="0"/>
    <p:restoredTop sz="87969" autoAdjust="0"/>
  </p:normalViewPr>
  <p:slideViewPr>
    <p:cSldViewPr showGuides="1">
      <p:cViewPr varScale="1">
        <p:scale>
          <a:sx n="86" d="100"/>
          <a:sy n="86" d="100"/>
        </p:scale>
        <p:origin x="135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83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83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07F3DEB1-4A09-4518-BA2F-1D076739ABC1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1148A0EB-F38A-4E61-A6B0-8A0D40F1BC72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</a:t>
            </a:r>
            <a:r>
              <a:rPr lang="zh-CN" altLang="en-US" dirty="0"/>
              <a:t>学时：</a:t>
            </a:r>
            <a:r>
              <a:rPr lang="en-US" altLang="zh-CN" dirty="0"/>
              <a:t>-</a:t>
            </a:r>
            <a:r>
              <a:rPr lang="zh-CN" altLang="en-US" dirty="0"/>
              <a:t>设计概述，</a:t>
            </a:r>
            <a:r>
              <a:rPr lang="en-US" altLang="zh-CN" dirty="0"/>
              <a:t>3</a:t>
            </a:r>
            <a:r>
              <a:rPr lang="zh-CN" altLang="en-US" dirty="0"/>
              <a:t>学时：</a:t>
            </a:r>
            <a:r>
              <a:rPr lang="en-US" altLang="zh-CN" dirty="0"/>
              <a:t>-</a:t>
            </a:r>
            <a:r>
              <a:rPr lang="zh-CN" altLang="en-US" dirty="0"/>
              <a:t>编址方式</a:t>
            </a:r>
            <a:r>
              <a:rPr lang="en-US" altLang="zh-CN" dirty="0"/>
              <a:t>(</a:t>
            </a:r>
            <a:r>
              <a:rPr lang="zh-CN" altLang="en-US" dirty="0"/>
              <a:t>一半</a:t>
            </a:r>
            <a:r>
              <a:rPr lang="en-US" altLang="zh-CN" dirty="0"/>
              <a:t>)</a:t>
            </a:r>
            <a:r>
              <a:rPr lang="zh-CN" altLang="en-US" dirty="0"/>
              <a:t> ，</a:t>
            </a:r>
            <a:r>
              <a:rPr lang="en-US" altLang="zh-CN" dirty="0"/>
              <a:t>2</a:t>
            </a:r>
            <a:r>
              <a:rPr lang="zh-CN" altLang="en-US" dirty="0"/>
              <a:t>学时</a:t>
            </a:r>
            <a:r>
              <a:rPr lang="en-US" altLang="zh-CN" dirty="0"/>
              <a:t>-</a:t>
            </a:r>
            <a:r>
              <a:rPr lang="zh-CN" altLang="en-US" dirty="0"/>
              <a:t>指令格式优化，</a:t>
            </a:r>
            <a:r>
              <a:rPr lang="en-US" altLang="zh-CN" dirty="0"/>
              <a:t>1</a:t>
            </a:r>
            <a:r>
              <a:rPr lang="zh-CN" altLang="en-US" dirty="0"/>
              <a:t>学时</a:t>
            </a:r>
            <a:r>
              <a:rPr lang="en-US" altLang="zh-CN" dirty="0"/>
              <a:t>-MPIS</a:t>
            </a:r>
            <a:r>
              <a:rPr lang="zh-CN" altLang="en-US" dirty="0"/>
              <a:t>指令分析，</a:t>
            </a:r>
            <a:r>
              <a:rPr lang="en-US" altLang="zh-CN"/>
              <a:t>2</a:t>
            </a:r>
            <a:r>
              <a:rPr lang="zh-CN" altLang="en-US"/>
              <a:t>学时</a:t>
            </a:r>
            <a:r>
              <a:rPr lang="en-US" altLang="zh-CN" dirty="0"/>
              <a:t>-</a:t>
            </a:r>
            <a:r>
              <a:rPr lang="zh-CN" altLang="en-US" dirty="0"/>
              <a:t>研讨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思考①：分别为</a:t>
            </a:r>
            <a:r>
              <a:rPr lang="en-US" altLang="zh-CN" dirty="0"/>
              <a:t>7/8</a:t>
            </a:r>
            <a:r>
              <a:rPr lang="zh-CN" altLang="en-US" dirty="0"/>
              <a:t>、</a:t>
            </a:r>
            <a:r>
              <a:rPr lang="en-US" altLang="zh-CN" dirty="0"/>
              <a:t>7/16</a:t>
            </a:r>
            <a:r>
              <a:rPr lang="zh-CN" altLang="en-US" dirty="0"/>
              <a:t>；至少为</a:t>
            </a:r>
            <a:r>
              <a:rPr lang="en-US" altLang="zh-CN" dirty="0"/>
              <a:t>5t</a:t>
            </a:r>
            <a:r>
              <a:rPr lang="zh-CN" altLang="en-US" dirty="0"/>
              <a:t>（位数运算增加</a:t>
            </a:r>
            <a:r>
              <a:rPr lang="en-US" altLang="zh-CN" dirty="0"/>
              <a:t>1t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思考③：指令条数减少、向量处理速度提高（无需多次取指</a:t>
            </a:r>
            <a:r>
              <a:rPr lang="en-US" altLang="zh-CN" dirty="0"/>
              <a:t>/</a:t>
            </a:r>
            <a:r>
              <a:rPr lang="zh-CN" altLang="en-US" dirty="0"/>
              <a:t>译码），需增加向量处理部件、向量寄存器</a:t>
            </a:r>
            <a:r>
              <a:rPr lang="en-US" altLang="zh-CN" dirty="0"/>
              <a:t>/</a:t>
            </a:r>
            <a:r>
              <a:rPr lang="zh-CN" altLang="en-US" dirty="0"/>
              <a:t>存取缓冲器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思考：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q</a:t>
            </a:r>
            <a:r>
              <a:rPr lang="zh-CN" altLang="en-US" dirty="0"/>
              <a:t>是二进制位数</a:t>
            </a:r>
            <a:r>
              <a:rPr lang="zh-CN" altLang="en-US" b="0" dirty="0"/>
              <a:t>，</a:t>
            </a:r>
            <a:r>
              <a:rPr lang="en-US" altLang="zh-CN" b="0" dirty="0"/>
              <a:t>p</a:t>
            </a:r>
            <a:r>
              <a:rPr lang="en-US" altLang="zh-CN" b="0" i="1" baseline="-18000" dirty="0"/>
              <a:t>′</a:t>
            </a:r>
            <a:r>
              <a:rPr lang="en-US" altLang="zh-CN" b="0" i="0" baseline="0" dirty="0"/>
              <a:t>=(</a:t>
            </a:r>
            <a:r>
              <a:rPr lang="en-US" altLang="zh-CN" b="0" dirty="0"/>
              <a:t>p-1)</a:t>
            </a:r>
            <a:r>
              <a:rPr lang="en-US" altLang="zh-CN" b="0" i="0" baseline="0" dirty="0"/>
              <a:t>/log</a:t>
            </a:r>
            <a:r>
              <a:rPr lang="en-US" altLang="zh-CN" b="0" i="0" baseline="-18000" dirty="0"/>
              <a:t>2</a:t>
            </a:r>
            <a:r>
              <a:rPr lang="en-US" altLang="zh-CN" b="0" i="0" baseline="0" dirty="0"/>
              <a:t>r</a:t>
            </a:r>
            <a:r>
              <a:rPr lang="en-US" altLang="zh-CN" b="0" i="0" baseline="-18000" dirty="0"/>
              <a:t>m</a:t>
            </a:r>
            <a:r>
              <a:rPr lang="en-US" altLang="zh-CN" b="0" dirty="0"/>
              <a:t>, q</a:t>
            </a:r>
            <a:r>
              <a:rPr lang="en-US" altLang="zh-CN" b="0" i="1" baseline="-18000" dirty="0"/>
              <a:t>′</a:t>
            </a:r>
            <a:r>
              <a:rPr lang="en-US" altLang="zh-CN" b="0" i="0" baseline="0" dirty="0"/>
              <a:t>=(q</a:t>
            </a:r>
            <a:r>
              <a:rPr lang="en-US" altLang="zh-CN" b="0" dirty="0"/>
              <a:t>-1)</a:t>
            </a:r>
            <a:r>
              <a:rPr lang="en-US" altLang="zh-CN" b="0" i="0" baseline="0" dirty="0"/>
              <a:t>/log</a:t>
            </a:r>
            <a:r>
              <a:rPr lang="en-US" altLang="zh-CN" b="0" i="0" baseline="-26000" dirty="0"/>
              <a:t>2</a:t>
            </a:r>
            <a:r>
              <a:rPr lang="en-US" altLang="zh-CN" b="0" i="0" baseline="0" dirty="0"/>
              <a:t>r</a:t>
            </a:r>
            <a:r>
              <a:rPr lang="en-US" altLang="zh-CN" b="0" i="0" baseline="-18000" dirty="0"/>
              <a:t>e</a:t>
            </a:r>
            <a:endParaRPr lang="zh-CN" altLang="en-US" b="0" baseline="-18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9651890-191A-456E-A72E-4F9AF25C4A7A}" type="slidenum">
              <a:rPr lang="en-US" altLang="zh-CN"/>
              <a:t>16</a:t>
            </a:fld>
            <a:endParaRPr lang="en-US" altLang="zh-CN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0" dirty="0">
                <a:latin typeface="宋体" panose="02010600030101010101" pitchFamily="2" charset="-122"/>
              </a:rPr>
              <a:t>原理分析可参考郑纬民或李学干的</a:t>
            </a:r>
            <a:r>
              <a:rPr lang="en-US" altLang="zh-CN" sz="1200" b="0" dirty="0">
                <a:latin typeface="宋体" panose="02010600030101010101" pitchFamily="2" charset="-122"/>
              </a:rPr>
              <a:t>《</a:t>
            </a:r>
            <a:r>
              <a:rPr lang="zh-CN" altLang="en-US" sz="1200" b="0" dirty="0">
                <a:latin typeface="宋体" panose="02010600030101010101" pitchFamily="2" charset="-122"/>
              </a:rPr>
              <a:t>计算机系统结构</a:t>
            </a:r>
            <a:r>
              <a:rPr lang="en-US" altLang="zh-CN" sz="1200" b="0" dirty="0">
                <a:latin typeface="宋体" panose="02010600030101010101" pitchFamily="2" charset="-122"/>
              </a:rPr>
              <a:t>》</a:t>
            </a:r>
            <a:r>
              <a:rPr lang="zh-CN" altLang="en-US" sz="1200" b="0" dirty="0">
                <a:latin typeface="宋体" panose="02010600030101010101" pitchFamily="2" charset="-122"/>
              </a:rPr>
              <a:t>：精度＝尾数最低位的一半，效率＝规格化个数</a:t>
            </a:r>
            <a:r>
              <a:rPr lang="en-US" altLang="zh-CN" sz="1200" b="0" dirty="0">
                <a:latin typeface="宋体" panose="02010600030101010101" pitchFamily="2" charset="-122"/>
              </a:rPr>
              <a:t>/</a:t>
            </a:r>
            <a:r>
              <a:rPr lang="zh-CN" altLang="en-US" sz="1200" b="0" dirty="0">
                <a:latin typeface="宋体" panose="02010600030101010101" pitchFamily="2" charset="-122"/>
              </a:rPr>
              <a:t>全部个数</a:t>
            </a:r>
            <a:endParaRPr lang="zh-CN" altLang="en-US" b="0" dirty="0"/>
          </a:p>
          <a:p>
            <a:r>
              <a:rPr lang="en-US" altLang="zh-CN" dirty="0"/>
              <a:t>re</a:t>
            </a:r>
            <a:r>
              <a:rPr lang="zh-CN" altLang="en-US" dirty="0"/>
              <a:t>设计反例</a:t>
            </a:r>
            <a:r>
              <a:rPr lang="en-US" altLang="zh-CN" dirty="0"/>
              <a:t>—re=4</a:t>
            </a:r>
            <a:r>
              <a:rPr lang="zh-CN" altLang="en-US" dirty="0"/>
              <a:t>、</a:t>
            </a:r>
            <a:r>
              <a:rPr lang="en-US" altLang="zh-CN" dirty="0"/>
              <a:t>q=4</a:t>
            </a:r>
            <a:r>
              <a:rPr lang="zh-CN" altLang="en-US" dirty="0"/>
              <a:t>时，</a:t>
            </a:r>
            <a:r>
              <a:rPr lang="en-US" altLang="zh-CN" dirty="0"/>
              <a:t>E=1100</a:t>
            </a:r>
            <a:r>
              <a:rPr lang="zh-CN" altLang="en-US" dirty="0"/>
              <a:t>需减一，则</a:t>
            </a:r>
            <a:r>
              <a:rPr lang="en-US" altLang="zh-CN" dirty="0"/>
              <a:t>11</a:t>
            </a:r>
            <a:r>
              <a:rPr lang="zh-CN" altLang="en-US" dirty="0"/>
              <a:t>→</a:t>
            </a:r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en-US" altLang="zh-CN" dirty="0"/>
              <a:t>00</a:t>
            </a:r>
            <a:r>
              <a:rPr lang="zh-CN" altLang="en-US" dirty="0"/>
              <a:t>→</a:t>
            </a:r>
            <a:r>
              <a:rPr lang="en-US" altLang="zh-CN" dirty="0"/>
              <a:t>11</a:t>
            </a:r>
            <a:r>
              <a:rPr lang="zh-CN" altLang="en-US" dirty="0"/>
              <a:t>麻烦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sz="1200" b="0" dirty="0" err="1">
                <a:latin typeface="宋体" panose="02010600030101010101" pitchFamily="2" charset="-122"/>
              </a:rPr>
              <a:t>rm</a:t>
            </a:r>
            <a:r>
              <a:rPr lang="zh-CN" altLang="en-US" sz="1200" b="0" dirty="0">
                <a:latin typeface="宋体" panose="02010600030101010101" pitchFamily="2" charset="-122"/>
              </a:rPr>
              <a:t>设计例</a:t>
            </a:r>
            <a:r>
              <a:rPr lang="en-US" altLang="zh-CN" sz="1200" b="0" dirty="0">
                <a:latin typeface="宋体" panose="02010600030101010101" pitchFamily="2" charset="-122"/>
              </a:rPr>
              <a:t>—</a:t>
            </a:r>
            <a:r>
              <a:rPr lang="zh-CN" altLang="en-US" sz="1200" b="0" dirty="0">
                <a:latin typeface="宋体" panose="02010600030101010101" pitchFamily="2" charset="-122"/>
              </a:rPr>
              <a:t>早期的</a:t>
            </a:r>
            <a:r>
              <a:rPr lang="en-US" altLang="zh-CN" sz="1200" b="0" dirty="0">
                <a:latin typeface="宋体" panose="02010600030101010101" pitchFamily="2" charset="-122"/>
              </a:rPr>
              <a:t>IBM 360</a:t>
            </a:r>
            <a:r>
              <a:rPr lang="zh-CN" altLang="en-US" sz="1200" b="0" dirty="0">
                <a:latin typeface="宋体" panose="02010600030101010101" pitchFamily="2" charset="-122"/>
              </a:rPr>
              <a:t>系列等</a:t>
            </a:r>
            <a:r>
              <a:rPr lang="en-US" altLang="zh-CN" sz="1200" b="0" dirty="0" err="1">
                <a:latin typeface="宋体" panose="02010600030101010101" pitchFamily="2" charset="-122"/>
              </a:rPr>
              <a:t>r</a:t>
            </a:r>
            <a:r>
              <a:rPr lang="en-US" altLang="zh-CN" sz="1200" b="0" baseline="-20000" dirty="0" err="1">
                <a:latin typeface="宋体" panose="02010600030101010101" pitchFamily="2" charset="-122"/>
              </a:rPr>
              <a:t>m</a:t>
            </a:r>
            <a:r>
              <a:rPr lang="en-US" altLang="zh-CN" sz="1200" b="0" dirty="0">
                <a:latin typeface="宋体" panose="02010600030101010101" pitchFamily="2" charset="-122"/>
              </a:rPr>
              <a:t>=16</a:t>
            </a:r>
            <a:r>
              <a:rPr lang="zh-CN" altLang="en-US" sz="1200" b="0" dirty="0">
                <a:latin typeface="宋体" panose="02010600030101010101" pitchFamily="2" charset="-122"/>
              </a:rPr>
              <a:t>，</a:t>
            </a:r>
            <a:r>
              <a:rPr lang="en-US" altLang="zh-CN" sz="1200" b="0" dirty="0">
                <a:latin typeface="宋体" panose="02010600030101010101" pitchFamily="2" charset="-122"/>
              </a:rPr>
              <a:t>Burroughs</a:t>
            </a:r>
            <a:r>
              <a:rPr lang="zh-CN" altLang="en-US" sz="1200" b="0" dirty="0">
                <a:latin typeface="宋体" panose="02010600030101010101" pitchFamily="2" charset="-122"/>
              </a:rPr>
              <a:t>的</a:t>
            </a:r>
            <a:r>
              <a:rPr lang="en-US" altLang="zh-CN" sz="1200" b="0" dirty="0">
                <a:latin typeface="宋体" panose="02010600030101010101" pitchFamily="2" charset="-122"/>
              </a:rPr>
              <a:t>B6700</a:t>
            </a:r>
            <a:r>
              <a:rPr lang="zh-CN" altLang="en-US" sz="1200" b="0" dirty="0">
                <a:latin typeface="宋体" panose="02010600030101010101" pitchFamily="2" charset="-122"/>
              </a:rPr>
              <a:t>系列等</a:t>
            </a:r>
            <a:r>
              <a:rPr lang="en-US" altLang="zh-CN" sz="1200" b="0" dirty="0" err="1">
                <a:latin typeface="宋体" panose="02010600030101010101" pitchFamily="2" charset="-122"/>
              </a:rPr>
              <a:t>r</a:t>
            </a:r>
            <a:r>
              <a:rPr lang="en-US" altLang="zh-CN" sz="1200" b="0" baseline="-20000" dirty="0" err="1">
                <a:latin typeface="宋体" panose="02010600030101010101" pitchFamily="2" charset="-122"/>
              </a:rPr>
              <a:t>m</a:t>
            </a:r>
            <a:r>
              <a:rPr lang="en-US" altLang="zh-CN" sz="1200" b="0" dirty="0">
                <a:latin typeface="宋体" panose="02010600030101010101" pitchFamily="2" charset="-122"/>
              </a:rPr>
              <a:t>=8,</a:t>
            </a:r>
          </a:p>
          <a:p>
            <a:pPr>
              <a:lnSpc>
                <a:spcPct val="125000"/>
              </a:lnSpc>
            </a:pPr>
            <a:r>
              <a:rPr lang="en-US" altLang="zh-CN" sz="1200" b="0" dirty="0">
                <a:latin typeface="宋体" panose="02010600030101010101" pitchFamily="2" charset="-122"/>
              </a:rPr>
              <a:t>              </a:t>
            </a:r>
            <a:r>
              <a:rPr lang="zh-CN" altLang="en-US" sz="1200" b="0" dirty="0">
                <a:latin typeface="宋体" panose="02010600030101010101" pitchFamily="2" charset="-122"/>
              </a:rPr>
              <a:t>后期的</a:t>
            </a:r>
            <a:r>
              <a:rPr lang="en-US" altLang="zh-CN" sz="1200" b="0" dirty="0">
                <a:latin typeface="宋体" panose="02010600030101010101" pitchFamily="2" charset="-122"/>
              </a:rPr>
              <a:t>Intel x86</a:t>
            </a:r>
            <a:r>
              <a:rPr lang="zh-CN" altLang="en-US" sz="1200" b="0" dirty="0">
                <a:latin typeface="宋体" panose="02010600030101010101" pitchFamily="2" charset="-122"/>
              </a:rPr>
              <a:t>系列、</a:t>
            </a:r>
            <a:r>
              <a:rPr lang="en-US" altLang="zh-CN" sz="1200" b="0" dirty="0">
                <a:latin typeface="宋体" panose="02010600030101010101" pitchFamily="2" charset="-122"/>
              </a:rPr>
              <a:t>DEC</a:t>
            </a:r>
            <a:r>
              <a:rPr lang="zh-CN" altLang="en-US" sz="1200" b="0" dirty="0">
                <a:latin typeface="宋体" panose="02010600030101010101" pitchFamily="2" charset="-122"/>
              </a:rPr>
              <a:t>、</a:t>
            </a:r>
            <a:r>
              <a:rPr lang="en-US" altLang="zh-CN" sz="1200" b="0" dirty="0">
                <a:latin typeface="宋体" panose="02010600030101010101" pitchFamily="2" charset="-122"/>
              </a:rPr>
              <a:t>CDC</a:t>
            </a:r>
            <a:r>
              <a:rPr lang="zh-CN" altLang="en-US" sz="1200" b="0" dirty="0">
                <a:latin typeface="宋体" panose="02010600030101010101" pitchFamily="2" charset="-122"/>
              </a:rPr>
              <a:t>等机器</a:t>
            </a:r>
            <a:r>
              <a:rPr lang="en-US" altLang="zh-CN" sz="1200" b="0" dirty="0" err="1">
                <a:latin typeface="宋体" panose="02010600030101010101" pitchFamily="2" charset="-122"/>
              </a:rPr>
              <a:t>r</a:t>
            </a:r>
            <a:r>
              <a:rPr lang="en-US" altLang="zh-CN" sz="1200" b="0" baseline="-20000" dirty="0" err="1">
                <a:latin typeface="宋体" panose="02010600030101010101" pitchFamily="2" charset="-122"/>
              </a:rPr>
              <a:t>m</a:t>
            </a:r>
            <a:r>
              <a:rPr lang="en-US" altLang="zh-CN" sz="1200" b="0" dirty="0">
                <a:latin typeface="宋体" panose="02010600030101010101" pitchFamily="2" charset="-122"/>
              </a:rPr>
              <a:t>=2</a:t>
            </a:r>
            <a:endParaRPr lang="zh-CN" altLang="en-US" b="0" dirty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思考①：可提高存储效率、计算速度；思考②：看教材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E22D017-9E5B-41D2-8AB6-CCF2ABBB14EF}" type="slidenum">
              <a:rPr lang="en-US" altLang="zh-CN"/>
              <a:t>18</a:t>
            </a:fld>
            <a:endParaRPr lang="en-US" altLang="zh-CN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dirty="0">
                <a:latin typeface="宋体" panose="02010600030101010101" pitchFamily="2" charset="-122"/>
              </a:rPr>
              <a:t>舍入法平均误差稍偏正</a:t>
            </a:r>
            <a:r>
              <a:rPr kumimoji="1" lang="en-US" altLang="zh-CN" sz="1200" b="0" dirty="0">
                <a:latin typeface="宋体" panose="02010600030101010101" pitchFamily="2" charset="-122"/>
              </a:rPr>
              <a:t>(0.5</a:t>
            </a:r>
            <a:r>
              <a:rPr kumimoji="1" lang="zh-CN" altLang="en-US" sz="1200" b="0" dirty="0">
                <a:latin typeface="宋体" panose="02010600030101010101" pitchFamily="2" charset="-122"/>
              </a:rPr>
              <a:t>时进位</a:t>
            </a:r>
            <a:r>
              <a:rPr kumimoji="1" lang="en-US" altLang="zh-CN" sz="1200" b="0" dirty="0">
                <a:latin typeface="宋体" panose="02010600030101010101" pitchFamily="2" charset="-122"/>
              </a:rPr>
              <a:t>)</a:t>
            </a:r>
            <a:r>
              <a:rPr kumimoji="1" lang="zh-CN" altLang="en-US" sz="1200" b="0" dirty="0">
                <a:latin typeface="宋体" panose="02010600030101010101" pitchFamily="2" charset="-122"/>
              </a:rPr>
              <a:t> ，向偶数舍入法平均误差最接近零</a:t>
            </a:r>
            <a:endParaRPr lang="zh-CN" altLang="zh-CN" b="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思考：不同</a:t>
            </a:r>
            <a:r>
              <a:rPr lang="en-US" altLang="zh-CN" dirty="0"/>
              <a:t>OPD</a:t>
            </a:r>
            <a:r>
              <a:rPr lang="zh-CN" altLang="en-US" dirty="0"/>
              <a:t>类型的相同操作的实现方法不同，需用不同的</a:t>
            </a:r>
            <a:r>
              <a:rPr lang="en-US" altLang="zh-CN" dirty="0"/>
              <a:t>OP</a:t>
            </a:r>
            <a:r>
              <a:rPr lang="zh-CN" altLang="en-US" dirty="0"/>
              <a:t>码表示，如整数加、浮点加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互斥</a:t>
            </a:r>
            <a:r>
              <a:rPr lang="en-US" altLang="zh-CN" dirty="0"/>
              <a:t>—LOCK</a:t>
            </a:r>
            <a:r>
              <a:rPr lang="zh-CN" altLang="en-US" dirty="0"/>
              <a:t>前缀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P20-</a:t>
            </a:r>
            <a:r>
              <a:rPr lang="zh-CN" altLang="en-US" dirty="0"/>
              <a:t>看</a:t>
            </a:r>
            <a:r>
              <a:rPr lang="en-US" altLang="zh-CN" dirty="0"/>
              <a:t>RISC</a:t>
            </a:r>
            <a:r>
              <a:rPr lang="zh-CN" altLang="en-US" dirty="0"/>
              <a:t>设计方法，</a:t>
            </a:r>
            <a:r>
              <a:rPr lang="en-US" altLang="zh-CN" dirty="0"/>
              <a:t>P21-</a:t>
            </a:r>
            <a:r>
              <a:rPr lang="zh-CN" altLang="en-US" dirty="0"/>
              <a:t>看例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P22-</a:t>
            </a:r>
            <a:r>
              <a:rPr lang="zh-CN" altLang="en-US" dirty="0"/>
              <a:t>看</a:t>
            </a:r>
            <a:r>
              <a:rPr lang="en-US" altLang="zh-CN" dirty="0"/>
              <a:t>CISC</a:t>
            </a:r>
            <a:r>
              <a:rPr lang="zh-CN" altLang="en-US" dirty="0"/>
              <a:t>优化方法、优化结果，</a:t>
            </a:r>
            <a:r>
              <a:rPr lang="en-US" altLang="zh-CN" dirty="0"/>
              <a:t>P21-</a:t>
            </a:r>
            <a:r>
              <a:rPr lang="zh-CN" altLang="en-US" dirty="0"/>
              <a:t>看例</a:t>
            </a:r>
            <a:r>
              <a:rPr lang="en-US" altLang="zh-CN" dirty="0"/>
              <a:t>1</a:t>
            </a:r>
            <a:r>
              <a:rPr lang="zh-CN" altLang="en-US" dirty="0"/>
              <a:t>的特殊操作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72687EB-543D-4EB6-8DB2-1653F9E15D29}" type="slidenum">
              <a:rPr lang="en-US" altLang="zh-CN"/>
              <a:t>25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b="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</a:rPr>
              <a:t>思考</a:t>
            </a:r>
            <a:r>
              <a:rPr lang="en-US" altLang="zh-CN" sz="1200" b="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1200" b="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</a:rPr>
              <a:t>信息只有</a:t>
            </a:r>
            <a:r>
              <a:rPr lang="en-US" altLang="zh-CN" sz="1200" b="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1200" b="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</a:rPr>
              <a:t>种取值时；操作功能</a:t>
            </a:r>
            <a:r>
              <a:rPr lang="en-US" altLang="zh-CN" sz="1200" b="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1200" b="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</a:rPr>
              <a:t>不包含</a:t>
            </a:r>
            <a:r>
              <a:rPr lang="en-US" altLang="zh-CN" sz="1200" b="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</a:rPr>
              <a:t>OPD</a:t>
            </a:r>
            <a:r>
              <a:rPr lang="zh-CN" altLang="en-US" sz="1200" b="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</a:rPr>
              <a:t>类型</a:t>
            </a:r>
            <a:r>
              <a:rPr lang="en-US" altLang="zh-CN" sz="1200" b="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1200" b="0" dirty="0">
                <a:solidFill>
                  <a:schemeClr val="bg1">
                    <a:lumMod val="85000"/>
                  </a:schemeClr>
                </a:solidFill>
                <a:latin typeface="宋体" panose="02010600030101010101" pitchFamily="2" charset="-122"/>
              </a:rPr>
              <a:t>及多种取值的信息，操作码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思考①：</a:t>
            </a:r>
            <a:r>
              <a:rPr lang="en-US" altLang="zh-CN" dirty="0"/>
              <a:t>16</a:t>
            </a:r>
            <a:r>
              <a:rPr lang="zh-CN" altLang="en-US" dirty="0"/>
              <a:t>及</a:t>
            </a:r>
            <a:r>
              <a:rPr lang="en-US" altLang="zh-CN" dirty="0"/>
              <a:t>32</a:t>
            </a:r>
            <a:r>
              <a:rPr lang="zh-CN" altLang="en-US" dirty="0"/>
              <a:t>位；数据表示关注存储效率，</a:t>
            </a:r>
            <a:r>
              <a:rPr lang="en-US" altLang="zh-CN" dirty="0"/>
              <a:t>REG</a:t>
            </a:r>
            <a:r>
              <a:rPr lang="zh-CN" altLang="en-US" dirty="0"/>
              <a:t>编址关注对运算速度的支持</a:t>
            </a:r>
            <a:r>
              <a:rPr lang="en-US" altLang="zh-CN" dirty="0"/>
              <a:t>(</a:t>
            </a:r>
            <a:r>
              <a:rPr lang="zh-CN" altLang="en-US" dirty="0"/>
              <a:t>简化</a:t>
            </a:r>
            <a:r>
              <a:rPr lang="en-US" altLang="zh-CN" dirty="0"/>
              <a:t>OPD</a:t>
            </a:r>
            <a:r>
              <a:rPr lang="zh-CN" altLang="en-US" dirty="0"/>
              <a:t>长度转换时延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思考②：一个</a:t>
            </a:r>
            <a:r>
              <a:rPr lang="en-US" altLang="zh-CN" dirty="0"/>
              <a:t>REGs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思考：独立编址、隐含编址需增加新指令，统一编址共用指令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思考①：寄存器寻址、寄存器间接寻址等，寄存器、存储器、指令寄存器</a:t>
            </a:r>
            <a:endParaRPr lang="en-US" altLang="zh-CN" dirty="0"/>
          </a:p>
          <a:p>
            <a:r>
              <a:rPr lang="zh-CN" altLang="en-US" dirty="0"/>
              <a:t>思考②：寄存器中存放的是基地址</a:t>
            </a:r>
            <a:r>
              <a:rPr lang="en-US" altLang="zh-CN" dirty="0"/>
              <a:t>/</a:t>
            </a:r>
            <a:r>
              <a:rPr lang="zh-CN" altLang="en-US" dirty="0"/>
              <a:t>可变地址，适用于存储管理、数组访问（下标需改变）</a:t>
            </a:r>
            <a:endParaRPr lang="en-US" altLang="zh-CN" dirty="0"/>
          </a:p>
          <a:p>
            <a:r>
              <a:rPr lang="zh-CN" altLang="en-US" dirty="0"/>
              <a:t>思考③：</a:t>
            </a:r>
            <a:r>
              <a:rPr lang="en-US" altLang="zh-CN" dirty="0"/>
              <a:t>MEM</a:t>
            </a:r>
            <a:r>
              <a:rPr lang="zh-CN" altLang="en-US" dirty="0"/>
              <a:t>地址较长，地址码短是获益较大；</a:t>
            </a:r>
            <a:r>
              <a:rPr lang="en-US" altLang="zh-CN" dirty="0"/>
              <a:t>REG</a:t>
            </a:r>
            <a:r>
              <a:rPr lang="zh-CN" altLang="en-US" dirty="0"/>
              <a:t>地址较短，没必要忙乎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思考①：</a:t>
            </a:r>
            <a:r>
              <a:rPr lang="en-US" altLang="zh-CN" dirty="0"/>
              <a:t>4</a:t>
            </a:r>
            <a:r>
              <a:rPr lang="zh-CN" altLang="en-US" dirty="0"/>
              <a:t>种，</a:t>
            </a:r>
            <a:r>
              <a:rPr lang="en-US" altLang="zh-CN" dirty="0"/>
              <a:t>2</a:t>
            </a:r>
            <a:r>
              <a:rPr lang="zh-CN" altLang="en-US" dirty="0"/>
              <a:t>种；  思考②：目标是平均码长最短，按频率分布扩展（下页）          </a:t>
            </a:r>
            <a:r>
              <a:rPr lang="en-US" altLang="zh-CN" dirty="0"/>
              <a:t>P8-</a:t>
            </a:r>
            <a:r>
              <a:rPr lang="zh-CN" altLang="en-US" dirty="0"/>
              <a:t>看规整性要求</a:t>
            </a:r>
            <a:endParaRPr lang="en-US" altLang="zh-CN" dirty="0"/>
          </a:p>
          <a:p>
            <a:r>
              <a:rPr lang="zh-CN" altLang="en-US" dirty="0"/>
              <a:t>指令的操作功能决定了</a:t>
            </a:r>
            <a:r>
              <a:rPr lang="en-US" altLang="zh-CN" dirty="0"/>
              <a:t>OPD</a:t>
            </a:r>
            <a:r>
              <a:rPr lang="zh-CN" altLang="en-US" dirty="0"/>
              <a:t>个数，目的</a:t>
            </a:r>
            <a:r>
              <a:rPr lang="en-US" altLang="zh-CN" dirty="0"/>
              <a:t>OPD-</a:t>
            </a:r>
            <a:r>
              <a:rPr lang="zh-CN" altLang="en-US" dirty="0"/>
              <a:t>源</a:t>
            </a:r>
            <a:r>
              <a:rPr lang="en-US" altLang="zh-CN" dirty="0"/>
              <a:t>OPD</a:t>
            </a:r>
            <a:r>
              <a:rPr lang="zh-CN" altLang="en-US" dirty="0"/>
              <a:t>是否相同受限于</a:t>
            </a:r>
            <a:r>
              <a:rPr lang="en-US" altLang="zh-CN" dirty="0"/>
              <a:t>ISA</a:t>
            </a:r>
            <a:r>
              <a:rPr lang="zh-CN" altLang="en-US" dirty="0"/>
              <a:t>结构；地址码个数相关于指令格式，可优化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思考①：</a:t>
            </a:r>
            <a:r>
              <a:rPr lang="en-US" altLang="zh-CN" dirty="0"/>
              <a:t>3</a:t>
            </a:r>
            <a:r>
              <a:rPr lang="zh-CN" altLang="en-US" dirty="0"/>
              <a:t>位、</a:t>
            </a:r>
            <a:r>
              <a:rPr lang="en-US" altLang="zh-CN" dirty="0"/>
              <a:t>7</a:t>
            </a:r>
            <a:r>
              <a:rPr lang="zh-CN" altLang="en-US" dirty="0"/>
              <a:t>位、</a:t>
            </a:r>
            <a:r>
              <a:rPr lang="en-US" altLang="zh-CN" dirty="0"/>
              <a:t>13</a:t>
            </a:r>
            <a:r>
              <a:rPr lang="zh-CN" altLang="en-US" dirty="0"/>
              <a:t>位；</a:t>
            </a:r>
            <a:r>
              <a:rPr lang="en-US" altLang="zh-CN" dirty="0"/>
              <a:t>3</a:t>
            </a:r>
            <a:r>
              <a:rPr lang="zh-CN" altLang="en-US" dirty="0"/>
              <a:t>位、</a:t>
            </a:r>
            <a:r>
              <a:rPr lang="en-US" altLang="zh-CN" dirty="0"/>
              <a:t>6</a:t>
            </a:r>
            <a:r>
              <a:rPr lang="zh-CN" altLang="en-US" dirty="0"/>
              <a:t>位、</a:t>
            </a:r>
            <a:r>
              <a:rPr lang="en-US" altLang="zh-CN" dirty="0"/>
              <a:t>9</a:t>
            </a:r>
            <a:r>
              <a:rPr lang="zh-CN" altLang="en-US" dirty="0"/>
              <a:t>位。    思考②：不正确，因为硬件不能识别</a:t>
            </a:r>
            <a:r>
              <a:rPr lang="en-US" altLang="zh-CN" dirty="0"/>
              <a:t>0100</a:t>
            </a:r>
            <a:r>
              <a:rPr lang="zh-CN" altLang="en-US" dirty="0"/>
              <a:t>后的</a:t>
            </a:r>
            <a:r>
              <a:rPr lang="en-US" altLang="zh-CN" dirty="0"/>
              <a:t>1001</a:t>
            </a:r>
            <a:r>
              <a:rPr lang="zh-CN" altLang="en-US" dirty="0"/>
              <a:t>是地址码还是操作码</a:t>
            </a:r>
            <a:endParaRPr lang="en-US" altLang="zh-CN" dirty="0"/>
          </a:p>
          <a:p>
            <a:r>
              <a:rPr lang="zh-CN" altLang="en-US" dirty="0"/>
              <a:t>思考③：</a:t>
            </a:r>
            <a:r>
              <a:rPr lang="en-US" altLang="zh-CN" dirty="0"/>
              <a:t>4</a:t>
            </a:r>
            <a:r>
              <a:rPr lang="zh-CN" altLang="en-US" dirty="0"/>
              <a:t>种</a:t>
            </a:r>
            <a:r>
              <a:rPr lang="en-US" altLang="zh-CN" dirty="0"/>
              <a:t>—0XX</a:t>
            </a:r>
            <a:r>
              <a:rPr lang="zh-CN" altLang="en-US" dirty="0"/>
              <a:t>，</a:t>
            </a:r>
            <a:r>
              <a:rPr lang="en-US" altLang="zh-CN" dirty="0"/>
              <a:t>16</a:t>
            </a:r>
            <a:r>
              <a:rPr lang="zh-CN" altLang="en-US" dirty="0"/>
              <a:t>种</a:t>
            </a:r>
            <a:r>
              <a:rPr lang="en-US" altLang="zh-CN" dirty="0"/>
              <a:t>—1XX 0XX</a:t>
            </a:r>
            <a:r>
              <a:rPr lang="zh-CN" altLang="en-US" dirty="0"/>
              <a:t>，</a:t>
            </a:r>
            <a:r>
              <a:rPr lang="en-US" altLang="zh-CN" dirty="0"/>
              <a:t>64</a:t>
            </a:r>
            <a:r>
              <a:rPr lang="zh-CN" altLang="en-US" dirty="0"/>
              <a:t>种</a:t>
            </a:r>
            <a:r>
              <a:rPr lang="en-US" altLang="zh-CN" dirty="0"/>
              <a:t>—1XX </a:t>
            </a:r>
            <a:r>
              <a:rPr lang="en-US" altLang="zh-CN" dirty="0" err="1"/>
              <a:t>1XX</a:t>
            </a:r>
            <a:r>
              <a:rPr lang="en-US" altLang="zh-CN" dirty="0"/>
              <a:t> 0XX</a:t>
            </a:r>
            <a:r>
              <a:rPr lang="zh-CN" altLang="en-US" dirty="0"/>
              <a:t>；</a:t>
            </a:r>
            <a:r>
              <a:rPr lang="en-US" altLang="zh-CN" dirty="0"/>
              <a:t>3b*4</a:t>
            </a:r>
            <a:r>
              <a:rPr lang="zh-CN" altLang="en-US" dirty="0"/>
              <a:t>*</a:t>
            </a:r>
            <a:r>
              <a:rPr lang="en-US" altLang="zh-CN" dirty="0"/>
              <a:t>0.12+6b*15*0.02+9b*55*0.004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P35-</a:t>
            </a:r>
            <a:r>
              <a:rPr lang="zh-CN" altLang="en-US" dirty="0"/>
              <a:t>看</a:t>
            </a:r>
            <a:r>
              <a:rPr lang="en-US" altLang="zh-CN" dirty="0"/>
              <a:t>RISC</a:t>
            </a:r>
            <a:r>
              <a:rPr lang="zh-CN" altLang="en-US" dirty="0"/>
              <a:t>操作码中含寻址方式位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t>41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（寄存器个数纳入编址方式时确定）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MIPS MEM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空间为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32b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，划分为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个区域：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kusr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(0x00000000 - 0x7fffffff)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kseg0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0x80000000-0x9fffffff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）、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kseg1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0xa0000000-0xbfffffff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）、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kseg2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0xC0000000-0xffffffff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）；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kusr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区域由用户空间使用，需经过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MMU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kseg0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kseg1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区域由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kernel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使用，无需经过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MMU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kseg0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将最高位清零即可转换成物理地址、数据通过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cache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kseg1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将最高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位清零即可转换成物理地址，数据不通过</a:t>
            </a:r>
            <a:r>
              <a:rPr kumimoji="1" lang="en-US" altLang="zh-CN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cache</a:t>
            </a:r>
            <a:r>
              <a:rPr kumimoji="1" lang="zh-CN" altLang="en-US" sz="1200" b="0" i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lang="en-US" altLang="zh-CN" dirty="0"/>
          </a:p>
          <a:p>
            <a:r>
              <a:rPr lang="en-US" altLang="zh-CN" dirty="0"/>
              <a:t>I/O</a:t>
            </a:r>
            <a:r>
              <a:rPr lang="zh-CN" altLang="en-US" dirty="0"/>
              <a:t>空间大小</a:t>
            </a:r>
            <a:r>
              <a:rPr lang="en-US" altLang="zh-CN" dirty="0"/>
              <a:t>512MB</a:t>
            </a:r>
            <a:r>
              <a:rPr lang="zh-CN" altLang="en-US" dirty="0"/>
              <a:t>，映射到</a:t>
            </a:r>
            <a:r>
              <a:rPr lang="en-US" altLang="zh-CN" dirty="0"/>
              <a:t>MEM</a:t>
            </a:r>
            <a:r>
              <a:rPr lang="zh-CN" altLang="en-US" dirty="0"/>
              <a:t>空间的</a:t>
            </a:r>
            <a:r>
              <a:rPr lang="en-US" altLang="zh-CN" dirty="0"/>
              <a:t>A0000000~BFFFFFFF</a:t>
            </a:r>
            <a:r>
              <a:rPr lang="zh-CN" altLang="en-US" dirty="0"/>
              <a:t>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t>42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t>43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完整性</a:t>
            </a:r>
            <a:r>
              <a:rPr lang="en-US" altLang="zh-CN" dirty="0"/>
              <a:t>—</a:t>
            </a:r>
            <a:r>
              <a:rPr lang="zh-CN" altLang="en-US" dirty="0"/>
              <a:t>基本功能够用，无效率特低的代码（如：无</a:t>
            </a:r>
            <a:r>
              <a:rPr lang="en-US" altLang="zh-CN" dirty="0"/>
              <a:t>NOT</a:t>
            </a:r>
            <a:r>
              <a:rPr lang="zh-CN" altLang="en-US" dirty="0"/>
              <a:t>时需有</a:t>
            </a:r>
            <a:r>
              <a:rPr lang="en-US" altLang="zh-CN" dirty="0"/>
              <a:t>XOR/NOR</a:t>
            </a:r>
            <a:r>
              <a:rPr lang="zh-CN" altLang="en-US" dirty="0"/>
              <a:t>）               </a:t>
            </a:r>
            <a:r>
              <a:rPr lang="en-US" altLang="zh-CN" dirty="0"/>
              <a:t>P5-</a:t>
            </a:r>
            <a:r>
              <a:rPr lang="zh-CN" altLang="en-US" dirty="0"/>
              <a:t>看</a:t>
            </a:r>
            <a:r>
              <a:rPr lang="en-US" altLang="zh-CN" dirty="0"/>
              <a:t>IS</a:t>
            </a:r>
            <a:r>
              <a:rPr lang="zh-CN" altLang="en-US" dirty="0"/>
              <a:t>所含内容</a:t>
            </a:r>
            <a:endParaRPr lang="en-US" altLang="zh-CN" dirty="0"/>
          </a:p>
          <a:p>
            <a:r>
              <a:rPr lang="zh-CN" altLang="en-US" dirty="0"/>
              <a:t>规整性</a:t>
            </a:r>
            <a:r>
              <a:rPr lang="en-US" altLang="zh-CN" dirty="0"/>
              <a:t>—</a:t>
            </a:r>
            <a:r>
              <a:rPr lang="zh-CN" altLang="en-US" dirty="0"/>
              <a:t>便于提高译码速度</a:t>
            </a:r>
            <a:endParaRPr lang="en-US" altLang="zh-CN" dirty="0"/>
          </a:p>
          <a:p>
            <a:r>
              <a:rPr lang="zh-CN" altLang="en-US" dirty="0"/>
              <a:t>正交性</a:t>
            </a:r>
            <a:r>
              <a:rPr lang="en-US" altLang="zh-CN" dirty="0"/>
              <a:t>—</a:t>
            </a:r>
            <a:r>
              <a:rPr lang="zh-CN" altLang="en-US" dirty="0"/>
              <a:t>便于尽早译码、提高执行速度（并行）</a:t>
            </a:r>
            <a:endParaRPr lang="en-US" altLang="zh-CN" dirty="0"/>
          </a:p>
          <a:p>
            <a:r>
              <a:rPr lang="zh-CN" altLang="en-US" dirty="0"/>
              <a:t>兼容性</a:t>
            </a:r>
            <a:r>
              <a:rPr lang="en-US" altLang="zh-CN" dirty="0"/>
              <a:t>—</a:t>
            </a:r>
            <a:r>
              <a:rPr lang="zh-CN" altLang="en-US" dirty="0"/>
              <a:t>便于扩展。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257EDEA-23D6-48AB-99F0-13D59D56BE5D}" type="slidenum">
              <a:rPr lang="en-US" altLang="zh-CN"/>
              <a:t>9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0" dirty="0">
                <a:solidFill>
                  <a:srgbClr val="990099"/>
                </a:solidFill>
                <a:latin typeface="宋体" panose="02010600030101010101" pitchFamily="2" charset="-122"/>
              </a:rPr>
              <a:t>思考：</a:t>
            </a:r>
            <a:r>
              <a:rPr lang="en-US" altLang="zh-CN" b="0" dirty="0">
                <a:solidFill>
                  <a:srgbClr val="990099"/>
                </a:solidFill>
                <a:latin typeface="宋体" panose="02010600030101010101" pitchFamily="2" charset="-122"/>
              </a:rPr>
              <a:t>R-M</a:t>
            </a:r>
            <a:r>
              <a:rPr lang="zh-CN" altLang="en-US" b="0" dirty="0">
                <a:solidFill>
                  <a:srgbClr val="990099"/>
                </a:solidFill>
                <a:latin typeface="宋体" panose="02010600030101010101" pitchFamily="2" charset="-122"/>
              </a:rPr>
              <a:t>型指令集支持</a:t>
            </a:r>
            <a:r>
              <a:rPr lang="en-US" altLang="zh-CN" b="0" dirty="0">
                <a:solidFill>
                  <a:srgbClr val="990099"/>
                </a:solidFill>
                <a:latin typeface="宋体" panose="02010600030101010101" pitchFamily="2" charset="-122"/>
              </a:rPr>
              <a:t>R-R</a:t>
            </a:r>
            <a:r>
              <a:rPr lang="zh-CN" altLang="en-US" b="0" dirty="0">
                <a:solidFill>
                  <a:srgbClr val="990099"/>
                </a:solidFill>
                <a:latin typeface="宋体" panose="02010600030101010101" pitchFamily="2" charset="-122"/>
              </a:rPr>
              <a:t>型、</a:t>
            </a:r>
            <a:r>
              <a:rPr lang="en-US" altLang="zh-CN" b="0" dirty="0">
                <a:solidFill>
                  <a:srgbClr val="990099"/>
                </a:solidFill>
                <a:latin typeface="宋体" panose="02010600030101010101" pitchFamily="2" charset="-122"/>
              </a:rPr>
              <a:t>R-M</a:t>
            </a:r>
            <a:r>
              <a:rPr lang="zh-CN" altLang="en-US" b="0" dirty="0">
                <a:solidFill>
                  <a:srgbClr val="990099"/>
                </a:solidFill>
                <a:latin typeface="宋体" panose="02010600030101010101" pitchFamily="2" charset="-122"/>
              </a:rPr>
              <a:t>型指令，</a:t>
            </a:r>
            <a:r>
              <a:rPr lang="en-US" altLang="zh-CN" b="0" dirty="0">
                <a:solidFill>
                  <a:srgbClr val="990099"/>
                </a:solidFill>
                <a:latin typeface="宋体" panose="02010600030101010101" pitchFamily="2" charset="-122"/>
              </a:rPr>
              <a:t>R-OPD</a:t>
            </a:r>
            <a:r>
              <a:rPr lang="zh-CN" altLang="en-US" b="0" dirty="0">
                <a:solidFill>
                  <a:srgbClr val="990099"/>
                </a:solidFill>
                <a:latin typeface="宋体" panose="02010600030101010101" pitchFamily="2" charset="-122"/>
              </a:rPr>
              <a:t>地址较短、编码可一种，</a:t>
            </a:r>
            <a:r>
              <a:rPr lang="en-US" altLang="zh-CN" b="0" dirty="0">
                <a:solidFill>
                  <a:srgbClr val="990099"/>
                </a:solidFill>
                <a:latin typeface="宋体" panose="02010600030101010101" pitchFamily="2" charset="-122"/>
              </a:rPr>
              <a:t>M_OPD</a:t>
            </a:r>
            <a:r>
              <a:rPr lang="zh-CN" altLang="en-US" b="0" dirty="0">
                <a:solidFill>
                  <a:srgbClr val="990099"/>
                </a:solidFill>
                <a:latin typeface="宋体" panose="02010600030101010101" pitchFamily="2" charset="-122"/>
              </a:rPr>
              <a:t>数据结构类型较多、一种编码时效率较低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0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0" dirty="0">
                <a:solidFill>
                  <a:srgbClr val="9900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0" dirty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b="0" dirty="0" err="1">
                <a:latin typeface="宋体" panose="02010600030101010101" pitchFamily="2" charset="-122"/>
              </a:rPr>
              <a:t>Rt</a:t>
            </a:r>
            <a:r>
              <a:rPr lang="zh-CN" altLang="en-US" b="0" dirty="0">
                <a:latin typeface="宋体" panose="02010600030101010101" pitchFamily="2" charset="-122"/>
              </a:rPr>
              <a:t>←</a:t>
            </a:r>
            <a:r>
              <a:rPr lang="en-US" altLang="zh-CN" b="0" dirty="0">
                <a:latin typeface="宋体" panose="02010600030101010101" pitchFamily="2" charset="-122"/>
              </a:rPr>
              <a:t>(</a:t>
            </a:r>
            <a:r>
              <a:rPr lang="en-US" altLang="zh-CN" b="0" dirty="0" err="1">
                <a:latin typeface="宋体" panose="02010600030101010101" pitchFamily="2" charset="-122"/>
              </a:rPr>
              <a:t>Rs</a:t>
            </a:r>
            <a:r>
              <a:rPr lang="en-US" altLang="zh-CN" b="0" dirty="0">
                <a:latin typeface="宋体" panose="02010600030101010101" pitchFamily="2" charset="-122"/>
              </a:rPr>
              <a:t>)+(</a:t>
            </a:r>
            <a:r>
              <a:rPr lang="en-US" altLang="zh-CN" b="0" dirty="0" err="1">
                <a:latin typeface="宋体" panose="02010600030101010101" pitchFamily="2" charset="-122"/>
              </a:rPr>
              <a:t>Rt</a:t>
            </a:r>
            <a:r>
              <a:rPr lang="en-US" altLang="zh-CN" b="0" dirty="0">
                <a:latin typeface="宋体" panose="02010600030101010101" pitchFamily="2" charset="-122"/>
              </a:rPr>
              <a:t>)</a:t>
            </a:r>
            <a:r>
              <a:rPr lang="zh-CN" altLang="en-US" b="0" dirty="0">
                <a:latin typeface="宋体" panose="02010600030101010101" pitchFamily="2" charset="-122"/>
              </a:rPr>
              <a:t>及</a:t>
            </a:r>
            <a:r>
              <a:rPr lang="en-US" altLang="zh-CN" b="0" dirty="0">
                <a:latin typeface="宋体" panose="02010600030101010101" pitchFamily="2" charset="-122"/>
              </a:rPr>
              <a:t>Rd</a:t>
            </a:r>
            <a:r>
              <a:rPr lang="zh-CN" altLang="en-US" b="0" dirty="0">
                <a:latin typeface="宋体" panose="02010600030101010101" pitchFamily="2" charset="-122"/>
              </a:rPr>
              <a:t>←</a:t>
            </a:r>
            <a:r>
              <a:rPr lang="en-US" altLang="zh-CN" b="0" dirty="0">
                <a:latin typeface="宋体" panose="02010600030101010101" pitchFamily="2" charset="-122"/>
              </a:rPr>
              <a:t>(Rt)</a:t>
            </a:r>
            <a:r>
              <a:rPr lang="zh-CN" altLang="en-US" b="0" dirty="0">
                <a:latin typeface="宋体" panose="02010600030101010101" pitchFamily="2" charset="-122"/>
              </a:rPr>
              <a:t>；</a:t>
            </a:r>
            <a:r>
              <a:rPr lang="en-US" altLang="zh-CN" b="0" dirty="0">
                <a:latin typeface="宋体" panose="02010600030101010101" pitchFamily="2" charset="-122"/>
              </a:rPr>
              <a:t>RISC</a:t>
            </a:r>
            <a:r>
              <a:rPr lang="zh-CN" altLang="en-US" b="0" dirty="0">
                <a:latin typeface="宋体" panose="02010600030101010101" pitchFamily="2" charset="-122"/>
              </a:rPr>
              <a:t>常采用定长指令字格式（提高执行效率），</a:t>
            </a:r>
            <a:r>
              <a:rPr lang="en-US" altLang="zh-CN" b="0" dirty="0">
                <a:latin typeface="宋体" panose="02010600030101010101" pitchFamily="2" charset="-122"/>
              </a:rPr>
              <a:t>load/store</a:t>
            </a:r>
            <a:r>
              <a:rPr lang="zh-CN" altLang="en-US" b="0" dirty="0">
                <a:latin typeface="宋体" panose="02010600030101010101" pitchFamily="2" charset="-122"/>
              </a:rPr>
              <a:t>指令含</a:t>
            </a:r>
            <a:r>
              <a:rPr lang="en-US" altLang="zh-CN" b="0" dirty="0">
                <a:latin typeface="宋体" panose="02010600030101010101" pitchFamily="2" charset="-122"/>
              </a:rPr>
              <a:t>MEM</a:t>
            </a:r>
            <a:r>
              <a:rPr lang="zh-CN" altLang="en-US" b="0" dirty="0">
                <a:latin typeface="宋体" panose="02010600030101010101" pitchFamily="2" charset="-122"/>
              </a:rPr>
              <a:t>地址、指令字较长，其余指令不采用</a:t>
            </a:r>
            <a:r>
              <a:rPr lang="en-US" altLang="zh-CN" b="0" dirty="0">
                <a:latin typeface="宋体" panose="02010600030101010101" pitchFamily="2" charset="-122"/>
              </a:rPr>
              <a:t>3</a:t>
            </a:r>
            <a:r>
              <a:rPr lang="zh-CN" altLang="en-US" b="0" dirty="0">
                <a:latin typeface="宋体" panose="02010600030101010101" pitchFamily="2" charset="-122"/>
              </a:rPr>
              <a:t>个</a:t>
            </a:r>
            <a:r>
              <a:rPr lang="en-US" altLang="zh-CN" b="0" dirty="0">
                <a:latin typeface="宋体" panose="02010600030101010101" pitchFamily="2" charset="-122"/>
              </a:rPr>
              <a:t>OPD</a:t>
            </a:r>
            <a:r>
              <a:rPr lang="zh-CN" altLang="en-US" b="0" dirty="0">
                <a:latin typeface="宋体" panose="02010600030101010101" pitchFamily="2" charset="-122"/>
              </a:rPr>
              <a:t>时冗余空间较多。</a:t>
            </a:r>
            <a:endParaRPr lang="en-US" altLang="zh-CN" b="0" dirty="0">
              <a:latin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0" dirty="0">
                <a:latin typeface="宋体" panose="02010600030101010101" pitchFamily="2" charset="-122"/>
              </a:rPr>
              <a:t>PDP-11</a:t>
            </a:r>
            <a:r>
              <a:rPr lang="zh-CN" altLang="en-US" b="0" dirty="0">
                <a:latin typeface="宋体" panose="02010600030101010101" pitchFamily="2" charset="-122"/>
              </a:rPr>
              <a:t>小型机：机器字长为</a:t>
            </a:r>
            <a:r>
              <a:rPr lang="en-US" altLang="zh-CN" b="0" dirty="0">
                <a:latin typeface="宋体" panose="02010600030101010101" pitchFamily="2" charset="-122"/>
              </a:rPr>
              <a:t>16</a:t>
            </a:r>
            <a:r>
              <a:rPr lang="zh-CN" altLang="en-US" b="0" dirty="0">
                <a:latin typeface="宋体" panose="02010600030101010101" pitchFamily="2" charset="-122"/>
              </a:rPr>
              <a:t>位，指令字长有</a:t>
            </a:r>
            <a:r>
              <a:rPr lang="en-US" altLang="zh-CN" b="0" dirty="0">
                <a:latin typeface="宋体" panose="02010600030101010101" pitchFamily="2" charset="-122"/>
              </a:rPr>
              <a:t>16</a:t>
            </a:r>
            <a:r>
              <a:rPr lang="zh-CN" altLang="en-US" b="0" dirty="0">
                <a:latin typeface="宋体" panose="02010600030101010101" pitchFamily="2" charset="-122"/>
              </a:rPr>
              <a:t>、</a:t>
            </a:r>
            <a:r>
              <a:rPr lang="en-US" altLang="zh-CN" b="0" dirty="0">
                <a:latin typeface="宋体" panose="02010600030101010101" pitchFamily="2" charset="-122"/>
              </a:rPr>
              <a:t>32</a:t>
            </a:r>
            <a:r>
              <a:rPr lang="zh-CN" altLang="en-US" b="0" dirty="0">
                <a:latin typeface="宋体" panose="02010600030101010101" pitchFamily="2" charset="-122"/>
              </a:rPr>
              <a:t>、</a:t>
            </a:r>
            <a:r>
              <a:rPr lang="en-US" altLang="zh-CN" b="0" dirty="0">
                <a:latin typeface="宋体" panose="02010600030101010101" pitchFamily="2" charset="-122"/>
              </a:rPr>
              <a:t>48</a:t>
            </a:r>
            <a:r>
              <a:rPr lang="zh-CN" altLang="en-US" b="0" dirty="0">
                <a:latin typeface="宋体" panose="02010600030101010101" pitchFamily="2" charset="-122"/>
              </a:rPr>
              <a:t>位</a:t>
            </a:r>
            <a:r>
              <a:rPr lang="en-US" altLang="zh-CN" b="0" dirty="0">
                <a:latin typeface="宋体" panose="02010600030101010101" pitchFamily="2" charset="-122"/>
              </a:rPr>
              <a:t>3</a:t>
            </a:r>
            <a:r>
              <a:rPr lang="zh-CN" altLang="en-US" b="0" dirty="0">
                <a:latin typeface="宋体" panose="02010600030101010101" pitchFamily="2" charset="-122"/>
              </a:rPr>
              <a:t>种，</a:t>
            </a:r>
            <a:r>
              <a:rPr lang="en-US" altLang="zh-CN" b="0" dirty="0">
                <a:latin typeface="宋体" panose="02010600030101010101" pitchFamily="2" charset="-122"/>
              </a:rPr>
              <a:t>16</a:t>
            </a:r>
            <a:r>
              <a:rPr lang="zh-CN" altLang="en-US" b="0" dirty="0">
                <a:latin typeface="宋体" panose="02010600030101010101" pitchFamily="2" charset="-122"/>
              </a:rPr>
              <a:t>位为零地址、单地址</a:t>
            </a:r>
            <a:r>
              <a:rPr lang="en-US" altLang="zh-CN" b="0" dirty="0">
                <a:latin typeface="宋体" panose="02010600030101010101" pitchFamily="2" charset="-122"/>
              </a:rPr>
              <a:t>(R)</a:t>
            </a:r>
            <a:r>
              <a:rPr lang="zh-CN" altLang="en-US" b="0" dirty="0">
                <a:latin typeface="宋体" panose="02010600030101010101" pitchFamily="2" charset="-122"/>
              </a:rPr>
              <a:t>、双地址</a:t>
            </a:r>
            <a:r>
              <a:rPr lang="en-US" altLang="zh-CN" b="0" dirty="0">
                <a:latin typeface="宋体" panose="02010600030101010101" pitchFamily="2" charset="-122"/>
              </a:rPr>
              <a:t>(R-R)</a:t>
            </a:r>
            <a:r>
              <a:rPr lang="zh-CN" altLang="en-US" b="0" dirty="0">
                <a:latin typeface="宋体" panose="02010600030101010101" pitchFamily="2" charset="-122"/>
              </a:rPr>
              <a:t>指令，</a:t>
            </a:r>
            <a:r>
              <a:rPr lang="en-US" altLang="zh-CN" b="0" dirty="0">
                <a:latin typeface="宋体" panose="02010600030101010101" pitchFamily="2" charset="-122"/>
              </a:rPr>
              <a:t>32</a:t>
            </a:r>
            <a:r>
              <a:rPr lang="zh-CN" altLang="en-US" b="0" dirty="0">
                <a:latin typeface="宋体" panose="02010600030101010101" pitchFamily="2" charset="-122"/>
              </a:rPr>
              <a:t>位为双地址</a:t>
            </a:r>
            <a:r>
              <a:rPr lang="en-US" altLang="zh-CN" b="0" dirty="0">
                <a:latin typeface="宋体" panose="02010600030101010101" pitchFamily="2" charset="-122"/>
              </a:rPr>
              <a:t>(R-M)</a:t>
            </a:r>
            <a:r>
              <a:rPr lang="zh-CN" altLang="en-US" b="0" dirty="0">
                <a:latin typeface="宋体" panose="02010600030101010101" pitchFamily="2" charset="-122"/>
              </a:rPr>
              <a:t>指令，</a:t>
            </a:r>
            <a:r>
              <a:rPr lang="en-US" altLang="zh-CN" b="0" dirty="0">
                <a:latin typeface="宋体" panose="02010600030101010101" pitchFamily="2" charset="-122"/>
              </a:rPr>
              <a:t>48</a:t>
            </a:r>
            <a:r>
              <a:rPr lang="zh-CN" altLang="en-US" b="0" dirty="0">
                <a:latin typeface="宋体" panose="02010600030101010101" pitchFamily="2" charset="-122"/>
              </a:rPr>
              <a:t>位为</a:t>
            </a:r>
            <a:r>
              <a:rPr lang="en-US" altLang="zh-CN" b="0" dirty="0">
                <a:latin typeface="宋体" panose="02010600030101010101" pitchFamily="2" charset="-122"/>
              </a:rPr>
              <a:t>3</a:t>
            </a:r>
            <a:r>
              <a:rPr lang="zh-CN" altLang="en-US" b="0" dirty="0">
                <a:latin typeface="宋体" panose="02010600030101010101" pitchFamily="2" charset="-122"/>
              </a:rPr>
              <a:t>地址</a:t>
            </a:r>
            <a:r>
              <a:rPr lang="en-US" altLang="zh-CN" b="0" dirty="0">
                <a:latin typeface="宋体" panose="02010600030101010101" pitchFamily="2" charset="-122"/>
              </a:rPr>
              <a:t>(M-M)</a:t>
            </a:r>
            <a:r>
              <a:rPr lang="zh-CN" altLang="en-US" b="0" dirty="0">
                <a:latin typeface="宋体" panose="02010600030101010101" pitchFamily="2" charset="-122"/>
              </a:rPr>
              <a:t>指令。</a:t>
            </a:r>
            <a:endParaRPr lang="en-US" altLang="zh-CN" b="0" dirty="0">
              <a:latin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0" dirty="0">
                <a:latin typeface="宋体" panose="02010600030101010101" pitchFamily="2" charset="-122"/>
              </a:rPr>
              <a:t>VAX</a:t>
            </a:r>
            <a:r>
              <a:rPr lang="zh-CN" altLang="en-US" b="0" dirty="0">
                <a:latin typeface="宋体" panose="02010600030101010101" pitchFamily="2" charset="-122"/>
              </a:rPr>
              <a:t>小型机：机器字长为</a:t>
            </a:r>
            <a:r>
              <a:rPr lang="en-US" altLang="zh-CN" b="0" dirty="0">
                <a:latin typeface="宋体" panose="02010600030101010101" pitchFamily="2" charset="-122"/>
              </a:rPr>
              <a:t>32</a:t>
            </a:r>
            <a:r>
              <a:rPr lang="zh-CN" altLang="en-US" b="0" dirty="0">
                <a:latin typeface="宋体" panose="02010600030101010101" pitchFamily="2" charset="-122"/>
              </a:rPr>
              <a:t>位，</a:t>
            </a:r>
            <a:r>
              <a:rPr lang="en-US" altLang="zh-CN" b="0" dirty="0">
                <a:latin typeface="宋体" panose="02010600030101010101" pitchFamily="2" charset="-122"/>
              </a:rPr>
              <a:t>PDP-11</a:t>
            </a:r>
            <a:r>
              <a:rPr lang="zh-CN" altLang="en-US" b="0" dirty="0">
                <a:latin typeface="宋体" panose="02010600030101010101" pitchFamily="2" charset="-122"/>
              </a:rPr>
              <a:t>小型机的发展。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思考：不同数据类型的值域不同，硬件处理时序固定长度</a:t>
            </a: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数据表示（</a:t>
            </a:r>
            <a:r>
              <a:rPr lang="en-US" altLang="zh-CN" dirty="0"/>
              <a:t>Data</a:t>
            </a:r>
            <a:r>
              <a:rPr lang="en-US" altLang="zh-CN" baseline="0" dirty="0"/>
              <a:t> Representation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8A0EB-F38A-4E61-A6B0-8A0D40F1BC72}" type="slidenum">
              <a:rPr lang="en-US" altLang="zh-CN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B1EB6-3A6A-4524-B8A9-B17B681F4C9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E0FCDF-C997-4F59-8DE4-2139570CE66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AFF6A-706A-44A1-999D-7E4C5CB6394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03693-A38A-4685-99F2-033E19134C8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D0CE5-EF68-473A-8B5B-D12E649CE00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C34779-B349-4760-91E7-FD40769A331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08943-C8D1-484A-837D-F8B45D5D294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F00E9D-AEA9-47EE-BDE9-2FE47B357AD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FEF249-0590-483F-92DE-596CE2E0182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17EB5E-492B-4921-9EB1-FD477425689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r>
              <a:rPr lang="en-US" altLang="zh-CN" dirty="0"/>
              <a:t>.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7C74B93-CF57-4477-92B3-37F52626EB15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53CDC960-A0E3-4B7E-BC88-7A8B6524ADC7}" type="slidenum">
              <a:rPr lang="en-US" altLang="zh-CN"/>
              <a:t>1</a:t>
            </a:fld>
            <a:endParaRPr lang="en-US" altLang="zh-CN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928662" y="2276475"/>
            <a:ext cx="7300938" cy="995363"/>
          </a:xfrm>
          <a:prstGeom prst="rect">
            <a:avLst/>
          </a:prstGeom>
          <a:solidFill>
            <a:srgbClr val="CC99FF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/>
          <a:lstStyle/>
          <a:p>
            <a:pPr algn="ctr"/>
            <a:r>
              <a:rPr lang="zh-CN" altLang="en-US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第二章 指令系统</a:t>
            </a:r>
            <a:endParaRPr lang="zh-CN" altLang="en-US" sz="800" dirty="0">
              <a:latin typeface="宋体" panose="0201060003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57BFFDD0-6F79-46FF-BFE2-7F2EBB156BE4}" type="slidenum">
              <a:rPr lang="en-US" altLang="zh-CN" smtClean="0"/>
              <a:t>10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93830" y="447055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ea typeface="黑体" panose="02010609060101010101" pitchFamily="2" charset="-122"/>
              </a:defRPr>
            </a:lvl1pPr>
          </a:lstStyle>
          <a:p>
            <a:r>
              <a:rPr lang="zh-CN" altLang="en-US" sz="2400" dirty="0"/>
              <a:t>二、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ISA</a:t>
            </a:r>
            <a:r>
              <a:rPr lang="zh-CN" altLang="en-US" sz="2400" dirty="0"/>
              <a:t>结构设计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93830" y="943560"/>
            <a:ext cx="8686800" cy="9521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设计基础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应用需求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多个高级语言程序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，性能、性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价需求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设计内容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>
                <a:latin typeface="宋体" panose="02010600030101010101" pitchFamily="2" charset="-122"/>
              </a:rPr>
              <a:t>ISA</a:t>
            </a:r>
            <a:r>
              <a:rPr lang="zh-CN" altLang="en-US" b="1" dirty="0">
                <a:latin typeface="宋体" panose="02010600030101010101" pitchFamily="2" charset="-122"/>
              </a:rPr>
              <a:t>结构，指令字结构、显式</a:t>
            </a:r>
            <a:r>
              <a:rPr lang="en-US" altLang="zh-CN" b="1" dirty="0">
                <a:latin typeface="宋体" panose="02010600030101010101" pitchFamily="2" charset="-122"/>
              </a:rPr>
              <a:t>OPD</a:t>
            </a:r>
            <a:r>
              <a:rPr lang="zh-CN" altLang="en-US" b="1" dirty="0">
                <a:latin typeface="宋体" panose="02010600030101010101" pitchFamily="2" charset="-122"/>
              </a:rPr>
              <a:t>个数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93830" y="1898913"/>
            <a:ext cx="8686800" cy="14138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*ISA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结构的确定：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类型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堆栈型、累加器型、通用寄存器型</a:t>
            </a:r>
            <a:r>
              <a:rPr lang="en-US" altLang="zh-CN" b="1" dirty="0">
                <a:latin typeface="宋体" panose="02010600030101010101" pitchFamily="2" charset="-122"/>
              </a:rPr>
              <a:t>(R-M</a:t>
            </a:r>
            <a:r>
              <a:rPr lang="zh-CN" altLang="en-US" b="1" dirty="0">
                <a:latin typeface="宋体" panose="02010600030101010101" pitchFamily="2" charset="-122"/>
              </a:rPr>
              <a:t>或</a:t>
            </a:r>
            <a:r>
              <a:rPr lang="en-US" altLang="zh-CN" b="1" dirty="0">
                <a:latin typeface="宋体" panose="02010600030101010101" pitchFamily="2" charset="-122"/>
              </a:rPr>
              <a:t>R-R)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设计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12" name="Text Box 111"/>
          <p:cNvSpPr txBox="1">
            <a:spLocks noChangeArrowheads="1"/>
          </p:cNvSpPr>
          <p:nvPr/>
        </p:nvSpPr>
        <p:spPr bwMode="auto">
          <a:xfrm>
            <a:off x="179512" y="3861048"/>
            <a:ext cx="8812212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*指令字结构的确定：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类型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定长指令字、变长指令字    </a:t>
            </a:r>
            <a:r>
              <a:rPr lang="zh-CN" altLang="en-US" sz="1800" b="1" dirty="0">
                <a:latin typeface="宋体" panose="02010600030101010101" pitchFamily="2" charset="-122"/>
              </a:rPr>
              <a:t>←指令字长</a:t>
            </a:r>
            <a:r>
              <a:rPr lang="en-US" altLang="zh-CN" sz="1800" b="1" dirty="0">
                <a:latin typeface="宋体" panose="02010600030101010101" pitchFamily="2" charset="-122"/>
              </a:rPr>
              <a:t>=</a:t>
            </a:r>
            <a:r>
              <a:rPr lang="en-US" altLang="zh-CN" sz="1800" b="1" i="1" dirty="0">
                <a:latin typeface="+mn-lt"/>
              </a:rPr>
              <a:t>k</a:t>
            </a:r>
            <a:r>
              <a:rPr lang="zh-CN" altLang="en-US" sz="1800" b="1" dirty="0">
                <a:latin typeface="宋体" panose="02010600030101010101" pitchFamily="2" charset="-122"/>
              </a:rPr>
              <a:t>*存储单元长度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设计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zh-CN" altLang="en-US" b="1" u="sng" dirty="0">
              <a:latin typeface="宋体" panose="02010600030101010101" pitchFamily="2" charset="-122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800926" y="2791466"/>
            <a:ext cx="6909520" cy="11019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趋势为</a:t>
            </a:r>
            <a:r>
              <a:rPr lang="en-US" altLang="zh-CN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R-R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风格的</a:t>
            </a:r>
            <a:r>
              <a:rPr lang="en-US" altLang="zh-CN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GPR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型</a:t>
            </a:r>
            <a:r>
              <a:rPr lang="zh-CN" altLang="en-US" b="1" dirty="0">
                <a:latin typeface="宋体" panose="02010600030101010101" pitchFamily="2" charset="-122"/>
              </a:rPr>
              <a:t>，如</a:t>
            </a:r>
            <a:r>
              <a:rPr lang="en-US" altLang="zh-CN" b="1" dirty="0">
                <a:latin typeface="宋体" panose="02010600030101010101" pitchFamily="2" charset="-122"/>
              </a:rPr>
              <a:t>MIPS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RISC-V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</a:t>
            </a:r>
            <a:r>
              <a:rPr lang="zh-CN" altLang="en-US" sz="1800" dirty="0">
                <a:latin typeface="宋体" panose="02010600030101010101" pitchFamily="2" charset="-122"/>
              </a:rPr>
              <a:t>│</a:t>
            </a:r>
            <a:r>
              <a:rPr lang="en-US" altLang="zh-CN" sz="1800" b="1" dirty="0">
                <a:latin typeface="宋体" panose="02010600030101010101" pitchFamily="2" charset="-122"/>
              </a:rPr>
              <a:t>  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←利于并行处理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指令功能简单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←</a:t>
            </a:r>
            <a:r>
              <a:rPr lang="zh-CN" altLang="en-US" sz="18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硬件成本</a:t>
            </a:r>
            <a:r>
              <a:rPr lang="zh-CN" altLang="en-US" sz="1800" b="1" dirty="0">
                <a:latin typeface="宋体" panose="02010600030101010101" pitchFamily="2" charset="-122"/>
              </a:rPr>
              <a:t>下降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776108" y="4762312"/>
            <a:ext cx="7104522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R-R</a:t>
            </a:r>
            <a:r>
              <a:rPr lang="zh-CN" altLang="en-US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型</a:t>
            </a:r>
            <a:r>
              <a:rPr lang="zh-CN" altLang="en-US" b="1" dirty="0">
                <a:latin typeface="宋体" panose="02010600030101010101" pitchFamily="2" charset="-122"/>
              </a:rPr>
              <a:t>结构采用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定长结构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en-US" altLang="zh-CN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R-M</a:t>
            </a:r>
            <a:r>
              <a:rPr lang="zh-CN" altLang="en-US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型</a:t>
            </a:r>
            <a:r>
              <a:rPr lang="zh-CN" altLang="en-US" b="1" dirty="0">
                <a:latin typeface="宋体" panose="02010600030101010101" pitchFamily="2" charset="-122"/>
              </a:rPr>
              <a:t>结构采用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变长结构</a:t>
            </a:r>
            <a:endParaRPr lang="en-US" altLang="zh-CN" b="1" u="sng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>
                <a:latin typeface="宋体" panose="02010600030101010101" pitchFamily="2" charset="-122"/>
              </a:rPr>
              <a:t>  └</a:t>
            </a:r>
            <a:r>
              <a:rPr lang="zh-CN" altLang="en-US" sz="1800" b="1" dirty="0">
                <a:latin typeface="宋体" panose="02010600030101010101" pitchFamily="2" charset="-122"/>
              </a:rPr>
              <a:t>←提高</a:t>
            </a:r>
            <a:r>
              <a:rPr lang="zh-CN" altLang="en-US" sz="18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对硬件的支持程度</a:t>
            </a:r>
            <a:r>
              <a:rPr lang="zh-CN" altLang="en-US" sz="1800" b="1" dirty="0">
                <a:solidFill>
                  <a:srgbClr val="0070C0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←提高</a:t>
            </a:r>
            <a:r>
              <a:rPr lang="zh-CN" altLang="en-US" sz="1800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对软件的支持程度</a:t>
            </a:r>
            <a:endParaRPr lang="en-US" altLang="zh-CN" b="1" u="sng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800926" y="5637014"/>
            <a:ext cx="5004000" cy="2988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18000" tIns="10800" rIns="18000" bIns="10800" anchor="ctr" anchorCtr="0">
            <a:spAutoFit/>
          </a:bodyPr>
          <a:lstStyle/>
          <a:p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思考：</a:t>
            </a:r>
            <a:r>
              <a:rPr lang="zh-CN" altLang="en-US" sz="1800" b="1" dirty="0">
                <a:latin typeface="宋体" panose="02010600030101010101" pitchFamily="2" charset="-122"/>
              </a:rPr>
              <a:t>为何</a:t>
            </a:r>
            <a:r>
              <a:rPr lang="en-US" altLang="zh-CN" sz="1800" b="1" dirty="0">
                <a:latin typeface="宋体" panose="02010600030101010101" pitchFamily="2" charset="-122"/>
              </a:rPr>
              <a:t>R-M</a:t>
            </a:r>
            <a:r>
              <a:rPr lang="zh-CN" altLang="en-US" sz="1800" b="1" dirty="0">
                <a:latin typeface="宋体" panose="02010600030101010101" pitchFamily="2" charset="-122"/>
              </a:rPr>
              <a:t>型结构不宜采用定长指令字结构？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4B794F-8BCC-DFD1-4040-8EB5086352B3}"/>
              </a:ext>
            </a:extLst>
          </p:cNvPr>
          <p:cNvSpPr txBox="1"/>
          <p:nvPr/>
        </p:nvSpPr>
        <p:spPr bwMode="auto">
          <a:xfrm>
            <a:off x="1776108" y="5944414"/>
            <a:ext cx="5112568" cy="830997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宋体" panose="02010600030101010101" pitchFamily="2" charset="-122"/>
              </a:rPr>
              <a:t>R-M</a:t>
            </a:r>
            <a:r>
              <a:rPr lang="zh-CN" altLang="en-US" sz="1600" b="1" dirty="0">
                <a:latin typeface="宋体" panose="02010600030101010101" pitchFamily="2" charset="-122"/>
              </a:rPr>
              <a:t>型指令集支持</a:t>
            </a:r>
            <a:r>
              <a:rPr lang="en-US" altLang="zh-CN" sz="1600" b="1" dirty="0">
                <a:latin typeface="宋体" panose="02010600030101010101" pitchFamily="2" charset="-122"/>
              </a:rPr>
              <a:t>R-R</a:t>
            </a:r>
            <a:r>
              <a:rPr lang="zh-CN" altLang="en-US" sz="1600" b="1" dirty="0">
                <a:latin typeface="宋体" panose="02010600030101010101" pitchFamily="2" charset="-122"/>
              </a:rPr>
              <a:t>型、</a:t>
            </a:r>
            <a:r>
              <a:rPr lang="en-US" altLang="zh-CN" sz="1600" b="1" dirty="0">
                <a:latin typeface="宋体" panose="02010600030101010101" pitchFamily="2" charset="-122"/>
              </a:rPr>
              <a:t>R-M</a:t>
            </a:r>
            <a:r>
              <a:rPr lang="zh-CN" altLang="en-US" sz="1600" b="1" dirty="0">
                <a:latin typeface="宋体" panose="02010600030101010101" pitchFamily="2" charset="-122"/>
              </a:rPr>
              <a:t>型指令，</a:t>
            </a:r>
            <a:r>
              <a:rPr lang="en-US" altLang="zh-CN" sz="1600" b="1" dirty="0">
                <a:latin typeface="宋体" panose="02010600030101010101" pitchFamily="2" charset="-122"/>
              </a:rPr>
              <a:t>R-OPD</a:t>
            </a:r>
            <a:r>
              <a:rPr lang="zh-CN" altLang="en-US" sz="1600" b="1" dirty="0">
                <a:latin typeface="宋体" panose="02010600030101010101" pitchFamily="2" charset="-122"/>
              </a:rPr>
              <a:t>地址较短、编码可一种，</a:t>
            </a:r>
            <a:r>
              <a:rPr lang="en-US" altLang="zh-CN" sz="1600" b="1" dirty="0">
                <a:latin typeface="宋体" panose="02010600030101010101" pitchFamily="2" charset="-122"/>
              </a:rPr>
              <a:t>M_OPD</a:t>
            </a:r>
            <a:r>
              <a:rPr lang="zh-CN" altLang="en-US" sz="1600" b="1" dirty="0">
                <a:latin typeface="宋体" panose="02010600030101010101" pitchFamily="2" charset="-122"/>
              </a:rPr>
              <a:t>数据结构类型较多、一种编码时效率较低</a:t>
            </a:r>
            <a:endParaRPr lang="zh-CN" alt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57BFFDD0-6F79-46FF-BFE2-7F2EBB156BE4}" type="slidenum">
              <a:rPr lang="en-US" altLang="zh-CN" smtClean="0"/>
              <a:t>11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792760" y="3186809"/>
          <a:ext cx="6667672" cy="1330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662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结构类型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显式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个数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型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示例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98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R-R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MIPS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PowerPC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ARM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518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R-M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80x86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Motorola</a:t>
                      </a:r>
                      <a:r>
                        <a:rPr lang="en-US" altLang="zh-CN" sz="18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68000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962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M-M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5000"/>
                        </a:lnSpc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PDP-11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VAX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50825" y="439504"/>
            <a:ext cx="8686800" cy="27218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*显式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OPD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个数的确定：  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主要指</a:t>
            </a:r>
            <a:r>
              <a:rPr lang="zh-CN" altLang="en-US" sz="18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运算型</a:t>
            </a:r>
            <a:r>
              <a:rPr lang="zh-CN" altLang="en-US" sz="1800" b="1" dirty="0">
                <a:latin typeface="宋体" panose="02010600030101010101" pitchFamily="2" charset="-122"/>
              </a:rPr>
              <a:t>指令</a:t>
            </a:r>
            <a:r>
              <a:rPr lang="en-US" altLang="zh-CN" sz="1800" b="1" dirty="0">
                <a:latin typeface="宋体" panose="02010600030101010101" pitchFamily="2" charset="-122"/>
              </a:rPr>
              <a:t>[</a:t>
            </a:r>
            <a:r>
              <a:rPr lang="zh-CN" altLang="en-US" sz="1800" b="1" dirty="0">
                <a:latin typeface="宋体" panose="02010600030101010101" pitchFamily="2" charset="-122"/>
              </a:rPr>
              <a:t>其余指令</a:t>
            </a:r>
            <a:r>
              <a:rPr lang="en-US" altLang="zh-CN" sz="1800" b="1" dirty="0">
                <a:latin typeface="宋体" panose="02010600030101010101" pitchFamily="2" charset="-122"/>
              </a:rPr>
              <a:t>OPD</a:t>
            </a:r>
            <a:r>
              <a:rPr lang="zh-CN" altLang="en-US" sz="1800" b="1" dirty="0">
                <a:latin typeface="宋体" panose="02010600030101010101" pitchFamily="2" charset="-122"/>
              </a:rPr>
              <a:t>较少</a:t>
            </a:r>
            <a:r>
              <a:rPr lang="en-US" altLang="zh-CN" sz="1800" b="1" dirty="0">
                <a:latin typeface="宋体" panose="02010600030101010101" pitchFamily="2" charset="-122"/>
              </a:rPr>
              <a:t>])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类型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堆栈型</a:t>
            </a:r>
            <a:r>
              <a:rPr lang="en-US" altLang="zh-CN" b="1" dirty="0">
                <a:latin typeface="宋体" panose="02010600030101010101" pitchFamily="2" charset="-122"/>
              </a:rPr>
              <a:t>0</a:t>
            </a:r>
            <a:r>
              <a:rPr lang="zh-CN" altLang="en-US" b="1" dirty="0">
                <a:latin typeface="宋体" panose="02010600030101010101" pitchFamily="2" charset="-122"/>
              </a:rPr>
              <a:t>个，累加器型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个，</a:t>
            </a:r>
            <a:r>
              <a:rPr lang="en-US" altLang="zh-CN" b="1" dirty="0">
                <a:latin typeface="宋体" panose="02010600030101010101" pitchFamily="2" charset="-122"/>
              </a:rPr>
              <a:t>GPR</a:t>
            </a:r>
            <a:r>
              <a:rPr lang="zh-CN" altLang="en-US" b="1" dirty="0">
                <a:latin typeface="宋体" panose="02010600030101010101" pitchFamily="2" charset="-122"/>
              </a:rPr>
              <a:t>型≥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个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设计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835696" y="2627189"/>
            <a:ext cx="7003032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基于</a:t>
            </a:r>
            <a:r>
              <a:rPr lang="en-US" altLang="zh-CN" b="1" u="sng" dirty="0">
                <a:latin typeface="宋体" panose="02010600030101010101" pitchFamily="2" charset="-122"/>
              </a:rPr>
              <a:t>ISA</a:t>
            </a:r>
            <a:r>
              <a:rPr lang="zh-CN" altLang="en-US" b="1" u="sng" dirty="0">
                <a:latin typeface="宋体" panose="02010600030101010101" pitchFamily="2" charset="-122"/>
              </a:rPr>
              <a:t>结构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通常</a:t>
            </a:r>
            <a:r>
              <a:rPr lang="en-US" altLang="zh-CN" sz="20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RISC</a:t>
            </a:r>
            <a:r>
              <a:rPr lang="zh-CN" altLang="en-US" sz="20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＞</a:t>
            </a:r>
            <a:r>
              <a:rPr lang="en-US" altLang="zh-CN" sz="20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</a:rPr>
              <a:t>、</a:t>
            </a:r>
            <a:r>
              <a:rPr lang="en-US" altLang="zh-CN" sz="2000" b="1" dirty="0">
                <a:latin typeface="宋体" panose="02010600030101010101" pitchFamily="2" charset="-122"/>
              </a:rPr>
              <a:t>CISC</a:t>
            </a:r>
            <a:r>
              <a:rPr lang="zh-CN" altLang="en-US" sz="2000" b="1" dirty="0">
                <a:latin typeface="宋体" panose="02010600030101010101" pitchFamily="2" charset="-122"/>
              </a:rPr>
              <a:t>＝</a:t>
            </a:r>
            <a:r>
              <a:rPr lang="en-US" altLang="zh-CN" sz="2000" b="1" dirty="0">
                <a:latin typeface="宋体" panose="02010600030101010101" pitchFamily="2" charset="-122"/>
              </a:rPr>
              <a:t>2)     </a:t>
            </a:r>
            <a:r>
              <a:rPr lang="zh-CN" altLang="en-US" sz="1800" b="1" dirty="0">
                <a:latin typeface="宋体" panose="02010600030101010101" pitchFamily="2" charset="-122"/>
              </a:rPr>
              <a:t>←提高指令效率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79388" y="1412776"/>
            <a:ext cx="8812212" cy="4816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1—</a:t>
            </a:r>
            <a:r>
              <a:rPr lang="zh-CN" altLang="en-US" sz="2200" b="1" dirty="0">
                <a:latin typeface="宋体" panose="02010600030101010101" pitchFamily="2" charset="-122"/>
              </a:rPr>
              <a:t>下列指令字中，显式</a:t>
            </a:r>
            <a:r>
              <a:rPr lang="en-US" altLang="zh-CN" sz="2200" b="1" dirty="0">
                <a:latin typeface="宋体" panose="02010600030101010101" pitchFamily="2" charset="-122"/>
              </a:rPr>
              <a:t>OPD</a:t>
            </a:r>
            <a:r>
              <a:rPr lang="zh-CN" altLang="en-US" sz="2200" b="1" dirty="0">
                <a:latin typeface="宋体" panose="02010600030101010101" pitchFamily="2" charset="-122"/>
              </a:rPr>
              <a:t>个数分别是多少？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088390" y="1927200"/>
            <a:ext cx="3635738" cy="648147"/>
            <a:chOff x="1368310" y="2924869"/>
            <a:chExt cx="3635738" cy="648147"/>
          </a:xfrm>
        </p:grpSpPr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1368310" y="2924869"/>
              <a:ext cx="1655763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Rd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←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en-US" altLang="zh-CN" sz="1800" b="1" dirty="0" err="1">
                  <a:latin typeface="宋体" panose="02010600030101010101" pitchFamily="2" charset="-122"/>
                </a:rPr>
                <a:t>Rs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)+(</a:t>
              </a:r>
              <a:r>
                <a:rPr lang="en-US" altLang="zh-CN" sz="1800" b="1" dirty="0" err="1">
                  <a:latin typeface="宋体" panose="02010600030101010101" pitchFamily="2" charset="-122"/>
                </a:rPr>
                <a:t>Rt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3024048" y="2924869"/>
              <a:ext cx="1980000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 Op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+ 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  </a:t>
              </a:r>
              <a:r>
                <a:rPr lang="en-US" altLang="zh-CN" sz="1800" b="1" dirty="0" err="1">
                  <a:latin typeface="宋体" panose="02010600030101010101" pitchFamily="2" charset="-122"/>
                </a:rPr>
                <a:t>Rs</a:t>
              </a:r>
              <a:r>
                <a:rPr lang="en-US" altLang="zh-CN" sz="1800" b="1" baseline="-25000" dirty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 err="1">
                  <a:latin typeface="宋体" panose="02010600030101010101" pitchFamily="2" charset="-122"/>
                </a:rPr>
                <a:t>Rt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  Rd</a:t>
              </a:r>
              <a:endParaRPr lang="en-US" altLang="zh-CN" sz="1800" b="1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3672145" y="2924869"/>
              <a:ext cx="0" cy="28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4104193" y="2924944"/>
              <a:ext cx="0" cy="28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4536241" y="2924944"/>
              <a:ext cx="0" cy="28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10"/>
            <p:cNvSpPr txBox="1">
              <a:spLocks noChangeArrowheads="1"/>
            </p:cNvSpPr>
            <p:nvPr/>
          </p:nvSpPr>
          <p:spPr bwMode="auto">
            <a:xfrm>
              <a:off x="1368310" y="3284941"/>
              <a:ext cx="1655763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 err="1">
                  <a:latin typeface="宋体" panose="02010600030101010101" pitchFamily="2" charset="-122"/>
                </a:rPr>
                <a:t>Rt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←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en-US" altLang="zh-CN" sz="1800" b="1" dirty="0" err="1">
                  <a:latin typeface="宋体" panose="02010600030101010101" pitchFamily="2" charset="-122"/>
                </a:rPr>
                <a:t>Rs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)-1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3024048" y="3284941"/>
              <a:ext cx="1512193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 Op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-1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  </a:t>
              </a:r>
              <a:r>
                <a:rPr lang="en-US" altLang="zh-CN" sz="1800" b="1" dirty="0" err="1">
                  <a:latin typeface="宋体" panose="02010600030101010101" pitchFamily="2" charset="-122"/>
                </a:rPr>
                <a:t>Rs</a:t>
              </a:r>
              <a:r>
                <a:rPr lang="en-US" altLang="zh-CN" sz="1800" b="1" baseline="-25000" dirty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 err="1">
                  <a:latin typeface="宋体" panose="02010600030101010101" pitchFamily="2" charset="-122"/>
                </a:rPr>
                <a:t>Rt</a:t>
              </a:r>
              <a:endParaRPr lang="en-US" altLang="zh-CN" sz="1800" b="1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3672145" y="3284941"/>
              <a:ext cx="0" cy="28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4104193" y="3285016"/>
              <a:ext cx="0" cy="28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179512" y="4653136"/>
            <a:ext cx="8659216" cy="8213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1795780" indent="-1795780">
              <a:lnSpc>
                <a:spcPct val="11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2—</a:t>
            </a:r>
            <a:r>
              <a:rPr lang="en-US" altLang="zh-CN" sz="2200" b="1" dirty="0">
                <a:latin typeface="宋体" panose="02010600030101010101" pitchFamily="2" charset="-122"/>
              </a:rPr>
              <a:t>R-R</a:t>
            </a:r>
            <a:r>
              <a:rPr lang="zh-CN" altLang="en-US" sz="2200" b="1" dirty="0">
                <a:latin typeface="宋体" panose="02010600030101010101" pitchFamily="2" charset="-122"/>
              </a:rPr>
              <a:t>型</a:t>
            </a:r>
            <a:r>
              <a:rPr lang="en-US" altLang="zh-CN" sz="2200" b="1" dirty="0">
                <a:latin typeface="宋体" panose="02010600030101010101" pitchFamily="2" charset="-122"/>
              </a:rPr>
              <a:t>ISA</a:t>
            </a:r>
            <a:r>
              <a:rPr lang="zh-CN" altLang="en-US" sz="2200" b="1" dirty="0">
                <a:latin typeface="宋体" panose="02010600030101010101" pitchFamily="2" charset="-122"/>
              </a:rPr>
              <a:t>支持的显式</a:t>
            </a:r>
            <a:r>
              <a:rPr lang="en-US" altLang="zh-CN" sz="2200" b="1" dirty="0">
                <a:latin typeface="宋体" panose="02010600030101010101" pitchFamily="2" charset="-122"/>
              </a:rPr>
              <a:t>OPD</a:t>
            </a:r>
            <a:r>
              <a:rPr lang="zh-CN" altLang="en-US" sz="2200" b="1" dirty="0">
                <a:latin typeface="宋体" panose="02010600030101010101" pitchFamily="2" charset="-122"/>
              </a:rPr>
              <a:t>≤</a:t>
            </a:r>
            <a:r>
              <a:rPr lang="en-US" altLang="zh-CN" sz="2200" b="1" dirty="0">
                <a:latin typeface="宋体" panose="02010600030101010101" pitchFamily="2" charset="-122"/>
              </a:rPr>
              <a:t>2</a:t>
            </a:r>
            <a:r>
              <a:rPr lang="zh-CN" altLang="en-US" sz="2200" b="1" dirty="0">
                <a:latin typeface="宋体" panose="02010600030101010101" pitchFamily="2" charset="-122"/>
              </a:rPr>
              <a:t>个时，</a:t>
            </a:r>
            <a:r>
              <a:rPr lang="en-US" altLang="zh-CN" sz="2200" b="1" dirty="0">
                <a:latin typeface="宋体" panose="02010600030101010101" pitchFamily="2" charset="-122"/>
              </a:rPr>
              <a:t>Rd</a:t>
            </a:r>
            <a:r>
              <a:rPr lang="zh-CN" altLang="en-US" sz="2200" b="1" dirty="0">
                <a:latin typeface="宋体" panose="02010600030101010101" pitchFamily="2" charset="-122"/>
              </a:rPr>
              <a:t>←</a:t>
            </a:r>
            <a:r>
              <a:rPr lang="en-US" altLang="zh-CN" sz="2200" b="1" dirty="0">
                <a:latin typeface="宋体" panose="02010600030101010101" pitchFamily="2" charset="-122"/>
              </a:rPr>
              <a:t>(Rs)+(Rt)</a:t>
            </a:r>
            <a:r>
              <a:rPr lang="zh-CN" altLang="en-US" sz="2200" b="1" dirty="0">
                <a:latin typeface="宋体" panose="02010600030101010101" pitchFamily="2" charset="-122"/>
              </a:rPr>
              <a:t>需用几条指令实现？为什么常为</a:t>
            </a:r>
            <a:r>
              <a:rPr lang="en-US" altLang="zh-CN" sz="2200" b="1" dirty="0">
                <a:latin typeface="宋体" panose="02010600030101010101" pitchFamily="2" charset="-122"/>
              </a:rPr>
              <a:t>3</a:t>
            </a:r>
            <a:r>
              <a:rPr lang="zh-CN" altLang="en-US" sz="2200" b="1" dirty="0">
                <a:latin typeface="宋体" panose="02010600030101010101" pitchFamily="2" charset="-122"/>
              </a:rPr>
              <a:t>个</a:t>
            </a:r>
            <a:r>
              <a:rPr lang="en-US" altLang="zh-CN" sz="2200" b="1" dirty="0">
                <a:latin typeface="宋体" panose="02010600030101010101" pitchFamily="2" charset="-122"/>
              </a:rPr>
              <a:t>OPD</a:t>
            </a:r>
            <a:r>
              <a:rPr lang="zh-CN" altLang="en-US" sz="2200" b="1" dirty="0">
                <a:latin typeface="宋体" panose="02010600030101010101" pitchFamily="2" charset="-122"/>
              </a:rPr>
              <a:t>？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525E0-F6CF-A3B5-7064-CB1138F90C9C}"/>
              </a:ext>
            </a:extLst>
          </p:cNvPr>
          <p:cNvSpPr txBox="1"/>
          <p:nvPr/>
        </p:nvSpPr>
        <p:spPr bwMode="auto">
          <a:xfrm>
            <a:off x="1331640" y="5574817"/>
            <a:ext cx="7507088" cy="584775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latin typeface="宋体" panose="02010600030101010101" pitchFamily="2" charset="-122"/>
              </a:rPr>
              <a:t>Rt</a:t>
            </a:r>
            <a:r>
              <a:rPr lang="zh-CN" altLang="en-US" sz="1600" b="0" dirty="0">
                <a:latin typeface="宋体" panose="02010600030101010101" pitchFamily="2" charset="-122"/>
              </a:rPr>
              <a:t>←</a:t>
            </a:r>
            <a:r>
              <a:rPr lang="en-US" altLang="zh-CN" sz="1600" b="0" dirty="0">
                <a:latin typeface="宋体" panose="02010600030101010101" pitchFamily="2" charset="-122"/>
              </a:rPr>
              <a:t>(Rs)+(Rt)</a:t>
            </a:r>
            <a:r>
              <a:rPr lang="zh-CN" altLang="en-US" sz="1600" b="0" dirty="0">
                <a:latin typeface="宋体" panose="02010600030101010101" pitchFamily="2" charset="-122"/>
              </a:rPr>
              <a:t>及</a:t>
            </a:r>
            <a:r>
              <a:rPr lang="en-US" altLang="zh-CN" sz="1600" b="0" dirty="0">
                <a:latin typeface="宋体" panose="02010600030101010101" pitchFamily="2" charset="-122"/>
              </a:rPr>
              <a:t>Rd</a:t>
            </a:r>
            <a:r>
              <a:rPr lang="zh-CN" altLang="en-US" sz="1600" b="0" dirty="0">
                <a:latin typeface="宋体" panose="02010600030101010101" pitchFamily="2" charset="-122"/>
              </a:rPr>
              <a:t>←</a:t>
            </a:r>
            <a:r>
              <a:rPr lang="en-US" altLang="zh-CN" sz="1600" b="0" dirty="0">
                <a:latin typeface="宋体" panose="02010600030101010101" pitchFamily="2" charset="-122"/>
              </a:rPr>
              <a:t>(Rt)</a:t>
            </a:r>
            <a:r>
              <a:rPr lang="zh-CN" altLang="en-US" sz="1600" b="0" dirty="0">
                <a:latin typeface="宋体" panose="02010600030101010101" pitchFamily="2" charset="-122"/>
              </a:rPr>
              <a:t>；</a:t>
            </a:r>
            <a:r>
              <a:rPr lang="en-US" altLang="zh-CN" sz="1600" b="0" dirty="0">
                <a:latin typeface="宋体" panose="02010600030101010101" pitchFamily="2" charset="-122"/>
              </a:rPr>
              <a:t>RISC</a:t>
            </a:r>
            <a:r>
              <a:rPr lang="zh-CN" altLang="en-US" sz="1600" b="0" dirty="0">
                <a:latin typeface="宋体" panose="02010600030101010101" pitchFamily="2" charset="-122"/>
              </a:rPr>
              <a:t>常采用定长指令字格式（提高执行效率），</a:t>
            </a:r>
            <a:r>
              <a:rPr lang="en-US" altLang="zh-CN" sz="1600" b="0" dirty="0">
                <a:latin typeface="宋体" panose="02010600030101010101" pitchFamily="2" charset="-122"/>
              </a:rPr>
              <a:t>load/store</a:t>
            </a:r>
            <a:r>
              <a:rPr lang="zh-CN" altLang="en-US" sz="1600" b="0" dirty="0">
                <a:latin typeface="宋体" panose="02010600030101010101" pitchFamily="2" charset="-122"/>
              </a:rPr>
              <a:t>指令含</a:t>
            </a:r>
            <a:r>
              <a:rPr lang="en-US" altLang="zh-CN" sz="1600" b="0" dirty="0">
                <a:latin typeface="宋体" panose="02010600030101010101" pitchFamily="2" charset="-122"/>
              </a:rPr>
              <a:t>MEM</a:t>
            </a:r>
            <a:r>
              <a:rPr lang="zh-CN" altLang="en-US" sz="1600" b="0" dirty="0">
                <a:latin typeface="宋体" panose="02010600030101010101" pitchFamily="2" charset="-122"/>
              </a:rPr>
              <a:t>地址、指令字较长，其余指令不采用</a:t>
            </a:r>
            <a:r>
              <a:rPr lang="en-US" altLang="zh-CN" sz="1600" b="0" dirty="0">
                <a:latin typeface="宋体" panose="02010600030101010101" pitchFamily="2" charset="-122"/>
              </a:rPr>
              <a:t>3</a:t>
            </a:r>
            <a:r>
              <a:rPr lang="zh-CN" altLang="en-US" sz="1600" b="0" dirty="0">
                <a:latin typeface="宋体" panose="02010600030101010101" pitchFamily="2" charset="-122"/>
              </a:rPr>
              <a:t>个</a:t>
            </a:r>
            <a:r>
              <a:rPr lang="en-US" altLang="zh-CN" sz="1600" b="0" dirty="0">
                <a:latin typeface="宋体" panose="02010600030101010101" pitchFamily="2" charset="-122"/>
              </a:rPr>
              <a:t>OPD</a:t>
            </a:r>
            <a:r>
              <a:rPr lang="zh-CN" altLang="en-US" sz="1600" b="0" dirty="0">
                <a:latin typeface="宋体" panose="02010600030101010101" pitchFamily="2" charset="-122"/>
              </a:rPr>
              <a:t>时冗余空间较多。</a:t>
            </a:r>
            <a:endParaRPr lang="en-US" altLang="zh-CN" sz="1600" b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79388" y="1814613"/>
            <a:ext cx="3600524" cy="39610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148205" indent="-2148205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、数据表示与数据结构  </a:t>
            </a:r>
          </a:p>
          <a:p>
            <a:pPr marL="2148205" indent="-2148205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*定义：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数据结构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</a:p>
          <a:p>
            <a:pPr marL="2148205" indent="-2148205">
              <a:lnSpc>
                <a:spcPct val="10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 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2148205" indent="-2148205">
              <a:lnSpc>
                <a:spcPct val="125000"/>
              </a:lnSpc>
            </a:pP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数据表示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2148205" indent="-2148205">
              <a:lnSpc>
                <a:spcPct val="125000"/>
              </a:lnSpc>
              <a:spcBef>
                <a:spcPts val="4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两者关系：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148205" indent="-2148205">
              <a:lnSpc>
                <a:spcPct val="125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148205" indent="-2148205">
              <a:lnSpc>
                <a:spcPct val="125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148205" indent="-2148205"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148205" indent="-2148205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数据表示所含内容：</a:t>
            </a:r>
            <a:endParaRPr lang="en-US" altLang="zh-CN" dirty="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57BFFDD0-6F79-46FF-BFE2-7F2EBB156BE4}" type="slidenum">
              <a:rPr lang="en-US" altLang="zh-CN" smtClean="0"/>
              <a:t>12</a:t>
            </a:fld>
            <a:endParaRPr lang="en-US" altLang="zh-CN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28662" y="303234"/>
            <a:ext cx="730093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</a:rPr>
              <a:t>第</a:t>
            </a:r>
            <a:r>
              <a:rPr lang="en-US" altLang="zh-CN" sz="2800" b="1" dirty="0">
                <a:latin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</a:rPr>
              <a:t>节  数据表示设计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8600" y="1340768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ea typeface="黑体" panose="02010609060101010101" pitchFamily="2" charset="-122"/>
              </a:defRPr>
            </a:lvl1pPr>
          </a:lstStyle>
          <a:p>
            <a:r>
              <a:rPr lang="zh-CN" altLang="en-US" sz="2400" dirty="0"/>
              <a:t>一、数据表示的设计</a:t>
            </a:r>
          </a:p>
        </p:txBody>
      </p:sp>
      <p:sp>
        <p:nvSpPr>
          <p:cNvPr id="7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785225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0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000" b="1" u="none" dirty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000" b="1" u="none" dirty="0">
                <a:latin typeface="+mn-ea"/>
                <a:ea typeface="+mn-ea"/>
              </a:rPr>
              <a:t>数据表示的设计方法、设计举例</a:t>
            </a:r>
            <a:endParaRPr lang="en-US" altLang="zh-CN" sz="2000" b="1" u="none" dirty="0">
              <a:latin typeface="+mn-ea"/>
              <a:ea typeface="+mn-ea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275856" y="5179258"/>
            <a:ext cx="518470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表示方法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格式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进制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编码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＋数据长度</a:t>
            </a:r>
          </a:p>
        </p:txBody>
      </p:sp>
      <p:grpSp>
        <p:nvGrpSpPr>
          <p:cNvPr id="10" name="Group 21"/>
          <p:cNvGrpSpPr/>
          <p:nvPr/>
        </p:nvGrpSpPr>
        <p:grpSpPr bwMode="auto">
          <a:xfrm>
            <a:off x="1834928" y="4005064"/>
            <a:ext cx="5113336" cy="720725"/>
            <a:chOff x="1142" y="2251"/>
            <a:chExt cx="3221" cy="454"/>
          </a:xfrm>
        </p:grpSpPr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1142" y="2341"/>
              <a:ext cx="740" cy="2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anose="02010600030101010101" pitchFamily="2" charset="-122"/>
                </a:rPr>
                <a:t>数据结构</a:t>
              </a:r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2050" y="2478"/>
              <a:ext cx="1438" cy="2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软件映像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法</a:t>
              </a:r>
              <a:r>
                <a:rPr lang="en-US" altLang="zh-CN" sz="2000" b="1" dirty="0">
                  <a:latin typeface="宋体" panose="02010600030101010101" pitchFamily="2" charset="-122"/>
                </a:rPr>
                <a:t>(1-x%)</a:t>
              </a: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2048" y="2251"/>
              <a:ext cx="1453" cy="2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直接使用</a:t>
              </a:r>
              <a:r>
                <a:rPr lang="zh-CN" altLang="en-US" sz="2000" b="1" dirty="0">
                  <a:latin typeface="宋体" panose="02010600030101010101" pitchFamily="2" charset="-122"/>
                </a:rPr>
                <a:t>法</a:t>
              </a:r>
              <a:r>
                <a:rPr lang="en-US" altLang="zh-CN" sz="2000" b="1" dirty="0">
                  <a:latin typeface="宋体" panose="02010600030101010101" pitchFamily="2" charset="-122"/>
                </a:rPr>
                <a:t>(x%)</a:t>
              </a:r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3560" y="2341"/>
              <a:ext cx="803" cy="2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anose="02010600030101010101" pitchFamily="2" charset="-122"/>
                </a:rPr>
                <a:t>数据表示</a:t>
              </a:r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1882" y="2478"/>
              <a:ext cx="167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987824" y="2294306"/>
            <a:ext cx="5472732" cy="1306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148205" indent="-2148205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指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软件</a:t>
            </a:r>
            <a:r>
              <a:rPr lang="zh-CN" altLang="en-US" b="1" dirty="0"/>
              <a:t>能够</a:t>
            </a:r>
            <a:r>
              <a:rPr lang="zh-CN" altLang="en-US" b="1" u="sng" dirty="0"/>
              <a:t>直接识别和引用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</a:rPr>
              <a:t>数据类型</a:t>
            </a:r>
          </a:p>
          <a:p>
            <a:pPr marL="2148205" indent="-2148205">
              <a:lnSpc>
                <a:spcPct val="10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                       </a:t>
            </a:r>
            <a:r>
              <a:rPr lang="en-US" altLang="zh-CN" sz="1800" b="1" dirty="0">
                <a:latin typeface="宋体" panose="02010600030101010101" pitchFamily="2" charset="-122"/>
              </a:rPr>
              <a:t>&lt;</a:t>
            </a:r>
            <a:r>
              <a:rPr lang="zh-CN" altLang="en-US" sz="1800" b="1" dirty="0">
                <a:latin typeface="宋体" panose="02010600030101010101" pitchFamily="2" charset="-122"/>
              </a:rPr>
              <a:t>值集</a:t>
            </a:r>
            <a:r>
              <a:rPr lang="en-US" altLang="zh-CN" sz="1800" b="1" dirty="0">
                <a:latin typeface="宋体" panose="02010600030101010101" pitchFamily="2" charset="-122"/>
              </a:rPr>
              <a:t>,</a:t>
            </a:r>
            <a:r>
              <a:rPr lang="zh-CN" altLang="en-US" sz="1800" b="1" dirty="0">
                <a:latin typeface="宋体" panose="02010600030101010101" pitchFamily="2" charset="-122"/>
              </a:rPr>
              <a:t>操作集</a:t>
            </a:r>
            <a:r>
              <a:rPr lang="en-US" altLang="zh-CN" sz="1800" b="1" dirty="0">
                <a:latin typeface="宋体" panose="02010600030101010101" pitchFamily="2" charset="-122"/>
              </a:rPr>
              <a:t>&gt;</a:t>
            </a:r>
            <a:r>
              <a:rPr lang="zh-CN" altLang="en-US" sz="1800" b="1" dirty="0">
                <a:latin typeface="宋体" panose="02010600030101010101" pitchFamily="2" charset="-122"/>
              </a:rPr>
              <a:t>→</a:t>
            </a:r>
            <a:r>
              <a:rPr lang="zh-CN" altLang="en-US" sz="1800" dirty="0">
                <a:latin typeface="宋体" panose="02010600030101010101" pitchFamily="2" charset="-122"/>
              </a:rPr>
              <a:t>┤</a:t>
            </a:r>
            <a:endParaRPr lang="en-US" altLang="zh-CN" sz="1800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marL="2148205" indent="-2148205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指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硬件</a:t>
            </a:r>
            <a:r>
              <a:rPr lang="zh-CN" altLang="en-US" b="1" dirty="0">
                <a:latin typeface="宋体" panose="02010600030101010101" pitchFamily="2" charset="-122"/>
              </a:rPr>
              <a:t>能够</a:t>
            </a:r>
            <a:r>
              <a:rPr lang="zh-CN" altLang="en-US" b="1" u="sng" dirty="0">
                <a:latin typeface="宋体" panose="02010600030101010101" pitchFamily="2" charset="-122"/>
              </a:rPr>
              <a:t>直接识别和引用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</a:rPr>
              <a:t>数据类型</a:t>
            </a:r>
            <a:endParaRPr lang="en-US" altLang="zh-CN" b="1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2051720" y="3523074"/>
            <a:ext cx="489666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数据表示是数据结构的子集</a:t>
            </a:r>
          </a:p>
        </p:txBody>
      </p:sp>
      <p:sp>
        <p:nvSpPr>
          <p:cNvPr id="21" name="AutoShape 38"/>
          <p:cNvSpPr/>
          <p:nvPr/>
        </p:nvSpPr>
        <p:spPr bwMode="auto">
          <a:xfrm>
            <a:off x="4427984" y="4797152"/>
            <a:ext cx="1872000" cy="252000"/>
          </a:xfrm>
          <a:prstGeom prst="borderCallout2">
            <a:avLst>
              <a:gd name="adj1" fmla="val 49573"/>
              <a:gd name="adj2" fmla="val 333"/>
              <a:gd name="adj3" fmla="val 47732"/>
              <a:gd name="adj4" fmla="val -11685"/>
              <a:gd name="adj5" fmla="val -32276"/>
              <a:gd name="adj6" fmla="val -22443"/>
            </a:avLst>
          </a:prstGeom>
          <a:noFill/>
          <a:ln w="12700">
            <a:solidFill>
              <a:srgbClr val="0070C0"/>
            </a:solidFill>
            <a:prstDash val="sysDash"/>
            <a:miter lim="800000"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600"/>
              </a:spcBef>
            </a:pPr>
            <a:r>
              <a:rPr lang="zh-CN" altLang="en-US" sz="1600" b="1" dirty="0">
                <a:latin typeface="宋体" panose="02010600030101010101" pitchFamily="2" charset="-122"/>
              </a:rPr>
              <a:t>软</a:t>
            </a:r>
            <a:r>
              <a:rPr lang="en-US" altLang="zh-CN" sz="1600" b="1" dirty="0">
                <a:latin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</a:rPr>
              <a:t>硬件间语义差别</a:t>
            </a:r>
            <a:endParaRPr lang="en-US" altLang="zh-CN" sz="1600" b="1" baseline="30000" dirty="0">
              <a:latin typeface="宋体" panose="02010600030101010101" pitchFamily="2" charset="-122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2952328" y="5733256"/>
            <a:ext cx="3744000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18000" tIns="10800" rIns="18000" bIns="10800">
            <a:noAutofit/>
          </a:bodyPr>
          <a:lstStyle/>
          <a:p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思考：</a:t>
            </a:r>
            <a:r>
              <a:rPr lang="zh-CN" altLang="en-US" sz="1800" b="1" dirty="0">
                <a:latin typeface="宋体" panose="02010600030101010101" pitchFamily="2" charset="-122"/>
              </a:rPr>
              <a:t>数据表示为什么要包含长度？</a:t>
            </a:r>
            <a:endParaRPr lang="en-US" altLang="zh-CN" sz="1800" b="1" spc="-100" dirty="0">
              <a:latin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E3FEA45-8EBC-8ED8-95A8-0BE41C34201D}"/>
              </a:ext>
            </a:extLst>
          </p:cNvPr>
          <p:cNvSpPr txBox="1"/>
          <p:nvPr/>
        </p:nvSpPr>
        <p:spPr bwMode="auto">
          <a:xfrm>
            <a:off x="2843808" y="6096435"/>
            <a:ext cx="4580388" cy="307777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400" b="1" dirty="0"/>
              <a:t>不同数据类型的值域不同，硬件处理时序固定长度</a:t>
            </a:r>
            <a:endParaRPr lang="en-US" altLang="zh-CN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 animBg="1"/>
      <p:bldP spid="8" grpId="0"/>
      <p:bldP spid="17" grpId="0"/>
      <p:bldP spid="9" grpId="0"/>
      <p:bldP spid="21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57BFFDD0-6F79-46FF-BFE2-7F2EBB156BE4}" type="slidenum">
              <a:rPr lang="en-US" altLang="zh-CN" smtClean="0"/>
              <a:t>13</a:t>
            </a:fld>
            <a:endParaRPr lang="en-US" altLang="zh-CN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228600" y="367524"/>
            <a:ext cx="8686800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、数据表示设计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设计基础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需求程序，性能及性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价需求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设计内容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拟支持的</a:t>
            </a:r>
            <a:r>
              <a:rPr lang="zh-CN" altLang="en-US" b="1" u="sng" dirty="0">
                <a:latin typeface="宋体" panose="02010600030101010101" pitchFamily="2" charset="-122"/>
              </a:rPr>
              <a:t>数据类型及其参数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种类、格式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参数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设计目标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u="sng" dirty="0">
                <a:latin typeface="宋体" panose="02010600030101010101" pitchFamily="2" charset="-122"/>
              </a:rPr>
              <a:t>性</a:t>
            </a:r>
            <a:r>
              <a:rPr lang="en-US" altLang="zh-CN" b="1" u="sng" dirty="0">
                <a:latin typeface="宋体" panose="02010600030101010101" pitchFamily="2" charset="-122"/>
              </a:rPr>
              <a:t>/</a:t>
            </a:r>
            <a:r>
              <a:rPr lang="zh-CN" altLang="en-US" b="1" u="sng" dirty="0">
                <a:latin typeface="宋体" panose="02010600030101010101" pitchFamily="2" charset="-122"/>
              </a:rPr>
              <a:t>价</a:t>
            </a:r>
            <a:r>
              <a:rPr lang="zh-CN" altLang="en-US" b="1" dirty="0">
                <a:latin typeface="宋体" panose="02010600030101010101" pitchFamily="2" charset="-122"/>
              </a:rPr>
              <a:t>较高，性能关注存储效率、计算速度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28600" y="2960037"/>
            <a:ext cx="8686800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*数据表示的常见类型：</a:t>
            </a:r>
            <a:endParaRPr lang="zh-CN" altLang="en-US" b="1" dirty="0">
              <a:solidFill>
                <a:srgbClr val="C00000"/>
              </a:solidFill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基本数据表示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/>
              <a:t>定点数、浮点数、逻辑数、字符等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高级数据表示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向量、树、链表、指针等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260138" y="4469050"/>
            <a:ext cx="6048000" cy="324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18000" tIns="10800" rIns="18000" bIns="108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思考②：</a:t>
            </a:r>
            <a:r>
              <a:rPr lang="zh-CN" altLang="en-US" sz="1800" b="1" dirty="0">
                <a:latin typeface="宋体" panose="02010600030101010101" pitchFamily="2" charset="-122"/>
              </a:rPr>
              <a:t>向量数据如何表示？向量数据表示有哪些属性？</a:t>
            </a:r>
            <a:endParaRPr lang="en-US" altLang="zh-CN" sz="1600" b="1" dirty="0">
              <a:latin typeface="宋体" panose="02010600030101010101" pitchFamily="2" charset="-122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332146" y="2276872"/>
            <a:ext cx="7272302" cy="64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18000" tIns="10800" rIns="18000" bIns="10800" anchor="ctr" anchorCtr="0">
            <a:noAutofit/>
          </a:bodyPr>
          <a:lstStyle/>
          <a:p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思考①：</a:t>
            </a:r>
            <a:r>
              <a:rPr lang="en-US" altLang="zh-CN" sz="1800" b="1" dirty="0">
                <a:latin typeface="宋体" panose="02010600030101010101" pitchFamily="2" charset="-122"/>
              </a:rPr>
              <a:t>ASCII</a:t>
            </a:r>
            <a:r>
              <a:rPr lang="zh-CN" altLang="en-US" sz="1800" b="1" dirty="0">
                <a:latin typeface="宋体" panose="02010600030101010101" pitchFamily="2" charset="-122"/>
              </a:rPr>
              <a:t>存放在字节、双字节中时的存储效率分别是多少？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1800" b="1" dirty="0">
                <a:latin typeface="宋体" panose="02010600030101010101" pitchFamily="2" charset="-122"/>
              </a:rPr>
              <a:t>        </a:t>
            </a:r>
            <a:r>
              <a:rPr lang="zh-CN" altLang="en-US" sz="1800" b="1" dirty="0">
                <a:latin typeface="宋体" panose="02010600030101010101" pitchFamily="2" charset="-122"/>
              </a:rPr>
              <a:t>若单精度</a:t>
            </a:r>
            <a:r>
              <a:rPr lang="en-US" altLang="zh-CN" sz="1800" b="1" dirty="0">
                <a:latin typeface="宋体" panose="02010600030101010101" pitchFamily="2" charset="-122"/>
              </a:rPr>
              <a:t>FPU</a:t>
            </a:r>
            <a:r>
              <a:rPr lang="zh-CN" altLang="en-US" sz="1800" b="1" dirty="0">
                <a:latin typeface="宋体" panose="02010600030101010101" pitchFamily="2" charset="-122"/>
              </a:rPr>
              <a:t>每步时延为</a:t>
            </a:r>
            <a:r>
              <a:rPr lang="en-US" altLang="zh-CN" sz="1800" b="1" dirty="0">
                <a:latin typeface="宋体" panose="02010600030101010101" pitchFamily="2" charset="-122"/>
              </a:rPr>
              <a:t>1t</a:t>
            </a:r>
            <a:r>
              <a:rPr lang="zh-CN" altLang="en-US" sz="1800" b="1" dirty="0">
                <a:latin typeface="宋体" panose="02010600030101010101" pitchFamily="2" charset="-122"/>
              </a:rPr>
              <a:t>，则</a:t>
            </a:r>
            <a:r>
              <a:rPr lang="zh-CN" sz="1800" b="1" dirty="0">
                <a:latin typeface="宋体" panose="02010600030101010101" pitchFamily="2" charset="-122"/>
              </a:rPr>
              <a:t>双精度</a:t>
            </a:r>
            <a:r>
              <a:rPr lang="en-US" altLang="zh-CN" sz="1800" b="1" dirty="0">
                <a:latin typeface="宋体" panose="02010600030101010101" pitchFamily="2" charset="-122"/>
              </a:rPr>
              <a:t>FPU</a:t>
            </a:r>
            <a:r>
              <a:rPr lang="zh-CN" altLang="en-US" sz="1800" b="1" dirty="0">
                <a:latin typeface="宋体" panose="02010600030101010101" pitchFamily="2" charset="-122"/>
              </a:rPr>
              <a:t>的时延至少是多少？</a:t>
            </a:r>
            <a:endParaRPr lang="en-US" altLang="zh-CN" sz="1800" b="1" spc="-100" dirty="0">
              <a:latin typeface="宋体" panose="02010600030101010101" pitchFamily="2" charset="-122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43628" y="5769296"/>
            <a:ext cx="7200000" cy="324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18000" tIns="10800" rIns="18000" bIns="108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思考③：</a:t>
            </a:r>
            <a:r>
              <a:rPr lang="zh-CN" altLang="en-US" sz="1800" b="1" dirty="0">
                <a:latin typeface="宋体" panose="02010600030101010101" pitchFamily="2" charset="-122"/>
              </a:rPr>
              <a:t>支持向量表示后，哪些方面的性能有提升？需增加哪些硬件？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15084" y="4883150"/>
            <a:ext cx="3564000" cy="79200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miter lim="800000"/>
          </a:ln>
          <a:effectLst/>
        </p:spPr>
        <p:txBody>
          <a:bodyPr wrap="square" lIns="36195" tIns="10800" rIns="18000" bIns="10800" anchor="ctr" anchorCtr="0">
            <a:no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0070C0"/>
                </a:solidFill>
                <a:latin typeface="宋体" panose="02010600030101010101" pitchFamily="2" charset="-122"/>
              </a:rPr>
              <a:t>程序：</a:t>
            </a:r>
            <a:r>
              <a:rPr lang="en-US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int A[256],B</a:t>
            </a:r>
            <a:r>
              <a:rPr lang="en-US" sz="1600" b="1" dirty="0">
                <a:latin typeface="宋体" panose="02010600030101010101" pitchFamily="2" charset="-122"/>
                <a:sym typeface="+mn-ea"/>
              </a:rPr>
              <a:t>[256],C[256],</a:t>
            </a:r>
            <a:r>
              <a:rPr lang="en-US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i;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      for (i=16;i&lt;48;i++)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         C[i]=A[i]*B[i];</a:t>
            </a:r>
          </a:p>
        </p:txBody>
      </p:sp>
      <p:sp>
        <p:nvSpPr>
          <p:cNvPr id="8" name="Text Box 1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04488" y="4869160"/>
            <a:ext cx="3960000" cy="792000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miter lim="800000"/>
          </a:ln>
          <a:effectLst/>
        </p:spPr>
        <p:txBody>
          <a:bodyPr wrap="square" lIns="36195" tIns="10800" rIns="18000" bIns="10800" anchor="ctr" anchorCtr="0">
            <a:no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0070C0"/>
                </a:solidFill>
                <a:latin typeface="宋体" panose="02010600030101010101" pitchFamily="2" charset="-122"/>
              </a:rPr>
              <a:t>程序：</a:t>
            </a:r>
            <a:r>
              <a:rPr lang="en-US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Vint A[256], B</a:t>
            </a:r>
            <a:r>
              <a:rPr lang="en-US" sz="1600" b="1" dirty="0">
                <a:latin typeface="宋体" panose="02010600030101010101" pitchFamily="2" charset="-122"/>
                <a:sym typeface="+mn-ea"/>
              </a:rPr>
              <a:t>[256], C[256]</a:t>
            </a:r>
            <a:r>
              <a:rPr lang="en-US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latin typeface="宋体" panose="02010600030101010101" pitchFamily="2" charset="-122"/>
                <a:sym typeface="+mn-ea"/>
              </a:rPr>
              <a:t>      //</a:t>
            </a:r>
            <a:r>
              <a:rPr lang="zh-CN" altLang="en-US" sz="1600" b="1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一维标量数组</a:t>
            </a:r>
            <a:r>
              <a:rPr lang="en-US" altLang="zh-CN" sz="1600" b="1" dirty="0">
                <a:latin typeface="宋体" panose="02010600030101010101" pitchFamily="2" charset="-122"/>
                <a:sym typeface="+mn-ea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  <a:sym typeface="+mn-ea"/>
              </a:rPr>
              <a:t>含</a:t>
            </a:r>
            <a:r>
              <a:rPr lang="zh-CN" altLang="en-US" sz="1600" b="1" dirty="0">
                <a:solidFill>
                  <a:srgbClr val="990099"/>
                </a:solidFill>
                <a:latin typeface="宋体" panose="02010600030101010101" pitchFamily="2" charset="-122"/>
                <a:sym typeface="+mn-ea"/>
              </a:rPr>
              <a:t>分量类型及个数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)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      ADDV </a:t>
            </a:r>
            <a:r>
              <a:rPr lang="en-US" altLang="zh-CN" sz="1600" b="1" dirty="0">
                <a:latin typeface="宋体" panose="02010600030101010101" pitchFamily="2" charset="-122"/>
                <a:sym typeface="+mn-ea"/>
              </a:rPr>
              <a:t>C[16],</a:t>
            </a:r>
            <a:r>
              <a:rPr lang="en-US" altLang="zh-CN" sz="1600" b="1" dirty="0">
                <a:solidFill>
                  <a:schemeClr val="tx1"/>
                </a:solidFill>
                <a:latin typeface="宋体" panose="02010600030101010101" pitchFamily="2" charset="-122"/>
              </a:rPr>
              <a:t>A[16],B[16],32</a:t>
            </a:r>
            <a:endParaRPr lang="zh-CN" altLang="en-US" sz="16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366E503-DDFA-6283-B52E-EA975CDCDC58}"/>
              </a:ext>
            </a:extLst>
          </p:cNvPr>
          <p:cNvSpPr txBox="1"/>
          <p:nvPr/>
        </p:nvSpPr>
        <p:spPr bwMode="auto">
          <a:xfrm>
            <a:off x="971600" y="6111092"/>
            <a:ext cx="5904403" cy="738664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1400" b="1" dirty="0"/>
              <a:t>思考①：分别为</a:t>
            </a:r>
            <a:r>
              <a:rPr lang="en-US" altLang="zh-CN" sz="1400" b="1" dirty="0"/>
              <a:t>7/8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7/16</a:t>
            </a:r>
            <a:r>
              <a:rPr lang="zh-CN" altLang="en-US" sz="1400" b="1" dirty="0"/>
              <a:t>；至少为</a:t>
            </a:r>
            <a:r>
              <a:rPr lang="en-US" altLang="zh-CN" sz="1400" b="1" dirty="0"/>
              <a:t>5t</a:t>
            </a:r>
            <a:r>
              <a:rPr lang="zh-CN" altLang="en-US" sz="1400" b="1" dirty="0"/>
              <a:t>（位数运算增加</a:t>
            </a:r>
            <a:r>
              <a:rPr lang="en-US" altLang="zh-CN" sz="1400" b="1" dirty="0"/>
              <a:t>1t</a:t>
            </a:r>
            <a:r>
              <a:rPr lang="zh-CN" altLang="en-US" sz="1400" b="1" dirty="0"/>
              <a:t>）</a:t>
            </a:r>
            <a:endParaRPr lang="en-US" altLang="zh-CN" sz="1400" b="1" dirty="0"/>
          </a:p>
          <a:p>
            <a:r>
              <a:rPr lang="zh-CN" altLang="en-US" sz="1400" b="1" dirty="0"/>
              <a:t>思考③：指令条数减少、向量处理速度提高（无需多次取指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译码），</a:t>
            </a:r>
            <a:endParaRPr lang="en-US" altLang="zh-CN" sz="1400" b="1" dirty="0"/>
          </a:p>
          <a:p>
            <a:r>
              <a:rPr lang="zh-CN" altLang="en-US" sz="1400" b="1" dirty="0"/>
              <a:t>需增加向量处理部件、向量寄存器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存取缓冲器</a:t>
            </a:r>
            <a:endParaRPr lang="en-US" altLang="zh-CN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1" grpId="0" bldLvl="0" animBg="1"/>
      <p:bldP spid="17" grpId="0" bldLvl="0" animBg="1"/>
      <p:bldP spid="4" grpId="0" bldLvl="0" animBg="1"/>
      <p:bldP spid="5" grpId="0" bldLvl="0" animBg="1"/>
      <p:bldP spid="8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57BFFDD0-6F79-46FF-BFE2-7F2EBB156BE4}" type="slidenum">
              <a:rPr lang="en-US" altLang="zh-CN" smtClean="0"/>
              <a:t>14</a:t>
            </a:fld>
            <a:endParaRPr lang="en-US" altLang="zh-CN"/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228600" y="404664"/>
            <a:ext cx="3191272" cy="31531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*数据表示的设计：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方法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结果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05000"/>
              </a:lnSpc>
            </a:pPr>
            <a:endParaRPr lang="en-US" altLang="zh-CN" sz="1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影响因素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35696" y="836712"/>
            <a:ext cx="7164288" cy="269150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533400" indent="-533400">
              <a:lnSpc>
                <a:spcPct val="125000"/>
              </a:lnSpc>
            </a:pPr>
            <a:r>
              <a:rPr lang="zh-CN" altLang="en-US" b="1" dirty="0">
                <a:latin typeface="+mn-ea"/>
              </a:rPr>
              <a:t>需求程序</a:t>
            </a:r>
            <a:r>
              <a:rPr lang="zh-CN" altLang="en-US" b="1" u="sng" dirty="0">
                <a:solidFill>
                  <a:srgbClr val="990099"/>
                </a:solidFill>
                <a:latin typeface="+mn-ea"/>
              </a:rPr>
              <a:t>分解</a:t>
            </a:r>
            <a:r>
              <a:rPr lang="zh-CN" altLang="en-US" b="1" dirty="0">
                <a:latin typeface="+mn-ea"/>
              </a:rPr>
              <a:t>为若干</a:t>
            </a:r>
            <a:r>
              <a:rPr lang="zh-CN" altLang="en-US" b="1" u="sng" dirty="0">
                <a:solidFill>
                  <a:srgbClr val="0070C0"/>
                </a:solidFill>
                <a:latin typeface="+mn-ea"/>
              </a:rPr>
              <a:t>基本操作</a:t>
            </a:r>
            <a:r>
              <a:rPr lang="zh-CN" altLang="en-US" b="1" dirty="0">
                <a:latin typeface="+mn-ea"/>
              </a:rPr>
              <a:t>及</a:t>
            </a:r>
            <a:r>
              <a:rPr lang="zh-CN" altLang="en-US" b="1" u="sng" dirty="0">
                <a:solidFill>
                  <a:srgbClr val="0070C0"/>
                </a:solidFill>
                <a:latin typeface="+mn-ea"/>
              </a:rPr>
              <a:t>基本数据类型</a:t>
            </a:r>
            <a:r>
              <a:rPr lang="en-US" altLang="zh-CN" b="1" dirty="0">
                <a:latin typeface="+mn-ea"/>
              </a:rPr>
              <a:t>,</a:t>
            </a:r>
          </a:p>
          <a:p>
            <a:pPr>
              <a:lnSpc>
                <a:spcPct val="125000"/>
              </a:lnSpc>
            </a:pP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统计</a:t>
            </a:r>
            <a:r>
              <a:rPr lang="zh-CN" altLang="en-US" b="1" dirty="0">
                <a:latin typeface="宋体" panose="02010600030101010101" pitchFamily="2" charset="-122"/>
              </a:rPr>
              <a:t>各种基本数据类型的</a:t>
            </a:r>
            <a:r>
              <a:rPr lang="zh-CN" altLang="en-US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使用频率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选择</a:t>
            </a:r>
            <a:r>
              <a:rPr lang="zh-CN" altLang="en-US" b="1" dirty="0">
                <a:latin typeface="宋体" panose="02010600030101010101" pitchFamily="2" charset="-122"/>
              </a:rPr>
              <a:t>拟支持的</a:t>
            </a:r>
            <a:r>
              <a:rPr lang="zh-CN" altLang="en-US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数据类型及其参数</a:t>
            </a:r>
            <a:endParaRPr lang="en-US" altLang="zh-CN" b="1" u="sng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支持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频率较高</a:t>
            </a:r>
            <a:r>
              <a:rPr lang="zh-CN" altLang="en-US" b="1" dirty="0">
                <a:latin typeface="宋体" panose="02010600030101010101" pitchFamily="2" charset="-122"/>
              </a:rPr>
              <a:t>的数据类型及其参数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常有</a:t>
            </a:r>
            <a:r>
              <a:rPr lang="zh-CN" altLang="en-US" sz="1800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多种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  </a:t>
            </a:r>
            <a:r>
              <a:rPr lang="zh-CN" altLang="en-US" sz="1800" dirty="0"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latin typeface="宋体" panose="02010600030101010101" pitchFamily="2" charset="-122"/>
              </a:rPr>
              <a:t> 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←</a:t>
            </a:r>
            <a:r>
              <a:rPr lang="zh-CN" altLang="en-US" sz="1800" b="1" u="sng" dirty="0">
                <a:latin typeface="宋体" panose="02010600030101010101" pitchFamily="2" charset="-122"/>
              </a:rPr>
              <a:t>重点关注经常性事件</a:t>
            </a:r>
            <a:r>
              <a:rPr lang="zh-CN" altLang="en-US" sz="1800" b="1" dirty="0">
                <a:latin typeface="宋体" panose="02010600030101010101" pitchFamily="2" charset="-122"/>
              </a:rPr>
              <a:t>原理     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←存储效率好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性能、性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价需求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876256" y="1465769"/>
            <a:ext cx="1944216" cy="691732"/>
            <a:chOff x="6516216" y="2996952"/>
            <a:chExt cx="1944216" cy="691732"/>
          </a:xfrm>
        </p:grpSpPr>
        <p:sp>
          <p:nvSpPr>
            <p:cNvPr id="7" name="右大括号 6"/>
            <p:cNvSpPr/>
            <p:nvPr/>
          </p:nvSpPr>
          <p:spPr bwMode="auto">
            <a:xfrm>
              <a:off x="6516216" y="2996952"/>
              <a:ext cx="144016" cy="691732"/>
            </a:xfrm>
            <a:prstGeom prst="rightBrace">
              <a:avLst>
                <a:gd name="adj1" fmla="val 20450"/>
                <a:gd name="adj2" fmla="val 50000"/>
              </a:avLst>
            </a:prstGeom>
            <a:noFill/>
            <a:ln w="127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Text Box 28"/>
            <p:cNvSpPr txBox="1">
              <a:spLocks noChangeArrowheads="1"/>
            </p:cNvSpPr>
            <p:nvPr/>
          </p:nvSpPr>
          <p:spPr bwMode="auto">
            <a:xfrm>
              <a:off x="6732240" y="3212976"/>
              <a:ext cx="1728192" cy="28733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称为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频带分析法</a:t>
              </a:r>
              <a:endParaRPr lang="en-US" altLang="zh-CN" sz="1800" b="1" dirty="0">
                <a:solidFill>
                  <a:srgbClr val="FF3399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7772" y="3470662"/>
            <a:ext cx="8812212" cy="305468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2200" b="1" dirty="0">
                <a:latin typeface="宋体" panose="02010600030101010101" pitchFamily="2" charset="-122"/>
              </a:rPr>
              <a:t>若标量部件占硬件成本的</a:t>
            </a:r>
            <a:r>
              <a:rPr lang="en-US" altLang="zh-CN" sz="2200" b="1" dirty="0">
                <a:latin typeface="宋体" panose="02010600030101010101" pitchFamily="2" charset="-122"/>
              </a:rPr>
              <a:t>5%</a:t>
            </a:r>
            <a:r>
              <a:rPr lang="zh-CN" altLang="en-US" sz="2200" b="1" dirty="0">
                <a:latin typeface="宋体" panose="02010600030101010101" pitchFamily="2" charset="-122"/>
              </a:rPr>
              <a:t>，向量部件的速度、成本分别为标量部件的</a:t>
            </a:r>
            <a:r>
              <a:rPr lang="en-US" altLang="zh-CN" sz="2200" b="1" dirty="0">
                <a:latin typeface="宋体" panose="02010600030101010101" pitchFamily="2" charset="-122"/>
              </a:rPr>
              <a:t>10</a:t>
            </a:r>
            <a:r>
              <a:rPr lang="zh-CN" altLang="en-US" sz="2200" b="1" dirty="0">
                <a:latin typeface="宋体" panose="02010600030101010101" pitchFamily="2" charset="-122"/>
              </a:rPr>
              <a:t>倍、</a:t>
            </a:r>
            <a:r>
              <a:rPr lang="en-US" altLang="zh-CN" sz="2200" b="1" dirty="0">
                <a:latin typeface="宋体" panose="02010600030101010101" pitchFamily="2" charset="-122"/>
              </a:rPr>
              <a:t>3</a:t>
            </a:r>
            <a:r>
              <a:rPr lang="zh-CN" altLang="en-US" sz="2200" b="1" dirty="0">
                <a:latin typeface="宋体" panose="02010600030101010101" pitchFamily="2" charset="-122"/>
              </a:rPr>
              <a:t>倍，测试程序中向量操作占</a:t>
            </a:r>
            <a:r>
              <a:rPr lang="en-US" altLang="zh-CN" sz="2200" b="1" dirty="0">
                <a:latin typeface="宋体" panose="02010600030101010101" pitchFamily="2" charset="-122"/>
              </a:rPr>
              <a:t>10%</a:t>
            </a:r>
            <a:r>
              <a:rPr lang="zh-CN" altLang="en-US" sz="2200" b="1" dirty="0">
                <a:latin typeface="宋体" panose="02010600030101010101" pitchFamily="2" charset="-122"/>
              </a:rPr>
              <a:t>，则支持向量表示后的性</a:t>
            </a:r>
            <a:r>
              <a:rPr lang="en-US" altLang="zh-CN" sz="2200" b="1" dirty="0">
                <a:latin typeface="宋体" panose="02010600030101010101" pitchFamily="2" charset="-122"/>
              </a:rPr>
              <a:t>/</a:t>
            </a:r>
            <a:r>
              <a:rPr lang="zh-CN" altLang="en-US" sz="2200" b="1" dirty="0">
                <a:latin typeface="宋体" panose="02010600030101010101" pitchFamily="2" charset="-122"/>
              </a:rPr>
              <a:t>价是否有提高？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1078230" indent="-1078230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解：</a:t>
            </a:r>
            <a:r>
              <a:rPr lang="zh-CN" altLang="en-US" sz="2200" b="1" dirty="0">
                <a:latin typeface="宋体" panose="02010600030101010101" pitchFamily="2" charset="-122"/>
              </a:rPr>
              <a:t>设测试程序执行时间＝</a:t>
            </a:r>
            <a:r>
              <a:rPr lang="en-US" altLang="zh-CN" sz="2200" b="1" dirty="0">
                <a:latin typeface="宋体" panose="02010600030101010101" pitchFamily="2" charset="-122"/>
              </a:rPr>
              <a:t>t</a:t>
            </a:r>
            <a:r>
              <a:rPr lang="zh-CN" altLang="en-US" sz="2200" b="1" dirty="0">
                <a:latin typeface="宋体" panose="02010600030101010101" pitchFamily="2" charset="-122"/>
              </a:rPr>
              <a:t>，硬件成本＝</a:t>
            </a:r>
            <a:r>
              <a:rPr lang="en-US" altLang="zh-CN" sz="2200" b="1" dirty="0">
                <a:latin typeface="宋体" panose="02010600030101010101" pitchFamily="2" charset="-122"/>
              </a:rPr>
              <a:t>s</a:t>
            </a:r>
            <a:r>
              <a:rPr lang="zh-CN" altLang="en-US" sz="2200" b="1" dirty="0">
                <a:latin typeface="宋体" panose="02010600030101010101" pitchFamily="2" charset="-122"/>
              </a:rPr>
              <a:t>，则性</a:t>
            </a:r>
            <a:r>
              <a:rPr lang="en-US" altLang="zh-CN" sz="2200" b="1" dirty="0">
                <a:latin typeface="宋体" panose="02010600030101010101" pitchFamily="2" charset="-122"/>
              </a:rPr>
              <a:t>/</a:t>
            </a:r>
            <a:r>
              <a:rPr lang="zh-CN" altLang="en-US" sz="2200" b="1" dirty="0">
                <a:latin typeface="宋体" panose="02010600030101010101" pitchFamily="2" charset="-122"/>
              </a:rPr>
              <a:t>价＝</a:t>
            </a:r>
            <a:r>
              <a:rPr lang="en-US" altLang="zh-CN" sz="2200" b="1" dirty="0">
                <a:latin typeface="宋体" panose="02010600030101010101" pitchFamily="2" charset="-122"/>
              </a:rPr>
              <a:t>(1/t)/s</a:t>
            </a:r>
            <a:r>
              <a:rPr lang="zh-CN" altLang="en-US" sz="2200" b="1" dirty="0">
                <a:latin typeface="宋体" panose="02010600030101010101" pitchFamily="2" charset="-122"/>
              </a:rPr>
              <a:t>；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1078230" indent="-1078230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   新的执行时间＝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1078230" indent="-1078230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           成本＝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1078230" indent="-1078230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          性</a:t>
            </a:r>
            <a:r>
              <a:rPr lang="en-US" altLang="zh-CN" sz="2200" b="1" dirty="0">
                <a:latin typeface="宋体" panose="02010600030101010101" pitchFamily="2" charset="-122"/>
              </a:rPr>
              <a:t>/</a:t>
            </a:r>
            <a:r>
              <a:rPr lang="zh-CN" altLang="en-US" sz="2200" b="1" dirty="0">
                <a:latin typeface="宋体" panose="02010600030101010101" pitchFamily="2" charset="-122"/>
              </a:rPr>
              <a:t>价＝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203848" y="5163433"/>
            <a:ext cx="5796136" cy="13619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tIns="10800">
            <a:spAutoFit/>
          </a:bodyPr>
          <a:lstStyle/>
          <a:p>
            <a:pPr marL="1078230" indent="-1078230"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0.9t+0.1t/10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0.91t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1078230" indent="-1078230"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s+0.05</a:t>
            </a:r>
            <a:r>
              <a:rPr lang="zh-CN" altLang="en-US" sz="2200" b="1" dirty="0">
                <a:latin typeface="宋体" panose="02010600030101010101" pitchFamily="2" charset="-122"/>
              </a:rPr>
              <a:t>*</a:t>
            </a:r>
            <a:r>
              <a:rPr lang="en-US" altLang="zh-CN" sz="2200" b="1" dirty="0">
                <a:latin typeface="宋体" panose="02010600030101010101" pitchFamily="2" charset="-122"/>
              </a:rPr>
              <a:t>3s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1.15t</a:t>
            </a:r>
            <a:r>
              <a:rPr lang="zh-CN" altLang="en-US" sz="2200" b="1" dirty="0">
                <a:latin typeface="宋体" panose="02010600030101010101" pitchFamily="2" charset="-122"/>
              </a:rPr>
              <a:t>，  </a:t>
            </a:r>
            <a:r>
              <a:rPr lang="zh-CN" altLang="en-US" sz="1800" b="1" dirty="0">
                <a:latin typeface="宋体" panose="02010600030101010101" pitchFamily="2" charset="-122"/>
              </a:rPr>
              <a:t>←标量部件还需要存在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1078230" indent="-1078230"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(1/0.91t)/1.15s</a:t>
            </a:r>
            <a:r>
              <a:rPr lang="zh-CN" altLang="en-US" sz="2200" b="1" dirty="0">
                <a:latin typeface="宋体" panose="02010600030101010101" pitchFamily="2" charset="-122"/>
              </a:rPr>
              <a:t>＝</a:t>
            </a:r>
            <a:r>
              <a:rPr lang="en-US" altLang="zh-CN" sz="2200" b="1" dirty="0">
                <a:latin typeface="宋体" panose="02010600030101010101" pitchFamily="2" charset="-122"/>
              </a:rPr>
              <a:t>0.96/(t*s)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29816452-BC4E-4B6D-9295-27BAD4FE696E}" type="slidenum">
              <a:rPr lang="en-US" altLang="zh-CN"/>
              <a:t>15</a:t>
            </a:fld>
            <a:endParaRPr lang="en-US" altLang="zh-CN"/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228600" y="476672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ea typeface="黑体" panose="02010609060101010101" pitchFamily="2" charset="-122"/>
              </a:defRPr>
            </a:lvl1pPr>
          </a:lstStyle>
          <a:p>
            <a:r>
              <a:rPr lang="zh-CN" altLang="en-US" sz="2400" dirty="0"/>
              <a:t>二、数据表示的设计举例</a:t>
            </a:r>
            <a:r>
              <a:rPr lang="en-US" altLang="zh-CN" sz="2400" dirty="0"/>
              <a:t>—</a:t>
            </a:r>
            <a:r>
              <a:rPr lang="zh-CN" altLang="en-US" sz="2400" dirty="0"/>
              <a:t>浮点数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228600" y="4353402"/>
            <a:ext cx="8807896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格式参数：</a:t>
            </a:r>
            <a:r>
              <a:rPr lang="zh-CN" altLang="en-US" b="1" dirty="0">
                <a:latin typeface="宋体" panose="02010600030101010101" pitchFamily="2" charset="-122"/>
              </a:rPr>
              <a:t>尾数和指数的码制、数制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en-US" altLang="zh-CN" b="1" i="1" dirty="0" err="1">
                <a:latin typeface="宋体" panose="02010600030101010101" pitchFamily="2" charset="-122"/>
              </a:rPr>
              <a:t>r</a:t>
            </a:r>
            <a:r>
              <a:rPr lang="en-US" altLang="zh-CN" b="1" baseline="-16000" dirty="0" err="1">
                <a:latin typeface="宋体" panose="02010600030101010101" pitchFamily="2" charset="-122"/>
              </a:rPr>
              <a:t>m</a:t>
            </a:r>
            <a:r>
              <a:rPr lang="zh-CN" altLang="en-US" b="1" dirty="0">
                <a:latin typeface="宋体" panose="02010600030101010101" pitchFamily="2" charset="-122"/>
              </a:rPr>
              <a:t>及</a:t>
            </a:r>
            <a:r>
              <a:rPr lang="en-US" altLang="zh-CN" b="1" i="1" dirty="0">
                <a:latin typeface="+mn-lt"/>
              </a:rPr>
              <a:t>r</a:t>
            </a:r>
            <a:r>
              <a:rPr lang="en-US" altLang="zh-CN" b="1" baseline="-16000" dirty="0">
                <a:latin typeface="宋体" panose="02010600030101010101" pitchFamily="2" charset="-122"/>
              </a:rPr>
              <a:t>e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、长度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en-US" altLang="zh-CN" b="1" i="1" dirty="0">
                <a:latin typeface="+mn-lt"/>
              </a:rPr>
              <a:t>p</a:t>
            </a:r>
            <a:r>
              <a:rPr lang="zh-CN" altLang="en-US" b="1" dirty="0">
                <a:latin typeface="宋体" panose="02010600030101010101" pitchFamily="2" charset="-122"/>
              </a:rPr>
              <a:t>及</a:t>
            </a:r>
            <a:r>
              <a:rPr lang="en-US" altLang="zh-CN" b="1" i="1" dirty="0">
                <a:latin typeface="+mn-lt"/>
              </a:rPr>
              <a:t>q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206375" y="982641"/>
            <a:ext cx="8686800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、浮点数的表示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*表示方法：</a:t>
            </a:r>
            <a:r>
              <a:rPr lang="zh-CN" altLang="en-US" b="1" dirty="0">
                <a:latin typeface="宋体" panose="02010600030101010101" pitchFamily="2" charset="-122"/>
              </a:rPr>
              <a:t>纯小数尾数＋纯整数指数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阶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      </a:t>
            </a:r>
            <a:r>
              <a:rPr lang="zh-CN" altLang="en-US" sz="1800" b="1" dirty="0">
                <a:latin typeface="宋体" panose="02010600030101010101" pitchFamily="2" charset="-122"/>
              </a:rPr>
              <a:t>←隐含小数点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1075055" indent="-1075055">
              <a:lnSpc>
                <a:spcPct val="125000"/>
              </a:lnSpc>
              <a:spcBef>
                <a:spcPts val="0"/>
              </a:spcBef>
            </a:pPr>
            <a:r>
              <a:rPr lang="en-US" altLang="zh-CN" b="1" i="1" dirty="0">
                <a:latin typeface="+mn-ea"/>
                <a:ea typeface="+mn-ea"/>
              </a:rPr>
              <a:t>     </a:t>
            </a:r>
            <a:r>
              <a:rPr lang="en-US" altLang="zh-CN" b="1" i="1" dirty="0"/>
              <a:t> N</a:t>
            </a:r>
            <a:r>
              <a:rPr lang="zh-CN" altLang="en-US" b="1" dirty="0"/>
              <a:t>＝</a:t>
            </a:r>
            <a:r>
              <a:rPr lang="en-US" altLang="zh-CN" b="1" i="1" dirty="0" err="1"/>
              <a:t>M</a:t>
            </a:r>
            <a:r>
              <a:rPr lang="en-US" altLang="zh-CN" b="1" dirty="0" err="1"/>
              <a:t>×</a:t>
            </a:r>
            <a:r>
              <a:rPr lang="en-US" altLang="zh-CN" b="1" i="1" dirty="0" err="1">
                <a:latin typeface="+mn-ea"/>
              </a:rPr>
              <a:t>r</a:t>
            </a:r>
            <a:r>
              <a:rPr lang="en-US" altLang="zh-CN" b="1" baseline="-18000" dirty="0" err="1"/>
              <a:t>m</a:t>
            </a:r>
            <a:r>
              <a:rPr lang="en-US" altLang="zh-CN" b="1" i="1" baseline="-18000" dirty="0"/>
              <a:t> </a:t>
            </a:r>
            <a:r>
              <a:rPr lang="en-US" altLang="zh-CN" b="1" i="1" baseline="30000" dirty="0"/>
              <a:t>E</a:t>
            </a:r>
            <a:r>
              <a:rPr lang="zh-CN" altLang="en-US" b="1" dirty="0"/>
              <a:t>，</a:t>
            </a:r>
            <a:r>
              <a:rPr lang="en-US" altLang="zh-CN" b="1" i="1" dirty="0"/>
              <a:t>M</a:t>
            </a:r>
            <a:r>
              <a:rPr lang="zh-CN" altLang="en-US" b="1" dirty="0"/>
              <a:t>＝</a:t>
            </a:r>
            <a:r>
              <a:rPr lang="en-US" altLang="zh-CN" b="1" dirty="0">
                <a:latin typeface="+mn-ea"/>
              </a:rPr>
              <a:t>(-</a:t>
            </a:r>
            <a:r>
              <a:rPr lang="en-US" altLang="zh-CN" b="1" dirty="0"/>
              <a:t>1</a:t>
            </a:r>
            <a:r>
              <a:rPr lang="en-US" altLang="zh-CN" b="1" dirty="0">
                <a:latin typeface="+mn-ea"/>
              </a:rPr>
              <a:t>)</a:t>
            </a:r>
            <a:r>
              <a:rPr lang="en-US" altLang="zh-CN" b="1" i="1" baseline="30000" dirty="0"/>
              <a:t>S</a:t>
            </a:r>
            <a:r>
              <a:rPr lang="en-US" altLang="zh-CN" sz="1800" b="1" baseline="22000" dirty="0"/>
              <a:t>m</a:t>
            </a:r>
            <a:r>
              <a:rPr lang="en-US" altLang="zh-CN" b="1" dirty="0"/>
              <a:t>×0.</a:t>
            </a:r>
            <a:r>
              <a:rPr lang="en-US" altLang="zh-CN" b="1" i="1" dirty="0"/>
              <a:t>m</a:t>
            </a:r>
            <a:r>
              <a:rPr lang="en-US" altLang="zh-CN" b="1" baseline="-18000" dirty="0">
                <a:latin typeface="+mn-ea"/>
              </a:rPr>
              <a:t>-</a:t>
            </a:r>
            <a:r>
              <a:rPr lang="en-US" altLang="zh-CN" b="1" baseline="-18000" dirty="0"/>
              <a:t>1</a:t>
            </a:r>
            <a:r>
              <a:rPr lang="en-US" altLang="zh-CN" b="1" dirty="0">
                <a:latin typeface="+mn-ea"/>
              </a:rPr>
              <a:t>…</a:t>
            </a:r>
            <a:r>
              <a:rPr lang="en-US" altLang="zh-CN" b="1" i="1" dirty="0"/>
              <a:t>m</a:t>
            </a:r>
            <a:r>
              <a:rPr lang="en-US" altLang="zh-CN" b="1" baseline="-18000" dirty="0">
                <a:latin typeface="+mn-ea"/>
              </a:rPr>
              <a:t>-</a:t>
            </a:r>
            <a:r>
              <a:rPr lang="en-US" altLang="zh-CN" b="1" i="1" baseline="-18000" dirty="0"/>
              <a:t>p′</a:t>
            </a:r>
            <a:r>
              <a:rPr lang="zh-CN" altLang="en-US" b="1" dirty="0"/>
              <a:t>，</a:t>
            </a:r>
            <a:r>
              <a:rPr lang="zh-CN" altLang="en-US" b="1" dirty="0">
                <a:latin typeface="+mn-ea"/>
              </a:rPr>
              <a:t>尾数的基</a:t>
            </a:r>
            <a:r>
              <a:rPr lang="zh-CN" altLang="en-US" b="1" dirty="0"/>
              <a:t>为</a:t>
            </a:r>
            <a:r>
              <a:rPr lang="en-US" altLang="zh-CN" b="1" i="1" dirty="0" err="1">
                <a:latin typeface="+mn-ea"/>
              </a:rPr>
              <a:t>r</a:t>
            </a:r>
            <a:r>
              <a:rPr lang="en-US" altLang="zh-CN" b="1" baseline="-18000" dirty="0" err="1"/>
              <a:t>m</a:t>
            </a:r>
            <a:r>
              <a:rPr lang="zh-CN" altLang="en-US" b="1" dirty="0"/>
              <a:t>；</a:t>
            </a:r>
            <a:endParaRPr lang="en-US" altLang="zh-CN" b="1" baseline="-18000" dirty="0"/>
          </a:p>
          <a:p>
            <a:pPr marL="1075055" indent="-1075055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latin typeface="+mn-ea"/>
                <a:ea typeface="+mn-ea"/>
              </a:rPr>
              <a:t>                  </a:t>
            </a:r>
            <a:r>
              <a:rPr lang="en-US" altLang="zh-CN" b="1" i="1" dirty="0"/>
              <a:t>E</a:t>
            </a:r>
            <a:r>
              <a:rPr lang="en-US" altLang="zh-CN" b="1" dirty="0"/>
              <a:t> </a:t>
            </a:r>
            <a:r>
              <a:rPr lang="zh-CN" altLang="en-US" b="1" dirty="0"/>
              <a:t>＝</a:t>
            </a:r>
            <a:r>
              <a:rPr lang="en-US" altLang="zh-CN" b="1" dirty="0">
                <a:latin typeface="+mn-ea"/>
              </a:rPr>
              <a:t>(-</a:t>
            </a:r>
            <a:r>
              <a:rPr lang="en-US" altLang="zh-CN" b="1" dirty="0"/>
              <a:t>1</a:t>
            </a:r>
            <a:r>
              <a:rPr lang="en-US" altLang="zh-CN" b="1" dirty="0">
                <a:latin typeface="+mn-ea"/>
              </a:rPr>
              <a:t>)</a:t>
            </a:r>
            <a:r>
              <a:rPr lang="en-US" altLang="zh-CN" b="1" i="1" baseline="30000" dirty="0" err="1"/>
              <a:t>S</a:t>
            </a:r>
            <a:r>
              <a:rPr lang="en-US" altLang="zh-CN" sz="1800" b="1" baseline="22000" dirty="0" err="1"/>
              <a:t>e</a:t>
            </a:r>
            <a:r>
              <a:rPr lang="en-US" altLang="zh-CN" b="1" dirty="0" err="1"/>
              <a:t>×</a:t>
            </a:r>
            <a:r>
              <a:rPr lang="en-US" altLang="zh-CN" b="1" i="1" dirty="0" err="1"/>
              <a:t>e</a:t>
            </a:r>
            <a:r>
              <a:rPr lang="en-US" altLang="zh-CN" b="1" i="1" baseline="-18000" dirty="0" err="1"/>
              <a:t>q</a:t>
            </a:r>
            <a:r>
              <a:rPr lang="en-US" altLang="zh-CN" b="1" i="1" baseline="-18000" dirty="0"/>
              <a:t>′ </a:t>
            </a:r>
            <a:r>
              <a:rPr lang="en-US" altLang="zh-CN" b="1" dirty="0">
                <a:latin typeface="+mn-ea"/>
              </a:rPr>
              <a:t>…</a:t>
            </a:r>
            <a:r>
              <a:rPr lang="en-US" altLang="zh-CN" b="1" i="1" dirty="0"/>
              <a:t>e</a:t>
            </a:r>
            <a:r>
              <a:rPr lang="en-US" altLang="zh-CN" b="1" baseline="-18000" dirty="0"/>
              <a:t>0</a:t>
            </a:r>
            <a:r>
              <a:rPr lang="zh-CN" altLang="en-US" b="1" dirty="0"/>
              <a:t>，</a:t>
            </a:r>
            <a:r>
              <a:rPr lang="zh-CN" altLang="en-US" b="1" dirty="0">
                <a:latin typeface="+mn-ea"/>
              </a:rPr>
              <a:t>指数的基</a:t>
            </a:r>
            <a:r>
              <a:rPr lang="zh-CN" altLang="en-US" b="1" dirty="0"/>
              <a:t>为</a:t>
            </a:r>
            <a:r>
              <a:rPr lang="en-US" altLang="zh-CN" b="1" i="1" dirty="0">
                <a:latin typeface="+mn-ea"/>
              </a:rPr>
              <a:t>r</a:t>
            </a:r>
            <a:r>
              <a:rPr lang="en-US" altLang="zh-CN" b="1" baseline="-18000" dirty="0"/>
              <a:t>e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pSp>
        <p:nvGrpSpPr>
          <p:cNvPr id="36926" name="Group 62"/>
          <p:cNvGrpSpPr/>
          <p:nvPr/>
        </p:nvGrpSpPr>
        <p:grpSpPr bwMode="auto">
          <a:xfrm>
            <a:off x="1331640" y="2996952"/>
            <a:ext cx="6477000" cy="792162"/>
            <a:chOff x="930" y="1389"/>
            <a:chExt cx="4080" cy="499"/>
          </a:xfrm>
        </p:grpSpPr>
        <p:grpSp>
          <p:nvGrpSpPr>
            <p:cNvPr id="36920" name="Group 56"/>
            <p:cNvGrpSpPr/>
            <p:nvPr/>
          </p:nvGrpSpPr>
          <p:grpSpPr bwMode="auto">
            <a:xfrm>
              <a:off x="935" y="1662"/>
              <a:ext cx="4032" cy="226"/>
              <a:chOff x="1200" y="1344"/>
              <a:chExt cx="4032" cy="226"/>
            </a:xfrm>
          </p:grpSpPr>
          <p:sp>
            <p:nvSpPr>
              <p:cNvPr id="36907" name="Rectangle 43"/>
              <p:cNvSpPr>
                <a:spLocks noChangeArrowheads="1"/>
              </p:cNvSpPr>
              <p:nvPr/>
            </p:nvSpPr>
            <p:spPr bwMode="auto">
              <a:xfrm>
                <a:off x="4150" y="1344"/>
                <a:ext cx="1082" cy="22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36000" tIns="18000" rIns="36000" bIns="18000"/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1800" b="1">
                    <a:latin typeface="宋体" panose="02010600030101010101" pitchFamily="2" charset="-122"/>
                  </a:rPr>
                  <a:t>指数</a:t>
                </a:r>
                <a:r>
                  <a:rPr lang="en-US" altLang="zh-CN" sz="1800" b="1" i="1">
                    <a:latin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36892" name="Rectangle 28"/>
              <p:cNvSpPr>
                <a:spLocks noChangeArrowheads="1"/>
              </p:cNvSpPr>
              <p:nvPr/>
            </p:nvSpPr>
            <p:spPr bwMode="auto">
              <a:xfrm>
                <a:off x="3606" y="1344"/>
                <a:ext cx="544" cy="22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36000" tIns="18000" rIns="36000" bIns="18000"/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符号</a:t>
                </a:r>
                <a:r>
                  <a:rPr lang="en-US" altLang="zh-CN" sz="1800" b="1" i="1" dirty="0">
                    <a:latin typeface="宋体" panose="02010600030101010101" pitchFamily="2" charset="-122"/>
                  </a:rPr>
                  <a:t>S</a:t>
                </a:r>
                <a:r>
                  <a:rPr lang="en-US" altLang="zh-CN" sz="1800" b="1" baseline="-20000" dirty="0">
                    <a:latin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36893" name="Rectangle 29"/>
              <p:cNvSpPr>
                <a:spLocks noChangeArrowheads="1"/>
              </p:cNvSpPr>
              <p:nvPr/>
            </p:nvSpPr>
            <p:spPr bwMode="auto">
              <a:xfrm>
                <a:off x="1791" y="1344"/>
                <a:ext cx="1815" cy="22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36000" tIns="18000" rIns="36000" bIns="18000"/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尾数</a:t>
                </a:r>
                <a:r>
                  <a:rPr lang="en-US" altLang="zh-CN" sz="1800" b="1" i="1" dirty="0">
                    <a:latin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36894" name="Rectangle 30"/>
              <p:cNvSpPr>
                <a:spLocks noChangeArrowheads="1"/>
              </p:cNvSpPr>
              <p:nvPr/>
            </p:nvSpPr>
            <p:spPr bwMode="auto">
              <a:xfrm>
                <a:off x="1200" y="1344"/>
                <a:ext cx="591" cy="22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36000" tIns="18000" rIns="36000" bIns="18000"/>
              <a:lstStyle/>
              <a:p>
                <a:pPr algn="ctr">
                  <a:spcBef>
                    <a:spcPct val="20000"/>
                  </a:spcBef>
                </a:pPr>
                <a:r>
                  <a:rPr lang="zh-CN" altLang="en-US" sz="1800" b="1" dirty="0">
                    <a:latin typeface="宋体" panose="02010600030101010101" pitchFamily="2" charset="-122"/>
                  </a:rPr>
                  <a:t>符号</a:t>
                </a:r>
                <a:r>
                  <a:rPr lang="en-US" altLang="zh-CN" sz="1800" b="1" i="1" dirty="0">
                    <a:latin typeface="宋体" panose="02010600030101010101" pitchFamily="2" charset="-122"/>
                  </a:rPr>
                  <a:t>S</a:t>
                </a:r>
                <a:r>
                  <a:rPr lang="en-US" altLang="zh-CN" sz="1800" b="1" baseline="-16000" dirty="0">
                    <a:latin typeface="宋体" panose="02010600030101010101" pitchFamily="2" charset="-122"/>
                  </a:rPr>
                  <a:t>m</a:t>
                </a:r>
              </a:p>
            </p:txBody>
          </p:sp>
          <p:sp>
            <p:nvSpPr>
              <p:cNvPr id="36895" name="Line 31"/>
              <p:cNvSpPr>
                <a:spLocks noChangeShapeType="1"/>
              </p:cNvSpPr>
              <p:nvPr/>
            </p:nvSpPr>
            <p:spPr bwMode="auto">
              <a:xfrm>
                <a:off x="1200" y="1344"/>
                <a:ext cx="40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 lIns="36000" tIns="18000" rIns="36000" bIns="18000"/>
              <a:lstStyle/>
              <a:p>
                <a:endParaRPr lang="zh-CN" altLang="en-US"/>
              </a:p>
            </p:txBody>
          </p:sp>
          <p:sp>
            <p:nvSpPr>
              <p:cNvPr id="36896" name="Line 32"/>
              <p:cNvSpPr>
                <a:spLocks noChangeShapeType="1"/>
              </p:cNvSpPr>
              <p:nvPr/>
            </p:nvSpPr>
            <p:spPr bwMode="auto">
              <a:xfrm>
                <a:off x="1200" y="1570"/>
                <a:ext cx="40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 lIns="36000" tIns="18000" rIns="36000" bIns="18000"/>
              <a:lstStyle/>
              <a:p>
                <a:endParaRPr lang="zh-CN" altLang="en-US"/>
              </a:p>
            </p:txBody>
          </p:sp>
          <p:sp>
            <p:nvSpPr>
              <p:cNvPr id="36897" name="Line 33"/>
              <p:cNvSpPr>
                <a:spLocks noChangeShapeType="1"/>
              </p:cNvSpPr>
              <p:nvPr/>
            </p:nvSpPr>
            <p:spPr bwMode="auto">
              <a:xfrm>
                <a:off x="1200" y="1344"/>
                <a:ext cx="0" cy="2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 lIns="36000" tIns="18000" rIns="36000" bIns="18000"/>
              <a:lstStyle/>
              <a:p>
                <a:endParaRPr lang="zh-CN" altLang="en-US"/>
              </a:p>
            </p:txBody>
          </p:sp>
          <p:sp>
            <p:nvSpPr>
              <p:cNvPr id="36898" name="Line 34"/>
              <p:cNvSpPr>
                <a:spLocks noChangeShapeType="1"/>
              </p:cNvSpPr>
              <p:nvPr/>
            </p:nvSpPr>
            <p:spPr bwMode="auto">
              <a:xfrm>
                <a:off x="1791" y="1344"/>
                <a:ext cx="0" cy="2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 lIns="36000" tIns="18000" rIns="36000" bIns="18000"/>
              <a:lstStyle/>
              <a:p>
                <a:endParaRPr lang="zh-CN" altLang="en-US"/>
              </a:p>
            </p:txBody>
          </p:sp>
          <p:sp>
            <p:nvSpPr>
              <p:cNvPr id="36899" name="Line 35"/>
              <p:cNvSpPr>
                <a:spLocks noChangeShapeType="1"/>
              </p:cNvSpPr>
              <p:nvPr/>
            </p:nvSpPr>
            <p:spPr bwMode="auto">
              <a:xfrm>
                <a:off x="3606" y="1344"/>
                <a:ext cx="0" cy="2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 lIns="36000" tIns="18000" rIns="36000" bIns="18000"/>
              <a:lstStyle/>
              <a:p>
                <a:endParaRPr lang="zh-CN" altLang="en-US"/>
              </a:p>
            </p:txBody>
          </p:sp>
          <p:sp>
            <p:nvSpPr>
              <p:cNvPr id="36900" name="Line 36"/>
              <p:cNvSpPr>
                <a:spLocks noChangeShapeType="1"/>
              </p:cNvSpPr>
              <p:nvPr/>
            </p:nvSpPr>
            <p:spPr bwMode="auto">
              <a:xfrm>
                <a:off x="5232" y="1344"/>
                <a:ext cx="0" cy="2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</a:ln>
              <a:effectLst/>
            </p:spPr>
            <p:txBody>
              <a:bodyPr lIns="36000" tIns="18000" rIns="36000" bIns="18000"/>
              <a:lstStyle/>
              <a:p>
                <a:endParaRPr lang="zh-CN" altLang="en-US"/>
              </a:p>
            </p:txBody>
          </p:sp>
          <p:sp>
            <p:nvSpPr>
              <p:cNvPr id="36908" name="Line 44"/>
              <p:cNvSpPr>
                <a:spLocks noChangeShapeType="1"/>
              </p:cNvSpPr>
              <p:nvPr/>
            </p:nvSpPr>
            <p:spPr bwMode="auto">
              <a:xfrm>
                <a:off x="4150" y="1344"/>
                <a:ext cx="0" cy="2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914" name="AutoShape 50"/>
            <p:cNvSpPr/>
            <p:nvPr/>
          </p:nvSpPr>
          <p:spPr bwMode="auto">
            <a:xfrm rot="5400000">
              <a:off x="2086" y="415"/>
              <a:ext cx="91" cy="2404"/>
            </a:xfrm>
            <a:prstGeom prst="leftBrace">
              <a:avLst>
                <a:gd name="adj1" fmla="val 220147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5" name="AutoShape 51"/>
            <p:cNvSpPr/>
            <p:nvPr/>
          </p:nvSpPr>
          <p:spPr bwMode="auto">
            <a:xfrm rot="5400000">
              <a:off x="4105" y="800"/>
              <a:ext cx="91" cy="1633"/>
            </a:xfrm>
            <a:prstGeom prst="leftBrace">
              <a:avLst>
                <a:gd name="adj1" fmla="val 149542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6" name="Text Box 52"/>
            <p:cNvSpPr txBox="1">
              <a:spLocks noChangeArrowheads="1"/>
            </p:cNvSpPr>
            <p:nvPr/>
          </p:nvSpPr>
          <p:spPr bwMode="auto">
            <a:xfrm>
              <a:off x="1791" y="1389"/>
              <a:ext cx="3219" cy="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尾数</a:t>
              </a:r>
              <a:r>
                <a:rPr lang="en-US" altLang="zh-CN" sz="1800" b="1" i="1" dirty="0">
                  <a:latin typeface="宋体" panose="02010600030101010101" pitchFamily="2" charset="-122"/>
                </a:rPr>
                <a:t>M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 (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长度为</a:t>
              </a:r>
              <a:r>
                <a:rPr lang="en-US" altLang="zh-CN" sz="1800" b="1" i="1" dirty="0">
                  <a:latin typeface="宋体" panose="02010600030101010101" pitchFamily="2" charset="-122"/>
                </a:rPr>
                <a:t>p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            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指数</a:t>
              </a:r>
              <a:r>
                <a:rPr lang="en-US" altLang="zh-CN" sz="1800" b="1" i="1" dirty="0">
                  <a:latin typeface="宋体" panose="02010600030101010101" pitchFamily="2" charset="-122"/>
                </a:rPr>
                <a:t>E 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长度为</a:t>
              </a:r>
              <a:r>
                <a:rPr lang="en-US" altLang="zh-CN" sz="1800" b="1" i="1" dirty="0">
                  <a:latin typeface="宋体" panose="02010600030101010101" pitchFamily="2" charset="-122"/>
                </a:rPr>
                <a:t>q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</a:p>
          </p:txBody>
        </p:sp>
      </p:grpSp>
      <p:sp>
        <p:nvSpPr>
          <p:cNvPr id="36925" name="Text Box 61"/>
          <p:cNvSpPr txBox="1">
            <a:spLocks noChangeArrowheads="1"/>
          </p:cNvSpPr>
          <p:nvPr/>
        </p:nvSpPr>
        <p:spPr bwMode="auto">
          <a:xfrm>
            <a:off x="228600" y="4928681"/>
            <a:ext cx="8664575" cy="10541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*设计内容：</a:t>
            </a:r>
            <a:r>
              <a:rPr lang="zh-CN" altLang="en-US" b="1" dirty="0">
                <a:latin typeface="宋体" panose="02010600030101010101" pitchFamily="2" charset="-122"/>
              </a:rPr>
              <a:t>格式参数设计、操作处理设计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设计基础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需求程序，表示范围及精度</a:t>
            </a:r>
            <a:r>
              <a:rPr lang="zh-CN" altLang="en-US" b="1" dirty="0">
                <a:latin typeface="+mn-ea"/>
                <a:ea typeface="+mn-ea"/>
              </a:rPr>
              <a:t>需求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如≥</a:t>
            </a:r>
            <a:r>
              <a:rPr lang="en-US" altLang="zh-CN" sz="1800" b="1" dirty="0">
                <a:latin typeface="宋体" panose="02010600030101010101" pitchFamily="2" charset="-122"/>
              </a:rPr>
              <a:t>N</a:t>
            </a:r>
            <a:r>
              <a:rPr lang="zh-CN" altLang="en-US" sz="1800" b="1" dirty="0">
                <a:latin typeface="宋体" panose="02010600030101010101" pitchFamily="2" charset="-122"/>
              </a:rPr>
              <a:t>及≥</a:t>
            </a:r>
            <a:r>
              <a:rPr lang="en-US" altLang="zh-CN" sz="1800" dirty="0">
                <a:latin typeface="+mn-lt"/>
              </a:rPr>
              <a:t>δ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1475656" y="3953292"/>
            <a:ext cx="3024000" cy="324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18000" tIns="10800" rIns="18000" bIns="108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思考：</a:t>
            </a:r>
            <a:r>
              <a:rPr lang="en-US" altLang="zh-CN" sz="1800" b="1" dirty="0">
                <a:latin typeface="宋体" panose="02010600030101010101" pitchFamily="2" charset="-122"/>
              </a:rPr>
              <a:t>p</a:t>
            </a:r>
            <a:r>
              <a:rPr lang="en-US" altLang="zh-CN" sz="1800" b="1" dirty="0">
                <a:latin typeface="宋体" panose="02010600030101010101" pitchFamily="2" charset="-122"/>
                <a:sym typeface="Symbol" panose="05050102010706020507"/>
              </a:rPr>
              <a:t></a:t>
            </a:r>
            <a:r>
              <a:rPr lang="zh-CN" altLang="en-US" sz="1800" b="1" dirty="0">
                <a:latin typeface="宋体" panose="02010600030101010101" pitchFamily="2" charset="-122"/>
              </a:rPr>
              <a:t>与</a:t>
            </a:r>
            <a:r>
              <a:rPr lang="en-US" altLang="zh-CN" sz="1800" b="1" dirty="0">
                <a:latin typeface="宋体" panose="02010600030101010101" pitchFamily="2" charset="-122"/>
              </a:rPr>
              <a:t>p</a:t>
            </a:r>
            <a:r>
              <a:rPr lang="zh-CN" altLang="en-US" sz="1800" b="1" dirty="0">
                <a:latin typeface="宋体" panose="02010600030101010101" pitchFamily="2" charset="-122"/>
              </a:rPr>
              <a:t>、</a:t>
            </a:r>
            <a:r>
              <a:rPr lang="en-US" altLang="zh-CN" sz="1800" b="1" dirty="0">
                <a:latin typeface="宋体" panose="02010600030101010101" pitchFamily="2" charset="-122"/>
              </a:rPr>
              <a:t>q</a:t>
            </a:r>
            <a:r>
              <a:rPr lang="en-US" altLang="zh-CN" sz="1800" b="1" dirty="0">
                <a:latin typeface="宋体" panose="02010600030101010101" pitchFamily="2" charset="-122"/>
                <a:sym typeface="Symbol" panose="05050102010706020507"/>
              </a:rPr>
              <a:t></a:t>
            </a:r>
            <a:r>
              <a:rPr lang="zh-CN" altLang="en-US" sz="1800" b="1" dirty="0">
                <a:latin typeface="宋体" panose="02010600030101010101" pitchFamily="2" charset="-122"/>
              </a:rPr>
              <a:t>及</a:t>
            </a:r>
            <a:r>
              <a:rPr lang="en-US" altLang="zh-CN" sz="1800" b="1" dirty="0">
                <a:latin typeface="宋体" panose="02010600030101010101" pitchFamily="2" charset="-122"/>
              </a:rPr>
              <a:t>q</a:t>
            </a:r>
            <a:r>
              <a:rPr lang="zh-CN" altLang="en-US" sz="1800" b="1" dirty="0">
                <a:latin typeface="宋体" panose="02010600030101010101" pitchFamily="2" charset="-122"/>
              </a:rPr>
              <a:t>的关系？</a:t>
            </a:r>
            <a:endParaRPr lang="en-US" altLang="zh-CN" sz="1800" b="1" spc="-100" dirty="0">
              <a:latin typeface="宋体" panose="02010600030101010101" pitchFamily="2" charset="-122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4752351" y="3939621"/>
            <a:ext cx="3348033" cy="324000"/>
          </a:xfrm>
          <a:prstGeom prst="rect">
            <a:avLst/>
          </a:prstGeom>
          <a:noFill/>
          <a:ln w="12700">
            <a:noFill/>
            <a:prstDash val="sysDash"/>
            <a:miter lim="800000"/>
          </a:ln>
          <a:effectLst/>
        </p:spPr>
        <p:txBody>
          <a:bodyPr wrap="square" lIns="18000" tIns="10800" rIns="18000" bIns="10800" anchor="ctr" anchorCtr="0">
            <a:no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altLang="zh-CN" sz="1800" dirty="0"/>
              <a:t>p</a:t>
            </a:r>
            <a:r>
              <a:rPr lang="en-US" altLang="zh-CN" sz="1800" dirty="0">
                <a:latin typeface="+mn-ea"/>
                <a:ea typeface="+mn-ea"/>
              </a:rPr>
              <a:t>-</a:t>
            </a:r>
            <a:r>
              <a:rPr lang="en-US" altLang="zh-CN" sz="1800" dirty="0"/>
              <a:t>1=p</a:t>
            </a:r>
            <a:r>
              <a:rPr lang="en-US" altLang="zh-CN" sz="1800" i="1" dirty="0"/>
              <a:t>′</a:t>
            </a:r>
            <a:r>
              <a:rPr lang="en-US" altLang="zh-CN" sz="1800" dirty="0">
                <a:latin typeface="+mn-lt"/>
                <a:ea typeface="+mn-ea"/>
              </a:rPr>
              <a:t>•</a:t>
            </a:r>
            <a:r>
              <a:rPr lang="en-US" altLang="zh-CN" sz="1800" dirty="0"/>
              <a:t>log</a:t>
            </a:r>
            <a:r>
              <a:rPr lang="en-US" altLang="zh-CN" sz="1800" baseline="-18000" dirty="0"/>
              <a:t>2</a:t>
            </a:r>
            <a:r>
              <a:rPr lang="en-US" altLang="zh-CN" sz="1800" dirty="0"/>
              <a:t>r</a:t>
            </a:r>
            <a:r>
              <a:rPr lang="en-US" altLang="zh-CN" sz="1800" baseline="-18000" dirty="0"/>
              <a:t>m</a:t>
            </a:r>
            <a:r>
              <a:rPr lang="zh-CN" altLang="en-US" sz="1800" dirty="0">
                <a:latin typeface="+mn-ea"/>
                <a:ea typeface="+mn-ea"/>
              </a:rPr>
              <a:t>，</a:t>
            </a:r>
            <a:r>
              <a:rPr lang="en-US" altLang="zh-CN" sz="1800" dirty="0"/>
              <a:t>q</a:t>
            </a:r>
            <a:r>
              <a:rPr lang="en-US" altLang="zh-CN" sz="1800" dirty="0">
                <a:latin typeface="+mn-ea"/>
                <a:ea typeface="+mn-ea"/>
              </a:rPr>
              <a:t>-</a:t>
            </a:r>
            <a:r>
              <a:rPr lang="en-US" altLang="zh-CN" sz="1800" dirty="0"/>
              <a:t>1=q</a:t>
            </a:r>
            <a:r>
              <a:rPr lang="en-US" altLang="zh-CN" sz="1800" i="1" dirty="0"/>
              <a:t>′</a:t>
            </a:r>
            <a:r>
              <a:rPr lang="en-US" altLang="zh-CN" sz="1800" dirty="0"/>
              <a:t>•log</a:t>
            </a:r>
            <a:r>
              <a:rPr lang="en-US" altLang="zh-CN" sz="1800" baseline="-26000" dirty="0"/>
              <a:t>2</a:t>
            </a:r>
            <a:r>
              <a:rPr lang="en-US" altLang="zh-CN" sz="1800" dirty="0"/>
              <a:t>r</a:t>
            </a:r>
            <a:r>
              <a:rPr lang="en-US" altLang="zh-CN" sz="1800" baseline="-18000" dirty="0"/>
              <a:t>e</a:t>
            </a:r>
            <a:endParaRPr lang="zh-CN" altLang="en-US" sz="1800" baseline="-18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6" grpId="0"/>
      <p:bldP spid="36889" grpId="0"/>
      <p:bldP spid="36925" grpId="0"/>
      <p:bldP spid="25" grpId="0" animBg="1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47737084-AA92-482B-A141-FE01A3F692C0}" type="slidenum">
              <a:rPr lang="en-US" altLang="zh-CN"/>
              <a:t>16</a:t>
            </a:fld>
            <a:endParaRPr lang="en-US" altLang="zh-CN" dirty="0"/>
          </a:p>
        </p:txBody>
      </p:sp>
      <p:sp>
        <p:nvSpPr>
          <p:cNvPr id="39938" name="Text Box 1026"/>
          <p:cNvSpPr txBox="1">
            <a:spLocks noChangeArrowheads="1"/>
          </p:cNvSpPr>
          <p:nvPr/>
        </p:nvSpPr>
        <p:spPr bwMode="auto">
          <a:xfrm>
            <a:off x="228600" y="453114"/>
            <a:ext cx="868680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、浮点数的格式参数设计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sp>
        <p:nvSpPr>
          <p:cNvPr id="39944" name="Text Box 1032"/>
          <p:cNvSpPr txBox="1">
            <a:spLocks noChangeArrowheads="1"/>
          </p:cNvSpPr>
          <p:nvPr/>
        </p:nvSpPr>
        <p:spPr bwMode="auto">
          <a:xfrm>
            <a:off x="206375" y="915961"/>
            <a:ext cx="8686800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*码制的确定：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en-US" altLang="zh-CN" sz="1800" b="1" i="1" dirty="0">
                <a:latin typeface="+mn-lt"/>
              </a:rPr>
              <a:t>M</a:t>
            </a:r>
            <a:r>
              <a:rPr lang="zh-CN" altLang="en-US" sz="1800" b="1" dirty="0">
                <a:latin typeface="宋体" panose="02010600030101010101" pitchFamily="2" charset="-122"/>
              </a:rPr>
              <a:t>及</a:t>
            </a:r>
            <a:r>
              <a:rPr lang="en-US" altLang="zh-CN" sz="1800" b="1" i="1" dirty="0">
                <a:latin typeface="+mn-lt"/>
              </a:rPr>
              <a:t>E </a:t>
            </a:r>
            <a:r>
              <a:rPr lang="zh-CN" altLang="en-US" sz="1800" b="1" dirty="0">
                <a:latin typeface="宋体" panose="02010600030101010101" pitchFamily="2" charset="-122"/>
              </a:rPr>
              <a:t>的编码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设计目标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便于浮点运算的硬件实现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选择范围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原码、补码、移码等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设计结果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39945" name="Text Box 1033"/>
          <p:cNvSpPr txBox="1">
            <a:spLocks noChangeArrowheads="1"/>
          </p:cNvSpPr>
          <p:nvPr/>
        </p:nvSpPr>
        <p:spPr bwMode="auto">
          <a:xfrm>
            <a:off x="2388840" y="2276872"/>
            <a:ext cx="635962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尾数</a:t>
            </a:r>
            <a:r>
              <a:rPr lang="zh-CN" altLang="en-US" b="1" dirty="0">
                <a:latin typeface="宋体" panose="02010600030101010101" pitchFamily="2" charset="-122"/>
              </a:rPr>
              <a:t>常为原码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补码，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指数</a:t>
            </a:r>
            <a:r>
              <a:rPr lang="zh-CN" altLang="en-US" b="1" dirty="0">
                <a:latin typeface="Times New Roman" panose="02020603050405020304"/>
              </a:rPr>
              <a:t>常</a:t>
            </a:r>
            <a:r>
              <a:rPr lang="zh-CN" altLang="en-US" b="1" dirty="0">
                <a:latin typeface="宋体" panose="02010600030101010101" pitchFamily="2" charset="-122"/>
              </a:rPr>
              <a:t>为移码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便于对阶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sz="2000" b="1" dirty="0"/>
          </a:p>
        </p:txBody>
      </p:sp>
      <p:sp>
        <p:nvSpPr>
          <p:cNvPr id="39946" name="Text Box 1034"/>
          <p:cNvSpPr txBox="1">
            <a:spLocks noChangeArrowheads="1"/>
          </p:cNvSpPr>
          <p:nvPr/>
        </p:nvSpPr>
        <p:spPr bwMode="auto">
          <a:xfrm>
            <a:off x="206375" y="2780928"/>
            <a:ext cx="8686800" cy="35098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*数制的确定：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en-US" altLang="zh-CN" sz="1800" b="1" i="1" dirty="0" err="1">
                <a:latin typeface="+mn-lt"/>
              </a:rPr>
              <a:t>r</a:t>
            </a:r>
            <a:r>
              <a:rPr lang="en-US" altLang="zh-CN" sz="1800" b="1" baseline="-16000" dirty="0" err="1">
                <a:latin typeface="宋体" panose="02010600030101010101" pitchFamily="2" charset="-122"/>
              </a:rPr>
              <a:t>m</a:t>
            </a:r>
            <a:r>
              <a:rPr lang="zh-CN" altLang="en-US" sz="1800" b="1" dirty="0">
                <a:latin typeface="宋体" panose="02010600030101010101" pitchFamily="2" charset="-122"/>
              </a:rPr>
              <a:t>及</a:t>
            </a:r>
            <a:r>
              <a:rPr lang="en-US" altLang="zh-CN" sz="1800" b="1" i="1" dirty="0">
                <a:latin typeface="+mn-lt"/>
              </a:rPr>
              <a:t>r</a:t>
            </a:r>
            <a:r>
              <a:rPr lang="en-US" altLang="zh-CN" sz="1800" b="1" baseline="-16000" dirty="0">
                <a:latin typeface="宋体" panose="02010600030101010101" pitchFamily="2" charset="-122"/>
              </a:rPr>
              <a:t>e</a:t>
            </a:r>
            <a:r>
              <a:rPr lang="zh-CN" altLang="en-US" sz="1800" b="1" dirty="0">
                <a:latin typeface="宋体" panose="02010600030101010101" pitchFamily="2" charset="-122"/>
              </a:rPr>
              <a:t>的取值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设计目标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表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示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数的范围、精度、效率均较好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                </a:t>
            </a:r>
            <a:r>
              <a:rPr lang="en-US" altLang="zh-CN" sz="1800" b="1" dirty="0">
                <a:latin typeface="宋体" panose="02010600030101010101" pitchFamily="2" charset="-122"/>
              </a:rPr>
              <a:t>=</a:t>
            </a:r>
            <a:r>
              <a:rPr lang="en-US" altLang="zh-CN" sz="1800" b="1" dirty="0">
                <a:latin typeface="+mn-ea"/>
                <a:cs typeface="Arial Unicode MS" panose="020B0604020202020204" charset="-122"/>
              </a:rPr>
              <a:t>±(1-r</a:t>
            </a:r>
            <a:r>
              <a:rPr lang="en-US" altLang="zh-CN" sz="1800" b="1" baseline="-18000" dirty="0">
                <a:latin typeface="+mn-ea"/>
                <a:cs typeface="Arial Unicode MS" panose="020B0604020202020204" charset="-122"/>
              </a:rPr>
              <a:t>m</a:t>
            </a:r>
            <a:r>
              <a:rPr lang="en-US" altLang="zh-CN" sz="1800" b="1" baseline="30000" dirty="0">
                <a:latin typeface="+mn-ea"/>
                <a:cs typeface="Arial Unicode MS" panose="020B0604020202020204" charset="-122"/>
              </a:rPr>
              <a:t>-1</a:t>
            </a:r>
            <a:r>
              <a:rPr lang="en-US" altLang="zh-CN" sz="1800" b="1" dirty="0">
                <a:latin typeface="+mn-ea"/>
                <a:cs typeface="Arial Unicode MS" panose="020B0604020202020204" charset="-122"/>
              </a:rPr>
              <a:t>)</a:t>
            </a:r>
            <a:r>
              <a:rPr lang="en-US" altLang="zh-CN" sz="1800" b="1" dirty="0" err="1">
                <a:latin typeface="+mn-ea"/>
                <a:cs typeface="Arial Unicode MS" panose="020B0604020202020204" charset="-122"/>
              </a:rPr>
              <a:t>r</a:t>
            </a:r>
            <a:r>
              <a:rPr lang="en-US" altLang="zh-CN" sz="1800" b="1" baseline="-18000" dirty="0" err="1">
                <a:latin typeface="+mn-ea"/>
                <a:cs typeface="Arial Unicode MS" panose="020B0604020202020204" charset="-122"/>
              </a:rPr>
              <a:t>m</a:t>
            </a:r>
            <a:r>
              <a:rPr lang="en-US" altLang="zh-CN" sz="1800" b="1" baseline="30000" dirty="0" err="1">
                <a:latin typeface="+mn-ea"/>
                <a:cs typeface="Arial Unicode MS" panose="020B0604020202020204" charset="-122"/>
              </a:rPr>
              <a:t>Emax</a:t>
            </a:r>
            <a:r>
              <a:rPr lang="en-US" altLang="zh-CN" sz="1800" b="1" dirty="0">
                <a:latin typeface="+mn-ea"/>
                <a:cs typeface="Arial Unicode MS" panose="020B0604020202020204" charset="-122"/>
              </a:rPr>
              <a:t> →</a:t>
            </a:r>
            <a:r>
              <a:rPr lang="en-US" altLang="zh-CN" sz="1800" dirty="0">
                <a:latin typeface="+mn-ea"/>
                <a:cs typeface="Arial Unicode MS" panose="020B0604020202020204" charset="-122"/>
              </a:rPr>
              <a:t>┘</a:t>
            </a:r>
            <a:r>
              <a:rPr lang="zh-CN" altLang="en-US" sz="1800" b="1" dirty="0">
                <a:latin typeface="宋体" panose="02010600030101010101" pitchFamily="2" charset="-122"/>
              </a:rPr>
              <a:t> 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←尾数最低位的</a:t>
            </a:r>
            <a:r>
              <a:rPr lang="en-US" altLang="zh-CN" sz="1800" b="1" dirty="0">
                <a:latin typeface="宋体" panose="02010600030101010101" pitchFamily="2" charset="-122"/>
              </a:rPr>
              <a:t>1/2,</a:t>
            </a:r>
            <a:r>
              <a:rPr lang="zh-CN" altLang="en-US" sz="1800" b="1" dirty="0">
                <a:latin typeface="宋体" panose="02010600030101010101" pitchFamily="2" charset="-122"/>
              </a:rPr>
              <a:t>即</a:t>
            </a:r>
            <a:r>
              <a:rPr lang="en-US" altLang="zh-CN" sz="1800" b="1" dirty="0">
                <a:latin typeface="宋体" panose="02010600030101010101" pitchFamily="2" charset="-122"/>
              </a:rPr>
              <a:t>=</a:t>
            </a:r>
            <a:r>
              <a:rPr lang="en-US" altLang="zh-CN" sz="1800" b="1" dirty="0" err="1">
                <a:latin typeface="宋体" panose="02010600030101010101" pitchFamily="2" charset="-122"/>
              </a:rPr>
              <a:t>r</a:t>
            </a:r>
            <a:r>
              <a:rPr lang="en-US" altLang="zh-CN" sz="1800" b="1" baseline="-18000" dirty="0" err="1">
                <a:latin typeface="宋体" panose="02010600030101010101" pitchFamily="2" charset="-122"/>
              </a:rPr>
              <a:t>m</a:t>
            </a:r>
            <a:r>
              <a:rPr lang="en-US" altLang="zh-CN" sz="1800" b="1" baseline="30000" dirty="0">
                <a:latin typeface="宋体" panose="02010600030101010101" pitchFamily="2" charset="-122"/>
              </a:rPr>
              <a:t>-(p</a:t>
            </a:r>
            <a:r>
              <a:rPr lang="en-US" altLang="zh-CN" sz="1800" b="1" baseline="30000" dirty="0">
                <a:latin typeface="宋体" panose="02010600030101010101" pitchFamily="2" charset="-122"/>
                <a:sym typeface="Symbol" panose="05050102010706020507"/>
              </a:rPr>
              <a:t></a:t>
            </a:r>
            <a:r>
              <a:rPr lang="en-US" altLang="zh-CN" sz="1800" b="1" baseline="30000" dirty="0">
                <a:latin typeface="宋体" panose="02010600030101010101" pitchFamily="2" charset="-122"/>
              </a:rPr>
              <a:t>-1)</a:t>
            </a:r>
            <a:r>
              <a:rPr lang="en-US" altLang="zh-CN" sz="1800" b="1" dirty="0">
                <a:latin typeface="宋体" panose="02010600030101010101" pitchFamily="2" charset="-122"/>
              </a:rPr>
              <a:t>/2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选择范围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4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8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Times New Roman" panose="02020603050405020304"/>
              </a:rPr>
              <a:t>… </a:t>
            </a:r>
            <a:r>
              <a:rPr lang="en-US" altLang="zh-CN" b="1" dirty="0">
                <a:latin typeface="+mn-ea"/>
                <a:ea typeface="+mn-ea"/>
              </a:rPr>
              <a:t> </a:t>
            </a:r>
            <a:r>
              <a:rPr lang="en-US" altLang="zh-CN" sz="1800" b="1" dirty="0">
                <a:latin typeface="+mn-ea"/>
                <a:ea typeface="+mn-ea"/>
              </a:rPr>
              <a:t>(2</a:t>
            </a:r>
            <a:r>
              <a:rPr lang="en-US" altLang="zh-CN" sz="1800" b="1" i="1" baseline="30000" dirty="0">
                <a:latin typeface="+mn-lt"/>
                <a:ea typeface="+mn-ea"/>
              </a:rPr>
              <a:t>n</a:t>
            </a:r>
            <a:r>
              <a:rPr lang="zh-CN" altLang="en-US" sz="1800" b="1" dirty="0">
                <a:latin typeface="+mn-ea"/>
                <a:ea typeface="+mn-ea"/>
              </a:rPr>
              <a:t>为无冗余编码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b="1" i="1" dirty="0">
                <a:solidFill>
                  <a:schemeClr val="accent2"/>
                </a:solidFill>
              </a:rPr>
              <a:t>r</a:t>
            </a:r>
            <a:r>
              <a:rPr lang="en-US" altLang="zh-CN" b="1" baseline="-20000" dirty="0">
                <a:solidFill>
                  <a:schemeClr val="accent2"/>
                </a:solidFill>
                <a:latin typeface="宋体" panose="02010600030101010101" pitchFamily="2" charset="-122"/>
              </a:rPr>
              <a:t>e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设计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分析：</a:t>
            </a: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+mn-ea"/>
              </a:rPr>
              <a:t>            结果：</a:t>
            </a: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b="1" i="1" dirty="0" err="1">
                <a:solidFill>
                  <a:schemeClr val="accent2"/>
                </a:solidFill>
              </a:rPr>
              <a:t>r</a:t>
            </a:r>
            <a:r>
              <a:rPr lang="en-US" altLang="zh-CN" b="1" baseline="-20000" dirty="0" err="1">
                <a:solidFill>
                  <a:schemeClr val="accent2"/>
                </a:solidFill>
                <a:latin typeface="宋体" panose="02010600030101010101" pitchFamily="2" charset="-122"/>
              </a:rPr>
              <a:t>m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设计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分析：</a:t>
            </a:r>
            <a:endParaRPr lang="en-US" altLang="zh-CN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    结果：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15" name="AutoShape 38"/>
          <p:cNvSpPr/>
          <p:nvPr/>
        </p:nvSpPr>
        <p:spPr bwMode="auto">
          <a:xfrm>
            <a:off x="6444208" y="2780984"/>
            <a:ext cx="2520000" cy="504000"/>
          </a:xfrm>
          <a:prstGeom prst="borderCallout2">
            <a:avLst>
              <a:gd name="adj1" fmla="val 54253"/>
              <a:gd name="adj2" fmla="val -748"/>
              <a:gd name="adj3" fmla="val 54173"/>
              <a:gd name="adj4" fmla="val -9025"/>
              <a:gd name="adj5" fmla="val 116987"/>
              <a:gd name="adj6" fmla="val -15467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>
              <a:lnSpc>
                <a:spcPct val="90000"/>
              </a:lnSpc>
              <a:spcBef>
                <a:spcPts val="0"/>
              </a:spcBef>
            </a:pPr>
            <a:r>
              <a:rPr lang="zh-CN" altLang="en-US" sz="1600" b="1" dirty="0">
                <a:latin typeface="宋体" panose="02010600030101010101" pitchFamily="2" charset="-122"/>
              </a:rPr>
              <a:t>规格化数个数</a:t>
            </a:r>
            <a:r>
              <a:rPr lang="en-US" altLang="zh-CN" sz="1600" b="1" dirty="0">
                <a:latin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</a:rPr>
              <a:t>浮点数个数</a:t>
            </a:r>
            <a:endParaRPr lang="en-US" altLang="zh-CN" sz="1600" b="1" dirty="0">
              <a:latin typeface="宋体" panose="02010600030101010101" pitchFamily="2" charset="-122"/>
            </a:endParaRPr>
          </a:p>
          <a:p>
            <a:pPr marL="273050" indent="-273050">
              <a:lnSpc>
                <a:spcPct val="90000"/>
              </a:lnSpc>
              <a:spcBef>
                <a:spcPts val="0"/>
              </a:spcBef>
            </a:pPr>
            <a:r>
              <a:rPr lang="en-US" altLang="zh-CN" sz="1600" b="1" dirty="0">
                <a:latin typeface="宋体" panose="02010600030101010101" pitchFamily="2" charset="-122"/>
              </a:rPr>
              <a:t>=(r</a:t>
            </a:r>
            <a:r>
              <a:rPr lang="en-US" altLang="zh-CN" sz="1600" b="1" baseline="-18000" dirty="0">
                <a:latin typeface="宋体" panose="02010600030101010101" pitchFamily="2" charset="-122"/>
              </a:rPr>
              <a:t>m</a:t>
            </a:r>
            <a:r>
              <a:rPr lang="en-US" altLang="zh-CN" sz="1600" b="1" dirty="0">
                <a:latin typeface="宋体" panose="02010600030101010101" pitchFamily="2" charset="-122"/>
              </a:rPr>
              <a:t>-1)</a:t>
            </a:r>
            <a:r>
              <a:rPr lang="en-US" altLang="zh-CN" sz="1600" b="1" dirty="0" err="1">
                <a:latin typeface="宋体" panose="02010600030101010101" pitchFamily="2" charset="-122"/>
              </a:rPr>
              <a:t>r</a:t>
            </a:r>
            <a:r>
              <a:rPr lang="en-US" altLang="zh-CN" sz="1600" b="1" baseline="-18000" dirty="0" err="1">
                <a:latin typeface="宋体" panose="02010600030101010101" pitchFamily="2" charset="-122"/>
              </a:rPr>
              <a:t>m</a:t>
            </a:r>
            <a:r>
              <a:rPr lang="en-US" altLang="zh-CN" sz="1600" b="1" baseline="30000" dirty="0" err="1">
                <a:latin typeface="宋体" panose="02010600030101010101" pitchFamily="2" charset="-122"/>
              </a:rPr>
              <a:t>p</a:t>
            </a:r>
            <a:r>
              <a:rPr lang="en-US" altLang="zh-CN" sz="1600" b="1" baseline="30000" dirty="0">
                <a:latin typeface="宋体" panose="02010600030101010101" pitchFamily="2" charset="-122"/>
                <a:sym typeface="Symbol" panose="05050102010706020507"/>
              </a:rPr>
              <a:t></a:t>
            </a:r>
            <a:r>
              <a:rPr lang="en-US" altLang="zh-CN" sz="1600" b="1" baseline="30000" dirty="0">
                <a:latin typeface="宋体" panose="02010600030101010101" pitchFamily="2" charset="-122"/>
              </a:rPr>
              <a:t>-1</a:t>
            </a:r>
            <a:r>
              <a:rPr lang="en-US" altLang="zh-CN" sz="1600" b="1" dirty="0">
                <a:latin typeface="宋体" panose="02010600030101010101" pitchFamily="2" charset="-122"/>
              </a:rPr>
              <a:t>/</a:t>
            </a:r>
            <a:r>
              <a:rPr lang="en-US" altLang="zh-CN" sz="1600" b="1" dirty="0" err="1">
                <a:latin typeface="宋体" panose="02010600030101010101" pitchFamily="2" charset="-122"/>
              </a:rPr>
              <a:t>r</a:t>
            </a:r>
            <a:r>
              <a:rPr lang="en-US" altLang="zh-CN" sz="1600" b="1" baseline="-18000" dirty="0" err="1">
                <a:latin typeface="宋体" panose="02010600030101010101" pitchFamily="2" charset="-122"/>
              </a:rPr>
              <a:t>m</a:t>
            </a:r>
            <a:r>
              <a:rPr lang="en-US" altLang="zh-CN" sz="1600" b="1" baseline="30000" dirty="0" err="1">
                <a:latin typeface="宋体" panose="02010600030101010101" pitchFamily="2" charset="-122"/>
              </a:rPr>
              <a:t>p</a:t>
            </a:r>
            <a:r>
              <a:rPr lang="en-US" altLang="zh-CN" sz="1600" b="1" baseline="30000" dirty="0">
                <a:latin typeface="宋体" panose="02010600030101010101" pitchFamily="2" charset="-122"/>
                <a:sym typeface="Symbol" panose="05050102010706020507"/>
              </a:rPr>
              <a:t></a:t>
            </a:r>
            <a:r>
              <a:rPr lang="en-US" altLang="zh-CN" sz="1600" b="1" dirty="0">
                <a:latin typeface="宋体" panose="02010600030101010101" pitchFamily="2" charset="-122"/>
                <a:sym typeface="Symbol" panose="05050102010706020507"/>
              </a:rPr>
              <a:t>=</a:t>
            </a:r>
            <a:r>
              <a:rPr lang="en-US" altLang="zh-CN" sz="1600" b="1" dirty="0">
                <a:latin typeface="宋体" panose="02010600030101010101" pitchFamily="2" charset="-122"/>
              </a:rPr>
              <a:t>(r</a:t>
            </a:r>
            <a:r>
              <a:rPr lang="en-US" altLang="zh-CN" sz="1600" b="1" baseline="-18000" dirty="0">
                <a:latin typeface="宋体" panose="02010600030101010101" pitchFamily="2" charset="-122"/>
              </a:rPr>
              <a:t>m</a:t>
            </a:r>
            <a:r>
              <a:rPr lang="en-US" altLang="zh-CN" sz="1600" b="1" dirty="0">
                <a:latin typeface="宋体" panose="02010600030101010101" pitchFamily="2" charset="-122"/>
              </a:rPr>
              <a:t>-1)/</a:t>
            </a:r>
            <a:r>
              <a:rPr lang="en-US" altLang="zh-CN" sz="1600" b="1" dirty="0" err="1">
                <a:latin typeface="宋体" panose="02010600030101010101" pitchFamily="2" charset="-122"/>
              </a:rPr>
              <a:t>r</a:t>
            </a:r>
            <a:r>
              <a:rPr lang="en-US" altLang="zh-CN" sz="1600" b="1" baseline="-18000" dirty="0" err="1">
                <a:latin typeface="宋体" panose="02010600030101010101" pitchFamily="2" charset="-122"/>
              </a:rPr>
              <a:t>m</a:t>
            </a:r>
            <a:endParaRPr lang="en-US" altLang="zh-CN" sz="1600" b="1" dirty="0">
              <a:latin typeface="宋体" panose="02010600030101010101" pitchFamily="2" charset="-122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915816" y="4365104"/>
            <a:ext cx="6120680" cy="19839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tIns="64800">
            <a:spAutoFit/>
          </a:bodyPr>
          <a:lstStyle/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latin typeface="宋体" panose="02010600030101010101" pitchFamily="2" charset="-122"/>
              </a:rPr>
              <a:t>整数的表数范围</a:t>
            </a:r>
            <a:r>
              <a:rPr lang="en-US" altLang="zh-CN" b="1" dirty="0">
                <a:latin typeface="宋体" panose="02010600030101010101" pitchFamily="2" charset="-122"/>
              </a:rPr>
              <a:t>&amp;</a:t>
            </a:r>
            <a:r>
              <a:rPr lang="zh-CN" altLang="en-US" b="1" dirty="0">
                <a:latin typeface="宋体" panose="02010600030101010101" pitchFamily="2" charset="-122"/>
              </a:rPr>
              <a:t>精度</a:t>
            </a:r>
            <a:r>
              <a:rPr lang="zh-CN" altLang="en-US" b="1" u="sng" dirty="0">
                <a:latin typeface="宋体" panose="02010600030101010101" pitchFamily="2" charset="-122"/>
              </a:rPr>
              <a:t>不受基影响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如</a:t>
            </a:r>
            <a:r>
              <a:rPr lang="en-US" altLang="zh-CN" sz="1800" b="1" dirty="0">
                <a:latin typeface="宋体" panose="02010600030101010101" pitchFamily="2" charset="-122"/>
              </a:rPr>
              <a:t>2</a:t>
            </a:r>
            <a:r>
              <a:rPr lang="en-US" altLang="zh-CN" sz="1800" b="1" baseline="30000" dirty="0">
                <a:latin typeface="宋体" panose="02010600030101010101" pitchFamily="2" charset="-122"/>
              </a:rPr>
              <a:t>8</a:t>
            </a:r>
            <a:r>
              <a:rPr lang="en-US" altLang="zh-CN" sz="1800" b="1" dirty="0">
                <a:latin typeface="宋体" panose="02010600030101010101" pitchFamily="2" charset="-122"/>
              </a:rPr>
              <a:t>=4</a:t>
            </a:r>
            <a:r>
              <a:rPr lang="en-US" altLang="zh-CN" sz="1800" b="1" baseline="30000" dirty="0">
                <a:latin typeface="宋体" panose="02010600030101010101" pitchFamily="2" charset="-122"/>
              </a:rPr>
              <a:t>4</a:t>
            </a:r>
            <a:r>
              <a:rPr lang="en-US" altLang="zh-CN" sz="1800" b="1" dirty="0">
                <a:latin typeface="宋体" panose="02010600030101010101" pitchFamily="2" charset="-122"/>
              </a:rPr>
              <a:t>=16</a:t>
            </a:r>
            <a:r>
              <a:rPr lang="en-US" altLang="zh-CN" sz="1800" b="1" baseline="30000" dirty="0">
                <a:latin typeface="宋体" panose="02010600030101010101" pitchFamily="2" charset="-122"/>
              </a:rPr>
              <a:t>2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altLang="zh-CN" b="1" i="1" dirty="0"/>
              <a:t>r</a:t>
            </a:r>
            <a:r>
              <a:rPr lang="en-US" altLang="zh-CN" b="1" baseline="-20000" dirty="0">
                <a:latin typeface="宋体" panose="02010600030101010101" pitchFamily="2" charset="-122"/>
              </a:rPr>
              <a:t>e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最易对阶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sz="2800" b="1" dirty="0"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i="1" dirty="0"/>
              <a:t>r</a:t>
            </a:r>
            <a:r>
              <a:rPr lang="en-US" altLang="zh-CN" b="1" baseline="-16000" dirty="0">
                <a:latin typeface="宋体" panose="02010600030101010101" pitchFamily="2" charset="-122"/>
              </a:rPr>
              <a:t>m</a:t>
            </a:r>
            <a:r>
              <a:rPr lang="zh-CN" altLang="en-US" b="1" dirty="0">
                <a:latin typeface="+mn-lt"/>
                <a:ea typeface="Arial Unicode MS" panose="020B0604020202020204" charset="-122"/>
                <a:cs typeface="Arial Unicode MS" panose="020B0604020202020204" charset="-122"/>
              </a:rPr>
              <a:t>↑</a:t>
            </a:r>
            <a:r>
              <a:rPr lang="zh-CN" altLang="en-US" b="1" dirty="0">
                <a:latin typeface="宋体" panose="02010600030101010101" pitchFamily="2" charset="-122"/>
              </a:rPr>
              <a:t>时范围</a:t>
            </a:r>
            <a:r>
              <a:rPr lang="zh-CN" altLang="en-US" b="1" dirty="0">
                <a:latin typeface="+mn-lt"/>
                <a:ea typeface="Arial Unicode MS" panose="020B0604020202020204" charset="-122"/>
                <a:cs typeface="Arial Unicode MS" panose="020B0604020202020204" charset="-122"/>
              </a:rPr>
              <a:t>↑</a:t>
            </a:r>
            <a:r>
              <a:rPr lang="zh-CN" altLang="en-US" b="1" dirty="0">
                <a:latin typeface="宋体" panose="02010600030101010101" pitchFamily="2" charset="-122"/>
              </a:rPr>
              <a:t>、精度</a:t>
            </a:r>
            <a:r>
              <a:rPr lang="zh-CN" altLang="en-US" b="1" dirty="0">
                <a:latin typeface="+mn-lt"/>
                <a:ea typeface="Arial Unicode MS" panose="020B0604020202020204" charset="-122"/>
                <a:cs typeface="Arial Unicode MS" panose="020B0604020202020204" charset="-122"/>
              </a:rPr>
              <a:t>↓</a:t>
            </a:r>
            <a:r>
              <a:rPr lang="zh-CN" altLang="en-US" b="1" dirty="0">
                <a:latin typeface="宋体" panose="02010600030101010101" pitchFamily="2" charset="-122"/>
              </a:rPr>
              <a:t>、效率</a:t>
            </a:r>
            <a:r>
              <a:rPr lang="zh-CN" altLang="en-US" b="1" dirty="0">
                <a:latin typeface="+mn-lt"/>
                <a:ea typeface="Arial Unicode MS" panose="020B0604020202020204" charset="-122"/>
                <a:cs typeface="Arial Unicode MS" panose="020B0604020202020204" charset="-122"/>
              </a:rPr>
              <a:t>↑</a:t>
            </a:r>
            <a:r>
              <a:rPr lang="zh-CN" altLang="en-US" b="1" dirty="0">
                <a:latin typeface="+mn-ea"/>
                <a:cs typeface="Arial Unicode MS" panose="020B0604020202020204" charset="-122"/>
              </a:rPr>
              <a:t>；</a:t>
            </a:r>
            <a:r>
              <a:rPr lang="en-US" altLang="zh-CN" b="1" i="1" dirty="0">
                <a:latin typeface="+mn-lt"/>
              </a:rPr>
              <a:t>q</a:t>
            </a:r>
            <a:r>
              <a:rPr lang="zh-CN" altLang="en-US" b="1" dirty="0">
                <a:latin typeface="+mn-lt"/>
                <a:ea typeface="Arial Unicode MS" panose="020B0604020202020204" charset="-122"/>
                <a:cs typeface="Arial Unicode MS" panose="020B0604020202020204" charset="-122"/>
              </a:rPr>
              <a:t>↑</a:t>
            </a:r>
            <a:r>
              <a:rPr lang="zh-CN" altLang="en-US" b="1" dirty="0">
                <a:latin typeface="+mn-ea"/>
                <a:cs typeface="Arial Unicode MS" panose="020B0604020202020204" charset="-122"/>
              </a:rPr>
              <a:t>时</a:t>
            </a:r>
            <a:r>
              <a:rPr lang="zh-CN" altLang="en-US" b="1" dirty="0">
                <a:latin typeface="宋体" panose="02010600030101010101" pitchFamily="2" charset="-122"/>
              </a:rPr>
              <a:t>范围</a:t>
            </a:r>
            <a:r>
              <a:rPr lang="zh-CN" altLang="en-US" b="1" dirty="0">
                <a:latin typeface="+mn-lt"/>
                <a:ea typeface="Arial Unicode MS" panose="020B0604020202020204" charset="-122"/>
                <a:cs typeface="Arial Unicode MS" panose="020B0604020202020204" charset="-122"/>
              </a:rPr>
              <a:t>↑</a:t>
            </a:r>
            <a:endParaRPr lang="en-US" altLang="zh-CN" b="1" dirty="0">
              <a:latin typeface="+mn-lt"/>
              <a:ea typeface="Arial Unicode MS" panose="020B0604020202020204" charset="-122"/>
              <a:cs typeface="Arial Unicode MS" panose="020B060402020202020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通常</a:t>
            </a:r>
            <a:r>
              <a:rPr lang="en-US" altLang="zh-CN" b="1" i="1" dirty="0" err="1"/>
              <a:t>r</a:t>
            </a:r>
            <a:r>
              <a:rPr lang="en-US" altLang="zh-CN" b="1" baseline="-20000" dirty="0" err="1">
                <a:latin typeface="宋体" panose="02010600030101010101" pitchFamily="2" charset="-122"/>
              </a:rPr>
              <a:t>m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保精度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、多种</a:t>
            </a:r>
            <a:r>
              <a:rPr lang="en-US" altLang="zh-CN" b="1" i="1" dirty="0"/>
              <a:t>q</a:t>
            </a:r>
            <a:r>
              <a:rPr lang="en-US" altLang="zh-CN" sz="1800" b="1" dirty="0">
                <a:latin typeface="+mn-ea"/>
              </a:rPr>
              <a:t>(</a:t>
            </a:r>
            <a:r>
              <a:rPr lang="zh-CN" altLang="en-US" sz="1800" b="1" dirty="0">
                <a:latin typeface="+mn-ea"/>
              </a:rPr>
              <a:t>扩范围</a:t>
            </a:r>
            <a:r>
              <a:rPr lang="en-US" altLang="zh-CN" sz="1800" b="1" dirty="0">
                <a:latin typeface="+mn-ea"/>
              </a:rPr>
              <a:t>)</a:t>
            </a:r>
            <a:r>
              <a:rPr lang="zh-CN" altLang="en-US" b="1" dirty="0">
                <a:latin typeface="+mn-ea"/>
              </a:rPr>
              <a:t>及</a:t>
            </a:r>
            <a:r>
              <a:rPr lang="en-US" altLang="zh-CN" b="1" i="1" dirty="0">
                <a:latin typeface="+mn-lt"/>
              </a:rPr>
              <a:t>p</a:t>
            </a:r>
            <a:r>
              <a:rPr lang="en-US" altLang="zh-CN" sz="1800" b="1" dirty="0">
                <a:latin typeface="+mn-ea"/>
              </a:rPr>
              <a:t>(</a:t>
            </a:r>
            <a:r>
              <a:rPr lang="zh-CN" altLang="en-US" sz="1800" b="1" dirty="0">
                <a:latin typeface="+mn-ea"/>
              </a:rPr>
              <a:t>保效率</a:t>
            </a:r>
            <a:r>
              <a:rPr lang="en-US" altLang="zh-CN" sz="1800" b="1" dirty="0">
                <a:latin typeface="+mn-ea"/>
              </a:rPr>
              <a:t>)</a:t>
            </a:r>
            <a:endParaRPr lang="en-US" altLang="zh-CN" sz="2200" b="1" dirty="0"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9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9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9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9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/>
      <p:bldP spid="39945" grpId="0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179512" y="423903"/>
            <a:ext cx="8686800" cy="24006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235200" indent="-22352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*数码长度的设计：</a:t>
            </a:r>
          </a:p>
          <a:p>
            <a:pPr marL="2235200" indent="-2235200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设计目标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满足实数的表示需求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范围≥</a:t>
            </a:r>
            <a:r>
              <a:rPr lang="en-US" altLang="zh-CN" sz="2000" b="1" dirty="0">
                <a:latin typeface="宋体" panose="02010600030101010101" pitchFamily="2" charset="-122"/>
              </a:rPr>
              <a:t>N</a:t>
            </a:r>
            <a:r>
              <a:rPr lang="zh-CN" altLang="en-US" sz="2000" b="1" dirty="0">
                <a:latin typeface="宋体" panose="02010600030101010101" pitchFamily="2" charset="-122"/>
              </a:rPr>
              <a:t>、精度≥</a:t>
            </a:r>
            <a:r>
              <a:rPr lang="en-US" altLang="zh-CN" sz="2000" dirty="0">
                <a:latin typeface="+mn-lt"/>
              </a:rPr>
              <a:t>δ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marL="2235200" indent="-2235200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选择要求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b="1" i="1" dirty="0">
                <a:latin typeface="+mn-lt"/>
              </a:rPr>
              <a:t>p</a:t>
            </a:r>
            <a:r>
              <a:rPr lang="zh-CN" altLang="en-US" b="1" dirty="0">
                <a:latin typeface="宋体" panose="02010600030101010101" pitchFamily="2" charset="-122"/>
              </a:rPr>
              <a:t>＋</a:t>
            </a:r>
            <a:r>
              <a:rPr lang="en-US" altLang="zh-CN" b="1" i="1" dirty="0">
                <a:latin typeface="+mn-lt"/>
              </a:rPr>
              <a:t>q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en-US" altLang="zh-CN" b="1" i="1" dirty="0">
                <a:latin typeface="+mn-lt"/>
              </a:rPr>
              <a:t>k</a:t>
            </a:r>
            <a:r>
              <a:rPr lang="en-US" altLang="zh-CN" b="1" dirty="0">
                <a:latin typeface="宋体" panose="02010600030101010101" pitchFamily="2" charset="-122"/>
              </a:rPr>
              <a:t>×</a:t>
            </a:r>
            <a:r>
              <a:rPr lang="zh-CN" altLang="en-US" b="1" dirty="0">
                <a:latin typeface="宋体" panose="02010600030101010101" pitchFamily="2" charset="-122"/>
              </a:rPr>
              <a:t>存储单元长度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设计方法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设计结果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2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2AC42F99-6EC9-4E7D-BC4F-CA27ADD277D9}" type="slidenum">
              <a:rPr lang="en-US" altLang="zh-CN"/>
              <a:t>17</a:t>
            </a:fld>
            <a:endParaRPr lang="en-US" altLang="zh-CN"/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2411760" y="1807656"/>
            <a:ext cx="648072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根据</a:t>
            </a:r>
            <a:r>
              <a:rPr lang="en-US" altLang="zh-CN" b="1" dirty="0">
                <a:latin typeface="宋体" panose="02010600030101010101" pitchFamily="2" charset="-122"/>
              </a:rPr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及</a:t>
            </a:r>
            <a:r>
              <a:rPr lang="en-US" altLang="zh-CN" dirty="0">
                <a:latin typeface="+mn-lt"/>
              </a:rPr>
              <a:t>δ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计算</a:t>
            </a:r>
            <a:r>
              <a:rPr lang="zh-CN" altLang="en-US" b="1" dirty="0">
                <a:latin typeface="宋体" panose="02010600030101010101" pitchFamily="2" charset="-122"/>
              </a:rPr>
              <a:t>对应的</a:t>
            </a:r>
            <a:r>
              <a:rPr lang="en-US" altLang="zh-CN" b="1" i="1" dirty="0"/>
              <a:t>p</a:t>
            </a:r>
            <a:r>
              <a:rPr lang="zh-CN" altLang="en-US" b="1" i="1" dirty="0">
                <a:latin typeface="宋体" panose="02010600030101010101" pitchFamily="2" charset="-122"/>
              </a:rPr>
              <a:t>、</a:t>
            </a:r>
            <a:r>
              <a:rPr lang="en-US" altLang="zh-CN" b="1" i="1" dirty="0"/>
              <a:t>q</a:t>
            </a:r>
            <a:r>
              <a:rPr lang="zh-CN" altLang="en-US" b="1" dirty="0">
                <a:latin typeface="宋体" panose="02010600030101010101" pitchFamily="2" charset="-122"/>
              </a:rPr>
              <a:t>，并适当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调整</a:t>
            </a:r>
            <a:endParaRPr lang="en-US" altLang="zh-CN" b="1" u="sng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+mn-lt"/>
              </a:rPr>
              <a:t>多种</a:t>
            </a:r>
            <a:r>
              <a:rPr lang="en-US" altLang="zh-CN" b="1" i="1" dirty="0">
                <a:latin typeface="+mn-lt"/>
              </a:rPr>
              <a:t>p</a:t>
            </a:r>
            <a:r>
              <a:rPr lang="zh-CN" altLang="en-US" b="1" dirty="0">
                <a:latin typeface="宋体" panose="02010600030101010101" pitchFamily="2" charset="-122"/>
              </a:rPr>
              <a:t>及</a:t>
            </a:r>
            <a:r>
              <a:rPr lang="en-US" altLang="zh-CN" b="1" i="1" dirty="0">
                <a:latin typeface="+mn-lt"/>
              </a:rPr>
              <a:t>q</a:t>
            </a:r>
            <a:r>
              <a:rPr lang="zh-CN" altLang="en-US" b="1" dirty="0">
                <a:latin typeface="+mn-lt"/>
              </a:rPr>
              <a:t>，</a:t>
            </a:r>
            <a:r>
              <a:rPr lang="zh-CN" altLang="en-US" b="1" dirty="0">
                <a:latin typeface="宋体" panose="02010600030101010101" pitchFamily="2" charset="-122"/>
              </a:rPr>
              <a:t>采用</a:t>
            </a:r>
            <a:r>
              <a:rPr lang="en-US" altLang="zh-CN" b="1" dirty="0">
                <a:latin typeface="宋体" panose="02010600030101010101" pitchFamily="2" charset="-122"/>
              </a:rPr>
              <a:t>IEEE 754</a:t>
            </a:r>
            <a:r>
              <a:rPr lang="zh-CN" altLang="en-US" b="1" dirty="0">
                <a:latin typeface="宋体" panose="02010600030101010101" pitchFamily="2" charset="-122"/>
              </a:rPr>
              <a:t>标准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性能优、兼容性好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6" name="Text Box 48"/>
          <p:cNvSpPr txBox="1">
            <a:spLocks noChangeArrowheads="1"/>
          </p:cNvSpPr>
          <p:nvPr/>
        </p:nvSpPr>
        <p:spPr bwMode="auto">
          <a:xfrm>
            <a:off x="179512" y="3501008"/>
            <a:ext cx="8856984" cy="30208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、浮点数的操作处理设计   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约定最低要求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设计目标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减少数据在运算过程中的精度损失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设计内容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附加位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＝保护位＋舍入位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位数、舍入方法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dirty="0">
                <a:latin typeface="宋体" panose="02010600030101010101" pitchFamily="2" charset="-122"/>
              </a:rPr>
              <a:t>                    </a:t>
            </a:r>
            <a:r>
              <a:rPr lang="zh-CN" altLang="en-US" sz="1800" b="1" dirty="0">
                <a:latin typeface="宋体" panose="02010600030101010101" pitchFamily="2" charset="-122"/>
              </a:rPr>
              <a:t>～左规精度→</a:t>
            </a:r>
            <a:r>
              <a:rPr lang="zh-CN" altLang="en-US" sz="1800" dirty="0">
                <a:latin typeface="宋体" panose="02010600030101010101" pitchFamily="2" charset="-122"/>
              </a:rPr>
              <a:t>┘      └</a:t>
            </a:r>
            <a:r>
              <a:rPr lang="zh-CN" altLang="en-US" sz="1800" b="1" dirty="0">
                <a:latin typeface="宋体" panose="02010600030101010101" pitchFamily="2" charset="-122"/>
              </a:rPr>
              <a:t>←～运算精度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附加位位数的选择：</a:t>
            </a:r>
            <a:r>
              <a:rPr lang="zh-CN" altLang="en-US" b="1" dirty="0">
                <a:latin typeface="宋体" panose="02010600030101010101" pitchFamily="2" charset="-122"/>
              </a:rPr>
              <a:t>满足结果精度要求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大概率情况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IEEE 754</a:t>
            </a:r>
            <a:r>
              <a:rPr lang="zh-CN" altLang="en-US" b="1" dirty="0">
                <a:latin typeface="宋体" panose="02010600030101010101" pitchFamily="2" charset="-122"/>
              </a:rPr>
              <a:t>为</a:t>
            </a:r>
            <a:r>
              <a:rPr lang="zh-CN" altLang="en-US" b="1" u="sng" dirty="0">
                <a:latin typeface="宋体" panose="02010600030101010101" pitchFamily="2" charset="-122"/>
              </a:rPr>
              <a:t>≥</a:t>
            </a:r>
            <a:r>
              <a:rPr lang="en-US" altLang="zh-CN" b="1" u="sng" dirty="0">
                <a:latin typeface="宋体" panose="02010600030101010101" pitchFamily="2" charset="-122"/>
              </a:rPr>
              <a:t>1</a:t>
            </a:r>
            <a:r>
              <a:rPr lang="zh-CN" altLang="en-US" b="1" u="sng" dirty="0">
                <a:latin typeface="宋体" panose="02010600030101010101" pitchFamily="2" charset="-122"/>
              </a:rPr>
              <a:t>位</a:t>
            </a:r>
            <a:r>
              <a:rPr lang="zh-CN" altLang="en-US" b="1" dirty="0">
                <a:latin typeface="宋体" panose="02010600030101010101" pitchFamily="2" charset="-122"/>
              </a:rPr>
              <a:t>保护位＋</a:t>
            </a:r>
            <a:r>
              <a:rPr lang="en-US" altLang="zh-CN" b="1" u="sng" dirty="0">
                <a:latin typeface="宋体" panose="02010600030101010101" pitchFamily="2" charset="-122"/>
              </a:rPr>
              <a:t>1</a:t>
            </a:r>
            <a:r>
              <a:rPr lang="zh-CN" altLang="en-US" b="1" u="sng" dirty="0">
                <a:latin typeface="宋体" panose="02010600030101010101" pitchFamily="2" charset="-122"/>
              </a:rPr>
              <a:t>位</a:t>
            </a:r>
            <a:r>
              <a:rPr lang="zh-CN" altLang="en-US" b="1" dirty="0">
                <a:latin typeface="宋体" panose="02010600030101010101" pitchFamily="2" charset="-122"/>
              </a:rPr>
              <a:t>舍入位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                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←</a:t>
            </a:r>
            <a:r>
              <a:rPr lang="en-US" altLang="zh-CN" sz="1800" b="1" dirty="0">
                <a:latin typeface="宋体" panose="02010600030101010101" pitchFamily="2" charset="-122"/>
              </a:rPr>
              <a:t>±/×</a:t>
            </a:r>
            <a:r>
              <a:rPr lang="zh-CN" altLang="en-US" sz="1800" b="1" dirty="0">
                <a:latin typeface="宋体" panose="02010600030101010101" pitchFamily="2" charset="-122"/>
              </a:rPr>
              <a:t>需</a:t>
            </a:r>
            <a:r>
              <a:rPr lang="en-US" altLang="zh-CN" sz="1800" b="1" dirty="0">
                <a:latin typeface="宋体" panose="02010600030101010101" pitchFamily="2" charset="-122"/>
              </a:rPr>
              <a:t>1</a:t>
            </a:r>
            <a:r>
              <a:rPr lang="zh-CN" altLang="en-US" sz="1800" b="1" dirty="0">
                <a:latin typeface="宋体" panose="02010600030101010101" pitchFamily="2" charset="-122"/>
              </a:rPr>
              <a:t>位、</a:t>
            </a:r>
            <a:r>
              <a:rPr lang="en-US" altLang="zh-CN" sz="1800" b="1" dirty="0">
                <a:latin typeface="宋体" panose="02010600030101010101" pitchFamily="2" charset="-122"/>
              </a:rPr>
              <a:t>÷</a:t>
            </a:r>
            <a:r>
              <a:rPr lang="zh-CN" altLang="en-US" sz="1800" b="1" dirty="0">
                <a:latin typeface="宋体" panose="02010600030101010101" pitchFamily="2" charset="-122"/>
              </a:rPr>
              <a:t>需</a:t>
            </a:r>
            <a:r>
              <a:rPr lang="en-US" altLang="zh-CN" sz="1800" b="1" dirty="0">
                <a:latin typeface="宋体" panose="02010600030101010101" pitchFamily="2" charset="-122"/>
              </a:rPr>
              <a:t>0</a:t>
            </a:r>
            <a:r>
              <a:rPr lang="zh-CN" altLang="en-US" sz="1800" b="1" dirty="0">
                <a:latin typeface="宋体" panose="02010600030101010101" pitchFamily="2" charset="-122"/>
              </a:rPr>
              <a:t>位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547664" y="2780928"/>
            <a:ext cx="4680000" cy="324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18000" tIns="10800" rIns="18000" bIns="108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思考①：</a:t>
            </a:r>
            <a:r>
              <a:rPr lang="zh-CN" altLang="en-US" sz="1800" b="1" dirty="0">
                <a:latin typeface="宋体" panose="02010600030101010101" pitchFamily="2" charset="-122"/>
              </a:rPr>
              <a:t>同一类数据有多种表示长度的好处？</a:t>
            </a:r>
            <a:endParaRPr lang="en-US" altLang="zh-CN" sz="1800" b="1" spc="-100" dirty="0">
              <a:latin typeface="宋体" panose="02010600030101010101" pitchFamily="2" charset="-122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547664" y="3177008"/>
            <a:ext cx="5184000" cy="324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18000" tIns="10800" rIns="18000" bIns="108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思考②：</a:t>
            </a:r>
            <a:r>
              <a:rPr lang="en-US" altLang="zh-CN" sz="1800" b="1" dirty="0">
                <a:latin typeface="宋体" panose="02010600030101010101" pitchFamily="2" charset="-122"/>
              </a:rPr>
              <a:t>IEEE 754</a:t>
            </a:r>
            <a:r>
              <a:rPr lang="zh-CN" altLang="en-US" sz="1800" b="1" dirty="0">
                <a:latin typeface="宋体" panose="02010600030101010101" pitchFamily="2" charset="-122"/>
              </a:rPr>
              <a:t>的格式参数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码制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进制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长度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1800" b="1" dirty="0">
                <a:latin typeface="宋体" panose="02010600030101010101" pitchFamily="2" charset="-122"/>
              </a:rPr>
              <a:t>？</a:t>
            </a:r>
            <a:endParaRPr lang="en-US" altLang="zh-CN" sz="1800" b="1" spc="-100" dirty="0">
              <a:latin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40A7FF-EC86-8ABF-809F-763B2F080476}"/>
              </a:ext>
            </a:extLst>
          </p:cNvPr>
          <p:cNvSpPr txBox="1"/>
          <p:nvPr/>
        </p:nvSpPr>
        <p:spPr bwMode="auto">
          <a:xfrm>
            <a:off x="6227664" y="2780928"/>
            <a:ext cx="4580388" cy="338554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可提高存储效率、计算速度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8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7"/>
          <p:cNvSpPr txBox="1">
            <a:spLocks noChangeArrowheads="1"/>
          </p:cNvSpPr>
          <p:nvPr/>
        </p:nvSpPr>
        <p:spPr bwMode="auto">
          <a:xfrm>
            <a:off x="179512" y="404664"/>
            <a:ext cx="8659688" cy="181280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舍入方法的选择：       </a:t>
            </a:r>
            <a:r>
              <a:rPr lang="zh-CN" altLang="en-US" sz="1800" b="1" dirty="0">
                <a:latin typeface="宋体" panose="02010600030101010101" pitchFamily="2" charset="-122"/>
              </a:rPr>
              <a:t>←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舍</a:t>
            </a:r>
            <a:r>
              <a:rPr lang="en-US" altLang="zh-CN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入</a:t>
            </a:r>
            <a:r>
              <a:rPr lang="zh-CN" altLang="en-US" sz="1800" b="1" dirty="0">
                <a:latin typeface="宋体" panose="02010600030101010101" pitchFamily="2" charset="-122"/>
              </a:rPr>
              <a:t>是</a:t>
            </a:r>
            <a:r>
              <a:rPr lang="zh-CN" altLang="en-US" sz="1800" b="1" u="sng" dirty="0">
                <a:latin typeface="宋体" panose="02010600030101010101" pitchFamily="2" charset="-122"/>
              </a:rPr>
              <a:t>基于数轴</a:t>
            </a:r>
            <a:r>
              <a:rPr lang="zh-CN" altLang="en-US" sz="1800" b="1" dirty="0">
                <a:latin typeface="宋体" panose="02010600030101010101" pitchFamily="2" charset="-122"/>
              </a:rPr>
              <a:t>的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选择依据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最大误差、平均误差，实现成本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600" b="1" dirty="0">
                <a:latin typeface="宋体" panose="02010600030101010101" pitchFamily="2" charset="-122"/>
              </a:rPr>
              <a:t>               max{|</a:t>
            </a:r>
            <a:r>
              <a:rPr lang="zh-CN" altLang="en-US" sz="1600" b="1" dirty="0">
                <a:latin typeface="宋体" panose="02010600030101010101" pitchFamily="2" charset="-122"/>
              </a:rPr>
              <a:t>值</a:t>
            </a:r>
            <a:r>
              <a:rPr lang="en-US" altLang="zh-CN" sz="1600" b="1" dirty="0" err="1">
                <a:latin typeface="宋体" panose="02010600030101010101" pitchFamily="2" charset="-122"/>
              </a:rPr>
              <a:t>i</a:t>
            </a:r>
            <a:r>
              <a:rPr lang="zh-CN" altLang="en-US" sz="1600" b="1" baseline="-18000" dirty="0">
                <a:latin typeface="宋体" panose="02010600030101010101" pitchFamily="2" charset="-122"/>
              </a:rPr>
              <a:t>表示</a:t>
            </a:r>
            <a:r>
              <a:rPr lang="zh-CN" altLang="en-US" sz="1600" b="1" dirty="0">
                <a:latin typeface="宋体" panose="02010600030101010101" pitchFamily="2" charset="-122"/>
              </a:rPr>
              <a:t>－值</a:t>
            </a:r>
            <a:r>
              <a:rPr lang="en-US" altLang="zh-CN" sz="1600" b="1" dirty="0" err="1">
                <a:latin typeface="宋体" panose="02010600030101010101" pitchFamily="2" charset="-122"/>
              </a:rPr>
              <a:t>i</a:t>
            </a:r>
            <a:r>
              <a:rPr lang="zh-CN" altLang="en-US" sz="1600" b="1" baseline="-18000" dirty="0">
                <a:latin typeface="宋体" panose="02010600030101010101" pitchFamily="2" charset="-122"/>
              </a:rPr>
              <a:t>实际</a:t>
            </a:r>
            <a:r>
              <a:rPr lang="en-US" altLang="zh-CN" sz="1600" b="1" dirty="0">
                <a:latin typeface="宋体" panose="02010600030101010101" pitchFamily="2" charset="-122"/>
              </a:rPr>
              <a:t>|}  </a:t>
            </a:r>
            <a:r>
              <a:rPr lang="zh-CN" altLang="en-US" sz="1600" b="1" dirty="0">
                <a:latin typeface="宋体" panose="02010600030101010101" pitchFamily="2" charset="-122"/>
              </a:rPr>
              <a:t>∑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值</a:t>
            </a:r>
            <a:r>
              <a:rPr lang="en-US" altLang="zh-CN" sz="1600" b="1" dirty="0" err="1">
                <a:latin typeface="宋体" panose="02010600030101010101" pitchFamily="2" charset="-122"/>
              </a:rPr>
              <a:t>i</a:t>
            </a:r>
            <a:r>
              <a:rPr lang="zh-CN" altLang="en-US" sz="1600" b="1" baseline="-18000" dirty="0">
                <a:latin typeface="宋体" panose="02010600030101010101" pitchFamily="2" charset="-122"/>
              </a:rPr>
              <a:t>表示</a:t>
            </a:r>
            <a:r>
              <a:rPr lang="zh-CN" altLang="en-US" sz="1600" b="1" dirty="0">
                <a:latin typeface="宋体" panose="02010600030101010101" pitchFamily="2" charset="-122"/>
              </a:rPr>
              <a:t>－值</a:t>
            </a:r>
            <a:r>
              <a:rPr lang="en-US" altLang="zh-CN" sz="1600" b="1" dirty="0" err="1">
                <a:latin typeface="宋体" panose="02010600030101010101" pitchFamily="2" charset="-122"/>
              </a:rPr>
              <a:t>i</a:t>
            </a:r>
            <a:r>
              <a:rPr lang="zh-CN" altLang="en-US" sz="1600" b="1" baseline="-18000" dirty="0">
                <a:latin typeface="宋体" panose="02010600030101010101" pitchFamily="2" charset="-122"/>
              </a:rPr>
              <a:t>实际</a:t>
            </a:r>
            <a:r>
              <a:rPr lang="en-US" altLang="zh-CN" sz="1600" b="1" dirty="0">
                <a:latin typeface="宋体" panose="02010600030101010101" pitchFamily="2" charset="-122"/>
              </a:rPr>
              <a:t>) 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选择范围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16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9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21C13484-84AC-4A00-B1A9-470937259425}" type="slidenum">
              <a:rPr lang="en-US" altLang="zh-CN"/>
              <a:t>18</a:t>
            </a:fld>
            <a:endParaRPr lang="en-US" altLang="zh-CN"/>
          </a:p>
        </p:txBody>
      </p:sp>
      <p:sp>
        <p:nvSpPr>
          <p:cNvPr id="187" name="Text Box 347"/>
          <p:cNvSpPr txBox="1">
            <a:spLocks noChangeArrowheads="1"/>
          </p:cNvSpPr>
          <p:nvPr/>
        </p:nvSpPr>
        <p:spPr bwMode="auto">
          <a:xfrm>
            <a:off x="1331640" y="5373216"/>
            <a:ext cx="7344816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400" b="1" dirty="0">
                <a:latin typeface="宋体" panose="02010600030101010101" pitchFamily="2" charset="-122"/>
              </a:rPr>
              <a:t>       </a:t>
            </a:r>
            <a:r>
              <a:rPr kumimoji="1" lang="zh-CN" altLang="en-US" sz="2400" b="1" u="sng" dirty="0">
                <a:latin typeface="宋体" panose="02010600030101010101" pitchFamily="2" charset="-122"/>
              </a:rPr>
              <a:t>舍入法</a:t>
            </a:r>
            <a:r>
              <a:rPr lang="zh-CN" altLang="en-US" b="1" dirty="0">
                <a:latin typeface="宋体" panose="02010600030101010101" pitchFamily="2" charset="-122"/>
              </a:rPr>
              <a:t>最好</a:t>
            </a:r>
            <a:endParaRPr kumimoji="1" lang="en-US" altLang="zh-CN" sz="2400" b="1" u="sng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kumimoji="1" lang="en-US" altLang="zh-CN" sz="2400" b="1" dirty="0">
                <a:latin typeface="宋体" panose="02010600030101010101" pitchFamily="2" charset="-122"/>
              </a:rPr>
              <a:t>IEEE 754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默认采用</a:t>
            </a:r>
            <a:r>
              <a:rPr kumimoji="1" lang="zh-CN" altLang="en-US" sz="2400" b="1" u="sng" dirty="0">
                <a:latin typeface="宋体" panose="02010600030101010101" pitchFamily="2" charset="-122"/>
              </a:rPr>
              <a:t>就近舍入法</a:t>
            </a:r>
            <a:endParaRPr kumimoji="1" lang="zh-CN" altLang="en-US" sz="2400" b="1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188" name="Text Box 347"/>
          <p:cNvSpPr txBox="1">
            <a:spLocks noChangeArrowheads="1"/>
          </p:cNvSpPr>
          <p:nvPr/>
        </p:nvSpPr>
        <p:spPr bwMode="auto">
          <a:xfrm>
            <a:off x="1259632" y="1628800"/>
            <a:ext cx="7812360" cy="17681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有截断、恒置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1</a:t>
            </a:r>
            <a:r>
              <a:rPr kumimoji="1" lang="zh-CN" altLang="en-US" sz="2400" b="1" dirty="0">
                <a:latin typeface="宋体" panose="02010600030101010101" pitchFamily="2" charset="-122"/>
              </a:rPr>
              <a:t>、舍入</a:t>
            </a:r>
            <a:r>
              <a:rPr kumimoji="1" lang="zh-CN" altLang="en-US" b="1" dirty="0">
                <a:latin typeface="宋体" panose="02010600030101010101" pitchFamily="2" charset="-122"/>
              </a:rPr>
              <a:t>法</a:t>
            </a:r>
            <a:endParaRPr kumimoji="1" lang="en-US" altLang="zh-CN" sz="24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IEEE 754</a:t>
            </a:r>
            <a:r>
              <a:rPr lang="zh-CN" altLang="en-US" b="1" dirty="0">
                <a:latin typeface="宋体" panose="02010600030101010101" pitchFamily="2" charset="-122"/>
              </a:rPr>
              <a:t>有</a:t>
            </a:r>
            <a:r>
              <a:rPr kumimoji="1" lang="zh-CN" altLang="en-US" b="1" dirty="0">
                <a:latin typeface="+mn-ea"/>
                <a:ea typeface="+mn-ea"/>
              </a:rPr>
              <a:t>向上舍入</a:t>
            </a:r>
            <a:r>
              <a:rPr kumimoji="1" lang="en-US" altLang="zh-CN" sz="1800" b="1" dirty="0">
                <a:latin typeface="+mn-ea"/>
                <a:ea typeface="+mn-ea"/>
              </a:rPr>
              <a:t>(</a:t>
            </a:r>
            <a:r>
              <a:rPr kumimoji="1" lang="zh-CN" altLang="en-US" sz="1800" b="1" dirty="0">
                <a:latin typeface="+mn-ea"/>
                <a:ea typeface="+mn-ea"/>
              </a:rPr>
              <a:t>向</a:t>
            </a:r>
            <a:r>
              <a:rPr kumimoji="1" lang="en-US" altLang="zh-CN" sz="1800" b="1" dirty="0">
                <a:latin typeface="+mn-ea"/>
                <a:ea typeface="+mn-ea"/>
              </a:rPr>
              <a:t>+</a:t>
            </a:r>
            <a:r>
              <a:rPr kumimoji="1" lang="zh-CN" altLang="en-US" sz="1800" b="1" dirty="0">
                <a:latin typeface="+mn-ea"/>
                <a:ea typeface="+mn-ea"/>
              </a:rPr>
              <a:t>∞</a:t>
            </a:r>
            <a:r>
              <a:rPr lang="zh-CN" altLang="en-US" sz="1800" b="1" dirty="0">
                <a:latin typeface="+mn-ea"/>
                <a:ea typeface="+mn-ea"/>
              </a:rPr>
              <a:t>舍入</a:t>
            </a:r>
            <a:r>
              <a:rPr kumimoji="1" lang="en-US" altLang="zh-CN" sz="1800" b="1" dirty="0"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、向下舍入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向</a:t>
            </a:r>
            <a:r>
              <a:rPr lang="en-US" altLang="zh-CN" sz="1800" b="1" dirty="0">
                <a:latin typeface="+mn-ea"/>
                <a:ea typeface="+mn-ea"/>
              </a:rPr>
              <a:t>-</a:t>
            </a:r>
            <a:r>
              <a:rPr lang="zh-CN" altLang="en-US" sz="1800" b="1" dirty="0">
                <a:latin typeface="+mn-ea"/>
                <a:ea typeface="+mn-ea"/>
              </a:rPr>
              <a:t>∞舍入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r>
              <a:rPr lang="zh-CN" altLang="en-US" b="1" dirty="0">
                <a:latin typeface="+mn-ea"/>
                <a:ea typeface="+mn-ea"/>
              </a:rPr>
              <a:t>、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kumimoji="1" lang="en-US" altLang="zh-CN" b="1" dirty="0">
                <a:latin typeface="+mn-ea"/>
                <a:ea typeface="+mn-ea"/>
              </a:rPr>
              <a:t>          </a:t>
            </a:r>
            <a:r>
              <a:rPr kumimoji="1" lang="zh-CN" altLang="en-US" b="1" dirty="0">
                <a:latin typeface="+mn-ea"/>
                <a:ea typeface="+mn-ea"/>
              </a:rPr>
              <a:t>向零舍入</a:t>
            </a:r>
            <a:r>
              <a:rPr kumimoji="1"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</a:rPr>
              <a:t>舍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r>
              <a:rPr kumimoji="1" lang="zh-CN" altLang="en-US" b="1" dirty="0">
                <a:latin typeface="+mn-ea"/>
                <a:ea typeface="+mn-ea"/>
              </a:rPr>
              <a:t>、就近舍入</a:t>
            </a:r>
            <a:r>
              <a:rPr kumimoji="1" lang="en-US" altLang="zh-CN" sz="1800" b="1" dirty="0">
                <a:latin typeface="+mn-ea"/>
                <a:ea typeface="+mn-ea"/>
              </a:rPr>
              <a:t>(4</a:t>
            </a:r>
            <a:r>
              <a:rPr kumimoji="1" lang="zh-CN" altLang="en-US" sz="1800" b="1" dirty="0">
                <a:latin typeface="+mn-ea"/>
                <a:ea typeface="+mn-ea"/>
              </a:rPr>
              <a:t>舍</a:t>
            </a:r>
            <a:r>
              <a:rPr kumimoji="1" lang="en-US" altLang="zh-CN" sz="1800" b="1" dirty="0">
                <a:latin typeface="+mn-ea"/>
                <a:ea typeface="+mn-ea"/>
              </a:rPr>
              <a:t>/6</a:t>
            </a:r>
            <a:r>
              <a:rPr kumimoji="1" lang="zh-CN" altLang="en-US" sz="1800" b="1" dirty="0">
                <a:latin typeface="+mn-ea"/>
                <a:ea typeface="+mn-ea"/>
              </a:rPr>
              <a:t>入</a:t>
            </a:r>
            <a:r>
              <a:rPr kumimoji="1" lang="en-US" altLang="zh-CN" sz="1800" b="1" dirty="0">
                <a:latin typeface="+mn-ea"/>
                <a:ea typeface="+mn-ea"/>
              </a:rPr>
              <a:t>/5</a:t>
            </a:r>
            <a:r>
              <a:rPr kumimoji="1" lang="zh-CN" altLang="en-US" sz="1800" b="1" dirty="0">
                <a:latin typeface="+mn-ea"/>
                <a:ea typeface="+mn-ea"/>
              </a:rPr>
              <a:t>成偶数</a:t>
            </a:r>
            <a:r>
              <a:rPr kumimoji="1" lang="en-US" altLang="zh-CN" sz="1800" b="1" dirty="0">
                <a:latin typeface="+mn-ea"/>
                <a:ea typeface="+mn-ea"/>
              </a:rPr>
              <a:t>)</a:t>
            </a:r>
          </a:p>
          <a:p>
            <a:pPr>
              <a:lnSpc>
                <a:spcPct val="90000"/>
              </a:lnSpc>
            </a:pPr>
            <a:r>
              <a:rPr kumimoji="1"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                </a:t>
            </a:r>
            <a:r>
              <a:rPr lang="zh-CN" altLang="en-US" sz="1800" b="1" dirty="0">
                <a:solidFill>
                  <a:srgbClr val="990099"/>
                </a:solidFill>
                <a:latin typeface="+mn-ea"/>
              </a:rPr>
              <a:t>     </a:t>
            </a:r>
            <a:r>
              <a:rPr kumimoji="1"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              </a:t>
            </a:r>
            <a:r>
              <a:rPr kumimoji="1" lang="zh-CN" altLang="en-US" sz="1800" dirty="0">
                <a:latin typeface="+mn-ea"/>
                <a:ea typeface="+mn-ea"/>
              </a:rPr>
              <a:t>└</a:t>
            </a:r>
            <a:r>
              <a:rPr kumimoji="1" lang="zh-CN" altLang="en-US" sz="1800" b="1" dirty="0">
                <a:latin typeface="+mn-ea"/>
                <a:ea typeface="+mn-ea"/>
              </a:rPr>
              <a:t>←又称向偶数舍入</a:t>
            </a:r>
            <a:r>
              <a:rPr lang="zh-CN" altLang="en-US" sz="1800" b="1" dirty="0">
                <a:latin typeface="+mn-ea"/>
                <a:ea typeface="+mn-ea"/>
              </a:rPr>
              <a:t>法</a:t>
            </a:r>
            <a:endParaRPr lang="en-US" altLang="zh-CN" b="1" dirty="0">
              <a:latin typeface="+mn-ea"/>
              <a:ea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131840" y="2067311"/>
            <a:ext cx="4248120" cy="648072"/>
            <a:chOff x="3563888" y="2204864"/>
            <a:chExt cx="4248120" cy="648072"/>
          </a:xfrm>
        </p:grpSpPr>
        <p:cxnSp>
          <p:nvCxnSpPr>
            <p:cNvPr id="4" name="直接箭头连接符 3"/>
            <p:cNvCxnSpPr/>
            <p:nvPr/>
          </p:nvCxnSpPr>
          <p:spPr bwMode="auto">
            <a:xfrm>
              <a:off x="4644008" y="2204864"/>
              <a:ext cx="432000" cy="18421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>
              <a:off x="4644008" y="2204864"/>
              <a:ext cx="3168000" cy="18421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3563888" y="2204864"/>
              <a:ext cx="1188000" cy="64807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>
              <a:off x="5652120" y="2204864"/>
              <a:ext cx="1440000" cy="64807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8" name="Text Box 347"/>
          <p:cNvSpPr txBox="1">
            <a:spLocks noChangeArrowheads="1"/>
          </p:cNvSpPr>
          <p:nvPr/>
        </p:nvSpPr>
        <p:spPr bwMode="auto">
          <a:xfrm>
            <a:off x="209872" y="5395282"/>
            <a:ext cx="256192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kumimoji="1"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选择结果</a:t>
            </a:r>
            <a:r>
              <a:rPr kumimoji="1" lang="en-US" altLang="zh-CN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95535" y="3396976"/>
          <a:ext cx="8640960" cy="192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0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561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65744">
                <a:tc rowSpan="2"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sz="1600" b="1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x:ab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r>
                        <a:rPr lang="en-US" altLang="zh-CN" sz="1600" b="1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y:ab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74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18000" marR="18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ab=11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ab=10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ab=01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ab=00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ab=00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ab=01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ab=10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ab=11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216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向上舍入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-x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-x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+y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+(y+1)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9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向下舍入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-(x+1)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ea"/>
                          <a:ea typeface="+mn-ea"/>
                        </a:rPr>
                        <a:t>+y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6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向零舍入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-x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ea"/>
                          <a:ea typeface="+mn-ea"/>
                        </a:rPr>
                        <a:t>+y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3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就近舍入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-(x+1)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altLang="en-US" sz="1600" b="1" dirty="0">
                          <a:latin typeface="+mn-ea"/>
                          <a:ea typeface="+mn-ea"/>
                        </a:rPr>
                        <a:t>为偶数：</a:t>
                      </a:r>
                      <a:r>
                        <a:rPr lang="en-US" altLang="zh-CN" sz="1600" b="1" dirty="0">
                          <a:latin typeface="+mn-ea"/>
                          <a:ea typeface="+mn-ea"/>
                        </a:rPr>
                        <a:t>-x</a:t>
                      </a:r>
                    </a:p>
                    <a:p>
                      <a:pPr algn="l"/>
                      <a:r>
                        <a:rPr lang="en-US" altLang="zh-CN" sz="1600" b="1" dirty="0"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altLang="en-US" sz="1600" b="1" dirty="0">
                          <a:latin typeface="+mn-ea"/>
                          <a:ea typeface="+mn-ea"/>
                        </a:rPr>
                        <a:t>为奇数：</a:t>
                      </a:r>
                      <a:r>
                        <a:rPr lang="en-US" altLang="zh-CN" sz="1600" b="1" dirty="0">
                          <a:latin typeface="+mn-ea"/>
                          <a:ea typeface="+mn-ea"/>
                        </a:rPr>
                        <a:t>-(x+1)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ea"/>
                          <a:ea typeface="+mn-ea"/>
                        </a:rPr>
                        <a:t>-x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+y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>
                          <a:latin typeface="+mn-ea"/>
                          <a:ea typeface="+mn-ea"/>
                        </a:rPr>
                        <a:t>y</a:t>
                      </a:r>
                      <a:r>
                        <a:rPr lang="zh-CN" altLang="en-US" sz="1600" b="1" dirty="0">
                          <a:latin typeface="+mn-ea"/>
                          <a:ea typeface="+mn-ea"/>
                        </a:rPr>
                        <a:t>为偶数：</a:t>
                      </a:r>
                      <a:r>
                        <a:rPr lang="en-US" altLang="zh-CN" sz="1600" b="1" dirty="0">
                          <a:latin typeface="+mn-ea"/>
                          <a:ea typeface="+mn-ea"/>
                        </a:rPr>
                        <a:t>+y</a:t>
                      </a:r>
                    </a:p>
                    <a:p>
                      <a:pPr algn="l"/>
                      <a:r>
                        <a:rPr lang="en-US" altLang="zh-CN" sz="1600" b="1" dirty="0">
                          <a:latin typeface="+mn-ea"/>
                          <a:ea typeface="+mn-ea"/>
                        </a:rPr>
                        <a:t>y</a:t>
                      </a:r>
                      <a:r>
                        <a:rPr lang="zh-CN" altLang="en-US" sz="1600" b="1" dirty="0">
                          <a:latin typeface="+mn-ea"/>
                          <a:ea typeface="+mn-ea"/>
                        </a:rPr>
                        <a:t>为奇数：</a:t>
                      </a:r>
                      <a:r>
                        <a:rPr lang="en-US" altLang="zh-CN" sz="1600" b="1" dirty="0">
                          <a:latin typeface="+mn-ea"/>
                          <a:ea typeface="+mn-ea"/>
                        </a:rPr>
                        <a:t>+(y+1)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+(y+1)</a:t>
                      </a: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4" name="组合 43"/>
          <p:cNvGrpSpPr/>
          <p:nvPr/>
        </p:nvGrpSpPr>
        <p:grpSpPr>
          <a:xfrm>
            <a:off x="6876256" y="548680"/>
            <a:ext cx="2016224" cy="1368152"/>
            <a:chOff x="2555776" y="2348880"/>
            <a:chExt cx="2016224" cy="1368152"/>
          </a:xfrm>
        </p:grpSpPr>
        <p:sp>
          <p:nvSpPr>
            <p:cNvPr id="45" name="Line 98"/>
            <p:cNvSpPr>
              <a:spLocks noChangeShapeType="1"/>
            </p:cNvSpPr>
            <p:nvPr/>
          </p:nvSpPr>
          <p:spPr bwMode="auto">
            <a:xfrm flipV="1">
              <a:off x="3347864" y="3393008"/>
              <a:ext cx="0" cy="18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6" name="直接箭头连接符 45"/>
            <p:cNvCxnSpPr/>
            <p:nvPr/>
          </p:nvCxnSpPr>
          <p:spPr bwMode="auto">
            <a:xfrm>
              <a:off x="2771888" y="3429000"/>
              <a:ext cx="1296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 flipV="1">
              <a:off x="2771800" y="2564904"/>
              <a:ext cx="0" cy="1008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 flipV="1">
              <a:off x="2771872" y="2673000"/>
              <a:ext cx="1152000" cy="7560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flipV="1">
              <a:off x="3059880" y="3068960"/>
              <a:ext cx="576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diamond" w="sm" len="sm"/>
              <a:tailEnd type="none" w="med" len="med"/>
            </a:ln>
            <a:effectLst/>
          </p:spPr>
        </p:cxnSp>
        <p:sp>
          <p:nvSpPr>
            <p:cNvPr id="50" name="Line 98"/>
            <p:cNvSpPr>
              <a:spLocks noChangeShapeType="1"/>
            </p:cNvSpPr>
            <p:nvPr/>
          </p:nvSpPr>
          <p:spPr bwMode="auto">
            <a:xfrm flipV="1">
              <a:off x="3923928" y="3393008"/>
              <a:ext cx="0" cy="180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98"/>
            <p:cNvSpPr>
              <a:spLocks noChangeShapeType="1"/>
            </p:cNvSpPr>
            <p:nvPr/>
          </p:nvSpPr>
          <p:spPr bwMode="auto">
            <a:xfrm flipV="1">
              <a:off x="3059832" y="3068960"/>
              <a:ext cx="0" cy="360000"/>
            </a:xfrm>
            <a:prstGeom prst="line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prstDash val="sysDot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98"/>
            <p:cNvSpPr>
              <a:spLocks noChangeShapeType="1"/>
            </p:cNvSpPr>
            <p:nvPr/>
          </p:nvSpPr>
          <p:spPr bwMode="auto">
            <a:xfrm flipV="1">
              <a:off x="2699792" y="3068960"/>
              <a:ext cx="7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98"/>
            <p:cNvSpPr>
              <a:spLocks noChangeShapeType="1"/>
            </p:cNvSpPr>
            <p:nvPr/>
          </p:nvSpPr>
          <p:spPr bwMode="auto">
            <a:xfrm flipV="1">
              <a:off x="2699792" y="2708920"/>
              <a:ext cx="7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4" name="直接连接符 53"/>
            <p:cNvCxnSpPr/>
            <p:nvPr/>
          </p:nvCxnSpPr>
          <p:spPr bwMode="auto">
            <a:xfrm flipV="1">
              <a:off x="3635944" y="2708920"/>
              <a:ext cx="396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diamond" w="sm" len="sm"/>
              <a:tailEnd type="none" w="med" len="med"/>
            </a:ln>
            <a:effectLst/>
          </p:spPr>
        </p:cxnSp>
        <p:sp>
          <p:nvSpPr>
            <p:cNvPr id="55" name="Line 98"/>
            <p:cNvSpPr>
              <a:spLocks noChangeShapeType="1"/>
            </p:cNvSpPr>
            <p:nvPr/>
          </p:nvSpPr>
          <p:spPr bwMode="auto">
            <a:xfrm flipV="1">
              <a:off x="3635896" y="2708920"/>
              <a:ext cx="0" cy="720000"/>
            </a:xfrm>
            <a:prstGeom prst="line">
              <a:avLst/>
            </a:prstGeom>
            <a:noFill/>
            <a:ln w="9525">
              <a:solidFill>
                <a:schemeClr val="tx1">
                  <a:lumMod val="75000"/>
                  <a:lumOff val="25000"/>
                </a:schemeClr>
              </a:solidFill>
              <a:prstDash val="sysDot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Text Box 182"/>
            <p:cNvSpPr txBox="1">
              <a:spLocks noChangeArrowheads="1"/>
            </p:cNvSpPr>
            <p:nvPr/>
          </p:nvSpPr>
          <p:spPr bwMode="auto">
            <a:xfrm>
              <a:off x="3851960" y="2852936"/>
              <a:ext cx="3960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kumimoji="1" lang="zh-CN" altLang="en-US" sz="1400" b="1" dirty="0">
                  <a:latin typeface="宋体" panose="02010600030101010101" pitchFamily="2" charset="-122"/>
                </a:rPr>
                <a:t>最大</a:t>
              </a:r>
              <a:endParaRPr kumimoji="1" lang="en-US" altLang="zh-CN" sz="1400" b="1" dirty="0">
                <a:latin typeface="宋体" panose="02010600030101010101" pitchFamily="2" charset="-122"/>
              </a:endParaRPr>
            </a:p>
          </p:txBody>
        </p:sp>
        <p:sp>
          <p:nvSpPr>
            <p:cNvPr id="57" name="Line 98"/>
            <p:cNvSpPr>
              <a:spLocks noChangeShapeType="1"/>
            </p:cNvSpPr>
            <p:nvPr/>
          </p:nvSpPr>
          <p:spPr bwMode="auto">
            <a:xfrm flipV="1">
              <a:off x="3707904" y="2852936"/>
              <a:ext cx="0" cy="216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98"/>
            <p:cNvSpPr>
              <a:spLocks noChangeShapeType="1"/>
            </p:cNvSpPr>
            <p:nvPr/>
          </p:nvSpPr>
          <p:spPr bwMode="auto">
            <a:xfrm flipH="1" flipV="1">
              <a:off x="3739272" y="2966472"/>
              <a:ext cx="115312" cy="0"/>
            </a:xfrm>
            <a:prstGeom prst="line">
              <a:avLst/>
            </a:prstGeom>
            <a:noFill/>
            <a:ln w="6350">
              <a:solidFill>
                <a:srgbClr val="990099"/>
              </a:solidFill>
              <a:prstDash val="dash"/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98"/>
            <p:cNvSpPr>
              <a:spLocks noChangeShapeType="1"/>
            </p:cNvSpPr>
            <p:nvPr/>
          </p:nvSpPr>
          <p:spPr bwMode="auto">
            <a:xfrm flipV="1">
              <a:off x="3491880" y="2960960"/>
              <a:ext cx="0" cy="108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98"/>
            <p:cNvSpPr>
              <a:spLocks noChangeShapeType="1"/>
            </p:cNvSpPr>
            <p:nvPr/>
          </p:nvSpPr>
          <p:spPr bwMode="auto">
            <a:xfrm flipV="1">
              <a:off x="3147080" y="3068960"/>
              <a:ext cx="0" cy="108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98"/>
            <p:cNvSpPr>
              <a:spLocks noChangeShapeType="1"/>
            </p:cNvSpPr>
            <p:nvPr/>
          </p:nvSpPr>
          <p:spPr bwMode="auto">
            <a:xfrm>
              <a:off x="3203848" y="2852936"/>
              <a:ext cx="180000" cy="108000"/>
            </a:xfrm>
            <a:prstGeom prst="line">
              <a:avLst/>
            </a:prstGeom>
            <a:noFill/>
            <a:ln w="6350">
              <a:solidFill>
                <a:srgbClr val="990099"/>
              </a:solidFill>
              <a:prstDash val="dash"/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98"/>
            <p:cNvSpPr>
              <a:spLocks noChangeShapeType="1"/>
            </p:cNvSpPr>
            <p:nvPr/>
          </p:nvSpPr>
          <p:spPr bwMode="auto">
            <a:xfrm flipH="1">
              <a:off x="3167848" y="2852936"/>
              <a:ext cx="36000" cy="180000"/>
            </a:xfrm>
            <a:prstGeom prst="line">
              <a:avLst/>
            </a:prstGeom>
            <a:noFill/>
            <a:ln w="6350">
              <a:solidFill>
                <a:srgbClr val="990099"/>
              </a:solidFill>
              <a:prstDash val="dash"/>
              <a:rou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Text Box 182"/>
            <p:cNvSpPr txBox="1">
              <a:spLocks noChangeArrowheads="1"/>
            </p:cNvSpPr>
            <p:nvPr/>
          </p:nvSpPr>
          <p:spPr bwMode="auto">
            <a:xfrm>
              <a:off x="3023872" y="2672936"/>
              <a:ext cx="396000" cy="180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kumimoji="1" lang="zh-CN" altLang="en-US" sz="1400" b="1" dirty="0">
                  <a:latin typeface="宋体" panose="02010600030101010101" pitchFamily="2" charset="-122"/>
                </a:rPr>
                <a:t>平均</a:t>
              </a:r>
              <a:endParaRPr kumimoji="1" lang="en-US" altLang="zh-CN" sz="1400" b="1" dirty="0">
                <a:latin typeface="宋体" panose="02010600030101010101" pitchFamily="2" charset="-122"/>
              </a:endParaRPr>
            </a:p>
          </p:txBody>
        </p:sp>
        <p:sp>
          <p:nvSpPr>
            <p:cNvPr id="64" name="Text Box 182"/>
            <p:cNvSpPr txBox="1">
              <a:spLocks noChangeArrowheads="1"/>
            </p:cNvSpPr>
            <p:nvPr/>
          </p:nvSpPr>
          <p:spPr bwMode="auto">
            <a:xfrm>
              <a:off x="4068000" y="3284984"/>
              <a:ext cx="504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600" b="1" dirty="0">
                  <a:latin typeface="宋体" panose="02010600030101010101" pitchFamily="2" charset="-122"/>
                </a:rPr>
                <a:t>实际</a:t>
              </a:r>
              <a:endParaRPr kumimoji="1"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65" name="Text Box 182"/>
            <p:cNvSpPr txBox="1">
              <a:spLocks noChangeArrowheads="1"/>
            </p:cNvSpPr>
            <p:nvPr/>
          </p:nvSpPr>
          <p:spPr bwMode="auto">
            <a:xfrm>
              <a:off x="2591792" y="2348880"/>
              <a:ext cx="504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kumimoji="1" lang="zh-CN" altLang="en-US" sz="1600" b="1" dirty="0">
                  <a:latin typeface="宋体" panose="02010600030101010101" pitchFamily="2" charset="-122"/>
                </a:rPr>
                <a:t>表示</a:t>
              </a:r>
              <a:endParaRPr kumimoji="1"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66" name="Text Box 182"/>
            <p:cNvSpPr txBox="1">
              <a:spLocks noChangeArrowheads="1"/>
            </p:cNvSpPr>
            <p:nvPr/>
          </p:nvSpPr>
          <p:spPr bwMode="auto">
            <a:xfrm>
              <a:off x="2555776" y="3573032"/>
              <a:ext cx="360000" cy="14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kumimoji="1" lang="en-US" altLang="zh-CN" sz="1200" b="1" dirty="0">
                  <a:latin typeface="宋体" panose="02010600030101010101" pitchFamily="2" charset="-122"/>
                </a:rPr>
                <a:t>00:0</a:t>
              </a:r>
            </a:p>
          </p:txBody>
        </p:sp>
        <p:sp>
          <p:nvSpPr>
            <p:cNvPr id="67" name="Text Box 183"/>
            <p:cNvSpPr txBox="1">
              <a:spLocks noChangeArrowheads="1"/>
            </p:cNvSpPr>
            <p:nvPr/>
          </p:nvSpPr>
          <p:spPr bwMode="auto">
            <a:xfrm>
              <a:off x="2843808" y="3429000"/>
              <a:ext cx="360000" cy="14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kumimoji="1" lang="en-US" altLang="zh-CN" sz="1200" b="1" dirty="0">
                  <a:latin typeface="宋体" panose="02010600030101010101" pitchFamily="2" charset="-122"/>
                </a:rPr>
                <a:t>00:1</a:t>
              </a:r>
            </a:p>
          </p:txBody>
        </p:sp>
        <p:sp>
          <p:nvSpPr>
            <p:cNvPr id="68" name="Text Box 186"/>
            <p:cNvSpPr txBox="1">
              <a:spLocks noChangeArrowheads="1"/>
            </p:cNvSpPr>
            <p:nvPr/>
          </p:nvSpPr>
          <p:spPr bwMode="auto">
            <a:xfrm>
              <a:off x="3203848" y="3573032"/>
              <a:ext cx="360000" cy="14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kumimoji="1" lang="en-US" altLang="zh-CN" sz="1200" b="1" dirty="0">
                  <a:latin typeface="宋体" panose="02010600030101010101" pitchFamily="2" charset="-122"/>
                </a:rPr>
                <a:t>01:0</a:t>
              </a:r>
            </a:p>
          </p:txBody>
        </p:sp>
        <p:sp>
          <p:nvSpPr>
            <p:cNvPr id="69" name="Text Box 186"/>
            <p:cNvSpPr txBox="1">
              <a:spLocks noChangeArrowheads="1"/>
            </p:cNvSpPr>
            <p:nvPr/>
          </p:nvSpPr>
          <p:spPr bwMode="auto">
            <a:xfrm>
              <a:off x="3779952" y="3573016"/>
              <a:ext cx="360000" cy="14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200" b="1" dirty="0">
                  <a:latin typeface="宋体" panose="02010600030101010101" pitchFamily="2" charset="-122"/>
                </a:rPr>
                <a:t>10:0</a:t>
              </a:r>
              <a:endParaRPr kumimoji="1" lang="en-US" altLang="zh-CN" sz="1200" b="1" dirty="0">
                <a:latin typeface="宋体" panose="02010600030101010101" pitchFamily="2" charset="-122"/>
              </a:endParaRPr>
            </a:p>
          </p:txBody>
        </p:sp>
        <p:sp>
          <p:nvSpPr>
            <p:cNvPr id="70" name="Text Box 183"/>
            <p:cNvSpPr txBox="1">
              <a:spLocks noChangeArrowheads="1"/>
            </p:cNvSpPr>
            <p:nvPr/>
          </p:nvSpPr>
          <p:spPr bwMode="auto">
            <a:xfrm>
              <a:off x="3419872" y="3429000"/>
              <a:ext cx="360000" cy="144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kumimoji="1" lang="en-US" altLang="zh-CN" sz="1200" b="1" dirty="0">
                  <a:latin typeface="宋体" panose="02010600030101010101" pitchFamily="2" charset="-122"/>
                </a:rPr>
                <a:t>01:1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8140F131-78BE-452F-82FF-B6651D62F60A}" type="slidenum">
              <a:rPr lang="en-US" altLang="zh-CN"/>
              <a:t>19</a:t>
            </a:fld>
            <a:endParaRPr lang="en-US" altLang="zh-CN"/>
          </a:p>
        </p:txBody>
      </p:sp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228600" y="313492"/>
            <a:ext cx="86868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</a:rPr>
              <a:t>第</a:t>
            </a:r>
            <a:r>
              <a:rPr lang="en-US" altLang="zh-CN" sz="2800" b="1" dirty="0">
                <a:latin typeface="宋体" panose="02010600030101010101" pitchFamily="2" charset="-122"/>
              </a:rPr>
              <a:t>4</a:t>
            </a:r>
            <a:r>
              <a:rPr lang="zh-CN" altLang="en-US" sz="2800" b="1" dirty="0">
                <a:latin typeface="宋体" panose="02010600030101010101" pitchFamily="2" charset="-122"/>
              </a:rPr>
              <a:t>节  指令功能设计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179512" y="1308209"/>
            <a:ext cx="8686800" cy="968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设计基础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需求程序，已确定的</a:t>
            </a:r>
            <a:r>
              <a:rPr lang="en-US" altLang="zh-CN" b="1" dirty="0">
                <a:latin typeface="宋体" panose="02010600030101010101" pitchFamily="2" charset="-122"/>
              </a:rPr>
              <a:t>ISA</a:t>
            </a:r>
            <a:r>
              <a:rPr lang="zh-CN" altLang="en-US" b="1" dirty="0">
                <a:latin typeface="宋体" panose="02010600030101010101" pitchFamily="2" charset="-122"/>
              </a:rPr>
              <a:t>结构、数据表示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设计内容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zh-CN" altLang="en-US" b="1" dirty="0"/>
              <a:t>拟支持的操作类型</a:t>
            </a:r>
            <a:r>
              <a:rPr lang="en-US" altLang="zh-CN" sz="1800" b="1" dirty="0">
                <a:latin typeface="+mn-ea"/>
                <a:ea typeface="+mn-ea"/>
              </a:rPr>
              <a:t>(OP</a:t>
            </a:r>
            <a:r>
              <a:rPr lang="zh-CN" altLang="en-US" sz="1800" b="1" dirty="0">
                <a:latin typeface="+mn-ea"/>
                <a:ea typeface="+mn-ea"/>
              </a:rPr>
              <a:t>功能</a:t>
            </a:r>
            <a:r>
              <a:rPr lang="en-US" altLang="zh-CN" sz="1800" b="1" dirty="0">
                <a:latin typeface="+mn-ea"/>
                <a:ea typeface="+mn-ea"/>
              </a:rPr>
              <a:t>+OPD</a:t>
            </a:r>
            <a:r>
              <a:rPr lang="zh-CN" altLang="en-US" sz="1800" b="1" dirty="0">
                <a:latin typeface="+mn-ea"/>
                <a:ea typeface="+mn-ea"/>
              </a:rPr>
              <a:t>类型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178817" y="2255087"/>
            <a:ext cx="3169047" cy="36067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常见的指令功能：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操作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操作数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graphicFrame>
        <p:nvGraphicFramePr>
          <p:cNvPr id="61517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104851"/>
              </p:ext>
            </p:extLst>
          </p:nvPr>
        </p:nvGraphicFramePr>
        <p:xfrm>
          <a:off x="1930400" y="2830286"/>
          <a:ext cx="6962079" cy="2481192"/>
        </p:xfrm>
        <a:graphic>
          <a:graphicData uri="http://schemas.openxmlformats.org/drawingml/2006/table">
            <a:tbl>
              <a:tblPr/>
              <a:tblGrid>
                <a:gridCol w="1076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25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分类</a:t>
                      </a:r>
                    </a:p>
                  </a:txBody>
                  <a:tcPr marL="36000" marR="36000" marT="108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操作类型</a:t>
                      </a:r>
                    </a:p>
                  </a:txBody>
                  <a:tcPr marL="36000" marR="36000" marT="108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数据类型相关性</a:t>
                      </a:r>
                    </a:p>
                  </a:txBody>
                  <a:tcPr marL="36000" marR="36000" marT="108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算逻运算</a:t>
                      </a:r>
                    </a:p>
                  </a:txBody>
                  <a:tcPr marL="36000" marR="36000" marT="108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整数加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减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乘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除等，逻辑数与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或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非等</a:t>
                      </a:r>
                    </a:p>
                  </a:txBody>
                  <a:tcPr marL="36000" marR="36000" marT="108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36000" marR="36000" marT="108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浮点运算</a:t>
                      </a:r>
                    </a:p>
                  </a:txBody>
                  <a:tcPr marL="36000" marR="36000" marT="108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浮点加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乘等</a:t>
                      </a:r>
                    </a:p>
                  </a:txBody>
                  <a:tcPr marL="36000" marR="36000" marT="108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36000" marR="36000" marT="108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数据传送</a:t>
                      </a:r>
                    </a:p>
                  </a:txBody>
                  <a:tcPr marL="36000" marR="36000" marT="108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Load/Store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In/Out</a:t>
                      </a:r>
                    </a:p>
                  </a:txBody>
                  <a:tcPr marL="36000" marR="36000" marT="108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×</a:t>
                      </a:r>
                    </a:p>
                  </a:txBody>
                  <a:tcPr marL="36000" marR="36000" marT="108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转移控制</a:t>
                      </a:r>
                    </a:p>
                  </a:txBody>
                  <a:tcPr marL="36000" marR="36000" marT="108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分支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跳转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调用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自陷等</a:t>
                      </a:r>
                    </a:p>
                  </a:txBody>
                  <a:tcPr marL="36000" marR="36000" marT="108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/×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08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系统控制</a:t>
                      </a:r>
                    </a:p>
                  </a:txBody>
                  <a:tcPr marL="36000" marR="36000" marT="108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OS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调用、虚存管理等</a:t>
                      </a:r>
                    </a:p>
                  </a:txBody>
                  <a:tcPr marL="36000" marR="36000" marT="108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×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08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十进制</a:t>
                      </a:r>
                    </a:p>
                  </a:txBody>
                  <a:tcPr marL="36000" marR="36000" marT="108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十进制加、乘等</a:t>
                      </a:r>
                    </a:p>
                  </a:txBody>
                  <a:tcPr marL="36000" marR="36000" marT="108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36000" marR="36000" marT="108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字符串</a:t>
                      </a:r>
                    </a:p>
                  </a:txBody>
                  <a:tcPr marL="36000" marR="36000" marT="108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字符比较，字符串拷贝、移动、比较等</a:t>
                      </a:r>
                    </a:p>
                  </a:txBody>
                  <a:tcPr marL="36000" marR="36000" marT="108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36000" marR="36000" marT="108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图形</a:t>
                      </a:r>
                    </a:p>
                  </a:txBody>
                  <a:tcPr marL="36000" marR="36000" marT="108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象素操作、压缩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解压操作等</a:t>
                      </a:r>
                    </a:p>
                  </a:txBody>
                  <a:tcPr marL="36000" marR="36000" marT="108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marL="36000" marR="36000" marT="108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8" name="Text Box 526"/>
          <p:cNvSpPr txBox="1">
            <a:spLocks noChangeArrowheads="1"/>
          </p:cNvSpPr>
          <p:nvPr/>
        </p:nvSpPr>
        <p:spPr bwMode="auto">
          <a:xfrm>
            <a:off x="179263" y="909881"/>
            <a:ext cx="8785225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0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000" b="1" u="none" dirty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en-US" altLang="zh-CN" sz="2000" b="1" u="none" dirty="0">
                <a:latin typeface="+mn-ea"/>
                <a:ea typeface="+mn-ea"/>
              </a:rPr>
              <a:t>CISC</a:t>
            </a:r>
            <a:r>
              <a:rPr lang="zh-CN" altLang="en-US" sz="2000" b="1" u="none" dirty="0">
                <a:latin typeface="+mn-ea"/>
                <a:ea typeface="+mn-ea"/>
              </a:rPr>
              <a:t>的功能设计及优化、</a:t>
            </a:r>
            <a:r>
              <a:rPr lang="en-US" altLang="zh-CN" sz="2000" b="1" dirty="0">
                <a:latin typeface="+mn-ea"/>
              </a:rPr>
              <a:t>RISC</a:t>
            </a:r>
            <a:r>
              <a:rPr lang="zh-CN" altLang="en-US" sz="2000" b="1" dirty="0">
                <a:latin typeface="+mn-ea"/>
              </a:rPr>
              <a:t>的功能设计及优化</a:t>
            </a:r>
            <a:endParaRPr lang="en-US" altLang="zh-CN" sz="2000" b="1" u="none" dirty="0">
              <a:latin typeface="+mn-ea"/>
              <a:ea typeface="+mn-ea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123728" y="5301208"/>
            <a:ext cx="6912768" cy="11019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+mn-ea"/>
                <a:ea typeface="+mn-ea"/>
              </a:rPr>
              <a:t>指</a:t>
            </a:r>
            <a:r>
              <a:rPr lang="zh-CN" altLang="en-US" b="1" u="sng" dirty="0">
                <a:solidFill>
                  <a:srgbClr val="990099"/>
                </a:solidFill>
                <a:latin typeface="+mn-ea"/>
                <a:ea typeface="+mn-ea"/>
              </a:rPr>
              <a:t>运算时的</a:t>
            </a:r>
            <a:r>
              <a:rPr lang="zh-CN" altLang="en-US" b="1" dirty="0">
                <a:latin typeface="+mn-ea"/>
                <a:ea typeface="+mn-ea"/>
              </a:rPr>
              <a:t>数据类型，</a:t>
            </a:r>
            <a:r>
              <a:rPr lang="en-US" altLang="zh-CN" b="1" dirty="0">
                <a:latin typeface="+mn-ea"/>
                <a:ea typeface="+mn-ea"/>
              </a:rPr>
              <a:t>OPD</a:t>
            </a:r>
            <a:r>
              <a:rPr lang="zh-CN" altLang="en-US" b="1" dirty="0">
                <a:latin typeface="+mn-ea"/>
                <a:ea typeface="+mn-ea"/>
              </a:rPr>
              <a:t>集合≤数据表示集合  </a:t>
            </a:r>
            <a:endParaRPr lang="en-US" altLang="zh-CN" sz="1800" b="1" dirty="0">
              <a:latin typeface="+mn-ea"/>
              <a:ea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1800" b="1" dirty="0">
                <a:latin typeface="+mn-ea"/>
              </a:rPr>
              <a:t>                                    </a:t>
            </a:r>
            <a:r>
              <a:rPr lang="zh-CN" altLang="en-US" sz="1800" dirty="0">
                <a:latin typeface="+mn-ea"/>
              </a:rPr>
              <a:t>└</a:t>
            </a:r>
            <a:r>
              <a:rPr lang="zh-CN" altLang="en-US" sz="1800" b="1" dirty="0">
                <a:latin typeface="+mn-ea"/>
              </a:rPr>
              <a:t>←～硬件成本</a:t>
            </a:r>
            <a:endParaRPr lang="en-US" altLang="zh-CN" sz="18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1800" b="1" dirty="0">
                <a:latin typeface="+mn-ea"/>
              </a:rPr>
              <a:t>  </a:t>
            </a:r>
            <a:r>
              <a:rPr lang="zh-CN" altLang="en-US" sz="1800" b="1" dirty="0">
                <a:latin typeface="+mn-ea"/>
              </a:rPr>
              <a:t>如：数据表示支持支持</a:t>
            </a:r>
            <a:r>
              <a:rPr lang="en-US" altLang="zh-CN" sz="1800" b="1" dirty="0">
                <a:latin typeface="+mn-ea"/>
              </a:rPr>
              <a:t>8/16/32b</a:t>
            </a:r>
            <a:r>
              <a:rPr lang="zh-CN" altLang="en-US" sz="1800" b="1" dirty="0">
                <a:latin typeface="+mn-ea"/>
              </a:rPr>
              <a:t>整数，</a:t>
            </a:r>
            <a:r>
              <a:rPr lang="en-US" altLang="zh-CN" sz="1800" b="1" dirty="0">
                <a:latin typeface="+mn-ea"/>
              </a:rPr>
              <a:t>ALU</a:t>
            </a:r>
            <a:r>
              <a:rPr lang="zh-CN" altLang="en-US" sz="1800" b="1" dirty="0">
                <a:latin typeface="+mn-ea"/>
              </a:rPr>
              <a:t>仅支持</a:t>
            </a:r>
            <a:r>
              <a:rPr lang="en-US" altLang="zh-CN" sz="1800" b="1" dirty="0">
                <a:latin typeface="+mn-ea"/>
              </a:rPr>
              <a:t>32b</a:t>
            </a:r>
            <a:r>
              <a:rPr lang="zh-CN" altLang="en-US" sz="1800" b="1" dirty="0">
                <a:latin typeface="+mn-ea"/>
              </a:rPr>
              <a:t>运算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283968" y="2276872"/>
            <a:ext cx="3852000" cy="28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18000" tIns="10800" rIns="18000" bIns="10800" anchor="ctr" anchorCtr="0">
            <a:noAutofit/>
          </a:bodyPr>
          <a:lstStyle/>
          <a:p>
            <a:pPr marL="266700" indent="-266700"/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思考：</a:t>
            </a:r>
            <a:r>
              <a:rPr lang="zh-CN" altLang="en-US" sz="1800" b="1" dirty="0">
                <a:latin typeface="宋体" panose="02010600030101010101" pitchFamily="2" charset="-122"/>
              </a:rPr>
              <a:t>操作类型为何要区分</a:t>
            </a:r>
            <a:r>
              <a:rPr lang="en-US" altLang="zh-CN" sz="1800" b="1" dirty="0">
                <a:latin typeface="宋体" panose="02010600030101010101" pitchFamily="2" charset="-122"/>
              </a:rPr>
              <a:t>OPD</a:t>
            </a:r>
            <a:r>
              <a:rPr lang="zh-CN" altLang="en-US" sz="1800" b="1" dirty="0">
                <a:latin typeface="宋体" panose="02010600030101010101" pitchFamily="2" charset="-122"/>
              </a:rPr>
              <a:t>类型？</a:t>
            </a:r>
            <a:endParaRPr lang="en-US" altLang="zh-CN" sz="1800" b="1" spc="-100" dirty="0">
              <a:latin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D98A14-B027-046F-2BAD-B34BCBC9225D}"/>
              </a:ext>
            </a:extLst>
          </p:cNvPr>
          <p:cNvSpPr txBox="1"/>
          <p:nvPr/>
        </p:nvSpPr>
        <p:spPr bwMode="auto">
          <a:xfrm>
            <a:off x="166368" y="6415258"/>
            <a:ext cx="9329230" cy="338554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1600" b="1" dirty="0"/>
              <a:t>思考：不同</a:t>
            </a:r>
            <a:r>
              <a:rPr lang="en-US" altLang="zh-CN" sz="1600" b="1" dirty="0"/>
              <a:t>OPD</a:t>
            </a:r>
            <a:r>
              <a:rPr lang="zh-CN" altLang="en-US" sz="1600" b="1" dirty="0"/>
              <a:t>类型的相同操作的实现方法不同，需用不同的</a:t>
            </a:r>
            <a:r>
              <a:rPr lang="en-US" altLang="zh-CN" sz="1600" b="1" dirty="0"/>
              <a:t>OP</a:t>
            </a:r>
            <a:r>
              <a:rPr lang="zh-CN" altLang="en-US" sz="1600" b="1" dirty="0"/>
              <a:t>码表示，如整数加、浮点加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/>
      <p:bldP spid="61450" grpId="0"/>
      <p:bldP spid="9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57BFFDD0-6F79-46FF-BFE2-7F2EBB156BE4}" type="slidenum">
              <a:rPr lang="en-US" altLang="zh-CN" smtClean="0"/>
              <a:t>2</a:t>
            </a:fld>
            <a:endParaRPr lang="en-US" altLang="zh-CN"/>
          </a:p>
        </p:txBody>
      </p:sp>
      <p:sp>
        <p:nvSpPr>
          <p:cNvPr id="4" name="Text Box 108"/>
          <p:cNvSpPr txBox="1">
            <a:spLocks noChangeArrowheads="1"/>
          </p:cNvSpPr>
          <p:nvPr/>
        </p:nvSpPr>
        <p:spPr bwMode="auto">
          <a:xfrm>
            <a:off x="142844" y="404664"/>
            <a:ext cx="8749636" cy="46967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 ※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本章主要内容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  ⑴ 指令系统概述</a:t>
            </a:r>
            <a:r>
              <a:rPr lang="en-US" altLang="zh-CN" sz="2200" b="1" dirty="0"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latin typeface="宋体" panose="02010600030101010101" pitchFamily="2" charset="-122"/>
              </a:rPr>
              <a:t>指令系统的概念、设计概述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  ⑵ </a:t>
            </a: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ISA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结构设计</a:t>
            </a:r>
            <a:r>
              <a:rPr lang="zh-CN" altLang="en-US" sz="2200" b="1" dirty="0">
                <a:latin typeface="宋体" panose="02010600030101010101" pitchFamily="2" charset="-122"/>
              </a:rPr>
              <a:t>    结构分类，结构及相关参数设计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⑶ 数据表示设计</a:t>
            </a:r>
            <a:r>
              <a:rPr lang="en-US" altLang="zh-CN" sz="2200" b="1" dirty="0"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latin typeface="宋体" panose="02010600030101010101" pitchFamily="2" charset="-122"/>
              </a:rPr>
              <a:t>设计方法、设计举例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⑷ 指令功能设计</a:t>
            </a:r>
            <a:r>
              <a:rPr lang="en-US" altLang="zh-CN" sz="2200" b="1" dirty="0">
                <a:latin typeface="宋体" panose="02010600030101010101" pitchFamily="2" charset="-122"/>
              </a:rPr>
              <a:t>   CISC</a:t>
            </a:r>
            <a:r>
              <a:rPr lang="zh-CN" altLang="en-US" sz="2200" b="1" dirty="0">
                <a:latin typeface="宋体" panose="02010600030101010101" pitchFamily="2" charset="-122"/>
              </a:rPr>
              <a:t>功能设计及优化，</a:t>
            </a:r>
            <a:r>
              <a:rPr lang="en-US" altLang="zh-CN" sz="2200" b="1" dirty="0">
                <a:latin typeface="宋体" panose="02010600030101010101" pitchFamily="2" charset="-122"/>
              </a:rPr>
              <a:t>RISC</a:t>
            </a:r>
            <a:r>
              <a:rPr lang="zh-CN" altLang="en-US" sz="2200" b="1" dirty="0">
                <a:latin typeface="宋体" panose="02010600030101010101" pitchFamily="2" charset="-122"/>
              </a:rPr>
              <a:t>功能设计及优化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  ⑸ 寻址方式设计</a:t>
            </a:r>
            <a:r>
              <a:rPr lang="en-US" altLang="zh-CN" sz="2200" b="1" dirty="0"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latin typeface="宋体" panose="02010600030101010101" pitchFamily="2" charset="-122"/>
              </a:rPr>
              <a:t>编址方式设计、寻址方式设计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⑹ 指令格式设计</a:t>
            </a:r>
            <a:r>
              <a:rPr lang="en-US" altLang="zh-CN" sz="2200" b="1" dirty="0"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latin typeface="宋体" panose="02010600030101010101" pitchFamily="2" charset="-122"/>
              </a:rPr>
              <a:t>操作码设计及优化，指令格式设计及优化，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latin typeface="宋体" panose="02010600030101010101" pitchFamily="2" charset="-122"/>
              </a:rPr>
              <a:t>                        </a:t>
            </a:r>
            <a:r>
              <a:rPr lang="zh-CN" altLang="en-US" sz="2200" b="1" dirty="0">
                <a:latin typeface="宋体" panose="02010600030101010101" pitchFamily="2" charset="-122"/>
              </a:rPr>
              <a:t>指令系统分析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 ※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总体要求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 marL="271780" indent="-271780">
              <a:lnSpc>
                <a:spcPct val="125000"/>
              </a:lnSpc>
            </a:pPr>
            <a:r>
              <a:rPr lang="zh-CN" altLang="en-US" sz="2200" b="1" dirty="0">
                <a:latin typeface="+mn-ea"/>
              </a:rPr>
              <a:t>    </a:t>
            </a:r>
            <a:r>
              <a:rPr lang="zh-CN" altLang="en-US" sz="2200" b="1" u="sng" dirty="0">
                <a:solidFill>
                  <a:schemeClr val="accent2"/>
                </a:solidFill>
                <a:latin typeface="+mn-ea"/>
              </a:rPr>
              <a:t>掌握</a:t>
            </a:r>
            <a:r>
              <a:rPr lang="zh-CN" altLang="en-US" sz="2200" b="1" dirty="0">
                <a:latin typeface="+mn-ea"/>
              </a:rPr>
              <a:t>指令系统的组成，</a:t>
            </a:r>
            <a:r>
              <a:rPr lang="zh-CN" altLang="en-US" sz="2200" b="1" u="sng" dirty="0">
                <a:solidFill>
                  <a:schemeClr val="accent2"/>
                </a:solidFill>
                <a:latin typeface="+mn-ea"/>
              </a:rPr>
              <a:t>理解</a:t>
            </a:r>
            <a:r>
              <a:rPr lang="zh-CN" altLang="en-US" sz="2200" b="1" dirty="0">
                <a:latin typeface="+mn-ea"/>
              </a:rPr>
              <a:t>各部分的设计方法</a:t>
            </a:r>
            <a:endParaRPr lang="en-US" altLang="zh-CN" sz="2200" b="1" dirty="0">
              <a:latin typeface="+mn-ea"/>
            </a:endParaRPr>
          </a:p>
          <a:p>
            <a:pPr marL="271780" indent="-271780">
              <a:lnSpc>
                <a:spcPct val="105000"/>
              </a:lnSpc>
            </a:pPr>
            <a:r>
              <a:rPr lang="en-US" altLang="zh-CN" sz="1800" b="1" dirty="0">
                <a:latin typeface="+mn-ea"/>
              </a:rPr>
              <a:t>           (</a:t>
            </a:r>
            <a:r>
              <a:rPr lang="zh-CN" altLang="en-US" sz="1800" b="1" dirty="0">
                <a:latin typeface="+mn-ea"/>
              </a:rPr>
              <a:t>要设计什么</a:t>
            </a:r>
            <a:r>
              <a:rPr lang="en-US" altLang="zh-CN" sz="1800" b="1" dirty="0">
                <a:latin typeface="+mn-ea"/>
              </a:rPr>
              <a:t>)               (</a:t>
            </a:r>
            <a:r>
              <a:rPr lang="zh-CN" altLang="en-US" sz="1800" b="1" dirty="0">
                <a:latin typeface="+mn-ea"/>
              </a:rPr>
              <a:t>怎么设计</a:t>
            </a:r>
            <a:r>
              <a:rPr lang="en-US" altLang="zh-CN" sz="1800" b="1" dirty="0">
                <a:latin typeface="+mn-ea"/>
              </a:rPr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294F3A4A-DCBC-42E3-B5C7-F889B50D895E}" type="slidenum">
              <a:rPr lang="en-US" altLang="zh-CN"/>
              <a:t>20</a:t>
            </a:fld>
            <a:endParaRPr lang="en-US" altLang="zh-CN"/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228600" y="519063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ea typeface="黑体" panose="02010609060101010101" pitchFamily="2" charset="-122"/>
              </a:defRPr>
            </a:lvl1pPr>
          </a:lstStyle>
          <a:p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一、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CISC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的指令功能设计及优化</a:t>
            </a: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228600" y="1022337"/>
            <a:ext cx="7655768" cy="33609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CISC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的指令功能设计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*CISC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目标：</a:t>
            </a:r>
            <a:r>
              <a:rPr lang="zh-CN" altLang="en-US" b="1" dirty="0">
                <a:latin typeface="宋体" panose="02010600030101010101" pitchFamily="2" charset="-122"/>
              </a:rPr>
              <a:t>侧重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强化</a:t>
            </a:r>
            <a:r>
              <a:rPr lang="zh-CN" altLang="en-US" b="1" dirty="0">
                <a:latin typeface="宋体" panose="02010600030101010101" pitchFamily="2" charset="-122"/>
              </a:rPr>
              <a:t>指令功能，减少目标代码长度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设计方法：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设计结果：</a:t>
            </a:r>
            <a:endParaRPr lang="zh-CN" altLang="en-US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228600" y="2426112"/>
            <a:ext cx="8686800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+mn-ea"/>
                <a:ea typeface="+mn-ea"/>
              </a:rPr>
              <a:t>    ①</a:t>
            </a:r>
            <a:r>
              <a:rPr lang="zh-CN" altLang="en-US" b="1" spc="-50" dirty="0">
                <a:latin typeface="+mn-ea"/>
              </a:rPr>
              <a:t>需求程序</a:t>
            </a:r>
            <a:r>
              <a:rPr lang="zh-CN" altLang="en-US" b="1" u="sng" spc="-50" dirty="0">
                <a:solidFill>
                  <a:schemeClr val="accent2"/>
                </a:solidFill>
                <a:latin typeface="+mn-ea"/>
              </a:rPr>
              <a:t>分解</a:t>
            </a:r>
            <a:r>
              <a:rPr lang="zh-CN" altLang="en-US" b="1" spc="-50" dirty="0">
                <a:latin typeface="+mn-ea"/>
              </a:rPr>
              <a:t>为若干</a:t>
            </a:r>
            <a:r>
              <a:rPr lang="zh-CN" altLang="en-US" b="1" u="sng" spc="-50" dirty="0">
                <a:latin typeface="+mn-ea"/>
              </a:rPr>
              <a:t>基本操作</a:t>
            </a:r>
            <a:r>
              <a:rPr lang="zh-CN" altLang="en-US" b="1" spc="-50" dirty="0">
                <a:latin typeface="+mn-ea"/>
              </a:rPr>
              <a:t>及</a:t>
            </a:r>
            <a:r>
              <a:rPr lang="zh-CN" altLang="en-US" b="1" u="sng" spc="-50" dirty="0">
                <a:latin typeface="+mn-ea"/>
              </a:rPr>
              <a:t>数据表示</a:t>
            </a:r>
            <a:endParaRPr lang="en-US" altLang="zh-CN" b="1" u="sng" spc="-50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+mn-ea"/>
                <a:ea typeface="+mn-ea"/>
              </a:rPr>
              <a:t>    ②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统计</a:t>
            </a:r>
            <a:r>
              <a:rPr lang="zh-CN" altLang="en-US" b="1" dirty="0">
                <a:latin typeface="+mn-ea"/>
                <a:ea typeface="+mn-ea"/>
              </a:rPr>
              <a:t>各基本操作类型的</a:t>
            </a:r>
            <a:r>
              <a:rPr lang="zh-CN" altLang="en-US" b="1" u="sng" dirty="0">
                <a:latin typeface="+mn-ea"/>
                <a:ea typeface="+mn-ea"/>
              </a:rPr>
              <a:t>使用频率</a:t>
            </a:r>
            <a:endParaRPr lang="en-US" altLang="zh-CN" b="1" u="sng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 </a:t>
            </a:r>
            <a:r>
              <a:rPr lang="zh-CN" altLang="en-US" b="1" dirty="0">
                <a:latin typeface="+mn-ea"/>
                <a:ea typeface="+mn-ea"/>
              </a:rPr>
              <a:t>③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选择</a:t>
            </a:r>
            <a:r>
              <a:rPr lang="zh-CN" altLang="en-US" b="1" dirty="0">
                <a:latin typeface="+mn-ea"/>
                <a:ea typeface="+mn-ea"/>
              </a:rPr>
              <a:t>拟支持的基本操作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2051720" y="3789040"/>
            <a:ext cx="674258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/>
              <a:t>支持</a:t>
            </a:r>
            <a:r>
              <a:rPr lang="zh-CN" altLang="en-US" b="1" u="sng" dirty="0">
                <a:solidFill>
                  <a:srgbClr val="990099"/>
                </a:solidFill>
              </a:rPr>
              <a:t>频率较高</a:t>
            </a:r>
            <a:r>
              <a:rPr lang="zh-CN" altLang="en-US" b="1" dirty="0"/>
              <a:t>的基本操作</a:t>
            </a:r>
            <a:endParaRPr lang="en-US" altLang="zh-CN" b="1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868144" y="2996952"/>
            <a:ext cx="1584176" cy="792088"/>
            <a:chOff x="6516216" y="2996952"/>
            <a:chExt cx="1584176" cy="792088"/>
          </a:xfrm>
        </p:grpSpPr>
        <p:sp>
          <p:nvSpPr>
            <p:cNvPr id="3" name="右大括号 2"/>
            <p:cNvSpPr/>
            <p:nvPr/>
          </p:nvSpPr>
          <p:spPr bwMode="auto">
            <a:xfrm>
              <a:off x="6516216" y="2996952"/>
              <a:ext cx="144016" cy="792088"/>
            </a:xfrm>
            <a:prstGeom prst="rightBrace">
              <a:avLst>
                <a:gd name="adj1" fmla="val 20450"/>
                <a:gd name="adj2" fmla="val 50000"/>
              </a:avLst>
            </a:prstGeom>
            <a:noFill/>
            <a:ln w="127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Text Box 28"/>
            <p:cNvSpPr txBox="1">
              <a:spLocks noChangeArrowheads="1"/>
            </p:cNvSpPr>
            <p:nvPr/>
          </p:nvSpPr>
          <p:spPr bwMode="auto">
            <a:xfrm>
              <a:off x="6732240" y="3249327"/>
              <a:ext cx="1368152" cy="28733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solidFill>
                    <a:srgbClr val="0070C0"/>
                  </a:solidFill>
                  <a:latin typeface="宋体" panose="02010600030101010101" pitchFamily="2" charset="-122"/>
                </a:rPr>
                <a:t>频带分析法</a:t>
              </a:r>
              <a:endParaRPr lang="en-US" altLang="zh-CN" sz="1800" b="1" dirty="0">
                <a:solidFill>
                  <a:srgbClr val="0070C0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13" name="AutoShape 38"/>
          <p:cNvSpPr/>
          <p:nvPr/>
        </p:nvSpPr>
        <p:spPr bwMode="auto">
          <a:xfrm>
            <a:off x="6516216" y="2183192"/>
            <a:ext cx="1980000" cy="252000"/>
          </a:xfrm>
          <a:prstGeom prst="borderCallout2">
            <a:avLst>
              <a:gd name="adj1" fmla="val 54253"/>
              <a:gd name="adj2" fmla="val -748"/>
              <a:gd name="adj3" fmla="val 55286"/>
              <a:gd name="adj4" fmla="val -7950"/>
              <a:gd name="adj5" fmla="val 147550"/>
              <a:gd name="adj6" fmla="val -17215"/>
            </a:avLst>
          </a:prstGeom>
          <a:noFill/>
          <a:ln w="12700">
            <a:solidFill>
              <a:srgbClr val="0070C0"/>
            </a:solidFill>
            <a:prstDash val="sysDash"/>
            <a:miter lim="800000"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>
              <a:lnSpc>
                <a:spcPct val="90000"/>
              </a:lnSpc>
              <a:spcBef>
                <a:spcPts val="0"/>
              </a:spcBef>
            </a:pPr>
            <a:r>
              <a:rPr lang="zh-CN" altLang="en-US" sz="1600" b="1" dirty="0">
                <a:latin typeface="宋体" panose="02010600030101010101" pitchFamily="2" charset="-122"/>
              </a:rPr>
              <a:t>数据表示设计已完成</a:t>
            </a:r>
            <a:endParaRPr lang="en-US" altLang="zh-CN" sz="16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75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3" grpId="0"/>
      <p:bldP spid="150534" grpId="0"/>
      <p:bldP spid="150535" grpId="0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D92491B0-D52A-48DD-9056-53B7CC68D22A}" type="slidenum">
              <a:rPr lang="en-US" altLang="zh-CN"/>
              <a:t>21</a:t>
            </a:fld>
            <a:endParaRPr lang="en-US" altLang="zh-CN" dirty="0"/>
          </a:p>
        </p:txBody>
      </p:sp>
      <p:sp>
        <p:nvSpPr>
          <p:cNvPr id="149565" name="Text Box 61"/>
          <p:cNvSpPr txBox="1">
            <a:spLocks noChangeArrowheads="1"/>
          </p:cNvSpPr>
          <p:nvPr/>
        </p:nvSpPr>
        <p:spPr bwMode="auto">
          <a:xfrm>
            <a:off x="228599" y="451351"/>
            <a:ext cx="8736013" cy="880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1—</a:t>
            </a:r>
            <a:r>
              <a:rPr lang="zh-CN" altLang="en-US" sz="2200" b="1" dirty="0">
                <a:latin typeface="宋体" panose="02010600030101010101" pitchFamily="2" charset="-122"/>
              </a:rPr>
              <a:t>数据表示的设计结果支持</a:t>
            </a:r>
            <a:r>
              <a:rPr lang="en-US" altLang="zh-CN" sz="2200" b="1" dirty="0">
                <a:latin typeface="宋体" panose="02010600030101010101" pitchFamily="2" charset="-122"/>
              </a:rPr>
              <a:t>BCD</a:t>
            </a:r>
            <a:r>
              <a:rPr lang="zh-CN" altLang="en-US" sz="2200" b="1" dirty="0">
                <a:latin typeface="宋体" panose="02010600030101010101" pitchFamily="2" charset="-122"/>
              </a:rPr>
              <a:t>数，需求程序中各基本操作及使用频率如下，请进行指令功能设计。  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忽略</a:t>
            </a:r>
            <a:r>
              <a:rPr lang="en-US" altLang="zh-CN" sz="1800" b="1" dirty="0">
                <a:latin typeface="宋体" panose="02010600030101010101" pitchFamily="2" charset="-122"/>
              </a:rPr>
              <a:t>OPD</a:t>
            </a:r>
            <a:r>
              <a:rPr lang="zh-CN" altLang="en-US" sz="1800" b="1" dirty="0">
                <a:latin typeface="宋体" panose="02010600030101010101" pitchFamily="2" charset="-122"/>
              </a:rPr>
              <a:t>设计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  <p:graphicFrame>
        <p:nvGraphicFramePr>
          <p:cNvPr id="149919" name="Group 415"/>
          <p:cNvGraphicFramePr>
            <a:graphicFrameLocks noGrp="1"/>
          </p:cNvGraphicFramePr>
          <p:nvPr/>
        </p:nvGraphicFramePr>
        <p:xfrm>
          <a:off x="971600" y="1440911"/>
          <a:ext cx="7777162" cy="2482560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54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操作类型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频率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操作类型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频率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操作类型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频率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操作类型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频率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算术</a:t>
                      </a:r>
                    </a:p>
                  </a:txBody>
                  <a:tcPr marL="36000" marR="36000" marT="18000" marB="18000" vert="eaVert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加减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0.150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传送</a:t>
                      </a:r>
                    </a:p>
                  </a:txBody>
                  <a:tcPr marL="36000" marR="36000" marT="18000" marB="18000" vert="eaVert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取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0.060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浮点</a:t>
                      </a:r>
                    </a:p>
                  </a:txBody>
                  <a:tcPr marL="36000" marR="36000" marT="18000" marB="18000" vert="eaVert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加减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0.060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十进制</a:t>
                      </a:r>
                    </a:p>
                  </a:txBody>
                  <a:tcPr marL="36000" marR="36000" marT="18000" marB="18000" vert="eaVert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加减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±1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0.050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存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0.050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乘除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0.039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乘除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乘除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控制</a:t>
                      </a:r>
                    </a:p>
                  </a:txBody>
                  <a:tcPr marL="36000" marR="36000" marT="18000" marB="18000" vert="eaVert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分支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800" b="1" dirty="0">
                          <a:latin typeface="宋体" panose="02010600030101010101" pitchFamily="2" charset="-122"/>
                        </a:rPr>
                        <a:t>±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dirty="0"/>
                        <a:t>调整</a:t>
                      </a:r>
                      <a:endParaRPr lang="en-US" altLang="zh-CN" sz="1800" b="1" dirty="0"/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逻辑</a:t>
                      </a:r>
                    </a:p>
                  </a:txBody>
                  <a:tcPr marL="36000" marR="36000" marT="18000" marB="18000" vert="eaVert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与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0.040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跳转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0.050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图形</a:t>
                      </a:r>
                    </a:p>
                  </a:txBody>
                  <a:tcPr marL="36000" marR="36000" marT="18000" marB="18000" vert="eaVert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叠加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0.015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字符串</a:t>
                      </a:r>
                    </a:p>
                  </a:txBody>
                  <a:tcPr marL="36000" marR="36000" marT="18000" marB="18000" vert="eaVert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拷贝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或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0.040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调用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反色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比较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83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非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压缩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移动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4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异或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0.020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自陷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0.015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解压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系统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0.140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9891" name="Text Box 387"/>
          <p:cNvSpPr txBox="1">
            <a:spLocks noChangeArrowheads="1"/>
          </p:cNvSpPr>
          <p:nvPr/>
        </p:nvSpPr>
        <p:spPr bwMode="auto">
          <a:xfrm>
            <a:off x="209550" y="4005064"/>
            <a:ext cx="8755062" cy="20806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指令功能设计结果：</a:t>
            </a:r>
            <a:r>
              <a:rPr lang="zh-CN" altLang="en-US" sz="2200" b="1" dirty="0">
                <a:latin typeface="宋体" panose="02010600030101010101" pitchFamily="2" charset="-122"/>
              </a:rPr>
              <a:t>支持频率≥</a:t>
            </a:r>
            <a:r>
              <a:rPr lang="en-US" altLang="zh-CN" sz="2200" b="1" dirty="0">
                <a:latin typeface="宋体" panose="02010600030101010101" pitchFamily="2" charset="-122"/>
              </a:rPr>
              <a:t>1%</a:t>
            </a:r>
            <a:r>
              <a:rPr lang="zh-CN" altLang="en-US" sz="2200" b="1" dirty="0">
                <a:latin typeface="宋体" panose="02010600030101010101" pitchFamily="2" charset="-122"/>
              </a:rPr>
              <a:t>的操作、特殊操作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如调整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说明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--①</a:t>
            </a:r>
            <a:r>
              <a:rPr lang="zh-CN" altLang="en-US" sz="2200" b="1" u="sng" dirty="0">
                <a:latin typeface="宋体" panose="02010600030101010101" pitchFamily="2" charset="-122"/>
              </a:rPr>
              <a:t>低频率操作</a:t>
            </a:r>
            <a:r>
              <a:rPr lang="zh-CN" altLang="en-US" sz="2200" b="1" dirty="0">
                <a:latin typeface="宋体" panose="02010600030101010101" pitchFamily="2" charset="-122"/>
              </a:rPr>
              <a:t>可用软件实现，如逻辑非、浮点</a:t>
            </a:r>
            <a:r>
              <a:rPr lang="en-US" altLang="zh-CN" sz="2200" b="1" dirty="0">
                <a:latin typeface="宋体" panose="02010600030101010101" pitchFamily="2" charset="-122"/>
              </a:rPr>
              <a:t>±1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  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②</a:t>
            </a:r>
            <a:r>
              <a:rPr lang="zh-CN" altLang="en-US" sz="2200" b="1" u="sng" dirty="0">
                <a:latin typeface="宋体" panose="02010600030101010101" pitchFamily="2" charset="-122"/>
              </a:rPr>
              <a:t>可分解的操作</a:t>
            </a:r>
            <a:r>
              <a:rPr lang="zh-CN" altLang="en-US" sz="2200" b="1" dirty="0">
                <a:latin typeface="宋体" panose="02010600030101010101" pitchFamily="2" charset="-122"/>
              </a:rPr>
              <a:t>无需统计，如图形反色等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  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③</a:t>
            </a:r>
            <a:r>
              <a:rPr lang="zh-CN" altLang="en-US" sz="2200" b="1" u="sng" dirty="0">
                <a:latin typeface="宋体" panose="02010600030101010101" pitchFamily="2" charset="-122"/>
              </a:rPr>
              <a:t>特殊操作</a:t>
            </a:r>
            <a:r>
              <a:rPr lang="zh-CN" altLang="en-US" sz="2200" b="1" dirty="0">
                <a:latin typeface="宋体" panose="02010600030101010101" pitchFamily="2" charset="-122"/>
              </a:rPr>
              <a:t>必须支持，如调整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二进制运算←→</a:t>
            </a:r>
            <a:r>
              <a:rPr lang="en-US" altLang="zh-CN" sz="1800" b="1" dirty="0">
                <a:latin typeface="宋体" panose="02010600030101010101" pitchFamily="2" charset="-122"/>
              </a:rPr>
              <a:t>BCD</a:t>
            </a:r>
            <a:r>
              <a:rPr lang="zh-CN" altLang="en-US" sz="1800" b="1" dirty="0">
                <a:latin typeface="宋体" panose="02010600030101010101" pitchFamily="2" charset="-122"/>
              </a:rPr>
              <a:t>码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              (</a:t>
            </a:r>
            <a:r>
              <a:rPr lang="zh-CN" altLang="en-US" sz="1800" b="1" dirty="0">
                <a:latin typeface="宋体" panose="02010600030101010101" pitchFamily="2" charset="-122"/>
              </a:rPr>
              <a:t>保持完整性</a:t>
            </a:r>
            <a:r>
              <a:rPr lang="en-US" altLang="zh-CN" sz="1800" b="1" dirty="0">
                <a:latin typeface="宋体" panose="02010600030101010101" pitchFamily="2" charset="-122"/>
              </a:rPr>
              <a:t>)                 (15H+06H=1BH</a:t>
            </a:r>
            <a:r>
              <a:rPr lang="zh-CN" altLang="en-US" sz="1800" b="1" dirty="0">
                <a:latin typeface="宋体" panose="02010600030101010101" pitchFamily="2" charset="-122"/>
              </a:rPr>
              <a:t>→</a:t>
            </a:r>
            <a:r>
              <a:rPr lang="en-US" altLang="zh-CN" sz="1800" b="1" dirty="0">
                <a:latin typeface="宋体" panose="02010600030101010101" pitchFamily="2" charset="-122"/>
              </a:rPr>
              <a:t>21H)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20" name="AutoShape 38"/>
          <p:cNvSpPr/>
          <p:nvPr/>
        </p:nvSpPr>
        <p:spPr bwMode="auto">
          <a:xfrm>
            <a:off x="7812360" y="4941168"/>
            <a:ext cx="1241412" cy="295941"/>
          </a:xfrm>
          <a:prstGeom prst="borderCallout2">
            <a:avLst>
              <a:gd name="adj1" fmla="val 49573"/>
              <a:gd name="adj2" fmla="val 333"/>
              <a:gd name="adj3" fmla="val 49293"/>
              <a:gd name="adj4" fmla="val -22473"/>
              <a:gd name="adj5" fmla="val -25089"/>
              <a:gd name="adj6" fmla="val -87179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600"/>
              </a:spcBef>
            </a:pPr>
            <a:r>
              <a:rPr lang="zh-CN" altLang="en-US" sz="1800" b="1" dirty="0">
                <a:latin typeface="宋体" panose="02010600030101010101" pitchFamily="2" charset="-122"/>
              </a:rPr>
              <a:t>替代操作</a:t>
            </a:r>
            <a:r>
              <a:rPr lang="en-US" altLang="zh-CN" sz="1800" b="1" dirty="0">
                <a:latin typeface="宋体" panose="02010600030101010101" pitchFamily="2" charset="-122"/>
              </a:rPr>
              <a:t>?</a:t>
            </a:r>
            <a:endParaRPr lang="en-US" altLang="zh-CN" sz="1800" b="1" baseline="300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9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9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9CF7FB11-40F0-43BD-9227-71C93E41FDE8}" type="slidenum">
              <a:rPr lang="en-US" altLang="zh-CN"/>
              <a:t>22</a:t>
            </a:fld>
            <a:endParaRPr lang="en-US" altLang="zh-CN" dirty="0"/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205680" y="365716"/>
            <a:ext cx="8758934" cy="192616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CISC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的指令功能优化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*优化方法：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 </a:t>
            </a:r>
            <a:r>
              <a:rPr lang="zh-CN" altLang="en-US" sz="2200" b="1" dirty="0">
                <a:latin typeface="宋体" panose="02010600030101010101" pitchFamily="2" charset="-122"/>
              </a:rPr>
              <a:t>①</a:t>
            </a:r>
            <a:r>
              <a:rPr lang="zh-CN" altLang="en-US" sz="2200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统计</a:t>
            </a:r>
            <a:r>
              <a:rPr lang="zh-CN" altLang="en-US" sz="2200" b="1" dirty="0">
                <a:latin typeface="宋体" panose="02010600030101010101" pitchFamily="2" charset="-122"/>
              </a:rPr>
              <a:t>各指令操作在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代码中</a:t>
            </a:r>
            <a:r>
              <a:rPr lang="zh-CN" altLang="en-US" sz="2200" b="1" dirty="0">
                <a:latin typeface="宋体" panose="02010600030101010101" pitchFamily="2" charset="-122"/>
              </a:rPr>
              <a:t>及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执行时</a:t>
            </a:r>
            <a:r>
              <a:rPr lang="zh-CN" altLang="en-US" sz="2200" b="1" dirty="0">
                <a:latin typeface="宋体" panose="02010600030101010101" pitchFamily="2" charset="-122"/>
              </a:rPr>
              <a:t>的使用频率，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altLang="zh-CN" sz="2200" b="1" dirty="0">
                <a:latin typeface="宋体" panose="02010600030101010101" pitchFamily="2" charset="-122"/>
              </a:rPr>
              <a:t>     </a:t>
            </a:r>
            <a:r>
              <a:rPr lang="zh-CN" altLang="en-US" sz="2200" b="1" dirty="0">
                <a:latin typeface="宋体" panose="02010600030101010101" pitchFamily="2" charset="-122"/>
              </a:rPr>
              <a:t>②根据指令</a:t>
            </a:r>
            <a:r>
              <a:rPr lang="en-US" altLang="zh-CN" sz="2200" b="1" dirty="0">
                <a:latin typeface="宋体" panose="02010600030101010101" pitchFamily="2" charset="-122"/>
              </a:rPr>
              <a:t>(</a:t>
            </a:r>
            <a:r>
              <a:rPr lang="zh-CN" altLang="en-US" sz="2200" b="1" dirty="0">
                <a:latin typeface="宋体" panose="02010600030101010101" pitchFamily="2" charset="-122"/>
              </a:rPr>
              <a:t>串</a:t>
            </a:r>
            <a:r>
              <a:rPr lang="en-US" altLang="zh-CN" sz="22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的使用频率，</a:t>
            </a:r>
            <a:r>
              <a:rPr lang="zh-CN" altLang="en-US" sz="2200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增强</a:t>
            </a:r>
            <a:r>
              <a:rPr lang="zh-CN" altLang="en-US" sz="2200" b="1" dirty="0">
                <a:latin typeface="宋体" panose="02010600030101010101" pitchFamily="2" charset="-122"/>
              </a:rPr>
              <a:t>指令功能、</a:t>
            </a:r>
            <a:r>
              <a:rPr lang="zh-CN" altLang="en-US" sz="2200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增设</a:t>
            </a:r>
            <a:r>
              <a:rPr lang="zh-CN" altLang="en-US" sz="2200" b="1" dirty="0">
                <a:latin typeface="宋体" panose="02010600030101010101" pitchFamily="2" charset="-122"/>
              </a:rPr>
              <a:t>新指令</a:t>
            </a:r>
            <a:endParaRPr lang="zh-CN" altLang="en-US" sz="2200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228600" y="2204864"/>
            <a:ext cx="5135488" cy="33239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*面向目标程序改进：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*面向高级语言和编译程序改进：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*面向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OS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改进：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228600" y="2666552"/>
            <a:ext cx="8736014" cy="9521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latin typeface="宋体" panose="02010600030101010101" pitchFamily="2" charset="-122"/>
              </a:rPr>
              <a:t>增强</a:t>
            </a:r>
            <a:r>
              <a:rPr lang="zh-CN" altLang="en-US" b="1" u="sng" dirty="0">
                <a:latin typeface="宋体" panose="02010600030101010101" pitchFamily="2" charset="-122"/>
              </a:rPr>
              <a:t>指令功能</a:t>
            </a:r>
            <a:r>
              <a:rPr lang="zh-CN" altLang="en-US" b="1" dirty="0">
                <a:latin typeface="宋体" panose="02010600030101010101" pitchFamily="2" charset="-122"/>
              </a:rPr>
              <a:t>，减少代码条数；   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如：</a:t>
            </a:r>
            <a:r>
              <a:rPr lang="en-US" altLang="zh-CN" sz="1800" b="1" dirty="0">
                <a:latin typeface="宋体" panose="02010600030101010101" pitchFamily="2" charset="-122"/>
              </a:rPr>
              <a:t>REP</a:t>
            </a:r>
            <a:r>
              <a:rPr lang="zh-CN" altLang="en-US" sz="1800" b="1" dirty="0">
                <a:latin typeface="宋体" panose="02010600030101010101" pitchFamily="2" charset="-122"/>
              </a:rPr>
              <a:t>，新的寻址及</a:t>
            </a:r>
            <a:r>
              <a:rPr lang="en-US" altLang="zh-CN" sz="1800" b="1" dirty="0">
                <a:latin typeface="宋体" panose="02010600030101010101" pitchFamily="2" charset="-122"/>
              </a:rPr>
              <a:t>OPD</a:t>
            </a:r>
            <a:r>
              <a:rPr lang="zh-CN" altLang="en-US" sz="1800" b="1" dirty="0">
                <a:latin typeface="宋体" panose="02010600030101010101" pitchFamily="2" charset="-122"/>
              </a:rPr>
              <a:t>类型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latin typeface="宋体" panose="02010600030101010101" pitchFamily="2" charset="-122"/>
              </a:rPr>
              <a:t>设置</a:t>
            </a:r>
            <a:r>
              <a:rPr lang="zh-CN" altLang="en-US" b="1" u="sng" dirty="0">
                <a:latin typeface="宋体" panose="02010600030101010101" pitchFamily="2" charset="-122"/>
              </a:rPr>
              <a:t>新指令</a:t>
            </a:r>
            <a:r>
              <a:rPr lang="zh-CN" altLang="en-US" b="1" dirty="0">
                <a:latin typeface="宋体" panose="02010600030101010101" pitchFamily="2" charset="-122"/>
              </a:rPr>
              <a:t>，减少代码、提高速度 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如：</a:t>
            </a:r>
            <a:r>
              <a:rPr lang="zh-CN" altLang="en-US" sz="1800" b="1" dirty="0">
                <a:latin typeface="宋体" panose="02010600030101010101" pitchFamily="2" charset="-122"/>
              </a:rPr>
              <a:t>复杂功能，</a:t>
            </a:r>
            <a:r>
              <a:rPr lang="en-US" altLang="zh-CN" sz="1800" b="1" dirty="0" err="1">
                <a:latin typeface="宋体" panose="02010600030101010101" pitchFamily="2" charset="-122"/>
              </a:rPr>
              <a:t>CMP+Brn</a:t>
            </a:r>
            <a:r>
              <a:rPr lang="zh-CN" altLang="en-US" sz="1800" b="1" dirty="0">
                <a:latin typeface="宋体" panose="02010600030101010101" pitchFamily="2" charset="-122"/>
              </a:rPr>
              <a:t>合并</a:t>
            </a:r>
            <a:endParaRPr lang="zh-CN" altLang="en-US" sz="2200" b="1" u="sng" dirty="0">
              <a:latin typeface="宋体" panose="02010600030101010101" pitchFamily="2" charset="-122"/>
            </a:endParaRPr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228600" y="4041380"/>
            <a:ext cx="8736014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latin typeface="宋体" panose="02010600030101010101" pitchFamily="2" charset="-122"/>
              </a:rPr>
              <a:t>设置</a:t>
            </a:r>
            <a:r>
              <a:rPr lang="zh-CN" altLang="en-US" b="1" u="sng" dirty="0">
                <a:latin typeface="宋体" panose="02010600030101010101" pitchFamily="2" charset="-122"/>
              </a:rPr>
              <a:t>新指令</a:t>
            </a:r>
            <a:r>
              <a:rPr lang="zh-CN" altLang="en-US" b="1" dirty="0">
                <a:latin typeface="宋体" panose="02010600030101010101" pitchFamily="2" charset="-122"/>
              </a:rPr>
              <a:t>，缩小语义差别； 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如：</a:t>
            </a:r>
            <a:r>
              <a:rPr lang="en-US" altLang="zh-CN" sz="1800" b="1" dirty="0">
                <a:latin typeface="宋体" panose="02010600030101010101" pitchFamily="2" charset="-122"/>
              </a:rPr>
              <a:t>LOOP</a:t>
            </a:r>
            <a:r>
              <a:rPr lang="zh-CN" altLang="en-US" sz="1800" b="1" dirty="0">
                <a:latin typeface="宋体" panose="02010600030101010101" pitchFamily="2" charset="-122"/>
              </a:rPr>
              <a:t>、</a:t>
            </a:r>
            <a:r>
              <a:rPr lang="en-US" altLang="zh-CN" sz="1800" b="1" dirty="0">
                <a:latin typeface="宋体" panose="02010600030101010101" pitchFamily="2" charset="-122"/>
              </a:rPr>
              <a:t>INC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latin typeface="宋体" panose="02010600030101010101" pitchFamily="2" charset="-122"/>
              </a:rPr>
              <a:t>强化</a:t>
            </a:r>
            <a:r>
              <a:rPr lang="zh-CN" altLang="en-US" b="1" u="sng" dirty="0">
                <a:latin typeface="宋体" panose="02010600030101010101" pitchFamily="2" charset="-122"/>
              </a:rPr>
              <a:t>对称性</a:t>
            </a:r>
            <a:r>
              <a:rPr lang="zh-CN" altLang="en-US" b="1" dirty="0">
                <a:latin typeface="宋体" panose="02010600030101010101" pitchFamily="2" charset="-122"/>
              </a:rPr>
              <a:t>，优化</a:t>
            </a:r>
            <a:r>
              <a:rPr lang="zh-CN" altLang="en-US" b="1" u="sng" dirty="0">
                <a:latin typeface="宋体" panose="02010600030101010101" pitchFamily="2" charset="-122"/>
              </a:rPr>
              <a:t>代码生成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如：</a:t>
            </a:r>
            <a:r>
              <a:rPr lang="en-US" altLang="zh-CN" sz="1800" b="1" dirty="0">
                <a:latin typeface="宋体" panose="02010600030101010101" pitchFamily="2" charset="-122"/>
              </a:rPr>
              <a:t>R/M←R+M</a:t>
            </a:r>
            <a:r>
              <a:rPr lang="zh-CN" altLang="en-US" sz="1800" b="1" dirty="0">
                <a:latin typeface="宋体" panose="02010600030101010101" pitchFamily="2" charset="-122"/>
              </a:rPr>
              <a:t>，新的寻址方式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228600" y="5404137"/>
            <a:ext cx="8736013" cy="9094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latin typeface="宋体" panose="02010600030101010101" pitchFamily="2" charset="-122"/>
              </a:rPr>
              <a:t>设置</a:t>
            </a:r>
            <a:r>
              <a:rPr lang="zh-CN" altLang="en-US" b="1" u="sng" dirty="0">
                <a:latin typeface="宋体" panose="02010600030101010101" pitchFamily="2" charset="-122"/>
              </a:rPr>
              <a:t>专用指令</a:t>
            </a:r>
            <a:r>
              <a:rPr lang="zh-CN" altLang="en-US" b="1" dirty="0">
                <a:latin typeface="宋体" panose="02010600030101010101" pitchFamily="2" charset="-122"/>
              </a:rPr>
              <a:t>，优化</a:t>
            </a:r>
            <a:r>
              <a:rPr lang="en-US" altLang="zh-CN" b="1" dirty="0">
                <a:latin typeface="宋体" panose="02010600030101010101" pitchFamily="2" charset="-122"/>
              </a:rPr>
              <a:t>OS</a:t>
            </a:r>
            <a:r>
              <a:rPr lang="zh-CN" altLang="en-US" b="1" dirty="0">
                <a:latin typeface="宋体" panose="02010600030101010101" pitchFamily="2" charset="-122"/>
              </a:rPr>
              <a:t>的执行效率</a:t>
            </a:r>
          </a:p>
          <a:p>
            <a:pPr>
              <a:lnSpc>
                <a:spcPct val="10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    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如：</a:t>
            </a:r>
            <a:r>
              <a:rPr lang="zh-CN" altLang="en-US" sz="1800" b="1" dirty="0">
                <a:latin typeface="宋体" panose="02010600030101010101" pitchFamily="2" charset="-122"/>
              </a:rPr>
              <a:t>进程同步、信息保护、工作状态切换等专用指令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852280" y="908752"/>
            <a:ext cx="3240000" cy="504024"/>
            <a:chOff x="3707904" y="908752"/>
            <a:chExt cx="3240000" cy="504024"/>
          </a:xfrm>
        </p:grpSpPr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3707904" y="908752"/>
              <a:ext cx="3240000" cy="28800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0070C0"/>
                  </a:solidFill>
                  <a:latin typeface="宋体" panose="02010600030101010101" pitchFamily="2" charset="-122"/>
                </a:rPr>
                <a:t>静态频度分析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及</a:t>
              </a:r>
              <a:r>
                <a:rPr lang="zh-CN" altLang="en-US" sz="1800" b="1" dirty="0">
                  <a:solidFill>
                    <a:srgbClr val="0070C0"/>
                  </a:solidFill>
                  <a:latin typeface="宋体" panose="02010600030101010101" pitchFamily="2" charset="-122"/>
                </a:rPr>
                <a:t>动态频度分析</a:t>
              </a:r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 flipH="1">
              <a:off x="3923928" y="1196752"/>
              <a:ext cx="287672" cy="216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 flipH="1">
              <a:off x="5076042" y="1196752"/>
              <a:ext cx="720094" cy="216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/>
      <p:bldP spid="62470" grpId="0"/>
      <p:bldP spid="62477" grpId="0"/>
      <p:bldP spid="6248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7DF74F20-59E0-4A61-94B7-03920B516B5B}" type="slidenum">
              <a:rPr lang="en-US" altLang="zh-CN"/>
              <a:t>23</a:t>
            </a:fld>
            <a:endParaRPr lang="en-US" altLang="zh-CN"/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228600" y="519063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ea typeface="黑体" panose="02010609060101010101" pitchFamily="2" charset="-122"/>
              </a:defRPr>
            </a:lvl1pPr>
          </a:lstStyle>
          <a:p>
            <a:r>
              <a:rPr lang="zh-CN" altLang="en-US" sz="2400" dirty="0"/>
              <a:t>二、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RISC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的指令</a:t>
            </a:r>
            <a:r>
              <a:rPr lang="zh-CN" altLang="en-US" sz="2400" dirty="0"/>
              <a:t>功能设计及优化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228600" y="989942"/>
            <a:ext cx="8701118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CISC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ISA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的主要问题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latin typeface="宋体" panose="02010600030101010101" pitchFamily="2" charset="-122"/>
              </a:rPr>
              <a:t>为了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提高代码效率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→</a:t>
            </a:r>
            <a:r>
              <a:rPr lang="zh-CN" altLang="en-US" b="1" dirty="0">
                <a:latin typeface="宋体" panose="02010600030101010101" pitchFamily="2" charset="-122"/>
              </a:rPr>
              <a:t>指令格式、编译、体系结构的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复杂化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因为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指令功能不平衡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→不利于</a:t>
            </a:r>
            <a:r>
              <a:rPr lang="zh-CN" altLang="en-US" b="1" dirty="0">
                <a:latin typeface="宋体" panose="02010600030101010101" pitchFamily="2" charset="-122"/>
              </a:rPr>
              <a:t>并行处理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如流水线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的实现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因为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指令格式复杂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→</a:t>
            </a:r>
            <a:r>
              <a:rPr lang="zh-CN" altLang="en-US" b="1" dirty="0">
                <a:latin typeface="宋体" panose="02010600030101010101" pitchFamily="2" charset="-122"/>
              </a:rPr>
              <a:t>控制器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复杂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不利于</a:t>
            </a:r>
            <a:r>
              <a:rPr lang="en-US" altLang="zh-CN" b="1" dirty="0">
                <a:latin typeface="宋体" panose="02010600030101010101" pitchFamily="2" charset="-122"/>
              </a:rPr>
              <a:t>VLSI</a:t>
            </a:r>
            <a:r>
              <a:rPr lang="zh-CN" altLang="en-US" b="1" dirty="0">
                <a:latin typeface="宋体" panose="02010600030101010101" pitchFamily="2" charset="-122"/>
              </a:rPr>
              <a:t>的实现</a:t>
            </a:r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228600" y="2852936"/>
            <a:ext cx="8736013" cy="247452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RISC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的指令功能设计</a:t>
            </a:r>
          </a:p>
          <a:p>
            <a:pPr marL="2155825" indent="-2155825" eaLnBrk="0" hangingPunct="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*RISC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目标：</a:t>
            </a:r>
            <a:r>
              <a:rPr lang="zh-CN" altLang="en-US" b="1" dirty="0">
                <a:latin typeface="宋体" panose="02010600030101010101" pitchFamily="2" charset="-122"/>
              </a:rPr>
              <a:t>侧重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简化</a:t>
            </a:r>
            <a:r>
              <a:rPr lang="zh-CN" altLang="en-US" b="1" dirty="0">
                <a:latin typeface="宋体" panose="02010600030101010101" pitchFamily="2" charset="-122"/>
              </a:rPr>
              <a:t>指令功能，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2155825" indent="-2155825" eaLnBrk="0" hangingPunct="0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    </a:t>
            </a:r>
            <a:r>
              <a:rPr lang="zh-CN" altLang="en-US" b="1" dirty="0">
                <a:latin typeface="宋体" panose="02010600030101010101" pitchFamily="2" charset="-122"/>
              </a:rPr>
              <a:t>以提高执行速度、适应并行处理及</a:t>
            </a:r>
            <a:r>
              <a:rPr lang="en-US" altLang="zh-CN" b="1" dirty="0">
                <a:latin typeface="宋体" panose="02010600030101010101" pitchFamily="2" charset="-122"/>
              </a:rPr>
              <a:t>VLSI</a:t>
            </a:r>
          </a:p>
          <a:p>
            <a:pPr marL="2155825" indent="-2155825" eaLnBrk="0" hangingPunct="0">
              <a:lnSpc>
                <a:spcPct val="13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设计方法：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155825" indent="-2155825" eaLnBrk="0" hangingPunct="0">
              <a:lnSpc>
                <a:spcPct val="13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设计结果：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2051720" y="4260537"/>
            <a:ext cx="6791797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同</a:t>
            </a:r>
            <a:r>
              <a:rPr lang="en-US" altLang="zh-CN" b="1" dirty="0">
                <a:latin typeface="宋体" panose="02010600030101010101" pitchFamily="2" charset="-122"/>
              </a:rPr>
              <a:t>CISC</a:t>
            </a:r>
            <a:r>
              <a:rPr lang="zh-CN" altLang="en-US" b="1" dirty="0">
                <a:latin typeface="宋体" panose="02010600030101010101" pitchFamily="2" charset="-122"/>
              </a:rPr>
              <a:t>的功能设计方法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eaLnBrk="0" hangingPunct="0">
              <a:lnSpc>
                <a:spcPct val="125000"/>
              </a:lnSpc>
            </a:pPr>
            <a:r>
              <a:rPr lang="zh-CN" altLang="en-US" b="1" dirty="0"/>
              <a:t>支持</a:t>
            </a:r>
            <a:r>
              <a:rPr lang="zh-CN" altLang="en-US" b="1" u="sng" dirty="0">
                <a:solidFill>
                  <a:srgbClr val="990099"/>
                </a:solidFill>
              </a:rPr>
              <a:t>频率很高</a:t>
            </a:r>
            <a:r>
              <a:rPr lang="zh-CN" altLang="en-US" b="1" dirty="0"/>
              <a:t>的基本操作              </a:t>
            </a:r>
            <a:r>
              <a:rPr lang="zh-CN" altLang="en-US" sz="2000" b="1" dirty="0">
                <a:latin typeface="+mn-ea"/>
                <a:ea typeface="+mn-ea"/>
              </a:rPr>
              <a:t>←</a:t>
            </a:r>
            <a:r>
              <a:rPr lang="en-US" altLang="zh-CN" sz="2000" b="1" dirty="0">
                <a:latin typeface="+mn-ea"/>
                <a:ea typeface="+mn-ea"/>
              </a:rPr>
              <a:t>CISC</a:t>
            </a:r>
            <a:r>
              <a:rPr lang="zh-CN" altLang="en-US" sz="2000" b="1" dirty="0">
                <a:latin typeface="+mn-ea"/>
                <a:ea typeface="+mn-ea"/>
              </a:rPr>
              <a:t>为</a:t>
            </a:r>
            <a:r>
              <a:rPr lang="zh-CN" altLang="en-US" sz="2000" b="1" u="sng" dirty="0">
                <a:solidFill>
                  <a:srgbClr val="990099"/>
                </a:solidFill>
                <a:latin typeface="+mn-ea"/>
                <a:ea typeface="+mn-ea"/>
              </a:rPr>
              <a:t>频率较高</a:t>
            </a:r>
            <a:r>
              <a:rPr lang="en-US" altLang="zh-CN" sz="2000" b="1" dirty="0">
                <a:latin typeface="+mn-ea"/>
                <a:ea typeface="+mn-ea"/>
              </a:rPr>
              <a:t> 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228600" y="5229200"/>
            <a:ext cx="8610600" cy="4573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200" b="1" dirty="0">
                <a:latin typeface="宋体" panose="02010600030101010101" pitchFamily="2" charset="-122"/>
              </a:rPr>
              <a:t>对例</a:t>
            </a:r>
            <a:r>
              <a:rPr lang="en-US" altLang="zh-CN" sz="2200" b="1" dirty="0">
                <a:latin typeface="宋体" panose="02010600030101010101" pitchFamily="2" charset="-122"/>
              </a:rPr>
              <a:t>1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r>
              <a:rPr lang="en-US" altLang="zh-CN" sz="2200" b="1" dirty="0">
                <a:latin typeface="宋体" panose="02010600030101010101" pitchFamily="2" charset="-122"/>
              </a:rPr>
              <a:t>RISC</a:t>
            </a:r>
            <a:r>
              <a:rPr lang="zh-CN" altLang="en-US" sz="2200" b="1" dirty="0">
                <a:latin typeface="宋体" panose="02010600030101010101" pitchFamily="2" charset="-122"/>
              </a:rPr>
              <a:t>支持使用频率≥</a:t>
            </a:r>
            <a:r>
              <a:rPr lang="en-US" altLang="zh-CN" sz="2200" b="1" dirty="0">
                <a:latin typeface="宋体" panose="02010600030101010101" pitchFamily="2" charset="-122"/>
              </a:rPr>
              <a:t>2%</a:t>
            </a:r>
            <a:r>
              <a:rPr lang="zh-CN" altLang="en-US" sz="2200" b="1" dirty="0">
                <a:latin typeface="宋体" panose="02010600030101010101" pitchFamily="2" charset="-122"/>
              </a:rPr>
              <a:t>的操作、特殊操作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5" grpId="0"/>
      <p:bldP spid="65547" grpId="0"/>
      <p:bldP spid="65551" grpId="0"/>
      <p:bldP spid="655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CFBD27E4-179F-4784-BB90-2402F0E092D1}" type="slidenum">
              <a:rPr lang="en-US" altLang="zh-CN"/>
              <a:t>24</a:t>
            </a:fld>
            <a:endParaRPr lang="en-US" altLang="zh-CN" dirty="0"/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209425" y="362866"/>
            <a:ext cx="6522815" cy="14138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RISC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的指令功能优化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*优化方法：</a:t>
            </a:r>
            <a:r>
              <a:rPr lang="zh-CN" altLang="en-US" b="1" dirty="0">
                <a:latin typeface="宋体" panose="02010600030101010101" pitchFamily="2" charset="-122"/>
              </a:rPr>
              <a:t>同</a:t>
            </a:r>
            <a:r>
              <a:rPr lang="en-US" altLang="zh-CN" b="1" dirty="0">
                <a:latin typeface="宋体" panose="02010600030101010101" pitchFamily="2" charset="-122"/>
              </a:rPr>
              <a:t>CISC</a:t>
            </a:r>
            <a:r>
              <a:rPr lang="zh-CN" altLang="en-US" b="1" dirty="0">
                <a:latin typeface="宋体" panose="02010600030101010101" pitchFamily="2" charset="-122"/>
              </a:rPr>
              <a:t>的统计方法、优化手段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*优化结果：</a:t>
            </a:r>
            <a:endParaRPr lang="zh-CN" altLang="en-US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  <p:sp>
        <p:nvSpPr>
          <p:cNvPr id="151564" name="Text Box 12"/>
          <p:cNvSpPr txBox="1">
            <a:spLocks noChangeArrowheads="1"/>
          </p:cNvSpPr>
          <p:nvPr/>
        </p:nvSpPr>
        <p:spPr bwMode="auto">
          <a:xfrm>
            <a:off x="2051720" y="1296630"/>
            <a:ext cx="6912768" cy="26314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·</a:t>
            </a:r>
            <a:r>
              <a:rPr lang="zh-CN" altLang="en-US" b="1" dirty="0"/>
              <a:t>支持特殊</a:t>
            </a:r>
            <a:r>
              <a:rPr lang="zh-CN" altLang="en-US" b="1" dirty="0">
                <a:latin typeface="宋体" panose="02010600030101010101" pitchFamily="2" charset="-122"/>
              </a:rPr>
              <a:t>操作，以提高效率  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如：</a:t>
            </a:r>
            <a:r>
              <a:rPr lang="en-US" altLang="zh-CN" sz="1800" b="1" dirty="0">
                <a:latin typeface="宋体" panose="02010600030101010101" pitchFamily="2" charset="-122"/>
              </a:rPr>
              <a:t>BCD</a:t>
            </a:r>
            <a:r>
              <a:rPr lang="zh-CN" altLang="en-US" sz="1800" b="1" dirty="0">
                <a:latin typeface="宋体" panose="02010600030101010101" pitchFamily="2" charset="-122"/>
              </a:rPr>
              <a:t>数的调整</a:t>
            </a:r>
            <a:endParaRPr lang="en-US" altLang="zh-CN" b="1" dirty="0"/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·</a:t>
            </a:r>
            <a:r>
              <a:rPr lang="zh-CN" altLang="en-US" b="1" dirty="0">
                <a:latin typeface="宋体" panose="02010600030101010101" pitchFamily="2" charset="-122"/>
              </a:rPr>
              <a:t>增加指令功能，以支持高级语言和编译程序</a:t>
            </a:r>
          </a:p>
          <a:p>
            <a:pPr>
              <a:lnSpc>
                <a:spcPct val="125000"/>
              </a:lnSpc>
            </a:pP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如：</a:t>
            </a:r>
            <a:r>
              <a:rPr lang="zh-CN" altLang="en-US" sz="1800" b="1" dirty="0">
                <a:latin typeface="宋体" panose="02010600030101010101" pitchFamily="2" charset="-122"/>
              </a:rPr>
              <a:t>增加</a:t>
            </a:r>
            <a:r>
              <a:rPr lang="en-US" altLang="zh-CN" sz="1800" b="1" dirty="0">
                <a:latin typeface="宋体" panose="02010600030101010101" pitchFamily="2" charset="-122"/>
              </a:rPr>
              <a:t>OPD</a:t>
            </a:r>
            <a:r>
              <a:rPr lang="zh-CN" altLang="en-US" sz="1800" b="1" dirty="0">
                <a:latin typeface="宋体" panose="02010600030101010101" pitchFamily="2" charset="-122"/>
              </a:rPr>
              <a:t>个数、子功能，利用</a:t>
            </a:r>
            <a:r>
              <a:rPr lang="zh-CN" altLang="en-US" sz="1800" b="1" u="sng" dirty="0">
                <a:latin typeface="宋体" panose="02010600030101010101" pitchFamily="2" charset="-122"/>
              </a:rPr>
              <a:t>冗余位</a:t>
            </a:r>
            <a:r>
              <a:rPr lang="zh-CN" altLang="en-US" sz="1800" b="1" dirty="0">
                <a:latin typeface="宋体" panose="02010600030101010101" pitchFamily="2" charset="-122"/>
              </a:rPr>
              <a:t>实现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·</a:t>
            </a:r>
            <a:r>
              <a:rPr lang="zh-CN" altLang="en-US" b="1" dirty="0">
                <a:latin typeface="宋体" panose="02010600030101010101" pitchFamily="2" charset="-122"/>
              </a:rPr>
              <a:t>设置专用指令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特权指令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，以支持</a:t>
            </a:r>
            <a:r>
              <a:rPr lang="en-US" altLang="zh-CN" b="1" dirty="0">
                <a:latin typeface="宋体" panose="02010600030101010101" pitchFamily="2" charset="-122"/>
              </a:rPr>
              <a:t>OS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·</a:t>
            </a:r>
            <a:r>
              <a:rPr lang="zh-CN" altLang="en-US" b="1" dirty="0">
                <a:latin typeface="宋体" panose="02010600030101010101" pitchFamily="2" charset="-122"/>
              </a:rPr>
              <a:t>指令执行在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个时钟周期完成，提高功能平衡性</a:t>
            </a:r>
          </a:p>
          <a:p>
            <a:pPr>
              <a:lnSpc>
                <a:spcPct val="125000"/>
              </a:lnSpc>
            </a:pP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如：</a:t>
            </a:r>
            <a:r>
              <a:rPr lang="zh-CN" altLang="en-US" sz="1800" b="1" dirty="0">
                <a:latin typeface="宋体" panose="02010600030101010101" pitchFamily="2" charset="-122"/>
              </a:rPr>
              <a:t>指令的</a:t>
            </a:r>
            <a:r>
              <a:rPr lang="en-US" altLang="zh-CN" sz="1800" b="1" dirty="0">
                <a:latin typeface="宋体" panose="02010600030101010101" pitchFamily="2" charset="-122"/>
              </a:rPr>
              <a:t>OPD</a:t>
            </a:r>
            <a:r>
              <a:rPr lang="zh-CN" altLang="en-US" sz="1800" b="1" dirty="0">
                <a:latin typeface="宋体" panose="02010600030101010101" pitchFamily="2" charset="-122"/>
              </a:rPr>
              <a:t>均为</a:t>
            </a:r>
            <a:r>
              <a:rPr lang="en-US" altLang="zh-CN" sz="1800" b="1" dirty="0">
                <a:latin typeface="宋体" panose="02010600030101010101" pitchFamily="2" charset="-122"/>
              </a:rPr>
              <a:t>R-R</a:t>
            </a:r>
            <a:r>
              <a:rPr lang="zh-CN" altLang="en-US" sz="1800" b="1" dirty="0">
                <a:latin typeface="宋体" panose="02010600030101010101" pitchFamily="2" charset="-122"/>
              </a:rPr>
              <a:t>型，</a:t>
            </a:r>
            <a:r>
              <a:rPr lang="en-US" altLang="zh-CN" sz="1800" b="1" dirty="0">
                <a:latin typeface="宋体" panose="02010600030101010101" pitchFamily="2" charset="-122"/>
              </a:rPr>
              <a:t>Load/Store</a:t>
            </a:r>
            <a:r>
              <a:rPr lang="zh-CN" altLang="en-US" sz="1800" b="1" dirty="0">
                <a:latin typeface="宋体" panose="02010600030101010101" pitchFamily="2" charset="-122"/>
              </a:rPr>
              <a:t>指令除外</a:t>
            </a:r>
            <a:endParaRPr lang="zh-CN" altLang="en-US" sz="1800" b="1" dirty="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sp>
        <p:nvSpPr>
          <p:cNvPr id="151567" name="Text Box 15"/>
          <p:cNvSpPr txBox="1">
            <a:spLocks noChangeArrowheads="1"/>
          </p:cNvSpPr>
          <p:nvPr/>
        </p:nvSpPr>
        <p:spPr bwMode="auto">
          <a:xfrm>
            <a:off x="209425" y="3861048"/>
            <a:ext cx="6234784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4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RISC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与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CISC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的比较     </a:t>
            </a:r>
            <a:r>
              <a:rPr lang="en-US" altLang="zh-CN" sz="2000" b="1" dirty="0">
                <a:latin typeface="宋体" panose="02010600030101010101" pitchFamily="2" charset="-122"/>
              </a:rPr>
              <a:t>(T</a:t>
            </a:r>
            <a:r>
              <a:rPr lang="en-US" altLang="zh-CN" sz="2000" b="1" baseline="-20000" dirty="0">
                <a:latin typeface="宋体" panose="02010600030101010101" pitchFamily="2" charset="-122"/>
              </a:rPr>
              <a:t>CPU</a:t>
            </a:r>
            <a:r>
              <a:rPr lang="en-US" altLang="zh-CN" sz="2000" b="1" dirty="0">
                <a:latin typeface="宋体" panose="02010600030101010101" pitchFamily="2" charset="-122"/>
              </a:rPr>
              <a:t>=I</a:t>
            </a:r>
            <a:r>
              <a:rPr lang="en-US" altLang="zh-CN" sz="2000" b="1" baseline="-20000" dirty="0">
                <a:latin typeface="宋体" panose="02010600030101010101" pitchFamily="2" charset="-122"/>
              </a:rPr>
              <a:t>N</a:t>
            </a:r>
            <a:r>
              <a:rPr lang="en-US" altLang="zh-CN" sz="2000" b="1" dirty="0">
                <a:latin typeface="宋体" panose="02010600030101010101" pitchFamily="2" charset="-122"/>
              </a:rPr>
              <a:t>×CPI×T</a:t>
            </a:r>
            <a:r>
              <a:rPr lang="en-US" altLang="zh-CN" sz="2000" b="1" baseline="-20000" dirty="0">
                <a:latin typeface="宋体" panose="02010600030101010101" pitchFamily="2" charset="-122"/>
              </a:rPr>
              <a:t>C 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特征：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CISC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    RISC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*结果：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51568" name="Text Box 16"/>
          <p:cNvSpPr txBox="1">
            <a:spLocks noChangeArrowheads="1"/>
          </p:cNvSpPr>
          <p:nvPr/>
        </p:nvSpPr>
        <p:spPr bwMode="auto">
          <a:xfrm>
            <a:off x="2411760" y="4357553"/>
            <a:ext cx="5472608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强化指令功能，减小了</a:t>
            </a:r>
            <a:r>
              <a:rPr lang="en-US" altLang="zh-CN" b="1" dirty="0">
                <a:latin typeface="宋体" panose="02010600030101010101" pitchFamily="2" charset="-122"/>
              </a:rPr>
              <a:t>I</a:t>
            </a:r>
            <a:r>
              <a:rPr lang="en-US" altLang="zh-CN" b="1" baseline="-20000" dirty="0">
                <a:latin typeface="宋体" panose="02010600030101010101" pitchFamily="2" charset="-122"/>
              </a:rPr>
              <a:t>N</a:t>
            </a:r>
            <a:r>
              <a:rPr lang="zh-CN" altLang="en-US" b="1" dirty="0">
                <a:latin typeface="宋体" panose="02010600030101010101" pitchFamily="2" charset="-122"/>
              </a:rPr>
              <a:t>、增加了</a:t>
            </a:r>
            <a:r>
              <a:rPr lang="en-US" altLang="zh-CN" b="1" dirty="0">
                <a:latin typeface="宋体" panose="02010600030101010101" pitchFamily="2" charset="-122"/>
              </a:rPr>
              <a:t>CPI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简化指令功能，减小了</a:t>
            </a:r>
            <a:r>
              <a:rPr lang="en-US" altLang="zh-CN" b="1" dirty="0">
                <a:latin typeface="宋体" panose="02010600030101010101" pitchFamily="2" charset="-122"/>
              </a:rPr>
              <a:t>CPI</a:t>
            </a:r>
            <a:r>
              <a:rPr lang="zh-CN" altLang="en-US" b="1" dirty="0">
                <a:latin typeface="宋体" panose="02010600030101010101" pitchFamily="2" charset="-122"/>
              </a:rPr>
              <a:t>、增加了</a:t>
            </a:r>
            <a:r>
              <a:rPr lang="en-US" altLang="zh-CN" b="1" dirty="0">
                <a:latin typeface="宋体" panose="02010600030101010101" pitchFamily="2" charset="-122"/>
              </a:rPr>
              <a:t>I</a:t>
            </a:r>
            <a:r>
              <a:rPr lang="en-US" altLang="zh-CN" b="1" baseline="-20000" dirty="0">
                <a:latin typeface="宋体" panose="02010600030101010101" pitchFamily="2" charset="-122"/>
              </a:rPr>
              <a:t>N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475656" y="5251266"/>
            <a:ext cx="7344816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RISC</a:t>
            </a:r>
            <a:r>
              <a:rPr lang="zh-CN" altLang="en-US" b="1" dirty="0">
                <a:latin typeface="宋体" panose="02010600030101010101" pitchFamily="2" charset="-122"/>
              </a:rPr>
              <a:t>占优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利于并行处理、</a:t>
            </a:r>
            <a:r>
              <a:rPr lang="en-US" altLang="zh-CN" sz="1800" b="1" dirty="0">
                <a:latin typeface="宋体" panose="02010600030101010101" pitchFamily="2" charset="-122"/>
              </a:rPr>
              <a:t>VLSI)</a:t>
            </a:r>
            <a:r>
              <a:rPr lang="en-US" altLang="zh-CN" sz="2000" b="1" dirty="0">
                <a:latin typeface="宋体" panose="02010600030101010101" pitchFamily="2" charset="-122"/>
              </a:rPr>
              <a:t>    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←器件成本下降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755454" y="5919663"/>
            <a:ext cx="4392610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/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作业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b="1" dirty="0">
                <a:latin typeface="宋体" panose="02010600030101010101" pitchFamily="2" charset="-122"/>
              </a:rPr>
              <a:t>P51—5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latin typeface="宋体" panose="02010600030101010101" pitchFamily="2" charset="-122"/>
              </a:rPr>
              <a:t>PPT—3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1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1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1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1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1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1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7" grpId="0"/>
      <p:bldP spid="12" grpId="0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1E097C84-6364-4AA4-92F7-7D9AB75FD7E3}" type="slidenum">
              <a:rPr lang="en-US" altLang="zh-CN"/>
              <a:t>25</a:t>
            </a:fld>
            <a:endParaRPr lang="en-US" altLang="zh-CN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228600" y="332656"/>
            <a:ext cx="86868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</a:rPr>
              <a:t>第</a:t>
            </a:r>
            <a:r>
              <a:rPr lang="en-US" altLang="zh-CN" sz="2800" b="1" dirty="0">
                <a:latin typeface="宋体" panose="02010600030101010101" pitchFamily="2" charset="-122"/>
              </a:rPr>
              <a:t>5</a:t>
            </a:r>
            <a:r>
              <a:rPr lang="zh-CN" altLang="en-US" sz="2800" b="1" dirty="0">
                <a:latin typeface="宋体" panose="02010600030101010101" pitchFamily="2" charset="-122"/>
              </a:rPr>
              <a:t>节  寻址方式设计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179512" y="1484784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ea typeface="黑体" panose="02010609060101010101" pitchFamily="2" charset="-122"/>
              </a:defRPr>
            </a:lvl1pPr>
          </a:lstStyle>
          <a:p>
            <a:r>
              <a:rPr lang="zh-CN" altLang="en-US" sz="2400" dirty="0"/>
              <a:t>一、编址方式设计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179512" y="2025539"/>
            <a:ext cx="8640069" cy="361483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设计基础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已确定的</a:t>
            </a:r>
            <a:r>
              <a:rPr lang="en-US" altLang="zh-CN" b="1" dirty="0">
                <a:latin typeface="宋体" panose="02010600030101010101" pitchFamily="2" charset="-122"/>
              </a:rPr>
              <a:t>ISA</a:t>
            </a:r>
            <a:r>
              <a:rPr lang="zh-CN" altLang="en-US" b="1" dirty="0">
                <a:latin typeface="宋体" panose="02010600030101010101" pitchFamily="2" charset="-122"/>
              </a:rPr>
              <a:t>结构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部件类型</a:t>
            </a:r>
            <a:r>
              <a:rPr lang="en-US" altLang="zh-CN" sz="1800" b="1" dirty="0">
                <a:latin typeface="宋体" panose="02010600030101010101" pitchFamily="2" charset="-122"/>
              </a:rPr>
              <a:t>[</a:t>
            </a:r>
            <a:r>
              <a:rPr lang="zh-CN" altLang="en-US" sz="1800" b="1" dirty="0">
                <a:latin typeface="宋体" panose="02010600030101010101" pitchFamily="2" charset="-122"/>
              </a:rPr>
              <a:t>多种</a:t>
            </a:r>
            <a:r>
              <a:rPr lang="en-US" altLang="zh-CN" sz="1800" b="1" dirty="0">
                <a:latin typeface="宋体" panose="02010600030101010101" pitchFamily="2" charset="-122"/>
              </a:rPr>
              <a:t>])</a:t>
            </a:r>
            <a:r>
              <a:rPr lang="zh-CN" altLang="en-US" b="1" dirty="0">
                <a:latin typeface="宋体" panose="02010600030101010101" pitchFamily="2" charset="-122"/>
              </a:rPr>
              <a:t>，需求程序</a:t>
            </a: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设计内容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      ①编址单位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部件单元存放的</a:t>
            </a:r>
            <a:r>
              <a:rPr lang="zh-CN" altLang="en-US" b="1" u="sng" dirty="0">
                <a:latin typeface="宋体" panose="02010600030101010101" pitchFamily="2" charset="-122"/>
              </a:rPr>
              <a:t>信息长度</a:t>
            </a:r>
            <a:r>
              <a:rPr lang="en-US" altLang="zh-CN" sz="2000" b="1" dirty="0">
                <a:latin typeface="宋体" panose="02010600030101010101" pitchFamily="2" charset="-122"/>
              </a:rPr>
              <a:t>(x)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      ②地址空间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部件单元的个数</a:t>
            </a:r>
            <a:r>
              <a:rPr lang="en-US" altLang="zh-CN" sz="2000" b="1" dirty="0">
                <a:latin typeface="宋体" panose="02010600030101010101" pitchFamily="2" charset="-122"/>
              </a:rPr>
              <a:t>(A/B)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      ③编址方式</a:t>
            </a:r>
            <a:r>
              <a:rPr lang="en-US" altLang="zh-CN" b="1" dirty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Times New Roman" panose="02020603050405020304"/>
              </a:rPr>
              <a:t>不同</a:t>
            </a:r>
            <a:r>
              <a:rPr lang="zh-CN" altLang="en-US" b="1" dirty="0">
                <a:latin typeface="宋体" panose="02010600030101010101" pitchFamily="2" charset="-122"/>
              </a:rPr>
              <a:t>部件地址间的</a:t>
            </a:r>
            <a:r>
              <a:rPr lang="zh-CN" altLang="en-US" b="1" u="sng" dirty="0">
                <a:latin typeface="宋体" panose="02010600030101010101" pitchFamily="2" charset="-122"/>
              </a:rPr>
              <a:t>关系</a:t>
            </a:r>
            <a:r>
              <a:rPr lang="en-US" altLang="zh-CN" sz="2000" b="1" dirty="0">
                <a:latin typeface="宋体" panose="02010600030101010101" pitchFamily="2" charset="-122"/>
              </a:rPr>
              <a:t>(y)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3048000" indent="-3048000">
              <a:lnSpc>
                <a:spcPct val="10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                          影响部件的识别方法←</a:t>
            </a:r>
            <a:r>
              <a:rPr lang="zh-CN" altLang="en-US" sz="1800" dirty="0">
                <a:latin typeface="宋体" panose="02010600030101010101" pitchFamily="2" charset="-122"/>
              </a:rPr>
              <a:t>┘</a:t>
            </a: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选择依据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存储效率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数据长度</a:t>
            </a:r>
            <a:r>
              <a:rPr lang="en-US" altLang="zh-CN" sz="1600" b="1" dirty="0">
                <a:latin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</a:rPr>
              <a:t>占单元数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、访问效率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访问次数</a:t>
            </a:r>
            <a:r>
              <a:rPr lang="en-US" altLang="zh-CN" sz="1600" b="1" dirty="0">
                <a:latin typeface="宋体" panose="02010600030101010101" pitchFamily="2" charset="-122"/>
              </a:rPr>
              <a:t>/OPD)</a:t>
            </a:r>
            <a:r>
              <a:rPr lang="zh-CN" altLang="en-US" b="1" dirty="0">
                <a:latin typeface="宋体" panose="02010600030101010101" pitchFamily="2" charset="-122"/>
              </a:rPr>
              <a:t>均好</a:t>
            </a:r>
            <a:endParaRPr lang="en-US" altLang="zh-CN" sz="2000" dirty="0">
              <a:latin typeface="宋体" panose="02010600030101010101" pitchFamily="2" charset="-122"/>
            </a:endParaRPr>
          </a:p>
        </p:txBody>
      </p:sp>
      <p:grpSp>
        <p:nvGrpSpPr>
          <p:cNvPr id="21524" name="Group 20"/>
          <p:cNvGrpSpPr/>
          <p:nvPr/>
        </p:nvGrpSpPr>
        <p:grpSpPr bwMode="auto">
          <a:xfrm>
            <a:off x="6899176" y="2564904"/>
            <a:ext cx="1871664" cy="2376487"/>
            <a:chOff x="2789" y="1706"/>
            <a:chExt cx="1179" cy="1497"/>
          </a:xfrm>
        </p:grpSpPr>
        <p:sp>
          <p:nvSpPr>
            <p:cNvPr id="21525" name="Rectangle 21"/>
            <p:cNvSpPr>
              <a:spLocks noChangeArrowheads="1"/>
            </p:cNvSpPr>
            <p:nvPr/>
          </p:nvSpPr>
          <p:spPr bwMode="auto">
            <a:xfrm>
              <a:off x="3288" y="1933"/>
              <a:ext cx="680" cy="63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Line 22"/>
            <p:cNvSpPr>
              <a:spLocks noChangeShapeType="1"/>
            </p:cNvSpPr>
            <p:nvPr/>
          </p:nvSpPr>
          <p:spPr bwMode="auto">
            <a:xfrm>
              <a:off x="3288" y="206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7" name="Line 23"/>
            <p:cNvSpPr>
              <a:spLocks noChangeShapeType="1"/>
            </p:cNvSpPr>
            <p:nvPr/>
          </p:nvSpPr>
          <p:spPr bwMode="auto">
            <a:xfrm>
              <a:off x="3288" y="2387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8" name="Rectangle 24"/>
            <p:cNvSpPr>
              <a:spLocks noChangeArrowheads="1"/>
            </p:cNvSpPr>
            <p:nvPr/>
          </p:nvSpPr>
          <p:spPr bwMode="auto">
            <a:xfrm>
              <a:off x="3288" y="2568"/>
              <a:ext cx="680" cy="63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>
              <a:off x="3288" y="2704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0" name="Line 26"/>
            <p:cNvSpPr>
              <a:spLocks noChangeShapeType="1"/>
            </p:cNvSpPr>
            <p:nvPr/>
          </p:nvSpPr>
          <p:spPr bwMode="auto">
            <a:xfrm>
              <a:off x="3288" y="3022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1" name="Text Box 27"/>
            <p:cNvSpPr txBox="1">
              <a:spLocks noChangeArrowheads="1"/>
            </p:cNvSpPr>
            <p:nvPr/>
          </p:nvSpPr>
          <p:spPr bwMode="auto">
            <a:xfrm>
              <a:off x="2789" y="1933"/>
              <a:ext cx="454" cy="127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en-US" altLang="zh-CN" sz="1800" b="1" dirty="0">
                  <a:latin typeface="宋体" panose="02010600030101010101" pitchFamily="2" charset="-122"/>
                </a:rPr>
                <a:t>0</a:t>
              </a:r>
            </a:p>
            <a:p>
              <a:pPr algn="r">
                <a:lnSpc>
                  <a:spcPct val="13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…</a:t>
              </a:r>
            </a:p>
            <a:p>
              <a:pPr algn="r">
                <a:lnSpc>
                  <a:spcPct val="13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A-1</a:t>
              </a:r>
            </a:p>
            <a:p>
              <a:pPr algn="r"/>
              <a:r>
                <a:rPr lang="en-US" altLang="zh-CN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Y</a:t>
              </a:r>
            </a:p>
            <a:p>
              <a:pPr algn="r">
                <a:lnSpc>
                  <a:spcPct val="13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…</a:t>
              </a:r>
            </a:p>
            <a:p>
              <a:pPr algn="r">
                <a:lnSpc>
                  <a:spcPct val="13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Y+B-1</a:t>
              </a:r>
            </a:p>
          </p:txBody>
        </p:sp>
        <p:sp>
          <p:nvSpPr>
            <p:cNvPr id="21532" name="Text Box 28"/>
            <p:cNvSpPr txBox="1">
              <a:spLocks noChangeArrowheads="1"/>
            </p:cNvSpPr>
            <p:nvPr/>
          </p:nvSpPr>
          <p:spPr bwMode="auto">
            <a:xfrm>
              <a:off x="3299" y="1706"/>
              <a:ext cx="669" cy="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 err="1">
                  <a:latin typeface="宋体" panose="02010600030101010101" pitchFamily="2" charset="-122"/>
                </a:rPr>
                <a:t>b</a:t>
              </a:r>
              <a:r>
                <a:rPr lang="en-US" altLang="zh-CN" sz="1800" b="1" baseline="-16000" dirty="0" err="1">
                  <a:solidFill>
                    <a:srgbClr val="FF3399"/>
                  </a:solidFill>
                  <a:latin typeface="宋体" panose="02010600030101010101" pitchFamily="2" charset="-122"/>
                </a:rPr>
                <a:t>X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 …  b</a:t>
              </a:r>
              <a:r>
                <a:rPr lang="en-US" altLang="zh-CN" sz="1800" b="1" baseline="-16000" dirty="0">
                  <a:latin typeface="宋体" panose="02010600030101010101" pitchFamily="2" charset="-122"/>
                </a:rPr>
                <a:t>0</a:t>
              </a:r>
            </a:p>
          </p:txBody>
        </p:sp>
        <p:sp>
          <p:nvSpPr>
            <p:cNvPr id="21533" name="Line 29"/>
            <p:cNvSpPr>
              <a:spLocks noChangeShapeType="1"/>
            </p:cNvSpPr>
            <p:nvPr/>
          </p:nvSpPr>
          <p:spPr bwMode="auto">
            <a:xfrm>
              <a:off x="3469" y="1933"/>
              <a:ext cx="0" cy="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4" name="Line 30"/>
            <p:cNvSpPr>
              <a:spLocks noChangeShapeType="1"/>
            </p:cNvSpPr>
            <p:nvPr/>
          </p:nvSpPr>
          <p:spPr bwMode="auto">
            <a:xfrm>
              <a:off x="3787" y="1933"/>
              <a:ext cx="0" cy="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5" name="Text Box 31"/>
            <p:cNvSpPr txBox="1">
              <a:spLocks noChangeArrowheads="1"/>
            </p:cNvSpPr>
            <p:nvPr/>
          </p:nvSpPr>
          <p:spPr bwMode="auto">
            <a:xfrm>
              <a:off x="3515" y="1933"/>
              <a:ext cx="182" cy="18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…</a:t>
              </a:r>
              <a:endParaRPr lang="en-US" altLang="zh-CN" sz="1800" b="1" baseline="-16000" dirty="0">
                <a:latin typeface="宋体" panose="02010600030101010101" pitchFamily="2" charset="-122"/>
              </a:endParaRP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21" name="Text Box 526"/>
          <p:cNvSpPr txBox="1">
            <a:spLocks noChangeArrowheads="1"/>
          </p:cNvSpPr>
          <p:nvPr/>
        </p:nvSpPr>
        <p:spPr bwMode="auto">
          <a:xfrm>
            <a:off x="179512" y="909881"/>
            <a:ext cx="8785225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0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000" b="1" u="none" dirty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000" b="1" u="none" dirty="0">
                <a:latin typeface="+mn-ea"/>
                <a:ea typeface="+mn-ea"/>
              </a:rPr>
              <a:t>编址方式设计、寻址方式设计</a:t>
            </a:r>
            <a:endParaRPr lang="en-US" altLang="zh-CN" sz="2000" b="1" u="none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1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214282" y="422662"/>
            <a:ext cx="3493622" cy="559948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MEM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的编址单位设计</a:t>
            </a: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*数据长度的特征：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*编址单位的类型：</a:t>
            </a:r>
            <a:endParaRPr lang="en-US" altLang="zh-CN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8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*编址单位设计：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  <a:ea typeface="+mn-ea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  <a:ea typeface="+mn-ea"/>
              </a:rPr>
              <a:t>类型选择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  <a:ea typeface="+mn-ea"/>
              </a:rPr>
              <a:t>—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en-US" altLang="zh-CN" sz="1800" b="1" dirty="0">
              <a:solidFill>
                <a:schemeClr val="accent2"/>
              </a:solidFill>
              <a:latin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设计结果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</a:rPr>
              <a:t>数据存放</a:t>
            </a:r>
            <a:r>
              <a:rPr lang="en-US" altLang="zh-CN" b="1" dirty="0">
                <a:solidFill>
                  <a:schemeClr val="accent2"/>
                </a:solidFill>
                <a:latin typeface="+mn-ea"/>
              </a:rPr>
              <a:t>— </a:t>
            </a: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57BFFDD0-6F79-46FF-BFE2-7F2EBB156BE4}" type="slidenum">
              <a:rPr lang="en-US" altLang="zh-CN" smtClean="0"/>
              <a:t>26</a:t>
            </a:fld>
            <a:endParaRPr lang="en-US" altLang="zh-CN" dirty="0"/>
          </a:p>
        </p:txBody>
      </p:sp>
      <p:grpSp>
        <p:nvGrpSpPr>
          <p:cNvPr id="7" name="Group 116"/>
          <p:cNvGrpSpPr/>
          <p:nvPr/>
        </p:nvGrpSpPr>
        <p:grpSpPr bwMode="auto">
          <a:xfrm>
            <a:off x="1402407" y="1906514"/>
            <a:ext cx="7058025" cy="1296988"/>
            <a:chOff x="1110" y="1434"/>
            <a:chExt cx="4446" cy="817"/>
          </a:xfrm>
        </p:grpSpPr>
        <p:grpSp>
          <p:nvGrpSpPr>
            <p:cNvPr id="8" name="Group 115"/>
            <p:cNvGrpSpPr/>
            <p:nvPr/>
          </p:nvGrpSpPr>
          <p:grpSpPr bwMode="auto">
            <a:xfrm>
              <a:off x="1110" y="1434"/>
              <a:ext cx="1045" cy="817"/>
              <a:chOff x="1110" y="1434"/>
              <a:chExt cx="1045" cy="817"/>
            </a:xfrm>
          </p:grpSpPr>
          <p:sp>
            <p:nvSpPr>
              <p:cNvPr id="23" name="Text Box 84"/>
              <p:cNvSpPr txBox="1">
                <a:spLocks noChangeArrowheads="1"/>
              </p:cNvSpPr>
              <p:nvPr/>
            </p:nvSpPr>
            <p:spPr bwMode="auto">
              <a:xfrm>
                <a:off x="1110" y="1615"/>
                <a:ext cx="409" cy="636"/>
              </a:xfrm>
              <a:prstGeom prst="rect">
                <a:avLst/>
              </a:prstGeom>
              <a:solidFill>
                <a:srgbClr val="FFCC99">
                  <a:alpha val="60001"/>
                </a:srgbClr>
              </a:solidFill>
              <a:ln w="952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0000H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0001H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…</a:t>
                </a:r>
                <a:endParaRPr lang="en-US" altLang="zh-CN" sz="1800" b="1" baseline="-2000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4" name="Text Box 85"/>
              <p:cNvSpPr txBox="1">
                <a:spLocks noChangeArrowheads="1"/>
              </p:cNvSpPr>
              <p:nvPr/>
            </p:nvSpPr>
            <p:spPr bwMode="auto">
              <a:xfrm>
                <a:off x="1111" y="1434"/>
                <a:ext cx="1044" cy="18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地址 数据</a:t>
                </a:r>
                <a:r>
                  <a:rPr lang="en-US" altLang="zh-CN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(1</a:t>
                </a:r>
                <a:r>
                  <a:rPr lang="zh-CN" altLang="en-US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位</a:t>
                </a:r>
                <a:r>
                  <a:rPr lang="en-US" altLang="zh-CN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)</a:t>
                </a:r>
                <a:endParaRPr lang="en-US" altLang="zh-CN" sz="1800" b="1" baseline="-2000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25" name="Text Box 86"/>
              <p:cNvSpPr txBox="1">
                <a:spLocks noChangeArrowheads="1"/>
              </p:cNvSpPr>
              <p:nvPr/>
            </p:nvSpPr>
            <p:spPr bwMode="auto">
              <a:xfrm>
                <a:off x="1565" y="1616"/>
                <a:ext cx="272" cy="635"/>
              </a:xfrm>
              <a:prstGeom prst="rect">
                <a:avLst/>
              </a:prstGeom>
              <a:solidFill>
                <a:srgbClr val="99CCFF">
                  <a:alpha val="60001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0</a:t>
                </a:r>
              </a:p>
              <a:p>
                <a:pPr algn="ctr">
                  <a:lnSpc>
                    <a:spcPct val="105000"/>
                  </a:lnSpc>
                </a:pPr>
                <a:r>
                  <a:rPr lang="en-US" altLang="zh-CN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1</a:t>
                </a:r>
              </a:p>
              <a:p>
                <a:pPr algn="ctr">
                  <a:lnSpc>
                    <a:spcPct val="145000"/>
                  </a:lnSpc>
                </a:pPr>
                <a:r>
                  <a:rPr lang="en-US" altLang="zh-CN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…</a:t>
                </a:r>
              </a:p>
            </p:txBody>
          </p:sp>
          <p:sp>
            <p:nvSpPr>
              <p:cNvPr id="26" name="Line 87"/>
              <p:cNvSpPr>
                <a:spLocks noChangeShapeType="1"/>
              </p:cNvSpPr>
              <p:nvPr/>
            </p:nvSpPr>
            <p:spPr bwMode="auto">
              <a:xfrm>
                <a:off x="1565" y="1797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 b="1">
                  <a:latin typeface="+mn-ea"/>
                  <a:ea typeface="+mn-ea"/>
                </a:endParaRPr>
              </a:p>
            </p:txBody>
          </p:sp>
          <p:sp>
            <p:nvSpPr>
              <p:cNvPr id="27" name="Line 88"/>
              <p:cNvSpPr>
                <a:spLocks noChangeShapeType="1"/>
              </p:cNvSpPr>
              <p:nvPr/>
            </p:nvSpPr>
            <p:spPr bwMode="auto">
              <a:xfrm>
                <a:off x="1565" y="1979"/>
                <a:ext cx="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 b="1">
                  <a:latin typeface="+mn-ea"/>
                  <a:ea typeface="+mn-ea"/>
                </a:endParaRPr>
              </a:p>
            </p:txBody>
          </p:sp>
          <p:sp>
            <p:nvSpPr>
              <p:cNvPr id="28" name="Rectangle 90"/>
              <p:cNvSpPr>
                <a:spLocks noChangeArrowheads="1"/>
              </p:cNvSpPr>
              <p:nvPr/>
            </p:nvSpPr>
            <p:spPr bwMode="auto">
              <a:xfrm>
                <a:off x="1567" y="1797"/>
                <a:ext cx="270" cy="18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600" b="1" dirty="0">
                    <a:latin typeface="+mn-ea"/>
                    <a:ea typeface="+mn-ea"/>
                  </a:rPr>
                  <a:t>1</a:t>
                </a:r>
                <a:endParaRPr lang="zh-CN" altLang="en-US" sz="1600" b="1" dirty="0">
                  <a:latin typeface="+mn-ea"/>
                  <a:ea typeface="+mn-ea"/>
                </a:endParaRPr>
              </a:p>
            </p:txBody>
          </p:sp>
        </p:grpSp>
        <p:grpSp>
          <p:nvGrpSpPr>
            <p:cNvPr id="9" name="Group 114"/>
            <p:cNvGrpSpPr/>
            <p:nvPr/>
          </p:nvGrpSpPr>
          <p:grpSpPr bwMode="auto">
            <a:xfrm>
              <a:off x="4422" y="1434"/>
              <a:ext cx="1134" cy="817"/>
              <a:chOff x="4422" y="1434"/>
              <a:chExt cx="1134" cy="817"/>
            </a:xfrm>
          </p:grpSpPr>
          <p:sp>
            <p:nvSpPr>
              <p:cNvPr id="17" name="Text Box 93"/>
              <p:cNvSpPr txBox="1">
                <a:spLocks noChangeArrowheads="1"/>
              </p:cNvSpPr>
              <p:nvPr/>
            </p:nvSpPr>
            <p:spPr bwMode="auto">
              <a:xfrm>
                <a:off x="4422" y="1615"/>
                <a:ext cx="409" cy="636"/>
              </a:xfrm>
              <a:prstGeom prst="rect">
                <a:avLst/>
              </a:prstGeom>
              <a:solidFill>
                <a:srgbClr val="FFCC99">
                  <a:alpha val="60001"/>
                </a:srgbClr>
              </a:solidFill>
              <a:ln w="952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0000H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0001H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…</a:t>
                </a:r>
                <a:endParaRPr lang="en-US" altLang="zh-CN" sz="1800" b="1" baseline="-2000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8" name="Text Box 94"/>
              <p:cNvSpPr txBox="1">
                <a:spLocks noChangeArrowheads="1"/>
              </p:cNvSpPr>
              <p:nvPr/>
            </p:nvSpPr>
            <p:spPr bwMode="auto">
              <a:xfrm>
                <a:off x="4877" y="1616"/>
                <a:ext cx="633" cy="635"/>
              </a:xfrm>
              <a:prstGeom prst="rect">
                <a:avLst/>
              </a:prstGeom>
              <a:solidFill>
                <a:srgbClr val="99CCFF">
                  <a:alpha val="60001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00001000</a:t>
                </a:r>
              </a:p>
              <a:p>
                <a:pPr algn="ctr">
                  <a:lnSpc>
                    <a:spcPct val="105000"/>
                  </a:lnSpc>
                </a:pPr>
                <a:r>
                  <a:rPr lang="en-US" altLang="zh-CN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10001111</a:t>
                </a:r>
              </a:p>
              <a:p>
                <a:pPr algn="ctr">
                  <a:lnSpc>
                    <a:spcPct val="145000"/>
                  </a:lnSpc>
                </a:pPr>
                <a:r>
                  <a:rPr lang="en-US" altLang="zh-CN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…</a:t>
                </a:r>
              </a:p>
            </p:txBody>
          </p:sp>
          <p:sp>
            <p:nvSpPr>
              <p:cNvPr id="19" name="Line 95"/>
              <p:cNvSpPr>
                <a:spLocks noChangeShapeType="1"/>
              </p:cNvSpPr>
              <p:nvPr/>
            </p:nvSpPr>
            <p:spPr bwMode="auto">
              <a:xfrm>
                <a:off x="4877" y="1797"/>
                <a:ext cx="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 b="1">
                  <a:latin typeface="+mn-ea"/>
                  <a:ea typeface="+mn-ea"/>
                </a:endParaRPr>
              </a:p>
            </p:txBody>
          </p:sp>
          <p:sp>
            <p:nvSpPr>
              <p:cNvPr id="20" name="Line 96"/>
              <p:cNvSpPr>
                <a:spLocks noChangeShapeType="1"/>
              </p:cNvSpPr>
              <p:nvPr/>
            </p:nvSpPr>
            <p:spPr bwMode="auto">
              <a:xfrm>
                <a:off x="4877" y="1979"/>
                <a:ext cx="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 b="1">
                  <a:latin typeface="+mn-ea"/>
                  <a:ea typeface="+mn-ea"/>
                </a:endParaRPr>
              </a:p>
            </p:txBody>
          </p:sp>
          <p:sp>
            <p:nvSpPr>
              <p:cNvPr id="21" name="Rectangle 98"/>
              <p:cNvSpPr>
                <a:spLocks noChangeArrowheads="1"/>
              </p:cNvSpPr>
              <p:nvPr/>
            </p:nvSpPr>
            <p:spPr bwMode="auto">
              <a:xfrm>
                <a:off x="4882" y="1800"/>
                <a:ext cx="628" cy="18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800" b="1" dirty="0">
                    <a:latin typeface="+mn-ea"/>
                    <a:ea typeface="+mn-ea"/>
                  </a:rPr>
                  <a:t>10001111</a:t>
                </a:r>
                <a:endParaRPr lang="zh-CN" altLang="en-US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22" name="Text Box 100"/>
              <p:cNvSpPr txBox="1">
                <a:spLocks noChangeArrowheads="1"/>
              </p:cNvSpPr>
              <p:nvPr/>
            </p:nvSpPr>
            <p:spPr bwMode="auto">
              <a:xfrm>
                <a:off x="4512" y="1434"/>
                <a:ext cx="1044" cy="18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18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地址 数据</a:t>
                </a:r>
                <a:r>
                  <a:rPr lang="en-US" altLang="zh-CN" sz="18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(</a:t>
                </a:r>
                <a:r>
                  <a:rPr lang="en-US" altLang="zh-CN" sz="1800" b="1" dirty="0">
                    <a:solidFill>
                      <a:srgbClr val="FF3399"/>
                    </a:solidFill>
                    <a:latin typeface="+mn-ea"/>
                    <a:ea typeface="+mn-ea"/>
                  </a:rPr>
                  <a:t>8</a:t>
                </a:r>
                <a:r>
                  <a:rPr lang="zh-CN" altLang="en-US" sz="1800" b="1" dirty="0">
                    <a:solidFill>
                      <a:srgbClr val="FF3399"/>
                    </a:solidFill>
                    <a:latin typeface="+mn-ea"/>
                    <a:ea typeface="+mn-ea"/>
                  </a:rPr>
                  <a:t>位</a:t>
                </a:r>
                <a:r>
                  <a:rPr lang="en-US" altLang="zh-CN" sz="18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)</a:t>
                </a:r>
                <a:endParaRPr lang="en-US" altLang="zh-CN" sz="1800" b="1" baseline="-200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  <p:grpSp>
          <p:nvGrpSpPr>
            <p:cNvPr id="10" name="Group 113"/>
            <p:cNvGrpSpPr/>
            <p:nvPr/>
          </p:nvGrpSpPr>
          <p:grpSpPr bwMode="auto">
            <a:xfrm>
              <a:off x="2336" y="1434"/>
              <a:ext cx="1825" cy="817"/>
              <a:chOff x="2336" y="1434"/>
              <a:chExt cx="1825" cy="817"/>
            </a:xfrm>
          </p:grpSpPr>
          <p:sp>
            <p:nvSpPr>
              <p:cNvPr id="11" name="Text Box 102"/>
              <p:cNvSpPr txBox="1">
                <a:spLocks noChangeArrowheads="1"/>
              </p:cNvSpPr>
              <p:nvPr/>
            </p:nvSpPr>
            <p:spPr bwMode="auto">
              <a:xfrm>
                <a:off x="2336" y="1615"/>
                <a:ext cx="409" cy="636"/>
              </a:xfrm>
              <a:prstGeom prst="rect">
                <a:avLst/>
              </a:prstGeom>
              <a:solidFill>
                <a:srgbClr val="FFCC99">
                  <a:alpha val="60001"/>
                </a:srgbClr>
              </a:solidFill>
              <a:ln w="952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100000"/>
                  </a:lnSpc>
                </a:pPr>
                <a:r>
                  <a:rPr lang="en-US" altLang="zh-CN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0000H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0001H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…</a:t>
                </a:r>
                <a:endParaRPr lang="en-US" altLang="zh-CN" sz="1800" b="1" baseline="-2000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" name="Text Box 103"/>
              <p:cNvSpPr txBox="1">
                <a:spLocks noChangeArrowheads="1"/>
              </p:cNvSpPr>
              <p:nvPr/>
            </p:nvSpPr>
            <p:spPr bwMode="auto">
              <a:xfrm>
                <a:off x="2791" y="1616"/>
                <a:ext cx="1223" cy="635"/>
              </a:xfrm>
              <a:prstGeom prst="rect">
                <a:avLst/>
              </a:prstGeom>
              <a:solidFill>
                <a:srgbClr val="99CCFF">
                  <a:alpha val="60001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0000100011110000</a:t>
                </a:r>
              </a:p>
              <a:p>
                <a:pPr algn="ctr">
                  <a:lnSpc>
                    <a:spcPct val="105000"/>
                  </a:lnSpc>
                </a:pPr>
                <a:r>
                  <a:rPr lang="en-US" altLang="zh-CN" sz="1800" b="1">
                    <a:latin typeface="+mn-ea"/>
                    <a:ea typeface="+mn-ea"/>
                  </a:rPr>
                  <a:t>00000000</a:t>
                </a:r>
                <a:r>
                  <a:rPr lang="en-US" altLang="zh-CN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10001111</a:t>
                </a:r>
              </a:p>
              <a:p>
                <a:pPr algn="ctr">
                  <a:lnSpc>
                    <a:spcPct val="145000"/>
                  </a:lnSpc>
                </a:pPr>
                <a:r>
                  <a:rPr lang="en-US" altLang="zh-CN" sz="1800" b="1">
                    <a:solidFill>
                      <a:schemeClr val="tx1"/>
                    </a:solidFill>
                    <a:latin typeface="+mn-ea"/>
                    <a:ea typeface="+mn-ea"/>
                  </a:rPr>
                  <a:t>…</a:t>
                </a:r>
              </a:p>
            </p:txBody>
          </p:sp>
          <p:sp>
            <p:nvSpPr>
              <p:cNvPr id="13" name="Line 104"/>
              <p:cNvSpPr>
                <a:spLocks noChangeShapeType="1"/>
              </p:cNvSpPr>
              <p:nvPr/>
            </p:nvSpPr>
            <p:spPr bwMode="auto">
              <a:xfrm>
                <a:off x="2791" y="1797"/>
                <a:ext cx="12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 b="1">
                  <a:latin typeface="+mn-ea"/>
                  <a:ea typeface="+mn-ea"/>
                </a:endParaRPr>
              </a:p>
            </p:txBody>
          </p:sp>
          <p:sp>
            <p:nvSpPr>
              <p:cNvPr id="14" name="Line 105"/>
              <p:cNvSpPr>
                <a:spLocks noChangeShapeType="1"/>
              </p:cNvSpPr>
              <p:nvPr/>
            </p:nvSpPr>
            <p:spPr bwMode="auto">
              <a:xfrm>
                <a:off x="2791" y="1979"/>
                <a:ext cx="12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 b="1">
                  <a:latin typeface="+mn-ea"/>
                  <a:ea typeface="+mn-ea"/>
                </a:endParaRPr>
              </a:p>
            </p:txBody>
          </p:sp>
          <p:sp>
            <p:nvSpPr>
              <p:cNvPr id="15" name="Rectangle 107"/>
              <p:cNvSpPr>
                <a:spLocks noChangeArrowheads="1"/>
              </p:cNvSpPr>
              <p:nvPr/>
            </p:nvSpPr>
            <p:spPr bwMode="auto">
              <a:xfrm>
                <a:off x="2789" y="1792"/>
                <a:ext cx="1225" cy="18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lIns="0" tIns="0" rIns="0" bIns="0" anchor="ctr"/>
              <a:lstStyle/>
              <a:p>
                <a:pPr algn="ctr"/>
                <a:r>
                  <a:rPr lang="en-US" altLang="zh-CN" sz="1800" b="1" dirty="0">
                    <a:solidFill>
                      <a:srgbClr val="C00000"/>
                    </a:solidFill>
                    <a:latin typeface="+mn-ea"/>
                    <a:ea typeface="+mn-ea"/>
                  </a:rPr>
                  <a:t>00000000</a:t>
                </a:r>
                <a:r>
                  <a:rPr lang="en-US" altLang="zh-CN" sz="1800" b="1" dirty="0">
                    <a:latin typeface="+mn-ea"/>
                    <a:ea typeface="+mn-ea"/>
                  </a:rPr>
                  <a:t>10001111</a:t>
                </a:r>
                <a:endParaRPr lang="zh-CN" altLang="en-US" sz="1800" b="1" dirty="0">
                  <a:latin typeface="+mn-ea"/>
                  <a:ea typeface="+mn-ea"/>
                </a:endParaRPr>
              </a:p>
            </p:txBody>
          </p:sp>
          <p:sp>
            <p:nvSpPr>
              <p:cNvPr id="16" name="Text Box 109"/>
              <p:cNvSpPr txBox="1">
                <a:spLocks noChangeArrowheads="1"/>
              </p:cNvSpPr>
              <p:nvPr/>
            </p:nvSpPr>
            <p:spPr bwMode="auto">
              <a:xfrm>
                <a:off x="2409" y="1434"/>
                <a:ext cx="1752" cy="18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18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地址 数据</a:t>
                </a:r>
                <a:r>
                  <a:rPr lang="en-US" altLang="zh-CN" sz="18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(</a:t>
                </a:r>
                <a:r>
                  <a:rPr lang="zh-CN" altLang="en-US" sz="18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设字长为</a:t>
                </a:r>
                <a:r>
                  <a:rPr lang="en-US" altLang="zh-CN" sz="18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16</a:t>
                </a:r>
                <a:r>
                  <a:rPr lang="zh-CN" altLang="en-US" sz="18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位</a:t>
                </a:r>
                <a:r>
                  <a:rPr lang="en-US" altLang="zh-CN" sz="18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)</a:t>
                </a:r>
                <a:endParaRPr lang="en-US" altLang="zh-CN" sz="1800" b="1" baseline="-200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p:grpSp>
      </p:grpSp>
      <p:sp>
        <p:nvSpPr>
          <p:cNvPr id="37" name="Text Box 22"/>
          <p:cNvSpPr txBox="1">
            <a:spLocks noChangeArrowheads="1"/>
          </p:cNvSpPr>
          <p:nvPr/>
        </p:nvSpPr>
        <p:spPr bwMode="auto">
          <a:xfrm>
            <a:off x="2987824" y="901169"/>
            <a:ext cx="5293822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逻辑数</a:t>
            </a:r>
            <a:r>
              <a:rPr lang="en-US" altLang="zh-CN" b="1" dirty="0">
                <a:latin typeface="宋体" panose="02010600030101010101" pitchFamily="2" charset="-122"/>
              </a:rPr>
              <a:t>(1</a:t>
            </a:r>
            <a:r>
              <a:rPr lang="zh-CN" altLang="en-US" b="1" dirty="0">
                <a:latin typeface="宋体" panose="02010600030101010101" pitchFamily="2" charset="-122"/>
              </a:rPr>
              <a:t>位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、其它数据</a:t>
            </a:r>
            <a:r>
              <a:rPr lang="en-US" altLang="zh-CN" b="1" dirty="0">
                <a:latin typeface="宋体" panose="02010600030101010101" pitchFamily="2" charset="-122"/>
              </a:rPr>
              <a:t>(m</a:t>
            </a:r>
            <a:r>
              <a:rPr lang="zh-CN" altLang="en-US" b="1" dirty="0">
                <a:latin typeface="宋体" panose="02010600030101010101" pitchFamily="2" charset="-122"/>
              </a:rPr>
              <a:t>种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solidFill>
                <a:srgbClr val="FF3399"/>
              </a:solidFill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+mn-ea"/>
                <a:ea typeface="+mn-ea"/>
              </a:rPr>
              <a:t>二进制位、机器字长、折中长度</a:t>
            </a:r>
          </a:p>
        </p:txBody>
      </p:sp>
      <p:sp>
        <p:nvSpPr>
          <p:cNvPr id="43" name="Text Box 157"/>
          <p:cNvSpPr txBox="1">
            <a:spLocks noChangeArrowheads="1"/>
          </p:cNvSpPr>
          <p:nvPr/>
        </p:nvSpPr>
        <p:spPr bwMode="auto">
          <a:xfrm>
            <a:off x="2411760" y="3705530"/>
            <a:ext cx="6480720" cy="252530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常为</a:t>
            </a:r>
            <a:r>
              <a:rPr lang="zh-CN" altLang="en-US" b="1" u="sng" dirty="0">
                <a:latin typeface="宋体" panose="02010600030101010101" pitchFamily="2" charset="-122"/>
              </a:rPr>
              <a:t>折中长度</a:t>
            </a:r>
            <a:r>
              <a:rPr lang="zh-CN" altLang="en-US" b="1" dirty="0">
                <a:latin typeface="宋体" panose="02010600030101010101" pitchFamily="2" charset="-122"/>
              </a:rPr>
              <a:t>   </a:t>
            </a:r>
            <a:r>
              <a:rPr lang="zh-CN" altLang="en-US" sz="1800" b="1" dirty="0">
                <a:latin typeface="宋体" panose="02010600030101010101" pitchFamily="2" charset="-122"/>
              </a:rPr>
              <a:t>←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重</a:t>
            </a:r>
            <a:r>
              <a:rPr lang="zh-CN" altLang="en-US" sz="1800" b="1" dirty="0">
                <a:latin typeface="宋体" panose="02010600030101010101" pitchFamily="2" charset="-122"/>
              </a:rPr>
              <a:t>存储效率、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轻</a:t>
            </a:r>
            <a:r>
              <a:rPr lang="zh-CN" altLang="en-US" sz="1800" b="1" dirty="0">
                <a:latin typeface="宋体" panose="02010600030101010101" pitchFamily="2" charset="-122"/>
              </a:rPr>
              <a:t>访问效率</a:t>
            </a:r>
            <a:r>
              <a:rPr lang="zh-CN" altLang="en-US" sz="1800" dirty="0">
                <a:latin typeface="宋体" panose="02010600030101010101" pitchFamily="2" charset="-122"/>
              </a:rPr>
              <a:t> </a:t>
            </a:r>
            <a:endParaRPr lang="en-US" altLang="zh-CN" sz="1800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latin typeface="宋体" panose="02010600030101010101" pitchFamily="2" charset="-122"/>
              </a:rPr>
              <a:t>                                      </a:t>
            </a:r>
            <a:r>
              <a:rPr lang="zh-CN" altLang="en-US" sz="1600" dirty="0">
                <a:latin typeface="宋体" panose="02010600030101010101" pitchFamily="2" charset="-122"/>
              </a:rPr>
              <a:t>└</a:t>
            </a:r>
            <a:r>
              <a:rPr lang="zh-CN" altLang="en-US" sz="1600" b="1" dirty="0">
                <a:latin typeface="宋体" panose="02010600030101010101" pitchFamily="2" charset="-122"/>
              </a:rPr>
              <a:t>←可改进</a:t>
            </a:r>
            <a:r>
              <a:rPr lang="en-US" altLang="zh-CN" sz="1600" b="1" dirty="0">
                <a:latin typeface="宋体" panose="02010600030101010101" pitchFamily="2" charset="-122"/>
              </a:rPr>
              <a:t>[</a:t>
            </a:r>
            <a:r>
              <a:rPr lang="zh-CN" altLang="en-US" sz="1600" b="1" dirty="0">
                <a:latin typeface="宋体" panose="02010600030101010101" pitchFamily="2" charset="-122"/>
              </a:rPr>
              <a:t>如并行访问</a:t>
            </a:r>
            <a:r>
              <a:rPr lang="en-US" altLang="zh-CN" sz="1600" b="1" dirty="0">
                <a:latin typeface="宋体" panose="02010600030101010101" pitchFamily="2" charset="-122"/>
              </a:rPr>
              <a:t>]</a:t>
            </a:r>
            <a:endParaRPr lang="zh-CN" altLang="en-US" sz="160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b="1" dirty="0">
                <a:latin typeface="+mn-ea"/>
              </a:rPr>
              <a:t>＝</a:t>
            </a: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min{</a:t>
            </a:r>
            <a:r>
              <a:rPr lang="zh-CN" altLang="en-US" sz="2200" b="1" dirty="0">
                <a:latin typeface="+mn-ea"/>
                <a:ea typeface="+mn-ea"/>
              </a:rPr>
              <a:t>所有</a:t>
            </a:r>
            <a:r>
              <a:rPr lang="zh-CN" altLang="en-US" sz="2200" b="1" u="sng" dirty="0">
                <a:latin typeface="+mn-ea"/>
                <a:ea typeface="+mn-ea"/>
              </a:rPr>
              <a:t>数据表示</a:t>
            </a:r>
            <a:r>
              <a:rPr lang="zh-CN" altLang="en-US" sz="2200" b="1" dirty="0">
                <a:latin typeface="+mn-ea"/>
                <a:ea typeface="+mn-ea"/>
              </a:rPr>
              <a:t>的长度</a:t>
            </a: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}</a:t>
            </a:r>
            <a:r>
              <a:rPr lang="zh-CN" altLang="en-US" b="1" dirty="0">
                <a:latin typeface="+mn-ea"/>
              </a:rPr>
              <a:t>＝</a:t>
            </a:r>
            <a:r>
              <a:rPr lang="en-US" altLang="zh-CN" b="1" dirty="0">
                <a:solidFill>
                  <a:srgbClr val="FF3399"/>
                </a:solidFill>
                <a:latin typeface="+mn-ea"/>
              </a:rPr>
              <a:t>2</a:t>
            </a:r>
            <a:r>
              <a:rPr lang="en-US" altLang="zh-CN" b="1" baseline="40000" dirty="0">
                <a:solidFill>
                  <a:srgbClr val="FF3399"/>
                </a:solidFill>
                <a:latin typeface="+mn-ea"/>
              </a:rPr>
              <a:t>m</a:t>
            </a:r>
            <a:r>
              <a:rPr lang="zh-CN" altLang="en-US" b="1" dirty="0">
                <a:latin typeface="+mn-ea"/>
              </a:rPr>
              <a:t>位</a:t>
            </a:r>
            <a:r>
              <a:rPr lang="zh-CN" altLang="en-US" b="1" dirty="0">
                <a:latin typeface="+mn-ea"/>
                <a:ea typeface="+mn-ea"/>
              </a:rPr>
              <a:t>，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通常为</a:t>
            </a:r>
            <a:r>
              <a:rPr lang="zh-CN" altLang="en-US" b="1" u="sng" dirty="0">
                <a:latin typeface="+mn-ea"/>
                <a:ea typeface="+mn-ea"/>
              </a:rPr>
              <a:t>字节</a:t>
            </a:r>
            <a:r>
              <a:rPr lang="zh-CN" altLang="en-US" sz="1800" b="1" dirty="0">
                <a:latin typeface="+mn-ea"/>
                <a:ea typeface="+mn-ea"/>
              </a:rPr>
              <a:t> </a:t>
            </a:r>
            <a:r>
              <a:rPr lang="zh-CN" altLang="en-US" b="1" dirty="0">
                <a:latin typeface="+mn-ea"/>
                <a:ea typeface="+mn-ea"/>
              </a:rPr>
              <a:t>  </a:t>
            </a:r>
            <a:r>
              <a:rPr lang="zh-CN" altLang="en-US" sz="1800" b="1" dirty="0">
                <a:latin typeface="+mn-ea"/>
                <a:ea typeface="+mn-ea"/>
              </a:rPr>
              <a:t>←</a:t>
            </a:r>
            <a:r>
              <a:rPr lang="en-US" altLang="zh-CN" sz="1800" b="1" dirty="0">
                <a:latin typeface="+mn-ea"/>
                <a:ea typeface="+mn-ea"/>
              </a:rPr>
              <a:t>ASCII</a:t>
            </a:r>
            <a:r>
              <a:rPr lang="zh-CN" altLang="en-US" sz="1800" b="1" dirty="0">
                <a:latin typeface="+mn-ea"/>
                <a:ea typeface="+mn-ea"/>
              </a:rPr>
              <a:t>码最常用、逻辑数可组合</a:t>
            </a:r>
            <a:endParaRPr lang="en-US" altLang="zh-CN" sz="18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latin typeface="+mn-ea"/>
              </a:rPr>
              <a:t>占</a:t>
            </a:r>
            <a:r>
              <a:rPr lang="en-US" altLang="zh-CN" b="1" i="1" dirty="0">
                <a:latin typeface="+mn-lt"/>
              </a:rPr>
              <a:t>k</a:t>
            </a:r>
            <a:r>
              <a:rPr lang="zh-CN" altLang="en-US" b="1" dirty="0">
                <a:latin typeface="+mn-ea"/>
              </a:rPr>
              <a:t>个连续存储单元</a:t>
            </a:r>
            <a:r>
              <a:rPr lang="en-US" altLang="zh-CN" sz="1800" b="1" dirty="0">
                <a:latin typeface="+mn-ea"/>
              </a:rPr>
              <a:t>(</a:t>
            </a:r>
            <a:r>
              <a:rPr lang="en-US" altLang="zh-CN" sz="1800" b="1" i="1" dirty="0">
                <a:latin typeface="+mn-lt"/>
              </a:rPr>
              <a:t>k</a:t>
            </a:r>
            <a:r>
              <a:rPr lang="zh-CN" altLang="en-US" sz="1800" b="1" dirty="0">
                <a:latin typeface="+mn-ea"/>
              </a:rPr>
              <a:t>≥</a:t>
            </a:r>
            <a:r>
              <a:rPr lang="en-US" altLang="zh-CN" sz="1800" b="1" dirty="0">
                <a:latin typeface="+mn-ea"/>
              </a:rPr>
              <a:t>1)</a:t>
            </a:r>
            <a:endParaRPr lang="en-US" altLang="zh-CN" b="1" dirty="0">
              <a:latin typeface="+mn-ea"/>
            </a:endParaRP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altLang="zh-CN" sz="1800" b="1" dirty="0">
                <a:latin typeface="+mn-ea"/>
                <a:ea typeface="+mn-ea"/>
              </a:rPr>
              <a:t>                       </a:t>
            </a:r>
            <a:r>
              <a:rPr lang="zh-CN" altLang="en-US" sz="1800" dirty="0">
                <a:latin typeface="+mn-ea"/>
                <a:ea typeface="+mn-ea"/>
              </a:rPr>
              <a:t>└</a:t>
            </a:r>
            <a:r>
              <a:rPr lang="zh-CN" altLang="en-US" sz="1800" b="1" dirty="0">
                <a:latin typeface="+mn-ea"/>
                <a:ea typeface="+mn-ea"/>
              </a:rPr>
              <a:t>→如何放？→端序</a:t>
            </a:r>
            <a:r>
              <a:rPr lang="en-US" altLang="zh-CN" sz="1800" b="1" dirty="0">
                <a:latin typeface="+mn-ea"/>
                <a:ea typeface="+mn-ea"/>
              </a:rPr>
              <a:t>+</a:t>
            </a:r>
            <a:r>
              <a:rPr lang="zh-CN" altLang="en-US" sz="1800" b="1" dirty="0">
                <a:latin typeface="+mn-ea"/>
                <a:ea typeface="+mn-ea"/>
              </a:rPr>
              <a:t>对齐问题</a:t>
            </a:r>
            <a:r>
              <a:rPr lang="en-US" altLang="zh-CN" sz="1800" b="1" dirty="0">
                <a:latin typeface="+mn-ea"/>
                <a:ea typeface="+mn-ea"/>
              </a:rPr>
              <a:t>    </a:t>
            </a:r>
            <a:endParaRPr lang="zh-CN" altLang="en-US" sz="1600" b="1" dirty="0">
              <a:latin typeface="+mn-ea"/>
              <a:ea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206375" y="379395"/>
            <a:ext cx="6021809" cy="428578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*数据存放方式设计：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存放方法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存放在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连续的</a:t>
            </a:r>
            <a:r>
              <a:rPr lang="zh-CN" altLang="en-US" b="1" dirty="0">
                <a:latin typeface="宋体" panose="02010600030101010101" pitchFamily="2" charset="-122"/>
              </a:rPr>
              <a:t>存储单元中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数据地址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用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最小单元地址</a:t>
            </a:r>
            <a:r>
              <a:rPr lang="en-US" altLang="zh-CN" b="1" dirty="0">
                <a:latin typeface="宋体" panose="02010600030101010101" pitchFamily="2" charset="-122"/>
              </a:rPr>
              <a:t>(N)</a:t>
            </a:r>
            <a:r>
              <a:rPr lang="zh-CN" altLang="en-US" b="1" dirty="0">
                <a:latin typeface="宋体" panose="02010600030101010101" pitchFamily="2" charset="-122"/>
              </a:rPr>
              <a:t>表示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存放次序设计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存放位置设计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57BFFDD0-6F79-46FF-BFE2-7F2EBB156BE4}" type="slidenum">
              <a:rPr lang="en-US" altLang="zh-CN" smtClean="0"/>
              <a:t>27</a:t>
            </a:fld>
            <a:endParaRPr lang="en-US" altLang="zh-CN"/>
          </a:p>
        </p:txBody>
      </p:sp>
      <p:sp>
        <p:nvSpPr>
          <p:cNvPr id="9" name="Text Box 50"/>
          <p:cNvSpPr txBox="1">
            <a:spLocks noChangeArrowheads="1"/>
          </p:cNvSpPr>
          <p:nvPr/>
        </p:nvSpPr>
        <p:spPr bwMode="auto">
          <a:xfrm>
            <a:off x="3000388" y="1772816"/>
            <a:ext cx="473996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860800" indent="-3860800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大端、小端方式，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任选</a:t>
            </a:r>
            <a:r>
              <a:rPr lang="zh-CN" altLang="en-US" b="1" dirty="0">
                <a:latin typeface="宋体" panose="02010600030101010101" pitchFamily="2" charset="-122"/>
              </a:rPr>
              <a:t>一种</a:t>
            </a:r>
            <a:r>
              <a:rPr lang="en-US" altLang="zh-CN" b="1" dirty="0">
                <a:solidFill>
                  <a:srgbClr val="CC3300"/>
                </a:solidFill>
                <a:latin typeface="宋体" panose="02010600030101010101" pitchFamily="2" charset="-122"/>
              </a:rPr>
              <a:t>         </a:t>
            </a:r>
          </a:p>
        </p:txBody>
      </p:sp>
      <p:grpSp>
        <p:nvGrpSpPr>
          <p:cNvPr id="16" name="Group 171"/>
          <p:cNvGrpSpPr/>
          <p:nvPr/>
        </p:nvGrpSpPr>
        <p:grpSpPr bwMode="auto">
          <a:xfrm>
            <a:off x="6300192" y="551011"/>
            <a:ext cx="1728787" cy="1293813"/>
            <a:chOff x="3197" y="1253"/>
            <a:chExt cx="1089" cy="815"/>
          </a:xfrm>
        </p:grpSpPr>
        <p:sp>
          <p:nvSpPr>
            <p:cNvPr id="17" name="Text Box 172"/>
            <p:cNvSpPr txBox="1">
              <a:spLocks noChangeArrowheads="1"/>
            </p:cNvSpPr>
            <p:nvPr/>
          </p:nvSpPr>
          <p:spPr bwMode="auto">
            <a:xfrm>
              <a:off x="3197" y="1297"/>
              <a:ext cx="273" cy="726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</a:rPr>
                <a:t>N</a:t>
              </a:r>
            </a:p>
            <a:p>
              <a:pPr algn="r"/>
              <a:r>
                <a:rPr lang="en-US" altLang="zh-CN" sz="1800" b="1" dirty="0">
                  <a:latin typeface="宋体" panose="02010600030101010101" pitchFamily="2" charset="-122"/>
                </a:rPr>
                <a:t>N+1</a:t>
              </a:r>
            </a:p>
            <a:p>
              <a:pPr algn="r"/>
              <a:r>
                <a:rPr lang="en-US" altLang="zh-CN" sz="1800" b="1" dirty="0">
                  <a:latin typeface="宋体" panose="02010600030101010101" pitchFamily="2" charset="-122"/>
                </a:rPr>
                <a:t>N+2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N+3</a:t>
              </a:r>
              <a:endParaRPr lang="en-US" altLang="zh-CN" sz="1800" b="1" baseline="-20000" dirty="0">
                <a:latin typeface="宋体" panose="02010600030101010101" pitchFamily="2" charset="-122"/>
              </a:endParaRPr>
            </a:p>
          </p:txBody>
        </p:sp>
        <p:sp>
          <p:nvSpPr>
            <p:cNvPr id="18" name="Line 173"/>
            <p:cNvSpPr>
              <a:spLocks noChangeShapeType="1"/>
            </p:cNvSpPr>
            <p:nvPr/>
          </p:nvSpPr>
          <p:spPr bwMode="auto">
            <a:xfrm flipH="1">
              <a:off x="3514" y="1253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174"/>
            <p:cNvSpPr txBox="1">
              <a:spLocks noChangeArrowheads="1"/>
            </p:cNvSpPr>
            <p:nvPr/>
          </p:nvSpPr>
          <p:spPr bwMode="auto">
            <a:xfrm>
              <a:off x="3515" y="1297"/>
              <a:ext cx="499" cy="726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anose="02010600030101010101" pitchFamily="2" charset="-122"/>
              </a:endParaRP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anose="02010600030101010101" pitchFamily="2" charset="-122"/>
              </a:endParaRP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anose="02010600030101010101" pitchFamily="2" charset="-122"/>
              </a:endParaRP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0" name="Line 175"/>
            <p:cNvSpPr>
              <a:spLocks noChangeShapeType="1"/>
            </p:cNvSpPr>
            <p:nvPr/>
          </p:nvSpPr>
          <p:spPr bwMode="auto">
            <a:xfrm flipH="1">
              <a:off x="4013" y="1253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76"/>
            <p:cNvSpPr>
              <a:spLocks noChangeShapeType="1"/>
            </p:cNvSpPr>
            <p:nvPr/>
          </p:nvSpPr>
          <p:spPr bwMode="auto">
            <a:xfrm>
              <a:off x="3515" y="1478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77"/>
            <p:cNvSpPr>
              <a:spLocks noChangeShapeType="1"/>
            </p:cNvSpPr>
            <p:nvPr/>
          </p:nvSpPr>
          <p:spPr bwMode="auto">
            <a:xfrm>
              <a:off x="3515" y="1660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78"/>
            <p:cNvSpPr>
              <a:spLocks noChangeShapeType="1"/>
            </p:cNvSpPr>
            <p:nvPr/>
          </p:nvSpPr>
          <p:spPr bwMode="auto">
            <a:xfrm>
              <a:off x="3515" y="1841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AutoShape 179"/>
            <p:cNvSpPr/>
            <p:nvPr/>
          </p:nvSpPr>
          <p:spPr bwMode="auto">
            <a:xfrm>
              <a:off x="4060" y="1298"/>
              <a:ext cx="45" cy="726"/>
            </a:xfrm>
            <a:prstGeom prst="rightBrace">
              <a:avLst>
                <a:gd name="adj1" fmla="val 13444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180"/>
            <p:cNvSpPr txBox="1">
              <a:spLocks noChangeArrowheads="1"/>
            </p:cNvSpPr>
            <p:nvPr/>
          </p:nvSpPr>
          <p:spPr bwMode="auto">
            <a:xfrm>
              <a:off x="4105" y="1344"/>
              <a:ext cx="181" cy="681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>
                  <a:latin typeface="宋体" panose="02010600030101010101" pitchFamily="2" charset="-122"/>
                </a:rPr>
                <a:t>数据长度</a:t>
              </a:r>
            </a:p>
          </p:txBody>
        </p:sp>
      </p:grpSp>
      <p:sp>
        <p:nvSpPr>
          <p:cNvPr id="58" name="Text Box 50"/>
          <p:cNvSpPr txBox="1">
            <a:spLocks noChangeArrowheads="1"/>
          </p:cNvSpPr>
          <p:nvPr/>
        </p:nvSpPr>
        <p:spPr bwMode="auto">
          <a:xfrm>
            <a:off x="2987824" y="3933056"/>
            <a:ext cx="540060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860800" indent="-3860800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不对齐、对齐方式，现均为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对齐方式</a:t>
            </a:r>
            <a:endParaRPr lang="en-US" altLang="zh-CN" b="1" u="sng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90" name="AutoShape 38"/>
          <p:cNvSpPr/>
          <p:nvPr/>
        </p:nvSpPr>
        <p:spPr bwMode="auto">
          <a:xfrm>
            <a:off x="395537" y="2701011"/>
            <a:ext cx="1656184" cy="295941"/>
          </a:xfrm>
          <a:prstGeom prst="borderCallout2">
            <a:avLst>
              <a:gd name="adj1" fmla="val 147"/>
              <a:gd name="adj2" fmla="val 50325"/>
              <a:gd name="adj3" fmla="val -41575"/>
              <a:gd name="adj4" fmla="val 50260"/>
              <a:gd name="adj5" fmla="val -154516"/>
              <a:gd name="adj6" fmla="val 71276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en-US" altLang="zh-CN" sz="1800" b="1" dirty="0">
                <a:latin typeface="+mn-ea"/>
                <a:ea typeface="+mn-ea"/>
              </a:rPr>
              <a:t>N</a:t>
            </a:r>
            <a:r>
              <a:rPr lang="zh-CN" altLang="en-US" sz="1800" b="1" dirty="0">
                <a:latin typeface="+mn-ea"/>
                <a:ea typeface="+mn-ea"/>
              </a:rPr>
              <a:t>中内容的约定</a:t>
            </a:r>
            <a:endParaRPr lang="zh-CN" altLang="en-US" sz="2000" b="1" baseline="-14000" dirty="0">
              <a:latin typeface="+mn-ea"/>
              <a:ea typeface="+mn-ea"/>
            </a:endParaRPr>
          </a:p>
        </p:txBody>
      </p:sp>
      <p:sp>
        <p:nvSpPr>
          <p:cNvPr id="91" name="AutoShape 38"/>
          <p:cNvSpPr/>
          <p:nvPr/>
        </p:nvSpPr>
        <p:spPr bwMode="auto">
          <a:xfrm>
            <a:off x="539552" y="3284984"/>
            <a:ext cx="1512168" cy="295941"/>
          </a:xfrm>
          <a:prstGeom prst="borderCallout2">
            <a:avLst>
              <a:gd name="adj1" fmla="val 100112"/>
              <a:gd name="adj2" fmla="val 49492"/>
              <a:gd name="adj3" fmla="val 135634"/>
              <a:gd name="adj4" fmla="val 49191"/>
              <a:gd name="adj5" fmla="val 223759"/>
              <a:gd name="adj6" fmla="val 77459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en-US" altLang="zh-CN" sz="1800" b="1" dirty="0">
                <a:latin typeface="+mn-ea"/>
                <a:ea typeface="+mn-ea"/>
              </a:rPr>
              <a:t>N</a:t>
            </a:r>
            <a:r>
              <a:rPr lang="zh-CN" altLang="en-US" sz="1800" b="1" dirty="0">
                <a:latin typeface="+mn-ea"/>
                <a:ea typeface="+mn-ea"/>
              </a:rPr>
              <a:t>取值的规则</a:t>
            </a:r>
            <a:endParaRPr lang="zh-CN" altLang="en-US" sz="2000" b="1" baseline="-14000" dirty="0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39552" y="4470993"/>
            <a:ext cx="8424936" cy="1838327"/>
            <a:chOff x="539552" y="4470993"/>
            <a:chExt cx="8424936" cy="1838327"/>
          </a:xfrm>
        </p:grpSpPr>
        <p:grpSp>
          <p:nvGrpSpPr>
            <p:cNvPr id="92" name="Group 4"/>
            <p:cNvGrpSpPr/>
            <p:nvPr/>
          </p:nvGrpSpPr>
          <p:grpSpPr bwMode="auto">
            <a:xfrm>
              <a:off x="539552" y="4470993"/>
              <a:ext cx="4073525" cy="1838326"/>
              <a:chOff x="630" y="2091"/>
              <a:chExt cx="2566" cy="1158"/>
            </a:xfrm>
          </p:grpSpPr>
          <p:sp>
            <p:nvSpPr>
              <p:cNvPr id="93" name="Text Box 5"/>
              <p:cNvSpPr txBox="1">
                <a:spLocks noChangeArrowheads="1"/>
              </p:cNvSpPr>
              <p:nvPr/>
            </p:nvSpPr>
            <p:spPr bwMode="auto">
              <a:xfrm>
                <a:off x="1084" y="3067"/>
                <a:ext cx="1452" cy="182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dirty="0">
                    <a:latin typeface="宋体" panose="02010600030101010101" pitchFamily="2" charset="-122"/>
                  </a:rPr>
                  <a:t>不对齐方式</a:t>
                </a:r>
              </a:p>
            </p:txBody>
          </p:sp>
          <p:sp>
            <p:nvSpPr>
              <p:cNvPr id="94" name="Text Box 6"/>
              <p:cNvSpPr txBox="1">
                <a:spLocks noChangeArrowheads="1"/>
              </p:cNvSpPr>
              <p:nvPr/>
            </p:nvSpPr>
            <p:spPr bwMode="auto">
              <a:xfrm>
                <a:off x="1174" y="2091"/>
                <a:ext cx="1107" cy="182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dirty="0">
                    <a:latin typeface="宋体" panose="02010600030101010101" pitchFamily="2" charset="-122"/>
                  </a:rPr>
                  <a:t>多体交叉存储器</a:t>
                </a:r>
              </a:p>
            </p:txBody>
          </p:sp>
          <p:sp>
            <p:nvSpPr>
              <p:cNvPr id="95" name="Text Box 7"/>
              <p:cNvSpPr txBox="1">
                <a:spLocks noChangeArrowheads="1"/>
              </p:cNvSpPr>
              <p:nvPr/>
            </p:nvSpPr>
            <p:spPr bwMode="auto">
              <a:xfrm>
                <a:off x="2789" y="2116"/>
                <a:ext cx="407" cy="907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zh-CN" altLang="en-US" sz="1800" b="1" dirty="0">
                    <a:latin typeface="宋体" panose="02010600030101010101" pitchFamily="2" charset="-122"/>
                  </a:rPr>
                  <a:t>地址</a:t>
                </a:r>
              </a:p>
              <a:p>
                <a:r>
                  <a:rPr lang="zh-CN" altLang="en-US" sz="1800" b="1" dirty="0">
                    <a:latin typeface="宋体" panose="02010600030101010101" pitchFamily="2" charset="-122"/>
                  </a:rPr>
                  <a:t> </a:t>
                </a:r>
                <a:r>
                  <a:rPr lang="en-US" altLang="zh-CN" sz="1800" b="1" dirty="0">
                    <a:latin typeface="宋体" panose="02010600030101010101" pitchFamily="2" charset="-122"/>
                  </a:rPr>
                  <a:t>3</a:t>
                </a:r>
                <a:r>
                  <a:rPr lang="en-US" altLang="zh-CN" sz="1800" b="1" dirty="0">
                    <a:latin typeface="+mn-lt"/>
                  </a:rPr>
                  <a:t>~</a:t>
                </a:r>
                <a:r>
                  <a:rPr lang="en-US" altLang="zh-CN" sz="1800" b="1" dirty="0">
                    <a:latin typeface="宋体" panose="02010600030101010101" pitchFamily="2" charset="-122"/>
                  </a:rPr>
                  <a:t> 0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dirty="0">
                    <a:latin typeface="宋体" panose="02010600030101010101" pitchFamily="2" charset="-122"/>
                  </a:rPr>
                  <a:t> 7</a:t>
                </a:r>
                <a:r>
                  <a:rPr lang="en-US" altLang="zh-CN" sz="1800" b="1" dirty="0">
                    <a:latin typeface="+mn-lt"/>
                  </a:rPr>
                  <a:t>~</a:t>
                </a:r>
                <a:r>
                  <a:rPr lang="en-US" altLang="zh-CN" sz="1800" b="1" dirty="0">
                    <a:latin typeface="宋体" panose="02010600030101010101" pitchFamily="2" charset="-122"/>
                  </a:rPr>
                  <a:t> 4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dirty="0">
                    <a:latin typeface="宋体" panose="02010600030101010101" pitchFamily="2" charset="-122"/>
                  </a:rPr>
                  <a:t>11</a:t>
                </a:r>
                <a:r>
                  <a:rPr lang="en-US" altLang="zh-CN" sz="1800" b="1" dirty="0">
                    <a:latin typeface="+mn-lt"/>
                  </a:rPr>
                  <a:t>~</a:t>
                </a:r>
                <a:r>
                  <a:rPr lang="en-US" altLang="zh-CN" sz="1800" b="1" dirty="0">
                    <a:latin typeface="宋体" panose="02010600030101010101" pitchFamily="2" charset="-122"/>
                  </a:rPr>
                  <a:t> 8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dirty="0">
                    <a:latin typeface="宋体" panose="02010600030101010101" pitchFamily="2" charset="-122"/>
                  </a:rPr>
                  <a:t>15</a:t>
                </a:r>
                <a:r>
                  <a:rPr lang="en-US" altLang="zh-CN" sz="1800" b="1" dirty="0">
                    <a:latin typeface="+mn-lt"/>
                  </a:rPr>
                  <a:t>~</a:t>
                </a:r>
                <a:r>
                  <a:rPr lang="en-US" altLang="zh-CN" sz="1800" b="1" dirty="0">
                    <a:latin typeface="宋体" panose="02010600030101010101" pitchFamily="2" charset="-122"/>
                  </a:rPr>
                  <a:t>12</a:t>
                </a:r>
              </a:p>
            </p:txBody>
          </p:sp>
          <p:sp>
            <p:nvSpPr>
              <p:cNvPr id="96" name="Text Box 8"/>
              <p:cNvSpPr txBox="1">
                <a:spLocks noChangeArrowheads="1"/>
              </p:cNvSpPr>
              <p:nvPr/>
            </p:nvSpPr>
            <p:spPr bwMode="auto">
              <a:xfrm>
                <a:off x="630" y="2304"/>
                <a:ext cx="540" cy="18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anose="02010600030101010101" pitchFamily="2" charset="-122"/>
                  </a:rPr>
                  <a:t>C(N=3)</a:t>
                </a:r>
                <a:endParaRPr lang="en-US" altLang="zh-CN" sz="1800" b="1" baseline="-200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97" name="Text Box 9"/>
              <p:cNvSpPr txBox="1">
                <a:spLocks noChangeArrowheads="1"/>
              </p:cNvSpPr>
              <p:nvPr/>
            </p:nvSpPr>
            <p:spPr bwMode="auto">
              <a:xfrm>
                <a:off x="2250" y="2304"/>
                <a:ext cx="540" cy="1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anose="02010600030101010101" pitchFamily="2" charset="-122"/>
                  </a:rPr>
                  <a:t>A(N=0)</a:t>
                </a:r>
                <a:endParaRPr lang="en-US" altLang="zh-CN" sz="1800" b="1" baseline="-200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98" name="Text Box 10"/>
              <p:cNvSpPr txBox="1">
                <a:spLocks noChangeArrowheads="1"/>
              </p:cNvSpPr>
              <p:nvPr/>
            </p:nvSpPr>
            <p:spPr bwMode="auto">
              <a:xfrm>
                <a:off x="1170" y="2304"/>
                <a:ext cx="1080" cy="1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>
                    <a:latin typeface="宋体" panose="02010600030101010101" pitchFamily="2" charset="-122"/>
                  </a:rPr>
                  <a:t>B(N=1)</a:t>
                </a:r>
                <a:endParaRPr lang="en-US" altLang="zh-CN" sz="1800" b="1" baseline="-20000">
                  <a:latin typeface="宋体" panose="02010600030101010101" pitchFamily="2" charset="-122"/>
                </a:endParaRPr>
              </a:p>
            </p:txBody>
          </p:sp>
          <p:sp>
            <p:nvSpPr>
              <p:cNvPr id="99" name="Text Box 11"/>
              <p:cNvSpPr txBox="1">
                <a:spLocks noChangeArrowheads="1"/>
              </p:cNvSpPr>
              <p:nvPr/>
            </p:nvSpPr>
            <p:spPr bwMode="auto">
              <a:xfrm>
                <a:off x="1170" y="2484"/>
                <a:ext cx="1620" cy="18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anose="02010600030101010101" pitchFamily="2" charset="-122"/>
                  </a:rPr>
                  <a:t>C(</a:t>
                </a:r>
                <a:r>
                  <a:rPr lang="zh-CN" altLang="en-US" sz="1800" b="1" dirty="0">
                    <a:latin typeface="宋体" panose="02010600030101010101" pitchFamily="2" charset="-122"/>
                  </a:rPr>
                  <a:t>续</a:t>
                </a:r>
                <a:r>
                  <a:rPr lang="en-US" altLang="zh-CN" sz="1800" b="1" dirty="0">
                    <a:latin typeface="宋体" panose="02010600030101010101" pitchFamily="2" charset="-122"/>
                  </a:rPr>
                  <a:t>)</a:t>
                </a:r>
                <a:endParaRPr lang="en-US" altLang="zh-CN" sz="1800" b="1" baseline="-200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00" name="Text Box 12"/>
              <p:cNvSpPr txBox="1">
                <a:spLocks noChangeArrowheads="1"/>
              </p:cNvSpPr>
              <p:nvPr/>
            </p:nvSpPr>
            <p:spPr bwMode="auto">
              <a:xfrm>
                <a:off x="630" y="2484"/>
                <a:ext cx="540" cy="18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anose="02010600030101010101" pitchFamily="2" charset="-122"/>
                  </a:rPr>
                  <a:t>D(N=7)</a:t>
                </a:r>
                <a:endParaRPr lang="en-US" altLang="zh-CN" sz="1800" b="1" baseline="-200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01" name="Text Box 13"/>
              <p:cNvSpPr txBox="1">
                <a:spLocks noChangeArrowheads="1"/>
              </p:cNvSpPr>
              <p:nvPr/>
            </p:nvSpPr>
            <p:spPr bwMode="auto">
              <a:xfrm>
                <a:off x="2250" y="2664"/>
                <a:ext cx="540" cy="180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anose="02010600030101010101" pitchFamily="2" charset="-122"/>
                  </a:rPr>
                  <a:t>D(</a:t>
                </a:r>
                <a:r>
                  <a:rPr lang="zh-CN" altLang="en-US" sz="1800" b="1" dirty="0">
                    <a:latin typeface="宋体" panose="02010600030101010101" pitchFamily="2" charset="-122"/>
                  </a:rPr>
                  <a:t>续</a:t>
                </a:r>
                <a:r>
                  <a:rPr lang="en-US" altLang="zh-CN" sz="1800" b="1" dirty="0">
                    <a:latin typeface="宋体" panose="02010600030101010101" pitchFamily="2" charset="-122"/>
                  </a:rPr>
                  <a:t>)</a:t>
                </a:r>
                <a:endParaRPr lang="en-US" altLang="zh-CN" sz="1800" b="1" baseline="-200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02" name="Text Box 14"/>
              <p:cNvSpPr txBox="1">
                <a:spLocks noChangeArrowheads="1"/>
              </p:cNvSpPr>
              <p:nvPr/>
            </p:nvSpPr>
            <p:spPr bwMode="auto">
              <a:xfrm>
                <a:off x="1710" y="2664"/>
                <a:ext cx="540" cy="1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anose="02010600030101010101" pitchFamily="2" charset="-122"/>
                  </a:rPr>
                  <a:t>E(N=9)</a:t>
                </a:r>
                <a:endParaRPr lang="en-US" altLang="zh-CN" sz="1800" b="1" baseline="-200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03" name="Text Box 15" descr="宽上对角线"/>
              <p:cNvSpPr txBox="1">
                <a:spLocks noChangeArrowheads="1"/>
              </p:cNvSpPr>
              <p:nvPr/>
            </p:nvSpPr>
            <p:spPr bwMode="auto">
              <a:xfrm>
                <a:off x="630" y="2844"/>
                <a:ext cx="540" cy="180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endParaRPr lang="zh-CN" altLang="zh-CN" sz="1800" b="1" baseline="-20000">
                  <a:latin typeface="宋体" panose="02010600030101010101" pitchFamily="2" charset="-122"/>
                </a:endParaRPr>
              </a:p>
            </p:txBody>
          </p:sp>
          <p:sp>
            <p:nvSpPr>
              <p:cNvPr id="104" name="Text Box 16" descr="宽上对角线"/>
              <p:cNvSpPr txBox="1">
                <a:spLocks noChangeArrowheads="1"/>
              </p:cNvSpPr>
              <p:nvPr/>
            </p:nvSpPr>
            <p:spPr bwMode="auto">
              <a:xfrm>
                <a:off x="1710" y="2844"/>
                <a:ext cx="540" cy="180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endParaRPr lang="zh-CN" altLang="zh-CN" sz="1800" b="1" baseline="-20000">
                  <a:latin typeface="宋体" panose="02010600030101010101" pitchFamily="2" charset="-122"/>
                </a:endParaRPr>
              </a:p>
            </p:txBody>
          </p:sp>
          <p:sp>
            <p:nvSpPr>
              <p:cNvPr id="105" name="Text Box 17" descr="宽上对角线"/>
              <p:cNvSpPr txBox="1">
                <a:spLocks noChangeArrowheads="1"/>
              </p:cNvSpPr>
              <p:nvPr/>
            </p:nvSpPr>
            <p:spPr bwMode="auto">
              <a:xfrm>
                <a:off x="1170" y="2844"/>
                <a:ext cx="540" cy="180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endParaRPr lang="zh-CN" altLang="zh-CN" sz="1800" b="1" baseline="-20000">
                  <a:latin typeface="宋体" panose="02010600030101010101" pitchFamily="2" charset="-122"/>
                </a:endParaRPr>
              </a:p>
            </p:txBody>
          </p:sp>
          <p:sp>
            <p:nvSpPr>
              <p:cNvPr id="106" name="Text Box 18" descr="宽上对角线"/>
              <p:cNvSpPr txBox="1">
                <a:spLocks noChangeArrowheads="1"/>
              </p:cNvSpPr>
              <p:nvPr/>
            </p:nvSpPr>
            <p:spPr bwMode="auto">
              <a:xfrm>
                <a:off x="2250" y="2844"/>
                <a:ext cx="540" cy="180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endParaRPr lang="zh-CN" altLang="zh-CN" sz="1800" b="1" baseline="-20000">
                  <a:latin typeface="宋体" panose="02010600030101010101" pitchFamily="2" charset="-122"/>
                </a:endParaRPr>
              </a:p>
            </p:txBody>
          </p:sp>
          <p:sp>
            <p:nvSpPr>
              <p:cNvPr id="107" name="Text Box 19"/>
              <p:cNvSpPr txBox="1">
                <a:spLocks noChangeArrowheads="1"/>
              </p:cNvSpPr>
              <p:nvPr/>
            </p:nvSpPr>
            <p:spPr bwMode="auto">
              <a:xfrm>
                <a:off x="630" y="2664"/>
                <a:ext cx="1080" cy="1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anose="02010600030101010101" pitchFamily="2" charset="-122"/>
                  </a:rPr>
                  <a:t>F(N=10)</a:t>
                </a:r>
                <a:endParaRPr lang="en-US" altLang="zh-CN" sz="1800" b="1" baseline="-20000" dirty="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>
              <a:off x="4860032" y="4470994"/>
              <a:ext cx="4104456" cy="1838326"/>
              <a:chOff x="4716016" y="765135"/>
              <a:chExt cx="4104456" cy="1838326"/>
            </a:xfrm>
          </p:grpSpPr>
          <p:sp>
            <p:nvSpPr>
              <p:cNvPr id="109" name="Text Box 21"/>
              <p:cNvSpPr txBox="1">
                <a:spLocks noChangeArrowheads="1"/>
              </p:cNvSpPr>
              <p:nvPr/>
            </p:nvSpPr>
            <p:spPr bwMode="auto">
              <a:xfrm>
                <a:off x="5435154" y="2314536"/>
                <a:ext cx="2305050" cy="288925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800" b="1" dirty="0">
                    <a:latin typeface="宋体" panose="02010600030101010101" pitchFamily="2" charset="-122"/>
                  </a:rPr>
                  <a:t>(</a:t>
                </a:r>
                <a:r>
                  <a:rPr lang="zh-CN" altLang="en-US" sz="1800" b="1" dirty="0">
                    <a:latin typeface="宋体" panose="02010600030101010101" pitchFamily="2" charset="-122"/>
                  </a:rPr>
                  <a:t>边界</a:t>
                </a:r>
                <a:r>
                  <a:rPr lang="en-US" altLang="zh-CN" sz="1800" b="1" dirty="0">
                    <a:latin typeface="宋体" panose="02010600030101010101" pitchFamily="2" charset="-122"/>
                  </a:rPr>
                  <a:t>)</a:t>
                </a:r>
                <a:r>
                  <a:rPr lang="zh-CN" altLang="en-US" sz="1800" b="1" dirty="0">
                    <a:latin typeface="宋体" panose="02010600030101010101" pitchFamily="2" charset="-122"/>
                  </a:rPr>
                  <a:t>对齐方式</a:t>
                </a:r>
              </a:p>
            </p:txBody>
          </p:sp>
          <p:sp>
            <p:nvSpPr>
              <p:cNvPr id="110" name="Text Box 22"/>
              <p:cNvSpPr txBox="1">
                <a:spLocks noChangeArrowheads="1"/>
              </p:cNvSpPr>
              <p:nvPr/>
            </p:nvSpPr>
            <p:spPr bwMode="auto">
              <a:xfrm>
                <a:off x="7308404" y="1092160"/>
                <a:ext cx="863600" cy="28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>
                    <a:latin typeface="宋体" panose="02010600030101010101" pitchFamily="2" charset="-122"/>
                  </a:rPr>
                  <a:t>A(N=0)</a:t>
                </a:r>
                <a:endParaRPr lang="en-US" altLang="zh-CN" sz="1800" b="1" baseline="-20000">
                  <a:latin typeface="宋体" panose="02010600030101010101" pitchFamily="2" charset="-122"/>
                </a:endParaRPr>
              </a:p>
            </p:txBody>
          </p:sp>
          <p:sp>
            <p:nvSpPr>
              <p:cNvPr id="111" name="Text Box 23"/>
              <p:cNvSpPr txBox="1">
                <a:spLocks noChangeArrowheads="1"/>
              </p:cNvSpPr>
              <p:nvPr/>
            </p:nvSpPr>
            <p:spPr bwMode="auto">
              <a:xfrm>
                <a:off x="4716016" y="1092160"/>
                <a:ext cx="1728788" cy="287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>
                    <a:latin typeface="宋体" panose="02010600030101010101" pitchFamily="2" charset="-122"/>
                  </a:rPr>
                  <a:t>B(N=2)</a:t>
                </a:r>
                <a:endParaRPr lang="en-US" altLang="zh-CN" sz="1800" b="1" baseline="-20000">
                  <a:latin typeface="宋体" panose="02010600030101010101" pitchFamily="2" charset="-122"/>
                </a:endParaRPr>
              </a:p>
            </p:txBody>
          </p:sp>
          <p:sp>
            <p:nvSpPr>
              <p:cNvPr id="112" name="Text Box 24"/>
              <p:cNvSpPr txBox="1">
                <a:spLocks noChangeArrowheads="1"/>
              </p:cNvSpPr>
              <p:nvPr/>
            </p:nvSpPr>
            <p:spPr bwMode="auto">
              <a:xfrm>
                <a:off x="4716016" y="1379498"/>
                <a:ext cx="3455988" cy="288925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anose="02010600030101010101" pitchFamily="2" charset="-122"/>
                  </a:rPr>
                  <a:t>C(N=4)</a:t>
                </a:r>
                <a:endParaRPr lang="en-US" altLang="zh-CN" sz="1800" b="1" baseline="-200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13" name="Text Box 25"/>
              <p:cNvSpPr txBox="1">
                <a:spLocks noChangeArrowheads="1"/>
              </p:cNvSpPr>
              <p:nvPr/>
            </p:nvSpPr>
            <p:spPr bwMode="auto">
              <a:xfrm>
                <a:off x="6444804" y="1668423"/>
                <a:ext cx="1727200" cy="288925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anose="02010600030101010101" pitchFamily="2" charset="-122"/>
                  </a:rPr>
                  <a:t>D(N=8)</a:t>
                </a:r>
                <a:endParaRPr lang="en-US" altLang="zh-CN" sz="1800" b="1" baseline="-200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14" name="Text Box 26"/>
              <p:cNvSpPr txBox="1">
                <a:spLocks noChangeArrowheads="1"/>
              </p:cNvSpPr>
              <p:nvPr/>
            </p:nvSpPr>
            <p:spPr bwMode="auto">
              <a:xfrm>
                <a:off x="5579616" y="1668423"/>
                <a:ext cx="865188" cy="28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>
                    <a:latin typeface="宋体" panose="02010600030101010101" pitchFamily="2" charset="-122"/>
                  </a:rPr>
                  <a:t>E(N=10)</a:t>
                </a:r>
                <a:endParaRPr lang="en-US" altLang="zh-CN" sz="1800" b="1" baseline="-20000">
                  <a:latin typeface="宋体" panose="02010600030101010101" pitchFamily="2" charset="-122"/>
                </a:endParaRPr>
              </a:p>
            </p:txBody>
          </p:sp>
          <p:sp>
            <p:nvSpPr>
              <p:cNvPr id="115" name="Text Box 27" descr="宽上对角线"/>
              <p:cNvSpPr txBox="1">
                <a:spLocks noChangeArrowheads="1"/>
              </p:cNvSpPr>
              <p:nvPr/>
            </p:nvSpPr>
            <p:spPr bwMode="auto">
              <a:xfrm>
                <a:off x="4716016" y="1668423"/>
                <a:ext cx="863600" cy="288925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endParaRPr lang="zh-CN" altLang="zh-CN" sz="1800" b="1" baseline="-20000">
                  <a:latin typeface="宋体" panose="02010600030101010101" pitchFamily="2" charset="-122"/>
                </a:endParaRPr>
              </a:p>
            </p:txBody>
          </p:sp>
          <p:sp>
            <p:nvSpPr>
              <p:cNvPr id="116" name="Text Box 28"/>
              <p:cNvSpPr txBox="1">
                <a:spLocks noChangeArrowheads="1"/>
              </p:cNvSpPr>
              <p:nvPr/>
            </p:nvSpPr>
            <p:spPr bwMode="auto">
              <a:xfrm>
                <a:off x="6444804" y="1957348"/>
                <a:ext cx="1727200" cy="288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>
                    <a:latin typeface="宋体" panose="02010600030101010101" pitchFamily="2" charset="-122"/>
                  </a:rPr>
                  <a:t>F(N=12)</a:t>
                </a:r>
                <a:endParaRPr lang="en-US" altLang="zh-CN" sz="1800" b="1" baseline="-20000">
                  <a:latin typeface="宋体" panose="02010600030101010101" pitchFamily="2" charset="-122"/>
                </a:endParaRPr>
              </a:p>
            </p:txBody>
          </p:sp>
          <p:sp>
            <p:nvSpPr>
              <p:cNvPr id="117" name="Text Box 29" descr="宽上对角线"/>
              <p:cNvSpPr txBox="1">
                <a:spLocks noChangeArrowheads="1"/>
              </p:cNvSpPr>
              <p:nvPr/>
            </p:nvSpPr>
            <p:spPr bwMode="auto">
              <a:xfrm>
                <a:off x="4716016" y="1957348"/>
                <a:ext cx="863600" cy="288925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endParaRPr lang="zh-CN" altLang="zh-CN" sz="1800" b="1" baseline="-20000">
                  <a:latin typeface="宋体" panose="02010600030101010101" pitchFamily="2" charset="-122"/>
                </a:endParaRPr>
              </a:p>
            </p:txBody>
          </p:sp>
          <p:sp>
            <p:nvSpPr>
              <p:cNvPr id="118" name="Text Box 30" descr="宽上对角线"/>
              <p:cNvSpPr txBox="1">
                <a:spLocks noChangeArrowheads="1"/>
              </p:cNvSpPr>
              <p:nvPr/>
            </p:nvSpPr>
            <p:spPr bwMode="auto">
              <a:xfrm>
                <a:off x="5579616" y="1957348"/>
                <a:ext cx="865188" cy="288925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endParaRPr lang="zh-CN" altLang="zh-CN" sz="1800" b="1" baseline="-20000">
                  <a:latin typeface="宋体" panose="02010600030101010101" pitchFamily="2" charset="-122"/>
                </a:endParaRPr>
              </a:p>
            </p:txBody>
          </p:sp>
          <p:sp>
            <p:nvSpPr>
              <p:cNvPr id="119" name="Text Box 31"/>
              <p:cNvSpPr txBox="1">
                <a:spLocks noChangeArrowheads="1"/>
              </p:cNvSpPr>
              <p:nvPr/>
            </p:nvSpPr>
            <p:spPr bwMode="auto">
              <a:xfrm>
                <a:off x="5580410" y="765135"/>
                <a:ext cx="1799902" cy="288925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dirty="0">
                    <a:latin typeface="宋体" panose="02010600030101010101" pitchFamily="2" charset="-122"/>
                  </a:rPr>
                  <a:t>多体交叉存储器</a:t>
                </a:r>
              </a:p>
            </p:txBody>
          </p:sp>
          <p:sp>
            <p:nvSpPr>
              <p:cNvPr id="120" name="Text Box 32" descr="宽上对角线"/>
              <p:cNvSpPr txBox="1">
                <a:spLocks noChangeArrowheads="1"/>
              </p:cNvSpPr>
              <p:nvPr/>
            </p:nvSpPr>
            <p:spPr bwMode="auto">
              <a:xfrm>
                <a:off x="6444804" y="1092160"/>
                <a:ext cx="863600" cy="288925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endParaRPr lang="zh-CN" altLang="zh-CN" sz="1800" b="1" baseline="-20000">
                  <a:latin typeface="宋体" panose="02010600030101010101" pitchFamily="2" charset="-122"/>
                </a:endParaRPr>
              </a:p>
            </p:txBody>
          </p:sp>
          <p:sp>
            <p:nvSpPr>
              <p:cNvPr id="121" name="Text Box 7"/>
              <p:cNvSpPr txBox="1">
                <a:spLocks noChangeArrowheads="1"/>
              </p:cNvSpPr>
              <p:nvPr/>
            </p:nvSpPr>
            <p:spPr bwMode="auto">
              <a:xfrm>
                <a:off x="8174359" y="836712"/>
                <a:ext cx="646113" cy="1439863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zh-CN" altLang="en-US" sz="1800" b="1" dirty="0">
                    <a:latin typeface="宋体" panose="02010600030101010101" pitchFamily="2" charset="-122"/>
                  </a:rPr>
                  <a:t>地址</a:t>
                </a:r>
              </a:p>
              <a:p>
                <a:r>
                  <a:rPr lang="zh-CN" altLang="en-US" sz="1800" b="1" dirty="0">
                    <a:latin typeface="宋体" panose="02010600030101010101" pitchFamily="2" charset="-122"/>
                  </a:rPr>
                  <a:t> </a:t>
                </a:r>
                <a:r>
                  <a:rPr lang="en-US" altLang="zh-CN" sz="1800" b="1" dirty="0">
                    <a:latin typeface="宋体" panose="02010600030101010101" pitchFamily="2" charset="-122"/>
                  </a:rPr>
                  <a:t>3</a:t>
                </a:r>
                <a:r>
                  <a:rPr lang="en-US" altLang="zh-CN" sz="1800" b="1" dirty="0">
                    <a:latin typeface="+mn-lt"/>
                  </a:rPr>
                  <a:t>~</a:t>
                </a:r>
                <a:r>
                  <a:rPr lang="en-US" altLang="zh-CN" sz="1800" b="1" dirty="0">
                    <a:latin typeface="宋体" panose="02010600030101010101" pitchFamily="2" charset="-122"/>
                  </a:rPr>
                  <a:t> 0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dirty="0">
                    <a:latin typeface="宋体" panose="02010600030101010101" pitchFamily="2" charset="-122"/>
                  </a:rPr>
                  <a:t> 7</a:t>
                </a:r>
                <a:r>
                  <a:rPr lang="en-US" altLang="zh-CN" sz="1800" b="1" dirty="0">
                    <a:latin typeface="+mn-lt"/>
                  </a:rPr>
                  <a:t>~</a:t>
                </a:r>
                <a:r>
                  <a:rPr lang="en-US" altLang="zh-CN" sz="1800" b="1" dirty="0">
                    <a:latin typeface="宋体" panose="02010600030101010101" pitchFamily="2" charset="-122"/>
                  </a:rPr>
                  <a:t> 4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dirty="0">
                    <a:latin typeface="宋体" panose="02010600030101010101" pitchFamily="2" charset="-122"/>
                  </a:rPr>
                  <a:t>11</a:t>
                </a:r>
                <a:r>
                  <a:rPr lang="en-US" altLang="zh-CN" sz="1800" b="1" dirty="0">
                    <a:latin typeface="+mn-lt"/>
                  </a:rPr>
                  <a:t>~</a:t>
                </a:r>
                <a:r>
                  <a:rPr lang="en-US" altLang="zh-CN" sz="1800" b="1" dirty="0">
                    <a:latin typeface="宋体" panose="02010600030101010101" pitchFamily="2" charset="-122"/>
                  </a:rPr>
                  <a:t> 8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1800" b="1" dirty="0">
                    <a:latin typeface="宋体" panose="02010600030101010101" pitchFamily="2" charset="-122"/>
                  </a:rPr>
                  <a:t>15</a:t>
                </a:r>
                <a:r>
                  <a:rPr lang="en-US" altLang="zh-CN" sz="1800" b="1" dirty="0">
                    <a:latin typeface="+mn-lt"/>
                  </a:rPr>
                  <a:t>~</a:t>
                </a:r>
                <a:r>
                  <a:rPr lang="en-US" altLang="zh-CN" sz="1800" b="1" dirty="0">
                    <a:latin typeface="宋体" panose="02010600030101010101" pitchFamily="2" charset="-122"/>
                  </a:rPr>
                  <a:t>12</a:t>
                </a:r>
              </a:p>
            </p:txBody>
          </p:sp>
        </p:grpSp>
      </p:grpSp>
      <p:grpSp>
        <p:nvGrpSpPr>
          <p:cNvPr id="122" name="组合 121"/>
          <p:cNvGrpSpPr/>
          <p:nvPr/>
        </p:nvGrpSpPr>
        <p:grpSpPr>
          <a:xfrm>
            <a:off x="2267744" y="2276872"/>
            <a:ext cx="6468217" cy="1590681"/>
            <a:chOff x="1692276" y="4549923"/>
            <a:chExt cx="6468217" cy="1590681"/>
          </a:xfrm>
        </p:grpSpPr>
        <p:grpSp>
          <p:nvGrpSpPr>
            <p:cNvPr id="123" name="Group 132"/>
            <p:cNvGrpSpPr/>
            <p:nvPr/>
          </p:nvGrpSpPr>
          <p:grpSpPr bwMode="auto">
            <a:xfrm>
              <a:off x="1692276" y="4551513"/>
              <a:ext cx="3959227" cy="1589091"/>
              <a:chOff x="840" y="846"/>
              <a:chExt cx="2494" cy="1001"/>
            </a:xfrm>
          </p:grpSpPr>
          <p:sp>
            <p:nvSpPr>
              <p:cNvPr id="142" name="Text Box 133"/>
              <p:cNvSpPr txBox="1">
                <a:spLocks noChangeArrowheads="1"/>
              </p:cNvSpPr>
              <p:nvPr/>
            </p:nvSpPr>
            <p:spPr bwMode="auto">
              <a:xfrm>
                <a:off x="840" y="1650"/>
                <a:ext cx="1212" cy="197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dirty="0">
                    <a:latin typeface="宋体" panose="02010600030101010101" pitchFamily="2" charset="-122"/>
                  </a:rPr>
                  <a:t>大端方式</a:t>
                </a:r>
                <a:r>
                  <a:rPr lang="en-US" altLang="zh-CN" sz="1800" b="1" dirty="0">
                    <a:latin typeface="宋体" panose="02010600030101010101" pitchFamily="2" charset="-122"/>
                  </a:rPr>
                  <a:t>(N</a:t>
                </a:r>
                <a:r>
                  <a:rPr lang="zh-CN" altLang="en-US" sz="1800" b="1" dirty="0">
                    <a:latin typeface="宋体" panose="02010600030101010101" pitchFamily="2" charset="-122"/>
                  </a:rPr>
                  <a:t>～</a:t>
                </a:r>
                <a:r>
                  <a:rPr lang="en-US" altLang="zh-CN" sz="1800" b="1" dirty="0">
                    <a:solidFill>
                      <a:srgbClr val="990099"/>
                    </a:solidFill>
                    <a:latin typeface="宋体" panose="02010600030101010101" pitchFamily="2" charset="-122"/>
                  </a:rPr>
                  <a:t>MSB</a:t>
                </a:r>
                <a:r>
                  <a:rPr lang="en-US" altLang="zh-CN" sz="1800" b="1" dirty="0">
                    <a:latin typeface="宋体" panose="02010600030101010101" pitchFamily="2" charset="-122"/>
                  </a:rPr>
                  <a:t>)</a:t>
                </a:r>
                <a:endParaRPr lang="zh-CN" altLang="en-US" sz="1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43" name="Text Box 134"/>
              <p:cNvSpPr txBox="1">
                <a:spLocks noChangeArrowheads="1"/>
              </p:cNvSpPr>
              <p:nvPr/>
            </p:nvSpPr>
            <p:spPr bwMode="auto">
              <a:xfrm>
                <a:off x="930" y="890"/>
                <a:ext cx="273" cy="726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r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anose="02010600030101010101" pitchFamily="2" charset="-122"/>
                  </a:rPr>
                  <a:t>N</a:t>
                </a:r>
              </a:p>
              <a:p>
                <a:pPr algn="r"/>
                <a:r>
                  <a:rPr lang="en-US" altLang="zh-CN" sz="1800" b="1" dirty="0">
                    <a:latin typeface="宋体" panose="02010600030101010101" pitchFamily="2" charset="-122"/>
                  </a:rPr>
                  <a:t>N+1</a:t>
                </a:r>
              </a:p>
              <a:p>
                <a:pPr algn="r"/>
                <a:r>
                  <a:rPr lang="en-US" altLang="zh-CN" sz="1800" b="1" dirty="0">
                    <a:latin typeface="宋体" panose="02010600030101010101" pitchFamily="2" charset="-122"/>
                  </a:rPr>
                  <a:t>N+2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altLang="zh-CN" sz="1800" b="1" dirty="0">
                    <a:latin typeface="宋体" panose="02010600030101010101" pitchFamily="2" charset="-122"/>
                  </a:rPr>
                  <a:t>N+3</a:t>
                </a:r>
                <a:endParaRPr lang="en-US" altLang="zh-CN" sz="1800" b="1" baseline="-200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44" name="Line 135"/>
              <p:cNvSpPr>
                <a:spLocks noChangeShapeType="1"/>
              </p:cNvSpPr>
              <p:nvPr/>
            </p:nvSpPr>
            <p:spPr bwMode="auto">
              <a:xfrm flipH="1">
                <a:off x="1247" y="846"/>
                <a:ext cx="1" cy="8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" name="Text Box 136"/>
              <p:cNvSpPr txBox="1">
                <a:spLocks noChangeArrowheads="1"/>
              </p:cNvSpPr>
              <p:nvPr/>
            </p:nvSpPr>
            <p:spPr bwMode="auto">
              <a:xfrm>
                <a:off x="1248" y="890"/>
                <a:ext cx="499" cy="726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anose="02010600030101010101" pitchFamily="2" charset="-122"/>
                  </a:rPr>
                  <a:t>B</a:t>
                </a:r>
                <a:r>
                  <a:rPr lang="en-US" altLang="zh-CN" b="1" baseline="-14000" dirty="0">
                    <a:solidFill>
                      <a:srgbClr val="FF3399"/>
                    </a:solidFill>
                    <a:latin typeface="宋体" panose="02010600030101010101" pitchFamily="2" charset="-122"/>
                  </a:rPr>
                  <a:t>3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altLang="zh-CN" sz="1800" b="1" dirty="0">
                    <a:latin typeface="宋体" panose="02010600030101010101" pitchFamily="2" charset="-122"/>
                  </a:rPr>
                  <a:t>B</a:t>
                </a:r>
                <a:r>
                  <a:rPr lang="en-US" altLang="zh-CN" b="1" baseline="-14000" dirty="0">
                    <a:solidFill>
                      <a:srgbClr val="FF3399"/>
                    </a:solidFill>
                    <a:latin typeface="宋体" panose="02010600030101010101" pitchFamily="2" charset="-122"/>
                  </a:rPr>
                  <a:t>2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altLang="zh-CN" sz="1800" b="1" dirty="0">
                    <a:latin typeface="宋体" panose="02010600030101010101" pitchFamily="2" charset="-122"/>
                  </a:rPr>
                  <a:t>B</a:t>
                </a:r>
                <a:r>
                  <a:rPr lang="en-US" altLang="zh-CN" b="1" baseline="-14000" dirty="0">
                    <a:solidFill>
                      <a:srgbClr val="FF3399"/>
                    </a:solidFill>
                    <a:latin typeface="宋体" panose="02010600030101010101" pitchFamily="2" charset="-122"/>
                  </a:rPr>
                  <a:t>1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altLang="zh-CN" sz="1800" b="1" dirty="0">
                    <a:latin typeface="宋体" panose="02010600030101010101" pitchFamily="2" charset="-122"/>
                  </a:rPr>
                  <a:t>B</a:t>
                </a:r>
                <a:r>
                  <a:rPr lang="en-US" altLang="zh-CN" b="1" baseline="-14000" dirty="0">
                    <a:solidFill>
                      <a:srgbClr val="FF3399"/>
                    </a:solidFill>
                    <a:latin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46" name="Line 137"/>
              <p:cNvSpPr>
                <a:spLocks noChangeShapeType="1"/>
              </p:cNvSpPr>
              <p:nvPr/>
            </p:nvSpPr>
            <p:spPr bwMode="auto">
              <a:xfrm flipH="1">
                <a:off x="1746" y="846"/>
                <a:ext cx="1" cy="8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Line 138"/>
              <p:cNvSpPr>
                <a:spLocks noChangeShapeType="1"/>
              </p:cNvSpPr>
              <p:nvPr/>
            </p:nvSpPr>
            <p:spPr bwMode="auto">
              <a:xfrm>
                <a:off x="1248" y="1071"/>
                <a:ext cx="4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" name="Line 139"/>
              <p:cNvSpPr>
                <a:spLocks noChangeShapeType="1"/>
              </p:cNvSpPr>
              <p:nvPr/>
            </p:nvSpPr>
            <p:spPr bwMode="auto">
              <a:xfrm>
                <a:off x="1248" y="1253"/>
                <a:ext cx="4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" name="Line 140"/>
              <p:cNvSpPr>
                <a:spLocks noChangeShapeType="1"/>
              </p:cNvSpPr>
              <p:nvPr/>
            </p:nvSpPr>
            <p:spPr bwMode="auto">
              <a:xfrm>
                <a:off x="1248" y="1434"/>
                <a:ext cx="4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Line 141"/>
              <p:cNvSpPr>
                <a:spLocks noChangeShapeType="1"/>
              </p:cNvSpPr>
              <p:nvPr/>
            </p:nvSpPr>
            <p:spPr bwMode="auto">
              <a:xfrm flipH="1">
                <a:off x="1746" y="981"/>
                <a:ext cx="727" cy="0"/>
              </a:xfrm>
              <a:prstGeom prst="line">
                <a:avLst/>
              </a:prstGeom>
              <a:noFill/>
              <a:ln w="15875">
                <a:solidFill>
                  <a:srgbClr val="CC33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" name="Text Box 143"/>
              <p:cNvSpPr txBox="1">
                <a:spLocks noChangeArrowheads="1"/>
              </p:cNvSpPr>
              <p:nvPr/>
            </p:nvSpPr>
            <p:spPr bwMode="auto">
              <a:xfrm>
                <a:off x="2427" y="878"/>
                <a:ext cx="907" cy="181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dirty="0">
                    <a:latin typeface="宋体" panose="02010600030101010101" pitchFamily="2" charset="-122"/>
                  </a:rPr>
                  <a:t>数据地址</a:t>
                </a:r>
              </a:p>
            </p:txBody>
          </p:sp>
        </p:grpSp>
        <p:grpSp>
          <p:nvGrpSpPr>
            <p:cNvPr id="124" name="Group 152"/>
            <p:cNvGrpSpPr/>
            <p:nvPr/>
          </p:nvGrpSpPr>
          <p:grpSpPr bwMode="auto">
            <a:xfrm>
              <a:off x="5553818" y="4549923"/>
              <a:ext cx="2606675" cy="1590675"/>
              <a:chOff x="3680" y="845"/>
              <a:chExt cx="1642" cy="1002"/>
            </a:xfrm>
          </p:grpSpPr>
          <p:sp>
            <p:nvSpPr>
              <p:cNvPr id="133" name="Line 153"/>
              <p:cNvSpPr>
                <a:spLocks noChangeShapeType="1"/>
              </p:cNvSpPr>
              <p:nvPr/>
            </p:nvSpPr>
            <p:spPr bwMode="auto">
              <a:xfrm flipV="1">
                <a:off x="3680" y="981"/>
                <a:ext cx="515" cy="0"/>
              </a:xfrm>
              <a:prstGeom prst="line">
                <a:avLst/>
              </a:prstGeom>
              <a:noFill/>
              <a:ln w="15875">
                <a:solidFill>
                  <a:srgbClr val="CC33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Text Box 154"/>
              <p:cNvSpPr txBox="1">
                <a:spLocks noChangeArrowheads="1"/>
              </p:cNvSpPr>
              <p:nvPr/>
            </p:nvSpPr>
            <p:spPr bwMode="auto">
              <a:xfrm>
                <a:off x="4105" y="1660"/>
                <a:ext cx="1217" cy="187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zh-CN" altLang="en-US" sz="1800" b="1" dirty="0">
                    <a:latin typeface="宋体" panose="02010600030101010101" pitchFamily="2" charset="-122"/>
                  </a:rPr>
                  <a:t>小端方式</a:t>
                </a:r>
                <a:r>
                  <a:rPr lang="en-US" altLang="zh-CN" sz="1800" b="1" dirty="0">
                    <a:latin typeface="宋体" panose="02010600030101010101" pitchFamily="2" charset="-122"/>
                  </a:rPr>
                  <a:t>(N</a:t>
                </a:r>
                <a:r>
                  <a:rPr lang="zh-CN" altLang="en-US" sz="1800" b="1" dirty="0">
                    <a:latin typeface="宋体" panose="02010600030101010101" pitchFamily="2" charset="-122"/>
                  </a:rPr>
                  <a:t>～</a:t>
                </a:r>
                <a:r>
                  <a:rPr lang="en-US" altLang="zh-CN" sz="1800" b="1" dirty="0">
                    <a:solidFill>
                      <a:srgbClr val="990099"/>
                    </a:solidFill>
                    <a:latin typeface="宋体" panose="02010600030101010101" pitchFamily="2" charset="-122"/>
                  </a:rPr>
                  <a:t>LSB</a:t>
                </a:r>
                <a:r>
                  <a:rPr lang="en-US" altLang="zh-CN" sz="1800" b="1" dirty="0">
                    <a:latin typeface="宋体" panose="02010600030101010101" pitchFamily="2" charset="-122"/>
                  </a:rPr>
                  <a:t>)</a:t>
                </a:r>
                <a:endParaRPr lang="zh-CN" altLang="en-US" sz="1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35" name="Text Box 155"/>
              <p:cNvSpPr txBox="1">
                <a:spLocks noChangeArrowheads="1"/>
              </p:cNvSpPr>
              <p:nvPr/>
            </p:nvSpPr>
            <p:spPr bwMode="auto">
              <a:xfrm>
                <a:off x="4195" y="889"/>
                <a:ext cx="273" cy="726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noFill/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r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anose="02010600030101010101" pitchFamily="2" charset="-122"/>
                  </a:rPr>
                  <a:t>N</a:t>
                </a:r>
              </a:p>
              <a:p>
                <a:pPr algn="r"/>
                <a:r>
                  <a:rPr lang="en-US" altLang="zh-CN" sz="1800" b="1" dirty="0">
                    <a:latin typeface="宋体" panose="02010600030101010101" pitchFamily="2" charset="-122"/>
                  </a:rPr>
                  <a:t>N+1</a:t>
                </a:r>
              </a:p>
              <a:p>
                <a:pPr algn="r"/>
                <a:r>
                  <a:rPr lang="en-US" altLang="zh-CN" sz="1800" b="1" dirty="0">
                    <a:latin typeface="宋体" panose="02010600030101010101" pitchFamily="2" charset="-122"/>
                  </a:rPr>
                  <a:t>N+2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altLang="zh-CN" sz="1800" b="1" dirty="0">
                    <a:latin typeface="宋体" panose="02010600030101010101" pitchFamily="2" charset="-122"/>
                  </a:rPr>
                  <a:t>N+3</a:t>
                </a:r>
                <a:endParaRPr lang="en-US" altLang="zh-CN" sz="1800" b="1" baseline="-200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36" name="Line 156"/>
              <p:cNvSpPr>
                <a:spLocks noChangeShapeType="1"/>
              </p:cNvSpPr>
              <p:nvPr/>
            </p:nvSpPr>
            <p:spPr bwMode="auto">
              <a:xfrm flipH="1">
                <a:off x="4512" y="845"/>
                <a:ext cx="1" cy="8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" name="Text Box 157"/>
              <p:cNvSpPr txBox="1">
                <a:spLocks noChangeArrowheads="1"/>
              </p:cNvSpPr>
              <p:nvPr/>
            </p:nvSpPr>
            <p:spPr bwMode="auto">
              <a:xfrm>
                <a:off x="4513" y="889"/>
                <a:ext cx="499" cy="726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1800" b="1" dirty="0">
                    <a:latin typeface="宋体" panose="02010600030101010101" pitchFamily="2" charset="-122"/>
                  </a:rPr>
                  <a:t>B</a:t>
                </a:r>
                <a:r>
                  <a:rPr lang="en-US" altLang="zh-CN" b="1" baseline="-14000" dirty="0">
                    <a:solidFill>
                      <a:srgbClr val="FF3399"/>
                    </a:solidFill>
                    <a:latin typeface="宋体" panose="02010600030101010101" pitchFamily="2" charset="-122"/>
                  </a:rPr>
                  <a:t>0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altLang="zh-CN" sz="1800" b="1" dirty="0">
                    <a:latin typeface="宋体" panose="02010600030101010101" pitchFamily="2" charset="-122"/>
                  </a:rPr>
                  <a:t>B</a:t>
                </a:r>
                <a:r>
                  <a:rPr lang="en-US" altLang="zh-CN" b="1" baseline="-14000" dirty="0">
                    <a:solidFill>
                      <a:srgbClr val="FF3399"/>
                    </a:solidFill>
                    <a:latin typeface="宋体" panose="02010600030101010101" pitchFamily="2" charset="-122"/>
                  </a:rPr>
                  <a:t>1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altLang="zh-CN" sz="1800" b="1" dirty="0">
                    <a:latin typeface="宋体" panose="02010600030101010101" pitchFamily="2" charset="-122"/>
                  </a:rPr>
                  <a:t>B</a:t>
                </a:r>
                <a:r>
                  <a:rPr lang="en-US" altLang="zh-CN" b="1" baseline="-14000" dirty="0">
                    <a:solidFill>
                      <a:srgbClr val="FF3399"/>
                    </a:solidFill>
                    <a:latin typeface="宋体" panose="02010600030101010101" pitchFamily="2" charset="-122"/>
                  </a:rPr>
                  <a:t>2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altLang="zh-CN" sz="1800" b="1" dirty="0">
                    <a:latin typeface="宋体" panose="02010600030101010101" pitchFamily="2" charset="-122"/>
                  </a:rPr>
                  <a:t>B</a:t>
                </a:r>
                <a:r>
                  <a:rPr lang="en-US" altLang="zh-CN" b="1" baseline="-14000" dirty="0">
                    <a:solidFill>
                      <a:srgbClr val="FF3399"/>
                    </a:solidFill>
                    <a:latin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38" name="Line 158"/>
              <p:cNvSpPr>
                <a:spLocks noChangeShapeType="1"/>
              </p:cNvSpPr>
              <p:nvPr/>
            </p:nvSpPr>
            <p:spPr bwMode="auto">
              <a:xfrm flipH="1">
                <a:off x="5011" y="845"/>
                <a:ext cx="1" cy="8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Line 159"/>
              <p:cNvSpPr>
                <a:spLocks noChangeShapeType="1"/>
              </p:cNvSpPr>
              <p:nvPr/>
            </p:nvSpPr>
            <p:spPr bwMode="auto">
              <a:xfrm>
                <a:off x="4513" y="1070"/>
                <a:ext cx="4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0" name="Line 160"/>
              <p:cNvSpPr>
                <a:spLocks noChangeShapeType="1"/>
              </p:cNvSpPr>
              <p:nvPr/>
            </p:nvSpPr>
            <p:spPr bwMode="auto">
              <a:xfrm>
                <a:off x="4513" y="1252"/>
                <a:ext cx="4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Line 161"/>
              <p:cNvSpPr>
                <a:spLocks noChangeShapeType="1"/>
              </p:cNvSpPr>
              <p:nvPr/>
            </p:nvSpPr>
            <p:spPr bwMode="auto">
              <a:xfrm>
                <a:off x="4513" y="1433"/>
                <a:ext cx="4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>
              <a:off x="3419475" y="5196036"/>
              <a:ext cx="2536826" cy="631825"/>
              <a:chOff x="3419475" y="5196036"/>
              <a:chExt cx="2536826" cy="631825"/>
            </a:xfrm>
          </p:grpSpPr>
          <p:sp>
            <p:nvSpPr>
              <p:cNvPr id="126" name="Text Box 142"/>
              <p:cNvSpPr txBox="1">
                <a:spLocks noChangeArrowheads="1"/>
              </p:cNvSpPr>
              <p:nvPr/>
            </p:nvSpPr>
            <p:spPr bwMode="auto">
              <a:xfrm>
                <a:off x="3419475" y="5197624"/>
                <a:ext cx="1222375" cy="357188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zh-CN" altLang="en-US" sz="1800" b="1" dirty="0">
                    <a:latin typeface="宋体" panose="02010600030101010101" pitchFamily="2" charset="-122"/>
                  </a:rPr>
                  <a:t>数据组成：</a:t>
                </a:r>
              </a:p>
            </p:txBody>
          </p:sp>
          <p:sp>
            <p:nvSpPr>
              <p:cNvPr id="127" name="Text Box 144"/>
              <p:cNvSpPr txBox="1">
                <a:spLocks noChangeArrowheads="1"/>
              </p:cNvSpPr>
              <p:nvPr/>
            </p:nvSpPr>
            <p:spPr bwMode="auto">
              <a:xfrm>
                <a:off x="4570413" y="5196036"/>
                <a:ext cx="1366838" cy="358775"/>
              </a:xfrm>
              <a:prstGeom prst="rect">
                <a:avLst/>
              </a:prstGeom>
              <a:solidFill>
                <a:srgbClr val="CC99FF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/>
              <a:lstStyle/>
              <a:p>
                <a:pPr algn="ctr"/>
                <a:r>
                  <a:rPr lang="en-US" altLang="zh-CN" sz="1800" b="1" dirty="0">
                    <a:latin typeface="宋体" panose="02010600030101010101" pitchFamily="2" charset="-122"/>
                  </a:rPr>
                  <a:t>B</a:t>
                </a:r>
                <a:r>
                  <a:rPr lang="en-US" altLang="zh-CN" sz="2000" b="1" baseline="-18000" dirty="0">
                    <a:latin typeface="宋体" panose="02010600030101010101" pitchFamily="2" charset="-122"/>
                  </a:rPr>
                  <a:t>3</a:t>
                </a:r>
                <a:r>
                  <a:rPr lang="en-US" altLang="zh-CN" sz="1800" b="1" dirty="0">
                    <a:latin typeface="宋体" panose="02010600030101010101" pitchFamily="2" charset="-122"/>
                  </a:rPr>
                  <a:t> B</a:t>
                </a:r>
                <a:r>
                  <a:rPr lang="en-US" altLang="zh-CN" sz="2000" b="1" baseline="-18000" dirty="0">
                    <a:latin typeface="宋体" panose="02010600030101010101" pitchFamily="2" charset="-122"/>
                  </a:rPr>
                  <a:t>2</a:t>
                </a:r>
                <a:r>
                  <a:rPr lang="en-US" altLang="zh-CN" sz="1800" b="1" dirty="0">
                    <a:latin typeface="宋体" panose="02010600030101010101" pitchFamily="2" charset="-122"/>
                  </a:rPr>
                  <a:t> B</a:t>
                </a:r>
                <a:r>
                  <a:rPr lang="en-US" altLang="zh-CN" sz="2000" b="1" baseline="-18000" dirty="0">
                    <a:latin typeface="宋体" panose="02010600030101010101" pitchFamily="2" charset="-122"/>
                  </a:rPr>
                  <a:t>1</a:t>
                </a:r>
                <a:r>
                  <a:rPr lang="en-US" altLang="zh-CN" sz="1800" b="1" dirty="0">
                    <a:latin typeface="宋体" panose="02010600030101010101" pitchFamily="2" charset="-122"/>
                  </a:rPr>
                  <a:t> B</a:t>
                </a:r>
                <a:r>
                  <a:rPr lang="en-US" altLang="zh-CN" sz="2000" b="1" baseline="-18000" dirty="0">
                    <a:latin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28" name="Text Box 145"/>
              <p:cNvSpPr txBox="1">
                <a:spLocks noChangeArrowheads="1"/>
              </p:cNvSpPr>
              <p:nvPr/>
            </p:nvSpPr>
            <p:spPr bwMode="auto">
              <a:xfrm>
                <a:off x="4500563" y="5627836"/>
                <a:ext cx="1455738" cy="200025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r>
                  <a:rPr lang="en-US" altLang="zh-CN" sz="1800" b="1" dirty="0">
                    <a:latin typeface="宋体" panose="02010600030101010101" pitchFamily="2" charset="-122"/>
                  </a:rPr>
                  <a:t>MSB</a:t>
                </a:r>
                <a:r>
                  <a:rPr lang="zh-CN" altLang="en-US" sz="1800" b="1" dirty="0">
                    <a:latin typeface="宋体" panose="02010600030101010101" pitchFamily="2" charset="-122"/>
                  </a:rPr>
                  <a:t>      </a:t>
                </a:r>
                <a:r>
                  <a:rPr lang="en-US" altLang="zh-CN" sz="1800" b="1" dirty="0">
                    <a:latin typeface="宋体" panose="02010600030101010101" pitchFamily="2" charset="-122"/>
                  </a:rPr>
                  <a:t>LSB</a:t>
                </a:r>
                <a:endParaRPr lang="zh-CN" altLang="en-US" sz="1800" b="1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129" name="Line 146"/>
              <p:cNvSpPr>
                <a:spLocks noChangeShapeType="1"/>
              </p:cNvSpPr>
              <p:nvPr/>
            </p:nvSpPr>
            <p:spPr bwMode="auto">
              <a:xfrm>
                <a:off x="5045075" y="5743724"/>
                <a:ext cx="43180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Line 147"/>
              <p:cNvSpPr>
                <a:spLocks noChangeShapeType="1"/>
              </p:cNvSpPr>
              <p:nvPr/>
            </p:nvSpPr>
            <p:spPr bwMode="auto">
              <a:xfrm>
                <a:off x="4929188" y="5196036"/>
                <a:ext cx="0" cy="36036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sysDash"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1" name="Line 148"/>
              <p:cNvSpPr>
                <a:spLocks noChangeShapeType="1"/>
              </p:cNvSpPr>
              <p:nvPr/>
            </p:nvSpPr>
            <p:spPr bwMode="auto">
              <a:xfrm>
                <a:off x="5264150" y="5196036"/>
                <a:ext cx="0" cy="36036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sysDash"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Line 149"/>
              <p:cNvSpPr>
                <a:spLocks noChangeShapeType="1"/>
              </p:cNvSpPr>
              <p:nvPr/>
            </p:nvSpPr>
            <p:spPr bwMode="auto">
              <a:xfrm>
                <a:off x="5553075" y="5196036"/>
                <a:ext cx="0" cy="360363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sysDash"/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57BFFDD0-6F79-46FF-BFE2-7F2EBB156BE4}" type="slidenum">
              <a:rPr lang="en-US" altLang="zh-CN" smtClean="0"/>
              <a:t>28</a:t>
            </a:fld>
            <a:endParaRPr lang="en-US" altLang="zh-CN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4282" y="404664"/>
            <a:ext cx="4213702" cy="588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、其它部件的编址单位设计</a:t>
            </a: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*外设的编址单位：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1600" b="1" dirty="0">
              <a:solidFill>
                <a:srgbClr val="C00000"/>
              </a:solidFill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  <a:ea typeface="+mn-ea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  <a:ea typeface="+mn-ea"/>
              </a:rPr>
              <a:t>*</a:t>
            </a:r>
            <a:r>
              <a:rPr lang="en-US" altLang="zh-CN" b="1" spc="370" dirty="0">
                <a:solidFill>
                  <a:srgbClr val="C00000"/>
                </a:solidFill>
                <a:latin typeface="宋体" panose="02010600030101010101" pitchFamily="2" charset="-122"/>
                <a:ea typeface="+mn-ea"/>
              </a:rPr>
              <a:t>REG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  <a:ea typeface="+mn-ea"/>
              </a:rPr>
              <a:t>的编址单位：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125000"/>
              </a:lnSpc>
              <a:spcBef>
                <a:spcPts val="15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  <a:ea typeface="+mn-ea"/>
              </a:rPr>
              <a:t>    REG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  <a:ea typeface="+mn-ea"/>
              </a:rPr>
              <a:t>组织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  <a:ea typeface="+mn-ea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chemeClr val="accent2"/>
              </a:solidFill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chemeClr val="accent2"/>
              </a:solidFill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chemeClr val="accent2"/>
              </a:solidFill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  <a:ea typeface="+mn-ea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  <a:ea typeface="+mn-ea"/>
              </a:rPr>
              <a:t>使用方法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  <a:ea typeface="+mn-ea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1800" b="1" dirty="0">
              <a:solidFill>
                <a:srgbClr val="C00000"/>
              </a:solidFill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  <a:ea typeface="+mn-ea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  <a:ea typeface="+mn-ea"/>
              </a:rPr>
              <a:t>*堆栈的编址单位：</a:t>
            </a:r>
            <a:endParaRPr lang="en-US" altLang="zh-CN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915816" y="868618"/>
            <a:ext cx="5877918" cy="158197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与</a:t>
            </a:r>
            <a:r>
              <a:rPr lang="en-US" altLang="zh-CN" b="1" dirty="0">
                <a:latin typeface="宋体" panose="02010600030101010101" pitchFamily="2" charset="-122"/>
              </a:rPr>
              <a:t>MEM</a:t>
            </a:r>
            <a:r>
              <a:rPr lang="zh-CN" altLang="en-US" b="1" dirty="0">
                <a:latin typeface="宋体" panose="02010600030101010101" pitchFamily="2" charset="-122"/>
              </a:rPr>
              <a:t>一致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←面向传输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均通过总线访问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600" b="1" dirty="0">
                <a:latin typeface="宋体" panose="02010600030101010101" pitchFamily="2" charset="-122"/>
              </a:rPr>
              <a:t>     </a:t>
            </a:r>
            <a:r>
              <a:rPr lang="zh-CN" altLang="en-US" sz="1600" dirty="0">
                <a:latin typeface="宋体" panose="02010600030101010101" pitchFamily="2" charset="-122"/>
              </a:rPr>
              <a:t>└</a:t>
            </a:r>
            <a:r>
              <a:rPr lang="zh-CN" altLang="en-US" sz="1600" b="1" dirty="0">
                <a:latin typeface="宋体" panose="02010600030101010101" pitchFamily="2" charset="-122"/>
              </a:rPr>
              <a:t>→含</a:t>
            </a:r>
            <a:r>
              <a:rPr lang="zh-CN" altLang="en-US" sz="1600" b="1" dirty="0">
                <a:solidFill>
                  <a:srgbClr val="990099"/>
                </a:solidFill>
                <a:latin typeface="宋体" panose="02010600030101010101" pitchFamily="2" charset="-122"/>
              </a:rPr>
              <a:t>数据存放方式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端序</a:t>
            </a:r>
            <a:r>
              <a:rPr lang="en-US" altLang="zh-CN" sz="1600" b="1" dirty="0">
                <a:latin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</a:rPr>
              <a:t>对齐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与</a:t>
            </a:r>
            <a:r>
              <a:rPr lang="en-US" altLang="zh-CN" b="1" u="sng" dirty="0">
                <a:latin typeface="宋体" panose="02010600030101010101" pitchFamily="2" charset="-122"/>
              </a:rPr>
              <a:t>OPD</a:t>
            </a:r>
            <a:r>
              <a:rPr lang="zh-CN" altLang="en-US" b="1" u="sng" dirty="0">
                <a:latin typeface="宋体" panose="02010600030101010101" pitchFamily="2" charset="-122"/>
              </a:rPr>
              <a:t>长度</a:t>
            </a:r>
            <a:r>
              <a:rPr lang="zh-CN" altLang="en-US" b="1" dirty="0">
                <a:latin typeface="宋体" panose="02010600030101010101" pitchFamily="2" charset="-122"/>
              </a:rPr>
              <a:t>对应     </a:t>
            </a:r>
            <a:r>
              <a:rPr lang="zh-CN" altLang="en-US" sz="1800" b="1" dirty="0">
                <a:latin typeface="宋体" panose="02010600030101010101" pitchFamily="2" charset="-122"/>
              </a:rPr>
              <a:t>←面向运算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暂存运算结果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1600" b="1" dirty="0">
                <a:latin typeface="宋体" panose="02010600030101010101" pitchFamily="2" charset="-122"/>
              </a:rPr>
              <a:t>     </a:t>
            </a:r>
            <a:r>
              <a:rPr lang="zh-CN" altLang="en-US" sz="1600" dirty="0">
                <a:latin typeface="宋体" panose="02010600030101010101" pitchFamily="2" charset="-122"/>
              </a:rPr>
              <a:t>└</a:t>
            </a:r>
            <a:r>
              <a:rPr lang="zh-CN" altLang="en-US" sz="1600" b="1" dirty="0">
                <a:latin typeface="宋体" panose="02010600030101010101" pitchFamily="2" charset="-122"/>
              </a:rPr>
              <a:t>←＝</a:t>
            </a:r>
            <a:r>
              <a:rPr lang="en-US" altLang="zh-CN" sz="1600" b="1" dirty="0">
                <a:latin typeface="宋体" panose="02010600030101010101" pitchFamily="2" charset="-122"/>
              </a:rPr>
              <a:t>ALU</a:t>
            </a:r>
            <a:r>
              <a:rPr lang="zh-CN" altLang="en-US" sz="1600" b="1" dirty="0">
                <a:latin typeface="宋体" panose="02010600030101010101" pitchFamily="2" charset="-122"/>
              </a:rPr>
              <a:t>运算位数，可有多种</a:t>
            </a:r>
            <a:endParaRPr lang="en-US" altLang="zh-CN" sz="1600" b="1" dirty="0">
              <a:latin typeface="宋体" panose="02010600030101010101" pitchFamily="2" charset="-122"/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331640" y="2348880"/>
            <a:ext cx="7488832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思考①</a:t>
            </a:r>
            <a:r>
              <a:rPr lang="en-US" altLang="zh-CN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1800" b="1" dirty="0">
                <a:latin typeface="宋体" panose="02010600030101010101" pitchFamily="2" charset="-122"/>
              </a:rPr>
              <a:t>数据表示有</a:t>
            </a:r>
            <a:r>
              <a:rPr lang="en-US" altLang="zh-CN" sz="1800" b="1" dirty="0">
                <a:latin typeface="宋体" panose="02010600030101010101" pitchFamily="2" charset="-122"/>
              </a:rPr>
              <a:t>8/16/32</a:t>
            </a:r>
            <a:r>
              <a:rPr lang="zh-CN" altLang="en-US" sz="1800" b="1" dirty="0">
                <a:latin typeface="宋体" panose="02010600030101010101" pitchFamily="2" charset="-122"/>
              </a:rPr>
              <a:t>位，</a:t>
            </a:r>
            <a:r>
              <a:rPr lang="en-US" altLang="zh-CN" sz="1800" b="1" dirty="0">
                <a:latin typeface="宋体" panose="02010600030101010101" pitchFamily="2" charset="-122"/>
              </a:rPr>
              <a:t>ALU</a:t>
            </a:r>
            <a:r>
              <a:rPr lang="zh-CN" altLang="en-US" sz="1800" b="1" dirty="0">
                <a:latin typeface="宋体" panose="02010600030101010101" pitchFamily="2" charset="-122"/>
              </a:rPr>
              <a:t>支持</a:t>
            </a:r>
            <a:r>
              <a:rPr lang="en-US" altLang="zh-CN" sz="1800" b="1" dirty="0">
                <a:latin typeface="宋体" panose="02010600030101010101" pitchFamily="2" charset="-122"/>
              </a:rPr>
              <a:t>16/32</a:t>
            </a:r>
            <a:r>
              <a:rPr lang="zh-CN" altLang="en-US" sz="1800" b="1" dirty="0">
                <a:latin typeface="宋体" panose="02010600030101010101" pitchFamily="2" charset="-122"/>
              </a:rPr>
              <a:t>位，</a:t>
            </a:r>
            <a:r>
              <a:rPr lang="en-US" altLang="zh-CN" sz="1800" b="1" dirty="0">
                <a:latin typeface="宋体" panose="02010600030101010101" pitchFamily="2" charset="-122"/>
              </a:rPr>
              <a:t>REG</a:t>
            </a:r>
            <a:r>
              <a:rPr lang="zh-CN" altLang="en-US" sz="1800" b="1" dirty="0">
                <a:latin typeface="宋体" panose="02010600030101010101" pitchFamily="2" charset="-122"/>
              </a:rPr>
              <a:t>编址单位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？依据？</a:t>
            </a:r>
            <a:endParaRPr lang="en-US" altLang="zh-CN" sz="1800" b="1" spc="-100" dirty="0">
              <a:latin typeface="宋体" panose="02010600030101010101" pitchFamily="2" charset="-122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267744" y="3140968"/>
            <a:ext cx="6696744" cy="249914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设置</a:t>
            </a:r>
            <a:r>
              <a:rPr lang="zh-CN" altLang="en-US" b="1" u="sng" dirty="0">
                <a:latin typeface="宋体" panose="02010600030101010101" pitchFamily="2" charset="-122"/>
              </a:rPr>
              <a:t>一个</a:t>
            </a:r>
            <a:r>
              <a:rPr lang="en-US" altLang="zh-CN" b="1" dirty="0">
                <a:latin typeface="宋体" panose="02010600030101010101" pitchFamily="2" charset="-122"/>
              </a:rPr>
              <a:t>REGs</a:t>
            </a:r>
            <a:r>
              <a:rPr lang="zh-CN" altLang="en-US" b="1" dirty="0">
                <a:latin typeface="宋体" panose="02010600030101010101" pitchFamily="2" charset="-122"/>
              </a:rPr>
              <a:t>，通过</a:t>
            </a:r>
            <a:r>
              <a:rPr lang="zh-CN" altLang="en-US" b="1" dirty="0">
                <a:solidFill>
                  <a:srgbClr val="990099"/>
                </a:solidFill>
                <a:latin typeface="宋体" panose="02010600030101010101" pitchFamily="2" charset="-122"/>
              </a:rPr>
              <a:t>重命名</a:t>
            </a:r>
            <a:r>
              <a:rPr lang="zh-CN" altLang="en-US" b="1" dirty="0">
                <a:latin typeface="宋体" panose="02010600030101010101" pitchFamily="2" charset="-122"/>
              </a:rPr>
              <a:t>构成</a:t>
            </a:r>
            <a:r>
              <a:rPr lang="zh-CN" altLang="en-US" b="1" u="sng" dirty="0">
                <a:latin typeface="宋体" panose="02010600030101010101" pitchFamily="2" charset="-122"/>
              </a:rPr>
              <a:t>多个</a:t>
            </a:r>
            <a:r>
              <a:rPr lang="zh-CN" altLang="en-US" b="1" dirty="0">
                <a:latin typeface="宋体" panose="02010600030101010101" pitchFamily="2" charset="-122"/>
              </a:rPr>
              <a:t>地址空间</a:t>
            </a:r>
            <a:r>
              <a:rPr lang="en-US" altLang="zh-CN" b="1" dirty="0">
                <a:latin typeface="宋体" panose="02010600030101010101" pitchFamily="2" charset="-122"/>
              </a:rPr>
              <a:t>   </a:t>
            </a:r>
          </a:p>
          <a:p>
            <a:pPr>
              <a:lnSpc>
                <a:spcPct val="125000"/>
              </a:lnSpc>
            </a:pP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多个地址空间可</a:t>
            </a:r>
            <a:r>
              <a:rPr lang="zh-CN" altLang="en-US" b="1" u="sng" dirty="0">
                <a:latin typeface="宋体" panose="02010600030101010101" pitchFamily="2" charset="-122"/>
              </a:rPr>
              <a:t>同时使用</a:t>
            </a:r>
            <a:r>
              <a:rPr lang="en-US" altLang="zh-CN" sz="1800" b="1" dirty="0">
                <a:latin typeface="宋体" panose="02010600030101010101" pitchFamily="2" charset="-122"/>
              </a:rPr>
              <a:t>    </a:t>
            </a:r>
            <a:r>
              <a:rPr lang="zh-CN" altLang="en-US" sz="1600" b="1" dirty="0">
                <a:latin typeface="宋体" panose="02010600030101010101" pitchFamily="2" charset="-122"/>
              </a:rPr>
              <a:t>←每条指令只使用部分</a:t>
            </a:r>
            <a:r>
              <a:rPr lang="en-US" altLang="zh-CN" sz="1600" b="1" dirty="0">
                <a:latin typeface="宋体" panose="02010600030101010101" pitchFamily="2" charset="-122"/>
              </a:rPr>
              <a:t>REG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    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如：</a:t>
            </a:r>
            <a:r>
              <a:rPr lang="en-US" altLang="zh-CN" sz="1800" b="1" dirty="0">
                <a:latin typeface="宋体" panose="02010600030101010101" pitchFamily="2" charset="-122"/>
              </a:rPr>
              <a:t>R4</a:t>
            </a:r>
            <a:r>
              <a:rPr lang="en-US" altLang="zh-CN" sz="1800" b="1" baseline="-18000" dirty="0">
                <a:latin typeface="宋体" panose="02010600030101010101" pitchFamily="2" charset="-122"/>
              </a:rPr>
              <a:t>32</a:t>
            </a:r>
            <a:r>
              <a:rPr lang="zh-CN" altLang="en-US" sz="1800" b="1" baseline="-18000" dirty="0">
                <a:latin typeface="宋体" panose="02010600030101010101" pitchFamily="2" charset="-122"/>
              </a:rPr>
              <a:t>位</a:t>
            </a:r>
            <a:r>
              <a:rPr lang="zh-CN" altLang="en-US" sz="1800" b="1" dirty="0">
                <a:latin typeface="宋体" panose="02010600030101010101" pitchFamily="2" charset="-122"/>
              </a:rPr>
              <a:t>←</a:t>
            </a:r>
            <a:r>
              <a:rPr lang="en-US" altLang="zh-CN" sz="1800" b="1" dirty="0">
                <a:latin typeface="宋体" panose="02010600030101010101" pitchFamily="2" charset="-122"/>
              </a:rPr>
              <a:t>(R4</a:t>
            </a:r>
            <a:r>
              <a:rPr lang="en-US" altLang="zh-CN" sz="1800" b="1" baseline="-18000" dirty="0">
                <a:latin typeface="宋体" panose="02010600030101010101" pitchFamily="2" charset="-122"/>
              </a:rPr>
              <a:t>32</a:t>
            </a:r>
            <a:r>
              <a:rPr lang="zh-CN" altLang="en-US" sz="1800" b="1" baseline="-18000" dirty="0">
                <a:latin typeface="宋体" panose="02010600030101010101" pitchFamily="2" charset="-122"/>
              </a:rPr>
              <a:t>位</a:t>
            </a:r>
            <a:r>
              <a:rPr lang="en-US" altLang="zh-CN" sz="1800" b="1" dirty="0">
                <a:latin typeface="宋体" panose="02010600030101010101" pitchFamily="2" charset="-122"/>
              </a:rPr>
              <a:t>)&lt;&lt;(R0</a:t>
            </a:r>
            <a:r>
              <a:rPr lang="en-US" altLang="zh-CN" sz="1800" b="1" baseline="-18000" dirty="0">
                <a:latin typeface="宋体" panose="02010600030101010101" pitchFamily="2" charset="-122"/>
              </a:rPr>
              <a:t>16</a:t>
            </a:r>
            <a:r>
              <a:rPr lang="zh-CN" altLang="en-US" sz="1800" b="1" baseline="-18000" dirty="0">
                <a:latin typeface="宋体" panose="02010600030101010101" pitchFamily="2" charset="-122"/>
              </a:rPr>
              <a:t>位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331640" y="2780928"/>
            <a:ext cx="6840760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思考②</a:t>
            </a:r>
            <a:r>
              <a:rPr lang="en-US" altLang="zh-CN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sz="1800" b="1" dirty="0">
                <a:latin typeface="宋体" panose="02010600030101010101" pitchFamily="2" charset="-122"/>
              </a:rPr>
              <a:t>REG</a:t>
            </a:r>
            <a:r>
              <a:rPr lang="zh-CN" altLang="en-US" sz="1800" b="1" dirty="0">
                <a:latin typeface="宋体" panose="02010600030101010101" pitchFamily="2" charset="-122"/>
              </a:rPr>
              <a:t>有多种编址单位时，用多个</a:t>
            </a:r>
            <a:r>
              <a:rPr lang="en-US" altLang="zh-CN" sz="1800" b="1" dirty="0">
                <a:latin typeface="宋体" panose="02010600030101010101" pitchFamily="2" charset="-122"/>
              </a:rPr>
              <a:t>REGs</a:t>
            </a:r>
            <a:r>
              <a:rPr lang="zh-CN" altLang="en-US" sz="1800" b="1" dirty="0">
                <a:latin typeface="宋体" panose="02010600030101010101" pitchFamily="2" charset="-122"/>
              </a:rPr>
              <a:t>还是一个</a:t>
            </a:r>
            <a:r>
              <a:rPr lang="en-US" altLang="zh-CN" sz="1800" b="1" dirty="0">
                <a:latin typeface="宋体" panose="02010600030101010101" pitchFamily="2" charset="-122"/>
              </a:rPr>
              <a:t>REGs</a:t>
            </a:r>
            <a:r>
              <a:rPr lang="zh-CN" altLang="en-US" sz="1800" b="1" dirty="0">
                <a:latin typeface="宋体" panose="02010600030101010101" pitchFamily="2" charset="-122"/>
              </a:rPr>
              <a:t>实现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？</a:t>
            </a:r>
            <a:endParaRPr lang="en-US" altLang="zh-CN" sz="1800" b="1" spc="-100" dirty="0">
              <a:latin typeface="宋体" panose="02010600030101010101" pitchFamily="2" charset="-122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933952" y="5589240"/>
            <a:ext cx="6030536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常与</a:t>
            </a:r>
            <a:r>
              <a:rPr lang="en-US" altLang="zh-CN" b="1" dirty="0">
                <a:latin typeface="宋体" panose="02010600030101010101" pitchFamily="2" charset="-122"/>
              </a:rPr>
              <a:t>REG</a:t>
            </a:r>
            <a:r>
              <a:rPr lang="zh-CN" altLang="en-US" b="1" dirty="0">
                <a:latin typeface="宋体" panose="02010600030101010101" pitchFamily="2" charset="-122"/>
              </a:rPr>
              <a:t>一致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←操作速度快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无需长度转换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266134" y="3717032"/>
            <a:ext cx="1872925" cy="1044989"/>
            <a:chOff x="2698899" y="3284091"/>
            <a:chExt cx="1872925" cy="1044989"/>
          </a:xfrm>
        </p:grpSpPr>
        <p:sp>
          <p:nvSpPr>
            <p:cNvPr id="19" name="Text Box 222"/>
            <p:cNvSpPr txBox="1">
              <a:spLocks noChangeArrowheads="1"/>
            </p:cNvSpPr>
            <p:nvPr/>
          </p:nvSpPr>
          <p:spPr bwMode="auto">
            <a:xfrm>
              <a:off x="2698899" y="3284984"/>
              <a:ext cx="288925" cy="180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400" b="1" dirty="0">
                  <a:latin typeface="宋体" panose="02010600030101010101" pitchFamily="2" charset="-122"/>
                </a:rPr>
                <a:t>R0</a:t>
              </a:r>
              <a:endParaRPr lang="en-US" altLang="zh-CN" sz="1400" b="1" baseline="-20000" dirty="0">
                <a:latin typeface="宋体" panose="02010600030101010101" pitchFamily="2" charset="-122"/>
              </a:endParaRPr>
            </a:p>
          </p:txBody>
        </p:sp>
        <p:sp>
          <p:nvSpPr>
            <p:cNvPr id="20" name="Text Box 230" descr="宽上对角线"/>
            <p:cNvSpPr txBox="1">
              <a:spLocks noChangeArrowheads="1"/>
            </p:cNvSpPr>
            <p:nvPr/>
          </p:nvSpPr>
          <p:spPr bwMode="auto">
            <a:xfrm>
              <a:off x="2987824" y="3284091"/>
              <a:ext cx="1584000" cy="180000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宋体" panose="02010600030101010101" pitchFamily="2" charset="-122"/>
                </a:rPr>
                <a:t>地址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=000</a:t>
              </a:r>
              <a:endParaRPr lang="zh-CN" altLang="zh-CN" sz="1400" b="1" dirty="0">
                <a:latin typeface="宋体" panose="02010600030101010101" pitchFamily="2" charset="-122"/>
              </a:endParaRPr>
            </a:p>
          </p:txBody>
        </p:sp>
        <p:sp>
          <p:nvSpPr>
            <p:cNvPr id="21" name="Text Box 233"/>
            <p:cNvSpPr txBox="1">
              <a:spLocks noChangeArrowheads="1"/>
            </p:cNvSpPr>
            <p:nvPr/>
          </p:nvSpPr>
          <p:spPr bwMode="auto">
            <a:xfrm>
              <a:off x="3204000" y="3429000"/>
              <a:ext cx="1188000" cy="144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Times New Roman" panose="02020603050405020304"/>
                </a:rPr>
                <a:t>…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      </a:t>
              </a:r>
              <a:r>
                <a:rPr lang="en-US" altLang="zh-CN" sz="1600" b="1" dirty="0">
                  <a:latin typeface="Times New Roman" panose="02020603050405020304"/>
                </a:rPr>
                <a:t>…</a:t>
              </a:r>
              <a:endParaRPr lang="en-US" altLang="zh-CN" sz="1600" b="1" baseline="-20000" dirty="0">
                <a:latin typeface="宋体" panose="02010600030101010101" pitchFamily="2" charset="-122"/>
              </a:endParaRPr>
            </a:p>
          </p:txBody>
        </p:sp>
        <p:sp>
          <p:nvSpPr>
            <p:cNvPr id="22" name="Text Box 222"/>
            <p:cNvSpPr txBox="1">
              <a:spLocks noChangeArrowheads="1"/>
            </p:cNvSpPr>
            <p:nvPr/>
          </p:nvSpPr>
          <p:spPr bwMode="auto">
            <a:xfrm>
              <a:off x="2698899" y="3609040"/>
              <a:ext cx="288925" cy="180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400" b="1" dirty="0">
                  <a:latin typeface="宋体" panose="02010600030101010101" pitchFamily="2" charset="-122"/>
                </a:rPr>
                <a:t>R3</a:t>
              </a:r>
              <a:endParaRPr lang="en-US" altLang="zh-CN" sz="1400" b="1" baseline="-20000" dirty="0">
                <a:latin typeface="宋体" panose="02010600030101010101" pitchFamily="2" charset="-122"/>
              </a:endParaRPr>
            </a:p>
          </p:txBody>
        </p:sp>
        <p:sp>
          <p:nvSpPr>
            <p:cNvPr id="23" name="Text Box 230" descr="宽上对角线"/>
            <p:cNvSpPr txBox="1">
              <a:spLocks noChangeArrowheads="1"/>
            </p:cNvSpPr>
            <p:nvPr/>
          </p:nvSpPr>
          <p:spPr bwMode="auto">
            <a:xfrm>
              <a:off x="2986534" y="3609040"/>
              <a:ext cx="1584000" cy="180000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宋体" panose="02010600030101010101" pitchFamily="2" charset="-122"/>
                </a:rPr>
                <a:t>地址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=011</a:t>
              </a:r>
              <a:endParaRPr lang="zh-CN" altLang="zh-CN" sz="1400" b="1" dirty="0">
                <a:latin typeface="宋体" panose="02010600030101010101" pitchFamily="2" charset="-122"/>
              </a:endParaRPr>
            </a:p>
          </p:txBody>
        </p:sp>
        <p:sp>
          <p:nvSpPr>
            <p:cNvPr id="24" name="Text Box 222"/>
            <p:cNvSpPr txBox="1">
              <a:spLocks noChangeArrowheads="1"/>
            </p:cNvSpPr>
            <p:nvPr/>
          </p:nvSpPr>
          <p:spPr bwMode="auto">
            <a:xfrm>
              <a:off x="2698899" y="3825064"/>
              <a:ext cx="288925" cy="180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400" b="1" dirty="0">
                  <a:latin typeface="宋体" panose="02010600030101010101" pitchFamily="2" charset="-122"/>
                </a:rPr>
                <a:t>R4</a:t>
              </a:r>
              <a:endParaRPr lang="en-US" altLang="zh-CN" sz="1400" b="1" baseline="-20000" dirty="0">
                <a:latin typeface="宋体" panose="02010600030101010101" pitchFamily="2" charset="-122"/>
              </a:endParaRPr>
            </a:p>
          </p:txBody>
        </p:sp>
        <p:sp>
          <p:nvSpPr>
            <p:cNvPr id="25" name="Text Box 230" descr="宽上对角线"/>
            <p:cNvSpPr txBox="1">
              <a:spLocks noChangeArrowheads="1"/>
            </p:cNvSpPr>
            <p:nvPr/>
          </p:nvSpPr>
          <p:spPr bwMode="auto">
            <a:xfrm>
              <a:off x="2987824" y="3825064"/>
              <a:ext cx="1584000" cy="180000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宋体" panose="02010600030101010101" pitchFamily="2" charset="-122"/>
                </a:rPr>
                <a:t>地址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=100</a:t>
              </a:r>
              <a:endParaRPr lang="zh-CN" altLang="zh-CN" sz="1400" b="1" dirty="0">
                <a:latin typeface="宋体" panose="02010600030101010101" pitchFamily="2" charset="-122"/>
              </a:endParaRPr>
            </a:p>
          </p:txBody>
        </p:sp>
        <p:sp>
          <p:nvSpPr>
            <p:cNvPr id="26" name="Text Box 233"/>
            <p:cNvSpPr txBox="1">
              <a:spLocks noChangeArrowheads="1"/>
            </p:cNvSpPr>
            <p:nvPr/>
          </p:nvSpPr>
          <p:spPr bwMode="auto">
            <a:xfrm>
              <a:off x="3204000" y="3933056"/>
              <a:ext cx="1188000" cy="17713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b="1" dirty="0">
                  <a:latin typeface="Times New Roman" panose="02020603050405020304"/>
                </a:rPr>
                <a:t>…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      </a:t>
              </a:r>
              <a:r>
                <a:rPr lang="en-US" altLang="zh-CN" sz="1600" b="1" dirty="0">
                  <a:latin typeface="Times New Roman" panose="02020603050405020304"/>
                </a:rPr>
                <a:t>…</a:t>
              </a:r>
              <a:endParaRPr lang="en-US" altLang="zh-CN" sz="1600" b="1" baseline="-20000" dirty="0">
                <a:latin typeface="宋体" panose="02010600030101010101" pitchFamily="2" charset="-122"/>
              </a:endParaRPr>
            </a:p>
          </p:txBody>
        </p:sp>
        <p:sp>
          <p:nvSpPr>
            <p:cNvPr id="27" name="Text Box 222"/>
            <p:cNvSpPr txBox="1">
              <a:spLocks noChangeArrowheads="1"/>
            </p:cNvSpPr>
            <p:nvPr/>
          </p:nvSpPr>
          <p:spPr bwMode="auto">
            <a:xfrm>
              <a:off x="2698899" y="4149080"/>
              <a:ext cx="288925" cy="180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400" b="1" dirty="0">
                  <a:latin typeface="宋体" panose="02010600030101010101" pitchFamily="2" charset="-122"/>
                </a:rPr>
                <a:t>R7</a:t>
              </a:r>
              <a:endParaRPr lang="en-US" altLang="zh-CN" sz="1400" b="1" baseline="-20000" dirty="0">
                <a:latin typeface="宋体" panose="02010600030101010101" pitchFamily="2" charset="-122"/>
              </a:endParaRPr>
            </a:p>
          </p:txBody>
        </p:sp>
        <p:sp>
          <p:nvSpPr>
            <p:cNvPr id="28" name="Text Box 230" descr="宽上对角线"/>
            <p:cNvSpPr txBox="1">
              <a:spLocks noChangeArrowheads="1"/>
            </p:cNvSpPr>
            <p:nvPr/>
          </p:nvSpPr>
          <p:spPr bwMode="auto">
            <a:xfrm>
              <a:off x="2986534" y="4149080"/>
              <a:ext cx="1584000" cy="180000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400" b="1" dirty="0">
                  <a:latin typeface="宋体" panose="02010600030101010101" pitchFamily="2" charset="-122"/>
                </a:rPr>
                <a:t>地址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=111</a:t>
              </a:r>
              <a:endParaRPr lang="zh-CN" altLang="zh-CN" sz="1400" b="1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570566" y="3717925"/>
            <a:ext cx="4177898" cy="1044989"/>
            <a:chOff x="4786590" y="3717925"/>
            <a:chExt cx="4177898" cy="1044989"/>
          </a:xfrm>
        </p:grpSpPr>
        <p:grpSp>
          <p:nvGrpSpPr>
            <p:cNvPr id="29" name="组合 28"/>
            <p:cNvGrpSpPr/>
            <p:nvPr/>
          </p:nvGrpSpPr>
          <p:grpSpPr>
            <a:xfrm>
              <a:off x="4786590" y="3717925"/>
              <a:ext cx="1872925" cy="1044989"/>
              <a:chOff x="4715299" y="3284984"/>
              <a:chExt cx="1872925" cy="1044989"/>
            </a:xfrm>
          </p:grpSpPr>
          <p:sp>
            <p:nvSpPr>
              <p:cNvPr id="30" name="Text Box 222"/>
              <p:cNvSpPr txBox="1">
                <a:spLocks noChangeArrowheads="1"/>
              </p:cNvSpPr>
              <p:nvPr/>
            </p:nvSpPr>
            <p:spPr bwMode="auto">
              <a:xfrm>
                <a:off x="4715299" y="3285877"/>
                <a:ext cx="288925" cy="1800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400" b="1" dirty="0">
                    <a:latin typeface="宋体" panose="02010600030101010101" pitchFamily="2" charset="-122"/>
                  </a:rPr>
                  <a:t>R0</a:t>
                </a:r>
                <a:endParaRPr lang="en-US" altLang="zh-CN" sz="1400" b="1" baseline="-200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1" name="Text Box 230" descr="宽上对角线"/>
              <p:cNvSpPr txBox="1">
                <a:spLocks noChangeArrowheads="1"/>
              </p:cNvSpPr>
              <p:nvPr/>
            </p:nvSpPr>
            <p:spPr bwMode="auto">
              <a:xfrm>
                <a:off x="5004224" y="3284984"/>
                <a:ext cx="1584000" cy="180000"/>
              </a:xfrm>
              <a:prstGeom prst="rect">
                <a:avLst/>
              </a:prstGeom>
              <a:pattFill prst="wdUpDiag">
                <a:fgClr>
                  <a:srgbClr val="99CCFF"/>
                </a:fgClr>
                <a:bgClr>
                  <a:schemeClr val="bg1"/>
                </a:bgClr>
              </a:patt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60000"/>
                  </a:lnSpc>
                </a:pPr>
                <a:endParaRPr lang="zh-CN" altLang="zh-CN" sz="1800" b="1" baseline="-200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2" name="Text Box 233"/>
              <p:cNvSpPr txBox="1">
                <a:spLocks noChangeArrowheads="1"/>
              </p:cNvSpPr>
              <p:nvPr/>
            </p:nvSpPr>
            <p:spPr bwMode="auto">
              <a:xfrm>
                <a:off x="5220400" y="3429893"/>
                <a:ext cx="1188000" cy="1440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600" b="1" dirty="0">
                    <a:latin typeface="Times New Roman" panose="02020603050405020304"/>
                  </a:rPr>
                  <a:t>…</a:t>
                </a:r>
                <a:r>
                  <a:rPr lang="en-US" altLang="zh-CN" sz="1600" b="1" dirty="0">
                    <a:latin typeface="宋体" panose="02010600030101010101" pitchFamily="2" charset="-122"/>
                  </a:rPr>
                  <a:t>      </a:t>
                </a:r>
                <a:r>
                  <a:rPr lang="en-US" altLang="zh-CN" sz="1600" b="1" dirty="0">
                    <a:latin typeface="Times New Roman" panose="02020603050405020304"/>
                  </a:rPr>
                  <a:t>…</a:t>
                </a:r>
                <a:endParaRPr lang="en-US" altLang="zh-CN" sz="1600" b="1" baseline="-200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3" name="Text Box 222"/>
              <p:cNvSpPr txBox="1">
                <a:spLocks noChangeArrowheads="1"/>
              </p:cNvSpPr>
              <p:nvPr/>
            </p:nvSpPr>
            <p:spPr bwMode="auto">
              <a:xfrm>
                <a:off x="4715299" y="3609933"/>
                <a:ext cx="288925" cy="1800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400" b="1" dirty="0">
                    <a:latin typeface="宋体" panose="02010600030101010101" pitchFamily="2" charset="-122"/>
                  </a:rPr>
                  <a:t>R3</a:t>
                </a:r>
                <a:endParaRPr lang="en-US" altLang="zh-CN" sz="1400" b="1" baseline="-200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4" name="Text Box 230" descr="宽上对角线"/>
              <p:cNvSpPr txBox="1">
                <a:spLocks noChangeArrowheads="1"/>
              </p:cNvSpPr>
              <p:nvPr/>
            </p:nvSpPr>
            <p:spPr bwMode="auto">
              <a:xfrm>
                <a:off x="5002934" y="3609933"/>
                <a:ext cx="1584000" cy="180000"/>
              </a:xfrm>
              <a:prstGeom prst="rect">
                <a:avLst/>
              </a:prstGeom>
              <a:pattFill prst="wdUpDiag">
                <a:fgClr>
                  <a:srgbClr val="99CCFF"/>
                </a:fgClr>
                <a:bgClr>
                  <a:schemeClr val="bg1"/>
                </a:bgClr>
              </a:patt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60000"/>
                  </a:lnSpc>
                </a:pPr>
                <a:endParaRPr lang="zh-CN" altLang="zh-CN" sz="1800" b="1" baseline="-200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5" name="Text Box 222"/>
              <p:cNvSpPr txBox="1">
                <a:spLocks noChangeArrowheads="1"/>
              </p:cNvSpPr>
              <p:nvPr/>
            </p:nvSpPr>
            <p:spPr bwMode="auto">
              <a:xfrm>
                <a:off x="4715299" y="3825957"/>
                <a:ext cx="288925" cy="1800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400" b="1" dirty="0">
                    <a:latin typeface="宋体" panose="02010600030101010101" pitchFamily="2" charset="-122"/>
                  </a:rPr>
                  <a:t>R4</a:t>
                </a:r>
                <a:endParaRPr lang="en-US" altLang="zh-CN" sz="1400" b="1" baseline="-200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6" name="Text Box 230" descr="宽上对角线"/>
              <p:cNvSpPr txBox="1">
                <a:spLocks noChangeArrowheads="1"/>
              </p:cNvSpPr>
              <p:nvPr/>
            </p:nvSpPr>
            <p:spPr bwMode="auto">
              <a:xfrm>
                <a:off x="5004224" y="3825957"/>
                <a:ext cx="1584000" cy="180000"/>
              </a:xfrm>
              <a:prstGeom prst="rect">
                <a:avLst/>
              </a:prstGeom>
              <a:pattFill prst="wdUpDiag">
                <a:fgClr>
                  <a:srgbClr val="99CCFF"/>
                </a:fgClr>
                <a:bgClr>
                  <a:schemeClr val="bg1"/>
                </a:bgClr>
              </a:patt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60000"/>
                  </a:lnSpc>
                </a:pPr>
                <a:endParaRPr lang="zh-CN" altLang="zh-CN" sz="1600" b="1" baseline="-200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7" name="Text Box 233"/>
              <p:cNvSpPr txBox="1">
                <a:spLocks noChangeArrowheads="1"/>
              </p:cNvSpPr>
              <p:nvPr/>
            </p:nvSpPr>
            <p:spPr bwMode="auto">
              <a:xfrm>
                <a:off x="5220400" y="3933949"/>
                <a:ext cx="1188000" cy="177133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600" b="1" dirty="0">
                    <a:latin typeface="Times New Roman" panose="02020603050405020304"/>
                  </a:rPr>
                  <a:t>…</a:t>
                </a:r>
                <a:r>
                  <a:rPr lang="en-US" altLang="zh-CN" sz="1600" b="1" dirty="0">
                    <a:latin typeface="宋体" panose="02010600030101010101" pitchFamily="2" charset="-122"/>
                  </a:rPr>
                  <a:t>      </a:t>
                </a:r>
                <a:r>
                  <a:rPr lang="en-US" altLang="zh-CN" sz="1600" b="1" dirty="0">
                    <a:latin typeface="Times New Roman" panose="02020603050405020304"/>
                  </a:rPr>
                  <a:t>…</a:t>
                </a:r>
                <a:endParaRPr lang="en-US" altLang="zh-CN" sz="1600" b="1" baseline="-200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8" name="Text Box 222"/>
              <p:cNvSpPr txBox="1">
                <a:spLocks noChangeArrowheads="1"/>
              </p:cNvSpPr>
              <p:nvPr/>
            </p:nvSpPr>
            <p:spPr bwMode="auto">
              <a:xfrm>
                <a:off x="4715299" y="4149973"/>
                <a:ext cx="288925" cy="1800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400" b="1" dirty="0">
                    <a:latin typeface="宋体" panose="02010600030101010101" pitchFamily="2" charset="-122"/>
                  </a:rPr>
                  <a:t>R7</a:t>
                </a:r>
                <a:endParaRPr lang="en-US" altLang="zh-CN" sz="1400" b="1" baseline="-200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39" name="Text Box 230" descr="宽上对角线"/>
              <p:cNvSpPr txBox="1">
                <a:spLocks noChangeArrowheads="1"/>
              </p:cNvSpPr>
              <p:nvPr/>
            </p:nvSpPr>
            <p:spPr bwMode="auto">
              <a:xfrm>
                <a:off x="5002934" y="4149973"/>
                <a:ext cx="1584000" cy="180000"/>
              </a:xfrm>
              <a:prstGeom prst="rect">
                <a:avLst/>
              </a:prstGeom>
              <a:pattFill prst="wdUpDiag">
                <a:fgClr>
                  <a:srgbClr val="99CCFF"/>
                </a:fgClr>
                <a:bgClr>
                  <a:schemeClr val="bg1"/>
                </a:bgClr>
              </a:patt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60000"/>
                  </a:lnSpc>
                </a:pPr>
                <a:endParaRPr lang="zh-CN" altLang="zh-CN" sz="1800" b="1" baseline="-200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0" name="Text Box 213"/>
              <p:cNvSpPr txBox="1">
                <a:spLocks noChangeArrowheads="1"/>
              </p:cNvSpPr>
              <p:nvPr/>
            </p:nvSpPr>
            <p:spPr bwMode="auto">
              <a:xfrm>
                <a:off x="5796224" y="4149080"/>
                <a:ext cx="792000" cy="180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>
                    <a:latin typeface="宋体" panose="02010600030101010101" pitchFamily="2" charset="-122"/>
                  </a:rPr>
                  <a:t>地址</a:t>
                </a:r>
                <a:r>
                  <a:rPr lang="en-US" altLang="zh-CN" sz="1400" b="1" dirty="0">
                    <a:latin typeface="宋体" panose="02010600030101010101" pitchFamily="2" charset="-122"/>
                  </a:rPr>
                  <a:t>=111</a:t>
                </a:r>
              </a:p>
            </p:txBody>
          </p:sp>
          <p:sp>
            <p:nvSpPr>
              <p:cNvPr id="41" name="Text Box 213"/>
              <p:cNvSpPr txBox="1">
                <a:spLocks noChangeArrowheads="1"/>
              </p:cNvSpPr>
              <p:nvPr/>
            </p:nvSpPr>
            <p:spPr bwMode="auto">
              <a:xfrm>
                <a:off x="5796224" y="3825064"/>
                <a:ext cx="792000" cy="180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>
                    <a:latin typeface="宋体" panose="02010600030101010101" pitchFamily="2" charset="-122"/>
                  </a:rPr>
                  <a:t>地址</a:t>
                </a:r>
                <a:r>
                  <a:rPr lang="en-US" altLang="zh-CN" sz="1400" b="1" dirty="0">
                    <a:latin typeface="宋体" panose="02010600030101010101" pitchFamily="2" charset="-122"/>
                  </a:rPr>
                  <a:t>=100</a:t>
                </a:r>
              </a:p>
            </p:txBody>
          </p:sp>
          <p:sp>
            <p:nvSpPr>
              <p:cNvPr id="42" name="Text Box 213"/>
              <p:cNvSpPr txBox="1">
                <a:spLocks noChangeArrowheads="1"/>
              </p:cNvSpPr>
              <p:nvPr/>
            </p:nvSpPr>
            <p:spPr bwMode="auto">
              <a:xfrm>
                <a:off x="5796224" y="3284984"/>
                <a:ext cx="792000" cy="180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>
                    <a:latin typeface="宋体" panose="02010600030101010101" pitchFamily="2" charset="-122"/>
                  </a:rPr>
                  <a:t>地址</a:t>
                </a:r>
                <a:r>
                  <a:rPr lang="en-US" altLang="zh-CN" sz="1400" b="1" dirty="0">
                    <a:latin typeface="宋体" panose="02010600030101010101" pitchFamily="2" charset="-122"/>
                  </a:rPr>
                  <a:t>=000</a:t>
                </a:r>
              </a:p>
            </p:txBody>
          </p:sp>
          <p:sp>
            <p:nvSpPr>
              <p:cNvPr id="43" name="Text Box 213"/>
              <p:cNvSpPr txBox="1">
                <a:spLocks noChangeArrowheads="1"/>
              </p:cNvSpPr>
              <p:nvPr/>
            </p:nvSpPr>
            <p:spPr bwMode="auto">
              <a:xfrm>
                <a:off x="5796224" y="3609040"/>
                <a:ext cx="792000" cy="180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>
                    <a:latin typeface="宋体" panose="02010600030101010101" pitchFamily="2" charset="-122"/>
                  </a:rPr>
                  <a:t>地址</a:t>
                </a:r>
                <a:r>
                  <a:rPr lang="en-US" altLang="zh-CN" sz="1400" b="1" dirty="0">
                    <a:latin typeface="宋体" panose="02010600030101010101" pitchFamily="2" charset="-122"/>
                  </a:rPr>
                  <a:t>=011</a:t>
                </a: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7091563" y="3717925"/>
              <a:ext cx="1872925" cy="1044989"/>
              <a:chOff x="6732240" y="3284984"/>
              <a:chExt cx="1872925" cy="1044989"/>
            </a:xfrm>
          </p:grpSpPr>
          <p:sp>
            <p:nvSpPr>
              <p:cNvPr id="45" name="Text Box 222"/>
              <p:cNvSpPr txBox="1">
                <a:spLocks noChangeArrowheads="1"/>
              </p:cNvSpPr>
              <p:nvPr/>
            </p:nvSpPr>
            <p:spPr bwMode="auto">
              <a:xfrm>
                <a:off x="6732240" y="3285877"/>
                <a:ext cx="288925" cy="1800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400" b="1" dirty="0">
                    <a:latin typeface="宋体" panose="02010600030101010101" pitchFamily="2" charset="-122"/>
                  </a:rPr>
                  <a:t>R0</a:t>
                </a:r>
                <a:endParaRPr lang="en-US" altLang="zh-CN" sz="1400" b="1" baseline="-200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6" name="Text Box 230" descr="宽上对角线"/>
              <p:cNvSpPr txBox="1">
                <a:spLocks noChangeArrowheads="1"/>
              </p:cNvSpPr>
              <p:nvPr/>
            </p:nvSpPr>
            <p:spPr bwMode="auto">
              <a:xfrm>
                <a:off x="7021165" y="3284984"/>
                <a:ext cx="1584000" cy="180000"/>
              </a:xfrm>
              <a:prstGeom prst="rect">
                <a:avLst/>
              </a:prstGeom>
              <a:pattFill prst="wdUpDiag">
                <a:fgClr>
                  <a:srgbClr val="99CCFF"/>
                </a:fgClr>
                <a:bgClr>
                  <a:schemeClr val="bg1"/>
                </a:bgClr>
              </a:patt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60000"/>
                  </a:lnSpc>
                </a:pPr>
                <a:endParaRPr lang="zh-CN" altLang="zh-CN" sz="1800" b="1" baseline="-200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7" name="Text Box 233"/>
              <p:cNvSpPr txBox="1">
                <a:spLocks noChangeArrowheads="1"/>
              </p:cNvSpPr>
              <p:nvPr/>
            </p:nvSpPr>
            <p:spPr bwMode="auto">
              <a:xfrm>
                <a:off x="7237341" y="3429893"/>
                <a:ext cx="1188000" cy="1440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600" b="1" dirty="0">
                    <a:latin typeface="Times New Roman" panose="02020603050405020304"/>
                  </a:rPr>
                  <a:t>…</a:t>
                </a:r>
                <a:r>
                  <a:rPr lang="en-US" altLang="zh-CN" sz="1600" b="1" dirty="0">
                    <a:latin typeface="宋体" panose="02010600030101010101" pitchFamily="2" charset="-122"/>
                  </a:rPr>
                  <a:t>      </a:t>
                </a:r>
                <a:r>
                  <a:rPr lang="en-US" altLang="zh-CN" sz="1600" b="1" dirty="0">
                    <a:latin typeface="Times New Roman" panose="02020603050405020304"/>
                  </a:rPr>
                  <a:t>…</a:t>
                </a:r>
                <a:endParaRPr lang="en-US" altLang="zh-CN" sz="1600" b="1" baseline="-200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8" name="Text Box 222"/>
              <p:cNvSpPr txBox="1">
                <a:spLocks noChangeArrowheads="1"/>
              </p:cNvSpPr>
              <p:nvPr/>
            </p:nvSpPr>
            <p:spPr bwMode="auto">
              <a:xfrm>
                <a:off x="6732240" y="3609933"/>
                <a:ext cx="288925" cy="1800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400" b="1" dirty="0">
                    <a:latin typeface="宋体" panose="02010600030101010101" pitchFamily="2" charset="-122"/>
                  </a:rPr>
                  <a:t>R3</a:t>
                </a:r>
                <a:endParaRPr lang="en-US" altLang="zh-CN" sz="1400" b="1" baseline="-200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49" name="Text Box 230" descr="宽上对角线"/>
              <p:cNvSpPr txBox="1">
                <a:spLocks noChangeArrowheads="1"/>
              </p:cNvSpPr>
              <p:nvPr/>
            </p:nvSpPr>
            <p:spPr bwMode="auto">
              <a:xfrm>
                <a:off x="7019875" y="3609933"/>
                <a:ext cx="1584000" cy="180000"/>
              </a:xfrm>
              <a:prstGeom prst="rect">
                <a:avLst/>
              </a:prstGeom>
              <a:pattFill prst="wdUpDiag">
                <a:fgClr>
                  <a:srgbClr val="99CCFF"/>
                </a:fgClr>
                <a:bgClr>
                  <a:schemeClr val="bg1"/>
                </a:bgClr>
              </a:patt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60000"/>
                  </a:lnSpc>
                </a:pPr>
                <a:endParaRPr lang="zh-CN" altLang="zh-CN" sz="1800" b="1" baseline="-200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50" name="Text Box 222"/>
              <p:cNvSpPr txBox="1">
                <a:spLocks noChangeArrowheads="1"/>
              </p:cNvSpPr>
              <p:nvPr/>
            </p:nvSpPr>
            <p:spPr bwMode="auto">
              <a:xfrm>
                <a:off x="6732240" y="3825957"/>
                <a:ext cx="288925" cy="1800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400" b="1" dirty="0">
                    <a:latin typeface="宋体" panose="02010600030101010101" pitchFamily="2" charset="-122"/>
                  </a:rPr>
                  <a:t>R4</a:t>
                </a:r>
                <a:endParaRPr lang="en-US" altLang="zh-CN" sz="1400" b="1" baseline="-200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51" name="Text Box 230" descr="宽上对角线"/>
              <p:cNvSpPr txBox="1">
                <a:spLocks noChangeArrowheads="1"/>
              </p:cNvSpPr>
              <p:nvPr/>
            </p:nvSpPr>
            <p:spPr bwMode="auto">
              <a:xfrm>
                <a:off x="7021165" y="3825957"/>
                <a:ext cx="1584000" cy="180000"/>
              </a:xfrm>
              <a:prstGeom prst="rect">
                <a:avLst/>
              </a:prstGeom>
              <a:pattFill prst="wdUpDiag">
                <a:fgClr>
                  <a:srgbClr val="99CCFF"/>
                </a:fgClr>
                <a:bgClr>
                  <a:schemeClr val="bg1"/>
                </a:bgClr>
              </a:patt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60000"/>
                  </a:lnSpc>
                </a:pPr>
                <a:endParaRPr lang="zh-CN" altLang="zh-CN" sz="1600" b="1" baseline="-200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52" name="Text Box 233"/>
              <p:cNvSpPr txBox="1">
                <a:spLocks noChangeArrowheads="1"/>
              </p:cNvSpPr>
              <p:nvPr/>
            </p:nvSpPr>
            <p:spPr bwMode="auto">
              <a:xfrm>
                <a:off x="7237341" y="3933949"/>
                <a:ext cx="1188000" cy="177133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80000"/>
                  </a:lnSpc>
                </a:pPr>
                <a:r>
                  <a:rPr lang="en-US" altLang="zh-CN" sz="1600" b="1" dirty="0">
                    <a:latin typeface="Times New Roman" panose="02020603050405020304"/>
                  </a:rPr>
                  <a:t>…</a:t>
                </a:r>
                <a:r>
                  <a:rPr lang="en-US" altLang="zh-CN" sz="1600" b="1" dirty="0">
                    <a:latin typeface="宋体" panose="02010600030101010101" pitchFamily="2" charset="-122"/>
                  </a:rPr>
                  <a:t>      </a:t>
                </a:r>
                <a:r>
                  <a:rPr lang="en-US" altLang="zh-CN" sz="1600" b="1" dirty="0">
                    <a:latin typeface="Times New Roman" panose="02020603050405020304"/>
                  </a:rPr>
                  <a:t>…</a:t>
                </a:r>
                <a:endParaRPr lang="en-US" altLang="zh-CN" sz="1600" b="1" baseline="-200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53" name="Text Box 222"/>
              <p:cNvSpPr txBox="1">
                <a:spLocks noChangeArrowheads="1"/>
              </p:cNvSpPr>
              <p:nvPr/>
            </p:nvSpPr>
            <p:spPr bwMode="auto">
              <a:xfrm>
                <a:off x="6732240" y="4149973"/>
                <a:ext cx="288925" cy="180000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/>
                <a:r>
                  <a:rPr lang="en-US" altLang="zh-CN" sz="1400" b="1" dirty="0">
                    <a:latin typeface="宋体" panose="02010600030101010101" pitchFamily="2" charset="-122"/>
                  </a:rPr>
                  <a:t>R7</a:t>
                </a:r>
                <a:endParaRPr lang="en-US" altLang="zh-CN" sz="1400" b="1" baseline="-200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54" name="Text Box 230" descr="宽上对角线"/>
              <p:cNvSpPr txBox="1">
                <a:spLocks noChangeArrowheads="1"/>
              </p:cNvSpPr>
              <p:nvPr/>
            </p:nvSpPr>
            <p:spPr bwMode="auto">
              <a:xfrm>
                <a:off x="7019875" y="4149973"/>
                <a:ext cx="1584000" cy="180000"/>
              </a:xfrm>
              <a:prstGeom prst="rect">
                <a:avLst/>
              </a:prstGeom>
              <a:pattFill prst="wdUpDiag">
                <a:fgClr>
                  <a:srgbClr val="99CCFF"/>
                </a:fgClr>
                <a:bgClr>
                  <a:schemeClr val="bg1"/>
                </a:bgClr>
              </a:patt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60000"/>
                  </a:lnSpc>
                </a:pPr>
                <a:endParaRPr lang="zh-CN" altLang="zh-CN" sz="1800" b="1" baseline="-200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55" name="Text Box 213"/>
              <p:cNvSpPr txBox="1">
                <a:spLocks noChangeArrowheads="1"/>
              </p:cNvSpPr>
              <p:nvPr/>
            </p:nvSpPr>
            <p:spPr bwMode="auto">
              <a:xfrm>
                <a:off x="7020360" y="3609040"/>
                <a:ext cx="792000" cy="180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>
                    <a:latin typeface="宋体" panose="02010600030101010101" pitchFamily="2" charset="-122"/>
                  </a:rPr>
                  <a:t>地址</a:t>
                </a:r>
                <a:r>
                  <a:rPr lang="en-US" altLang="zh-CN" sz="1400" b="1" dirty="0">
                    <a:latin typeface="宋体" panose="02010600030101010101" pitchFamily="2" charset="-122"/>
                  </a:rPr>
                  <a:t>=111</a:t>
                </a:r>
              </a:p>
            </p:txBody>
          </p:sp>
          <p:sp>
            <p:nvSpPr>
              <p:cNvPr id="56" name="Text Box 213"/>
              <p:cNvSpPr txBox="1">
                <a:spLocks noChangeArrowheads="1"/>
              </p:cNvSpPr>
              <p:nvPr/>
            </p:nvSpPr>
            <p:spPr bwMode="auto">
              <a:xfrm>
                <a:off x="7813165" y="3609040"/>
                <a:ext cx="792000" cy="180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>
                    <a:latin typeface="宋体" panose="02010600030101010101" pitchFamily="2" charset="-122"/>
                  </a:rPr>
                  <a:t>地址</a:t>
                </a:r>
                <a:r>
                  <a:rPr lang="en-US" altLang="zh-CN" sz="1400" b="1" dirty="0">
                    <a:latin typeface="宋体" panose="02010600030101010101" pitchFamily="2" charset="-122"/>
                  </a:rPr>
                  <a:t>=110</a:t>
                </a:r>
              </a:p>
            </p:txBody>
          </p:sp>
          <p:sp>
            <p:nvSpPr>
              <p:cNvPr id="57" name="Text Box 213"/>
              <p:cNvSpPr txBox="1">
                <a:spLocks noChangeArrowheads="1"/>
              </p:cNvSpPr>
              <p:nvPr/>
            </p:nvSpPr>
            <p:spPr bwMode="auto">
              <a:xfrm>
                <a:off x="7813165" y="3284984"/>
                <a:ext cx="792000" cy="180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>
                    <a:latin typeface="宋体" panose="02010600030101010101" pitchFamily="2" charset="-122"/>
                  </a:rPr>
                  <a:t>地址</a:t>
                </a:r>
                <a:r>
                  <a:rPr lang="en-US" altLang="zh-CN" sz="1400" b="1" dirty="0">
                    <a:latin typeface="宋体" panose="02010600030101010101" pitchFamily="2" charset="-122"/>
                  </a:rPr>
                  <a:t>=000</a:t>
                </a:r>
              </a:p>
            </p:txBody>
          </p:sp>
          <p:sp>
            <p:nvSpPr>
              <p:cNvPr id="58" name="Text Box 213"/>
              <p:cNvSpPr txBox="1">
                <a:spLocks noChangeArrowheads="1"/>
              </p:cNvSpPr>
              <p:nvPr/>
            </p:nvSpPr>
            <p:spPr bwMode="auto">
              <a:xfrm>
                <a:off x="7020360" y="3284984"/>
                <a:ext cx="792000" cy="180000"/>
              </a:xfrm>
              <a:prstGeom prst="rect">
                <a:avLst/>
              </a:prstGeom>
              <a:solidFill>
                <a:srgbClr val="99CCFF">
                  <a:alpha val="80000"/>
                </a:srgbClr>
              </a:solidFill>
              <a:ln w="15875">
                <a:solidFill>
                  <a:schemeClr val="tx1"/>
                </a:solidFill>
                <a:miter lim="800000"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zh-CN" altLang="en-US" sz="1400" b="1" dirty="0">
                    <a:latin typeface="宋体" panose="02010600030101010101" pitchFamily="2" charset="-122"/>
                  </a:rPr>
                  <a:t>地址</a:t>
                </a:r>
                <a:r>
                  <a:rPr lang="en-US" altLang="zh-CN" sz="1400" b="1" dirty="0">
                    <a:latin typeface="宋体" panose="02010600030101010101" pitchFamily="2" charset="-122"/>
                  </a:rPr>
                  <a:t>=001</a:t>
                </a:r>
              </a:p>
            </p:txBody>
          </p:sp>
        </p:grpSp>
        <p:sp>
          <p:nvSpPr>
            <p:cNvPr id="59" name="Text Box 222"/>
            <p:cNvSpPr txBox="1">
              <a:spLocks noChangeArrowheads="1"/>
            </p:cNvSpPr>
            <p:nvPr/>
          </p:nvSpPr>
          <p:spPr bwMode="auto">
            <a:xfrm>
              <a:off x="6732239" y="4103448"/>
              <a:ext cx="324000" cy="261656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anose="02010600030101010101" pitchFamily="2" charset="-122"/>
                </a:rPr>
                <a:t>或</a:t>
              </a:r>
              <a:endParaRPr lang="en-US" altLang="zh-CN" sz="1800" b="1" baseline="-20000" dirty="0">
                <a:latin typeface="宋体" panose="02010600030101010101" pitchFamily="2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81F0D2C0-BB1F-9990-5BAB-9D927ED772E3}"/>
              </a:ext>
            </a:extLst>
          </p:cNvPr>
          <p:cNvSpPr txBox="1"/>
          <p:nvPr/>
        </p:nvSpPr>
        <p:spPr bwMode="auto">
          <a:xfrm>
            <a:off x="179512" y="6016118"/>
            <a:ext cx="5121912" cy="830997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1600" b="1" dirty="0"/>
              <a:t>思考①：</a:t>
            </a:r>
            <a:r>
              <a:rPr lang="en-US" altLang="zh-CN" sz="1600" b="1" dirty="0"/>
              <a:t>16</a:t>
            </a:r>
            <a:r>
              <a:rPr lang="zh-CN" altLang="en-US" sz="1600" b="1" dirty="0"/>
              <a:t>及</a:t>
            </a:r>
            <a:r>
              <a:rPr lang="en-US" altLang="zh-CN" sz="1600" b="1" dirty="0"/>
              <a:t>32</a:t>
            </a:r>
            <a:r>
              <a:rPr lang="zh-CN" altLang="en-US" sz="1600" b="1" dirty="0"/>
              <a:t>位；数据表示关注存储效率，</a:t>
            </a:r>
            <a:r>
              <a:rPr lang="en-US" altLang="zh-CN" sz="1600" b="1" dirty="0"/>
              <a:t>REG</a:t>
            </a:r>
            <a:r>
              <a:rPr lang="zh-CN" altLang="en-US" sz="1600" b="1" dirty="0"/>
              <a:t>编址关注对运算速度的支持</a:t>
            </a:r>
            <a:r>
              <a:rPr lang="en-US" altLang="zh-CN" sz="1600" b="1" dirty="0"/>
              <a:t>(</a:t>
            </a:r>
            <a:r>
              <a:rPr lang="zh-CN" altLang="en-US" sz="1600" b="1" dirty="0"/>
              <a:t>简化</a:t>
            </a:r>
            <a:r>
              <a:rPr lang="en-US" altLang="zh-CN" sz="1600" b="1" dirty="0"/>
              <a:t>OPD</a:t>
            </a:r>
            <a:r>
              <a:rPr lang="zh-CN" altLang="en-US" sz="1600" b="1" dirty="0"/>
              <a:t>长度转换时延</a:t>
            </a:r>
            <a:r>
              <a:rPr lang="en-US" altLang="zh-CN" sz="1600" b="1" dirty="0"/>
              <a:t>)</a:t>
            </a:r>
          </a:p>
          <a:p>
            <a:r>
              <a:rPr lang="zh-CN" altLang="en-US" sz="1600" b="1" dirty="0"/>
              <a:t>思考②：一个</a:t>
            </a:r>
            <a:r>
              <a:rPr lang="en-US" altLang="zh-CN" sz="1600" b="1" dirty="0"/>
              <a:t>REGs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57BFFDD0-6F79-46FF-BFE2-7F2EBB156BE4}" type="slidenum">
              <a:rPr lang="en-US" altLang="zh-CN" smtClean="0"/>
              <a:t>29</a:t>
            </a:fld>
            <a:endParaRPr lang="en-US" altLang="zh-CN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05680" y="401032"/>
            <a:ext cx="4798368" cy="42088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、地址空间设计</a:t>
            </a: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MEM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地址空间设计：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  <a:ea typeface="+mn-ea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  <a:ea typeface="+mn-ea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  <a:ea typeface="+mn-ea"/>
              </a:rPr>
              <a:t>I/O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  <a:ea typeface="+mn-ea"/>
              </a:rPr>
              <a:t>地址空间设计：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  <a:ea typeface="+mn-ea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  <a:ea typeface="+mn-ea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  <a:ea typeface="+mn-ea"/>
              </a:rPr>
              <a:t>REG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  <a:ea typeface="+mn-ea"/>
              </a:rPr>
              <a:t>地址空间设计：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专用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REG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数量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 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通用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REG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数量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827584" y="1340768"/>
            <a:ext cx="7966026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所有需求程序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考虑可扩展性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的最大值</a:t>
            </a:r>
            <a:r>
              <a:rPr lang="en-US" altLang="zh-CN" b="1" dirty="0">
                <a:latin typeface="宋体" panose="02010600030101010101" pitchFamily="2" charset="-122"/>
              </a:rPr>
              <a:t>(=2</a:t>
            </a:r>
            <a:r>
              <a:rPr lang="en-US" altLang="zh-CN" b="1" baseline="30000" dirty="0">
                <a:latin typeface="宋体" panose="02010600030101010101" pitchFamily="2" charset="-122"/>
              </a:rPr>
              <a:t>m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  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如：</a:t>
            </a:r>
            <a:r>
              <a:rPr lang="en-US" altLang="zh-CN" sz="2000" b="1" dirty="0">
                <a:latin typeface="宋体" panose="02010600030101010101" pitchFamily="2" charset="-122"/>
              </a:rPr>
              <a:t>ARMv8</a:t>
            </a:r>
            <a:r>
              <a:rPr lang="zh-CN" altLang="en-US" sz="2000" b="1" dirty="0">
                <a:latin typeface="宋体" panose="02010600030101010101" pitchFamily="2" charset="-122"/>
              </a:rPr>
              <a:t>为</a:t>
            </a:r>
            <a:r>
              <a:rPr lang="en-US" altLang="zh-CN" sz="2000" b="1" dirty="0">
                <a:latin typeface="宋体" panose="02010600030101010101" pitchFamily="2" charset="-122"/>
              </a:rPr>
              <a:t>48</a:t>
            </a:r>
            <a:r>
              <a:rPr lang="zh-CN" altLang="en-US" sz="2000" b="1" dirty="0">
                <a:latin typeface="宋体" panose="02010600030101010101" pitchFamily="2" charset="-122"/>
              </a:rPr>
              <a:t>位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所有需求程序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考虑可扩展性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的最大值</a:t>
            </a:r>
            <a:r>
              <a:rPr lang="en-US" altLang="zh-CN" b="1" dirty="0">
                <a:latin typeface="宋体" panose="02010600030101010101" pitchFamily="2" charset="-122"/>
              </a:rPr>
              <a:t>(=2</a:t>
            </a:r>
            <a:r>
              <a:rPr lang="en-US" altLang="zh-CN" b="1" baseline="30000" dirty="0">
                <a:latin typeface="宋体" panose="02010600030101010101" pitchFamily="2" charset="-122"/>
              </a:rPr>
              <a:t>n</a:t>
            </a:r>
            <a:r>
              <a:rPr lang="en-US" altLang="zh-CN" b="1" dirty="0">
                <a:latin typeface="宋体" panose="02010600030101010101" pitchFamily="2" charset="-122"/>
              </a:rPr>
              <a:t>) 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如：</a:t>
            </a:r>
            <a:r>
              <a:rPr lang="en-US" altLang="zh-CN" sz="2000" b="1" dirty="0">
                <a:latin typeface="宋体" panose="02010600030101010101" pitchFamily="2" charset="-122"/>
              </a:rPr>
              <a:t>IA32</a:t>
            </a:r>
            <a:r>
              <a:rPr lang="zh-CN" altLang="en-US" sz="2000" b="1" dirty="0">
                <a:latin typeface="宋体" panose="02010600030101010101" pitchFamily="2" charset="-122"/>
              </a:rPr>
              <a:t>为</a:t>
            </a:r>
            <a:r>
              <a:rPr lang="en-US" altLang="zh-CN" sz="2000" b="1" dirty="0">
                <a:latin typeface="宋体" panose="02010600030101010101" pitchFamily="2" charset="-122"/>
              </a:rPr>
              <a:t>16</a:t>
            </a:r>
            <a:r>
              <a:rPr lang="zh-CN" altLang="en-US" sz="2000" b="1" dirty="0">
                <a:latin typeface="宋体" panose="02010600030101010101" pitchFamily="2" charset="-122"/>
              </a:rPr>
              <a:t>位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             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即确定寄存器的数量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endParaRPr lang="en-US" altLang="zh-CN" sz="1400" b="1" dirty="0">
              <a:latin typeface="宋体" panose="02010600030101010101" pitchFamily="2" charset="-12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843808" y="3140968"/>
            <a:ext cx="6120680" cy="9387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取决于</a:t>
            </a:r>
            <a:r>
              <a:rPr lang="en-US" altLang="zh-CN" b="1" u="sng" dirty="0">
                <a:latin typeface="宋体" panose="02010600030101010101" pitchFamily="2" charset="-122"/>
              </a:rPr>
              <a:t>OS</a:t>
            </a:r>
            <a:r>
              <a:rPr lang="zh-CN" altLang="en-US" b="1" u="sng" dirty="0">
                <a:latin typeface="宋体" panose="02010600030101010101" pitchFamily="2" charset="-122"/>
              </a:rPr>
              <a:t>、组成</a:t>
            </a:r>
            <a:r>
              <a:rPr lang="zh-CN" altLang="en-US" b="1" dirty="0">
                <a:latin typeface="宋体" panose="02010600030101010101" pitchFamily="2" charset="-122"/>
              </a:rPr>
              <a:t>，无需编址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数量少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操作码指明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   如：</a:t>
            </a:r>
            <a:r>
              <a:rPr lang="zh-CN" altLang="en-US" sz="2000" b="1" dirty="0">
                <a:latin typeface="宋体" panose="02010600030101010101" pitchFamily="2" charset="-122"/>
              </a:rPr>
              <a:t>控制</a:t>
            </a:r>
            <a:r>
              <a:rPr lang="en-US" altLang="zh-CN" sz="2000" b="1" dirty="0">
                <a:latin typeface="宋体" panose="02010600030101010101" pitchFamily="2" charset="-122"/>
              </a:rPr>
              <a:t>REG</a:t>
            </a:r>
            <a:r>
              <a:rPr lang="zh-CN" altLang="en-US" sz="2000" b="1" dirty="0">
                <a:latin typeface="宋体" panose="02010600030101010101" pitchFamily="2" charset="-122"/>
              </a:rPr>
              <a:t>、状态</a:t>
            </a:r>
            <a:r>
              <a:rPr lang="en-US" altLang="zh-CN" sz="2000" b="1" dirty="0">
                <a:latin typeface="宋体" panose="02010600030101010101" pitchFamily="2" charset="-122"/>
              </a:rPr>
              <a:t>REG</a:t>
            </a:r>
            <a:r>
              <a:rPr lang="zh-CN" altLang="en-US" sz="2000" b="1" dirty="0">
                <a:latin typeface="宋体" panose="02010600030101010101" pitchFamily="2" charset="-122"/>
              </a:rPr>
              <a:t>等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843809" y="4005064"/>
            <a:ext cx="6120680" cy="12295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取决于</a:t>
            </a:r>
            <a:r>
              <a:rPr lang="zh-CN" altLang="en-US" b="1" u="sng" dirty="0">
                <a:latin typeface="宋体" panose="02010600030101010101" pitchFamily="2" charset="-122"/>
              </a:rPr>
              <a:t>编译程序、需求程序</a:t>
            </a:r>
            <a:r>
              <a:rPr lang="zh-CN" altLang="en-US" b="1" dirty="0">
                <a:latin typeface="宋体" panose="02010600030101010101" pitchFamily="2" charset="-122"/>
              </a:rPr>
              <a:t>，显式编址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dirty="0">
                <a:latin typeface="宋体" panose="02010600030101010101" pitchFamily="2" charset="-122"/>
              </a:rPr>
              <a:t>      </a:t>
            </a:r>
            <a:r>
              <a:rPr lang="en-US" altLang="zh-CN" sz="1800" b="1" dirty="0">
                <a:latin typeface="宋体" panose="02010600030101010101" pitchFamily="2" charset="-122"/>
              </a:rPr>
              <a:t>(REG</a:t>
            </a:r>
            <a:r>
              <a:rPr lang="zh-CN" altLang="en-US" sz="1800" b="1" dirty="0">
                <a:latin typeface="宋体" panose="02010600030101010101" pitchFamily="2" charset="-122"/>
              </a:rPr>
              <a:t>分配算法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1800" b="1" dirty="0">
                <a:latin typeface="宋体" panose="02010600030101010101" pitchFamily="2" charset="-122"/>
              </a:rPr>
              <a:t>＋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变量使用特征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sz="1800" b="1" u="sng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   如：</a:t>
            </a:r>
            <a:r>
              <a:rPr lang="en-US" altLang="zh-CN" sz="2000" b="1" dirty="0">
                <a:latin typeface="宋体" panose="02010600030101010101" pitchFamily="2" charset="-122"/>
              </a:rPr>
              <a:t>IA16</a:t>
            </a:r>
            <a:r>
              <a:rPr lang="zh-CN" altLang="en-US" sz="2000" b="1" dirty="0">
                <a:latin typeface="宋体" panose="02010600030101010101" pitchFamily="2" charset="-122"/>
              </a:rPr>
              <a:t>为</a:t>
            </a:r>
            <a:r>
              <a:rPr lang="en-US" altLang="zh-CN" sz="2000" b="1" dirty="0">
                <a:latin typeface="宋体" panose="02010600030101010101" pitchFamily="2" charset="-122"/>
              </a:rPr>
              <a:t>8</a:t>
            </a:r>
            <a:r>
              <a:rPr lang="zh-CN" altLang="en-US" sz="2000" b="1" dirty="0">
                <a:latin typeface="宋体" panose="02010600030101010101" pitchFamily="2" charset="-122"/>
              </a:rPr>
              <a:t>个、部分通用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有限制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228600" y="1818995"/>
            <a:ext cx="3191272" cy="32273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、指令系统的定义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*机器指令：</a:t>
            </a: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表示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*指令系统：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实质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928662" y="277833"/>
            <a:ext cx="7300938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</a:rPr>
              <a:t>第</a:t>
            </a:r>
            <a:r>
              <a:rPr lang="en-US" altLang="zh-CN" sz="2800" b="1" dirty="0"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节  指令系统概述</a:t>
            </a: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228600" y="1340768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/>
          <a:p>
            <a:r>
              <a:rPr lang="zh-CN" altLang="en-US" b="1" dirty="0">
                <a:solidFill>
                  <a:srgbClr val="FF3300"/>
                </a:solidFill>
                <a:ea typeface="黑体" panose="02010609060101010101" pitchFamily="2" charset="-122"/>
              </a:rPr>
              <a:t>一、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指令系统的概念</a:t>
            </a: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1691680" y="2300117"/>
            <a:ext cx="7151712" cy="16574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指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硬件</a:t>
            </a:r>
            <a:r>
              <a:rPr lang="zh-CN" altLang="en-US" sz="2200" b="1" dirty="0">
                <a:latin typeface="宋体" panose="02010600030101010101" pitchFamily="2" charset="-122"/>
              </a:rPr>
              <a:t>可直接识别和执行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实现功能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的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命令</a:t>
            </a: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sng" dirty="0">
                <a:latin typeface="宋体" panose="02010600030101010101" pitchFamily="2" charset="-122"/>
              </a:rPr>
              <a:t>一定格式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指令格式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的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二进制编码</a:t>
            </a:r>
            <a:endParaRPr lang="en-US" altLang="zh-CN" sz="22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200" b="1" dirty="0">
                <a:latin typeface="宋体" panose="02010600030101010101" pitchFamily="2" charset="-122"/>
              </a:rPr>
              <a:t>指所有机器指令的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集合</a:t>
            </a:r>
            <a:r>
              <a:rPr lang="zh-CN" altLang="en-US" sz="2200" b="1" dirty="0">
                <a:latin typeface="宋体" panose="02010600030101010101" pitchFamily="2" charset="-122"/>
              </a:rPr>
              <a:t>，即</a:t>
            </a:r>
            <a:r>
              <a:rPr lang="zh-CN" altLang="en-US" sz="2200" b="1" u="sng" dirty="0">
                <a:latin typeface="宋体" panose="02010600030101010101" pitchFamily="2" charset="-122"/>
              </a:rPr>
              <a:t>指令集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en-US" altLang="zh-CN" sz="1800" dirty="0"/>
              <a:t>Instruction Set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                       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→反映硬件</a:t>
            </a:r>
            <a:r>
              <a:rPr lang="zh-CN" altLang="en-US" sz="1800" b="1" u="sng" dirty="0">
                <a:latin typeface="宋体" panose="02010600030101010101" pitchFamily="2" charset="-122"/>
              </a:rPr>
              <a:t>所有功能</a:t>
            </a:r>
            <a:r>
              <a:rPr lang="en-US" altLang="zh-CN" sz="1800" b="1" dirty="0">
                <a:latin typeface="宋体" panose="02010600030101010101" pitchFamily="2" charset="-122"/>
              </a:rPr>
              <a:t>  </a:t>
            </a:r>
            <a:endParaRPr lang="zh-CN" altLang="en-US" sz="1800" b="1" u="sng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246904" y="5013176"/>
            <a:ext cx="7429552" cy="757608"/>
            <a:chOff x="1144116" y="4581128"/>
            <a:chExt cx="7429552" cy="757608"/>
          </a:xfrm>
        </p:grpSpPr>
        <p:sp>
          <p:nvSpPr>
            <p:cNvPr id="52" name="Text Box 61"/>
            <p:cNvSpPr txBox="1">
              <a:spLocks noChangeArrowheads="1"/>
            </p:cNvSpPr>
            <p:nvPr/>
          </p:nvSpPr>
          <p:spPr bwMode="auto">
            <a:xfrm>
              <a:off x="5358958" y="4732306"/>
              <a:ext cx="1296987" cy="25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计算机硬件</a:t>
              </a:r>
            </a:p>
          </p:txBody>
        </p:sp>
        <p:sp>
          <p:nvSpPr>
            <p:cNvPr id="54" name="Text Box 62"/>
            <p:cNvSpPr txBox="1">
              <a:spLocks noChangeArrowheads="1"/>
            </p:cNvSpPr>
            <p:nvPr/>
          </p:nvSpPr>
          <p:spPr bwMode="auto">
            <a:xfrm>
              <a:off x="3072942" y="4732306"/>
              <a:ext cx="1296987" cy="252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计算机软件</a:t>
              </a:r>
            </a:p>
          </p:txBody>
        </p:sp>
        <p:sp>
          <p:nvSpPr>
            <p:cNvPr id="55" name="Text Box 66"/>
            <p:cNvSpPr txBox="1">
              <a:spLocks noChangeArrowheads="1"/>
            </p:cNvSpPr>
            <p:nvPr/>
          </p:nvSpPr>
          <p:spPr bwMode="auto">
            <a:xfrm>
              <a:off x="1144116" y="4732306"/>
              <a:ext cx="1071562" cy="252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应用需求</a:t>
              </a:r>
            </a:p>
          </p:txBody>
        </p:sp>
        <p:sp>
          <p:nvSpPr>
            <p:cNvPr id="56" name="Text Box 71"/>
            <p:cNvSpPr txBox="1">
              <a:spLocks noChangeArrowheads="1"/>
            </p:cNvSpPr>
            <p:nvPr/>
          </p:nvSpPr>
          <p:spPr bwMode="auto">
            <a:xfrm>
              <a:off x="4573140" y="4581128"/>
              <a:ext cx="576000" cy="252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执行</a:t>
              </a:r>
            </a:p>
          </p:txBody>
        </p:sp>
        <p:sp>
          <p:nvSpPr>
            <p:cNvPr id="57" name="Text Box 73"/>
            <p:cNvSpPr txBox="1">
              <a:spLocks noChangeArrowheads="1"/>
            </p:cNvSpPr>
            <p:nvPr/>
          </p:nvSpPr>
          <p:spPr bwMode="auto">
            <a:xfrm>
              <a:off x="7502098" y="4732306"/>
              <a:ext cx="1071570" cy="25200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应用结果</a:t>
              </a:r>
            </a:p>
          </p:txBody>
        </p:sp>
        <p:cxnSp>
          <p:nvCxnSpPr>
            <p:cNvPr id="78" name="直接箭头连接符 77"/>
            <p:cNvCxnSpPr/>
            <p:nvPr/>
          </p:nvCxnSpPr>
          <p:spPr bwMode="auto">
            <a:xfrm>
              <a:off x="2215678" y="4859119"/>
              <a:ext cx="857264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9" name="直接箭头连接符 78"/>
            <p:cNvCxnSpPr/>
            <p:nvPr/>
          </p:nvCxnSpPr>
          <p:spPr bwMode="auto">
            <a:xfrm>
              <a:off x="4369929" y="4859119"/>
              <a:ext cx="989029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0" name="直接箭头连接符 79"/>
            <p:cNvCxnSpPr/>
            <p:nvPr/>
          </p:nvCxnSpPr>
          <p:spPr bwMode="auto">
            <a:xfrm>
              <a:off x="6655945" y="4859119"/>
              <a:ext cx="846153" cy="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1" name="Text Box 71"/>
            <p:cNvSpPr txBox="1">
              <a:spLocks noChangeArrowheads="1"/>
            </p:cNvSpPr>
            <p:nvPr/>
          </p:nvSpPr>
          <p:spPr bwMode="auto">
            <a:xfrm>
              <a:off x="6716280" y="4581128"/>
              <a:ext cx="576000" cy="252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实现</a:t>
              </a:r>
            </a:p>
          </p:txBody>
        </p:sp>
        <p:sp>
          <p:nvSpPr>
            <p:cNvPr id="82" name="Text Box 71"/>
            <p:cNvSpPr txBox="1">
              <a:spLocks noChangeArrowheads="1"/>
            </p:cNvSpPr>
            <p:nvPr/>
          </p:nvSpPr>
          <p:spPr bwMode="auto">
            <a:xfrm>
              <a:off x="2358562" y="4581128"/>
              <a:ext cx="576000" cy="252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6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形成</a:t>
              </a:r>
            </a:p>
          </p:txBody>
        </p:sp>
        <p:sp>
          <p:nvSpPr>
            <p:cNvPr id="83" name="Text Box 59"/>
            <p:cNvSpPr txBox="1">
              <a:spLocks noChangeArrowheads="1"/>
            </p:cNvSpPr>
            <p:nvPr/>
          </p:nvSpPr>
          <p:spPr bwMode="auto">
            <a:xfrm>
              <a:off x="2483768" y="5086736"/>
              <a:ext cx="4752528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sysDot"/>
              <a:miter lim="800000"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指令系统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400" b="1" dirty="0">
                  <a:latin typeface="宋体" panose="02010600030101010101" pitchFamily="2" charset="-122"/>
                </a:rPr>
                <a:t>指令功能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-</a:t>
              </a:r>
              <a:r>
                <a:rPr lang="zh-CN" altLang="en-US" sz="1400" b="1" dirty="0">
                  <a:latin typeface="宋体" panose="02010600030101010101" pitchFamily="2" charset="-122"/>
                </a:rPr>
                <a:t>指令格式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)</a:t>
              </a:r>
              <a:endParaRPr lang="zh-CN" altLang="en-US" sz="14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84" name="直接箭头连接符 83"/>
            <p:cNvCxnSpPr/>
            <p:nvPr/>
          </p:nvCxnSpPr>
          <p:spPr bwMode="auto">
            <a:xfrm flipV="1">
              <a:off x="2699792" y="4869972"/>
              <a:ext cx="0" cy="216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5" name="直接箭头连接符 84"/>
            <p:cNvCxnSpPr/>
            <p:nvPr/>
          </p:nvCxnSpPr>
          <p:spPr bwMode="auto">
            <a:xfrm flipV="1">
              <a:off x="7020272" y="4869972"/>
              <a:ext cx="0" cy="216000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86" name="Text Box 12"/>
          <p:cNvSpPr txBox="1">
            <a:spLocks noChangeArrowheads="1"/>
          </p:cNvSpPr>
          <p:nvPr/>
        </p:nvSpPr>
        <p:spPr bwMode="auto">
          <a:xfrm>
            <a:off x="1672511" y="4581128"/>
            <a:ext cx="7003945" cy="4573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指令功能</a:t>
            </a:r>
            <a:r>
              <a:rPr lang="en-US" altLang="zh-CN" sz="2200" b="1" dirty="0">
                <a:latin typeface="宋体" panose="02010600030101010101" pitchFamily="2" charset="-122"/>
              </a:rPr>
              <a:t>-</a:t>
            </a:r>
            <a:r>
              <a:rPr lang="zh-CN" altLang="en-US" sz="2200" b="1" dirty="0">
                <a:latin typeface="宋体" panose="02010600030101010101" pitchFamily="2" charset="-122"/>
              </a:rPr>
              <a:t>指令格式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硬件</a:t>
            </a:r>
            <a:r>
              <a:rPr lang="en-US" altLang="zh-CN" sz="1800" b="1" dirty="0">
                <a:latin typeface="宋体" panose="02010600030101010101" pitchFamily="2" charset="-122"/>
              </a:rPr>
              <a:t>-</a:t>
            </a:r>
            <a:r>
              <a:rPr lang="zh-CN" altLang="en-US" sz="1800" b="1" dirty="0">
                <a:latin typeface="宋体" panose="02010600030101010101" pitchFamily="2" charset="-122"/>
              </a:rPr>
              <a:t>软件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的约定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1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785225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0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000" b="1" u="none" dirty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en-US" altLang="zh-CN" sz="2000" b="1" u="none" dirty="0">
                <a:latin typeface="+mn-ea"/>
                <a:ea typeface="+mn-ea"/>
              </a:rPr>
              <a:t>ISA</a:t>
            </a:r>
            <a:r>
              <a:rPr lang="zh-CN" altLang="en-US" sz="2000" b="1" u="none" dirty="0">
                <a:latin typeface="+mn-ea"/>
                <a:ea typeface="+mn-ea"/>
              </a:rPr>
              <a:t>所含内容，</a:t>
            </a:r>
            <a:r>
              <a:rPr lang="en-US" altLang="zh-CN" sz="2000" b="1" u="none" dirty="0">
                <a:latin typeface="+mn-ea"/>
                <a:ea typeface="+mn-ea"/>
              </a:rPr>
              <a:t>ISA</a:t>
            </a:r>
            <a:r>
              <a:rPr lang="zh-CN" altLang="en-US" sz="2000" b="1" u="none" dirty="0">
                <a:latin typeface="+mn-ea"/>
                <a:ea typeface="+mn-ea"/>
              </a:rPr>
              <a:t>设计的目标、准则、过程</a:t>
            </a:r>
            <a:endParaRPr lang="en-US" altLang="zh-CN" sz="2000" b="1" u="none" dirty="0"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59632" y="3717031"/>
            <a:ext cx="4752440" cy="792089"/>
            <a:chOff x="2195824" y="3789040"/>
            <a:chExt cx="4752440" cy="792089"/>
          </a:xfrm>
        </p:grpSpPr>
        <p:sp>
          <p:nvSpPr>
            <p:cNvPr id="91" name="Text Box 46"/>
            <p:cNvSpPr txBox="1">
              <a:spLocks noChangeArrowheads="1"/>
            </p:cNvSpPr>
            <p:nvPr/>
          </p:nvSpPr>
          <p:spPr bwMode="auto">
            <a:xfrm>
              <a:off x="2195824" y="3789041"/>
              <a:ext cx="792000" cy="7920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zh-CN" altLang="en-US" sz="1600" b="1" dirty="0">
                  <a:latin typeface="宋体" panose="02010600030101010101" pitchFamily="2" charset="-122"/>
                </a:rPr>
                <a:t>格式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1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：</a:t>
              </a:r>
            </a:p>
            <a:p>
              <a:pPr algn="ctr">
                <a:lnSpc>
                  <a:spcPct val="90000"/>
                </a:lnSpc>
                <a:spcAft>
                  <a:spcPts val="0"/>
                </a:spcAft>
              </a:pPr>
              <a:r>
                <a:rPr lang="en-US" altLang="zh-CN" sz="1600" b="1" dirty="0">
                  <a:latin typeface="Times New Roman" panose="02020603050405020304"/>
                </a:rPr>
                <a:t>…</a:t>
              </a:r>
              <a:endParaRPr lang="en-US" altLang="zh-CN" sz="1600" b="1" dirty="0">
                <a:latin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1600" b="1" dirty="0">
                  <a:latin typeface="宋体" panose="02010600030101010101" pitchFamily="2" charset="-122"/>
                </a:rPr>
                <a:t>格式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k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：</a:t>
              </a:r>
            </a:p>
          </p:txBody>
        </p:sp>
        <p:sp>
          <p:nvSpPr>
            <p:cNvPr id="92" name="Text Box 47"/>
            <p:cNvSpPr txBox="1">
              <a:spLocks noChangeArrowheads="1"/>
            </p:cNvSpPr>
            <p:nvPr/>
          </p:nvSpPr>
          <p:spPr bwMode="auto">
            <a:xfrm>
              <a:off x="3563888" y="3789041"/>
              <a:ext cx="936104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A</a:t>
              </a:r>
              <a:r>
                <a:rPr lang="en-US" altLang="zh-CN" sz="1600" b="1" baseline="-18000" dirty="0">
                  <a:latin typeface="宋体" panose="02010600030101010101" pitchFamily="2" charset="-122"/>
                </a:rPr>
                <a:t>1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   A</a:t>
              </a:r>
              <a:r>
                <a:rPr lang="en-US" altLang="zh-CN" sz="1600" b="1" baseline="-18000" dirty="0">
                  <a:latin typeface="宋体" panose="02010600030101010101" pitchFamily="2" charset="-122"/>
                </a:rPr>
                <a:t>2</a:t>
              </a:r>
            </a:p>
          </p:txBody>
        </p:sp>
        <p:sp>
          <p:nvSpPr>
            <p:cNvPr id="93" name="Line 48"/>
            <p:cNvSpPr>
              <a:spLocks noChangeShapeType="1"/>
            </p:cNvSpPr>
            <p:nvPr/>
          </p:nvSpPr>
          <p:spPr bwMode="auto">
            <a:xfrm flipH="1">
              <a:off x="3995936" y="3789040"/>
              <a:ext cx="794" cy="252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Text Box 49"/>
            <p:cNvSpPr txBox="1">
              <a:spLocks noChangeArrowheads="1"/>
            </p:cNvSpPr>
            <p:nvPr/>
          </p:nvSpPr>
          <p:spPr bwMode="auto">
            <a:xfrm>
              <a:off x="3563888" y="4005065"/>
              <a:ext cx="288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+mn-lt"/>
                  <a:ea typeface="+mn-ea"/>
                </a:rPr>
                <a:t>…</a:t>
              </a:r>
            </a:p>
          </p:txBody>
        </p:sp>
        <p:sp>
          <p:nvSpPr>
            <p:cNvPr id="95" name="Text Box 50"/>
            <p:cNvSpPr txBox="1">
              <a:spLocks noChangeArrowheads="1"/>
            </p:cNvSpPr>
            <p:nvPr/>
          </p:nvSpPr>
          <p:spPr bwMode="auto">
            <a:xfrm>
              <a:off x="2989262" y="3789041"/>
              <a:ext cx="576000" cy="25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OP</a:t>
              </a:r>
              <a:r>
                <a:rPr lang="en-US" altLang="zh-CN" sz="1600" b="1" baseline="-18000" dirty="0">
                  <a:latin typeface="宋体" panose="02010600030101010101" pitchFamily="2" charset="-122"/>
                </a:rPr>
                <a:t>1</a:t>
              </a:r>
              <a:r>
                <a:rPr lang="en-US" altLang="zh-CN" sz="1600" b="1" baseline="-18000" dirty="0">
                  <a:latin typeface="+mn-lt"/>
                </a:rPr>
                <a:t>~</a:t>
              </a:r>
              <a:r>
                <a:rPr lang="en-US" altLang="zh-CN" sz="1600" b="1" baseline="-18000" dirty="0">
                  <a:latin typeface="宋体" panose="02010600030101010101" pitchFamily="2" charset="-122"/>
                </a:rPr>
                <a:t>i</a:t>
              </a:r>
            </a:p>
          </p:txBody>
        </p:sp>
        <p:sp>
          <p:nvSpPr>
            <p:cNvPr id="96" name="Text Box 51"/>
            <p:cNvSpPr txBox="1">
              <a:spLocks noChangeArrowheads="1"/>
            </p:cNvSpPr>
            <p:nvPr/>
          </p:nvSpPr>
          <p:spPr bwMode="auto">
            <a:xfrm>
              <a:off x="3707904" y="4329129"/>
              <a:ext cx="504000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>
                  <a:latin typeface="宋体" panose="02010600030101010101" pitchFamily="2" charset="-122"/>
                </a:rPr>
                <a:t>A</a:t>
              </a:r>
              <a:endParaRPr lang="en-US" altLang="zh-CN" sz="1600" b="1" baseline="-18000">
                <a:latin typeface="宋体" panose="02010600030101010101" pitchFamily="2" charset="-122"/>
              </a:endParaRPr>
            </a:p>
          </p:txBody>
        </p:sp>
        <p:sp>
          <p:nvSpPr>
            <p:cNvPr id="97" name="Text Box 52"/>
            <p:cNvSpPr txBox="1">
              <a:spLocks noChangeArrowheads="1"/>
            </p:cNvSpPr>
            <p:nvPr/>
          </p:nvSpPr>
          <p:spPr bwMode="auto">
            <a:xfrm>
              <a:off x="2987824" y="4329129"/>
              <a:ext cx="720000" cy="25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>
                  <a:latin typeface="宋体" panose="02010600030101010101" pitchFamily="2" charset="-122"/>
                </a:rPr>
                <a:t>OP</a:t>
              </a:r>
              <a:r>
                <a:rPr lang="en-US" altLang="zh-CN" sz="1600" b="1" baseline="-18000" dirty="0" err="1">
                  <a:latin typeface="宋体" panose="02010600030101010101" pitchFamily="2" charset="-122"/>
                </a:rPr>
                <a:t>j</a:t>
              </a:r>
              <a:r>
                <a:rPr lang="en-US" altLang="zh-CN" sz="1600" b="1" baseline="-18000" dirty="0" err="1">
                  <a:latin typeface="+mn-lt"/>
                </a:rPr>
                <a:t>~</a:t>
              </a:r>
              <a:r>
                <a:rPr lang="en-US" altLang="zh-CN" sz="1600" b="1" baseline="-18000" dirty="0" err="1">
                  <a:latin typeface="宋体" panose="02010600030101010101" pitchFamily="2" charset="-122"/>
                </a:rPr>
                <a:t>n</a:t>
              </a:r>
              <a:endParaRPr lang="en-US" altLang="zh-CN" sz="1600" b="1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33" name="Text Box 49"/>
            <p:cNvSpPr txBox="1">
              <a:spLocks noChangeArrowheads="1"/>
            </p:cNvSpPr>
            <p:nvPr/>
          </p:nvSpPr>
          <p:spPr bwMode="auto">
            <a:xfrm>
              <a:off x="4788024" y="4005065"/>
              <a:ext cx="2160240" cy="57600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dashDot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5000"/>
                </a:lnSpc>
              </a:pPr>
              <a:r>
                <a:rPr lang="zh-CN" altLang="en-US" sz="1600" b="1" u="sng" dirty="0">
                  <a:latin typeface="+mn-ea"/>
                  <a:ea typeface="+mn-ea"/>
                </a:rPr>
                <a:t>多条指令</a:t>
              </a:r>
              <a:r>
                <a:rPr lang="zh-CN" altLang="en-US" sz="1600" b="1" dirty="0">
                  <a:latin typeface="+mn-ea"/>
                  <a:ea typeface="+mn-ea"/>
                </a:rPr>
                <a:t>共用一种格式</a:t>
              </a:r>
              <a:endParaRPr lang="en-US" altLang="zh-CN" sz="1600" b="1" dirty="0">
                <a:latin typeface="+mn-ea"/>
                <a:ea typeface="+mn-ea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600" b="1" u="sng" dirty="0">
                  <a:latin typeface="+mn-ea"/>
                  <a:ea typeface="+mn-ea"/>
                </a:rPr>
                <a:t>不同指令</a:t>
              </a:r>
              <a:r>
                <a:rPr lang="zh-CN" altLang="en-US" sz="1600" b="1" dirty="0">
                  <a:latin typeface="+mn-ea"/>
                  <a:ea typeface="+mn-ea"/>
                </a:rPr>
                <a:t>通过</a:t>
              </a:r>
              <a:r>
                <a:rPr lang="en-US" altLang="zh-CN" sz="1600" b="1" dirty="0">
                  <a:latin typeface="+mn-ea"/>
                  <a:ea typeface="+mn-ea"/>
                </a:rPr>
                <a:t>OP</a:t>
              </a:r>
              <a:r>
                <a:rPr lang="zh-CN" altLang="en-US" sz="1600" b="1" dirty="0">
                  <a:latin typeface="+mn-ea"/>
                  <a:ea typeface="+mn-ea"/>
                </a:rPr>
                <a:t>码标识</a:t>
              </a:r>
              <a:endParaRPr lang="en-US" altLang="zh-CN" sz="1600" b="1" dirty="0">
                <a:latin typeface="+mn-ea"/>
                <a:ea typeface="+mn-ea"/>
              </a:endParaRPr>
            </a:p>
          </p:txBody>
        </p:sp>
      </p:grpSp>
      <p:sp>
        <p:nvSpPr>
          <p:cNvPr id="34" name="Text Box 12">
            <a:extLst>
              <a:ext uri="{FF2B5EF4-FFF2-40B4-BE49-F238E27FC236}">
                <a16:creationId xmlns:a16="http://schemas.microsoft.com/office/drawing/2014/main" id="{6E71777E-CDFB-40E3-A1CF-CC18D6148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5913312"/>
            <a:ext cx="3168000" cy="324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18000" tIns="10800" rIns="18000" bIns="108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思考：</a:t>
            </a:r>
            <a:r>
              <a:rPr lang="zh-CN" altLang="en-US" sz="1800" b="1" dirty="0">
                <a:latin typeface="宋体" panose="02010600030101010101" pitchFamily="2" charset="-122"/>
              </a:rPr>
              <a:t>指令系统与</a:t>
            </a:r>
            <a:r>
              <a:rPr lang="en-US" altLang="zh-CN" sz="1800" b="1" dirty="0">
                <a:latin typeface="宋体" panose="02010600030101010101" pitchFamily="2" charset="-122"/>
              </a:rPr>
              <a:t>ISA</a:t>
            </a:r>
            <a:r>
              <a:rPr lang="zh-CN" altLang="en-US" sz="1800" b="1" dirty="0">
                <a:latin typeface="宋体" panose="02010600030101010101" pitchFamily="2" charset="-122"/>
              </a:rPr>
              <a:t>的关系？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35" name="Text Box 12">
            <a:extLst>
              <a:ext uri="{FF2B5EF4-FFF2-40B4-BE49-F238E27FC236}">
                <a16:creationId xmlns:a16="http://schemas.microsoft.com/office/drawing/2014/main" id="{3C7525A4-BA3D-41CF-8EC0-6BE39FFB6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000" y="5875200"/>
            <a:ext cx="5040000" cy="540000"/>
          </a:xfrm>
          <a:prstGeom prst="rect">
            <a:avLst/>
          </a:prstGeom>
          <a:noFill/>
          <a:ln w="12700">
            <a:noFill/>
            <a:prstDash val="sysDash"/>
            <a:miter lim="800000"/>
          </a:ln>
          <a:effectLst/>
        </p:spPr>
        <p:txBody>
          <a:bodyPr wrap="square" lIns="18000" tIns="10800" rIns="18000" bIns="10800" anchor="ctr" anchorCtr="0">
            <a:noAutofit/>
          </a:bodyPr>
          <a:lstStyle/>
          <a:p>
            <a:pPr>
              <a:lnSpc>
                <a:spcPct val="105000"/>
              </a:lnSpc>
            </a:pPr>
            <a:r>
              <a:rPr lang="zh-CN" altLang="en-US" sz="1600" b="1" dirty="0">
                <a:latin typeface="宋体" panose="02010600030101010101" pitchFamily="2" charset="-122"/>
              </a:rPr>
              <a:t>是</a:t>
            </a:r>
            <a:r>
              <a:rPr lang="en-US" altLang="zh-CN" sz="1600" b="1" dirty="0">
                <a:latin typeface="宋体" panose="02010600030101010101" pitchFamily="2" charset="-122"/>
              </a:rPr>
              <a:t>ISA</a:t>
            </a:r>
            <a:r>
              <a:rPr lang="zh-CN" altLang="en-US" sz="1600" b="1" dirty="0">
                <a:latin typeface="宋体" panose="02010600030101010101" pitchFamily="2" charset="-122"/>
              </a:rPr>
              <a:t>的主要部分，</a:t>
            </a:r>
            <a:r>
              <a:rPr lang="zh-CN" altLang="en-US" sz="1600" b="1" dirty="0">
                <a:solidFill>
                  <a:srgbClr val="FF3399"/>
                </a:solidFill>
                <a:latin typeface="宋体" panose="02010600030101010101" pitchFamily="2" charset="-122"/>
              </a:rPr>
              <a:t>常混用！</a:t>
            </a:r>
            <a:endParaRPr lang="en-US" altLang="zh-CN" sz="1600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600" b="1" dirty="0">
                <a:latin typeface="宋体" panose="02010600030101010101" pitchFamily="2" charset="-122"/>
              </a:rPr>
              <a:t>(ISA</a:t>
            </a:r>
            <a:r>
              <a:rPr lang="zh-CN" altLang="en-US" sz="1600" b="1" dirty="0">
                <a:latin typeface="宋体" panose="02010600030101010101" pitchFamily="2" charset="-122"/>
              </a:rPr>
              <a:t>还约定了硬件子系统、软件管理的软件接口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endParaRPr lang="en-US" altLang="zh-CN" sz="1600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36197" grpId="0" animBg="1"/>
      <p:bldP spid="86" grpId="0"/>
      <p:bldP spid="34" grpId="0" animBg="1"/>
      <p:bldP spid="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57BFFDD0-6F79-46FF-BFE2-7F2EBB156BE4}" type="slidenum">
              <a:rPr lang="en-US" altLang="zh-CN" smtClean="0"/>
              <a:t>30</a:t>
            </a:fld>
            <a:endParaRPr lang="en-US" altLang="zh-CN"/>
          </a:p>
        </p:txBody>
      </p:sp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214282" y="2266846"/>
            <a:ext cx="4141694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*编址方式的设计：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REG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与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MEM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及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I/O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之间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endParaRPr lang="en-US" altLang="zh-CN" sz="20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 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MEM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与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之间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1800" b="1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14282" y="404664"/>
            <a:ext cx="8686800" cy="151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4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、编址方式设计</a:t>
            </a: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 </a:t>
            </a:r>
            <a:r>
              <a:rPr lang="zh-CN" altLang="en-US" b="1" dirty="0">
                <a:latin typeface="+mn-ea"/>
                <a:ea typeface="+mn-ea"/>
              </a:rPr>
              <a:t>指不同部件</a:t>
            </a:r>
            <a:r>
              <a:rPr lang="en-US" altLang="zh-CN" sz="1800" b="1" dirty="0">
                <a:latin typeface="+mn-ea"/>
                <a:ea typeface="+mn-ea"/>
              </a:rPr>
              <a:t>(REG/MEM/IO)</a:t>
            </a:r>
            <a:r>
              <a:rPr lang="zh-CN" altLang="en-US" b="1" dirty="0">
                <a:latin typeface="+mn-ea"/>
                <a:ea typeface="+mn-ea"/>
              </a:rPr>
              <a:t>地址间的关系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→区分方法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endParaRPr lang="en-US" altLang="zh-CN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*编址方式的类型：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3059106" y="1340768"/>
            <a:ext cx="5905382" cy="24006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独立编址、统一编址      </a:t>
            </a:r>
            <a:r>
              <a:rPr lang="zh-CN" altLang="en-US" sz="1800" b="1" dirty="0">
                <a:latin typeface="宋体" panose="02010600030101010101" pitchFamily="2" charset="-122"/>
              </a:rPr>
              <a:t>←堆栈无需编址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+mn-ea"/>
                <a:ea typeface="+mn-ea"/>
              </a:rPr>
              <a:t>     </a:t>
            </a:r>
            <a:r>
              <a:rPr lang="zh-CN" altLang="en-US" b="1" u="sng" dirty="0">
                <a:latin typeface="+mn-ea"/>
                <a:ea typeface="+mn-ea"/>
              </a:rPr>
              <a:t>独立编址</a:t>
            </a:r>
            <a:r>
              <a:rPr lang="zh-CN" altLang="en-US" b="1" dirty="0">
                <a:latin typeface="+mn-ea"/>
                <a:ea typeface="+mn-ea"/>
              </a:rPr>
              <a:t>方式  </a:t>
            </a:r>
            <a:r>
              <a:rPr lang="zh-CN" altLang="en-US" sz="1800" b="1" dirty="0">
                <a:latin typeface="宋体" panose="02010600030101010101" pitchFamily="2" charset="-122"/>
              </a:rPr>
              <a:t>←访问路径不同、地址短</a:t>
            </a:r>
            <a:endParaRPr lang="en-US" altLang="zh-CN" sz="18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u="sng" dirty="0">
                <a:latin typeface="宋体" panose="02010600030101010101" pitchFamily="2" charset="-122"/>
              </a:rPr>
              <a:t>任选</a:t>
            </a:r>
            <a:r>
              <a:rPr lang="zh-CN" altLang="en-US" b="1" dirty="0">
                <a:latin typeface="宋体" panose="02010600030101010101" pitchFamily="2" charset="-122"/>
              </a:rPr>
              <a:t>一种</a:t>
            </a:r>
            <a:r>
              <a:rPr lang="zh-CN" altLang="en-US" b="1" dirty="0"/>
              <a:t>     </a:t>
            </a:r>
            <a:r>
              <a:rPr lang="zh-CN" altLang="en-US" sz="1800" b="1" dirty="0">
                <a:solidFill>
                  <a:srgbClr val="990099"/>
                </a:solidFill>
                <a:latin typeface="+mn-ea"/>
                <a:ea typeface="+mn-ea"/>
              </a:rPr>
              <a:t>如：</a:t>
            </a:r>
            <a:r>
              <a:rPr lang="en-US" altLang="zh-CN" sz="1800" b="1" dirty="0">
                <a:latin typeface="+mn-ea"/>
                <a:ea typeface="+mn-ea"/>
              </a:rPr>
              <a:t>x86</a:t>
            </a:r>
            <a:r>
              <a:rPr lang="zh-CN" altLang="en-US" sz="1800" b="1" dirty="0">
                <a:latin typeface="+mn-ea"/>
                <a:ea typeface="+mn-ea"/>
              </a:rPr>
              <a:t>为独立编址，</a:t>
            </a:r>
            <a:r>
              <a:rPr lang="en-US" altLang="zh-CN" sz="1800" b="1" dirty="0">
                <a:latin typeface="+mn-ea"/>
                <a:ea typeface="+mn-ea"/>
              </a:rPr>
              <a:t>ARM</a:t>
            </a:r>
            <a:r>
              <a:rPr lang="zh-CN" altLang="en-US" sz="1800" b="1" dirty="0">
                <a:latin typeface="+mn-ea"/>
                <a:ea typeface="+mn-ea"/>
              </a:rPr>
              <a:t>为统一编址</a:t>
            </a:r>
            <a:r>
              <a:rPr lang="zh-CN" altLang="en-US" b="1" dirty="0">
                <a:latin typeface="+mn-ea"/>
                <a:ea typeface="+mn-ea"/>
              </a:rPr>
              <a:t>      </a:t>
            </a:r>
            <a:r>
              <a:rPr lang="en-US" altLang="zh-CN" sz="1800" b="1" dirty="0">
                <a:latin typeface="+mn-ea"/>
                <a:ea typeface="+mn-ea"/>
              </a:rPr>
              <a:t> 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331640" y="1871966"/>
            <a:ext cx="5040000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思考</a:t>
            </a:r>
            <a:r>
              <a:rPr lang="en-US" altLang="zh-CN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1800" b="1" dirty="0">
                <a:latin typeface="Times New Roman" panose="02020603050405020304"/>
              </a:rPr>
              <a:t>不同编址方式对指令系统的要求</a:t>
            </a:r>
            <a:r>
              <a:rPr lang="zh-CN" altLang="en-US" sz="1800" b="1" dirty="0">
                <a:latin typeface="宋体" panose="02010600030101010101" pitchFamily="2" charset="-122"/>
              </a:rPr>
              <a:t>是什么？</a:t>
            </a:r>
            <a:endParaRPr lang="en-US" altLang="zh-CN" sz="1800" b="1" spc="-1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14283" y="1917987"/>
            <a:ext cx="3709645" cy="43242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、寻址方式种类的确定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寻址种类：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常见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其他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选择依据：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CC91228A-20DE-4B99-BBA3-5F7A79AB7177}" type="slidenum">
              <a:rPr lang="en-US" altLang="zh-CN"/>
              <a:t>31</a:t>
            </a:fld>
            <a:endParaRPr lang="en-US" altLang="zh-CN"/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214282" y="447055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ea typeface="黑体" panose="02010609060101010101" pitchFamily="2" charset="-122"/>
              </a:defRPr>
            </a:lvl1pPr>
          </a:lstStyle>
          <a:p>
            <a:r>
              <a:rPr lang="zh-CN" altLang="en-US" sz="2400" dirty="0"/>
              <a:t>二、寻址方式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1835696" y="2794465"/>
            <a:ext cx="700782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spc="-100" dirty="0">
                <a:latin typeface="宋体" panose="02010600030101010101" pitchFamily="2" charset="-122"/>
              </a:rPr>
              <a:t>立即，</a:t>
            </a:r>
            <a:r>
              <a:rPr lang="en-US" altLang="zh-CN" b="1" spc="-100" dirty="0">
                <a:latin typeface="宋体" panose="02010600030101010101" pitchFamily="2" charset="-122"/>
              </a:rPr>
              <a:t>REG</a:t>
            </a:r>
            <a:r>
              <a:rPr lang="zh-CN" altLang="en-US" b="1" spc="-100" dirty="0">
                <a:latin typeface="宋体" panose="02010600030101010101" pitchFamily="2" charset="-122"/>
              </a:rPr>
              <a:t>，直接、</a:t>
            </a:r>
            <a:r>
              <a:rPr lang="en-US" altLang="zh-CN" b="1" spc="-100" dirty="0">
                <a:latin typeface="宋体" panose="02010600030101010101" pitchFamily="2" charset="-122"/>
              </a:rPr>
              <a:t>REG</a:t>
            </a:r>
            <a:r>
              <a:rPr lang="zh-CN" altLang="en-US" b="1" spc="-100" dirty="0">
                <a:latin typeface="宋体" panose="02010600030101010101" pitchFamily="2" charset="-122"/>
              </a:rPr>
              <a:t>间接、偏移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基址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/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变址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)</a:t>
            </a:r>
            <a:r>
              <a:rPr lang="zh-CN" altLang="en-US" b="1" spc="-100" dirty="0">
                <a:latin typeface="宋体" panose="02010600030101010101" pitchFamily="2" charset="-122"/>
              </a:rPr>
              <a:t>、相对等</a:t>
            </a:r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214282" y="980728"/>
            <a:ext cx="8736013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设计基础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需求程序，部件编址方式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单元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空间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相互关系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eaLnBrk="0" hangingPunct="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设计内容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拟支持的</a:t>
            </a:r>
            <a:r>
              <a:rPr lang="zh-CN" altLang="en-US" b="1" u="sng" dirty="0">
                <a:latin typeface="宋体" panose="02010600030101010101" pitchFamily="2" charset="-122"/>
              </a:rPr>
              <a:t>寻址方式</a:t>
            </a:r>
            <a:r>
              <a:rPr lang="zh-CN" altLang="en-US" b="1" dirty="0">
                <a:latin typeface="宋体" panose="02010600030101010101" pitchFamily="2" charset="-122"/>
              </a:rPr>
              <a:t>及其</a:t>
            </a:r>
            <a:r>
              <a:rPr lang="zh-CN" altLang="en-US" b="1" u="sng" dirty="0">
                <a:latin typeface="宋体" panose="02010600030101010101" pitchFamily="2" charset="-122"/>
              </a:rPr>
              <a:t>参数</a:t>
            </a:r>
            <a:endParaRPr lang="en-US" altLang="zh-CN" sz="2000" b="1" u="sng" dirty="0">
              <a:latin typeface="宋体" panose="0201060003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331640" y="3358733"/>
            <a:ext cx="7056784" cy="648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anchor="ctr" anchorCtr="0">
            <a:noAutofit/>
          </a:bodyPr>
          <a:lstStyle/>
          <a:p>
            <a:pPr marL="1078230" indent="-1078230">
              <a:lnSpc>
                <a:spcPct val="114000"/>
              </a:lnSpc>
            </a:pP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思考①</a:t>
            </a:r>
            <a:r>
              <a:rPr lang="en-US" altLang="zh-CN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sz="1800" b="1" dirty="0" err="1">
                <a:latin typeface="宋体" panose="02010600030101010101" pitchFamily="2" charset="-122"/>
              </a:rPr>
              <a:t>i</a:t>
            </a:r>
            <a:r>
              <a:rPr lang="zh-CN" altLang="en-US" sz="1800" b="1" dirty="0">
                <a:latin typeface="宋体" panose="02010600030101010101" pitchFamily="2" charset="-122"/>
              </a:rPr>
              <a:t>及</a:t>
            </a:r>
            <a:r>
              <a:rPr lang="en-US" altLang="zh-CN" sz="1800" b="1" dirty="0">
                <a:latin typeface="宋体" panose="02010600030101010101" pitchFamily="2" charset="-122"/>
              </a:rPr>
              <a:t>A</a:t>
            </a:r>
            <a:r>
              <a:rPr lang="zh-CN" altLang="en-US" sz="1800" b="1" dirty="0">
                <a:latin typeface="宋体" panose="02010600030101010101" pitchFamily="2" charset="-122"/>
              </a:rPr>
              <a:t>均是地址码参数，</a:t>
            </a:r>
            <a:r>
              <a:rPr lang="en-US" altLang="zh-CN" sz="1800" b="1" dirty="0">
                <a:latin typeface="宋体" panose="02010600030101010101" pitchFamily="2" charset="-122"/>
              </a:rPr>
              <a:t>OPD=(</a:t>
            </a:r>
            <a:r>
              <a:rPr lang="en-US" altLang="zh-CN" sz="1800" b="1" dirty="0" err="1">
                <a:latin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1800" b="1" dirty="0">
                <a:latin typeface="宋体" panose="02010600030101010101" pitchFamily="2" charset="-122"/>
              </a:rPr>
              <a:t>、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M[(</a:t>
            </a:r>
            <a:r>
              <a:rPr lang="en-US" altLang="zh-CN" sz="1800" b="1" spc="-100" dirty="0" err="1">
                <a:latin typeface="宋体" panose="02010600030101010101" pitchFamily="2" charset="-122"/>
              </a:rPr>
              <a:t>i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)]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、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M[A]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、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M[(</a:t>
            </a:r>
            <a:r>
              <a:rPr lang="en-US" altLang="zh-CN" sz="1800" b="1" spc="-100" dirty="0" err="1">
                <a:latin typeface="宋体" panose="02010600030101010101" pitchFamily="2" charset="-122"/>
              </a:rPr>
              <a:t>i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)+A]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、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M[(PC)+A]</a:t>
            </a:r>
            <a:r>
              <a:rPr lang="zh-CN" altLang="en-US" sz="1800" b="1" dirty="0">
                <a:latin typeface="宋体" panose="02010600030101010101" pitchFamily="2" charset="-122"/>
              </a:rPr>
              <a:t>、</a:t>
            </a:r>
            <a:r>
              <a:rPr lang="en-US" altLang="zh-CN" sz="1800" b="1" dirty="0">
                <a:latin typeface="宋体" panose="02010600030101010101" pitchFamily="2" charset="-122"/>
              </a:rPr>
              <a:t>A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时的寻址方式各是什么？存放部件有哪几种？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331640" y="4077072"/>
            <a:ext cx="5976664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>
            <a:spAutoFit/>
          </a:bodyPr>
          <a:lstStyle/>
          <a:p>
            <a:pPr marL="1078230" indent="-1078230"/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思考②</a:t>
            </a:r>
            <a:r>
              <a:rPr lang="en-US" altLang="zh-CN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1800" b="1" dirty="0">
                <a:latin typeface="宋体" panose="02010600030101010101" pitchFamily="2" charset="-122"/>
              </a:rPr>
              <a:t>基址寻址、变址寻址的区别是什么？适用场景？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812652" y="4941168"/>
            <a:ext cx="707982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spc="-100" dirty="0">
                <a:latin typeface="宋体" panose="02010600030101010101" pitchFamily="2" charset="-122"/>
              </a:rPr>
              <a:t>索引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[(RB)+(RI)]</a:t>
            </a:r>
            <a:r>
              <a:rPr lang="zh-CN" altLang="en-US" b="1" spc="-100" dirty="0">
                <a:latin typeface="宋体" panose="02010600030101010101" pitchFamily="2" charset="-122"/>
              </a:rPr>
              <a:t>、比例变址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[(RI)*S+A]</a:t>
            </a:r>
            <a:r>
              <a:rPr lang="zh-CN" altLang="en-US" b="1" spc="-100" dirty="0">
                <a:latin typeface="宋体" panose="02010600030101010101" pitchFamily="2" charset="-122"/>
              </a:rPr>
              <a:t>等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331640" y="4509120"/>
            <a:ext cx="6192000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>
            <a:spAutoFit/>
          </a:bodyPr>
          <a:lstStyle/>
          <a:p>
            <a:pPr marL="1078230" indent="-1078230"/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思考③</a:t>
            </a:r>
            <a:r>
              <a:rPr lang="en-US" altLang="zh-CN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1800" b="1" dirty="0">
                <a:latin typeface="宋体" panose="02010600030101010101" pitchFamily="2" charset="-122"/>
              </a:rPr>
              <a:t>为什么</a:t>
            </a:r>
            <a:r>
              <a:rPr lang="en-US" altLang="zh-CN" sz="1800" b="1" dirty="0">
                <a:latin typeface="宋体" panose="02010600030101010101" pitchFamily="2" charset="-122"/>
              </a:rPr>
              <a:t>M_OPD</a:t>
            </a:r>
            <a:r>
              <a:rPr lang="zh-CN" altLang="en-US" sz="1800" b="1" dirty="0">
                <a:latin typeface="宋体" panose="02010600030101010101" pitchFamily="2" charset="-122"/>
              </a:rPr>
              <a:t>有多种寻址方式，而</a:t>
            </a:r>
            <a:r>
              <a:rPr lang="en-US" altLang="zh-CN" sz="1800" b="1" dirty="0">
                <a:latin typeface="宋体" panose="02010600030101010101" pitchFamily="2" charset="-122"/>
              </a:rPr>
              <a:t>R_OPD</a:t>
            </a:r>
            <a:r>
              <a:rPr lang="zh-CN" altLang="en-US" sz="1800" b="1" dirty="0">
                <a:latin typeface="宋体" panose="02010600030101010101" pitchFamily="2" charset="-122"/>
              </a:rPr>
              <a:t>只有一种？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2051720" y="5495166"/>
            <a:ext cx="6777602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spc="-100" dirty="0">
                <a:latin typeface="宋体" panose="02010600030101010101" pitchFamily="2" charset="-122"/>
              </a:rPr>
              <a:t>能</a:t>
            </a:r>
            <a:r>
              <a:rPr lang="en-US" altLang="zh-CN" b="1" spc="-100" dirty="0">
                <a:latin typeface="宋体" panose="02010600030101010101" pitchFamily="2" charset="-122"/>
              </a:rPr>
              <a:t>/</a:t>
            </a:r>
            <a:r>
              <a:rPr lang="zh-CN" altLang="en-US" b="1" spc="-100" dirty="0">
                <a:latin typeface="宋体" panose="02010600030101010101" pitchFamily="2" charset="-122"/>
              </a:rPr>
              <a:t>否</a:t>
            </a:r>
            <a:r>
              <a:rPr lang="zh-CN" altLang="en-US" b="1" u="sng" spc="-100" dirty="0">
                <a:latin typeface="宋体" panose="02010600030101010101" pitchFamily="2" charset="-122"/>
              </a:rPr>
              <a:t>减少</a:t>
            </a:r>
            <a:r>
              <a:rPr lang="zh-CN" altLang="en-US" b="1" spc="-100" dirty="0">
                <a:latin typeface="宋体" panose="02010600030101010101" pitchFamily="2" charset="-122"/>
              </a:rPr>
              <a:t>指令长度或指令条数，对指令</a:t>
            </a:r>
            <a:r>
              <a:rPr lang="en-US" altLang="zh-CN" b="1" spc="-100" dirty="0">
                <a:latin typeface="宋体" panose="02010600030101010101" pitchFamily="2" charset="-122"/>
              </a:rPr>
              <a:t>CPI</a:t>
            </a:r>
            <a:r>
              <a:rPr lang="zh-CN" altLang="en-US" b="1" u="sng" spc="-100" dirty="0">
                <a:latin typeface="宋体" panose="02010600030101010101" pitchFamily="2" charset="-122"/>
              </a:rPr>
              <a:t>影响小</a:t>
            </a:r>
            <a:endParaRPr lang="en-US" altLang="zh-CN" b="1" u="sng" spc="-100" dirty="0">
              <a:latin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5170FDA-8F90-C6CB-29F4-6AD3C4B333A3}"/>
              </a:ext>
            </a:extLst>
          </p:cNvPr>
          <p:cNvSpPr txBox="1"/>
          <p:nvPr/>
        </p:nvSpPr>
        <p:spPr bwMode="auto">
          <a:xfrm>
            <a:off x="117130" y="5995446"/>
            <a:ext cx="8271294" cy="830997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1600" b="1" dirty="0"/>
              <a:t>思考①：寄存器寻址、寄存器间接寻址等，寄存器、存储器、指令寄存器</a:t>
            </a:r>
            <a:endParaRPr lang="en-US" altLang="zh-CN" sz="1600" b="1" dirty="0"/>
          </a:p>
          <a:p>
            <a:r>
              <a:rPr lang="zh-CN" altLang="en-US" sz="1600" b="1" dirty="0"/>
              <a:t>思考②：寄存器中存放的是基地址</a:t>
            </a:r>
            <a:r>
              <a:rPr lang="en-US" altLang="zh-CN" sz="1600" b="1" dirty="0"/>
              <a:t>/</a:t>
            </a:r>
            <a:r>
              <a:rPr lang="zh-CN" altLang="en-US" sz="1600" b="1" dirty="0"/>
              <a:t>可变地址，适用于存储管理、数组访问（下标需改变）</a:t>
            </a:r>
            <a:endParaRPr lang="en-US" altLang="zh-CN" sz="1600" b="1" dirty="0"/>
          </a:p>
          <a:p>
            <a:r>
              <a:rPr lang="zh-CN" altLang="en-US" sz="1600" b="1" dirty="0"/>
              <a:t>思考③：</a:t>
            </a:r>
            <a:r>
              <a:rPr lang="en-US" altLang="zh-CN" sz="1600" b="1" dirty="0"/>
              <a:t>MEM</a:t>
            </a:r>
            <a:r>
              <a:rPr lang="zh-CN" altLang="en-US" sz="1600" b="1" dirty="0"/>
              <a:t>地址较长，地址码短是获益较大；</a:t>
            </a:r>
            <a:r>
              <a:rPr lang="en-US" altLang="zh-CN" sz="1600" b="1" dirty="0"/>
              <a:t>REG</a:t>
            </a:r>
            <a:r>
              <a:rPr lang="zh-CN" altLang="en-US" sz="1600" b="1" dirty="0"/>
              <a:t>地址较短，没必要忙乎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57BFFDD0-6F79-46FF-BFE2-7F2EBB156BE4}" type="slidenum">
              <a:rPr lang="en-US" altLang="zh-CN" smtClean="0"/>
              <a:t>32</a:t>
            </a:fld>
            <a:endParaRPr lang="en-US" altLang="zh-CN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14283" y="486917"/>
            <a:ext cx="3709645" cy="32301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设计方法：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18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设计结果： 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+mn-ea"/>
                <a:ea typeface="+mn-ea"/>
              </a:rPr>
              <a:t>    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CISC—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+mn-ea"/>
                <a:ea typeface="+mn-ea"/>
              </a:rPr>
              <a:t>    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RISC—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835696" y="2204864"/>
            <a:ext cx="7007821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高频率的定义不同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尽量多的寻址方式，增加灵活性  </a:t>
            </a:r>
            <a:r>
              <a:rPr lang="zh-CN" altLang="en-US" sz="1800" b="1" dirty="0">
                <a:latin typeface="宋体" panose="02010600030101010101" pitchFamily="2" charset="-122"/>
              </a:rPr>
              <a:t>←减少指令长度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条数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尽量少的寻址方式，简化硬件    </a:t>
            </a:r>
            <a:r>
              <a:rPr lang="zh-CN" altLang="en-US" sz="1800" b="1" dirty="0">
                <a:latin typeface="宋体" panose="02010600030101010101" pitchFamily="2" charset="-122"/>
              </a:rPr>
              <a:t>←对</a:t>
            </a:r>
            <a:r>
              <a:rPr lang="en-US" altLang="zh-CN" sz="1800" b="1" dirty="0">
                <a:latin typeface="宋体" panose="02010600030101010101" pitchFamily="2" charset="-122"/>
              </a:rPr>
              <a:t>CPI</a:t>
            </a:r>
            <a:r>
              <a:rPr lang="zh-CN" altLang="en-US" sz="1800" b="1" dirty="0">
                <a:latin typeface="宋体" panose="02010600030101010101" pitchFamily="2" charset="-122"/>
              </a:rPr>
              <a:t>影响小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051720" y="476672"/>
            <a:ext cx="6912768" cy="17681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b="1" u="sng" spc="-50" dirty="0">
                <a:solidFill>
                  <a:schemeClr val="accent2"/>
                </a:solidFill>
                <a:latin typeface="+mn-ea"/>
              </a:rPr>
              <a:t>形成</a:t>
            </a:r>
            <a:r>
              <a:rPr lang="zh-CN" altLang="en-US" b="1" spc="-50" dirty="0">
                <a:latin typeface="+mn-ea"/>
              </a:rPr>
              <a:t>需求程序中各基本操作的数据</a:t>
            </a:r>
            <a:r>
              <a:rPr lang="en-US" altLang="zh-CN" b="1" spc="-50" dirty="0">
                <a:latin typeface="+mn-ea"/>
              </a:rPr>
              <a:t>&amp;</a:t>
            </a:r>
            <a:r>
              <a:rPr lang="zh-CN" altLang="en-US" b="1" spc="-50" dirty="0">
                <a:latin typeface="+mn-ea"/>
              </a:rPr>
              <a:t>指令寻址方式，</a:t>
            </a:r>
            <a:endParaRPr lang="en-US" altLang="zh-CN" b="1" spc="-50" dirty="0">
              <a:latin typeface="+mn-ea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zh-CN" altLang="en-US" sz="1600" dirty="0">
                <a:latin typeface="宋体" panose="02010600030101010101" pitchFamily="2" charset="-122"/>
              </a:rPr>
              <a:t>  </a:t>
            </a:r>
            <a:r>
              <a:rPr lang="en-US" altLang="zh-CN" sz="1600" dirty="0">
                <a:latin typeface="宋体" panose="02010600030101010101" pitchFamily="2" charset="-122"/>
              </a:rPr>
              <a:t>                                          </a:t>
            </a:r>
            <a:r>
              <a:rPr lang="zh-CN" altLang="en-US" sz="1600" dirty="0">
                <a:latin typeface="宋体" panose="02010600030101010101" pitchFamily="2" charset="-122"/>
              </a:rPr>
              <a:t>└</a:t>
            </a:r>
            <a:r>
              <a:rPr lang="zh-CN" altLang="en-US" sz="1600" b="1" dirty="0">
                <a:latin typeface="宋体" panose="02010600030101010101" pitchFamily="2" charset="-122"/>
              </a:rPr>
              <a:t>←种类尽量多</a:t>
            </a:r>
            <a:endParaRPr lang="zh-CN" altLang="en-US" sz="1600" dirty="0"/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统计</a:t>
            </a:r>
            <a:r>
              <a:rPr lang="zh-CN" altLang="en-US" b="1" dirty="0">
                <a:latin typeface="宋体" panose="02010600030101010101" pitchFamily="2" charset="-122"/>
              </a:rPr>
              <a:t>各种寻址方式的使用频率，   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选择</a:t>
            </a:r>
            <a:r>
              <a:rPr lang="zh-CN" altLang="en-US" b="1" u="sng" dirty="0">
                <a:latin typeface="宋体" panose="02010600030101010101" pitchFamily="2" charset="-122"/>
              </a:rPr>
              <a:t>高频率</a:t>
            </a:r>
            <a:r>
              <a:rPr lang="zh-CN" altLang="en-US" b="1" dirty="0">
                <a:latin typeface="宋体" panose="02010600030101010101" pitchFamily="2" charset="-122"/>
              </a:rPr>
              <a:t>的寻址方式</a:t>
            </a:r>
            <a:endParaRPr lang="zh-CN" altLang="en-US" b="1" dirty="0">
              <a:solidFill>
                <a:srgbClr val="FF3399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00600DB3-BEF8-4C54-9139-F679F97E1D6C}" type="slidenum">
              <a:rPr lang="en-US" altLang="zh-CN"/>
              <a:t>33</a:t>
            </a:fld>
            <a:endParaRPr lang="en-US" altLang="zh-CN"/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28601" y="460206"/>
            <a:ext cx="8663880" cy="880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rgbClr val="990099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sz="2200" b="1" dirty="0">
                <a:latin typeface="宋体" panose="02010600030101010101" pitchFamily="2" charset="-122"/>
              </a:rPr>
              <a:t>VAX</a:t>
            </a:r>
            <a:r>
              <a:rPr lang="zh-CN" altLang="en-US" sz="2200" b="1" dirty="0">
                <a:latin typeface="宋体" panose="02010600030101010101" pitchFamily="2" charset="-122"/>
              </a:rPr>
              <a:t>计算机中，运行</a:t>
            </a:r>
            <a:r>
              <a:rPr lang="en-US" altLang="zh-CN" sz="2200" b="1" dirty="0" err="1">
                <a:latin typeface="宋体" panose="02010600030101010101" pitchFamily="2" charset="-122"/>
              </a:rPr>
              <a:t>gcc</a:t>
            </a:r>
            <a:r>
              <a:rPr lang="zh-CN" altLang="en-US" sz="2200" b="1" dirty="0">
                <a:latin typeface="宋体" panose="02010600030101010101" pitchFamily="2" charset="-122"/>
              </a:rPr>
              <a:t>、</a:t>
            </a:r>
            <a:r>
              <a:rPr lang="en-US" altLang="zh-CN" sz="2200" b="1" dirty="0">
                <a:latin typeface="宋体" panose="02010600030101010101" pitchFamily="2" charset="-122"/>
              </a:rPr>
              <a:t>Spice</a:t>
            </a:r>
            <a:r>
              <a:rPr lang="zh-CN" altLang="en-US" sz="2200" b="1" dirty="0">
                <a:latin typeface="宋体" panose="02010600030101010101" pitchFamily="2" charset="-122"/>
              </a:rPr>
              <a:t>和</a:t>
            </a:r>
            <a:r>
              <a:rPr lang="en-US" altLang="zh-CN" sz="2200" b="1" dirty="0">
                <a:latin typeface="宋体" panose="02010600030101010101" pitchFamily="2" charset="-122"/>
              </a:rPr>
              <a:t>Tex</a:t>
            </a:r>
            <a:r>
              <a:rPr lang="zh-CN" altLang="en-US" sz="2200" b="1" dirty="0">
                <a:latin typeface="宋体" panose="02010600030101010101" pitchFamily="2" charset="-122"/>
              </a:rPr>
              <a:t>基准程序，各种寻址方式的分布如下，该支持哪些寻址方式？</a:t>
            </a:r>
          </a:p>
        </p:txBody>
      </p:sp>
      <p:sp>
        <p:nvSpPr>
          <p:cNvPr id="52282" name="Text Box 58"/>
          <p:cNvSpPr txBox="1">
            <a:spLocks noChangeArrowheads="1"/>
          </p:cNvSpPr>
          <p:nvPr/>
        </p:nvSpPr>
        <p:spPr bwMode="auto">
          <a:xfrm>
            <a:off x="304800" y="4221088"/>
            <a:ext cx="8696356" cy="13619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2148205" indent="-2148205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选择结果：</a:t>
            </a:r>
          </a:p>
          <a:p>
            <a:pPr marL="2148205" indent="-2148205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   ①偏移、立即、</a:t>
            </a:r>
            <a:r>
              <a:rPr lang="en-US" altLang="zh-CN" sz="2200" b="1" dirty="0">
                <a:latin typeface="宋体" panose="02010600030101010101" pitchFamily="2" charset="-122"/>
              </a:rPr>
              <a:t>REG</a:t>
            </a:r>
            <a:r>
              <a:rPr lang="zh-CN" altLang="en-US" sz="2200" b="1" dirty="0">
                <a:latin typeface="宋体" panose="02010600030101010101" pitchFamily="2" charset="-122"/>
              </a:rPr>
              <a:t>间接寻址方式，须支持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高频率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2148205" indent="-2148205"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   </a:t>
            </a:r>
            <a:r>
              <a:rPr lang="zh-CN" altLang="en-US" sz="2200" b="1" dirty="0">
                <a:latin typeface="宋体" panose="02010600030101010101" pitchFamily="2" charset="-122"/>
              </a:rPr>
              <a:t>②其他寻址方式，依据</a:t>
            </a:r>
            <a:r>
              <a:rPr lang="en-US" altLang="zh-CN" sz="2200" b="1" dirty="0">
                <a:latin typeface="宋体" panose="02010600030101010101" pitchFamily="2" charset="-122"/>
              </a:rPr>
              <a:t>CISC/RISC</a:t>
            </a:r>
            <a:r>
              <a:rPr lang="zh-CN" altLang="en-US" sz="2200" b="1" dirty="0">
                <a:latin typeface="宋体" panose="02010600030101010101" pitchFamily="2" charset="-122"/>
              </a:rPr>
              <a:t>风格，再选择</a:t>
            </a:r>
            <a:endParaRPr lang="zh-CN" altLang="en-US" sz="2200" dirty="0">
              <a:latin typeface="宋体" panose="02010600030101010101" pitchFamily="2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1043608" y="1412776"/>
            <a:ext cx="7285038" cy="2781302"/>
            <a:chOff x="1358931" y="1576392"/>
            <a:chExt cx="7285038" cy="2781302"/>
          </a:xfrm>
        </p:grpSpPr>
        <p:sp>
          <p:nvSpPr>
            <p:cNvPr id="52228" name="Rectangle 4"/>
            <p:cNvSpPr>
              <a:spLocks noChangeArrowheads="1"/>
            </p:cNvSpPr>
            <p:nvPr/>
          </p:nvSpPr>
          <p:spPr bwMode="auto">
            <a:xfrm>
              <a:off x="1571656" y="1576392"/>
              <a:ext cx="7072313" cy="19970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29" name="Rectangle 5"/>
            <p:cNvSpPr>
              <a:spLocks noChangeArrowheads="1"/>
            </p:cNvSpPr>
            <p:nvPr/>
          </p:nvSpPr>
          <p:spPr bwMode="auto">
            <a:xfrm>
              <a:off x="8161369" y="2292356"/>
              <a:ext cx="330200" cy="128111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7832756" y="1906593"/>
              <a:ext cx="328613" cy="16668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7502556" y="2547943"/>
              <a:ext cx="330200" cy="10255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2" name="Rectangle 8"/>
            <p:cNvSpPr>
              <a:spLocks noChangeArrowheads="1"/>
            </p:cNvSpPr>
            <p:nvPr/>
          </p:nvSpPr>
          <p:spPr bwMode="auto">
            <a:xfrm>
              <a:off x="6735794" y="2355856"/>
              <a:ext cx="328613" cy="121761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3" name="Rectangle 9"/>
            <p:cNvSpPr>
              <a:spLocks noChangeArrowheads="1"/>
            </p:cNvSpPr>
            <p:nvPr/>
          </p:nvSpPr>
          <p:spPr bwMode="auto">
            <a:xfrm>
              <a:off x="6405594" y="3124206"/>
              <a:ext cx="330200" cy="4492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4" name="Rectangle 10"/>
            <p:cNvSpPr>
              <a:spLocks noChangeArrowheads="1"/>
            </p:cNvSpPr>
            <p:nvPr/>
          </p:nvSpPr>
          <p:spPr bwMode="auto">
            <a:xfrm>
              <a:off x="6076981" y="2227268"/>
              <a:ext cx="328613" cy="13462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5" name="Rectangle 11"/>
            <p:cNvSpPr>
              <a:spLocks noChangeArrowheads="1"/>
            </p:cNvSpPr>
            <p:nvPr/>
          </p:nvSpPr>
          <p:spPr bwMode="auto">
            <a:xfrm>
              <a:off x="5308631" y="3252793"/>
              <a:ext cx="328613" cy="32067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6" name="Rectangle 12"/>
            <p:cNvSpPr>
              <a:spLocks noChangeArrowheads="1"/>
            </p:cNvSpPr>
            <p:nvPr/>
          </p:nvSpPr>
          <p:spPr bwMode="auto">
            <a:xfrm>
              <a:off x="4980019" y="3444881"/>
              <a:ext cx="328613" cy="1285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7" name="Rectangle 13"/>
            <p:cNvSpPr>
              <a:spLocks noChangeArrowheads="1"/>
            </p:cNvSpPr>
            <p:nvPr/>
          </p:nvSpPr>
          <p:spPr bwMode="auto">
            <a:xfrm>
              <a:off x="4649819" y="2997206"/>
              <a:ext cx="330200" cy="57626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8" name="Rectangle 14"/>
            <p:cNvSpPr>
              <a:spLocks noChangeArrowheads="1"/>
            </p:cNvSpPr>
            <p:nvPr/>
          </p:nvSpPr>
          <p:spPr bwMode="auto">
            <a:xfrm>
              <a:off x="3881469" y="3381381"/>
              <a:ext cx="330200" cy="1920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9" name="Rectangle 15"/>
            <p:cNvSpPr>
              <a:spLocks noChangeArrowheads="1"/>
            </p:cNvSpPr>
            <p:nvPr/>
          </p:nvSpPr>
          <p:spPr bwMode="auto">
            <a:xfrm>
              <a:off x="3552856" y="3189293"/>
              <a:ext cx="328613" cy="3841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0" name="Rectangle 16"/>
            <p:cNvSpPr>
              <a:spLocks noChangeArrowheads="1"/>
            </p:cNvSpPr>
            <p:nvPr/>
          </p:nvSpPr>
          <p:spPr bwMode="auto">
            <a:xfrm>
              <a:off x="2455894" y="3509968"/>
              <a:ext cx="328613" cy="635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1" name="Rectangle 17"/>
            <p:cNvSpPr>
              <a:spLocks noChangeArrowheads="1"/>
            </p:cNvSpPr>
            <p:nvPr/>
          </p:nvSpPr>
          <p:spPr bwMode="auto">
            <a:xfrm>
              <a:off x="2127281" y="3381381"/>
              <a:ext cx="328613" cy="1920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1797081" y="3509968"/>
              <a:ext cx="330200" cy="635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1" name="Text Box 27"/>
            <p:cNvSpPr txBox="1">
              <a:spLocks noChangeArrowheads="1"/>
            </p:cNvSpPr>
            <p:nvPr/>
          </p:nvSpPr>
          <p:spPr bwMode="auto">
            <a:xfrm>
              <a:off x="2224119" y="3024193"/>
              <a:ext cx="203200" cy="3063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>
                  <a:latin typeface="宋体" panose="02010600030101010101" pitchFamily="2" charset="-122"/>
                </a:rPr>
                <a:t>6%</a:t>
              </a:r>
            </a:p>
          </p:txBody>
        </p:sp>
        <p:sp>
          <p:nvSpPr>
            <p:cNvPr id="52252" name="Text Box 28"/>
            <p:cNvSpPr txBox="1">
              <a:spLocks noChangeArrowheads="1"/>
            </p:cNvSpPr>
            <p:nvPr/>
          </p:nvSpPr>
          <p:spPr bwMode="auto">
            <a:xfrm>
              <a:off x="1843119" y="3176593"/>
              <a:ext cx="203200" cy="3063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>
                  <a:latin typeface="宋体" panose="02010600030101010101" pitchFamily="2" charset="-122"/>
                </a:rPr>
                <a:t>1%</a:t>
              </a:r>
            </a:p>
          </p:txBody>
        </p:sp>
        <p:sp>
          <p:nvSpPr>
            <p:cNvPr id="52253" name="Text Box 29"/>
            <p:cNvSpPr txBox="1">
              <a:spLocks noChangeArrowheads="1"/>
            </p:cNvSpPr>
            <p:nvPr/>
          </p:nvSpPr>
          <p:spPr bwMode="auto">
            <a:xfrm>
              <a:off x="2528919" y="3176593"/>
              <a:ext cx="203200" cy="3063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>
                  <a:latin typeface="宋体" panose="02010600030101010101" pitchFamily="2" charset="-122"/>
                </a:rPr>
                <a:t>1%</a:t>
              </a:r>
            </a:p>
          </p:txBody>
        </p:sp>
        <p:sp>
          <p:nvSpPr>
            <p:cNvPr id="52254" name="Text Box 30"/>
            <p:cNvSpPr txBox="1">
              <a:spLocks noChangeArrowheads="1"/>
            </p:cNvSpPr>
            <p:nvPr/>
          </p:nvSpPr>
          <p:spPr bwMode="auto">
            <a:xfrm>
              <a:off x="3240119" y="3252793"/>
              <a:ext cx="203200" cy="3063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>
                  <a:latin typeface="宋体" panose="02010600030101010101" pitchFamily="2" charset="-122"/>
                </a:rPr>
                <a:t>0%</a:t>
              </a:r>
            </a:p>
          </p:txBody>
        </p:sp>
        <p:sp>
          <p:nvSpPr>
            <p:cNvPr id="52255" name="Text Box 31"/>
            <p:cNvSpPr txBox="1">
              <a:spLocks noChangeArrowheads="1"/>
            </p:cNvSpPr>
            <p:nvPr/>
          </p:nvSpPr>
          <p:spPr bwMode="auto">
            <a:xfrm>
              <a:off x="3516344" y="2836868"/>
              <a:ext cx="304800" cy="3063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>
                  <a:latin typeface="宋体" panose="02010600030101010101" pitchFamily="2" charset="-122"/>
                </a:rPr>
                <a:t>16%</a:t>
              </a:r>
            </a:p>
          </p:txBody>
        </p:sp>
        <p:sp>
          <p:nvSpPr>
            <p:cNvPr id="52256" name="Text Box 32"/>
            <p:cNvSpPr txBox="1">
              <a:spLocks noChangeArrowheads="1"/>
            </p:cNvSpPr>
            <p:nvPr/>
          </p:nvSpPr>
          <p:spPr bwMode="auto">
            <a:xfrm>
              <a:off x="3976719" y="3027368"/>
              <a:ext cx="203200" cy="3063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>
                  <a:latin typeface="宋体" panose="02010600030101010101" pitchFamily="2" charset="-122"/>
                </a:rPr>
                <a:t>6%</a:t>
              </a:r>
            </a:p>
          </p:txBody>
        </p:sp>
        <p:sp>
          <p:nvSpPr>
            <p:cNvPr id="52257" name="Text Box 33"/>
            <p:cNvSpPr txBox="1">
              <a:spLocks noChangeArrowheads="1"/>
            </p:cNvSpPr>
            <p:nvPr/>
          </p:nvSpPr>
          <p:spPr bwMode="auto">
            <a:xfrm>
              <a:off x="4613306" y="2643193"/>
              <a:ext cx="304800" cy="3063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>
                  <a:latin typeface="宋体" panose="02010600030101010101" pitchFamily="2" charset="-122"/>
                </a:rPr>
                <a:t>24%</a:t>
              </a:r>
            </a:p>
          </p:txBody>
        </p:sp>
        <p:sp>
          <p:nvSpPr>
            <p:cNvPr id="52258" name="Text Box 34"/>
            <p:cNvSpPr txBox="1">
              <a:spLocks noChangeArrowheads="1"/>
            </p:cNvSpPr>
            <p:nvPr/>
          </p:nvSpPr>
          <p:spPr bwMode="auto">
            <a:xfrm>
              <a:off x="5043519" y="3092456"/>
              <a:ext cx="203200" cy="3063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>
                  <a:latin typeface="宋体" panose="02010600030101010101" pitchFamily="2" charset="-122"/>
                </a:rPr>
                <a:t>3%</a:t>
              </a:r>
            </a:p>
          </p:txBody>
        </p:sp>
        <p:sp>
          <p:nvSpPr>
            <p:cNvPr id="52259" name="Text Box 35"/>
            <p:cNvSpPr txBox="1">
              <a:spLocks noChangeArrowheads="1"/>
            </p:cNvSpPr>
            <p:nvPr/>
          </p:nvSpPr>
          <p:spPr bwMode="auto">
            <a:xfrm>
              <a:off x="5272119" y="2900368"/>
              <a:ext cx="304800" cy="3063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>
                  <a:latin typeface="宋体" panose="02010600030101010101" pitchFamily="2" charset="-122"/>
                </a:rPr>
                <a:t>11%</a:t>
              </a:r>
            </a:p>
          </p:txBody>
        </p:sp>
        <p:sp>
          <p:nvSpPr>
            <p:cNvPr id="52260" name="Text Box 36"/>
            <p:cNvSpPr txBox="1">
              <a:spLocks noChangeArrowheads="1"/>
            </p:cNvSpPr>
            <p:nvPr/>
          </p:nvSpPr>
          <p:spPr bwMode="auto">
            <a:xfrm>
              <a:off x="6034119" y="1881193"/>
              <a:ext cx="304800" cy="3063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>
                  <a:latin typeface="宋体" panose="02010600030101010101" pitchFamily="2" charset="-122"/>
                </a:rPr>
                <a:t>43%</a:t>
              </a:r>
            </a:p>
          </p:txBody>
        </p:sp>
        <p:sp>
          <p:nvSpPr>
            <p:cNvPr id="52261" name="Text Box 37"/>
            <p:cNvSpPr txBox="1">
              <a:spLocks noChangeArrowheads="1"/>
            </p:cNvSpPr>
            <p:nvPr/>
          </p:nvSpPr>
          <p:spPr bwMode="auto">
            <a:xfrm>
              <a:off x="6415119" y="2795593"/>
              <a:ext cx="304800" cy="3063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>
                  <a:latin typeface="宋体" panose="02010600030101010101" pitchFamily="2" charset="-122"/>
                </a:rPr>
                <a:t>17%</a:t>
              </a:r>
            </a:p>
          </p:txBody>
        </p:sp>
        <p:sp>
          <p:nvSpPr>
            <p:cNvPr id="52262" name="Text Box 38"/>
            <p:cNvSpPr txBox="1">
              <a:spLocks noChangeArrowheads="1"/>
            </p:cNvSpPr>
            <p:nvPr/>
          </p:nvSpPr>
          <p:spPr bwMode="auto">
            <a:xfrm>
              <a:off x="6719919" y="2032006"/>
              <a:ext cx="304800" cy="3063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>
                  <a:latin typeface="宋体" panose="02010600030101010101" pitchFamily="2" charset="-122"/>
                </a:rPr>
                <a:t>39%</a:t>
              </a:r>
            </a:p>
          </p:txBody>
        </p:sp>
        <p:sp>
          <p:nvSpPr>
            <p:cNvPr id="52263" name="Text Box 39"/>
            <p:cNvSpPr txBox="1">
              <a:spLocks noChangeArrowheads="1"/>
            </p:cNvSpPr>
            <p:nvPr/>
          </p:nvSpPr>
          <p:spPr bwMode="auto">
            <a:xfrm>
              <a:off x="7481919" y="2185993"/>
              <a:ext cx="304800" cy="3063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>
                  <a:latin typeface="宋体" panose="02010600030101010101" pitchFamily="2" charset="-122"/>
                </a:rPr>
                <a:t>32%</a:t>
              </a:r>
            </a:p>
          </p:txBody>
        </p:sp>
        <p:sp>
          <p:nvSpPr>
            <p:cNvPr id="52264" name="Text Box 40"/>
            <p:cNvSpPr txBox="1">
              <a:spLocks noChangeArrowheads="1"/>
            </p:cNvSpPr>
            <p:nvPr/>
          </p:nvSpPr>
          <p:spPr bwMode="auto">
            <a:xfrm>
              <a:off x="7786719" y="1576393"/>
              <a:ext cx="304800" cy="3063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>
                  <a:latin typeface="宋体" panose="02010600030101010101" pitchFamily="2" charset="-122"/>
                </a:rPr>
                <a:t>55%</a:t>
              </a:r>
            </a:p>
          </p:txBody>
        </p:sp>
        <p:sp>
          <p:nvSpPr>
            <p:cNvPr id="52265" name="Text Box 41"/>
            <p:cNvSpPr txBox="1">
              <a:spLocks noChangeArrowheads="1"/>
            </p:cNvSpPr>
            <p:nvPr/>
          </p:nvSpPr>
          <p:spPr bwMode="auto">
            <a:xfrm>
              <a:off x="8243919" y="1957393"/>
              <a:ext cx="304800" cy="3063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600">
                  <a:latin typeface="宋体" panose="02010600030101010101" pitchFamily="2" charset="-122"/>
                </a:rPr>
                <a:t>40%</a:t>
              </a:r>
            </a:p>
          </p:txBody>
        </p:sp>
        <p:sp>
          <p:nvSpPr>
            <p:cNvPr id="52266" name="Rectangle 42"/>
            <p:cNvSpPr>
              <a:spLocks noChangeArrowheads="1"/>
            </p:cNvSpPr>
            <p:nvPr/>
          </p:nvSpPr>
          <p:spPr bwMode="auto">
            <a:xfrm>
              <a:off x="2100294" y="1834771"/>
              <a:ext cx="328613" cy="1920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7" name="Rectangle 43"/>
            <p:cNvSpPr>
              <a:spLocks noChangeArrowheads="1"/>
            </p:cNvSpPr>
            <p:nvPr/>
          </p:nvSpPr>
          <p:spPr bwMode="auto">
            <a:xfrm>
              <a:off x="3100419" y="1834771"/>
              <a:ext cx="328613" cy="1920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8" name="Rectangle 44"/>
            <p:cNvSpPr>
              <a:spLocks noChangeArrowheads="1"/>
            </p:cNvSpPr>
            <p:nvPr/>
          </p:nvSpPr>
          <p:spPr bwMode="auto">
            <a:xfrm>
              <a:off x="4205319" y="1834771"/>
              <a:ext cx="328613" cy="1920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69" name="Text Box 45"/>
            <p:cNvSpPr txBox="1">
              <a:spLocks noChangeArrowheads="1"/>
            </p:cNvSpPr>
            <p:nvPr/>
          </p:nvSpPr>
          <p:spPr bwMode="auto">
            <a:xfrm>
              <a:off x="2384456" y="1658558"/>
              <a:ext cx="615950" cy="4730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2000" dirty="0"/>
                <a:t>Tex</a:t>
              </a:r>
            </a:p>
          </p:txBody>
        </p:sp>
        <p:sp>
          <p:nvSpPr>
            <p:cNvPr id="52270" name="Text Box 46"/>
            <p:cNvSpPr txBox="1">
              <a:spLocks noChangeArrowheads="1"/>
            </p:cNvSpPr>
            <p:nvPr/>
          </p:nvSpPr>
          <p:spPr bwMode="auto">
            <a:xfrm>
              <a:off x="3395694" y="1703008"/>
              <a:ext cx="747713" cy="4730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2000" dirty="0"/>
                <a:t>Spice</a:t>
              </a:r>
            </a:p>
          </p:txBody>
        </p:sp>
        <p:sp>
          <p:nvSpPr>
            <p:cNvPr id="52271" name="Text Box 47"/>
            <p:cNvSpPr txBox="1">
              <a:spLocks noChangeArrowheads="1"/>
            </p:cNvSpPr>
            <p:nvPr/>
          </p:nvSpPr>
          <p:spPr bwMode="auto">
            <a:xfrm>
              <a:off x="4572031" y="1701421"/>
              <a:ext cx="536575" cy="4730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2000"/>
                <a:t>gcc</a:t>
              </a:r>
            </a:p>
          </p:txBody>
        </p:sp>
        <p:sp>
          <p:nvSpPr>
            <p:cNvPr id="52272" name="Text Box 48"/>
            <p:cNvSpPr txBox="1">
              <a:spLocks noChangeArrowheads="1"/>
            </p:cNvSpPr>
            <p:nvPr/>
          </p:nvSpPr>
          <p:spPr bwMode="auto">
            <a:xfrm>
              <a:off x="1358931" y="3573468"/>
              <a:ext cx="1778000" cy="3693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 b="1" dirty="0">
                  <a:latin typeface="+mn-ea"/>
                  <a:ea typeface="+mn-ea"/>
                </a:rPr>
                <a:t>MEM</a:t>
              </a:r>
              <a:r>
                <a:rPr lang="zh-CN" altLang="en-US" sz="1800" b="1" dirty="0">
                  <a:latin typeface="+mn-ea"/>
                  <a:ea typeface="+mn-ea"/>
                </a:rPr>
                <a:t>间接寻址</a:t>
              </a:r>
            </a:p>
          </p:txBody>
        </p:sp>
        <p:sp>
          <p:nvSpPr>
            <p:cNvPr id="52273" name="Text Box 49"/>
            <p:cNvSpPr txBox="1">
              <a:spLocks noChangeArrowheads="1"/>
            </p:cNvSpPr>
            <p:nvPr/>
          </p:nvSpPr>
          <p:spPr bwMode="auto">
            <a:xfrm>
              <a:off x="3262344" y="3605218"/>
              <a:ext cx="1104900" cy="3667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800" b="1"/>
                <a:t>缩放寻址</a:t>
              </a:r>
            </a:p>
          </p:txBody>
        </p:sp>
        <p:sp>
          <p:nvSpPr>
            <p:cNvPr id="52274" name="Text Box 50"/>
            <p:cNvSpPr txBox="1">
              <a:spLocks noChangeArrowheads="1"/>
            </p:cNvSpPr>
            <p:nvPr/>
          </p:nvSpPr>
          <p:spPr bwMode="auto">
            <a:xfrm>
              <a:off x="4321206" y="3573468"/>
              <a:ext cx="1778000" cy="3693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1800" b="1" dirty="0">
                  <a:latin typeface="+mn-ea"/>
                  <a:ea typeface="+mn-ea"/>
                </a:rPr>
                <a:t>REG</a:t>
              </a:r>
              <a:r>
                <a:rPr lang="zh-CN" altLang="en-US" sz="1800" b="1" dirty="0">
                  <a:latin typeface="+mn-ea"/>
                  <a:ea typeface="+mn-ea"/>
                </a:rPr>
                <a:t>间接寻址</a:t>
              </a:r>
            </a:p>
          </p:txBody>
        </p:sp>
        <p:sp>
          <p:nvSpPr>
            <p:cNvPr id="52275" name="Text Box 51"/>
            <p:cNvSpPr txBox="1">
              <a:spLocks noChangeArrowheads="1"/>
            </p:cNvSpPr>
            <p:nvPr/>
          </p:nvSpPr>
          <p:spPr bwMode="auto">
            <a:xfrm>
              <a:off x="6034119" y="3573468"/>
              <a:ext cx="1143000" cy="3667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1800" b="1"/>
                <a:t>立即寻址</a:t>
              </a:r>
            </a:p>
          </p:txBody>
        </p:sp>
        <p:sp>
          <p:nvSpPr>
            <p:cNvPr id="52276" name="Text Box 52"/>
            <p:cNvSpPr txBox="1">
              <a:spLocks noChangeArrowheads="1"/>
            </p:cNvSpPr>
            <p:nvPr/>
          </p:nvSpPr>
          <p:spPr bwMode="auto">
            <a:xfrm>
              <a:off x="7405719" y="3575056"/>
              <a:ext cx="1228725" cy="3667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1800" b="1"/>
                <a:t>偏移寻址</a:t>
              </a:r>
            </a:p>
          </p:txBody>
        </p:sp>
        <p:sp>
          <p:nvSpPr>
            <p:cNvPr id="56" name="Text Box 48"/>
            <p:cNvSpPr txBox="1">
              <a:spLocks noChangeArrowheads="1"/>
            </p:cNvSpPr>
            <p:nvPr/>
          </p:nvSpPr>
          <p:spPr bwMode="auto">
            <a:xfrm>
              <a:off x="1619672" y="3988362"/>
              <a:ext cx="6858048" cy="3693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1800" b="1" dirty="0"/>
                <a:t>注：偏移寻址</a:t>
              </a:r>
              <a:r>
                <a:rPr lang="en-US" altLang="zh-CN" sz="1800" b="1" dirty="0"/>
                <a:t>—</a:t>
              </a:r>
              <a:r>
                <a:rPr lang="zh-CN" altLang="en-US" sz="1800" b="1" dirty="0"/>
                <a:t>带偏移量的寻址方式，如基址、变址、相对寻址</a:t>
              </a: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8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3060A5A1-5331-4EB4-8796-8EF06AD621C7}" type="slidenum">
              <a:rPr lang="en-US" altLang="zh-CN"/>
              <a:t>34</a:t>
            </a:fld>
            <a:endParaRPr lang="en-US" altLang="zh-CN"/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228600" y="357166"/>
            <a:ext cx="8686800" cy="193899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、寻址方式参数的确定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设计方法： 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对每种寻址方式分别设计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统计</a:t>
            </a:r>
            <a:r>
              <a:rPr lang="zh-CN" altLang="en-US" b="1" dirty="0">
                <a:latin typeface="宋体" panose="02010600030101010101" pitchFamily="2" charset="-122"/>
              </a:rPr>
              <a:t>每个参数不同取值的使用频率，       </a:t>
            </a:r>
            <a:r>
              <a:rPr lang="zh-CN" altLang="en-US" sz="1800" b="1" dirty="0">
                <a:latin typeface="宋体" panose="02010600030101010101" pitchFamily="2" charset="-122"/>
              </a:rPr>
              <a:t>←即频带分析法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选择</a:t>
            </a:r>
            <a:r>
              <a:rPr lang="zh-CN" altLang="en-US" b="1" dirty="0">
                <a:latin typeface="宋体" panose="02010600030101010101" pitchFamily="2" charset="-122"/>
              </a:rPr>
              <a:t>满足需求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≥</a:t>
            </a:r>
            <a:r>
              <a:rPr lang="en-US" altLang="zh-CN" sz="1800" b="1" dirty="0">
                <a:latin typeface="宋体" panose="02010600030101010101" pitchFamily="2" charset="-122"/>
              </a:rPr>
              <a:t>m%)</a:t>
            </a:r>
            <a:r>
              <a:rPr lang="zh-CN" altLang="en-US" b="1" dirty="0">
                <a:latin typeface="宋体" panose="02010600030101010101" pitchFamily="2" charset="-122"/>
              </a:rPr>
              <a:t>的参数值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可有几种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latin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228600" y="2212938"/>
            <a:ext cx="8664575" cy="880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200" b="1" dirty="0">
                <a:latin typeface="宋体" panose="02010600030101010101" pitchFamily="2" charset="-122"/>
              </a:rPr>
              <a:t>某</a:t>
            </a:r>
            <a:r>
              <a:rPr lang="en-US" altLang="zh-CN" sz="2200" b="1" dirty="0">
                <a:latin typeface="宋体" panose="02010600030101010101" pitchFamily="2" charset="-122"/>
              </a:rPr>
              <a:t>R-R</a:t>
            </a:r>
            <a:r>
              <a:rPr lang="zh-CN" altLang="en-US" sz="2200" b="1" dirty="0">
                <a:latin typeface="宋体" panose="02010600030101010101" pitchFamily="2" charset="-122"/>
              </a:rPr>
              <a:t>型机器上运行测试程序时，偏移寻址结果分布如下，要求长度应满足≥</a:t>
            </a:r>
            <a:r>
              <a:rPr lang="en-US" altLang="zh-CN" sz="2200" b="1" dirty="0">
                <a:latin typeface="宋体" panose="02010600030101010101" pitchFamily="2" charset="-122"/>
              </a:rPr>
              <a:t>85%</a:t>
            </a:r>
            <a:r>
              <a:rPr lang="zh-CN" altLang="en-US" sz="2200" b="1" dirty="0">
                <a:latin typeface="宋体" panose="02010600030101010101" pitchFamily="2" charset="-122"/>
              </a:rPr>
              <a:t>的访问，偏移长度该如何选择？</a:t>
            </a:r>
          </a:p>
        </p:txBody>
      </p:sp>
      <p:sp>
        <p:nvSpPr>
          <p:cNvPr id="53319" name="Text Box 71"/>
          <p:cNvSpPr txBox="1">
            <a:spLocks noChangeArrowheads="1"/>
          </p:cNvSpPr>
          <p:nvPr/>
        </p:nvSpPr>
        <p:spPr bwMode="auto">
          <a:xfrm>
            <a:off x="228600" y="4797152"/>
            <a:ext cx="8686800" cy="9387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rIns="18000">
            <a:spAutoFit/>
          </a:bodyPr>
          <a:lstStyle/>
          <a:p>
            <a:pPr marL="2511425" indent="-2511425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选择结果：</a:t>
            </a:r>
            <a:r>
              <a:rPr lang="zh-CN" altLang="en-US" sz="2200" b="1" dirty="0">
                <a:latin typeface="宋体" panose="02010600030101010101" pitchFamily="2" charset="-122"/>
              </a:rPr>
              <a:t>长度仅</a:t>
            </a:r>
            <a:r>
              <a:rPr lang="en-US" altLang="zh-CN" sz="2200" b="1" dirty="0">
                <a:latin typeface="宋体" panose="02010600030101010101" pitchFamily="2" charset="-122"/>
              </a:rPr>
              <a:t>1</a:t>
            </a:r>
            <a:r>
              <a:rPr lang="zh-CN" altLang="en-US" sz="2200" b="1" dirty="0">
                <a:latin typeface="宋体" panose="02010600030101010101" pitchFamily="2" charset="-122"/>
              </a:rPr>
              <a:t>种时，为</a:t>
            </a:r>
            <a:r>
              <a:rPr lang="en-US" altLang="zh-CN" sz="2200" b="1" dirty="0">
                <a:latin typeface="宋体" panose="02010600030101010101" pitchFamily="2" charset="-122"/>
              </a:rPr>
              <a:t>12</a:t>
            </a:r>
            <a:r>
              <a:rPr lang="en-US" altLang="zh-CN" sz="2200" b="1" dirty="0">
                <a:latin typeface="+mn-lt"/>
              </a:rPr>
              <a:t>~</a:t>
            </a:r>
            <a:r>
              <a:rPr lang="en-US" altLang="zh-CN" sz="2200" b="1" dirty="0">
                <a:latin typeface="宋体" panose="02010600030101010101" pitchFamily="2" charset="-122"/>
              </a:rPr>
              <a:t>16</a:t>
            </a:r>
            <a:r>
              <a:rPr lang="zh-CN" altLang="en-US" sz="2200" b="1" dirty="0">
                <a:latin typeface="宋体" panose="02010600030101010101" pitchFamily="2" charset="-122"/>
              </a:rPr>
              <a:t>位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可</a:t>
            </a:r>
            <a:r>
              <a:rPr lang="zh-CN" altLang="en-US" sz="1800" b="1" u="sng" dirty="0">
                <a:latin typeface="宋体" panose="02010600030101010101" pitchFamily="2" charset="-122"/>
              </a:rPr>
              <a:t>结合</a:t>
            </a:r>
            <a:r>
              <a:rPr lang="zh-CN" altLang="en-US" sz="1800" b="1" dirty="0">
                <a:latin typeface="宋体" panose="02010600030101010101" pitchFamily="2" charset="-122"/>
              </a:rPr>
              <a:t>指令字长再确定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；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2511425" indent="-2511425"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           </a:t>
            </a:r>
            <a:r>
              <a:rPr lang="zh-CN" altLang="en-US" sz="2200" b="1" dirty="0">
                <a:latin typeface="宋体" panose="02010600030101010101" pitchFamily="2" charset="-122"/>
              </a:rPr>
              <a:t>长度有</a:t>
            </a:r>
            <a:r>
              <a:rPr lang="en-US" altLang="zh-CN" sz="2200" b="1" dirty="0">
                <a:latin typeface="宋体" panose="02010600030101010101" pitchFamily="2" charset="-122"/>
              </a:rPr>
              <a:t>2</a:t>
            </a:r>
            <a:r>
              <a:rPr lang="zh-CN" altLang="en-US" sz="2200" b="1" dirty="0">
                <a:latin typeface="宋体" panose="02010600030101010101" pitchFamily="2" charset="-122"/>
              </a:rPr>
              <a:t>种时，为</a:t>
            </a:r>
            <a:r>
              <a:rPr lang="en-US" altLang="zh-CN" sz="2200" b="1" dirty="0">
                <a:latin typeface="宋体" panose="02010600030101010101" pitchFamily="2" charset="-122"/>
              </a:rPr>
              <a:t>6</a:t>
            </a:r>
            <a:r>
              <a:rPr lang="zh-CN" altLang="en-US" sz="2200" b="1" dirty="0">
                <a:latin typeface="宋体" panose="02010600030101010101" pitchFamily="2" charset="-122"/>
              </a:rPr>
              <a:t>位、</a:t>
            </a:r>
            <a:r>
              <a:rPr lang="en-US" altLang="zh-CN" sz="2200" b="1" dirty="0">
                <a:latin typeface="宋体" panose="02010600030101010101" pitchFamily="2" charset="-122"/>
              </a:rPr>
              <a:t>14</a:t>
            </a:r>
            <a:r>
              <a:rPr lang="zh-CN" altLang="en-US" sz="2200" b="1" dirty="0">
                <a:latin typeface="宋体" panose="02010600030101010101" pitchFamily="2" charset="-122"/>
              </a:rPr>
              <a:t>位</a:t>
            </a:r>
            <a:r>
              <a:rPr lang="en-US" altLang="zh-CN" sz="2200" b="1" dirty="0">
                <a:latin typeface="宋体" panose="02010600030101010101" pitchFamily="2" charset="-122"/>
              </a:rPr>
              <a:t>     </a:t>
            </a:r>
            <a:r>
              <a:rPr lang="zh-CN" altLang="en-US" sz="2000" b="1" dirty="0">
                <a:latin typeface="宋体" panose="02010600030101010101" pitchFamily="2" charset="-122"/>
              </a:rPr>
              <a:t>←</a:t>
            </a:r>
            <a:r>
              <a:rPr lang="zh-CN" altLang="en-US" sz="1800" b="1" dirty="0">
                <a:latin typeface="宋体" panose="02010600030101010101" pitchFamily="2" charset="-122"/>
              </a:rPr>
              <a:t>利于缩短平均码长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39552" y="3140968"/>
            <a:ext cx="8145213" cy="1695099"/>
            <a:chOff x="1328243" y="1878781"/>
            <a:chExt cx="8145213" cy="1695099"/>
          </a:xfrm>
        </p:grpSpPr>
        <p:sp>
          <p:nvSpPr>
            <p:cNvPr id="38" name="Line 40"/>
            <p:cNvSpPr>
              <a:spLocks noChangeShapeType="1"/>
            </p:cNvSpPr>
            <p:nvPr/>
          </p:nvSpPr>
          <p:spPr bwMode="auto">
            <a:xfrm>
              <a:off x="2278038" y="1878781"/>
              <a:ext cx="0" cy="1380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>
              <a:off x="2278038" y="3259123"/>
              <a:ext cx="58626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2278038" y="3008298"/>
              <a:ext cx="58626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>
              <a:off x="2278038" y="2759061"/>
              <a:ext cx="58626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>
              <a:off x="2278038" y="2509823"/>
              <a:ext cx="58626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 flipV="1">
              <a:off x="2278038" y="2255034"/>
              <a:ext cx="2365400" cy="5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>
              <a:off x="2278038" y="2011348"/>
              <a:ext cx="165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 flipV="1">
              <a:off x="5245113" y="3222611"/>
              <a:ext cx="0" cy="36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9"/>
            <p:cNvSpPr>
              <a:spLocks noChangeShapeType="1"/>
            </p:cNvSpPr>
            <p:nvPr/>
          </p:nvSpPr>
          <p:spPr bwMode="auto">
            <a:xfrm flipV="1">
              <a:off x="3714744" y="3222611"/>
              <a:ext cx="0" cy="36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V="1">
              <a:off x="4459295" y="3222611"/>
              <a:ext cx="0" cy="36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V="1">
              <a:off x="3000364" y="3222611"/>
              <a:ext cx="0" cy="36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52"/>
            <p:cNvSpPr>
              <a:spLocks noChangeShapeType="1"/>
            </p:cNvSpPr>
            <p:nvPr/>
          </p:nvSpPr>
          <p:spPr bwMode="auto">
            <a:xfrm flipV="1">
              <a:off x="6745311" y="3222611"/>
              <a:ext cx="0" cy="36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53"/>
            <p:cNvSpPr>
              <a:spLocks noChangeShapeType="1"/>
            </p:cNvSpPr>
            <p:nvPr/>
          </p:nvSpPr>
          <p:spPr bwMode="auto">
            <a:xfrm flipV="1">
              <a:off x="6030931" y="3222611"/>
              <a:ext cx="0" cy="36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54"/>
            <p:cNvSpPr>
              <a:spLocks noChangeShapeType="1"/>
            </p:cNvSpPr>
            <p:nvPr/>
          </p:nvSpPr>
          <p:spPr bwMode="auto">
            <a:xfrm flipV="1">
              <a:off x="7481912" y="3222611"/>
              <a:ext cx="0" cy="36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5"/>
            <p:cNvSpPr>
              <a:spLocks noChangeShapeType="1"/>
            </p:cNvSpPr>
            <p:nvPr/>
          </p:nvSpPr>
          <p:spPr bwMode="auto">
            <a:xfrm flipV="1">
              <a:off x="8143900" y="3222611"/>
              <a:ext cx="0" cy="36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56"/>
            <p:cNvSpPr txBox="1">
              <a:spLocks noChangeArrowheads="1"/>
            </p:cNvSpPr>
            <p:nvPr/>
          </p:nvSpPr>
          <p:spPr bwMode="auto">
            <a:xfrm>
              <a:off x="2124050" y="3235326"/>
              <a:ext cx="6234164" cy="33855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0            2             4            6              8            10          12           14        16  </a:t>
              </a:r>
            </a:p>
          </p:txBody>
        </p:sp>
        <p:sp>
          <p:nvSpPr>
            <p:cNvPr id="55" name="Line 59"/>
            <p:cNvSpPr>
              <a:spLocks noChangeShapeType="1"/>
            </p:cNvSpPr>
            <p:nvPr/>
          </p:nvSpPr>
          <p:spPr bwMode="auto">
            <a:xfrm>
              <a:off x="5432739" y="2080394"/>
              <a:ext cx="3600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Text Box 60"/>
            <p:cNvSpPr txBox="1">
              <a:spLocks noChangeArrowheads="1"/>
            </p:cNvSpPr>
            <p:nvPr/>
          </p:nvSpPr>
          <p:spPr bwMode="auto">
            <a:xfrm>
              <a:off x="5816725" y="1896244"/>
              <a:ext cx="1200150" cy="3667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dirty="0"/>
                <a:t>SPECint92</a:t>
              </a: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7232939" y="2080394"/>
              <a:ext cx="36000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62"/>
            <p:cNvSpPr txBox="1">
              <a:spLocks noChangeArrowheads="1"/>
            </p:cNvSpPr>
            <p:nvPr/>
          </p:nvSpPr>
          <p:spPr bwMode="auto">
            <a:xfrm>
              <a:off x="7595717" y="1878781"/>
              <a:ext cx="1149350" cy="3667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SPECfp92</a:t>
              </a:r>
            </a:p>
          </p:txBody>
        </p:sp>
        <p:sp>
          <p:nvSpPr>
            <p:cNvPr id="59" name="Text Box 63"/>
            <p:cNvSpPr txBox="1">
              <a:spLocks noChangeArrowheads="1"/>
            </p:cNvSpPr>
            <p:nvPr/>
          </p:nvSpPr>
          <p:spPr bwMode="auto">
            <a:xfrm>
              <a:off x="1797034" y="3071810"/>
              <a:ext cx="488950" cy="3667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dirty="0"/>
                <a:t>0%</a:t>
              </a:r>
            </a:p>
          </p:txBody>
        </p:sp>
        <p:sp>
          <p:nvSpPr>
            <p:cNvPr id="60" name="Text Box 64"/>
            <p:cNvSpPr txBox="1">
              <a:spLocks noChangeArrowheads="1"/>
            </p:cNvSpPr>
            <p:nvPr/>
          </p:nvSpPr>
          <p:spPr bwMode="auto">
            <a:xfrm>
              <a:off x="1682734" y="2571744"/>
              <a:ext cx="603250" cy="3667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dirty="0"/>
                <a:t>10%</a:t>
              </a:r>
            </a:p>
          </p:txBody>
        </p:sp>
        <p:sp>
          <p:nvSpPr>
            <p:cNvPr id="61" name="Text Box 65"/>
            <p:cNvSpPr txBox="1">
              <a:spLocks noChangeArrowheads="1"/>
            </p:cNvSpPr>
            <p:nvPr/>
          </p:nvSpPr>
          <p:spPr bwMode="auto">
            <a:xfrm>
              <a:off x="1714480" y="2071678"/>
              <a:ext cx="603250" cy="3667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800" dirty="0"/>
                <a:t>20%</a:t>
              </a:r>
            </a:p>
          </p:txBody>
        </p:sp>
        <p:sp>
          <p:nvSpPr>
            <p:cNvPr id="63" name="Text Box 67"/>
            <p:cNvSpPr txBox="1">
              <a:spLocks noChangeArrowheads="1"/>
            </p:cNvSpPr>
            <p:nvPr/>
          </p:nvSpPr>
          <p:spPr bwMode="auto">
            <a:xfrm>
              <a:off x="1328243" y="1902917"/>
              <a:ext cx="461665" cy="1500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eaVert" wrap="square">
              <a:spAutoFit/>
            </a:bodyPr>
            <a:lstStyle/>
            <a:p>
              <a:pPr algn="ctr"/>
              <a:r>
                <a:rPr lang="zh-CN" altLang="en-US" sz="1800" b="1" dirty="0"/>
                <a:t>所占百分比</a:t>
              </a:r>
            </a:p>
          </p:txBody>
        </p:sp>
        <p:sp>
          <p:nvSpPr>
            <p:cNvPr id="64" name="Text Box 68"/>
            <p:cNvSpPr txBox="1">
              <a:spLocks noChangeArrowheads="1"/>
            </p:cNvSpPr>
            <p:nvPr/>
          </p:nvSpPr>
          <p:spPr bwMode="auto">
            <a:xfrm>
              <a:off x="8126612" y="3055045"/>
              <a:ext cx="1346844" cy="36933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1800" b="1" dirty="0">
                  <a:latin typeface="+mn-ea"/>
                  <a:ea typeface="+mn-ea"/>
                </a:rPr>
                <a:t>偏移量位数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cxnSp>
          <p:nvCxnSpPr>
            <p:cNvPr id="65" name="直接连接符 64"/>
            <p:cNvCxnSpPr>
              <a:stCxn id="44" idx="0"/>
            </p:cNvCxnSpPr>
            <p:nvPr/>
          </p:nvCxnSpPr>
          <p:spPr bwMode="auto">
            <a:xfrm>
              <a:off x="2278038" y="2011348"/>
              <a:ext cx="365136" cy="11319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 flipV="1">
              <a:off x="2643174" y="3000372"/>
              <a:ext cx="357190" cy="14287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 flipV="1">
              <a:off x="3000364" y="2500306"/>
              <a:ext cx="785818" cy="50006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 rot="16200000" flipH="1">
              <a:off x="3664734" y="2593172"/>
              <a:ext cx="501874" cy="31253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 flipV="1">
              <a:off x="4071934" y="2857499"/>
              <a:ext cx="357190" cy="1428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>
              <a:off x="4429124" y="2857496"/>
              <a:ext cx="428628" cy="2857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 flipV="1">
              <a:off x="4857752" y="2928934"/>
              <a:ext cx="428628" cy="21431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>
              <a:off x="5286380" y="2928934"/>
              <a:ext cx="357190" cy="21431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 rot="5400000" flipH="1" flipV="1">
              <a:off x="5643570" y="2786058"/>
              <a:ext cx="357190" cy="35719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6000760" y="2786058"/>
              <a:ext cx="714380" cy="2857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75" name="直接连接符 74"/>
            <p:cNvCxnSpPr/>
            <p:nvPr/>
          </p:nvCxnSpPr>
          <p:spPr bwMode="auto">
            <a:xfrm>
              <a:off x="6715140" y="3071810"/>
              <a:ext cx="785818" cy="7143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 flipV="1">
              <a:off x="7500958" y="2928934"/>
              <a:ext cx="642942" cy="21431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diamond" w="med" len="med"/>
              <a:tailEnd type="diamond" w="med" len="med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 rot="16200000" flipH="1">
              <a:off x="2285984" y="2857495"/>
              <a:ext cx="357193" cy="35719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 flipV="1">
              <a:off x="2643174" y="2928934"/>
              <a:ext cx="357190" cy="2857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 flipV="1">
              <a:off x="3000364" y="2786058"/>
              <a:ext cx="428628" cy="14287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 rot="16200000" flipH="1">
              <a:off x="3428992" y="2786058"/>
              <a:ext cx="285752" cy="2857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V="1">
              <a:off x="3714744" y="2714620"/>
              <a:ext cx="428628" cy="3571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 rot="16200000" flipH="1">
              <a:off x="4143372" y="2714620"/>
              <a:ext cx="357190" cy="35719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>
              <a:off x="4500562" y="3071810"/>
              <a:ext cx="357190" cy="14287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84" name="直接连接符 83"/>
            <p:cNvCxnSpPr/>
            <p:nvPr/>
          </p:nvCxnSpPr>
          <p:spPr bwMode="auto">
            <a:xfrm flipV="1">
              <a:off x="4857752" y="2857496"/>
              <a:ext cx="428628" cy="35719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 bwMode="auto">
            <a:xfrm flipV="1">
              <a:off x="5286380" y="2714620"/>
              <a:ext cx="357190" cy="14287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>
              <a:off x="5643570" y="2714620"/>
              <a:ext cx="357190" cy="21431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V="1">
              <a:off x="6000760" y="2714620"/>
              <a:ext cx="714380" cy="21431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6715140" y="2714620"/>
              <a:ext cx="785818" cy="35719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diamond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 flipV="1">
              <a:off x="7500958" y="2857496"/>
              <a:ext cx="642942" cy="21431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2"/>
              </a:solidFill>
              <a:prstDash val="solid"/>
              <a:round/>
              <a:headEnd type="diamond" w="med" len="med"/>
              <a:tailEnd type="diamond" w="med" len="med"/>
            </a:ln>
            <a:effectLst/>
          </p:spPr>
        </p:cxnSp>
      </p:grp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/>
      <p:bldP spid="533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3EE6ED60-9F82-4493-9392-94CB65052533}" type="slidenum">
              <a:rPr lang="en-US" altLang="zh-CN"/>
              <a:t>35</a:t>
            </a:fld>
            <a:endParaRPr lang="en-US" altLang="zh-CN"/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228600" y="285728"/>
            <a:ext cx="86868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</a:rPr>
              <a:t>第</a:t>
            </a:r>
            <a:r>
              <a:rPr lang="en-US" altLang="zh-CN" sz="2800" b="1" dirty="0">
                <a:latin typeface="宋体" panose="02010600030101010101" pitchFamily="2" charset="-122"/>
              </a:rPr>
              <a:t>6</a:t>
            </a:r>
            <a:r>
              <a:rPr lang="zh-CN" altLang="en-US" sz="2800" b="1" dirty="0">
                <a:latin typeface="宋体" panose="02010600030101010101" pitchFamily="2" charset="-122"/>
              </a:rPr>
              <a:t>节  指令格式设计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28600" y="1348606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ea typeface="黑体" panose="02010609060101010101" pitchFamily="2" charset="-122"/>
              </a:defRPr>
            </a:lvl1pPr>
          </a:lstStyle>
          <a:p>
            <a:r>
              <a:rPr lang="zh-CN" altLang="en-US" sz="2400" dirty="0"/>
              <a:t>一、操作码设计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250825" y="1834456"/>
            <a:ext cx="8664575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设计</a:t>
            </a:r>
            <a:r>
              <a:rPr lang="zh-CN" altLang="en-US" b="1" dirty="0">
                <a:solidFill>
                  <a:schemeClr val="accent2"/>
                </a:solidFill>
              </a:rPr>
              <a:t>基础</a:t>
            </a:r>
            <a:r>
              <a:rPr lang="en-US" altLang="zh-CN" b="1" dirty="0">
                <a:solidFill>
                  <a:schemeClr val="accent2"/>
                </a:solidFill>
              </a:rPr>
              <a:t>—</a:t>
            </a:r>
            <a:r>
              <a:rPr lang="zh-CN" altLang="en-US" b="1" dirty="0"/>
              <a:t>已确定的操作类型、使用频率，指令字结构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设计内容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b="1" dirty="0">
                <a:latin typeface="宋体" panose="02010600030101010101" pitchFamily="2" charset="-122"/>
              </a:rPr>
              <a:t>各条指令的操作码编码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14282" y="2780928"/>
            <a:ext cx="8736013" cy="33239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、操作码的设计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*设计步骤：</a:t>
            </a:r>
            <a:r>
              <a:rPr lang="zh-CN" altLang="en-US" b="1" spc="-100" dirty="0">
                <a:latin typeface="宋体" panose="02010600030101010101" pitchFamily="2" charset="-122"/>
              </a:rPr>
              <a:t>确定需编码信息种类，确定编码方法，进行编码</a:t>
            </a:r>
            <a:endParaRPr lang="en-US" altLang="zh-CN" b="1" spc="-10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*需编码信息种类： 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18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*编码方法：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123728" y="5445224"/>
            <a:ext cx="6670701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常采用</a:t>
            </a:r>
            <a:r>
              <a:rPr lang="zh-CN" altLang="en-US" b="1" u="sng" dirty="0">
                <a:latin typeface="宋体" panose="02010600030101010101" pitchFamily="2" charset="-122"/>
              </a:rPr>
              <a:t>扩展编码</a:t>
            </a:r>
            <a:r>
              <a:rPr lang="zh-CN" altLang="en-US" b="1" dirty="0">
                <a:latin typeface="宋体" panose="02010600030101010101" pitchFamily="2" charset="-122"/>
              </a:rPr>
              <a:t>方式</a:t>
            </a:r>
            <a:r>
              <a:rPr lang="en-US" altLang="zh-CN" sz="1800" b="1" dirty="0">
                <a:latin typeface="宋体" panose="02010600030101010101" pitchFamily="2" charset="-122"/>
              </a:rPr>
              <a:t>      </a:t>
            </a:r>
            <a:r>
              <a:rPr lang="zh-CN" altLang="en-US" sz="1800" b="1" dirty="0">
                <a:latin typeface="宋体" panose="02010600030101010101" pitchFamily="2" charset="-122"/>
              </a:rPr>
              <a:t>←规整性较好、平均码长较短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14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785225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0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000" b="1" u="none" dirty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000" b="1" u="none" dirty="0">
                <a:latin typeface="+mn-ea"/>
                <a:ea typeface="+mn-ea"/>
              </a:rPr>
              <a:t>操作码设计、指令格式设计及优化</a:t>
            </a:r>
            <a:endParaRPr lang="en-US" altLang="zh-CN" sz="2000" b="1" u="none" dirty="0">
              <a:latin typeface="+mn-ea"/>
              <a:ea typeface="+mn-ea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1187624" y="3717032"/>
            <a:ext cx="7762671" cy="113569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       </a:t>
            </a:r>
            <a:r>
              <a:rPr lang="zh-CN" altLang="en-US" sz="2000" b="1" dirty="0"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＝</a:t>
            </a:r>
            <a:r>
              <a:rPr lang="zh-CN" altLang="en-US" sz="2200" b="1" dirty="0">
                <a:latin typeface="宋体" panose="02010600030101010101" pitchFamily="2" charset="-122"/>
              </a:rPr>
              <a:t>∑</a:t>
            </a:r>
            <a:r>
              <a:rPr lang="en-US" altLang="zh-CN" sz="2200" b="1" dirty="0">
                <a:latin typeface="宋体" panose="02010600030101010101" pitchFamily="2" charset="-122"/>
              </a:rPr>
              <a:t>(</a:t>
            </a:r>
            <a:r>
              <a:rPr lang="zh-CN" altLang="en-US" sz="2200" b="1" dirty="0">
                <a:latin typeface="宋体" panose="02010600030101010101" pitchFamily="2" charset="-122"/>
              </a:rPr>
              <a:t>指令</a:t>
            </a:r>
            <a:r>
              <a:rPr lang="en-US" altLang="zh-CN" sz="2200" b="1" dirty="0" err="1">
                <a:latin typeface="宋体" panose="02010600030101010101" pitchFamily="2" charset="-122"/>
              </a:rPr>
              <a:t>i</a:t>
            </a:r>
            <a:r>
              <a:rPr lang="zh-CN" altLang="en-US" sz="2200" b="1" dirty="0">
                <a:latin typeface="宋体" panose="02010600030101010101" pitchFamily="2" charset="-122"/>
              </a:rPr>
              <a:t>操作类型数</a:t>
            </a:r>
            <a:r>
              <a:rPr lang="en-US" altLang="zh-CN" sz="2200" b="1" dirty="0">
                <a:latin typeface="宋体" panose="02010600030101010101" pitchFamily="2" charset="-122"/>
              </a:rPr>
              <a:t>×</a:t>
            </a:r>
            <a:r>
              <a:rPr lang="zh-CN" altLang="en-US" sz="2200" b="1" dirty="0">
                <a:latin typeface="宋体" panose="02010600030101010101" pitchFamily="2" charset="-122"/>
              </a:rPr>
              <a:t>指令</a:t>
            </a:r>
            <a:r>
              <a:rPr lang="en-US" altLang="zh-CN" sz="2200" b="1" dirty="0" err="1">
                <a:latin typeface="宋体" panose="02010600030101010101" pitchFamily="2" charset="-122"/>
              </a:rPr>
              <a:t>i</a:t>
            </a:r>
            <a:r>
              <a:rPr lang="zh-CN" altLang="en-US" sz="2200" b="1" dirty="0">
                <a:latin typeface="宋体" panose="02010600030101010101" pitchFamily="2" charset="-122"/>
              </a:rPr>
              <a:t>格式信息数</a:t>
            </a:r>
            <a:r>
              <a:rPr lang="en-US" altLang="zh-CN" sz="2200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      </a:t>
            </a:r>
            <a:r>
              <a:rPr lang="en-US" altLang="zh-CN" sz="1800" b="1" dirty="0">
                <a:latin typeface="宋体" panose="02010600030101010101" pitchFamily="2" charset="-122"/>
              </a:rPr>
              <a:t>   </a:t>
            </a:r>
            <a:r>
              <a:rPr lang="zh-CN" altLang="en-US" sz="1800" b="1" dirty="0">
                <a:latin typeface="宋体" panose="02010600030101010101" pitchFamily="2" charset="-122"/>
              </a:rPr>
              <a:t>＝操作功能</a:t>
            </a:r>
            <a:r>
              <a:rPr lang="en-US" altLang="zh-CN" sz="1800" b="1" dirty="0">
                <a:latin typeface="宋体" panose="02010600030101010101" pitchFamily="2" charset="-122"/>
              </a:rPr>
              <a:t>×OPD</a:t>
            </a:r>
            <a:r>
              <a:rPr lang="zh-CN" altLang="en-US" sz="1800" b="1" dirty="0">
                <a:latin typeface="宋体" panose="02010600030101010101" pitchFamily="2" charset="-122"/>
              </a:rPr>
              <a:t>类型种类→</a:t>
            </a:r>
            <a:r>
              <a:rPr lang="zh-CN" altLang="en-US" sz="1800" dirty="0">
                <a:latin typeface="宋体" panose="02010600030101010101" pitchFamily="2" charset="-122"/>
              </a:rPr>
              <a:t>┘</a:t>
            </a:r>
            <a:r>
              <a:rPr lang="zh-CN" altLang="en-US" sz="1800" b="1" dirty="0">
                <a:latin typeface="宋体" panose="02010600030101010101" pitchFamily="2" charset="-122"/>
              </a:rPr>
              <a:t>                  </a:t>
            </a:r>
            <a:r>
              <a:rPr lang="zh-CN" altLang="en-US" sz="1800" dirty="0">
                <a:latin typeface="宋体" panose="02010600030101010101" pitchFamily="2" charset="-122"/>
              </a:rPr>
              <a:t>│</a:t>
            </a:r>
            <a:endParaRPr lang="en-US" altLang="zh-CN" sz="1800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      </a:t>
            </a:r>
            <a:r>
              <a:rPr lang="en-US" altLang="zh-CN" sz="1800" b="1" dirty="0">
                <a:latin typeface="宋体" panose="02010600030101010101" pitchFamily="2" charset="-122"/>
              </a:rPr>
              <a:t>             </a:t>
            </a:r>
            <a:r>
              <a:rPr lang="zh-CN" altLang="en-US" sz="1800" b="1" dirty="0">
                <a:latin typeface="宋体" panose="02010600030101010101" pitchFamily="2" charset="-122"/>
              </a:rPr>
              <a:t>＝地址个数种类</a:t>
            </a:r>
            <a:r>
              <a:rPr lang="en-US" altLang="zh-CN" sz="1800" b="1" dirty="0">
                <a:latin typeface="宋体" panose="02010600030101010101" pitchFamily="2" charset="-122"/>
              </a:rPr>
              <a:t>×</a:t>
            </a:r>
            <a:r>
              <a:rPr lang="zh-CN" altLang="en-US" sz="1800" b="1" dirty="0">
                <a:latin typeface="宋体" panose="02010600030101010101" pitchFamily="2" charset="-122"/>
              </a:rPr>
              <a:t>目的</a:t>
            </a:r>
            <a:r>
              <a:rPr lang="en-US" altLang="zh-CN" sz="1800" b="1" dirty="0">
                <a:latin typeface="宋体" panose="02010600030101010101" pitchFamily="2" charset="-122"/>
              </a:rPr>
              <a:t>OPD</a:t>
            </a:r>
            <a:r>
              <a:rPr lang="zh-CN" altLang="en-US" sz="1800" b="1" dirty="0">
                <a:latin typeface="宋体" panose="02010600030101010101" pitchFamily="2" charset="-122"/>
              </a:rPr>
              <a:t>位置种类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等</a:t>
            </a:r>
            <a:r>
              <a:rPr lang="zh-CN" altLang="en-US" sz="1800" b="1" dirty="0">
                <a:latin typeface="宋体" panose="02010600030101010101" pitchFamily="2" charset="-122"/>
              </a:rPr>
              <a:t>→</a:t>
            </a:r>
            <a:r>
              <a:rPr lang="zh-CN" altLang="en-US" sz="1800" dirty="0">
                <a:latin typeface="宋体" panose="02010600030101010101" pitchFamily="2" charset="-122"/>
              </a:rPr>
              <a:t>┘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1106889" y="4797152"/>
            <a:ext cx="7641575" cy="646331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anchor="ctr" anchorCtr="0">
            <a:noAutofit/>
          </a:bodyPr>
          <a:lstStyle/>
          <a:p>
            <a:pPr>
              <a:lnSpc>
                <a:spcPct val="105000"/>
              </a:lnSpc>
            </a:pPr>
            <a:r>
              <a:rPr lang="zh-CN" altLang="en-US" sz="1800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思考①</a:t>
            </a:r>
            <a:r>
              <a:rPr lang="en-US" altLang="zh-CN" sz="1800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整数加法指令支持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8/16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位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OPD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、单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/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双地址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目的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OPD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靠右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)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，编码个数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?</a:t>
            </a:r>
          </a:p>
          <a:p>
            <a:pPr>
              <a:lnSpc>
                <a:spcPct val="105000"/>
              </a:lnSpc>
            </a:pPr>
            <a:r>
              <a:rPr lang="en-US" altLang="zh-CN" sz="1800" b="1" spc="-100" dirty="0">
                <a:latin typeface="宋体" panose="02010600030101010101" pitchFamily="2" charset="-122"/>
              </a:rPr>
              <a:t>         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栈操作指令支持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16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位的压栈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/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出栈操作，编码个数？</a:t>
            </a:r>
            <a:endParaRPr lang="en-US" altLang="zh-CN" sz="1800" b="1" spc="-100" dirty="0">
              <a:latin typeface="宋体" panose="02010600030101010101" pitchFamily="2" charset="-122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1115616" y="5949280"/>
            <a:ext cx="7632848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思考②</a:t>
            </a:r>
            <a:r>
              <a:rPr lang="en-US" altLang="zh-CN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sz="1800" b="1" dirty="0">
                <a:latin typeface="宋体" panose="02010600030101010101" pitchFamily="2" charset="-122"/>
              </a:rPr>
              <a:t>3</a:t>
            </a:r>
            <a:r>
              <a:rPr lang="zh-CN" altLang="en-US" sz="1800" b="1" dirty="0">
                <a:latin typeface="宋体" panose="02010600030101010101" pitchFamily="2" charset="-122"/>
              </a:rPr>
              <a:t>种频率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操作码信息种数为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4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、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15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、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56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，编码时扩展目标？如何扩展？</a:t>
            </a:r>
            <a:endParaRPr lang="en-US" altLang="zh-CN" sz="1800" b="1" spc="-100" dirty="0">
              <a:latin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5D643F-9E9F-C810-71FD-92080CEE0538}"/>
              </a:ext>
            </a:extLst>
          </p:cNvPr>
          <p:cNvSpPr txBox="1"/>
          <p:nvPr/>
        </p:nvSpPr>
        <p:spPr bwMode="auto">
          <a:xfrm>
            <a:off x="989349" y="6354326"/>
            <a:ext cx="7632847" cy="338554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思考①：</a:t>
            </a:r>
            <a:r>
              <a:rPr lang="en-US" altLang="zh-CN" sz="1600" dirty="0"/>
              <a:t>4</a:t>
            </a:r>
            <a:r>
              <a:rPr lang="zh-CN" altLang="en-US" sz="1600" dirty="0"/>
              <a:t>种，</a:t>
            </a:r>
            <a:r>
              <a:rPr lang="en-US" altLang="zh-CN" sz="1600" dirty="0"/>
              <a:t>2</a:t>
            </a:r>
            <a:r>
              <a:rPr lang="zh-CN" altLang="en-US" sz="1600" dirty="0"/>
              <a:t>种；  思考②：目标是平均码长最短，按频率分布扩展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nimBg="1"/>
      <p:bldP spid="67589" grpId="0"/>
      <p:bldP spid="10" grpId="0"/>
      <p:bldP spid="11" grpId="0"/>
      <p:bldP spid="17" grpId="0"/>
      <p:bldP spid="18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57BFFDD0-6F79-46FF-BFE2-7F2EBB156BE4}" type="slidenum">
              <a:rPr lang="en-US" altLang="zh-CN" smtClean="0"/>
              <a:t>36</a:t>
            </a:fld>
            <a:endParaRPr lang="en-US" altLang="zh-CN"/>
          </a:p>
        </p:txBody>
      </p:sp>
      <p:sp>
        <p:nvSpPr>
          <p:cNvPr id="8" name="Text Box 1026"/>
          <p:cNvSpPr txBox="1">
            <a:spLocks noChangeArrowheads="1"/>
          </p:cNvSpPr>
          <p:nvPr/>
        </p:nvSpPr>
        <p:spPr bwMode="auto">
          <a:xfrm>
            <a:off x="227905" y="408721"/>
            <a:ext cx="2975943" cy="56457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、操作码的编码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*扩展编码类型：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扩展方法：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aphicFrame>
        <p:nvGraphicFramePr>
          <p:cNvPr id="9" name="Group 1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197043"/>
              </p:ext>
            </p:extLst>
          </p:nvPr>
        </p:nvGraphicFramePr>
        <p:xfrm>
          <a:off x="971600" y="1422426"/>
          <a:ext cx="7704856" cy="2798662"/>
        </p:xfrm>
        <a:graphic>
          <a:graphicData uri="http://schemas.openxmlformats.org/drawingml/2006/table">
            <a:tbl>
              <a:tblPr/>
              <a:tblGrid>
                <a:gridCol w="864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横向扩展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纵向扩展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混合扩展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OP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扩展编码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OP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个数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扩展编码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OP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个数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扩展编码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种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种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种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种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1111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1111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1110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种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xx 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种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1010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1110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3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种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1111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1111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1111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1111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1110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种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xx 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xx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xx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种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1111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00 0000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…  …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1111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11 1111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95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(OP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频率分布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1:1:1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(OP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频率分布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1:4:16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(OP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频率分布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1:2:5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 Box 1027"/>
          <p:cNvSpPr txBox="1">
            <a:spLocks noChangeArrowheads="1"/>
          </p:cNvSpPr>
          <p:nvPr/>
        </p:nvSpPr>
        <p:spPr bwMode="auto">
          <a:xfrm>
            <a:off x="2123728" y="5445224"/>
            <a:ext cx="5711677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根据所有编码信息的频带进行扩展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11" name="Text Box 1026"/>
          <p:cNvSpPr txBox="1">
            <a:spLocks noChangeArrowheads="1"/>
          </p:cNvSpPr>
          <p:nvPr/>
        </p:nvSpPr>
        <p:spPr bwMode="auto">
          <a:xfrm>
            <a:off x="2699792" y="883399"/>
            <a:ext cx="6444208" cy="4905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u="sng" spc="-100" dirty="0">
                <a:latin typeface="宋体" panose="02010600030101010101" pitchFamily="2" charset="-122"/>
              </a:rPr>
              <a:t>方向</a:t>
            </a:r>
            <a:r>
              <a:rPr lang="zh-CN" altLang="en-US" b="1" spc="-100" dirty="0">
                <a:latin typeface="宋体" panose="02010600030101010101" pitchFamily="2" charset="-122"/>
              </a:rPr>
              <a:t>有横向、纵向、混合，</a:t>
            </a:r>
            <a:r>
              <a:rPr lang="zh-CN" altLang="en-US" b="1" u="sng" spc="-100" dirty="0">
                <a:latin typeface="宋体" panose="02010600030101010101" pitchFamily="2" charset="-122"/>
              </a:rPr>
              <a:t>长度</a:t>
            </a:r>
            <a:r>
              <a:rPr lang="zh-CN" altLang="en-US" b="1" spc="-100" dirty="0">
                <a:latin typeface="宋体" panose="02010600030101010101" pitchFamily="2" charset="-122"/>
              </a:rPr>
              <a:t>有等长、不等长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259632" y="5085184"/>
            <a:ext cx="6120000" cy="324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思考②</a:t>
            </a:r>
            <a:r>
              <a:rPr lang="en-US" altLang="zh-CN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1800" b="1" dirty="0">
                <a:latin typeface="宋体" panose="02010600030101010101" pitchFamily="2" charset="-122"/>
              </a:rPr>
              <a:t>两个操作码分别为</a:t>
            </a:r>
            <a:r>
              <a:rPr lang="en-US" altLang="zh-CN" sz="1800" b="1" dirty="0">
                <a:latin typeface="宋体" panose="02010600030101010101" pitchFamily="2" charset="-122"/>
              </a:rPr>
              <a:t>0100</a:t>
            </a:r>
            <a:r>
              <a:rPr lang="zh-CN" altLang="en-US" sz="1800" b="1" dirty="0">
                <a:latin typeface="宋体" panose="02010600030101010101" pitchFamily="2" charset="-122"/>
              </a:rPr>
              <a:t>及</a:t>
            </a:r>
            <a:r>
              <a:rPr lang="en-US" altLang="zh-CN" sz="1800" b="1" dirty="0">
                <a:latin typeface="宋体" panose="02010600030101010101" pitchFamily="2" charset="-122"/>
              </a:rPr>
              <a:t>01001001</a:t>
            </a:r>
            <a:r>
              <a:rPr lang="zh-CN" altLang="en-US" sz="1800" b="1" dirty="0">
                <a:latin typeface="宋体" panose="02010600030101010101" pitchFamily="2" charset="-122"/>
              </a:rPr>
              <a:t>，编码正确吗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?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11560" y="5985320"/>
            <a:ext cx="8280000" cy="324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 marL="892175" indent="-892175">
              <a:lnSpc>
                <a:spcPct val="114000"/>
              </a:lnSpc>
            </a:pPr>
            <a:r>
              <a:rPr lang="zh-CN" altLang="en-US" sz="1800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思考③</a:t>
            </a:r>
            <a:r>
              <a:rPr lang="en-US" altLang="zh-CN" sz="1800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各操作频率为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0.12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有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4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种、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0.02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有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15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种、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0.004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有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55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种，如何扩展？平均码长？</a:t>
            </a:r>
          </a:p>
        </p:txBody>
      </p:sp>
      <p:sp>
        <p:nvSpPr>
          <p:cNvPr id="16" name="AutoShape 38"/>
          <p:cNvSpPr/>
          <p:nvPr/>
        </p:nvSpPr>
        <p:spPr bwMode="auto">
          <a:xfrm>
            <a:off x="7934334" y="2132856"/>
            <a:ext cx="1152000" cy="288000"/>
          </a:xfrm>
          <a:prstGeom prst="borderCallout2">
            <a:avLst>
              <a:gd name="adj1" fmla="val 49573"/>
              <a:gd name="adj2" fmla="val 333"/>
              <a:gd name="adj3" fmla="val 49293"/>
              <a:gd name="adj4" fmla="val -22473"/>
              <a:gd name="adj5" fmla="val 193543"/>
              <a:gd name="adj6" fmla="val -27250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600"/>
              </a:spcBef>
            </a:pPr>
            <a:r>
              <a:rPr lang="zh-CN" altLang="en-US" sz="1600" b="1" dirty="0">
                <a:latin typeface="宋体" panose="02010600030101010101" pitchFamily="2" charset="-122"/>
              </a:rPr>
              <a:t>不等长扩展</a:t>
            </a:r>
            <a:endParaRPr lang="en-US" altLang="zh-CN" sz="1600" b="1" dirty="0">
              <a:latin typeface="宋体" panose="02010600030101010101" pitchFamily="2" charset="-122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259632" y="4365104"/>
            <a:ext cx="6480000" cy="57600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 lIns="36000" tIns="18000" rIns="36000" bIns="1800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思考①</a:t>
            </a:r>
            <a:r>
              <a:rPr lang="en-US" altLang="zh-CN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sz="1800" b="1" dirty="0">
                <a:latin typeface="宋体" panose="02010600030101010101" pitchFamily="2" charset="-122"/>
              </a:rPr>
              <a:t>OP</a:t>
            </a:r>
            <a:r>
              <a:rPr lang="zh-CN" altLang="en-US" sz="1800" b="1" dirty="0">
                <a:latin typeface="宋体" panose="02010600030101010101" pitchFamily="2" charset="-122"/>
              </a:rPr>
              <a:t>分布为</a:t>
            </a:r>
            <a:r>
              <a:rPr lang="en-US" altLang="zh-CN" sz="1800" b="1" dirty="0">
                <a:latin typeface="宋体" panose="02010600030101010101" pitchFamily="2" charset="-122"/>
              </a:rPr>
              <a:t>4</a:t>
            </a:r>
            <a:r>
              <a:rPr lang="zh-CN" altLang="en-US" sz="1800" b="1" dirty="0">
                <a:latin typeface="宋体" panose="02010600030101010101" pitchFamily="2" charset="-122"/>
              </a:rPr>
              <a:t>、</a:t>
            </a:r>
            <a:r>
              <a:rPr lang="en-US" altLang="zh-CN" sz="1800" b="1" dirty="0">
                <a:latin typeface="宋体" panose="02010600030101010101" pitchFamily="2" charset="-122"/>
              </a:rPr>
              <a:t>15</a:t>
            </a:r>
            <a:r>
              <a:rPr lang="zh-CN" altLang="en-US" sz="1800" b="1" dirty="0">
                <a:latin typeface="宋体" panose="02010600030101010101" pitchFamily="2" charset="-122"/>
              </a:rPr>
              <a:t>、</a:t>
            </a:r>
            <a:r>
              <a:rPr lang="en-US" altLang="zh-CN" sz="1800" b="1" dirty="0">
                <a:latin typeface="宋体" panose="02010600030101010101" pitchFamily="2" charset="-122"/>
              </a:rPr>
              <a:t>56</a:t>
            </a:r>
            <a:r>
              <a:rPr lang="zh-CN" altLang="en-US" sz="1800" b="1" dirty="0">
                <a:latin typeface="宋体" panose="02010600030101010101" pitchFamily="2" charset="-122"/>
              </a:rPr>
              <a:t>时，不等长横向扩展时如何编码？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                       </a:t>
            </a:r>
            <a:r>
              <a:rPr lang="zh-CN" altLang="en-US" sz="1800" b="1" dirty="0">
                <a:latin typeface="宋体" panose="02010600030101010101" pitchFamily="2" charset="-122"/>
              </a:rPr>
              <a:t>不等长混合扩展时如何编码？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841A6E-ED7B-1E75-1E08-96F92D131264}"/>
              </a:ext>
            </a:extLst>
          </p:cNvPr>
          <p:cNvSpPr txBox="1"/>
          <p:nvPr/>
        </p:nvSpPr>
        <p:spPr bwMode="auto">
          <a:xfrm>
            <a:off x="209986" y="6350992"/>
            <a:ext cx="8305197" cy="738664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400" b="1" dirty="0"/>
              <a:t>思考②：不正确，因为硬件不能识别</a:t>
            </a:r>
            <a:r>
              <a:rPr lang="en-US" altLang="zh-CN" sz="1400" b="1" dirty="0"/>
              <a:t>0100</a:t>
            </a:r>
            <a:r>
              <a:rPr lang="zh-CN" altLang="en-US" sz="1400" b="1" dirty="0"/>
              <a:t>后的</a:t>
            </a:r>
            <a:r>
              <a:rPr lang="en-US" altLang="zh-CN" sz="1400" b="1" dirty="0"/>
              <a:t>1001</a:t>
            </a:r>
            <a:r>
              <a:rPr lang="zh-CN" altLang="en-US" sz="1400" b="1" dirty="0"/>
              <a:t>是地址码还是操作码</a:t>
            </a:r>
            <a:endParaRPr lang="en-US" altLang="zh-CN" sz="1400" b="1" dirty="0"/>
          </a:p>
          <a:p>
            <a:r>
              <a:rPr lang="zh-CN" altLang="en-US" sz="1400" b="1" dirty="0"/>
              <a:t>思考③：</a:t>
            </a:r>
            <a:r>
              <a:rPr lang="en-US" altLang="zh-CN" sz="1400" b="1" dirty="0"/>
              <a:t>4</a:t>
            </a:r>
            <a:r>
              <a:rPr lang="zh-CN" altLang="en-US" sz="1400" b="1" dirty="0"/>
              <a:t>种</a:t>
            </a:r>
            <a:r>
              <a:rPr lang="en-US" altLang="zh-CN" sz="1400" b="1" dirty="0"/>
              <a:t>—0XX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16</a:t>
            </a:r>
            <a:r>
              <a:rPr lang="zh-CN" altLang="en-US" sz="1400" b="1" dirty="0"/>
              <a:t>种</a:t>
            </a:r>
            <a:r>
              <a:rPr lang="en-US" altLang="zh-CN" sz="1400" b="1" dirty="0"/>
              <a:t>—1XX 0XX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64</a:t>
            </a:r>
            <a:r>
              <a:rPr lang="zh-CN" altLang="en-US" sz="1400" b="1" dirty="0"/>
              <a:t>种</a:t>
            </a:r>
            <a:r>
              <a:rPr lang="en-US" altLang="zh-CN" sz="1400" b="1" dirty="0"/>
              <a:t>—1XX </a:t>
            </a:r>
            <a:r>
              <a:rPr lang="en-US" altLang="zh-CN" sz="1400" b="1" dirty="0" err="1"/>
              <a:t>1XX</a:t>
            </a:r>
            <a:r>
              <a:rPr lang="en-US" altLang="zh-CN" sz="1400" b="1" dirty="0"/>
              <a:t> 0XX</a:t>
            </a:r>
            <a:r>
              <a:rPr lang="zh-CN" altLang="en-US" sz="1400" b="1" dirty="0"/>
              <a:t>；</a:t>
            </a:r>
            <a:r>
              <a:rPr lang="en-US" altLang="zh-CN" sz="1400" b="1" dirty="0"/>
              <a:t>3b*4</a:t>
            </a:r>
            <a:r>
              <a:rPr lang="zh-CN" altLang="en-US" sz="1400" b="1" dirty="0"/>
              <a:t>*</a:t>
            </a:r>
            <a:r>
              <a:rPr lang="en-US" altLang="zh-CN" sz="1400" b="1" dirty="0"/>
              <a:t>0.12+6b*15*0.02+9b*55*0.004</a:t>
            </a:r>
          </a:p>
          <a:p>
            <a:endParaRPr lang="zh-CN" altLang="en-US" sz="1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82D9A9-B8E7-B43C-E151-55FF9E927CB8}"/>
              </a:ext>
            </a:extLst>
          </p:cNvPr>
          <p:cNvSpPr txBox="1"/>
          <p:nvPr/>
        </p:nvSpPr>
        <p:spPr bwMode="auto">
          <a:xfrm>
            <a:off x="1178370" y="4666336"/>
            <a:ext cx="4580388" cy="307777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400" dirty="0"/>
              <a:t>思考①：</a:t>
            </a:r>
            <a:r>
              <a:rPr lang="en-US" altLang="zh-CN" sz="1400" dirty="0"/>
              <a:t>3</a:t>
            </a:r>
            <a:r>
              <a:rPr lang="zh-CN" altLang="en-US" sz="1400" dirty="0"/>
              <a:t>位、</a:t>
            </a:r>
            <a:r>
              <a:rPr lang="en-US" altLang="zh-CN" sz="1400" dirty="0"/>
              <a:t>7</a:t>
            </a:r>
            <a:r>
              <a:rPr lang="zh-CN" altLang="en-US" sz="1400" dirty="0"/>
              <a:t>位、</a:t>
            </a:r>
            <a:r>
              <a:rPr lang="en-US" altLang="zh-CN" sz="1400" dirty="0"/>
              <a:t>13</a:t>
            </a:r>
            <a:r>
              <a:rPr lang="zh-CN" altLang="en-US" sz="1400" dirty="0"/>
              <a:t>位；</a:t>
            </a:r>
            <a:r>
              <a:rPr lang="en-US" altLang="zh-CN" sz="1400" dirty="0"/>
              <a:t>3</a:t>
            </a:r>
            <a:r>
              <a:rPr lang="zh-CN" altLang="en-US" sz="1400" dirty="0"/>
              <a:t>位、</a:t>
            </a:r>
            <a:r>
              <a:rPr lang="en-US" altLang="zh-CN" sz="1400" dirty="0"/>
              <a:t>6</a:t>
            </a:r>
            <a:r>
              <a:rPr lang="zh-CN" altLang="en-US" sz="1400" dirty="0"/>
              <a:t>位、</a:t>
            </a:r>
            <a:r>
              <a:rPr lang="en-US" altLang="zh-CN" sz="1400" dirty="0"/>
              <a:t>9</a:t>
            </a:r>
            <a:r>
              <a:rPr lang="zh-CN" altLang="en-US" sz="1400" dirty="0"/>
              <a:t>位。  </a:t>
            </a:r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5" grpId="0" animBg="1"/>
      <p:bldP spid="16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79512" y="2060848"/>
            <a:ext cx="3095650" cy="315041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C00000"/>
                </a:solidFill>
                <a:latin typeface="宋体" panose="02010600030101010101" pitchFamily="2" charset="-122"/>
              </a:rPr>
              <a:t> *指令格式的设计：</a:t>
            </a: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方法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要求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2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25A1BF97-84DB-4261-917B-0593F7851B74}" type="slidenum">
              <a:rPr lang="en-US" altLang="zh-CN"/>
              <a:t>37</a:t>
            </a:fld>
            <a:endParaRPr lang="en-US" altLang="zh-CN"/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179637" y="447055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ea typeface="黑体" panose="02010609060101010101" pitchFamily="2" charset="-122"/>
              </a:defRPr>
            </a:lvl1pPr>
          </a:lstStyle>
          <a:p>
            <a:r>
              <a:rPr lang="zh-CN" altLang="en-US" sz="2400" dirty="0"/>
              <a:t>二、指令格式设计及优化</a:t>
            </a:r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179512" y="908720"/>
            <a:ext cx="8686925" cy="11575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设计基础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2200" b="1" dirty="0">
                <a:latin typeface="宋体" panose="02010600030101010101" pitchFamily="2" charset="-122"/>
              </a:rPr>
              <a:t>已确定的各指令功能、操作码、寻址方式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r>
              <a:rPr lang="zh-CN" altLang="en-US" sz="1800" b="1" dirty="0">
                <a:latin typeface="宋体" panose="02010600030101010101" pitchFamily="2" charset="-122"/>
              </a:rPr>
              <a:t>                     如：</a:t>
            </a:r>
            <a:r>
              <a:rPr lang="en-US" altLang="zh-CN" sz="1800" b="1" dirty="0">
                <a:latin typeface="宋体" panose="02010600030101010101" pitchFamily="2" charset="-122"/>
              </a:rPr>
              <a:t>Ra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←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(Ra)+Rb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或</a:t>
            </a:r>
            <a:r>
              <a:rPr lang="en-US" altLang="zh-CN" sz="1800" b="1" dirty="0">
                <a:latin typeface="+mn-ea"/>
                <a:ea typeface="+mn-ea"/>
              </a:rPr>
              <a:t>[c]</a:t>
            </a:r>
            <a:r>
              <a:rPr lang="zh-CN" altLang="en-US" sz="1800" b="1" dirty="0">
                <a:latin typeface="+mn-ea"/>
                <a:ea typeface="+mn-ea"/>
              </a:rPr>
              <a:t>，</a:t>
            </a:r>
            <a:r>
              <a:rPr lang="en-US" altLang="zh-CN" sz="1800" b="1" dirty="0">
                <a:latin typeface="宋体" panose="02010600030101010101" pitchFamily="2" charset="-122"/>
              </a:rPr>
              <a:t>Ra</a:t>
            </a:r>
            <a:r>
              <a:rPr lang="zh-CN" altLang="en-US" sz="1800" b="1" dirty="0">
                <a:solidFill>
                  <a:schemeClr val="tx1"/>
                </a:solidFill>
                <a:latin typeface="+mn-ea"/>
                <a:ea typeface="+mn-ea"/>
              </a:rPr>
              <a:t>←</a:t>
            </a:r>
            <a:r>
              <a:rPr lang="en-US" altLang="zh-CN" sz="1800" b="1" dirty="0">
                <a:solidFill>
                  <a:schemeClr val="tx1"/>
                </a:solidFill>
                <a:latin typeface="+mn-ea"/>
                <a:ea typeface="+mn-ea"/>
              </a:rPr>
              <a:t>(Ra)+1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设计内容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r>
              <a:rPr lang="zh-CN" altLang="en-US" sz="2200" b="1" dirty="0">
                <a:latin typeface="宋体" panose="02010600030101010101" pitchFamily="2" charset="-122"/>
              </a:rPr>
              <a:t>各条指令的指令字格式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656480" y="4725144"/>
            <a:ext cx="7236000" cy="17600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①操作码在前、地址码在后   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←利于正交性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如取指时取首字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②地址码个数≤结构规定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否则隐式寻址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简化指令功能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③指令字长＝</a:t>
            </a:r>
            <a:r>
              <a:rPr lang="en-US" altLang="zh-CN" sz="2200" b="1" i="1" dirty="0">
                <a:latin typeface="+mn-lt"/>
              </a:rPr>
              <a:t>k</a:t>
            </a:r>
            <a:r>
              <a:rPr lang="zh-CN" altLang="en-US" sz="2200" b="1" dirty="0">
                <a:latin typeface="宋体" panose="02010600030101010101" pitchFamily="2" charset="-122"/>
              </a:rPr>
              <a:t>*</a:t>
            </a:r>
            <a:r>
              <a:rPr lang="en-US" altLang="zh-CN" sz="2200" b="1" dirty="0">
                <a:latin typeface="宋体" panose="02010600030101010101" pitchFamily="2" charset="-122"/>
              </a:rPr>
              <a:t>MEM</a:t>
            </a:r>
            <a:r>
              <a:rPr lang="zh-CN" altLang="en-US" sz="2200" b="1" dirty="0">
                <a:latin typeface="宋体" panose="02010600030101010101" pitchFamily="2" charset="-122"/>
              </a:rPr>
              <a:t>编址单位  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←利于指令寻址</a:t>
            </a:r>
            <a:endParaRPr lang="en-US" altLang="zh-CN" sz="18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④预留部分</a:t>
            </a:r>
            <a:r>
              <a:rPr lang="en-US" altLang="zh-CN" sz="2200" b="1" dirty="0">
                <a:latin typeface="宋体" panose="02010600030101010101" pitchFamily="2" charset="-122"/>
              </a:rPr>
              <a:t>OP</a:t>
            </a:r>
            <a:r>
              <a:rPr lang="zh-CN" altLang="en-US" sz="2200" b="1" dirty="0">
                <a:latin typeface="宋体" panose="02010600030101010101" pitchFamily="2" charset="-122"/>
              </a:rPr>
              <a:t>编</a:t>
            </a:r>
            <a:r>
              <a:rPr lang="zh-CN" altLang="en-US" b="1" dirty="0">
                <a:latin typeface="宋体" panose="02010600030101010101" pitchFamily="2" charset="-122"/>
              </a:rPr>
              <a:t>码          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←利于兼容性</a:t>
            </a:r>
            <a:endParaRPr lang="en-US" altLang="zh-CN" sz="1800" b="1" dirty="0">
              <a:solidFill>
                <a:srgbClr val="990099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403648" y="2996952"/>
            <a:ext cx="7560000" cy="1677852"/>
            <a:chOff x="1547665" y="2780928"/>
            <a:chExt cx="7560000" cy="1677852"/>
          </a:xfrm>
        </p:grpSpPr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1763687" y="2780928"/>
              <a:ext cx="1800201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2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第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p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种指令格式：</a:t>
              </a:r>
            </a:p>
          </p:txBody>
        </p:sp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1763687" y="3140968"/>
              <a:ext cx="1800201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25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第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k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种指令格式：</a:t>
              </a:r>
            </a:p>
          </p:txBody>
        </p:sp>
        <p:sp>
          <p:nvSpPr>
            <p:cNvPr id="36" name="Text Box 31"/>
            <p:cNvSpPr txBox="1">
              <a:spLocks noChangeArrowheads="1"/>
            </p:cNvSpPr>
            <p:nvPr/>
          </p:nvSpPr>
          <p:spPr bwMode="auto">
            <a:xfrm>
              <a:off x="1547665" y="3522780"/>
              <a:ext cx="7560000" cy="93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14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注：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①</a:t>
              </a:r>
              <a:r>
                <a:rPr lang="zh-CN" altLang="en-US" sz="1800" b="1" u="sng" dirty="0">
                  <a:latin typeface="宋体" panose="02010600030101010101" pitchFamily="2" charset="-122"/>
                </a:rPr>
                <a:t>各指令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的地址码中寻址方式位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可</a:t>
              </a:r>
              <a:r>
                <a:rPr lang="zh-CN" altLang="en-US" sz="1800" b="1" dirty="0">
                  <a:solidFill>
                    <a:srgbClr val="0070C0"/>
                  </a:solidFill>
                  <a:latin typeface="宋体" panose="02010600030101010101" pitchFamily="2" charset="-122"/>
                </a:rPr>
                <a:t>单独编码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不要求所有指令相同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</a:p>
            <a:p>
              <a:pPr>
                <a:lnSpc>
                  <a:spcPct val="114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    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②</a:t>
              </a:r>
              <a:r>
                <a:rPr lang="zh-CN" altLang="en-US" sz="1800" b="1" u="sng" dirty="0">
                  <a:latin typeface="宋体" panose="02010600030101010101" pitchFamily="2" charset="-122"/>
                </a:rPr>
                <a:t>各指令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的操作码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可</a:t>
              </a:r>
              <a:r>
                <a:rPr lang="zh-CN" altLang="en-US" sz="1800" b="1" dirty="0">
                  <a:solidFill>
                    <a:srgbClr val="0070C0"/>
                  </a:solidFill>
                  <a:latin typeface="宋体" panose="02010600030101010101" pitchFamily="2" charset="-122"/>
                </a:rPr>
                <a:t>有多个编码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如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OPD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长度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目的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OPD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位置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寻址方式位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</a:p>
            <a:p>
              <a:pPr>
                <a:lnSpc>
                  <a:spcPct val="114000"/>
                </a:lnSpc>
              </a:pPr>
              <a:r>
                <a:rPr lang="zh-CN" altLang="en-US" sz="1800" b="1" dirty="0">
                  <a:latin typeface="宋体" panose="02010600030101010101" pitchFamily="2" charset="-122"/>
                </a:rPr>
                <a:t>    ③</a:t>
              </a:r>
              <a:r>
                <a:rPr lang="zh-CN" altLang="en-US" sz="1800" b="1" u="sng" dirty="0">
                  <a:latin typeface="宋体" panose="02010600030101010101" pitchFamily="2" charset="-122"/>
                </a:rPr>
                <a:t>各指令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的信息仅一种取值时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可</a:t>
              </a:r>
              <a:r>
                <a:rPr lang="zh-CN" altLang="en-US" sz="1800" b="1" dirty="0">
                  <a:solidFill>
                    <a:srgbClr val="0070C0"/>
                  </a:solidFill>
                  <a:latin typeface="宋体" panose="02010600030101010101" pitchFamily="2" charset="-122"/>
                </a:rPr>
                <a:t>缺省编码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如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OPD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长度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/AF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，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OP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可隐含指明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3563888" y="2782682"/>
              <a:ext cx="1080120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anose="02010600030101010101" pitchFamily="2" charset="-122"/>
                </a:rPr>
                <a:t>OP</a:t>
              </a:r>
              <a:r>
                <a:rPr lang="en-US" altLang="zh-CN" sz="1800" b="1" baseline="-18000" dirty="0" err="1">
                  <a:latin typeface="宋体" panose="02010600030101010101" pitchFamily="2" charset="-122"/>
                </a:rPr>
                <a:t>q</a:t>
              </a:r>
              <a:r>
                <a:rPr lang="en-US" altLang="zh-CN" sz="1800" b="1" baseline="-18000" dirty="0" err="1">
                  <a:latin typeface="+mn-lt"/>
                </a:rPr>
                <a:t>~</a:t>
              </a:r>
              <a:r>
                <a:rPr lang="en-US" altLang="zh-CN" sz="1800" b="1" baseline="-18000" dirty="0" err="1">
                  <a:latin typeface="宋体" panose="02010600030101010101" pitchFamily="2" charset="-122"/>
                </a:rPr>
                <a:t>i</a:t>
              </a:r>
              <a:endParaRPr lang="en-US" altLang="zh-CN" sz="1800" b="1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4644007" y="2782682"/>
              <a:ext cx="1224137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AF</a:t>
              </a:r>
              <a:r>
                <a:rPr lang="en-US" altLang="zh-CN" sz="1800" b="1" baseline="-20000" dirty="0">
                  <a:latin typeface="宋体" panose="02010600030101010101" pitchFamily="2" charset="-122"/>
                </a:rPr>
                <a:t>1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   A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>
              <a:off x="5076056" y="2782682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5868144" y="2782682"/>
              <a:ext cx="1800200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AF</a:t>
              </a:r>
              <a:r>
                <a:rPr lang="en-US" altLang="zh-CN" sz="1800" b="1" baseline="-20000" dirty="0">
                  <a:latin typeface="宋体" panose="02010600030101010101" pitchFamily="2" charset="-122"/>
                </a:rPr>
                <a:t>2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     A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2</a:t>
              </a:r>
            </a:p>
          </p:txBody>
        </p:sp>
        <p:sp>
          <p:nvSpPr>
            <p:cNvPr id="41" name="Text Box 46"/>
            <p:cNvSpPr txBox="1">
              <a:spLocks noChangeArrowheads="1"/>
            </p:cNvSpPr>
            <p:nvPr/>
          </p:nvSpPr>
          <p:spPr bwMode="auto">
            <a:xfrm>
              <a:off x="5220072" y="3140968"/>
              <a:ext cx="1584176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AF     A</a:t>
              </a:r>
              <a:endParaRPr lang="en-US" altLang="zh-CN" sz="1800" b="1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42" name="Line 47"/>
            <p:cNvSpPr>
              <a:spLocks noChangeShapeType="1"/>
            </p:cNvSpPr>
            <p:nvPr/>
          </p:nvSpPr>
          <p:spPr bwMode="auto">
            <a:xfrm>
              <a:off x="5654697" y="3140968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Text Box 37"/>
            <p:cNvSpPr txBox="1">
              <a:spLocks noChangeArrowheads="1"/>
            </p:cNvSpPr>
            <p:nvPr/>
          </p:nvSpPr>
          <p:spPr bwMode="auto">
            <a:xfrm>
              <a:off x="3563888" y="3140968"/>
              <a:ext cx="1656184" cy="288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anose="02010600030101010101" pitchFamily="2" charset="-122"/>
                </a:rPr>
                <a:t>OP</a:t>
              </a:r>
              <a:r>
                <a:rPr lang="en-US" altLang="zh-CN" sz="1800" b="1" baseline="-18000" dirty="0" err="1">
                  <a:latin typeface="宋体" panose="02010600030101010101" pitchFamily="2" charset="-122"/>
                </a:rPr>
                <a:t>j</a:t>
              </a:r>
              <a:r>
                <a:rPr lang="en-US" altLang="zh-CN" sz="1800" b="1" baseline="-18000" dirty="0" err="1">
                  <a:latin typeface="+mn-lt"/>
                </a:rPr>
                <a:t>~</a:t>
              </a:r>
              <a:r>
                <a:rPr lang="en-US" altLang="zh-CN" sz="1800" b="1" baseline="-18000" dirty="0" err="1">
                  <a:latin typeface="宋体" panose="02010600030101010101" pitchFamily="2" charset="-122"/>
                </a:rPr>
                <a:t>n</a:t>
              </a:r>
              <a:endParaRPr lang="en-US" altLang="zh-CN" sz="1800" b="1" dirty="0">
                <a:latin typeface="宋体" panose="02010600030101010101" pitchFamily="2" charset="-122"/>
              </a:endParaRPr>
            </a:p>
          </p:txBody>
        </p:sp>
        <p:sp>
          <p:nvSpPr>
            <p:cNvPr id="44" name="Line 18"/>
            <p:cNvSpPr>
              <a:spLocks noChangeShapeType="1"/>
            </p:cNvSpPr>
            <p:nvPr/>
          </p:nvSpPr>
          <p:spPr bwMode="auto">
            <a:xfrm>
              <a:off x="6320582" y="2780928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619671" y="2492896"/>
            <a:ext cx="7246761" cy="4573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针对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每条指令</a:t>
            </a:r>
            <a:r>
              <a:rPr lang="zh-CN" altLang="en-US" sz="2200" b="1" dirty="0">
                <a:latin typeface="宋体" panose="02010600030101010101" pitchFamily="2" charset="-122"/>
              </a:rPr>
              <a:t>进行，</a:t>
            </a:r>
            <a:r>
              <a:rPr lang="zh-CN" altLang="en-US" sz="2200" b="1" u="sng" dirty="0">
                <a:latin typeface="宋体" panose="02010600030101010101" pitchFamily="2" charset="-122"/>
              </a:rPr>
              <a:t>组织</a:t>
            </a:r>
            <a:r>
              <a:rPr lang="zh-CN" altLang="en-US" sz="2200" b="1" dirty="0">
                <a:latin typeface="宋体" panose="02010600030101010101" pitchFamily="2" charset="-122"/>
              </a:rPr>
              <a:t>地址码、</a:t>
            </a:r>
            <a:r>
              <a:rPr lang="zh-CN" altLang="en-US" sz="2200" b="1" u="sng" dirty="0">
                <a:latin typeface="宋体" panose="02010600030101010101" pitchFamily="2" charset="-122"/>
              </a:rPr>
              <a:t>合并</a:t>
            </a:r>
            <a:r>
              <a:rPr lang="zh-CN" altLang="en-US" sz="2200" b="1" dirty="0">
                <a:latin typeface="宋体" panose="02010600030101010101" pitchFamily="2" charset="-122"/>
              </a:rPr>
              <a:t>操作码</a:t>
            </a:r>
            <a:r>
              <a:rPr lang="en-US" altLang="zh-CN" sz="2200" b="1" dirty="0">
                <a:latin typeface="宋体" panose="02010600030101010101" pitchFamily="2" charset="-122"/>
              </a:rPr>
              <a:t>&amp;</a:t>
            </a:r>
            <a:r>
              <a:rPr lang="zh-CN" altLang="en-US" sz="2200" b="1" dirty="0">
                <a:latin typeface="宋体" panose="02010600030101010101" pitchFamily="2" charset="-122"/>
              </a:rPr>
              <a:t>地址码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4" grpId="0"/>
      <p:bldP spid="2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57BFFDD0-6F79-46FF-BFE2-7F2EBB156BE4}" type="slidenum">
              <a:rPr lang="en-US" altLang="zh-CN" smtClean="0"/>
              <a:t>38</a:t>
            </a:fld>
            <a:endParaRPr lang="en-US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8475" y="388198"/>
            <a:ext cx="8686925" cy="56510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例</a:t>
            </a: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1—</a:t>
            </a:r>
            <a:r>
              <a:rPr lang="zh-CN" altLang="en-US" sz="2200" b="1" dirty="0">
                <a:latin typeface="+mn-ea"/>
                <a:ea typeface="+mn-ea"/>
              </a:rPr>
              <a:t>某</a:t>
            </a:r>
            <a:r>
              <a:rPr lang="en-US" altLang="zh-CN" sz="2200" b="1" dirty="0">
                <a:latin typeface="+mn-ea"/>
                <a:ea typeface="+mn-ea"/>
              </a:rPr>
              <a:t>ISA</a:t>
            </a:r>
            <a:r>
              <a:rPr lang="zh-CN" altLang="en-US" sz="2200" b="1" dirty="0">
                <a:latin typeface="+mn-ea"/>
                <a:ea typeface="+mn-ea"/>
              </a:rPr>
              <a:t>的</a:t>
            </a:r>
            <a:r>
              <a:rPr lang="en-US" altLang="zh-CN" sz="2200" b="1" dirty="0">
                <a:latin typeface="+mn-ea"/>
                <a:ea typeface="+mn-ea"/>
              </a:rPr>
              <a:t>MEM</a:t>
            </a:r>
            <a:r>
              <a:rPr lang="zh-CN" altLang="zh-CN" sz="2200" b="1" dirty="0">
                <a:latin typeface="+mn-ea"/>
                <a:ea typeface="+mn-ea"/>
              </a:rPr>
              <a:t>按字节编址、地址空间为</a:t>
            </a:r>
            <a:r>
              <a:rPr lang="en-US" altLang="zh-CN" sz="2200" b="1" dirty="0">
                <a:latin typeface="+mn-ea"/>
                <a:ea typeface="+mn-ea"/>
              </a:rPr>
              <a:t>32</a:t>
            </a:r>
            <a:r>
              <a:rPr lang="zh-CN" altLang="zh-CN" sz="2200" b="1" dirty="0">
                <a:latin typeface="+mn-ea"/>
                <a:ea typeface="+mn-ea"/>
              </a:rPr>
              <a:t>位</a:t>
            </a:r>
            <a:r>
              <a:rPr lang="zh-CN" altLang="en-US" sz="2200" b="1" dirty="0">
                <a:latin typeface="+mn-ea"/>
                <a:ea typeface="+mn-ea"/>
              </a:rPr>
              <a:t>，</a:t>
            </a:r>
            <a:r>
              <a:rPr lang="en-US" altLang="zh-CN" sz="2200" b="1" dirty="0">
                <a:latin typeface="+mn-ea"/>
                <a:ea typeface="+mn-ea"/>
              </a:rPr>
              <a:t>OPD</a:t>
            </a:r>
            <a:r>
              <a:rPr lang="zh-CN" altLang="zh-CN" sz="2200" b="1" dirty="0">
                <a:latin typeface="+mn-ea"/>
                <a:ea typeface="+mn-ea"/>
              </a:rPr>
              <a:t>可放在</a:t>
            </a:r>
            <a:r>
              <a:rPr lang="en-US" altLang="zh-CN" sz="2200" b="1" dirty="0">
                <a:latin typeface="+mn-ea"/>
                <a:ea typeface="+mn-ea"/>
              </a:rPr>
              <a:t>GPR</a:t>
            </a:r>
            <a:r>
              <a:rPr lang="zh-CN" altLang="zh-CN" sz="2200" b="1" dirty="0">
                <a:latin typeface="+mn-ea"/>
                <a:ea typeface="+mn-ea"/>
              </a:rPr>
              <a:t>、</a:t>
            </a:r>
            <a:r>
              <a:rPr lang="en-US" altLang="zh-CN" sz="2200" b="1" dirty="0">
                <a:latin typeface="+mn-ea"/>
                <a:ea typeface="+mn-ea"/>
              </a:rPr>
              <a:t>MEM</a:t>
            </a:r>
            <a:r>
              <a:rPr lang="zh-CN" altLang="zh-CN" sz="2200" b="1" dirty="0">
                <a:latin typeface="+mn-ea"/>
                <a:ea typeface="+mn-ea"/>
              </a:rPr>
              <a:t>中</a:t>
            </a:r>
            <a:r>
              <a:rPr lang="zh-CN" altLang="en-US" sz="2200" b="1" dirty="0">
                <a:latin typeface="+mn-ea"/>
                <a:ea typeface="+mn-ea"/>
              </a:rPr>
              <a:t>，指令中</a:t>
            </a:r>
            <a:r>
              <a:rPr lang="en-US" altLang="zh-CN" sz="2200" b="1" dirty="0">
                <a:latin typeface="+mn-ea"/>
                <a:ea typeface="+mn-ea"/>
              </a:rPr>
              <a:t>M_OPD</a:t>
            </a:r>
            <a:r>
              <a:rPr lang="zh-CN" altLang="en-US" sz="2200" b="1" dirty="0">
                <a:latin typeface="+mn-ea"/>
                <a:ea typeface="+mn-ea"/>
              </a:rPr>
              <a:t>个数≤</a:t>
            </a:r>
            <a:r>
              <a:rPr lang="en-US" altLang="zh-CN" sz="2200" b="1" dirty="0">
                <a:latin typeface="+mn-ea"/>
                <a:ea typeface="+mn-ea"/>
              </a:rPr>
              <a:t>1</a:t>
            </a:r>
            <a:r>
              <a:rPr lang="zh-CN" altLang="en-US" sz="2200" b="1" dirty="0">
                <a:latin typeface="+mn-ea"/>
                <a:ea typeface="+mn-ea"/>
              </a:rPr>
              <a:t>个</a:t>
            </a:r>
            <a:r>
              <a:rPr lang="zh-CN" altLang="zh-CN" sz="2200" b="1" dirty="0">
                <a:latin typeface="+mn-ea"/>
                <a:ea typeface="+mn-ea"/>
              </a:rPr>
              <a:t>，</a:t>
            </a:r>
            <a:r>
              <a:rPr lang="zh-CN" altLang="en-US" sz="2200" b="1" dirty="0">
                <a:latin typeface="+mn-ea"/>
                <a:ea typeface="+mn-ea"/>
              </a:rPr>
              <a:t>指令格式如下</a:t>
            </a:r>
            <a:r>
              <a:rPr lang="zh-CN" altLang="zh-CN" sz="2200" b="1" dirty="0">
                <a:latin typeface="+mn-ea"/>
                <a:ea typeface="+mn-ea"/>
              </a:rPr>
              <a:t>。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latin typeface="+mn-ea"/>
                <a:ea typeface="+mn-ea"/>
              </a:rPr>
              <a:t>    (1)</a:t>
            </a:r>
            <a:r>
              <a:rPr lang="zh-CN" altLang="en-US" sz="2200" b="1" dirty="0">
                <a:latin typeface="+mn-ea"/>
                <a:ea typeface="+mn-ea"/>
              </a:rPr>
              <a:t>采用的是哪种</a:t>
            </a:r>
            <a:r>
              <a:rPr lang="en-US" altLang="zh-CN" sz="2200" b="1" dirty="0">
                <a:latin typeface="+mn-ea"/>
                <a:ea typeface="+mn-ea"/>
              </a:rPr>
              <a:t>ISA</a:t>
            </a:r>
            <a:r>
              <a:rPr lang="zh-CN" altLang="en-US" sz="2200" b="1" dirty="0">
                <a:latin typeface="+mn-ea"/>
                <a:ea typeface="+mn-ea"/>
              </a:rPr>
              <a:t>结构？显式</a:t>
            </a:r>
            <a:r>
              <a:rPr lang="en-US" altLang="zh-CN" sz="2200" b="1" dirty="0">
                <a:latin typeface="+mn-ea"/>
                <a:ea typeface="+mn-ea"/>
              </a:rPr>
              <a:t>OPD</a:t>
            </a:r>
            <a:r>
              <a:rPr lang="zh-CN" altLang="en-US" sz="2200" b="1" dirty="0">
                <a:latin typeface="+mn-ea"/>
                <a:ea typeface="+mn-ea"/>
              </a:rPr>
              <a:t>个数最多是多少？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(2)</a:t>
            </a:r>
            <a:r>
              <a:rPr lang="zh-CN" altLang="en-US" sz="2200" b="1" dirty="0">
                <a:latin typeface="+mn-ea"/>
                <a:ea typeface="+mn-ea"/>
              </a:rPr>
              <a:t>格式</a:t>
            </a:r>
            <a:r>
              <a:rPr lang="en-US" altLang="zh-CN" sz="2200" b="1" dirty="0">
                <a:latin typeface="+mn-ea"/>
                <a:ea typeface="+mn-ea"/>
              </a:rPr>
              <a:t>1</a:t>
            </a:r>
            <a:r>
              <a:rPr lang="zh-CN" altLang="en-US" sz="2200" b="1" dirty="0">
                <a:latin typeface="+mn-ea"/>
                <a:ea typeface="+mn-ea"/>
              </a:rPr>
              <a:t>中</a:t>
            </a:r>
            <a:r>
              <a:rPr lang="en-US" altLang="zh-CN" sz="2200" b="1" dirty="0">
                <a:latin typeface="+mn-ea"/>
                <a:ea typeface="+mn-ea"/>
              </a:rPr>
              <a:t>&lt;F,Rs&gt;</a:t>
            </a:r>
            <a:r>
              <a:rPr lang="zh-CN" altLang="en-US" sz="2200" b="1" dirty="0">
                <a:latin typeface="+mn-ea"/>
                <a:ea typeface="+mn-ea"/>
              </a:rPr>
              <a:t>支持哪些寻址方式？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(3)GPR</a:t>
            </a:r>
            <a:r>
              <a:rPr lang="zh-CN" altLang="en-US" sz="2200" b="1" dirty="0">
                <a:latin typeface="+mn-ea"/>
                <a:ea typeface="+mn-ea"/>
              </a:rPr>
              <a:t>个数、长度分别是多少？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(4)</a:t>
            </a:r>
            <a:r>
              <a:rPr lang="zh-CN" altLang="en-US" sz="2200" b="1" dirty="0">
                <a:latin typeface="+mn-ea"/>
                <a:ea typeface="+mn-ea"/>
              </a:rPr>
              <a:t>格式</a:t>
            </a:r>
            <a:r>
              <a:rPr lang="en-US" altLang="zh-CN" sz="2200" b="1" dirty="0">
                <a:latin typeface="+mn-ea"/>
                <a:ea typeface="+mn-ea"/>
              </a:rPr>
              <a:t>2</a:t>
            </a:r>
            <a:r>
              <a:rPr lang="zh-CN" altLang="en-US" sz="2200" b="1" dirty="0">
                <a:latin typeface="+mn-ea"/>
                <a:ea typeface="+mn-ea"/>
              </a:rPr>
              <a:t>中，</a:t>
            </a:r>
            <a:r>
              <a:rPr lang="zh-CN" altLang="en-US" sz="2200" b="1" dirty="0">
                <a:latin typeface="+mn-ea"/>
              </a:rPr>
              <a:t>某指令支持</a:t>
            </a:r>
            <a:r>
              <a:rPr lang="en-US" altLang="zh-CN" sz="2200" b="1" dirty="0">
                <a:latin typeface="+mn-ea"/>
              </a:rPr>
              <a:t>8/16</a:t>
            </a:r>
            <a:r>
              <a:rPr lang="zh-CN" altLang="en-US" sz="2200" b="1" dirty="0">
                <a:latin typeface="+mn-ea"/>
              </a:rPr>
              <a:t>位</a:t>
            </a:r>
            <a:r>
              <a:rPr lang="en-US" altLang="zh-CN" sz="2200" b="1" dirty="0">
                <a:latin typeface="+mn-ea"/>
              </a:rPr>
              <a:t>OPD</a:t>
            </a:r>
            <a:r>
              <a:rPr lang="zh-CN" altLang="en-US" sz="2200" b="1" dirty="0">
                <a:latin typeface="+mn-ea"/>
              </a:rPr>
              <a:t>，</a:t>
            </a:r>
            <a:r>
              <a:rPr lang="en-US" altLang="zh-CN" sz="2200" b="1" dirty="0">
                <a:latin typeface="+mn-ea"/>
              </a:rPr>
              <a:t>&lt;</a:t>
            </a:r>
            <a:r>
              <a:rPr lang="en-US" altLang="zh-CN" sz="2200" b="1" dirty="0" err="1">
                <a:latin typeface="+mn-ea"/>
              </a:rPr>
              <a:t>Rs,Disp</a:t>
            </a:r>
            <a:r>
              <a:rPr lang="en-US" altLang="zh-CN" sz="2200" b="1" dirty="0">
                <a:latin typeface="+mn-ea"/>
              </a:rPr>
              <a:t>&gt;</a:t>
            </a:r>
            <a:r>
              <a:rPr lang="zh-CN" altLang="en-US" sz="2200" b="1" dirty="0">
                <a:latin typeface="+mn-ea"/>
              </a:rPr>
              <a:t>支持基址寻址和变址寻址方式，目的</a:t>
            </a:r>
            <a:r>
              <a:rPr lang="en-US" altLang="zh-CN" sz="2200" b="1" dirty="0">
                <a:latin typeface="+mn-ea"/>
              </a:rPr>
              <a:t>OPD</a:t>
            </a:r>
            <a:r>
              <a:rPr lang="zh-CN" altLang="en-US" sz="2200" b="1" dirty="0">
                <a:latin typeface="+mn-ea"/>
              </a:rPr>
              <a:t>为</a:t>
            </a:r>
            <a:r>
              <a:rPr lang="en-US" altLang="zh-CN" sz="2200" b="1" dirty="0" err="1">
                <a:latin typeface="+mn-ea"/>
              </a:rPr>
              <a:t>Rt</a:t>
            </a:r>
            <a:r>
              <a:rPr lang="zh-CN" altLang="en-US" sz="2200" b="1" dirty="0">
                <a:latin typeface="+mn-ea"/>
              </a:rPr>
              <a:t>，该指令需占用几个操作码？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(5)</a:t>
            </a:r>
            <a:r>
              <a:rPr lang="zh-CN" altLang="en-US" sz="2200" b="1" dirty="0">
                <a:latin typeface="+mn-ea"/>
                <a:ea typeface="+mn-ea"/>
              </a:rPr>
              <a:t>格式</a:t>
            </a:r>
            <a:r>
              <a:rPr lang="en-US" altLang="zh-CN" sz="2200" b="1" dirty="0">
                <a:latin typeface="+mn-ea"/>
                <a:ea typeface="+mn-ea"/>
              </a:rPr>
              <a:t>1</a:t>
            </a:r>
            <a:r>
              <a:rPr lang="zh-CN" altLang="en-US" sz="2200" b="1" dirty="0">
                <a:latin typeface="+mn-ea"/>
                <a:ea typeface="+mn-ea"/>
              </a:rPr>
              <a:t>中，</a:t>
            </a:r>
            <a:r>
              <a:rPr lang="zh-CN" altLang="en-US" sz="2200" b="1" dirty="0">
                <a:latin typeface="+mn-ea"/>
              </a:rPr>
              <a:t>若去除</a:t>
            </a:r>
            <a:r>
              <a:rPr lang="en-US" altLang="zh-CN" sz="2200" b="1" dirty="0">
                <a:latin typeface="+mn-ea"/>
              </a:rPr>
              <a:t>F</a:t>
            </a:r>
            <a:r>
              <a:rPr lang="zh-CN" altLang="en-US" sz="2200" b="1" dirty="0">
                <a:latin typeface="+mn-ea"/>
              </a:rPr>
              <a:t>、将</a:t>
            </a:r>
            <a:r>
              <a:rPr lang="en-US" altLang="zh-CN" sz="2200" b="1" dirty="0">
                <a:latin typeface="+mn-ea"/>
              </a:rPr>
              <a:t>OP1</a:t>
            </a:r>
            <a:r>
              <a:rPr lang="zh-CN" altLang="en-US" sz="2200" b="1" dirty="0">
                <a:latin typeface="+mn-ea"/>
              </a:rPr>
              <a:t>改为</a:t>
            </a:r>
            <a:r>
              <a:rPr lang="en-US" altLang="zh-CN" sz="2200" b="1" dirty="0">
                <a:latin typeface="+mn-ea"/>
              </a:rPr>
              <a:t>10b</a:t>
            </a:r>
            <a:r>
              <a:rPr lang="zh-CN" altLang="en-US" sz="2200" b="1" dirty="0">
                <a:latin typeface="+mn-ea"/>
              </a:rPr>
              <a:t>，好处是什么？</a:t>
            </a:r>
            <a:endParaRPr lang="en-US" altLang="zh-CN" sz="2200" b="1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答：</a:t>
            </a:r>
            <a:r>
              <a:rPr lang="en-US" altLang="zh-CN" sz="2200" b="1" dirty="0">
                <a:latin typeface="+mn-ea"/>
                <a:ea typeface="+mn-ea"/>
              </a:rPr>
              <a:t>(1)R-M</a:t>
            </a:r>
            <a:r>
              <a:rPr lang="zh-CN" altLang="en-US" sz="2200" b="1" dirty="0">
                <a:latin typeface="+mn-ea"/>
                <a:ea typeface="+mn-ea"/>
              </a:rPr>
              <a:t>型</a:t>
            </a:r>
            <a:r>
              <a:rPr lang="en-US" altLang="zh-CN" sz="2200" b="1" dirty="0">
                <a:latin typeface="+mn-ea"/>
                <a:ea typeface="+mn-ea"/>
              </a:rPr>
              <a:t>GPR</a:t>
            </a:r>
            <a:r>
              <a:rPr lang="zh-CN" altLang="en-US" sz="2200" b="1" dirty="0">
                <a:latin typeface="+mn-ea"/>
                <a:ea typeface="+mn-ea"/>
              </a:rPr>
              <a:t>结构，≤</a:t>
            </a:r>
            <a:r>
              <a:rPr lang="en-US" altLang="zh-CN" sz="2200" b="1" dirty="0">
                <a:latin typeface="+mn-ea"/>
                <a:ea typeface="+mn-ea"/>
              </a:rPr>
              <a:t>2</a:t>
            </a:r>
            <a:r>
              <a:rPr lang="zh-CN" altLang="en-US" sz="2200" b="1" dirty="0">
                <a:latin typeface="+mn-ea"/>
                <a:ea typeface="+mn-ea"/>
              </a:rPr>
              <a:t>个；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  (3)8</a:t>
            </a:r>
            <a:r>
              <a:rPr lang="zh-CN" altLang="en-US" sz="2200" b="1" dirty="0">
                <a:latin typeface="+mn-ea"/>
                <a:ea typeface="+mn-ea"/>
              </a:rPr>
              <a:t>个，</a:t>
            </a:r>
            <a:r>
              <a:rPr lang="en-US" altLang="zh-CN" sz="2200" b="1" dirty="0">
                <a:latin typeface="+mn-ea"/>
                <a:ea typeface="+mn-ea"/>
              </a:rPr>
              <a:t>32</a:t>
            </a:r>
            <a:r>
              <a:rPr lang="zh-CN" altLang="en-US" sz="2200" b="1" dirty="0">
                <a:latin typeface="+mn-ea"/>
                <a:ea typeface="+mn-ea"/>
              </a:rPr>
              <a:t>位；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        (5)</a:t>
            </a:r>
            <a:r>
              <a:rPr lang="zh-CN" altLang="en-US" sz="2200" b="1" dirty="0">
                <a:latin typeface="+mn-ea"/>
                <a:ea typeface="+mn-ea"/>
              </a:rPr>
              <a:t>增加了格式</a:t>
            </a:r>
            <a:r>
              <a:rPr lang="en-US" altLang="zh-CN" sz="2200" b="1" dirty="0">
                <a:latin typeface="+mn-ea"/>
                <a:ea typeface="+mn-ea"/>
              </a:rPr>
              <a:t>1</a:t>
            </a:r>
            <a:r>
              <a:rPr lang="zh-CN" altLang="en-US" sz="2200" b="1" dirty="0">
                <a:latin typeface="+mn-ea"/>
                <a:ea typeface="+mn-ea"/>
              </a:rPr>
              <a:t>指令数</a:t>
            </a:r>
            <a:r>
              <a:rPr lang="en-US" altLang="zh-CN" sz="1800" b="1" dirty="0">
                <a:latin typeface="+mn-ea"/>
                <a:ea typeface="+mn-ea"/>
              </a:rPr>
              <a:t>(</a:t>
            </a:r>
            <a:r>
              <a:rPr lang="zh-CN" altLang="en-US" sz="1800" b="1" dirty="0">
                <a:latin typeface="+mn-ea"/>
                <a:ea typeface="+mn-ea"/>
              </a:rPr>
              <a:t>如部分指令仅</a:t>
            </a:r>
            <a:r>
              <a:rPr lang="en-US" altLang="zh-CN" sz="1800" b="1" dirty="0">
                <a:latin typeface="+mn-ea"/>
                <a:ea typeface="+mn-ea"/>
              </a:rPr>
              <a:t>REG</a:t>
            </a:r>
            <a:r>
              <a:rPr lang="zh-CN" altLang="en-US" sz="1800" b="1" dirty="0">
                <a:latin typeface="+mn-ea"/>
                <a:ea typeface="+mn-ea"/>
              </a:rPr>
              <a:t>寻址</a:t>
            </a:r>
            <a:r>
              <a:rPr lang="en-US" altLang="zh-CN" sz="1800" b="1" dirty="0">
                <a:latin typeface="+mn-ea"/>
                <a:ea typeface="+mn-ea"/>
              </a:rPr>
              <a:t>)</a:t>
            </a:r>
            <a:r>
              <a:rPr lang="zh-CN" altLang="en-US" sz="2200" b="1" dirty="0">
                <a:latin typeface="+mn-ea"/>
                <a:ea typeface="+mn-ea"/>
              </a:rPr>
              <a:t> </a:t>
            </a:r>
            <a:endParaRPr lang="en-US" altLang="zh-CN" sz="2200" b="1" dirty="0">
              <a:latin typeface="+mn-ea"/>
              <a:ea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475656" y="1268784"/>
            <a:ext cx="7200432" cy="864072"/>
            <a:chOff x="2267872" y="2636936"/>
            <a:chExt cx="7200432" cy="864072"/>
          </a:xfrm>
        </p:grpSpPr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2267872" y="2852936"/>
              <a:ext cx="1152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指令格式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1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：</a:t>
              </a:r>
            </a:p>
          </p:txBody>
        </p:sp>
        <p:sp>
          <p:nvSpPr>
            <p:cNvPr id="7" name="Text Box 21"/>
            <p:cNvSpPr txBox="1">
              <a:spLocks noChangeArrowheads="1"/>
            </p:cNvSpPr>
            <p:nvPr/>
          </p:nvSpPr>
          <p:spPr bwMode="auto">
            <a:xfrm>
              <a:off x="2267872" y="3284984"/>
              <a:ext cx="1152000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指令格式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2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：</a:t>
              </a:r>
            </a:p>
          </p:txBody>
        </p:sp>
        <p:sp>
          <p:nvSpPr>
            <p:cNvPr id="8" name="Text Box 31"/>
            <p:cNvSpPr txBox="1">
              <a:spLocks noChangeArrowheads="1"/>
            </p:cNvSpPr>
            <p:nvPr/>
          </p:nvSpPr>
          <p:spPr bwMode="auto">
            <a:xfrm>
              <a:off x="6156304" y="2853000"/>
              <a:ext cx="3312000" cy="57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125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OP1/OP2—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操作码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, </a:t>
              </a:r>
              <a:r>
                <a:rPr lang="en-US" altLang="zh-CN" sz="1600" b="1" dirty="0" err="1">
                  <a:latin typeface="宋体" panose="02010600030101010101" pitchFamily="2" charset="-122"/>
                </a:rPr>
                <a:t>Rs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/</a:t>
              </a:r>
              <a:r>
                <a:rPr lang="en-US" altLang="zh-CN" sz="1600" b="1" dirty="0" err="1">
                  <a:latin typeface="宋体" panose="02010600030101010101" pitchFamily="2" charset="-122"/>
                </a:rPr>
                <a:t>Rt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—GPR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号，</a:t>
              </a:r>
              <a:endParaRPr lang="en-US" altLang="zh-CN" sz="1600" b="1" dirty="0">
                <a:latin typeface="宋体" panose="02010600030101010101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F—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寻址方式位，  </a:t>
              </a:r>
              <a:r>
                <a:rPr lang="en-US" altLang="zh-CN" sz="1600" b="1" dirty="0" err="1">
                  <a:latin typeface="宋体" panose="02010600030101010101" pitchFamily="2" charset="-122"/>
                </a:rPr>
                <a:t>Disp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—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偏移量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9" name="Text Box 37"/>
            <p:cNvSpPr txBox="1">
              <a:spLocks noChangeArrowheads="1"/>
            </p:cNvSpPr>
            <p:nvPr/>
          </p:nvSpPr>
          <p:spPr bwMode="auto">
            <a:xfrm>
              <a:off x="3419872" y="2854690"/>
              <a:ext cx="720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OP1</a:t>
              </a:r>
              <a:endParaRPr lang="en-US" altLang="zh-CN" sz="1600" b="1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10" name="Text Box 40"/>
            <p:cNvSpPr txBox="1">
              <a:spLocks noChangeArrowheads="1"/>
            </p:cNvSpPr>
            <p:nvPr/>
          </p:nvSpPr>
          <p:spPr bwMode="auto">
            <a:xfrm>
              <a:off x="4139870" y="2854690"/>
              <a:ext cx="504058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>
                  <a:latin typeface="宋体" panose="02010600030101010101" pitchFamily="2" charset="-122"/>
                </a:rPr>
                <a:t>Rt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2" name="Text Box 43"/>
            <p:cNvSpPr txBox="1">
              <a:spLocks noChangeArrowheads="1"/>
            </p:cNvSpPr>
            <p:nvPr/>
          </p:nvSpPr>
          <p:spPr bwMode="auto">
            <a:xfrm>
              <a:off x="4643928" y="2854690"/>
              <a:ext cx="720080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050" b="1" baseline="-25000" dirty="0">
                  <a:latin typeface="宋体" panose="02010600030101010101" pitchFamily="2" charset="-122"/>
                </a:rPr>
                <a:t> 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F </a:t>
              </a:r>
              <a:r>
                <a:rPr lang="en-US" altLang="zh-CN" sz="1600" b="1" baseline="-25000" dirty="0">
                  <a:latin typeface="宋体" panose="02010600030101010101" pitchFamily="2" charset="-122"/>
                </a:rPr>
                <a:t> </a:t>
              </a:r>
              <a:r>
                <a:rPr lang="en-US" altLang="zh-CN" sz="1600" b="1" dirty="0" err="1">
                  <a:latin typeface="宋体" panose="02010600030101010101" pitchFamily="2" charset="-122"/>
                </a:rPr>
                <a:t>Rs</a:t>
              </a:r>
              <a:endParaRPr lang="en-US" altLang="zh-CN" sz="1600" b="1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15" name="Text Box 37"/>
            <p:cNvSpPr txBox="1">
              <a:spLocks noChangeArrowheads="1"/>
            </p:cNvSpPr>
            <p:nvPr/>
          </p:nvSpPr>
          <p:spPr bwMode="auto">
            <a:xfrm>
              <a:off x="3419871" y="3284984"/>
              <a:ext cx="936000" cy="21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OP2</a:t>
              </a:r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4859952" y="2852936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Text Box 40"/>
            <p:cNvSpPr txBox="1">
              <a:spLocks noChangeArrowheads="1"/>
            </p:cNvSpPr>
            <p:nvPr/>
          </p:nvSpPr>
          <p:spPr bwMode="auto">
            <a:xfrm>
              <a:off x="4355976" y="3285008"/>
              <a:ext cx="504058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>
                  <a:latin typeface="宋体" panose="02010600030101010101" pitchFamily="2" charset="-122"/>
                </a:rPr>
                <a:t>Rt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8" name="Text Box 43"/>
            <p:cNvSpPr txBox="1">
              <a:spLocks noChangeArrowheads="1"/>
            </p:cNvSpPr>
            <p:nvPr/>
          </p:nvSpPr>
          <p:spPr bwMode="auto">
            <a:xfrm>
              <a:off x="4860032" y="3285008"/>
              <a:ext cx="1224136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600" b="1" dirty="0" err="1">
                  <a:latin typeface="宋体" panose="02010600030101010101" pitchFamily="2" charset="-122"/>
                </a:rPr>
                <a:t>Rs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   </a:t>
              </a:r>
              <a:r>
                <a:rPr lang="en-US" altLang="zh-CN" sz="1600" b="1" dirty="0" err="1">
                  <a:latin typeface="宋体" panose="02010600030101010101" pitchFamily="2" charset="-122"/>
                </a:rPr>
                <a:t>Disp</a:t>
              </a:r>
              <a:endParaRPr lang="en-US" altLang="zh-CN" sz="1600" b="1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5364088" y="3285008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3635896" y="2636936"/>
              <a:ext cx="1728112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dirty="0">
                  <a:latin typeface="宋体" panose="02010600030101010101" pitchFamily="2" charset="-122"/>
                </a:rPr>
                <a:t>9b     3b  1b  3b</a:t>
              </a:r>
              <a:endParaRPr lang="zh-CN" altLang="en-US" sz="1400" dirty="0">
                <a:latin typeface="宋体" panose="02010600030101010101" pitchFamily="2" charset="-122"/>
              </a:endParaRPr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3779992" y="3068984"/>
              <a:ext cx="2304176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dirty="0">
                  <a:latin typeface="宋体" panose="02010600030101010101" pitchFamily="2" charset="-122"/>
                </a:rPr>
                <a:t>13b     3b    </a:t>
              </a:r>
              <a:r>
                <a:rPr lang="en-US" altLang="zh-CN" sz="1400" dirty="0" err="1">
                  <a:latin typeface="宋体" panose="02010600030101010101" pitchFamily="2" charset="-122"/>
                </a:rPr>
                <a:t>3b</a:t>
              </a:r>
              <a:r>
                <a:rPr lang="en-US" altLang="zh-CN" sz="1400" dirty="0">
                  <a:latin typeface="宋体" panose="02010600030101010101" pitchFamily="2" charset="-122"/>
                </a:rPr>
                <a:t>    13b</a:t>
              </a:r>
              <a:endParaRPr lang="zh-CN" altLang="en-US" sz="1400" dirty="0">
                <a:latin typeface="宋体" panose="02010600030101010101" pitchFamily="2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4932040" y="4653136"/>
            <a:ext cx="3983360" cy="957985"/>
          </a:xfrm>
          <a:prstGeom prst="rect">
            <a:avLst/>
          </a:prstGeom>
        </p:spPr>
        <p:txBody>
          <a:bodyPr wrap="square" tIns="720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(2)REG</a:t>
            </a:r>
            <a:r>
              <a:rPr lang="zh-CN" altLang="en-US" sz="2200" b="1" dirty="0">
                <a:latin typeface="+mn-ea"/>
                <a:ea typeface="+mn-ea"/>
              </a:rPr>
              <a:t>寻址、</a:t>
            </a:r>
            <a:r>
              <a:rPr lang="en-US" altLang="zh-CN" sz="2200" b="1" dirty="0">
                <a:latin typeface="+mn-ea"/>
                <a:ea typeface="+mn-ea"/>
              </a:rPr>
              <a:t>REG</a:t>
            </a:r>
            <a:r>
              <a:rPr lang="zh-CN" altLang="en-US" sz="2200" b="1" dirty="0">
                <a:latin typeface="+mn-ea"/>
                <a:ea typeface="+mn-ea"/>
              </a:rPr>
              <a:t>间接寻址</a:t>
            </a:r>
            <a:endParaRPr lang="en-US" altLang="zh-CN" sz="22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+mn-ea"/>
                <a:ea typeface="+mn-ea"/>
              </a:rPr>
              <a:t>(4)2</a:t>
            </a:r>
            <a:r>
              <a:rPr lang="zh-CN" altLang="en-US" sz="2200" b="1" dirty="0">
                <a:latin typeface="+mn-ea"/>
                <a:ea typeface="+mn-ea"/>
              </a:rPr>
              <a:t>种</a:t>
            </a:r>
            <a:r>
              <a:rPr lang="en-US" altLang="zh-CN" sz="2200" b="1" baseline="-18000" dirty="0">
                <a:latin typeface="+mn-ea"/>
                <a:ea typeface="+mn-ea"/>
              </a:rPr>
              <a:t>OPD</a:t>
            </a:r>
            <a:r>
              <a:rPr lang="en-US" altLang="zh-CN" sz="2200" b="1" dirty="0">
                <a:latin typeface="+mn-ea"/>
                <a:ea typeface="+mn-ea"/>
              </a:rPr>
              <a:t>×2</a:t>
            </a:r>
            <a:r>
              <a:rPr lang="zh-CN" altLang="en-US" sz="2200" b="1" dirty="0">
                <a:latin typeface="+mn-ea"/>
                <a:ea typeface="+mn-ea"/>
              </a:rPr>
              <a:t>种</a:t>
            </a:r>
            <a:r>
              <a:rPr lang="zh-CN" altLang="en-US" sz="2200" b="1" baseline="-18000" dirty="0">
                <a:latin typeface="+mn-ea"/>
                <a:ea typeface="+mn-ea"/>
              </a:rPr>
              <a:t>寻址方式</a:t>
            </a:r>
            <a:r>
              <a:rPr lang="zh-CN" altLang="en-US" sz="2200" b="1" dirty="0">
                <a:latin typeface="+mn-ea"/>
                <a:ea typeface="+mn-ea"/>
              </a:rPr>
              <a:t>＝</a:t>
            </a:r>
            <a:r>
              <a:rPr lang="en-US" altLang="zh-CN" sz="2200" b="1" dirty="0">
                <a:latin typeface="+mn-ea"/>
                <a:ea typeface="+mn-ea"/>
              </a:rPr>
              <a:t>4</a:t>
            </a:r>
            <a:r>
              <a:rPr lang="zh-CN" altLang="en-US" sz="2200" b="1" dirty="0">
                <a:latin typeface="+mn-ea"/>
                <a:ea typeface="+mn-ea"/>
              </a:rPr>
              <a:t>个</a:t>
            </a:r>
            <a:endParaRPr lang="zh-CN" altLang="en-US" sz="22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57BFFDD0-6F79-46FF-BFE2-7F2EBB156BE4}" type="slidenum">
              <a:rPr lang="en-US" altLang="zh-CN" smtClean="0"/>
              <a:t>39</a:t>
            </a:fld>
            <a:endParaRPr lang="en-US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8475" y="332656"/>
            <a:ext cx="8686925" cy="1303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2—</a:t>
            </a:r>
            <a:r>
              <a:rPr lang="zh-CN" altLang="en-US" sz="2200" b="1" dirty="0">
                <a:latin typeface="宋体" panose="02010600030101010101" pitchFamily="2" charset="-122"/>
              </a:rPr>
              <a:t>某</a:t>
            </a:r>
            <a:r>
              <a:rPr lang="en-US" altLang="zh-CN" sz="2200" b="1" dirty="0">
                <a:latin typeface="宋体" panose="02010600030101010101" pitchFamily="2" charset="-122"/>
              </a:rPr>
              <a:t>CISC</a:t>
            </a:r>
            <a:r>
              <a:rPr lang="zh-CN" altLang="en-US" sz="2200" b="1" dirty="0">
                <a:latin typeface="宋体" panose="02010600030101010101" pitchFamily="2" charset="-122"/>
              </a:rPr>
              <a:t>中，寄存器有</a:t>
            </a:r>
            <a:r>
              <a:rPr lang="en-US" altLang="zh-CN" sz="2200" b="1" dirty="0">
                <a:latin typeface="宋体" panose="02010600030101010101" pitchFamily="2" charset="-122"/>
              </a:rPr>
              <a:t>8</a:t>
            </a:r>
            <a:r>
              <a:rPr lang="zh-CN" altLang="en-US" sz="2200" b="1" dirty="0">
                <a:latin typeface="宋体" panose="02010600030101010101" pitchFamily="2" charset="-122"/>
              </a:rPr>
              <a:t>个</a:t>
            </a:r>
            <a:r>
              <a:rPr lang="en-US" altLang="zh-CN" sz="2200" b="1" dirty="0">
                <a:latin typeface="宋体" panose="02010600030101010101" pitchFamily="2" charset="-122"/>
              </a:rPr>
              <a:t>32</a:t>
            </a:r>
            <a:r>
              <a:rPr lang="zh-CN" altLang="en-US" sz="2200" b="1" dirty="0">
                <a:latin typeface="宋体" panose="02010600030101010101" pitchFamily="2" charset="-122"/>
              </a:rPr>
              <a:t>位</a:t>
            </a:r>
            <a:r>
              <a:rPr lang="en-US" altLang="zh-CN" sz="2200" b="1" dirty="0">
                <a:latin typeface="宋体" panose="02010600030101010101" pitchFamily="2" charset="-122"/>
              </a:rPr>
              <a:t>GPR(</a:t>
            </a:r>
            <a:r>
              <a:rPr lang="zh-CN" altLang="en-US" sz="2200" b="1" dirty="0">
                <a:latin typeface="宋体" panose="02010600030101010101" pitchFamily="2" charset="-122"/>
              </a:rPr>
              <a:t>可存储</a:t>
            </a:r>
            <a:r>
              <a:rPr lang="en-US" altLang="zh-CN" sz="2200" b="1" dirty="0">
                <a:latin typeface="宋体" panose="02010600030101010101" pitchFamily="2" charset="-122"/>
              </a:rPr>
              <a:t>16</a:t>
            </a:r>
            <a:r>
              <a:rPr lang="zh-CN" altLang="en-US" sz="2200" b="1" dirty="0">
                <a:latin typeface="宋体" panose="02010600030101010101" pitchFamily="2" charset="-122"/>
              </a:rPr>
              <a:t>位</a:t>
            </a:r>
            <a:r>
              <a:rPr lang="en-US" altLang="zh-CN" sz="2200" b="1" dirty="0">
                <a:latin typeface="宋体" panose="02010600030101010101" pitchFamily="2" charset="-122"/>
              </a:rPr>
              <a:t>OPD)</a:t>
            </a:r>
            <a:r>
              <a:rPr lang="zh-CN" altLang="en-US" sz="2200" b="1" dirty="0">
                <a:latin typeface="宋体" panose="02010600030101010101" pitchFamily="2" charset="-122"/>
              </a:rPr>
              <a:t>和</a:t>
            </a:r>
            <a:r>
              <a:rPr lang="en-US" altLang="zh-CN" sz="2200" b="1" dirty="0">
                <a:latin typeface="宋体" panose="02010600030101010101" pitchFamily="2" charset="-122"/>
              </a:rPr>
              <a:t>8</a:t>
            </a:r>
            <a:r>
              <a:rPr lang="zh-CN" altLang="en-US" sz="2200" b="1" dirty="0">
                <a:latin typeface="宋体" panose="02010600030101010101" pitchFamily="2" charset="-122"/>
              </a:rPr>
              <a:t>个</a:t>
            </a:r>
            <a:r>
              <a:rPr lang="en-US" altLang="zh-CN" sz="2200" b="1" dirty="0">
                <a:latin typeface="宋体" panose="02010600030101010101" pitchFamily="2" charset="-122"/>
              </a:rPr>
              <a:t>32</a:t>
            </a:r>
            <a:r>
              <a:rPr lang="zh-CN" altLang="en-US" sz="2200" b="1" dirty="0">
                <a:latin typeface="宋体" panose="02010600030101010101" pitchFamily="2" charset="-122"/>
              </a:rPr>
              <a:t>位</a:t>
            </a:r>
            <a:r>
              <a:rPr lang="en-US" altLang="zh-CN" sz="2200" b="1" dirty="0">
                <a:latin typeface="宋体" panose="02010600030101010101" pitchFamily="2" charset="-122"/>
              </a:rPr>
              <a:t>FPR</a:t>
            </a:r>
            <a:r>
              <a:rPr lang="zh-CN" altLang="en-US" sz="2200" b="1" dirty="0">
                <a:latin typeface="宋体" panose="02010600030101010101" pitchFamily="2" charset="-122"/>
              </a:rPr>
              <a:t>，存储器按字节编址、地址空间为</a:t>
            </a:r>
            <a:r>
              <a:rPr lang="en-US" altLang="zh-CN" sz="2200" b="1" dirty="0">
                <a:latin typeface="宋体" panose="02010600030101010101" pitchFamily="2" charset="-122"/>
              </a:rPr>
              <a:t>32</a:t>
            </a:r>
            <a:r>
              <a:rPr lang="zh-CN" altLang="en-US" sz="2200" b="1" dirty="0">
                <a:latin typeface="宋体" panose="02010600030101010101" pitchFamily="2" charset="-122"/>
              </a:rPr>
              <a:t>位，数据表示、寻址方式、</a:t>
            </a:r>
            <a:r>
              <a:rPr lang="en-US" altLang="zh-CN" sz="2200" b="1" dirty="0">
                <a:latin typeface="宋体" panose="02010600030101010101" pitchFamily="2" charset="-122"/>
              </a:rPr>
              <a:t>ISA</a:t>
            </a:r>
            <a:r>
              <a:rPr lang="zh-CN" altLang="en-US" sz="2200" b="1" dirty="0">
                <a:latin typeface="宋体" panose="02010600030101010101" pitchFamily="2" charset="-122"/>
              </a:rPr>
              <a:t>功能如下表所示，指令中显式</a:t>
            </a:r>
            <a:r>
              <a:rPr lang="en-US" altLang="zh-CN" sz="2200" b="1" dirty="0">
                <a:latin typeface="宋体" panose="02010600030101010101" pitchFamily="2" charset="-122"/>
              </a:rPr>
              <a:t>OPD</a:t>
            </a:r>
            <a:r>
              <a:rPr lang="zh-CN" altLang="en-US" sz="2200" b="1" dirty="0">
                <a:latin typeface="宋体" panose="02010600030101010101" pitchFamily="2" charset="-122"/>
              </a:rPr>
              <a:t>≤</a:t>
            </a:r>
            <a:r>
              <a:rPr lang="en-US" altLang="zh-CN" sz="2200" b="1" dirty="0">
                <a:latin typeface="宋体" panose="02010600030101010101" pitchFamily="2" charset="-122"/>
              </a:rPr>
              <a:t>2</a:t>
            </a:r>
            <a:r>
              <a:rPr lang="zh-CN" altLang="en-US" sz="2200" b="1" dirty="0">
                <a:latin typeface="宋体" panose="02010600030101010101" pitchFamily="2" charset="-122"/>
              </a:rPr>
              <a:t>个，请设计指令格式。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18380"/>
              </p:ext>
            </p:extLst>
          </p:nvPr>
        </p:nvGraphicFramePr>
        <p:xfrm>
          <a:off x="2195736" y="1700808"/>
          <a:ext cx="6696744" cy="2043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指令名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功能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寻址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频率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ADD/SUB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(Rd) op OPD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OPD=16/32b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,,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①②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2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种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0.05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INC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等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(Rd) op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常数，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OPD=32b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,,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①常数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4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种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0.05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AND/OR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等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(Rd) op OPD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OPD=16/32b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,,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①②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6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种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0.002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LSL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等移位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(Rd) op (R2)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OPD=16/32b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,,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②固定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4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种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0.002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FADD/FSUB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等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Fd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op (Fs)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OPD=S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,,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种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0.01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LD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        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OPD=8/16/32b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③④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种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0.05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(Rd)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      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OPD=8/16/32b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③④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种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0.05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1521" y="3776414"/>
            <a:ext cx="5472607" cy="22082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操作码设计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  </a:t>
            </a:r>
            <a:r>
              <a:rPr lang="zh-CN" altLang="en-US" sz="2200" b="1" dirty="0">
                <a:latin typeface="宋体" panose="02010600030101010101" pitchFamily="2" charset="-122"/>
              </a:rPr>
              <a:t>需编码种类数：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操作类型</a:t>
            </a:r>
            <a:r>
              <a:rPr lang="en-US" altLang="zh-CN" sz="1800" b="1" dirty="0">
                <a:latin typeface="宋体" panose="02010600030101010101" pitchFamily="2" charset="-122"/>
              </a:rPr>
              <a:t>+</a:t>
            </a:r>
            <a:r>
              <a:rPr lang="zh-CN" altLang="en-US" sz="1800" b="1" dirty="0">
                <a:latin typeface="宋体" panose="02010600030101010101" pitchFamily="2" charset="-122"/>
              </a:rPr>
              <a:t>格式信息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    </a:t>
            </a:r>
            <a:r>
              <a:rPr lang="zh-CN" altLang="en-US" sz="2200" b="1" dirty="0">
                <a:latin typeface="宋体" panose="02010600030101010101" pitchFamily="2" charset="-122"/>
              </a:rPr>
              <a:t>编码方法：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47664" y="4655971"/>
            <a:ext cx="7596336" cy="17173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格式信息</a:t>
            </a:r>
            <a:r>
              <a:rPr lang="zh-CN" altLang="en-US" sz="2200" b="1" u="sng" dirty="0">
                <a:latin typeface="宋体" panose="02010600030101010101" pitchFamily="2" charset="-122"/>
              </a:rPr>
              <a:t>隐含</a:t>
            </a:r>
            <a:r>
              <a:rPr lang="zh-CN" altLang="en-US" sz="2200" b="1" dirty="0">
                <a:latin typeface="宋体" panose="02010600030101010101" pitchFamily="2" charset="-122"/>
              </a:rPr>
              <a:t>表示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个数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位置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，寻址方式位</a:t>
            </a:r>
            <a:r>
              <a:rPr lang="zh-CN" altLang="en-US" sz="2200" b="1" u="sng" dirty="0">
                <a:latin typeface="宋体" panose="02010600030101010101" pitchFamily="2" charset="-122"/>
              </a:rPr>
              <a:t>放在地址码中</a:t>
            </a:r>
            <a:r>
              <a:rPr lang="zh-CN" altLang="en-US" sz="2200" b="1" dirty="0">
                <a:latin typeface="宋体" panose="02010600030101010101" pitchFamily="2" charset="-122"/>
              </a:rPr>
              <a:t>；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0.05</a:t>
            </a:r>
            <a:r>
              <a:rPr lang="zh-CN" altLang="en-US" sz="2200" b="1" dirty="0">
                <a:latin typeface="宋体" panose="02010600030101010101" pitchFamily="2" charset="-122"/>
              </a:rPr>
              <a:t>频率有</a:t>
            </a:r>
            <a:r>
              <a:rPr lang="en-US" altLang="zh-CN" sz="2200" b="1" dirty="0">
                <a:latin typeface="宋体" panose="02010600030101010101" pitchFamily="2" charset="-122"/>
              </a:rPr>
              <a:t>2</a:t>
            </a:r>
            <a:r>
              <a:rPr lang="zh-CN" altLang="en-US" sz="2200" b="1" dirty="0">
                <a:latin typeface="宋体" panose="02010600030101010101" pitchFamily="2" charset="-122"/>
              </a:rPr>
              <a:t>*</a:t>
            </a:r>
            <a:r>
              <a:rPr lang="en-US" altLang="zh-CN" sz="2200" b="1" dirty="0">
                <a:latin typeface="宋体" panose="02010600030101010101" pitchFamily="2" charset="-122"/>
              </a:rPr>
              <a:t>2+4*1+1</a:t>
            </a:r>
            <a:r>
              <a:rPr lang="zh-CN" altLang="en-US" sz="2200" b="1" dirty="0">
                <a:latin typeface="宋体" panose="02010600030101010101" pitchFamily="2" charset="-122"/>
              </a:rPr>
              <a:t>*</a:t>
            </a:r>
            <a:r>
              <a:rPr lang="en-US" altLang="zh-CN" sz="2200" b="1" dirty="0">
                <a:latin typeface="宋体" panose="02010600030101010101" pitchFamily="2" charset="-122"/>
              </a:rPr>
              <a:t>3+1</a:t>
            </a:r>
            <a:r>
              <a:rPr lang="zh-CN" altLang="en-US" sz="2200" b="1" dirty="0">
                <a:latin typeface="宋体" panose="02010600030101010101" pitchFamily="2" charset="-122"/>
              </a:rPr>
              <a:t>*</a:t>
            </a:r>
            <a:r>
              <a:rPr lang="en-US" altLang="zh-CN" sz="2200" b="1" dirty="0">
                <a:latin typeface="宋体" panose="02010600030101010101" pitchFamily="2" charset="-122"/>
              </a:rPr>
              <a:t>3=14</a:t>
            </a:r>
            <a:r>
              <a:rPr lang="zh-CN" altLang="en-US" sz="2200" b="1" dirty="0">
                <a:latin typeface="宋体" panose="02010600030101010101" pitchFamily="2" charset="-122"/>
              </a:rPr>
              <a:t>种，其余频率为</a:t>
            </a:r>
            <a:r>
              <a:rPr lang="en-US" altLang="zh-CN" sz="2200" b="1" dirty="0">
                <a:latin typeface="宋体" panose="02010600030101010101" pitchFamily="2" charset="-122"/>
              </a:rPr>
              <a:t>13</a:t>
            </a:r>
            <a:r>
              <a:rPr lang="zh-CN" altLang="en-US" sz="2200" b="1" dirty="0">
                <a:latin typeface="宋体" panose="02010600030101010101" pitchFamily="2" charset="-122"/>
              </a:rPr>
              <a:t>种、</a:t>
            </a:r>
            <a:r>
              <a:rPr lang="en-US" altLang="zh-CN" sz="2200" b="1" dirty="0">
                <a:latin typeface="宋体" panose="02010600030101010101" pitchFamily="2" charset="-122"/>
              </a:rPr>
              <a:t>20</a:t>
            </a:r>
            <a:r>
              <a:rPr lang="zh-CN" altLang="en-US" sz="2200" b="1" dirty="0">
                <a:latin typeface="宋体" panose="02010600030101010101" pitchFamily="2" charset="-122"/>
              </a:rPr>
              <a:t>种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采用扩展编码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不等长横向扩展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，分别占</a:t>
            </a:r>
            <a:r>
              <a:rPr lang="en-US" altLang="zh-CN" sz="2200" b="1" dirty="0">
                <a:latin typeface="宋体" panose="02010600030101010101" pitchFamily="2" charset="-122"/>
              </a:rPr>
              <a:t>4</a:t>
            </a:r>
            <a:r>
              <a:rPr lang="zh-CN" altLang="en-US" sz="2200" b="1" dirty="0">
                <a:latin typeface="宋体" panose="02010600030101010101" pitchFamily="2" charset="-122"/>
              </a:rPr>
              <a:t>位、</a:t>
            </a:r>
            <a:r>
              <a:rPr lang="en-US" altLang="zh-CN" sz="2200" b="1" dirty="0">
                <a:latin typeface="宋体" panose="02010600030101010101" pitchFamily="2" charset="-122"/>
              </a:rPr>
              <a:t>8</a:t>
            </a:r>
            <a:r>
              <a:rPr lang="zh-CN" altLang="en-US" sz="2200" b="1" dirty="0">
                <a:latin typeface="宋体" panose="02010600030101010101" pitchFamily="2" charset="-122"/>
              </a:rPr>
              <a:t>位、</a:t>
            </a:r>
            <a:r>
              <a:rPr lang="en-US" altLang="zh-CN" sz="2200" b="1" dirty="0">
                <a:latin typeface="宋体" panose="02010600030101010101" pitchFamily="2" charset="-122"/>
              </a:rPr>
              <a:t>13</a:t>
            </a:r>
            <a:r>
              <a:rPr lang="zh-CN" altLang="en-US" sz="2200" b="1" dirty="0">
                <a:latin typeface="宋体" panose="02010600030101010101" pitchFamily="2" charset="-122"/>
              </a:rPr>
              <a:t>位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graphicFrame>
        <p:nvGraphicFramePr>
          <p:cNvPr id="80" name="表格 79"/>
          <p:cNvGraphicFramePr>
            <a:graphicFrameLocks noGrp="1"/>
          </p:cNvGraphicFramePr>
          <p:nvPr/>
        </p:nvGraphicFramePr>
        <p:xfrm>
          <a:off x="611555" y="1700808"/>
          <a:ext cx="1512173" cy="2043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数据表示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定点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(8/16/32b)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zh-CN" altLang="en-US" sz="1600" b="0" dirty="0">
                          <a:latin typeface="宋体" panose="02010600030101010101" pitchFamily="2" charset="-122"/>
                        </a:rPr>
                        <a:t>浮点</a:t>
                      </a:r>
                      <a:r>
                        <a:rPr lang="en-US" altLang="zh-CN" sz="1600" b="0" dirty="0">
                          <a:latin typeface="宋体" panose="02010600030101010101" pitchFamily="2" charset="-122"/>
                        </a:rPr>
                        <a:t>(S/D)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寻址方式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zh-CN" altLang="en-US" sz="1600" b="0" dirty="0">
                          <a:latin typeface="宋体" panose="02010600030101010101" pitchFamily="2" charset="-122"/>
                        </a:rPr>
                        <a:t>①立即</a:t>
                      </a:r>
                      <a:r>
                        <a:rPr lang="en-US" altLang="zh-CN" sz="1600" b="0" dirty="0">
                          <a:latin typeface="宋体" panose="02010600030101010101" pitchFamily="2" charset="-122"/>
                        </a:rPr>
                        <a:t>(8b)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zh-CN" altLang="en-US" sz="1600" b="0" dirty="0">
                          <a:latin typeface="宋体" panose="02010600030101010101" pitchFamily="2" charset="-122"/>
                        </a:rPr>
                        <a:t>②寄存器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zh-CN" altLang="en-US" sz="1600" b="0" dirty="0">
                          <a:latin typeface="宋体" panose="02010600030101010101" pitchFamily="2" charset="-122"/>
                        </a:rPr>
                        <a:t>③寄存器间接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zh-CN" altLang="en-US" sz="1600" b="0" dirty="0">
                          <a:latin typeface="宋体" panose="02010600030101010101" pitchFamily="2" charset="-122"/>
                        </a:rPr>
                        <a:t>④基址</a:t>
                      </a:r>
                      <a:r>
                        <a:rPr lang="en-US" altLang="zh-CN" sz="1600" b="0" dirty="0">
                          <a:latin typeface="宋体" panose="02010600030101010101" pitchFamily="2" charset="-122"/>
                        </a:rPr>
                        <a:t>(8b</a:t>
                      </a:r>
                      <a:r>
                        <a:rPr lang="zh-CN" altLang="en-US" sz="1600" b="0" dirty="0">
                          <a:latin typeface="宋体" panose="02010600030101010101" pitchFamily="2" charset="-122"/>
                        </a:rPr>
                        <a:t>偏移</a:t>
                      </a:r>
                      <a:r>
                        <a:rPr lang="en-US" altLang="zh-CN" sz="1600" b="0" dirty="0">
                          <a:latin typeface="宋体" panose="02010600030101010101" pitchFamily="2" charset="-122"/>
                        </a:rPr>
                        <a:t>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57BFFDD0-6F79-46FF-BFE2-7F2EBB156BE4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5" name="Text Box 204"/>
          <p:cNvSpPr txBox="1">
            <a:spLocks noChangeArrowheads="1"/>
          </p:cNvSpPr>
          <p:nvPr/>
        </p:nvSpPr>
        <p:spPr bwMode="auto">
          <a:xfrm>
            <a:off x="228600" y="348620"/>
            <a:ext cx="6323832" cy="3657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、指令格式的组成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*指令功能所含信息：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*指令格式的组成： 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目标是</a:t>
            </a:r>
            <a:r>
              <a:rPr lang="zh-CN" altLang="en-US" sz="1800" b="1" u="sng" dirty="0">
                <a:latin typeface="宋体" panose="02010600030101010101" pitchFamily="2" charset="-122"/>
              </a:rPr>
              <a:t>表示</a:t>
            </a:r>
            <a:r>
              <a:rPr lang="zh-CN" altLang="en-US" sz="1800" b="1" dirty="0">
                <a:latin typeface="宋体" panose="02010600030101010101" pitchFamily="2" charset="-122"/>
              </a:rPr>
              <a:t>指令功能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操作码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表示的信息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地址码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表示的信息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与指令功能的关联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6" name="Text Box 204"/>
          <p:cNvSpPr txBox="1">
            <a:spLocks noChangeArrowheads="1"/>
          </p:cNvSpPr>
          <p:nvPr/>
        </p:nvSpPr>
        <p:spPr bwMode="auto">
          <a:xfrm>
            <a:off x="3275856" y="786770"/>
            <a:ext cx="548476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操作类型、源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目的</a:t>
            </a:r>
            <a:r>
              <a:rPr lang="en-US" altLang="zh-CN" b="1" dirty="0">
                <a:latin typeface="宋体" panose="02010600030101010101" pitchFamily="2" charset="-122"/>
              </a:rPr>
              <a:t>OPD</a:t>
            </a:r>
            <a:r>
              <a:rPr lang="zh-CN" altLang="en-US" b="1" dirty="0">
                <a:latin typeface="宋体" panose="02010600030101010101" pitchFamily="2" charset="-122"/>
              </a:rPr>
              <a:t>、下条指令地址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5029720" y="2204864"/>
            <a:ext cx="2592000" cy="720000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 lIns="18000" tIns="10800" rIns="18000" bIns="10800" anchor="ctr"/>
          <a:lstStyle/>
          <a:p>
            <a:r>
              <a:rPr lang="en-US" altLang="zh-CN" sz="1800" b="1" dirty="0">
                <a:latin typeface="宋体" panose="02010600030101010101" pitchFamily="2" charset="-122"/>
              </a:rPr>
              <a:t>i: A</a:t>
            </a:r>
            <a:r>
              <a:rPr lang="en-US" altLang="zh-CN" sz="1800" b="1" baseline="-18000" dirty="0">
                <a:latin typeface="宋体" panose="02010600030101010101" pitchFamily="2" charset="-122"/>
              </a:rPr>
              <a:t>D</a:t>
            </a:r>
            <a:r>
              <a:rPr lang="zh-CN" altLang="en-US" sz="1800" b="1" dirty="0">
                <a:latin typeface="宋体" panose="02010600030101010101" pitchFamily="2" charset="-122"/>
              </a:rPr>
              <a:t>←</a:t>
            </a:r>
            <a:r>
              <a:rPr lang="en-US" altLang="zh-CN" sz="1800" b="1" dirty="0">
                <a:latin typeface="宋体" panose="02010600030101010101" pitchFamily="2" charset="-122"/>
              </a:rPr>
              <a:t>(A</a:t>
            </a:r>
            <a:r>
              <a:rPr lang="en-US" altLang="zh-CN" sz="1800" b="1" baseline="-18000" dirty="0">
                <a:latin typeface="宋体" panose="02010600030101010101" pitchFamily="2" charset="-122"/>
              </a:rPr>
              <a:t>1</a:t>
            </a:r>
            <a:r>
              <a:rPr lang="en-US" altLang="zh-CN" sz="1800" b="1" dirty="0">
                <a:latin typeface="宋体" panose="02010600030101010101" pitchFamily="2" charset="-122"/>
                <a:sym typeface="Symbol" panose="05050102010706020507"/>
              </a:rPr>
              <a:t></a:t>
            </a:r>
            <a:r>
              <a:rPr lang="en-US" altLang="zh-CN" sz="1800" b="1" dirty="0">
                <a:latin typeface="宋体" panose="02010600030101010101" pitchFamily="2" charset="-122"/>
              </a:rPr>
              <a:t>) OPER (A</a:t>
            </a:r>
            <a:r>
              <a:rPr lang="en-US" altLang="zh-CN" sz="1800" b="1" baseline="-18000" dirty="0">
                <a:latin typeface="宋体" panose="02010600030101010101" pitchFamily="2" charset="-122"/>
              </a:rPr>
              <a:t>2</a:t>
            </a:r>
            <a:r>
              <a:rPr lang="en-US" altLang="zh-CN" sz="1800" b="1" dirty="0">
                <a:latin typeface="宋体" panose="02010600030101010101" pitchFamily="2" charset="-122"/>
                <a:sym typeface="Symbol" panose="05050102010706020507"/>
              </a:rPr>
              <a:t>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CN" sz="1800" b="1" dirty="0">
                <a:latin typeface="宋体" panose="02010600030101010101" pitchFamily="2" charset="-122"/>
              </a:rPr>
              <a:t>j: …</a:t>
            </a: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3131840" y="2924944"/>
            <a:ext cx="5868144" cy="93871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源</a:t>
            </a:r>
            <a:r>
              <a:rPr lang="en-US" altLang="zh-CN" sz="2200" b="1" dirty="0">
                <a:latin typeface="宋体" panose="02010600030101010101" pitchFamily="2" charset="-122"/>
              </a:rPr>
              <a:t>/</a:t>
            </a:r>
            <a:r>
              <a:rPr lang="zh-CN" altLang="en-US" sz="2200" b="1" dirty="0">
                <a:latin typeface="宋体" panose="02010600030101010101" pitchFamily="2" charset="-122"/>
              </a:rPr>
              <a:t>目的</a:t>
            </a:r>
            <a:r>
              <a:rPr lang="en-US" altLang="zh-CN" sz="2200" b="1" dirty="0">
                <a:latin typeface="宋体" panose="02010600030101010101" pitchFamily="2" charset="-122"/>
              </a:rPr>
              <a:t>OPD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地址形式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、下条指令地址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编码表示、尽量短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→显式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隐式表示</a:t>
            </a:r>
            <a:r>
              <a:rPr lang="en-US" altLang="zh-CN" sz="1800" b="1" dirty="0">
                <a:latin typeface="宋体" panose="02010600030101010101" pitchFamily="2" charset="-122"/>
              </a:rPr>
              <a:t>+</a:t>
            </a:r>
            <a:r>
              <a:rPr lang="zh-CN" altLang="en-US" sz="1800" b="1" dirty="0">
                <a:latin typeface="宋体" panose="02010600030101010101" pitchFamily="2" charset="-122"/>
              </a:rPr>
              <a:t>缩短编码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835768" y="2323662"/>
            <a:ext cx="3024264" cy="529242"/>
            <a:chOff x="1043608" y="2996307"/>
            <a:chExt cx="3024264" cy="529242"/>
          </a:xfrm>
        </p:grpSpPr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1502865" y="2996307"/>
              <a:ext cx="720725" cy="25200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OP</a:t>
              </a:r>
            </a:p>
          </p:txBody>
        </p:sp>
        <p:sp>
          <p:nvSpPr>
            <p:cNvPr id="11" name="Text Box 27"/>
            <p:cNvSpPr txBox="1">
              <a:spLocks noChangeArrowheads="1"/>
            </p:cNvSpPr>
            <p:nvPr/>
          </p:nvSpPr>
          <p:spPr bwMode="auto">
            <a:xfrm>
              <a:off x="2223590" y="2996307"/>
              <a:ext cx="620217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A</a:t>
              </a:r>
              <a:r>
                <a:rPr lang="en-US" altLang="zh-CN" sz="1600" b="1" baseline="-18000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12" name="Text Box 28"/>
            <p:cNvSpPr txBox="1">
              <a:spLocks noChangeArrowheads="1"/>
            </p:cNvSpPr>
            <p:nvPr/>
          </p:nvSpPr>
          <p:spPr bwMode="auto">
            <a:xfrm>
              <a:off x="2843809" y="2996307"/>
              <a:ext cx="431353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A</a:t>
              </a:r>
              <a:r>
                <a:rPr lang="en-US" altLang="zh-CN" sz="1600" b="1" baseline="-18000" dirty="0">
                  <a:latin typeface="宋体" panose="02010600030101010101" pitchFamily="2" charset="-122"/>
                </a:rPr>
                <a:t>2</a:t>
              </a:r>
            </a:p>
          </p:txBody>
        </p:sp>
        <p:sp>
          <p:nvSpPr>
            <p:cNvPr id="13" name="AutoShape 30"/>
            <p:cNvSpPr>
              <a:spLocks noChangeArrowheads="1"/>
            </p:cNvSpPr>
            <p:nvPr/>
          </p:nvSpPr>
          <p:spPr bwMode="auto">
            <a:xfrm>
              <a:off x="3419872" y="3068314"/>
              <a:ext cx="648000" cy="108000"/>
            </a:xfrm>
            <a:prstGeom prst="leftRightArrow">
              <a:avLst>
                <a:gd name="adj1" fmla="val 50000"/>
                <a:gd name="adj2" fmla="val 121707"/>
              </a:avLst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1043608" y="3237549"/>
              <a:ext cx="2267818" cy="288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例：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0 0 1 </a:t>
              </a:r>
              <a:r>
                <a:rPr lang="en-US" altLang="zh-CN" sz="1800" b="1" dirty="0">
                  <a:solidFill>
                    <a:srgbClr val="C00000"/>
                  </a:solidFill>
                  <a:latin typeface="宋体" panose="02010600030101010101" pitchFamily="2" charset="-122"/>
                </a:rPr>
                <a:t>0 0 1 1 0</a:t>
              </a:r>
            </a:p>
          </p:txBody>
        </p:sp>
      </p:grp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3384376" y="1700808"/>
            <a:ext cx="5615608" cy="51552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操作类型、格式信息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(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地址码个数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+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目的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OPD</a:t>
            </a:r>
            <a:r>
              <a:rPr lang="zh-CN" altLang="en-US" sz="1800" b="1" spc="-100" dirty="0">
                <a:latin typeface="宋体" panose="02010600030101010101" pitchFamily="2" charset="-122"/>
              </a:rPr>
              <a:t>位置</a:t>
            </a:r>
            <a:r>
              <a:rPr lang="zh-CN" altLang="en-US" sz="1800" b="1" spc="-100" dirty="0">
                <a:solidFill>
                  <a:srgbClr val="990099"/>
                </a:solidFill>
                <a:latin typeface="宋体" panose="02010600030101010101" pitchFamily="2" charset="-122"/>
              </a:rPr>
              <a:t>等</a:t>
            </a:r>
            <a:r>
              <a:rPr lang="en-US" altLang="zh-CN" sz="1800" b="1" spc="-100" dirty="0">
                <a:latin typeface="宋体" panose="02010600030101010101" pitchFamily="2" charset="-122"/>
              </a:rPr>
              <a:t>)</a:t>
            </a:r>
            <a:endParaRPr lang="en-US" altLang="zh-CN" b="1" spc="-100" dirty="0">
              <a:latin typeface="宋体" panose="02010600030101010101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281253" y="2558662"/>
            <a:ext cx="1955043" cy="474295"/>
            <a:chOff x="5281253" y="3278742"/>
            <a:chExt cx="1955043" cy="474295"/>
          </a:xfrm>
        </p:grpSpPr>
        <p:cxnSp>
          <p:nvCxnSpPr>
            <p:cNvPr id="20" name="直接箭头连接符 19"/>
            <p:cNvCxnSpPr/>
            <p:nvPr/>
          </p:nvCxnSpPr>
          <p:spPr bwMode="auto">
            <a:xfrm flipH="1" flipV="1">
              <a:off x="5508104" y="3278742"/>
              <a:ext cx="144016" cy="47429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 flipV="1">
              <a:off x="5652120" y="3278742"/>
              <a:ext cx="432742" cy="47429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flipV="1">
              <a:off x="5652120" y="3278742"/>
              <a:ext cx="1584176" cy="47429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 flipH="1" flipV="1">
              <a:off x="5281253" y="3573017"/>
              <a:ext cx="1522995" cy="18002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85" name="组合 84"/>
          <p:cNvGrpSpPr/>
          <p:nvPr/>
        </p:nvGrpSpPr>
        <p:grpSpPr>
          <a:xfrm>
            <a:off x="3635969" y="2112092"/>
            <a:ext cx="2832090" cy="236788"/>
            <a:chOff x="3635969" y="2096852"/>
            <a:chExt cx="2832090" cy="236788"/>
          </a:xfrm>
        </p:grpSpPr>
        <p:cxnSp>
          <p:nvCxnSpPr>
            <p:cNvPr id="17" name="直接箭头连接符 16"/>
            <p:cNvCxnSpPr/>
            <p:nvPr/>
          </p:nvCxnSpPr>
          <p:spPr bwMode="auto">
            <a:xfrm>
              <a:off x="4427984" y="2096852"/>
              <a:ext cx="2040075" cy="18002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5652120" y="2201094"/>
              <a:ext cx="217231" cy="13254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8" name="直接箭头连接符 27"/>
            <p:cNvCxnSpPr/>
            <p:nvPr/>
          </p:nvCxnSpPr>
          <p:spPr bwMode="auto">
            <a:xfrm flipH="1">
              <a:off x="3635969" y="2096852"/>
              <a:ext cx="1501268" cy="18002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50" name="组合 49"/>
          <p:cNvGrpSpPr/>
          <p:nvPr/>
        </p:nvGrpSpPr>
        <p:grpSpPr>
          <a:xfrm>
            <a:off x="5795911" y="4689168"/>
            <a:ext cx="1296385" cy="864000"/>
            <a:chOff x="5795911" y="5085184"/>
            <a:chExt cx="1296385" cy="864000"/>
          </a:xfrm>
        </p:grpSpPr>
        <p:cxnSp>
          <p:nvCxnSpPr>
            <p:cNvPr id="51" name="直接箭头连接符 50"/>
            <p:cNvCxnSpPr/>
            <p:nvPr/>
          </p:nvCxnSpPr>
          <p:spPr>
            <a:xfrm>
              <a:off x="6516215" y="5085184"/>
              <a:ext cx="1" cy="864000"/>
            </a:xfrm>
            <a:prstGeom prst="straightConnector1">
              <a:avLst/>
            </a:prstGeom>
            <a:ln w="15875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 Box 22"/>
            <p:cNvSpPr txBox="1">
              <a:spLocks noChangeArrowheads="1"/>
            </p:cNvSpPr>
            <p:nvPr/>
          </p:nvSpPr>
          <p:spPr bwMode="auto">
            <a:xfrm>
              <a:off x="6516296" y="5157240"/>
              <a:ext cx="576000" cy="43200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操作</a:t>
              </a:r>
              <a:endParaRPr lang="en-US" altLang="zh-CN" sz="16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编码</a:t>
              </a:r>
              <a:endParaRPr lang="zh-CN" altLang="en-US" sz="14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>
            <a:xfrm>
              <a:off x="5796136" y="5085184"/>
              <a:ext cx="720000" cy="0"/>
            </a:xfrm>
            <a:prstGeom prst="straightConnector1">
              <a:avLst/>
            </a:prstGeom>
            <a:ln w="15875">
              <a:solidFill>
                <a:srgbClr val="C0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cxnSpLocks/>
            </p:cNvCxnSpPr>
            <p:nvPr/>
          </p:nvCxnSpPr>
          <p:spPr>
            <a:xfrm flipH="1" flipV="1">
              <a:off x="5795911" y="5373083"/>
              <a:ext cx="540000" cy="576000"/>
            </a:xfrm>
            <a:prstGeom prst="straightConnector1">
              <a:avLst/>
            </a:prstGeom>
            <a:ln w="15875">
              <a:solidFill>
                <a:srgbClr val="C00000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5868144" y="3897080"/>
            <a:ext cx="2592288" cy="612040"/>
            <a:chOff x="6084168" y="4365104"/>
            <a:chExt cx="2592288" cy="612040"/>
          </a:xfrm>
        </p:grpSpPr>
        <p:sp>
          <p:nvSpPr>
            <p:cNvPr id="58" name="Text Box 22"/>
            <p:cNvSpPr txBox="1">
              <a:spLocks noChangeArrowheads="1"/>
            </p:cNvSpPr>
            <p:nvPr/>
          </p:nvSpPr>
          <p:spPr bwMode="auto">
            <a:xfrm>
              <a:off x="6876256" y="4725144"/>
              <a:ext cx="1800000" cy="25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指令地址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/OPD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地址</a:t>
              </a:r>
            </a:p>
          </p:txBody>
        </p:sp>
        <p:cxnSp>
          <p:nvCxnSpPr>
            <p:cNvPr id="59" name="直接箭头连接符 58"/>
            <p:cNvCxnSpPr/>
            <p:nvPr/>
          </p:nvCxnSpPr>
          <p:spPr>
            <a:xfrm>
              <a:off x="6300192" y="4869160"/>
              <a:ext cx="576000" cy="0"/>
            </a:xfrm>
            <a:prstGeom prst="straightConnector1">
              <a:avLst/>
            </a:prstGeom>
            <a:ln w="19050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22"/>
            <p:cNvSpPr txBox="1">
              <a:spLocks noChangeArrowheads="1"/>
            </p:cNvSpPr>
            <p:nvPr/>
          </p:nvSpPr>
          <p:spPr bwMode="auto">
            <a:xfrm>
              <a:off x="6084168" y="4365104"/>
              <a:ext cx="2592288" cy="288032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OPD</a:t>
              </a: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的存放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(GPRs/MEM/IR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等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61" name="直接箭头连接符 60"/>
            <p:cNvCxnSpPr/>
            <p:nvPr/>
          </p:nvCxnSpPr>
          <p:spPr>
            <a:xfrm>
              <a:off x="6516216" y="4622690"/>
              <a:ext cx="0" cy="25200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3347864" y="4257120"/>
            <a:ext cx="2736041" cy="864096"/>
            <a:chOff x="3347864" y="4653136"/>
            <a:chExt cx="2736041" cy="864096"/>
          </a:xfrm>
        </p:grpSpPr>
        <p:sp>
          <p:nvSpPr>
            <p:cNvPr id="63" name="Text Box 22"/>
            <p:cNvSpPr txBox="1">
              <a:spLocks noChangeArrowheads="1"/>
            </p:cNvSpPr>
            <p:nvPr/>
          </p:nvSpPr>
          <p:spPr bwMode="auto">
            <a:xfrm>
              <a:off x="3707905" y="4653136"/>
              <a:ext cx="2376000" cy="25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C00000"/>
                  </a:solidFill>
                  <a:latin typeface="宋体" panose="02010600030101010101" pitchFamily="2" charset="-122"/>
                </a:rPr>
                <a:t>显式的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指令地址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/OPD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信息</a:t>
              </a:r>
            </a:p>
          </p:txBody>
        </p:sp>
        <p:sp>
          <p:nvSpPr>
            <p:cNvPr id="64" name="Text Box 22"/>
            <p:cNvSpPr txBox="1">
              <a:spLocks noChangeArrowheads="1"/>
            </p:cNvSpPr>
            <p:nvPr/>
          </p:nvSpPr>
          <p:spPr bwMode="auto">
            <a:xfrm>
              <a:off x="3707905" y="4960218"/>
              <a:ext cx="2088000" cy="25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C00000"/>
                  </a:solidFill>
                  <a:latin typeface="宋体" panose="02010600030101010101" pitchFamily="2" charset="-122"/>
                </a:rPr>
                <a:t>显式的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操作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格式信息</a:t>
              </a:r>
            </a:p>
          </p:txBody>
        </p:sp>
        <p:cxnSp>
          <p:nvCxnSpPr>
            <p:cNvPr id="65" name="直接箭头连接符 64"/>
            <p:cNvCxnSpPr/>
            <p:nvPr/>
          </p:nvCxnSpPr>
          <p:spPr>
            <a:xfrm>
              <a:off x="3347866" y="4797152"/>
              <a:ext cx="360040" cy="0"/>
            </a:xfrm>
            <a:prstGeom prst="straightConnector1">
              <a:avLst/>
            </a:prstGeom>
            <a:ln w="19050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>
              <a:off x="3347866" y="5085184"/>
              <a:ext cx="360040" cy="0"/>
            </a:xfrm>
            <a:prstGeom prst="straightConnector1">
              <a:avLst/>
            </a:prstGeom>
            <a:ln w="19050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 Box 22"/>
            <p:cNvSpPr txBox="1">
              <a:spLocks noChangeArrowheads="1"/>
            </p:cNvSpPr>
            <p:nvPr/>
          </p:nvSpPr>
          <p:spPr bwMode="auto">
            <a:xfrm>
              <a:off x="3707904" y="5265232"/>
              <a:ext cx="2088000" cy="25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C00000"/>
                  </a:solidFill>
                  <a:latin typeface="宋体" panose="02010600030101010101" pitchFamily="2" charset="-122"/>
                </a:rPr>
                <a:t>隐式的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信息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400" b="1" dirty="0">
                  <a:latin typeface="宋体" panose="02010600030101010101" pitchFamily="2" charset="-122"/>
                </a:rPr>
                <a:t>显式之外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3347864" y="5373216"/>
              <a:ext cx="360040" cy="0"/>
            </a:xfrm>
            <a:prstGeom prst="straightConnector1">
              <a:avLst/>
            </a:prstGeom>
            <a:ln w="19050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3059835" y="3897080"/>
            <a:ext cx="2088000" cy="1080088"/>
            <a:chOff x="3059835" y="4293096"/>
            <a:chExt cx="2088000" cy="1080088"/>
          </a:xfrm>
        </p:grpSpPr>
        <p:cxnSp>
          <p:nvCxnSpPr>
            <p:cNvPr id="70" name="直接箭头连接符 69"/>
            <p:cNvCxnSpPr/>
            <p:nvPr/>
          </p:nvCxnSpPr>
          <p:spPr>
            <a:xfrm>
              <a:off x="3491882" y="4578925"/>
              <a:ext cx="0" cy="21600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 Box 22"/>
            <p:cNvSpPr txBox="1">
              <a:spLocks noChangeArrowheads="1"/>
            </p:cNvSpPr>
            <p:nvPr/>
          </p:nvSpPr>
          <p:spPr bwMode="auto">
            <a:xfrm>
              <a:off x="3059835" y="4293096"/>
              <a:ext cx="2088000" cy="288032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表示方式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显式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隐式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76" name="直接箭头连接符 75"/>
            <p:cNvCxnSpPr/>
            <p:nvPr/>
          </p:nvCxnSpPr>
          <p:spPr>
            <a:xfrm>
              <a:off x="3491880" y="4797152"/>
              <a:ext cx="0" cy="28800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3491880" y="5085184"/>
              <a:ext cx="0" cy="28800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 Box 12"/>
          <p:cNvSpPr txBox="1">
            <a:spLocks noChangeArrowheads="1"/>
          </p:cNvSpPr>
          <p:nvPr/>
        </p:nvSpPr>
        <p:spPr bwMode="auto">
          <a:xfrm>
            <a:off x="1259632" y="5939988"/>
            <a:ext cx="7500988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思考：</a:t>
            </a:r>
            <a:r>
              <a:rPr lang="zh-CN" altLang="en-US" sz="1800" b="1" dirty="0">
                <a:latin typeface="宋体" panose="02010600030101010101" pitchFamily="2" charset="-122"/>
              </a:rPr>
              <a:t>信息隐式表示的条件？必须显式表示的信息？隐式信息如何表示？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7380312" y="4542950"/>
            <a:ext cx="1152253" cy="972000"/>
            <a:chOff x="7596211" y="4578926"/>
            <a:chExt cx="1152253" cy="972000"/>
          </a:xfrm>
        </p:grpSpPr>
        <p:cxnSp>
          <p:nvCxnSpPr>
            <p:cNvPr id="90" name="直接箭头连接符 89"/>
            <p:cNvCxnSpPr/>
            <p:nvPr/>
          </p:nvCxnSpPr>
          <p:spPr>
            <a:xfrm>
              <a:off x="7596336" y="4578926"/>
              <a:ext cx="0" cy="972000"/>
            </a:xfrm>
            <a:prstGeom prst="straightConnector1">
              <a:avLst/>
            </a:prstGeom>
            <a:ln w="15875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 Box 22"/>
            <p:cNvSpPr txBox="1">
              <a:spLocks noChangeArrowheads="1"/>
            </p:cNvSpPr>
            <p:nvPr/>
          </p:nvSpPr>
          <p:spPr bwMode="auto">
            <a:xfrm>
              <a:off x="7596211" y="4797152"/>
              <a:ext cx="1152253" cy="468053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地址编码</a:t>
              </a:r>
              <a:endParaRPr lang="en-US" altLang="zh-CN" sz="16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寻址方式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80" name="AutoShape 38"/>
          <p:cNvSpPr/>
          <p:nvPr/>
        </p:nvSpPr>
        <p:spPr bwMode="auto">
          <a:xfrm>
            <a:off x="179640" y="2276872"/>
            <a:ext cx="1152000" cy="504000"/>
          </a:xfrm>
          <a:prstGeom prst="borderCallout2">
            <a:avLst>
              <a:gd name="adj1" fmla="val 52826"/>
              <a:gd name="adj2" fmla="val 99601"/>
              <a:gd name="adj3" fmla="val 52818"/>
              <a:gd name="adj4" fmla="val 111831"/>
              <a:gd name="adj5" fmla="val -31807"/>
              <a:gd name="adj6" fmla="val 119504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tailEnd type="arrow" w="sm" len="sm"/>
          </a:ln>
          <a:effectLst/>
        </p:spPr>
        <p:txBody>
          <a:bodyPr lIns="18000" tIns="10800" rIns="18000" bIns="10800" anchor="ctr"/>
          <a:lstStyle/>
          <a:p>
            <a:pPr algn="ctr">
              <a:spcBef>
                <a:spcPts val="0"/>
              </a:spcBef>
            </a:pPr>
            <a:r>
              <a:rPr lang="zh-CN" altLang="en-US" sz="1600" b="1" dirty="0">
                <a:latin typeface="宋体" panose="02010600030101010101" pitchFamily="2" charset="-122"/>
              </a:rPr>
              <a:t>标识</a:t>
            </a:r>
            <a:r>
              <a:rPr lang="zh-CN" altLang="en-US" sz="1600" b="1" dirty="0">
                <a:solidFill>
                  <a:srgbClr val="FF3399"/>
                </a:solidFill>
                <a:latin typeface="宋体" panose="02010600030101010101" pitchFamily="2" charset="-122"/>
              </a:rPr>
              <a:t>不同指令</a:t>
            </a:r>
            <a:r>
              <a:rPr lang="zh-CN" altLang="en-US" sz="1600" b="1" dirty="0">
                <a:latin typeface="宋体" panose="02010600030101010101" pitchFamily="2" charset="-122"/>
              </a:rPr>
              <a:t>的功能</a:t>
            </a:r>
            <a:endParaRPr lang="en-US" altLang="zh-CN" sz="1600" b="1" dirty="0">
              <a:latin typeface="宋体" panose="02010600030101010101" pitchFamily="2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899592" y="4310390"/>
            <a:ext cx="7560840" cy="1494874"/>
            <a:chOff x="899592" y="4238382"/>
            <a:chExt cx="7560840" cy="1494874"/>
          </a:xfrm>
        </p:grpSpPr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3347864" y="5157248"/>
              <a:ext cx="2520280" cy="252000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4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400" b="1" dirty="0">
                  <a:latin typeface="宋体" panose="02010600030101010101" pitchFamily="2" charset="-122"/>
                </a:rPr>
                <a:t>地址码个数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/</a:t>
              </a:r>
              <a:r>
                <a:rPr lang="zh-CN" altLang="en-US" sz="1400" b="1" dirty="0">
                  <a:latin typeface="宋体" panose="02010600030101010101" pitchFamily="2" charset="-122"/>
                </a:rPr>
                <a:t>目的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OPD</a:t>
              </a:r>
              <a:r>
                <a:rPr lang="zh-CN" altLang="en-US" sz="1400" b="1" dirty="0">
                  <a:latin typeface="宋体" panose="02010600030101010101" pitchFamily="2" charset="-122"/>
                </a:rPr>
                <a:t>位置等</a:t>
              </a:r>
              <a:r>
                <a:rPr lang="en-US" altLang="zh-CN" sz="1400" b="1" dirty="0">
                  <a:latin typeface="宋体" panose="02010600030101010101" pitchFamily="2" charset="-122"/>
                </a:rPr>
                <a:t>)</a:t>
              </a:r>
              <a:endParaRPr lang="zh-CN" altLang="en-US" sz="1400" b="1" dirty="0">
                <a:latin typeface="宋体" panose="02010600030101010101" pitchFamily="2" charset="-122"/>
              </a:endParaRPr>
            </a:p>
          </p:txBody>
        </p:sp>
        <p:sp>
          <p:nvSpPr>
            <p:cNvPr id="36" name="Text Box 22"/>
            <p:cNvSpPr txBox="1">
              <a:spLocks noChangeArrowheads="1"/>
            </p:cNvSpPr>
            <p:nvPr/>
          </p:nvSpPr>
          <p:spPr bwMode="auto">
            <a:xfrm>
              <a:off x="1763744" y="4238382"/>
              <a:ext cx="504000" cy="720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功能所含信息</a:t>
              </a:r>
            </a:p>
          </p:txBody>
        </p:sp>
        <p:sp>
          <p:nvSpPr>
            <p:cNvPr id="37" name="Text Box 23"/>
            <p:cNvSpPr txBox="1">
              <a:spLocks noChangeArrowheads="1"/>
            </p:cNvSpPr>
            <p:nvPr/>
          </p:nvSpPr>
          <p:spPr bwMode="auto">
            <a:xfrm>
              <a:off x="6948432" y="5480934"/>
              <a:ext cx="1512000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地址码</a:t>
              </a:r>
            </a:p>
          </p:txBody>
        </p:sp>
        <p:cxnSp>
          <p:nvCxnSpPr>
            <p:cNvPr id="38" name="直接连接符 37"/>
            <p:cNvCxnSpPr/>
            <p:nvPr/>
          </p:nvCxnSpPr>
          <p:spPr bwMode="auto">
            <a:xfrm>
              <a:off x="7380480" y="5480934"/>
              <a:ext cx="0" cy="25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>
              <a:off x="8100560" y="5480934"/>
              <a:ext cx="0" cy="252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Text Box 22"/>
            <p:cNvSpPr txBox="1">
              <a:spLocks noChangeArrowheads="1"/>
            </p:cNvSpPr>
            <p:nvPr/>
          </p:nvSpPr>
          <p:spPr bwMode="auto">
            <a:xfrm>
              <a:off x="899592" y="5481256"/>
              <a:ext cx="1008112" cy="252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指令格式</a:t>
              </a:r>
            </a:p>
          </p:txBody>
        </p:sp>
        <p:sp>
          <p:nvSpPr>
            <p:cNvPr id="41" name="Text Box 22"/>
            <p:cNvSpPr txBox="1">
              <a:spLocks noChangeArrowheads="1"/>
            </p:cNvSpPr>
            <p:nvPr/>
          </p:nvSpPr>
          <p:spPr bwMode="auto">
            <a:xfrm>
              <a:off x="2627864" y="4257216"/>
              <a:ext cx="720000" cy="720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需约定</a:t>
              </a:r>
              <a:endParaRPr lang="en-US" altLang="zh-CN" sz="1600" b="1" dirty="0">
                <a:latin typeface="宋体" panose="02010600030101010101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表示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的信息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>
              <a:off x="2267744" y="4617160"/>
              <a:ext cx="360040" cy="0"/>
            </a:xfrm>
            <a:prstGeom prst="straightConnector1">
              <a:avLst/>
            </a:prstGeom>
            <a:ln w="15875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1907704" y="5625272"/>
              <a:ext cx="4248000" cy="0"/>
            </a:xfrm>
            <a:prstGeom prst="straightConnector1">
              <a:avLst/>
            </a:prstGeom>
            <a:ln w="15875">
              <a:solidFill>
                <a:srgbClr val="80008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 Box 22"/>
            <p:cNvSpPr txBox="1">
              <a:spLocks noChangeArrowheads="1"/>
            </p:cNvSpPr>
            <p:nvPr/>
          </p:nvSpPr>
          <p:spPr bwMode="auto">
            <a:xfrm>
              <a:off x="6156432" y="5481256"/>
              <a:ext cx="792000" cy="25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操作码</a:t>
              </a:r>
            </a:p>
          </p:txBody>
        </p:sp>
        <p:sp>
          <p:nvSpPr>
            <p:cNvPr id="45" name="Text Box 22"/>
            <p:cNvSpPr txBox="1">
              <a:spLocks noChangeArrowheads="1"/>
            </p:cNvSpPr>
            <p:nvPr/>
          </p:nvSpPr>
          <p:spPr bwMode="auto">
            <a:xfrm>
              <a:off x="2411864" y="5157248"/>
              <a:ext cx="936000" cy="25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格式信息</a:t>
              </a:r>
            </a:p>
          </p:txBody>
        </p:sp>
        <p:cxnSp>
          <p:nvCxnSpPr>
            <p:cNvPr id="46" name="直接箭头连接符 45"/>
            <p:cNvCxnSpPr/>
            <p:nvPr/>
          </p:nvCxnSpPr>
          <p:spPr>
            <a:xfrm flipV="1">
              <a:off x="2987824" y="4977200"/>
              <a:ext cx="0" cy="180000"/>
            </a:xfrm>
            <a:prstGeom prst="straightConnector1">
              <a:avLst/>
            </a:prstGeom>
            <a:ln w="15875">
              <a:solidFill>
                <a:srgbClr val="990099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 Box 22"/>
            <p:cNvSpPr txBox="1">
              <a:spLocks noChangeArrowheads="1"/>
            </p:cNvSpPr>
            <p:nvPr/>
          </p:nvSpPr>
          <p:spPr bwMode="auto">
            <a:xfrm>
              <a:off x="899648" y="4337746"/>
              <a:ext cx="504000" cy="576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指令功能</a:t>
              </a:r>
            </a:p>
          </p:txBody>
        </p:sp>
        <p:cxnSp>
          <p:nvCxnSpPr>
            <p:cNvPr id="48" name="直接箭头连接符 47"/>
            <p:cNvCxnSpPr/>
            <p:nvPr/>
          </p:nvCxnSpPr>
          <p:spPr>
            <a:xfrm>
              <a:off x="1403648" y="4614958"/>
              <a:ext cx="360040" cy="2202"/>
            </a:xfrm>
            <a:prstGeom prst="straightConnector1">
              <a:avLst/>
            </a:prstGeom>
            <a:ln w="15875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V="1">
              <a:off x="2987824" y="5411317"/>
              <a:ext cx="0" cy="144000"/>
            </a:xfrm>
            <a:prstGeom prst="straightConnector1">
              <a:avLst/>
            </a:prstGeom>
            <a:ln w="15875">
              <a:solidFill>
                <a:srgbClr val="990099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flipH="1">
              <a:off x="2982733" y="5561648"/>
              <a:ext cx="3168000" cy="1"/>
            </a:xfrm>
            <a:prstGeom prst="straightConnector1">
              <a:avLst/>
            </a:prstGeom>
            <a:ln w="15875">
              <a:solidFill>
                <a:srgbClr val="990099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78" grpId="0" animBg="1"/>
      <p:bldP spid="8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57BFFDD0-6F79-46FF-BFE2-7F2EBB156BE4}" type="slidenum">
              <a:rPr lang="en-US" altLang="zh-CN" smtClean="0"/>
              <a:t>40</a:t>
            </a:fld>
            <a:endParaRPr lang="en-US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1521" y="2545532"/>
            <a:ext cx="2878045" cy="346094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指令格式设计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2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1800" b="1" dirty="0">
              <a:solidFill>
                <a:srgbClr val="9900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指令格式优化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699792" y="2564904"/>
            <a:ext cx="6202604" cy="4985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字长</a:t>
            </a:r>
            <a:r>
              <a:rPr lang="en-US" altLang="zh-CN" sz="2200" b="1" dirty="0">
                <a:latin typeface="宋体" panose="02010600030101010101" pitchFamily="2" charset="-122"/>
              </a:rPr>
              <a:t>=</a:t>
            </a:r>
            <a:r>
              <a:rPr lang="en-US" altLang="zh-CN" sz="2200" i="1" dirty="0">
                <a:latin typeface="+mn-lt"/>
              </a:rPr>
              <a:t>k</a:t>
            </a:r>
            <a:r>
              <a:rPr lang="en-US" altLang="zh-CN" sz="2200" b="1" dirty="0">
                <a:latin typeface="宋体" panose="02010600030101010101" pitchFamily="2" charset="-122"/>
              </a:rPr>
              <a:t>*8b</a:t>
            </a:r>
            <a:r>
              <a:rPr lang="zh-CN" altLang="en-US" sz="2200" b="1" dirty="0">
                <a:latin typeface="宋体" panose="02010600030101010101" pitchFamily="2" charset="-122"/>
              </a:rPr>
              <a:t>，寻址方式位∈地址码，目的</a:t>
            </a:r>
            <a:r>
              <a:rPr lang="en-US" altLang="zh-CN" sz="2200" b="1" dirty="0">
                <a:latin typeface="宋体" panose="02010600030101010101" pitchFamily="2" charset="-122"/>
              </a:rPr>
              <a:t>OPD</a:t>
            </a:r>
            <a:r>
              <a:rPr lang="zh-CN" altLang="en-US" sz="2200" b="1" dirty="0">
                <a:latin typeface="宋体" panose="02010600030101010101" pitchFamily="2" charset="-122"/>
              </a:rPr>
              <a:t>靠左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342027" y="4152552"/>
            <a:ext cx="2308473" cy="252001"/>
            <a:chOff x="2411758" y="5808736"/>
            <a:chExt cx="2308473" cy="252001"/>
          </a:xfrm>
        </p:grpSpPr>
        <p:sp>
          <p:nvSpPr>
            <p:cNvPr id="13" name="Text Box 37"/>
            <p:cNvSpPr txBox="1">
              <a:spLocks noChangeArrowheads="1"/>
            </p:cNvSpPr>
            <p:nvPr/>
          </p:nvSpPr>
          <p:spPr bwMode="auto">
            <a:xfrm>
              <a:off x="2411758" y="5808737"/>
              <a:ext cx="1152130" cy="25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1111</a:t>
              </a:r>
              <a:r>
                <a:rPr lang="en-US" altLang="zh-CN" sz="1400" b="1" baseline="-18000" dirty="0">
                  <a:latin typeface="宋体" panose="02010600030101010101" pitchFamily="2" charset="-122"/>
                </a:rPr>
                <a:t>  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OP</a:t>
              </a:r>
              <a:r>
                <a:rPr lang="en-US" altLang="zh-CN" sz="1600" b="1" baseline="-18000" dirty="0">
                  <a:latin typeface="宋体" panose="02010600030101010101" pitchFamily="2" charset="-122"/>
                </a:rPr>
                <a:t>0-12</a:t>
              </a:r>
            </a:p>
          </p:txBody>
        </p:sp>
        <p:sp>
          <p:nvSpPr>
            <p:cNvPr id="14" name="Text Box 40"/>
            <p:cNvSpPr txBox="1">
              <a:spLocks noChangeArrowheads="1"/>
            </p:cNvSpPr>
            <p:nvPr/>
          </p:nvSpPr>
          <p:spPr bwMode="auto">
            <a:xfrm>
              <a:off x="3563889" y="5808737"/>
              <a:ext cx="434324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>
                  <a:latin typeface="宋体" panose="02010600030101010101" pitchFamily="2" charset="-122"/>
                </a:rPr>
                <a:t>Fd</a:t>
              </a:r>
              <a:endParaRPr lang="en-US" altLang="zh-CN" sz="1600" b="1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15" name="Text Box 40"/>
            <p:cNvSpPr txBox="1">
              <a:spLocks noChangeArrowheads="1"/>
            </p:cNvSpPr>
            <p:nvPr/>
          </p:nvSpPr>
          <p:spPr bwMode="auto">
            <a:xfrm>
              <a:off x="3995937" y="5808737"/>
              <a:ext cx="432048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Fs</a:t>
              </a:r>
              <a:endParaRPr lang="en-US" altLang="zh-CN" sz="1600" b="1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H="1">
              <a:off x="2985550" y="5808736"/>
              <a:ext cx="2273" cy="25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7" name="Text Box 40"/>
            <p:cNvSpPr txBox="1">
              <a:spLocks noChangeArrowheads="1"/>
            </p:cNvSpPr>
            <p:nvPr/>
          </p:nvSpPr>
          <p:spPr bwMode="auto">
            <a:xfrm>
              <a:off x="4428182" y="5808736"/>
              <a:ext cx="292049" cy="252000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2b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342027" y="3822992"/>
            <a:ext cx="5830373" cy="272904"/>
            <a:chOff x="2411758" y="5479176"/>
            <a:chExt cx="5830373" cy="272904"/>
          </a:xfrm>
        </p:grpSpPr>
        <p:sp>
          <p:nvSpPr>
            <p:cNvPr id="30" name="Text Box 43"/>
            <p:cNvSpPr txBox="1">
              <a:spLocks noChangeArrowheads="1"/>
            </p:cNvSpPr>
            <p:nvPr/>
          </p:nvSpPr>
          <p:spPr bwMode="auto">
            <a:xfrm>
              <a:off x="6660232" y="5479176"/>
              <a:ext cx="864096" cy="25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54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 err="1">
                  <a:latin typeface="宋体" panose="02010600030101010101" pitchFamily="2" charset="-122"/>
                </a:rPr>
                <a:t>Disp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31" name="Text Box 37"/>
            <p:cNvSpPr txBox="1">
              <a:spLocks noChangeArrowheads="1"/>
            </p:cNvSpPr>
            <p:nvPr/>
          </p:nvSpPr>
          <p:spPr bwMode="auto">
            <a:xfrm>
              <a:off x="2411758" y="5500080"/>
              <a:ext cx="576065" cy="25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OP</a:t>
              </a:r>
              <a:r>
                <a:rPr lang="en-US" altLang="zh-CN" sz="1600" b="1" baseline="-18000" dirty="0">
                  <a:latin typeface="宋体" panose="02010600030101010101" pitchFamily="2" charset="-122"/>
                </a:rPr>
                <a:t>8-13</a:t>
              </a:r>
            </a:p>
          </p:txBody>
        </p:sp>
        <p:sp>
          <p:nvSpPr>
            <p:cNvPr id="32" name="Text Box 40"/>
            <p:cNvSpPr txBox="1">
              <a:spLocks noChangeArrowheads="1"/>
            </p:cNvSpPr>
            <p:nvPr/>
          </p:nvSpPr>
          <p:spPr bwMode="auto">
            <a:xfrm>
              <a:off x="2987824" y="5500080"/>
              <a:ext cx="432050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Rd</a:t>
              </a:r>
              <a:endParaRPr lang="en-US" altLang="zh-CN" sz="1600" b="1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33" name="Text Box 43"/>
            <p:cNvSpPr txBox="1">
              <a:spLocks noChangeArrowheads="1"/>
            </p:cNvSpPr>
            <p:nvPr/>
          </p:nvSpPr>
          <p:spPr bwMode="auto">
            <a:xfrm>
              <a:off x="3419873" y="5500080"/>
              <a:ext cx="578338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0 </a:t>
              </a:r>
              <a:r>
                <a:rPr lang="en-US" altLang="zh-CN" sz="1600" b="1" dirty="0" err="1">
                  <a:latin typeface="宋体" panose="02010600030101010101" pitchFamily="2" charset="-122"/>
                </a:rPr>
                <a:t>Rs</a:t>
              </a:r>
              <a:endParaRPr lang="en-US" altLang="zh-CN" sz="1600" b="1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34" name="Line 18"/>
            <p:cNvSpPr>
              <a:spLocks noChangeShapeType="1"/>
            </p:cNvSpPr>
            <p:nvPr/>
          </p:nvSpPr>
          <p:spPr bwMode="auto">
            <a:xfrm flipH="1">
              <a:off x="3563888" y="5500078"/>
              <a:ext cx="2274" cy="25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4788024" y="5479176"/>
              <a:ext cx="243054" cy="25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及</a:t>
              </a:r>
            </a:p>
          </p:txBody>
        </p:sp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3998213" y="5500080"/>
              <a:ext cx="717803" cy="252000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4b</a:t>
              </a:r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5073779" y="5479176"/>
              <a:ext cx="576065" cy="25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OP</a:t>
              </a:r>
              <a:r>
                <a:rPr lang="en-US" altLang="zh-CN" sz="1600" b="1" baseline="-18000" dirty="0">
                  <a:latin typeface="宋体" panose="02010600030101010101" pitchFamily="2" charset="-122"/>
                </a:rPr>
                <a:t>8-13</a:t>
              </a:r>
            </a:p>
          </p:txBody>
        </p:sp>
        <p:sp>
          <p:nvSpPr>
            <p:cNvPr id="38" name="Text Box 40"/>
            <p:cNvSpPr txBox="1">
              <a:spLocks noChangeArrowheads="1"/>
            </p:cNvSpPr>
            <p:nvPr/>
          </p:nvSpPr>
          <p:spPr bwMode="auto">
            <a:xfrm>
              <a:off x="5649845" y="5479176"/>
              <a:ext cx="432050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Rd</a:t>
              </a:r>
              <a:endParaRPr lang="en-US" altLang="zh-CN" sz="1600" b="1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39" name="Text Box 43"/>
            <p:cNvSpPr txBox="1">
              <a:spLocks noChangeArrowheads="1"/>
            </p:cNvSpPr>
            <p:nvPr/>
          </p:nvSpPr>
          <p:spPr bwMode="auto">
            <a:xfrm>
              <a:off x="6081894" y="5479176"/>
              <a:ext cx="578338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1 </a:t>
              </a:r>
              <a:r>
                <a:rPr lang="en-US" altLang="zh-CN" sz="1600" b="1" dirty="0" err="1">
                  <a:latin typeface="宋体" panose="02010600030101010101" pitchFamily="2" charset="-122"/>
                </a:rPr>
                <a:t>Rs</a:t>
              </a:r>
              <a:endParaRPr lang="en-US" altLang="zh-CN" sz="1600" b="1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6228184" y="5479176"/>
              <a:ext cx="0" cy="25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7524328" y="5479176"/>
              <a:ext cx="717803" cy="252000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5b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342028" y="3534960"/>
            <a:ext cx="3024337" cy="252000"/>
            <a:chOff x="2411759" y="5191144"/>
            <a:chExt cx="3024337" cy="252000"/>
          </a:xfrm>
        </p:grpSpPr>
        <p:sp>
          <p:nvSpPr>
            <p:cNvPr id="43" name="Text Box 37"/>
            <p:cNvSpPr txBox="1">
              <a:spLocks noChangeArrowheads="1"/>
            </p:cNvSpPr>
            <p:nvPr/>
          </p:nvSpPr>
          <p:spPr bwMode="auto">
            <a:xfrm>
              <a:off x="2411759" y="5191144"/>
              <a:ext cx="576065" cy="25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OP</a:t>
              </a:r>
              <a:r>
                <a:rPr lang="en-US" altLang="zh-CN" sz="1600" b="1" baseline="-18000" dirty="0">
                  <a:latin typeface="宋体" panose="02010600030101010101" pitchFamily="2" charset="-122"/>
                </a:rPr>
                <a:t>4-7</a:t>
              </a:r>
            </a:p>
          </p:txBody>
        </p:sp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2987825" y="5191144"/>
              <a:ext cx="432048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Rd</a:t>
              </a:r>
              <a:endParaRPr lang="en-US" altLang="zh-CN" sz="1600" b="1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45" name="Text Box 40"/>
            <p:cNvSpPr txBox="1">
              <a:spLocks noChangeArrowheads="1"/>
            </p:cNvSpPr>
            <p:nvPr/>
          </p:nvSpPr>
          <p:spPr bwMode="auto">
            <a:xfrm>
              <a:off x="3419873" y="5191144"/>
              <a:ext cx="146290" cy="252000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46" name="Text Box 11"/>
            <p:cNvSpPr txBox="1">
              <a:spLocks noChangeArrowheads="1"/>
            </p:cNvSpPr>
            <p:nvPr/>
          </p:nvSpPr>
          <p:spPr bwMode="auto">
            <a:xfrm>
              <a:off x="3851920" y="5191144"/>
              <a:ext cx="1584176" cy="25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常数隐含表示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47" name="AutoShape 38"/>
          <p:cNvSpPr/>
          <p:nvPr/>
        </p:nvSpPr>
        <p:spPr bwMode="auto">
          <a:xfrm>
            <a:off x="7164288" y="4277160"/>
            <a:ext cx="1584000" cy="504000"/>
          </a:xfrm>
          <a:prstGeom prst="borderCallout2">
            <a:avLst>
              <a:gd name="adj1" fmla="val 49573"/>
              <a:gd name="adj2" fmla="val 333"/>
              <a:gd name="adj3" fmla="val 48645"/>
              <a:gd name="adj4" fmla="val -25490"/>
              <a:gd name="adj5" fmla="val -36109"/>
              <a:gd name="adj6" fmla="val -83965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altLang="zh-CN" sz="1600" b="1" dirty="0">
                <a:latin typeface="宋体" panose="02010600030101010101" pitchFamily="2" charset="-122"/>
              </a:rPr>
              <a:t>OP</a:t>
            </a:r>
            <a:r>
              <a:rPr lang="en-US" altLang="zh-CN" sz="1600" b="1" baseline="-18000" dirty="0">
                <a:latin typeface="宋体" panose="02010600030101010101" pitchFamily="2" charset="-122"/>
              </a:rPr>
              <a:t>11-13</a:t>
            </a:r>
            <a:r>
              <a:rPr lang="zh-CN" altLang="en-US" sz="1600" b="1" dirty="0">
                <a:latin typeface="宋体" panose="02010600030101010101" pitchFamily="2" charset="-122"/>
              </a:rPr>
              <a:t>的源</a:t>
            </a:r>
            <a:r>
              <a:rPr lang="en-US" altLang="zh-CN" sz="1600" b="1" dirty="0">
                <a:latin typeface="宋体" panose="02010600030101010101" pitchFamily="2" charset="-122"/>
              </a:rPr>
              <a:t>OPD</a:t>
            </a:r>
            <a:r>
              <a:rPr lang="zh-CN" altLang="en-US" sz="1600" b="1" dirty="0">
                <a:latin typeface="宋体" panose="02010600030101010101" pitchFamily="2" charset="-122"/>
              </a:rPr>
              <a:t>为</a:t>
            </a:r>
            <a:r>
              <a:rPr lang="en-US" altLang="zh-CN" sz="1600" b="1" dirty="0">
                <a:latin typeface="宋体" panose="02010600030101010101" pitchFamily="2" charset="-122"/>
              </a:rPr>
              <a:t>Rd</a:t>
            </a:r>
            <a:r>
              <a:rPr lang="zh-CN" altLang="en-US" sz="1600" b="1" dirty="0">
                <a:latin typeface="宋体" panose="02010600030101010101" pitchFamily="2" charset="-122"/>
              </a:rPr>
              <a:t>，规整性好</a:t>
            </a:r>
            <a:endParaRPr lang="en-US" altLang="zh-CN" sz="1600" b="1" dirty="0">
              <a:latin typeface="宋体" panose="02010600030101010101" pitchFamily="2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342026" y="4471064"/>
            <a:ext cx="4306629" cy="542112"/>
            <a:chOff x="2555773" y="5983232"/>
            <a:chExt cx="4306629" cy="542112"/>
          </a:xfrm>
        </p:grpSpPr>
        <p:sp>
          <p:nvSpPr>
            <p:cNvPr id="55" name="Text Box 37"/>
            <p:cNvSpPr txBox="1">
              <a:spLocks noChangeArrowheads="1"/>
            </p:cNvSpPr>
            <p:nvPr/>
          </p:nvSpPr>
          <p:spPr bwMode="auto">
            <a:xfrm>
              <a:off x="2555773" y="5985312"/>
              <a:ext cx="1872211" cy="25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54000" tIns="10800" rIns="18000" bIns="10800" anchor="ctr"/>
            <a:lstStyle>
              <a:defPPr>
                <a:defRPr lang="zh-CN"/>
              </a:defPPr>
              <a:lvl1pPr>
                <a:lnSpc>
                  <a:spcPct val="90000"/>
                </a:lnSpc>
                <a:defRPr sz="1600" b="1">
                  <a:latin typeface="宋体" panose="02010600030101010101" pitchFamily="2" charset="-122"/>
                </a:defRPr>
              </a:lvl1pPr>
            </a:lstStyle>
            <a:p>
              <a:r>
                <a:rPr lang="en-US" altLang="zh-CN" dirty="0"/>
                <a:t>1111</a:t>
              </a:r>
              <a:r>
                <a:rPr lang="en-US" altLang="zh-CN" sz="1200" dirty="0"/>
                <a:t>  </a:t>
              </a:r>
              <a:r>
                <a:rPr lang="en-US" altLang="zh-CN" dirty="0"/>
                <a:t>1111</a:t>
              </a:r>
              <a:r>
                <a:rPr lang="en-US" altLang="zh-CN" sz="1400" dirty="0"/>
                <a:t>  </a:t>
              </a:r>
              <a:r>
                <a:rPr lang="en-US" altLang="zh-CN" dirty="0"/>
                <a:t>OP</a:t>
              </a:r>
              <a:r>
                <a:rPr lang="en-US" altLang="zh-CN" baseline="-18000" dirty="0"/>
                <a:t>0-11</a:t>
              </a:r>
            </a:p>
          </p:txBody>
        </p:sp>
        <p:sp>
          <p:nvSpPr>
            <p:cNvPr id="56" name="Line 18"/>
            <p:cNvSpPr>
              <a:spLocks noChangeShapeType="1"/>
            </p:cNvSpPr>
            <p:nvPr/>
          </p:nvSpPr>
          <p:spPr bwMode="auto">
            <a:xfrm>
              <a:off x="3131840" y="5985311"/>
              <a:ext cx="0" cy="25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7" name="Line 18"/>
            <p:cNvSpPr>
              <a:spLocks noChangeShapeType="1"/>
            </p:cNvSpPr>
            <p:nvPr/>
          </p:nvSpPr>
          <p:spPr bwMode="auto">
            <a:xfrm>
              <a:off x="3707904" y="5985311"/>
              <a:ext cx="0" cy="25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8" name="Text Box 40"/>
            <p:cNvSpPr txBox="1">
              <a:spLocks noChangeArrowheads="1"/>
            </p:cNvSpPr>
            <p:nvPr/>
          </p:nvSpPr>
          <p:spPr bwMode="auto">
            <a:xfrm>
              <a:off x="4427984" y="5983232"/>
              <a:ext cx="434324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Rd</a:t>
              </a:r>
              <a:endParaRPr lang="en-US" altLang="zh-CN" sz="1600" b="1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59" name="Text Box 40"/>
            <p:cNvSpPr txBox="1">
              <a:spLocks noChangeArrowheads="1"/>
            </p:cNvSpPr>
            <p:nvPr/>
          </p:nvSpPr>
          <p:spPr bwMode="auto">
            <a:xfrm>
              <a:off x="5428625" y="5985312"/>
              <a:ext cx="442705" cy="252000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4b</a:t>
              </a:r>
            </a:p>
          </p:txBody>
        </p:sp>
        <p:sp>
          <p:nvSpPr>
            <p:cNvPr id="60" name="Text Box 43"/>
            <p:cNvSpPr txBox="1">
              <a:spLocks noChangeArrowheads="1"/>
            </p:cNvSpPr>
            <p:nvPr/>
          </p:nvSpPr>
          <p:spPr bwMode="auto">
            <a:xfrm>
              <a:off x="4860250" y="6273344"/>
              <a:ext cx="1135782" cy="25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1  </a:t>
              </a:r>
              <a:r>
                <a:rPr lang="en-US" altLang="zh-CN" sz="1600" b="1" dirty="0" err="1">
                  <a:latin typeface="宋体" panose="02010600030101010101" pitchFamily="2" charset="-122"/>
                </a:rPr>
                <a:t>Imme</a:t>
              </a:r>
              <a:endParaRPr lang="en-US" altLang="zh-CN" sz="1600" b="1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61" name="Line 18"/>
            <p:cNvSpPr>
              <a:spLocks noChangeShapeType="1"/>
            </p:cNvSpPr>
            <p:nvPr/>
          </p:nvSpPr>
          <p:spPr bwMode="auto">
            <a:xfrm>
              <a:off x="5004265" y="6273344"/>
              <a:ext cx="0" cy="25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2" name="Text Box 43"/>
            <p:cNvSpPr txBox="1">
              <a:spLocks noChangeArrowheads="1"/>
            </p:cNvSpPr>
            <p:nvPr/>
          </p:nvSpPr>
          <p:spPr bwMode="auto">
            <a:xfrm>
              <a:off x="4858896" y="5985312"/>
              <a:ext cx="578338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>
              <a:defPPr>
                <a:defRPr lang="zh-CN"/>
              </a:defPPr>
              <a:lvl1pPr>
                <a:lnSpc>
                  <a:spcPct val="90000"/>
                </a:lnSpc>
                <a:defRPr sz="1600" b="1">
                  <a:latin typeface="宋体" panose="02010600030101010101" pitchFamily="2" charset="-122"/>
                </a:defRPr>
              </a:lvl1pPr>
            </a:lstStyle>
            <a:p>
              <a:r>
                <a:rPr lang="en-US" altLang="zh-CN" dirty="0"/>
                <a:t>0</a:t>
              </a:r>
              <a:r>
                <a:rPr lang="en-US" altLang="zh-CN" sz="1200" dirty="0"/>
                <a:t>  </a:t>
              </a:r>
              <a:r>
                <a:rPr lang="en-US" altLang="zh-CN" dirty="0" err="1"/>
                <a:t>Rs</a:t>
              </a:r>
              <a:endParaRPr lang="en-US" altLang="zh-CN" dirty="0"/>
            </a:p>
          </p:txBody>
        </p:sp>
        <p:sp>
          <p:nvSpPr>
            <p:cNvPr id="63" name="Line 18"/>
            <p:cNvSpPr>
              <a:spLocks noChangeShapeType="1"/>
            </p:cNvSpPr>
            <p:nvPr/>
          </p:nvSpPr>
          <p:spPr bwMode="auto">
            <a:xfrm flipH="1">
              <a:off x="5002910" y="5985312"/>
              <a:ext cx="2" cy="25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4" name="Text Box 40"/>
            <p:cNvSpPr txBox="1">
              <a:spLocks noChangeArrowheads="1"/>
            </p:cNvSpPr>
            <p:nvPr/>
          </p:nvSpPr>
          <p:spPr bwMode="auto">
            <a:xfrm>
              <a:off x="4427984" y="6273344"/>
              <a:ext cx="434324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Rd</a:t>
              </a:r>
              <a:endParaRPr lang="en-US" altLang="zh-CN" sz="1600" b="1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65" name="Text Box 11"/>
            <p:cNvSpPr txBox="1">
              <a:spLocks noChangeArrowheads="1"/>
            </p:cNvSpPr>
            <p:nvPr/>
          </p:nvSpPr>
          <p:spPr bwMode="auto">
            <a:xfrm>
              <a:off x="6228184" y="5985312"/>
              <a:ext cx="243054" cy="25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及</a:t>
              </a:r>
            </a:p>
          </p:txBody>
        </p:sp>
        <p:sp>
          <p:nvSpPr>
            <p:cNvPr id="66" name="Text Box 40"/>
            <p:cNvSpPr txBox="1">
              <a:spLocks noChangeArrowheads="1"/>
            </p:cNvSpPr>
            <p:nvPr/>
          </p:nvSpPr>
          <p:spPr bwMode="auto">
            <a:xfrm>
              <a:off x="5998306" y="6273344"/>
              <a:ext cx="864096" cy="252000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7b</a:t>
              </a:r>
            </a:p>
          </p:txBody>
        </p:sp>
        <p:sp>
          <p:nvSpPr>
            <p:cNvPr id="67" name="Text Box 37"/>
            <p:cNvSpPr txBox="1">
              <a:spLocks noChangeArrowheads="1"/>
            </p:cNvSpPr>
            <p:nvPr/>
          </p:nvSpPr>
          <p:spPr bwMode="auto">
            <a:xfrm>
              <a:off x="2555776" y="6273344"/>
              <a:ext cx="1872211" cy="25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54000" tIns="10800" rIns="18000" bIns="10800" anchor="ctr"/>
            <a:lstStyle>
              <a:defPPr>
                <a:defRPr lang="zh-CN"/>
              </a:defPPr>
              <a:lvl1pPr>
                <a:lnSpc>
                  <a:spcPct val="90000"/>
                </a:lnSpc>
                <a:defRPr sz="1600" b="1">
                  <a:latin typeface="宋体" panose="02010600030101010101" pitchFamily="2" charset="-122"/>
                </a:defRPr>
              </a:lvl1pPr>
            </a:lstStyle>
            <a:p>
              <a:r>
                <a:rPr lang="en-US" altLang="zh-CN" dirty="0"/>
                <a:t>1111</a:t>
              </a:r>
              <a:r>
                <a:rPr lang="en-US" altLang="zh-CN" sz="1200" dirty="0"/>
                <a:t>  </a:t>
              </a:r>
              <a:r>
                <a:rPr lang="en-US" altLang="zh-CN" dirty="0"/>
                <a:t>1111</a:t>
              </a:r>
              <a:r>
                <a:rPr lang="en-US" altLang="zh-CN" sz="1400" dirty="0"/>
                <a:t>  </a:t>
              </a:r>
              <a:r>
                <a:rPr lang="en-US" altLang="zh-CN" dirty="0"/>
                <a:t>OP</a:t>
              </a:r>
              <a:r>
                <a:rPr lang="en-US" altLang="zh-CN" baseline="-18000" dirty="0"/>
                <a:t>0-11</a:t>
              </a:r>
            </a:p>
          </p:txBody>
        </p:sp>
        <p:sp>
          <p:nvSpPr>
            <p:cNvPr id="68" name="Line 18"/>
            <p:cNvSpPr>
              <a:spLocks noChangeShapeType="1"/>
            </p:cNvSpPr>
            <p:nvPr/>
          </p:nvSpPr>
          <p:spPr bwMode="auto">
            <a:xfrm>
              <a:off x="3131843" y="6273343"/>
              <a:ext cx="0" cy="25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>
              <a:off x="3707907" y="6273343"/>
              <a:ext cx="0" cy="25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</p:grpSp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864139"/>
              </p:ext>
            </p:extLst>
          </p:nvPr>
        </p:nvGraphicFramePr>
        <p:xfrm>
          <a:off x="2195736" y="449248"/>
          <a:ext cx="6696744" cy="2043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指令名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功能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寻址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频率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(/op)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ADD/SUB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(Rd) op OPD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OPD=16/32b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,,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①②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2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种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0.05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INC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等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(Rd) op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常数，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OPD=32b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,,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①常数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4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种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0.05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AND/OR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等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(Rd) op OPD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OPD=16/32b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,,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①②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6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种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0.002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LSL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等移位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(Rd) op (R2)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OPD=16/32b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,,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②固定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4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种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0.002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FADD/FSUB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等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Fd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op (Fs)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OPD=S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,,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②</a:t>
                      </a:r>
                      <a:endParaRPr lang="en-US" altLang="zh-CN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13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种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0.01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LD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        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OPD=8/16/32b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③④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种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0.05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(Rd)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       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OPD=8/16/32b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③④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1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种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op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0.05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2" name="表格 71"/>
          <p:cNvGraphicFramePr>
            <a:graphicFrameLocks noGrp="1"/>
          </p:cNvGraphicFramePr>
          <p:nvPr/>
        </p:nvGraphicFramePr>
        <p:xfrm>
          <a:off x="611555" y="449248"/>
          <a:ext cx="1512173" cy="2043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数据表示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定点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(8/16/32b)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zh-CN" altLang="en-US" sz="1600" b="0" dirty="0">
                          <a:latin typeface="宋体" panose="02010600030101010101" pitchFamily="2" charset="-122"/>
                        </a:rPr>
                        <a:t>浮点</a:t>
                      </a:r>
                      <a:r>
                        <a:rPr lang="en-US" altLang="zh-CN" sz="1600" b="0" dirty="0">
                          <a:latin typeface="宋体" panose="02010600030101010101" pitchFamily="2" charset="-122"/>
                        </a:rPr>
                        <a:t>(S/D)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寻址方式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zh-CN" altLang="en-US" sz="1600" b="0" dirty="0">
                          <a:latin typeface="宋体" panose="02010600030101010101" pitchFamily="2" charset="-122"/>
                        </a:rPr>
                        <a:t>①立即</a:t>
                      </a:r>
                      <a:r>
                        <a:rPr lang="en-US" altLang="zh-CN" sz="1600" b="0" dirty="0">
                          <a:latin typeface="宋体" panose="02010600030101010101" pitchFamily="2" charset="-122"/>
                        </a:rPr>
                        <a:t>(8b)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zh-CN" altLang="en-US" sz="1600" b="0" dirty="0">
                          <a:latin typeface="宋体" panose="02010600030101010101" pitchFamily="2" charset="-122"/>
                        </a:rPr>
                        <a:t>②寄存器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zh-CN" altLang="en-US" sz="1600" b="0" dirty="0">
                          <a:latin typeface="宋体" panose="02010600030101010101" pitchFamily="2" charset="-122"/>
                        </a:rPr>
                        <a:t>③寄存器间接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zh-CN" altLang="en-US" sz="1600" b="0" dirty="0">
                          <a:latin typeface="宋体" panose="02010600030101010101" pitchFamily="2" charset="-122"/>
                        </a:rPr>
                        <a:t>④基址</a:t>
                      </a:r>
                      <a:r>
                        <a:rPr lang="en-US" altLang="zh-CN" sz="1600" b="0" dirty="0">
                          <a:latin typeface="宋体" panose="02010600030101010101" pitchFamily="2" charset="-122"/>
                        </a:rPr>
                        <a:t>(8b</a:t>
                      </a:r>
                      <a:r>
                        <a:rPr lang="zh-CN" altLang="en-US" sz="1600" b="0" dirty="0">
                          <a:latin typeface="宋体" panose="02010600030101010101" pitchFamily="2" charset="-122"/>
                        </a:rPr>
                        <a:t>偏移</a:t>
                      </a:r>
                      <a:r>
                        <a:rPr lang="en-US" altLang="zh-CN" sz="1600" b="0" dirty="0">
                          <a:latin typeface="宋体" panose="02010600030101010101" pitchFamily="2" charset="-122"/>
                        </a:rPr>
                        <a:t>)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78" name="组合 77"/>
          <p:cNvGrpSpPr/>
          <p:nvPr/>
        </p:nvGrpSpPr>
        <p:grpSpPr>
          <a:xfrm>
            <a:off x="1043608" y="3213032"/>
            <a:ext cx="1224140" cy="2124152"/>
            <a:chOff x="899592" y="3645080"/>
            <a:chExt cx="1224140" cy="2124152"/>
          </a:xfrm>
        </p:grpSpPr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899592" y="3645080"/>
              <a:ext cx="1224136" cy="25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ADD/SUB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：</a:t>
              </a: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899592" y="3969088"/>
              <a:ext cx="1224134" cy="25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INC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等：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899592" y="4293096"/>
              <a:ext cx="1224140" cy="25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LD/ST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：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899592" y="4586680"/>
              <a:ext cx="1224138" cy="25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FADD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等：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899592" y="4905192"/>
              <a:ext cx="1224138" cy="25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AND/OR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等：</a:t>
              </a:r>
            </a:p>
          </p:txBody>
        </p:sp>
        <p:sp>
          <p:nvSpPr>
            <p:cNvPr id="75" name="Text Box 11"/>
            <p:cNvSpPr txBox="1">
              <a:spLocks noChangeArrowheads="1"/>
            </p:cNvSpPr>
            <p:nvPr/>
          </p:nvSpPr>
          <p:spPr bwMode="auto">
            <a:xfrm>
              <a:off x="899592" y="5517232"/>
              <a:ext cx="1224138" cy="25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LSL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等：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2342027" y="5085184"/>
            <a:ext cx="4968554" cy="288032"/>
            <a:chOff x="2195734" y="5517232"/>
            <a:chExt cx="4968554" cy="288032"/>
          </a:xfrm>
        </p:grpSpPr>
        <p:sp>
          <p:nvSpPr>
            <p:cNvPr id="49" name="Text Box 40"/>
            <p:cNvSpPr txBox="1">
              <a:spLocks noChangeArrowheads="1"/>
            </p:cNvSpPr>
            <p:nvPr/>
          </p:nvSpPr>
          <p:spPr bwMode="auto">
            <a:xfrm>
              <a:off x="4065668" y="5517232"/>
              <a:ext cx="434324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Rd</a:t>
              </a:r>
              <a:endParaRPr lang="en-US" altLang="zh-CN" sz="1600" b="1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50" name="Text Box 37"/>
            <p:cNvSpPr txBox="1">
              <a:spLocks noChangeArrowheads="1"/>
            </p:cNvSpPr>
            <p:nvPr/>
          </p:nvSpPr>
          <p:spPr bwMode="auto">
            <a:xfrm>
              <a:off x="2195734" y="5519312"/>
              <a:ext cx="1872211" cy="25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54000" tIns="10800" rIns="18000" bIns="10800" anchor="ctr"/>
            <a:lstStyle>
              <a:defPPr>
                <a:defRPr lang="zh-CN"/>
              </a:defPPr>
              <a:lvl1pPr>
                <a:lnSpc>
                  <a:spcPct val="90000"/>
                </a:lnSpc>
                <a:defRPr sz="1600" b="1">
                  <a:latin typeface="宋体" panose="02010600030101010101" pitchFamily="2" charset="-122"/>
                </a:defRPr>
              </a:lvl1pPr>
            </a:lstStyle>
            <a:p>
              <a:r>
                <a:rPr lang="en-US" altLang="zh-CN" dirty="0"/>
                <a:t>1111</a:t>
              </a:r>
              <a:r>
                <a:rPr lang="en-US" altLang="zh-CN" sz="1200" dirty="0"/>
                <a:t>  </a:t>
              </a:r>
              <a:r>
                <a:rPr lang="en-US" altLang="zh-CN" dirty="0"/>
                <a:t>1111</a:t>
              </a:r>
              <a:r>
                <a:rPr lang="en-US" altLang="zh-CN" sz="1400" dirty="0"/>
                <a:t>  </a:t>
              </a:r>
              <a:r>
                <a:rPr lang="en-US" altLang="zh-CN" dirty="0"/>
                <a:t>OP</a:t>
              </a:r>
              <a:r>
                <a:rPr lang="en-US" altLang="zh-CN" baseline="-18000" dirty="0"/>
                <a:t>12-19</a:t>
              </a:r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>
              <a:off x="2771801" y="5519311"/>
              <a:ext cx="0" cy="25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52" name="Line 18"/>
            <p:cNvSpPr>
              <a:spLocks noChangeShapeType="1"/>
            </p:cNvSpPr>
            <p:nvPr/>
          </p:nvSpPr>
          <p:spPr bwMode="auto">
            <a:xfrm>
              <a:off x="3347865" y="5519311"/>
              <a:ext cx="0" cy="25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6" name="Text Box 11"/>
            <p:cNvSpPr txBox="1">
              <a:spLocks noChangeArrowheads="1"/>
            </p:cNvSpPr>
            <p:nvPr/>
          </p:nvSpPr>
          <p:spPr bwMode="auto">
            <a:xfrm>
              <a:off x="4788024" y="5553264"/>
              <a:ext cx="2376264" cy="25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固定的寄存器隐含表示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</p:grpSp>
      <p:sp>
        <p:nvSpPr>
          <p:cNvPr id="81" name="Text Box 5"/>
          <p:cNvSpPr txBox="1">
            <a:spLocks noChangeArrowheads="1"/>
          </p:cNvSpPr>
          <p:nvPr/>
        </p:nvSpPr>
        <p:spPr bwMode="auto">
          <a:xfrm>
            <a:off x="2761884" y="5404457"/>
            <a:ext cx="6202604" cy="8509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INC</a:t>
            </a:r>
            <a:r>
              <a:rPr lang="zh-CN" altLang="en-US" sz="2200" b="1" dirty="0">
                <a:latin typeface="宋体" panose="02010600030101010101" pitchFamily="2" charset="-122"/>
              </a:rPr>
              <a:t>、</a:t>
            </a:r>
            <a:r>
              <a:rPr lang="en-US" altLang="zh-CN" sz="2200" b="1" dirty="0">
                <a:latin typeface="宋体" panose="02010600030101010101" pitchFamily="2" charset="-122"/>
              </a:rPr>
              <a:t>FADD</a:t>
            </a:r>
            <a:r>
              <a:rPr lang="zh-CN" altLang="en-US" sz="2200" b="1" dirty="0">
                <a:latin typeface="宋体" panose="02010600030101010101" pitchFamily="2" charset="-122"/>
              </a:rPr>
              <a:t>等</a:t>
            </a:r>
            <a:r>
              <a:rPr lang="zh-CN" altLang="en-US" sz="2200" b="1" u="sng" dirty="0">
                <a:latin typeface="宋体" panose="02010600030101010101" pitchFamily="2" charset="-122"/>
              </a:rPr>
              <a:t>空闲位</a:t>
            </a:r>
            <a:r>
              <a:rPr lang="zh-CN" altLang="en-US" sz="2200" b="1" dirty="0">
                <a:latin typeface="宋体" panose="02010600030101010101" pitchFamily="2" charset="-122"/>
              </a:rPr>
              <a:t>存放部分</a:t>
            </a:r>
            <a:r>
              <a:rPr lang="en-US" altLang="zh-CN" sz="2200" b="1" dirty="0">
                <a:latin typeface="宋体" panose="02010600030101010101" pitchFamily="2" charset="-122"/>
              </a:rPr>
              <a:t>OP</a:t>
            </a:r>
            <a:r>
              <a:rPr lang="zh-CN" altLang="en-US" sz="2200" b="1" dirty="0">
                <a:latin typeface="宋体" panose="02010600030101010101" pitchFamily="2" charset="-122"/>
              </a:rPr>
              <a:t>码；</a:t>
            </a:r>
            <a:r>
              <a:rPr lang="zh-CN" altLang="en-US" sz="2000" b="1" dirty="0">
                <a:solidFill>
                  <a:srgbClr val="9900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1800" b="1" dirty="0">
                <a:latin typeface="宋体" panose="02010600030101010101" pitchFamily="2" charset="-122"/>
              </a:rPr>
              <a:t>←减少主</a:t>
            </a:r>
            <a:r>
              <a:rPr lang="en-US" altLang="zh-CN" sz="1800" b="1" dirty="0">
                <a:latin typeface="宋体" panose="02010600030101010101" pitchFamily="2" charset="-122"/>
              </a:rPr>
              <a:t>OP</a:t>
            </a:r>
            <a:r>
              <a:rPr lang="zh-CN" altLang="en-US" sz="1800" b="1" dirty="0">
                <a:latin typeface="宋体" panose="02010600030101010101" pitchFamily="2" charset="-122"/>
              </a:rPr>
              <a:t>码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AND/OR</a:t>
            </a:r>
            <a:r>
              <a:rPr lang="zh-CN" altLang="en-US" sz="2200" b="1" dirty="0">
                <a:latin typeface="宋体" panose="02010600030101010101" pitchFamily="2" charset="-122"/>
              </a:rPr>
              <a:t>改为混合编码 </a:t>
            </a:r>
            <a:r>
              <a:rPr lang="en-US" altLang="zh-CN" sz="1800" b="1" dirty="0">
                <a:latin typeface="宋体" panose="02010600030101010101" pitchFamily="2" charset="-122"/>
              </a:rPr>
              <a:t>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←缩短</a:t>
            </a:r>
            <a:r>
              <a:rPr lang="en-US" altLang="zh-CN" sz="1800" b="1" dirty="0">
                <a:latin typeface="宋体" panose="02010600030101010101" pitchFamily="2" charset="-122"/>
              </a:rPr>
              <a:t>AND/OR</a:t>
            </a:r>
            <a:r>
              <a:rPr lang="zh-CN" altLang="en-US" sz="1800" b="1" dirty="0">
                <a:latin typeface="宋体" panose="02010600030101010101" pitchFamily="2" charset="-122"/>
              </a:rPr>
              <a:t>指令字长</a:t>
            </a:r>
            <a:endParaRPr lang="zh-CN" altLang="en-US" sz="2200" b="1" dirty="0">
              <a:latin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342029" y="2996976"/>
            <a:ext cx="6622459" cy="465976"/>
            <a:chOff x="2342029" y="2996976"/>
            <a:chExt cx="6622459" cy="465976"/>
          </a:xfrm>
        </p:grpSpPr>
        <p:sp>
          <p:nvSpPr>
            <p:cNvPr id="19" name="Text Box 37"/>
            <p:cNvSpPr txBox="1">
              <a:spLocks noChangeArrowheads="1"/>
            </p:cNvSpPr>
            <p:nvPr/>
          </p:nvSpPr>
          <p:spPr bwMode="auto">
            <a:xfrm>
              <a:off x="2342029" y="3210952"/>
              <a:ext cx="573792" cy="25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OP</a:t>
              </a:r>
              <a:r>
                <a:rPr lang="en-US" altLang="zh-CN" sz="1600" b="1" baseline="-18000" dirty="0">
                  <a:latin typeface="宋体" panose="02010600030101010101" pitchFamily="2" charset="-122"/>
                </a:rPr>
                <a:t>0-3</a:t>
              </a:r>
            </a:p>
          </p:txBody>
        </p:sp>
        <p:sp>
          <p:nvSpPr>
            <p:cNvPr id="20" name="Text Box 40"/>
            <p:cNvSpPr txBox="1">
              <a:spLocks noChangeArrowheads="1"/>
            </p:cNvSpPr>
            <p:nvPr/>
          </p:nvSpPr>
          <p:spPr bwMode="auto">
            <a:xfrm>
              <a:off x="2915820" y="3210951"/>
              <a:ext cx="434321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Rd</a:t>
              </a:r>
              <a:endParaRPr lang="en-US" altLang="zh-CN" sz="1600" b="1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21" name="Text Box 43"/>
            <p:cNvSpPr txBox="1">
              <a:spLocks noChangeArrowheads="1"/>
            </p:cNvSpPr>
            <p:nvPr/>
          </p:nvSpPr>
          <p:spPr bwMode="auto">
            <a:xfrm>
              <a:off x="3350143" y="3210951"/>
              <a:ext cx="578338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>
              <a:defPPr>
                <a:defRPr lang="zh-CN"/>
              </a:defPPr>
              <a:lvl1pPr>
                <a:lnSpc>
                  <a:spcPct val="90000"/>
                </a:lnSpc>
                <a:defRPr sz="1600" b="1">
                  <a:latin typeface="宋体" panose="02010600030101010101" pitchFamily="2" charset="-122"/>
                </a:defRPr>
              </a:lvl1pPr>
            </a:lstStyle>
            <a:p>
              <a:r>
                <a:rPr lang="en-US" altLang="zh-CN" dirty="0">
                  <a:solidFill>
                    <a:srgbClr val="990099"/>
                  </a:solidFill>
                </a:rPr>
                <a:t>0</a:t>
              </a:r>
              <a:r>
                <a:rPr lang="en-US" altLang="zh-CN" sz="1200" dirty="0"/>
                <a:t>  </a:t>
              </a:r>
              <a:r>
                <a:rPr lang="en-US" altLang="zh-CN" dirty="0" err="1"/>
                <a:t>Rs</a:t>
              </a:r>
              <a:endParaRPr lang="en-US" altLang="zh-CN" dirty="0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3494157" y="3210951"/>
              <a:ext cx="2" cy="25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6014438" y="3210951"/>
              <a:ext cx="1008112" cy="252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1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  </a:t>
              </a:r>
              <a:r>
                <a:rPr lang="en-US" altLang="zh-CN" sz="1600" b="1" dirty="0" err="1">
                  <a:latin typeface="宋体" panose="02010600030101010101" pitchFamily="2" charset="-122"/>
                </a:rPr>
                <a:t>Imme</a:t>
              </a:r>
              <a:endParaRPr lang="en-US" altLang="zh-CN" sz="1600" b="1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6158453" y="3210951"/>
              <a:ext cx="0" cy="25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5" name="Text Box 11"/>
            <p:cNvSpPr txBox="1">
              <a:spLocks noChangeArrowheads="1"/>
            </p:cNvSpPr>
            <p:nvPr/>
          </p:nvSpPr>
          <p:spPr bwMode="auto">
            <a:xfrm>
              <a:off x="4691264" y="3210952"/>
              <a:ext cx="243054" cy="252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及</a:t>
              </a:r>
            </a:p>
          </p:txBody>
        </p:sp>
        <p:sp>
          <p:nvSpPr>
            <p:cNvPr id="26" name="Text Box 40"/>
            <p:cNvSpPr txBox="1">
              <a:spLocks noChangeArrowheads="1"/>
            </p:cNvSpPr>
            <p:nvPr/>
          </p:nvSpPr>
          <p:spPr bwMode="auto">
            <a:xfrm>
              <a:off x="3929356" y="3210951"/>
              <a:ext cx="724892" cy="252000"/>
            </a:xfrm>
            <a:prstGeom prst="rect">
              <a:avLst/>
            </a:prstGeom>
            <a:solidFill>
              <a:schemeClr val="bg1">
                <a:lumMod val="85000"/>
                <a:alpha val="80000"/>
              </a:scheme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空闲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5b</a:t>
              </a:r>
            </a:p>
          </p:txBody>
        </p:sp>
        <p:sp>
          <p:nvSpPr>
            <p:cNvPr id="27" name="Text Box 37"/>
            <p:cNvSpPr txBox="1">
              <a:spLocks noChangeArrowheads="1"/>
            </p:cNvSpPr>
            <p:nvPr/>
          </p:nvSpPr>
          <p:spPr bwMode="auto">
            <a:xfrm>
              <a:off x="5006325" y="3210951"/>
              <a:ext cx="573792" cy="25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OP</a:t>
              </a:r>
              <a:r>
                <a:rPr lang="en-US" altLang="zh-CN" sz="1600" b="1" baseline="-18000" dirty="0">
                  <a:latin typeface="宋体" panose="02010600030101010101" pitchFamily="2" charset="-122"/>
                </a:rPr>
                <a:t>0-3</a:t>
              </a:r>
            </a:p>
          </p:txBody>
        </p:sp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5580116" y="3210950"/>
              <a:ext cx="434321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Rd</a:t>
              </a:r>
              <a:endParaRPr lang="en-US" altLang="zh-CN" sz="1600" b="1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73" name="Text Box 11"/>
            <p:cNvSpPr txBox="1">
              <a:spLocks noChangeArrowheads="1"/>
            </p:cNvSpPr>
            <p:nvPr/>
          </p:nvSpPr>
          <p:spPr bwMode="auto">
            <a:xfrm>
              <a:off x="2558133" y="2996976"/>
              <a:ext cx="2087016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dirty="0">
                  <a:latin typeface="宋体" panose="02010600030101010101" pitchFamily="2" charset="-122"/>
                </a:rPr>
                <a:t>4b   3b</a:t>
              </a:r>
              <a:r>
                <a:rPr lang="en-US" altLang="zh-CN" sz="1400" spc="100" dirty="0">
                  <a:latin typeface="宋体" panose="02010600030101010101" pitchFamily="2" charset="-122"/>
                </a:rPr>
                <a:t> </a:t>
              </a:r>
              <a:r>
                <a:rPr lang="en-US" altLang="zh-CN" sz="1400" dirty="0">
                  <a:latin typeface="宋体" panose="02010600030101010101" pitchFamily="2" charset="-122"/>
                </a:rPr>
                <a:t>1b  3b    5b</a:t>
              </a:r>
              <a:endParaRPr lang="zh-CN" altLang="en-US" sz="1400" dirty="0">
                <a:latin typeface="宋体" panose="02010600030101010101" pitchFamily="2" charset="-122"/>
              </a:endParaRPr>
            </a:p>
          </p:txBody>
        </p:sp>
        <p:sp>
          <p:nvSpPr>
            <p:cNvPr id="79" name="Text Box 11"/>
            <p:cNvSpPr txBox="1">
              <a:spLocks noChangeArrowheads="1"/>
            </p:cNvSpPr>
            <p:nvPr/>
          </p:nvSpPr>
          <p:spPr bwMode="auto">
            <a:xfrm>
              <a:off x="5223565" y="2996976"/>
              <a:ext cx="1798985" cy="216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400" dirty="0">
                  <a:latin typeface="宋体" panose="02010600030101010101" pitchFamily="2" charset="-122"/>
                </a:rPr>
                <a:t>4b   3b</a:t>
              </a:r>
              <a:r>
                <a:rPr lang="en-US" altLang="zh-CN" sz="1400" spc="100" dirty="0">
                  <a:latin typeface="宋体" panose="02010600030101010101" pitchFamily="2" charset="-122"/>
                </a:rPr>
                <a:t> </a:t>
              </a:r>
              <a:r>
                <a:rPr lang="en-US" altLang="zh-CN" sz="1400" dirty="0">
                  <a:latin typeface="宋体" panose="02010600030101010101" pitchFamily="2" charset="-122"/>
                </a:rPr>
                <a:t>1b   8b</a:t>
              </a:r>
              <a:endParaRPr lang="zh-CN" altLang="en-US" sz="1400" dirty="0">
                <a:latin typeface="宋体" panose="02010600030101010101" pitchFamily="2" charset="-122"/>
              </a:endParaRPr>
            </a:p>
          </p:txBody>
        </p:sp>
        <p:sp>
          <p:nvSpPr>
            <p:cNvPr id="85" name="Text Box 11"/>
            <p:cNvSpPr txBox="1">
              <a:spLocks noChangeArrowheads="1"/>
            </p:cNvSpPr>
            <p:nvPr/>
          </p:nvSpPr>
          <p:spPr bwMode="auto">
            <a:xfrm>
              <a:off x="7092280" y="3212976"/>
              <a:ext cx="1872208" cy="24997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寻址方式单独编码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endParaRPr lang="zh-CN" altLang="en-US" sz="1600" b="1" dirty="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57BFFDD0-6F79-46FF-BFE2-7F2EBB156BE4}" type="slidenum">
              <a:rPr lang="en-US" altLang="zh-CN" smtClean="0"/>
              <a:t>41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14282" y="929240"/>
            <a:ext cx="8736013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①操作码分开存放    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←利于规整性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763688" y="1484784"/>
            <a:ext cx="5748188" cy="651493"/>
            <a:chOff x="1279494" y="3143248"/>
            <a:chExt cx="5748188" cy="651493"/>
          </a:xfrm>
        </p:grpSpPr>
        <p:sp>
          <p:nvSpPr>
            <p:cNvPr id="34" name="Text Box 46"/>
            <p:cNvSpPr txBox="1">
              <a:spLocks noChangeArrowheads="1"/>
            </p:cNvSpPr>
            <p:nvPr/>
          </p:nvSpPr>
          <p:spPr bwMode="auto">
            <a:xfrm>
              <a:off x="2000232" y="3143249"/>
              <a:ext cx="1643074" cy="288032"/>
            </a:xfrm>
            <a:prstGeom prst="rect">
              <a:avLst/>
            </a:prstGeom>
            <a:solidFill>
              <a:srgbClr val="FFCC99">
                <a:alpha val="49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AF</a:t>
              </a:r>
              <a:r>
                <a:rPr lang="en-US" altLang="zh-CN" sz="1800" b="1" baseline="-20000" dirty="0">
                  <a:latin typeface="宋体" panose="02010600030101010101" pitchFamily="2" charset="-122"/>
                </a:rPr>
                <a:t>1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    A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35" name="Line 47"/>
            <p:cNvSpPr>
              <a:spLocks noChangeShapeType="1"/>
            </p:cNvSpPr>
            <p:nvPr/>
          </p:nvSpPr>
          <p:spPr bwMode="auto">
            <a:xfrm>
              <a:off x="2416157" y="3143248"/>
              <a:ext cx="0" cy="2880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6" name="Text Box 37"/>
            <p:cNvSpPr txBox="1">
              <a:spLocks noChangeArrowheads="1"/>
            </p:cNvSpPr>
            <p:nvPr/>
          </p:nvSpPr>
          <p:spPr bwMode="auto">
            <a:xfrm>
              <a:off x="1285852" y="3143248"/>
              <a:ext cx="714380" cy="288033"/>
            </a:xfrm>
            <a:prstGeom prst="rect">
              <a:avLst/>
            </a:prstGeom>
            <a:solidFill>
              <a:srgbClr val="FF99CC">
                <a:alpha val="49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anose="02010600030101010101" pitchFamily="2" charset="-122"/>
                </a:rPr>
                <a:t>OP</a:t>
              </a:r>
              <a:r>
                <a:rPr lang="en-US" altLang="zh-CN" sz="1800" b="1" baseline="-18000" dirty="0" err="1">
                  <a:latin typeface="宋体" panose="02010600030101010101" pitchFamily="2" charset="-122"/>
                </a:rPr>
                <a:t>i</a:t>
              </a:r>
              <a:endParaRPr lang="en-US" altLang="zh-CN" sz="1800" b="1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2571736" y="3503288"/>
              <a:ext cx="1071570" cy="291453"/>
            </a:xfrm>
            <a:prstGeom prst="rect">
              <a:avLst/>
            </a:prstGeom>
            <a:solidFill>
              <a:srgbClr val="FFCC99">
                <a:alpha val="49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AF</a:t>
              </a:r>
              <a:r>
                <a:rPr lang="en-US" altLang="zh-CN" sz="1800" b="1" baseline="-20000" dirty="0">
                  <a:latin typeface="宋体" panose="02010600030101010101" pitchFamily="2" charset="-122"/>
                </a:rPr>
                <a:t>2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  A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2</a:t>
              </a:r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2987661" y="3503288"/>
              <a:ext cx="0" cy="291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4" name="Text Box 37"/>
            <p:cNvSpPr txBox="1">
              <a:spLocks noChangeArrowheads="1"/>
            </p:cNvSpPr>
            <p:nvPr/>
          </p:nvSpPr>
          <p:spPr bwMode="auto">
            <a:xfrm>
              <a:off x="1279494" y="3503289"/>
              <a:ext cx="1292242" cy="291452"/>
            </a:xfrm>
            <a:prstGeom prst="rect">
              <a:avLst/>
            </a:prstGeom>
            <a:solidFill>
              <a:srgbClr val="FF99CC">
                <a:alpha val="49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anose="02010600030101010101" pitchFamily="2" charset="-122"/>
                </a:rPr>
                <a:t>OP</a:t>
              </a:r>
              <a:r>
                <a:rPr lang="en-US" altLang="zh-CN" sz="1800" b="1" baseline="-18000" dirty="0" err="1">
                  <a:latin typeface="宋体" panose="02010600030101010101" pitchFamily="2" charset="-122"/>
                </a:rPr>
                <a:t>j</a:t>
              </a:r>
              <a:endParaRPr lang="en-US" altLang="zh-CN" sz="1800" b="1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47" name="Text Box 46"/>
            <p:cNvSpPr txBox="1">
              <a:spLocks noChangeArrowheads="1"/>
            </p:cNvSpPr>
            <p:nvPr/>
          </p:nvSpPr>
          <p:spPr bwMode="auto">
            <a:xfrm>
              <a:off x="5384608" y="3143248"/>
              <a:ext cx="1643074" cy="288033"/>
            </a:xfrm>
            <a:prstGeom prst="rect">
              <a:avLst/>
            </a:prstGeom>
            <a:solidFill>
              <a:srgbClr val="FFCC99">
                <a:alpha val="49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AF</a:t>
              </a:r>
              <a:r>
                <a:rPr lang="en-US" altLang="zh-CN" sz="1800" b="1" baseline="-20000" dirty="0">
                  <a:latin typeface="宋体" panose="02010600030101010101" pitchFamily="2" charset="-122"/>
                </a:rPr>
                <a:t>1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    A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5800533" y="3143248"/>
              <a:ext cx="0" cy="2880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9" name="Text Box 37"/>
            <p:cNvSpPr txBox="1">
              <a:spLocks noChangeArrowheads="1"/>
            </p:cNvSpPr>
            <p:nvPr/>
          </p:nvSpPr>
          <p:spPr bwMode="auto">
            <a:xfrm>
              <a:off x="4670228" y="3143248"/>
              <a:ext cx="714380" cy="288033"/>
            </a:xfrm>
            <a:prstGeom prst="rect">
              <a:avLst/>
            </a:prstGeom>
            <a:solidFill>
              <a:srgbClr val="FF99CC">
                <a:alpha val="49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anose="02010600030101010101" pitchFamily="2" charset="-122"/>
                </a:rPr>
                <a:t>OP</a:t>
              </a:r>
              <a:r>
                <a:rPr lang="en-US" altLang="zh-CN" sz="1800" b="1" baseline="-18000" dirty="0" err="1">
                  <a:latin typeface="宋体" panose="02010600030101010101" pitchFamily="2" charset="-122"/>
                </a:rPr>
                <a:t>i</a:t>
              </a:r>
              <a:endParaRPr lang="en-US" altLang="zh-CN" sz="1800" b="1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50" name="Text Box 40"/>
            <p:cNvSpPr txBox="1">
              <a:spLocks noChangeArrowheads="1"/>
            </p:cNvSpPr>
            <p:nvPr/>
          </p:nvSpPr>
          <p:spPr bwMode="auto">
            <a:xfrm>
              <a:off x="5384608" y="3503288"/>
              <a:ext cx="1071570" cy="291453"/>
            </a:xfrm>
            <a:prstGeom prst="rect">
              <a:avLst/>
            </a:prstGeom>
            <a:solidFill>
              <a:srgbClr val="FFCC99">
                <a:alpha val="49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AF</a:t>
              </a:r>
              <a:r>
                <a:rPr lang="en-US" altLang="zh-CN" sz="1800" b="1" baseline="-20000" dirty="0">
                  <a:latin typeface="宋体" panose="02010600030101010101" pitchFamily="2" charset="-122"/>
                </a:rPr>
                <a:t>2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  A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2</a:t>
              </a:r>
            </a:p>
          </p:txBody>
        </p:sp>
        <p:sp>
          <p:nvSpPr>
            <p:cNvPr id="51" name="Line 41"/>
            <p:cNvSpPr>
              <a:spLocks noChangeShapeType="1"/>
            </p:cNvSpPr>
            <p:nvPr/>
          </p:nvSpPr>
          <p:spPr bwMode="auto">
            <a:xfrm>
              <a:off x="5800533" y="3503288"/>
              <a:ext cx="0" cy="291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2" name="Text Box 37"/>
            <p:cNvSpPr txBox="1">
              <a:spLocks noChangeArrowheads="1"/>
            </p:cNvSpPr>
            <p:nvPr/>
          </p:nvSpPr>
          <p:spPr bwMode="auto">
            <a:xfrm>
              <a:off x="4663870" y="3503288"/>
              <a:ext cx="720738" cy="291453"/>
            </a:xfrm>
            <a:prstGeom prst="rect">
              <a:avLst/>
            </a:prstGeom>
            <a:solidFill>
              <a:srgbClr val="FF99CC">
                <a:alpha val="49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OP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j1</a:t>
              </a:r>
            </a:p>
          </p:txBody>
        </p:sp>
        <p:sp>
          <p:nvSpPr>
            <p:cNvPr id="53" name="Text Box 37"/>
            <p:cNvSpPr txBox="1">
              <a:spLocks noChangeArrowheads="1"/>
            </p:cNvSpPr>
            <p:nvPr/>
          </p:nvSpPr>
          <p:spPr bwMode="auto">
            <a:xfrm>
              <a:off x="6456178" y="3503288"/>
              <a:ext cx="571504" cy="291453"/>
            </a:xfrm>
            <a:prstGeom prst="rect">
              <a:avLst/>
            </a:prstGeom>
            <a:solidFill>
              <a:srgbClr val="FF99CC">
                <a:alpha val="49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OP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j2</a:t>
              </a:r>
              <a:endParaRPr lang="en-US" altLang="zh-CN" sz="1800" b="1" dirty="0">
                <a:latin typeface="+mn-lt"/>
              </a:endParaRPr>
            </a:p>
          </p:txBody>
        </p:sp>
        <p:sp>
          <p:nvSpPr>
            <p:cNvPr id="54" name="AutoShape 26"/>
            <p:cNvSpPr>
              <a:spLocks noChangeArrowheads="1"/>
            </p:cNvSpPr>
            <p:nvPr/>
          </p:nvSpPr>
          <p:spPr bwMode="auto">
            <a:xfrm>
              <a:off x="3943790" y="3286124"/>
              <a:ext cx="432000" cy="362890"/>
            </a:xfrm>
            <a:prstGeom prst="rightArrow">
              <a:avLst>
                <a:gd name="adj1" fmla="val 50000"/>
                <a:gd name="adj2" fmla="val 50367"/>
              </a:avLst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</p:grp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214282" y="2204864"/>
            <a:ext cx="8750206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②隐含部分地址码    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←利于规整性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码长、弊于编程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1035058" y="2751834"/>
            <a:ext cx="7431074" cy="1029087"/>
            <a:chOff x="963050" y="2911229"/>
            <a:chExt cx="7431074" cy="1029087"/>
          </a:xfrm>
        </p:grpSpPr>
        <p:sp>
          <p:nvSpPr>
            <p:cNvPr id="58" name="Text Box 46"/>
            <p:cNvSpPr txBox="1">
              <a:spLocks noChangeArrowheads="1"/>
            </p:cNvSpPr>
            <p:nvPr/>
          </p:nvSpPr>
          <p:spPr bwMode="auto">
            <a:xfrm>
              <a:off x="2363780" y="2911229"/>
              <a:ext cx="1279526" cy="296617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AF</a:t>
              </a:r>
              <a:r>
                <a:rPr lang="en-US" altLang="zh-CN" sz="1800" b="1" baseline="-20000" dirty="0">
                  <a:latin typeface="宋体" panose="02010600030101010101" pitchFamily="2" charset="-122"/>
                </a:rPr>
                <a:t>1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   A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59" name="Line 47"/>
            <p:cNvSpPr>
              <a:spLocks noChangeShapeType="1"/>
            </p:cNvSpPr>
            <p:nvPr/>
          </p:nvSpPr>
          <p:spPr bwMode="auto">
            <a:xfrm flipH="1">
              <a:off x="2773347" y="2914649"/>
              <a:ext cx="0" cy="2966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Text Box 37"/>
            <p:cNvSpPr txBox="1">
              <a:spLocks noChangeArrowheads="1"/>
            </p:cNvSpPr>
            <p:nvPr/>
          </p:nvSpPr>
          <p:spPr bwMode="auto">
            <a:xfrm>
              <a:off x="1649400" y="2914649"/>
              <a:ext cx="714380" cy="296617"/>
            </a:xfrm>
            <a:prstGeom prst="rect">
              <a:avLst/>
            </a:prstGeom>
            <a:solidFill>
              <a:srgbClr val="FF99CC">
                <a:alpha val="5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anose="02010600030101010101" pitchFamily="2" charset="-122"/>
                </a:rPr>
                <a:t>OP</a:t>
              </a:r>
              <a:r>
                <a:rPr lang="en-US" altLang="zh-CN" sz="1800" b="1" baseline="-18000" dirty="0" err="1">
                  <a:latin typeface="宋体" panose="02010600030101010101" pitchFamily="2" charset="-122"/>
                </a:rPr>
                <a:t>i</a:t>
              </a:r>
              <a:endParaRPr lang="en-US" altLang="zh-CN" sz="1800" b="1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61" name="Text Box 40"/>
            <p:cNvSpPr txBox="1">
              <a:spLocks noChangeArrowheads="1"/>
            </p:cNvSpPr>
            <p:nvPr/>
          </p:nvSpPr>
          <p:spPr bwMode="auto">
            <a:xfrm>
              <a:off x="3636948" y="3279854"/>
              <a:ext cx="500066" cy="296617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RA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2</a:t>
              </a:r>
            </a:p>
          </p:txBody>
        </p:sp>
        <p:sp>
          <p:nvSpPr>
            <p:cNvPr id="63" name="Text Box 37"/>
            <p:cNvSpPr txBox="1">
              <a:spLocks noChangeArrowheads="1"/>
            </p:cNvSpPr>
            <p:nvPr/>
          </p:nvSpPr>
          <p:spPr bwMode="auto">
            <a:xfrm>
              <a:off x="1643042" y="3279854"/>
              <a:ext cx="714380" cy="296617"/>
            </a:xfrm>
            <a:prstGeom prst="rect">
              <a:avLst/>
            </a:prstGeom>
            <a:solidFill>
              <a:srgbClr val="FF99CC">
                <a:alpha val="5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anose="02010600030101010101" pitchFamily="2" charset="-122"/>
                </a:rPr>
                <a:t>OP</a:t>
              </a:r>
              <a:r>
                <a:rPr lang="en-US" altLang="zh-CN" sz="1800" b="1" baseline="-18000" dirty="0" err="1">
                  <a:latin typeface="宋体" panose="02010600030101010101" pitchFamily="2" charset="-122"/>
                </a:rPr>
                <a:t>j</a:t>
              </a:r>
              <a:endParaRPr lang="en-US" altLang="zh-CN" sz="1800" b="1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71" name="AutoShape 26"/>
            <p:cNvSpPr>
              <a:spLocks noChangeArrowheads="1"/>
            </p:cNvSpPr>
            <p:nvPr/>
          </p:nvSpPr>
          <p:spPr bwMode="auto">
            <a:xfrm>
              <a:off x="4355976" y="3057525"/>
              <a:ext cx="432000" cy="370637"/>
            </a:xfrm>
            <a:prstGeom prst="rightArrow">
              <a:avLst>
                <a:gd name="adj1" fmla="val 50000"/>
                <a:gd name="adj2" fmla="val 50367"/>
              </a:avLst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Text Box 46"/>
            <p:cNvSpPr txBox="1">
              <a:spLocks noChangeArrowheads="1"/>
            </p:cNvSpPr>
            <p:nvPr/>
          </p:nvSpPr>
          <p:spPr bwMode="auto">
            <a:xfrm>
              <a:off x="2357422" y="3279854"/>
              <a:ext cx="1279526" cy="296617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AF</a:t>
              </a:r>
              <a:r>
                <a:rPr lang="en-US" altLang="zh-CN" sz="1800" b="1" baseline="-20000" dirty="0">
                  <a:latin typeface="宋体" panose="02010600030101010101" pitchFamily="2" charset="-122"/>
                </a:rPr>
                <a:t>1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   A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73" name="Line 47"/>
            <p:cNvSpPr>
              <a:spLocks noChangeShapeType="1"/>
            </p:cNvSpPr>
            <p:nvPr/>
          </p:nvSpPr>
          <p:spPr bwMode="auto">
            <a:xfrm>
              <a:off x="2773347" y="3279854"/>
              <a:ext cx="0" cy="2966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Text Box 46"/>
            <p:cNvSpPr txBox="1">
              <a:spLocks noChangeArrowheads="1"/>
            </p:cNvSpPr>
            <p:nvPr/>
          </p:nvSpPr>
          <p:spPr bwMode="auto">
            <a:xfrm>
              <a:off x="5796794" y="2914649"/>
              <a:ext cx="1120384" cy="296617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AF</a:t>
              </a:r>
              <a:r>
                <a:rPr lang="en-US" altLang="zh-CN" sz="1800" b="1" baseline="-20000" dirty="0">
                  <a:latin typeface="宋体" panose="02010600030101010101" pitchFamily="2" charset="-122"/>
                </a:rPr>
                <a:t>1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   A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75" name="Line 47"/>
            <p:cNvSpPr>
              <a:spLocks noChangeShapeType="1"/>
            </p:cNvSpPr>
            <p:nvPr/>
          </p:nvSpPr>
          <p:spPr bwMode="auto">
            <a:xfrm flipH="1">
              <a:off x="6206361" y="2914649"/>
              <a:ext cx="0" cy="2966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Text Box 37"/>
            <p:cNvSpPr txBox="1">
              <a:spLocks noChangeArrowheads="1"/>
            </p:cNvSpPr>
            <p:nvPr/>
          </p:nvSpPr>
          <p:spPr bwMode="auto">
            <a:xfrm>
              <a:off x="5082414" y="2914649"/>
              <a:ext cx="714380" cy="296617"/>
            </a:xfrm>
            <a:prstGeom prst="rect">
              <a:avLst/>
            </a:prstGeom>
            <a:solidFill>
              <a:srgbClr val="FF99CC">
                <a:alpha val="5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anose="02010600030101010101" pitchFamily="2" charset="-122"/>
                </a:rPr>
                <a:t>OP</a:t>
              </a:r>
              <a:r>
                <a:rPr lang="en-US" altLang="zh-CN" sz="1800" b="1" baseline="-18000" dirty="0" err="1">
                  <a:latin typeface="宋体" panose="02010600030101010101" pitchFamily="2" charset="-122"/>
                </a:rPr>
                <a:t>i</a:t>
              </a:r>
              <a:endParaRPr lang="en-US" altLang="zh-CN" sz="1800" b="1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78" name="Text Box 37"/>
            <p:cNvSpPr txBox="1">
              <a:spLocks noChangeArrowheads="1"/>
            </p:cNvSpPr>
            <p:nvPr/>
          </p:nvSpPr>
          <p:spPr bwMode="auto">
            <a:xfrm>
              <a:off x="5076056" y="3279854"/>
              <a:ext cx="714380" cy="296617"/>
            </a:xfrm>
            <a:prstGeom prst="rect">
              <a:avLst/>
            </a:prstGeom>
            <a:solidFill>
              <a:srgbClr val="FF99CC">
                <a:alpha val="5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anose="02010600030101010101" pitchFamily="2" charset="-122"/>
                </a:rPr>
                <a:t>OP</a:t>
              </a:r>
              <a:r>
                <a:rPr lang="en-US" altLang="zh-CN" sz="1800" b="1" baseline="-18000" dirty="0" err="1">
                  <a:latin typeface="宋体" panose="02010600030101010101" pitchFamily="2" charset="-122"/>
                </a:rPr>
                <a:t>j</a:t>
              </a:r>
              <a:endParaRPr lang="en-US" altLang="zh-CN" sz="1800" b="1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79" name="Text Box 46"/>
            <p:cNvSpPr txBox="1">
              <a:spLocks noChangeArrowheads="1"/>
            </p:cNvSpPr>
            <p:nvPr/>
          </p:nvSpPr>
          <p:spPr bwMode="auto">
            <a:xfrm>
              <a:off x="5790436" y="3279854"/>
              <a:ext cx="1126742" cy="296617"/>
            </a:xfrm>
            <a:prstGeom prst="rect">
              <a:avLst/>
            </a:prstGeom>
            <a:solidFill>
              <a:srgbClr val="FFCC99">
                <a:alpha val="50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AF</a:t>
              </a:r>
              <a:r>
                <a:rPr lang="en-US" altLang="zh-CN" sz="1800" b="1" baseline="-20000" dirty="0">
                  <a:latin typeface="宋体" panose="02010600030101010101" pitchFamily="2" charset="-122"/>
                </a:rPr>
                <a:t>1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   A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80" name="Line 47"/>
            <p:cNvSpPr>
              <a:spLocks noChangeShapeType="1"/>
            </p:cNvSpPr>
            <p:nvPr/>
          </p:nvSpPr>
          <p:spPr bwMode="auto">
            <a:xfrm>
              <a:off x="6206361" y="3279854"/>
              <a:ext cx="0" cy="2966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Text Box 32"/>
            <p:cNvSpPr txBox="1">
              <a:spLocks noChangeArrowheads="1"/>
            </p:cNvSpPr>
            <p:nvPr/>
          </p:nvSpPr>
          <p:spPr bwMode="auto">
            <a:xfrm>
              <a:off x="963050" y="3654564"/>
              <a:ext cx="2672846" cy="28575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54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anose="02010600030101010101" pitchFamily="2" charset="-122"/>
                </a:rPr>
                <a:t>仅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REG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寻址时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缺省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方式位</a:t>
              </a:r>
            </a:p>
          </p:txBody>
        </p:sp>
        <p:cxnSp>
          <p:nvCxnSpPr>
            <p:cNvPr id="82" name="直接箭头连接符 51"/>
            <p:cNvCxnSpPr/>
            <p:nvPr/>
          </p:nvCxnSpPr>
          <p:spPr bwMode="auto">
            <a:xfrm flipV="1">
              <a:off x="3635896" y="3583126"/>
              <a:ext cx="221725" cy="214314"/>
            </a:xfrm>
            <a:prstGeom prst="bentConnector3">
              <a:avLst>
                <a:gd name="adj1" fmla="val 99890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88" name="Text Box 32"/>
            <p:cNvSpPr txBox="1">
              <a:spLocks noChangeArrowheads="1"/>
            </p:cNvSpPr>
            <p:nvPr/>
          </p:nvSpPr>
          <p:spPr bwMode="auto">
            <a:xfrm>
              <a:off x="5718998" y="3654564"/>
              <a:ext cx="2675126" cy="285752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54000" tIns="10800" rIns="18000" bIns="10800" anchor="ctr"/>
            <a:lstStyle/>
            <a:p>
              <a:r>
                <a:rPr lang="zh-CN" altLang="en-US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约定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: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RA</a:t>
              </a:r>
              <a:r>
                <a:rPr lang="en-US" altLang="zh-CN" sz="1800" b="1" baseline="-14000" dirty="0">
                  <a:latin typeface="宋体" panose="02010600030101010101" pitchFamily="2" charset="-122"/>
                </a:rPr>
                <a:t>2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为特定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REG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如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R1)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89" name="直接箭头连接符 51"/>
            <p:cNvCxnSpPr>
              <a:stCxn id="88" idx="1"/>
            </p:cNvCxnSpPr>
            <p:nvPr/>
          </p:nvCxnSpPr>
          <p:spPr bwMode="auto">
            <a:xfrm rot="10800000">
              <a:off x="5433256" y="3583126"/>
              <a:ext cx="285743" cy="214314"/>
            </a:xfrm>
            <a:prstGeom prst="bentConnector3">
              <a:avLst>
                <a:gd name="adj1" fmla="val 99710"/>
              </a:avLst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94" name="Text Box 4"/>
          <p:cNvSpPr txBox="1">
            <a:spLocks noChangeArrowheads="1"/>
          </p:cNvSpPr>
          <p:nvPr/>
        </p:nvSpPr>
        <p:spPr bwMode="auto">
          <a:xfrm>
            <a:off x="214282" y="3861048"/>
            <a:ext cx="8736013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③隐含部分寻址方式位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←利于规整性、执行速度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112" name="Text Box 4"/>
          <p:cNvSpPr txBox="1">
            <a:spLocks noChangeArrowheads="1"/>
          </p:cNvSpPr>
          <p:nvPr/>
        </p:nvSpPr>
        <p:spPr bwMode="auto">
          <a:xfrm>
            <a:off x="214282" y="429174"/>
            <a:ext cx="8822214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*指令格式的优化：</a:t>
            </a:r>
            <a:r>
              <a:rPr lang="zh-CN" altLang="en-US" b="1" dirty="0">
                <a:latin typeface="宋体" panose="02010600030101010101" pitchFamily="2" charset="-122"/>
              </a:rPr>
              <a:t>归并格式，以优化性能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规整性</a:t>
            </a:r>
            <a:r>
              <a:rPr lang="en-US" altLang="zh-CN" sz="1600" b="1" dirty="0">
                <a:latin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</a:rPr>
              <a:t>平均码长</a:t>
            </a:r>
            <a:r>
              <a:rPr lang="en-US" altLang="zh-CN" sz="1600" b="1" dirty="0">
                <a:latin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</a:rPr>
              <a:t>执行速度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6804248" y="2751834"/>
            <a:ext cx="2232248" cy="533150"/>
            <a:chOff x="6300198" y="2668168"/>
            <a:chExt cx="2232248" cy="533150"/>
          </a:xfrm>
        </p:grpSpPr>
        <p:sp>
          <p:nvSpPr>
            <p:cNvPr id="62" name="Text Box 32"/>
            <p:cNvSpPr txBox="1">
              <a:spLocks noChangeArrowheads="1"/>
            </p:cNvSpPr>
            <p:nvPr/>
          </p:nvSpPr>
          <p:spPr bwMode="auto">
            <a:xfrm>
              <a:off x="6588230" y="2668168"/>
              <a:ext cx="1944216" cy="53315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A1=k*4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时，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A1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可缩短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2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位或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A1</a:t>
              </a:r>
              <a:r>
                <a:rPr lang="en-US" altLang="zh-CN" sz="1800" b="1" dirty="0">
                  <a:latin typeface="宋体" panose="02010600030101010101" pitchFamily="2" charset="-122"/>
                  <a:sym typeface="Symbol" panose="05050102010706020507"/>
                </a:rPr>
                <a:t>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=A1:00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64" name="直接箭头连接符 51"/>
            <p:cNvCxnSpPr/>
            <p:nvPr/>
          </p:nvCxnSpPr>
          <p:spPr bwMode="auto">
            <a:xfrm flipH="1" flipV="1">
              <a:off x="6300198" y="2819896"/>
              <a:ext cx="288000" cy="10618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0" name="组合 39"/>
          <p:cNvGrpSpPr/>
          <p:nvPr/>
        </p:nvGrpSpPr>
        <p:grpSpPr>
          <a:xfrm>
            <a:off x="1619672" y="4365104"/>
            <a:ext cx="6846460" cy="1369044"/>
            <a:chOff x="1476599" y="4509120"/>
            <a:chExt cx="6846460" cy="1369044"/>
          </a:xfrm>
        </p:grpSpPr>
        <p:sp>
          <p:nvSpPr>
            <p:cNvPr id="96" name="Text Box 50"/>
            <p:cNvSpPr txBox="1">
              <a:spLocks noChangeArrowheads="1"/>
            </p:cNvSpPr>
            <p:nvPr/>
          </p:nvSpPr>
          <p:spPr bwMode="auto">
            <a:xfrm>
              <a:off x="1476599" y="4868267"/>
              <a:ext cx="719137" cy="288925"/>
            </a:xfrm>
            <a:prstGeom prst="rect">
              <a:avLst/>
            </a:prstGeom>
            <a:solidFill>
              <a:srgbClr val="FF99CC">
                <a:alpha val="49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 err="1">
                  <a:latin typeface="宋体" panose="02010600030101010101" pitchFamily="2" charset="-122"/>
                </a:rPr>
                <a:t>OP</a:t>
              </a:r>
              <a:r>
                <a:rPr lang="en-US" altLang="zh-CN" sz="2000" b="1" baseline="-18000" dirty="0" err="1">
                  <a:latin typeface="宋体" panose="02010600030101010101" pitchFamily="2" charset="-122"/>
                </a:rPr>
                <a:t>i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 </a:t>
              </a:r>
              <a:endParaRPr lang="en-US" altLang="zh-CN" sz="18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97" name="Text Box 51"/>
            <p:cNvSpPr txBox="1">
              <a:spLocks noChangeArrowheads="1"/>
            </p:cNvSpPr>
            <p:nvPr/>
          </p:nvSpPr>
          <p:spPr bwMode="auto">
            <a:xfrm>
              <a:off x="3059832" y="4868267"/>
              <a:ext cx="1150763" cy="288925"/>
            </a:xfrm>
            <a:prstGeom prst="rect">
              <a:avLst/>
            </a:prstGeom>
            <a:solidFill>
              <a:srgbClr val="FFCC99">
                <a:alpha val="49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DF</a:t>
              </a:r>
              <a:r>
                <a:rPr lang="en-US" altLang="zh-CN" sz="2000" b="1" baseline="-18000" dirty="0">
                  <a:latin typeface="宋体" panose="02010600030101010101" pitchFamily="2" charset="-122"/>
                </a:rPr>
                <a:t>2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  A</a:t>
              </a:r>
              <a:r>
                <a:rPr lang="en-US" altLang="zh-CN" sz="2000" b="1" baseline="-18000" dirty="0">
                  <a:latin typeface="宋体" panose="02010600030101010101" pitchFamily="2" charset="-122"/>
                </a:rPr>
                <a:t>2</a:t>
              </a:r>
            </a:p>
          </p:txBody>
        </p:sp>
        <p:sp>
          <p:nvSpPr>
            <p:cNvPr id="98" name="Line 52"/>
            <p:cNvSpPr>
              <a:spLocks noChangeShapeType="1"/>
            </p:cNvSpPr>
            <p:nvPr/>
          </p:nvSpPr>
          <p:spPr bwMode="auto">
            <a:xfrm>
              <a:off x="3491582" y="4868267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Text Box 53"/>
            <p:cNvSpPr txBox="1">
              <a:spLocks noChangeArrowheads="1"/>
            </p:cNvSpPr>
            <p:nvPr/>
          </p:nvSpPr>
          <p:spPr bwMode="auto">
            <a:xfrm>
              <a:off x="1763688" y="4509120"/>
              <a:ext cx="2246333" cy="33655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T</a:t>
              </a:r>
              <a:r>
                <a:rPr lang="zh-CN" altLang="en-US" sz="1800" b="1" baseline="-14000" dirty="0">
                  <a:latin typeface="宋体" panose="02010600030101010101" pitchFamily="2" charset="-122"/>
                </a:rPr>
                <a:t>寻址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=T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DF1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+T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A1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+T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DF2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+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T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A2</a:t>
              </a:r>
            </a:p>
          </p:txBody>
        </p:sp>
        <p:sp>
          <p:nvSpPr>
            <p:cNvPr id="103" name="Text Box 57"/>
            <p:cNvSpPr txBox="1">
              <a:spLocks noChangeArrowheads="1"/>
            </p:cNvSpPr>
            <p:nvPr/>
          </p:nvSpPr>
          <p:spPr bwMode="auto">
            <a:xfrm>
              <a:off x="5026219" y="4868267"/>
              <a:ext cx="719137" cy="288925"/>
            </a:xfrm>
            <a:prstGeom prst="rect">
              <a:avLst/>
            </a:prstGeom>
            <a:solidFill>
              <a:srgbClr val="FF99CC">
                <a:alpha val="49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 err="1">
                  <a:latin typeface="宋体" panose="02010600030101010101" pitchFamily="2" charset="-122"/>
                </a:rPr>
                <a:t>OP</a:t>
              </a:r>
              <a:r>
                <a:rPr lang="en-US" altLang="zh-CN" sz="2000" b="1" baseline="-18000" dirty="0" err="1">
                  <a:latin typeface="宋体" panose="02010600030101010101" pitchFamily="2" charset="-122"/>
                </a:rPr>
                <a:t>i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 </a:t>
              </a:r>
              <a:endParaRPr lang="en-US" altLang="zh-CN" sz="18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06" name="Text Box 60"/>
            <p:cNvSpPr txBox="1">
              <a:spLocks noChangeArrowheads="1"/>
            </p:cNvSpPr>
            <p:nvPr/>
          </p:nvSpPr>
          <p:spPr bwMode="auto">
            <a:xfrm>
              <a:off x="5745356" y="4868268"/>
              <a:ext cx="428686" cy="289818"/>
            </a:xfrm>
            <a:prstGeom prst="rect">
              <a:avLst/>
            </a:prstGeom>
            <a:solidFill>
              <a:srgbClr val="FFCC99">
                <a:alpha val="49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54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A</a:t>
              </a:r>
              <a:r>
                <a:rPr lang="en-US" altLang="zh-CN" sz="2000" b="1" baseline="-18000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107" name="AutoShape 61"/>
            <p:cNvSpPr>
              <a:spLocks noChangeArrowheads="1"/>
            </p:cNvSpPr>
            <p:nvPr/>
          </p:nvSpPr>
          <p:spPr bwMode="auto">
            <a:xfrm>
              <a:off x="4428927" y="4797152"/>
              <a:ext cx="432000" cy="360363"/>
            </a:xfrm>
            <a:prstGeom prst="rightArrow">
              <a:avLst>
                <a:gd name="adj1" fmla="val 50000"/>
                <a:gd name="adj2" fmla="val 50367"/>
              </a:avLst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Text Box 62"/>
            <p:cNvSpPr txBox="1">
              <a:spLocks noChangeArrowheads="1"/>
            </p:cNvSpPr>
            <p:nvPr/>
          </p:nvSpPr>
          <p:spPr bwMode="auto">
            <a:xfrm>
              <a:off x="5025276" y="4532610"/>
              <a:ext cx="2352873" cy="336550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T</a:t>
              </a:r>
              <a:r>
                <a:rPr lang="zh-CN" altLang="en-US" sz="1800" b="1" baseline="-14000" dirty="0">
                  <a:latin typeface="宋体" panose="02010600030101010101" pitchFamily="2" charset="-122"/>
                </a:rPr>
                <a:t>寻址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=T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DF2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+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max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{T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A1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,T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A2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}</a:t>
              </a:r>
            </a:p>
          </p:txBody>
        </p:sp>
        <p:sp>
          <p:nvSpPr>
            <p:cNvPr id="77" name="Text Box 60"/>
            <p:cNvSpPr txBox="1">
              <a:spLocks noChangeArrowheads="1"/>
            </p:cNvSpPr>
            <p:nvPr/>
          </p:nvSpPr>
          <p:spPr bwMode="auto">
            <a:xfrm>
              <a:off x="2195736" y="4868267"/>
              <a:ext cx="863898" cy="288925"/>
            </a:xfrm>
            <a:prstGeom prst="rect">
              <a:avLst/>
            </a:prstGeom>
            <a:solidFill>
              <a:srgbClr val="FFCC99">
                <a:alpha val="49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DF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1  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A</a:t>
              </a:r>
              <a:r>
                <a:rPr lang="en-US" altLang="zh-CN" sz="2000" b="1" baseline="-18000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83" name="Line 52"/>
            <p:cNvSpPr>
              <a:spLocks noChangeShapeType="1"/>
            </p:cNvSpPr>
            <p:nvPr/>
          </p:nvSpPr>
          <p:spPr bwMode="auto">
            <a:xfrm>
              <a:off x="2627784" y="4869160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Text Box 51"/>
            <p:cNvSpPr txBox="1">
              <a:spLocks noChangeArrowheads="1"/>
            </p:cNvSpPr>
            <p:nvPr/>
          </p:nvSpPr>
          <p:spPr bwMode="auto">
            <a:xfrm>
              <a:off x="6174042" y="4869160"/>
              <a:ext cx="1150763" cy="288925"/>
            </a:xfrm>
            <a:prstGeom prst="rect">
              <a:avLst/>
            </a:prstGeom>
            <a:solidFill>
              <a:srgbClr val="FFCC99">
                <a:alpha val="49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DF</a:t>
              </a:r>
              <a:r>
                <a:rPr lang="en-US" altLang="zh-CN" sz="2000" b="1" baseline="-18000" dirty="0">
                  <a:latin typeface="宋体" panose="02010600030101010101" pitchFamily="2" charset="-122"/>
                </a:rPr>
                <a:t>2</a:t>
              </a:r>
              <a:r>
                <a:rPr lang="en-US" altLang="zh-CN" sz="1800" b="1" baseline="-18000" dirty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  A</a:t>
              </a:r>
              <a:r>
                <a:rPr lang="en-US" altLang="zh-CN" sz="2000" b="1" baseline="-18000" dirty="0">
                  <a:latin typeface="宋体" panose="02010600030101010101" pitchFamily="2" charset="-122"/>
                </a:rPr>
                <a:t>2</a:t>
              </a:r>
            </a:p>
          </p:txBody>
        </p:sp>
        <p:sp>
          <p:nvSpPr>
            <p:cNvPr id="85" name="Line 52"/>
            <p:cNvSpPr>
              <a:spLocks noChangeShapeType="1"/>
            </p:cNvSpPr>
            <p:nvPr/>
          </p:nvSpPr>
          <p:spPr bwMode="auto">
            <a:xfrm>
              <a:off x="6605792" y="4868267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Text Box 32"/>
            <p:cNvSpPr txBox="1">
              <a:spLocks noChangeArrowheads="1"/>
            </p:cNvSpPr>
            <p:nvPr/>
          </p:nvSpPr>
          <p:spPr bwMode="auto">
            <a:xfrm>
              <a:off x="6321420" y="5231479"/>
              <a:ext cx="2001639" cy="646685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 lIns="54000" tIns="10800" rIns="18000" bIns="10800" anchor="ctr"/>
            <a:lstStyle/>
            <a:p>
              <a:r>
                <a:rPr lang="zh-CN" altLang="en-US" sz="1800" b="1" dirty="0">
                  <a:latin typeface="宋体" panose="02010600030101010101" pitchFamily="2" charset="-122"/>
                </a:rPr>
                <a:t>缺省一个方式位时</a:t>
              </a:r>
              <a:endParaRPr lang="en-US" altLang="zh-CN" sz="1800" b="1" dirty="0">
                <a:latin typeface="宋体" panose="02010600030101010101" pitchFamily="2" charset="-122"/>
              </a:endParaRPr>
            </a:p>
            <a:p>
              <a:r>
                <a:rPr lang="en-US" altLang="zh-CN" sz="1600" b="1" dirty="0">
                  <a:latin typeface="宋体" panose="02010600030101010101" pitchFamily="2" charset="-122"/>
                </a:rPr>
                <a:t>(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如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R-M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及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R-R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型的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R)</a:t>
              </a:r>
              <a:endParaRPr lang="zh-CN" altLang="en-US" sz="1800" b="1" dirty="0">
                <a:latin typeface="宋体" panose="02010600030101010101" pitchFamily="2" charset="-122"/>
              </a:endParaRPr>
            </a:p>
          </p:txBody>
        </p:sp>
        <p:cxnSp>
          <p:nvCxnSpPr>
            <p:cNvPr id="93" name="直接箭头连接符 51"/>
            <p:cNvCxnSpPr>
              <a:endCxn id="106" idx="2"/>
            </p:cNvCxnSpPr>
            <p:nvPr/>
          </p:nvCxnSpPr>
          <p:spPr bwMode="auto">
            <a:xfrm rot="10800000">
              <a:off x="5959700" y="5158087"/>
              <a:ext cx="361723" cy="287137"/>
            </a:xfrm>
            <a:prstGeom prst="bentConnector2">
              <a:avLst/>
            </a:prstGeom>
            <a:solidFill>
              <a:schemeClr val="accent1"/>
            </a:solidFill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7" name="组合 36"/>
          <p:cNvGrpSpPr/>
          <p:nvPr/>
        </p:nvGrpSpPr>
        <p:grpSpPr>
          <a:xfrm>
            <a:off x="2627784" y="5013176"/>
            <a:ext cx="3658706" cy="1296144"/>
            <a:chOff x="2713495" y="5154912"/>
            <a:chExt cx="3658706" cy="1296144"/>
          </a:xfrm>
        </p:grpSpPr>
        <p:sp>
          <p:nvSpPr>
            <p:cNvPr id="115" name="Text Box 57"/>
            <p:cNvSpPr txBox="1">
              <a:spLocks noChangeArrowheads="1"/>
            </p:cNvSpPr>
            <p:nvPr/>
          </p:nvSpPr>
          <p:spPr bwMode="auto">
            <a:xfrm>
              <a:off x="2713495" y="5373216"/>
              <a:ext cx="657759" cy="288925"/>
            </a:xfrm>
            <a:prstGeom prst="rect">
              <a:avLst/>
            </a:prstGeom>
            <a:solidFill>
              <a:srgbClr val="FF99CC">
                <a:alpha val="49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 err="1">
                  <a:latin typeface="宋体" panose="02010600030101010101" pitchFamily="2" charset="-122"/>
                </a:rPr>
                <a:t>OP</a:t>
              </a:r>
              <a:r>
                <a:rPr lang="en-US" altLang="zh-CN" sz="2000" b="1" baseline="-18000" dirty="0" err="1">
                  <a:latin typeface="宋体" panose="02010600030101010101" pitchFamily="2" charset="-122"/>
                </a:rPr>
                <a:t>i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 </a:t>
              </a:r>
              <a:endParaRPr lang="en-US" altLang="zh-CN" sz="18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16" name="Text Box 60"/>
            <p:cNvSpPr txBox="1">
              <a:spLocks noChangeArrowheads="1"/>
            </p:cNvSpPr>
            <p:nvPr/>
          </p:nvSpPr>
          <p:spPr bwMode="auto">
            <a:xfrm>
              <a:off x="3374616" y="5373217"/>
              <a:ext cx="428686" cy="289818"/>
            </a:xfrm>
            <a:prstGeom prst="rect">
              <a:avLst/>
            </a:prstGeom>
            <a:solidFill>
              <a:srgbClr val="FFCC99">
                <a:alpha val="49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54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A</a:t>
              </a:r>
              <a:r>
                <a:rPr lang="en-US" altLang="zh-CN" sz="2000" b="1" baseline="-18000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117" name="Text Box 51"/>
            <p:cNvSpPr txBox="1">
              <a:spLocks noChangeArrowheads="1"/>
            </p:cNvSpPr>
            <p:nvPr/>
          </p:nvSpPr>
          <p:spPr bwMode="auto">
            <a:xfrm>
              <a:off x="3803302" y="5373216"/>
              <a:ext cx="694407" cy="288925"/>
            </a:xfrm>
            <a:prstGeom prst="rect">
              <a:avLst/>
            </a:prstGeom>
            <a:solidFill>
              <a:srgbClr val="FFCC99">
                <a:alpha val="49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 A</a:t>
              </a:r>
              <a:r>
                <a:rPr lang="en-US" altLang="zh-CN" sz="2000" b="1" baseline="-18000" dirty="0">
                  <a:latin typeface="宋体" panose="02010600030101010101" pitchFamily="2" charset="-122"/>
                </a:rPr>
                <a:t>21</a:t>
              </a:r>
            </a:p>
          </p:txBody>
        </p:sp>
        <p:sp>
          <p:nvSpPr>
            <p:cNvPr id="119" name="Text Box 57"/>
            <p:cNvSpPr txBox="1">
              <a:spLocks noChangeArrowheads="1"/>
            </p:cNvSpPr>
            <p:nvPr/>
          </p:nvSpPr>
          <p:spPr bwMode="auto">
            <a:xfrm>
              <a:off x="2713495" y="5731470"/>
              <a:ext cx="662486" cy="288925"/>
            </a:xfrm>
            <a:prstGeom prst="rect">
              <a:avLst/>
            </a:prstGeom>
            <a:solidFill>
              <a:srgbClr val="FF99CC">
                <a:alpha val="49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18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800" b="1" dirty="0" err="1">
                  <a:latin typeface="宋体" panose="02010600030101010101" pitchFamily="2" charset="-122"/>
                </a:rPr>
                <a:t>OP</a:t>
              </a:r>
              <a:r>
                <a:rPr lang="en-US" altLang="zh-CN" sz="2000" b="1" baseline="-18000" dirty="0" err="1">
                  <a:latin typeface="宋体" panose="02010600030101010101" pitchFamily="2" charset="-122"/>
                </a:rPr>
                <a:t>i</a:t>
              </a:r>
              <a:r>
                <a:rPr lang="en-US" altLang="zh-CN" sz="2000" b="1" dirty="0">
                  <a:latin typeface="宋体" panose="02010600030101010101" pitchFamily="2" charset="-122"/>
                  <a:sym typeface="Symbol" panose="05050102010706020507"/>
                </a:rPr>
                <a:t>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 </a:t>
              </a:r>
              <a:endParaRPr lang="en-US" altLang="zh-CN" sz="1800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20" name="Text Box 60"/>
            <p:cNvSpPr txBox="1">
              <a:spLocks noChangeArrowheads="1"/>
            </p:cNvSpPr>
            <p:nvPr/>
          </p:nvSpPr>
          <p:spPr bwMode="auto">
            <a:xfrm>
              <a:off x="3375981" y="5730577"/>
              <a:ext cx="428686" cy="289818"/>
            </a:xfrm>
            <a:prstGeom prst="rect">
              <a:avLst/>
            </a:prstGeom>
            <a:solidFill>
              <a:srgbClr val="FFCC99">
                <a:alpha val="49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54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A</a:t>
              </a:r>
              <a:r>
                <a:rPr lang="en-US" altLang="zh-CN" sz="2000" b="1" baseline="-18000" dirty="0">
                  <a:latin typeface="宋体" panose="02010600030101010101" pitchFamily="2" charset="-122"/>
                </a:rPr>
                <a:t>1</a:t>
              </a:r>
            </a:p>
          </p:txBody>
        </p:sp>
        <p:sp>
          <p:nvSpPr>
            <p:cNvPr id="123" name="Text Box 51"/>
            <p:cNvSpPr txBox="1">
              <a:spLocks noChangeArrowheads="1"/>
            </p:cNvSpPr>
            <p:nvPr/>
          </p:nvSpPr>
          <p:spPr bwMode="auto">
            <a:xfrm>
              <a:off x="3803302" y="5732363"/>
              <a:ext cx="1128737" cy="288925"/>
            </a:xfrm>
            <a:prstGeom prst="rect">
              <a:avLst/>
            </a:prstGeom>
            <a:solidFill>
              <a:srgbClr val="FFCC99">
                <a:alpha val="49000"/>
              </a:srgbClr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85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   A</a:t>
              </a:r>
              <a:r>
                <a:rPr lang="en-US" altLang="zh-CN" sz="2000" b="1" baseline="-18000" dirty="0">
                  <a:latin typeface="宋体" panose="02010600030101010101" pitchFamily="2" charset="-122"/>
                </a:rPr>
                <a:t>22</a:t>
              </a:r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3044738" y="6021288"/>
              <a:ext cx="3327463" cy="429768"/>
              <a:chOff x="6176817" y="3426720"/>
              <a:chExt cx="3327463" cy="429768"/>
            </a:xfrm>
          </p:grpSpPr>
          <p:sp>
            <p:nvSpPr>
              <p:cNvPr id="126" name="Text Box 32"/>
              <p:cNvSpPr txBox="1">
                <a:spLocks noChangeArrowheads="1"/>
              </p:cNvSpPr>
              <p:nvPr/>
            </p:nvSpPr>
            <p:spPr bwMode="auto">
              <a:xfrm>
                <a:off x="6493648" y="3570736"/>
                <a:ext cx="3010632" cy="285752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 lIns="54000" tIns="10800" rIns="18000" bIns="10800" anchor="ctr"/>
              <a:lstStyle/>
              <a:p>
                <a:r>
                  <a:rPr lang="zh-CN" altLang="en-US" sz="1800" b="1" dirty="0">
                    <a:latin typeface="宋体" panose="02010600030101010101" pitchFamily="2" charset="-122"/>
                  </a:rPr>
                  <a:t>用操作码表示方式位</a:t>
                </a:r>
                <a:r>
                  <a:rPr lang="en-US" altLang="zh-CN" sz="1600" b="1" dirty="0">
                    <a:latin typeface="宋体" panose="02010600030101010101" pitchFamily="2" charset="-122"/>
                  </a:rPr>
                  <a:t>(</a:t>
                </a:r>
                <a:r>
                  <a:rPr lang="zh-CN" altLang="en-US" sz="1600" b="1" dirty="0">
                    <a:latin typeface="宋体" panose="02010600030101010101" pitchFamily="2" charset="-122"/>
                  </a:rPr>
                  <a:t>如</a:t>
                </a:r>
                <a:r>
                  <a:rPr lang="en-US" altLang="zh-CN" sz="1600" b="1" dirty="0">
                    <a:latin typeface="宋体" panose="02010600030101010101" pitchFamily="2" charset="-122"/>
                  </a:rPr>
                  <a:t>RISC)</a:t>
                </a:r>
                <a:endParaRPr lang="zh-CN" altLang="en-US" sz="1800" b="1" dirty="0">
                  <a:latin typeface="宋体" panose="02010600030101010101" pitchFamily="2" charset="-122"/>
                </a:endParaRPr>
              </a:p>
            </p:txBody>
          </p:sp>
          <p:cxnSp>
            <p:nvCxnSpPr>
              <p:cNvPr id="127" name="直接箭头连接符 51"/>
              <p:cNvCxnSpPr/>
              <p:nvPr/>
            </p:nvCxnSpPr>
            <p:spPr bwMode="auto">
              <a:xfrm rot="10800000">
                <a:off x="6176817" y="3426720"/>
                <a:ext cx="316830" cy="287785"/>
              </a:xfrm>
              <a:prstGeom prst="bentConnector2">
                <a:avLst/>
              </a:prstGeom>
              <a:solidFill>
                <a:schemeClr val="accent1"/>
              </a:solidFill>
              <a:ln w="158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32" name="直角上箭头 31"/>
            <p:cNvSpPr/>
            <p:nvPr/>
          </p:nvSpPr>
          <p:spPr bwMode="auto">
            <a:xfrm>
              <a:off x="5161767" y="5154912"/>
              <a:ext cx="432000" cy="648000"/>
            </a:xfrm>
            <a:prstGeom prst="bentUpArrow">
              <a:avLst>
                <a:gd name="adj1" fmla="val 30010"/>
                <a:gd name="adj2" fmla="val 28131"/>
                <a:gd name="adj3" fmla="val 2750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80000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6" grpId="0"/>
      <p:bldP spid="9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96"/>
          <p:cNvSpPr txBox="1">
            <a:spLocks noChangeArrowheads="1"/>
          </p:cNvSpPr>
          <p:nvPr/>
        </p:nvSpPr>
        <p:spPr bwMode="auto">
          <a:xfrm>
            <a:off x="228600" y="920549"/>
            <a:ext cx="2975248" cy="48243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、结构与功能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ISA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结构：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*数据表示：</a:t>
            </a:r>
            <a:endParaRPr lang="en-US" altLang="zh-CN" sz="16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*指令功能：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*寻址方式：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编址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数据寻址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指令寻址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57BFFDD0-6F79-46FF-BFE2-7F2EBB156BE4}" type="slidenum">
              <a:rPr lang="en-US" altLang="zh-CN" smtClean="0"/>
              <a:t>42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28600" y="447055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ea typeface="黑体" panose="02010609060101010101" pitchFamily="2" charset="-122"/>
              </a:defRPr>
            </a:lvl1pPr>
          </a:lstStyle>
          <a:p>
            <a:r>
              <a:rPr lang="zh-CN" altLang="en-US" sz="2400" dirty="0"/>
              <a:t>三、</a:t>
            </a:r>
            <a:r>
              <a:rPr lang="en-US" altLang="zh-CN" sz="2400" dirty="0"/>
              <a:t>MIPS</a:t>
            </a:r>
            <a:r>
              <a:rPr lang="zh-CN" altLang="en-US" sz="2400" dirty="0"/>
              <a:t>指令系统分析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96634" y="1405225"/>
            <a:ext cx="7018766" cy="17681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R-R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en-US" altLang="zh-CN" b="1" dirty="0">
                <a:latin typeface="宋体" panose="02010600030101010101" pitchFamily="2" charset="-122"/>
              </a:rPr>
              <a:t>GPR</a:t>
            </a:r>
            <a:r>
              <a:rPr lang="zh-CN" altLang="en-US" b="1" dirty="0">
                <a:latin typeface="宋体" panose="02010600030101010101" pitchFamily="2" charset="-122"/>
              </a:rPr>
              <a:t>型，定长指令字</a:t>
            </a:r>
            <a:r>
              <a:rPr lang="en-US" altLang="zh-CN" sz="2000" b="1" dirty="0">
                <a:latin typeface="宋体" panose="02010600030101010101" pitchFamily="2" charset="-122"/>
              </a:rPr>
              <a:t>(32b)</a:t>
            </a:r>
            <a:r>
              <a:rPr lang="zh-CN" altLang="en-US" b="1" dirty="0">
                <a:latin typeface="宋体" panose="02010600030101010101" pitchFamily="2" charset="-122"/>
              </a:rPr>
              <a:t>，显式</a:t>
            </a:r>
            <a:r>
              <a:rPr lang="en-US" altLang="zh-CN" b="1" dirty="0">
                <a:latin typeface="宋体" panose="02010600030101010101" pitchFamily="2" charset="-122"/>
              </a:rPr>
              <a:t>OPD</a:t>
            </a:r>
            <a:r>
              <a:rPr lang="zh-CN" altLang="en-US" b="1" dirty="0">
                <a:latin typeface="宋体" panose="02010600030101010101" pitchFamily="2" charset="-122"/>
              </a:rPr>
              <a:t>≤</a:t>
            </a:r>
            <a:r>
              <a:rPr lang="en-US" altLang="zh-CN" b="1" dirty="0"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latin typeface="宋体" panose="02010600030101010101" pitchFamily="2" charset="-122"/>
              </a:rPr>
              <a:t>个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整数</a:t>
            </a:r>
            <a:r>
              <a:rPr lang="en-US" altLang="zh-CN" sz="2000" b="1" dirty="0">
                <a:latin typeface="宋体" panose="02010600030101010101" pitchFamily="2" charset="-122"/>
              </a:rPr>
              <a:t>(s/u</a:t>
            </a:r>
            <a:r>
              <a:rPr lang="zh-CN" altLang="en-US" sz="2000" b="1" dirty="0">
                <a:latin typeface="宋体" panose="02010600030101010101" pitchFamily="2" charset="-122"/>
              </a:rPr>
              <a:t>、</a:t>
            </a:r>
            <a:r>
              <a:rPr lang="en-US" altLang="zh-CN" sz="2000" b="1" dirty="0">
                <a:latin typeface="宋体" panose="02010600030101010101" pitchFamily="2" charset="-122"/>
              </a:rPr>
              <a:t>8/16/32b)</a:t>
            </a:r>
            <a:r>
              <a:rPr lang="zh-CN" altLang="en-US" b="1" dirty="0">
                <a:latin typeface="宋体" panose="02010600030101010101" pitchFamily="2" charset="-122"/>
              </a:rPr>
              <a:t>，浮点数</a:t>
            </a:r>
            <a:r>
              <a:rPr lang="en-US" altLang="zh-CN" sz="2000" b="1" dirty="0">
                <a:latin typeface="宋体" panose="02010600030101010101" pitchFamily="2" charset="-122"/>
              </a:rPr>
              <a:t>(S/D)   </a:t>
            </a:r>
            <a:r>
              <a:rPr lang="zh-CN" altLang="en-US" sz="1800" b="1" dirty="0">
                <a:latin typeface="宋体" panose="02010600030101010101" pitchFamily="2" charset="-122"/>
              </a:rPr>
              <a:t>←逻辑数∈整数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 marL="2514600" indent="-2514600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传送、算术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逻辑</a:t>
            </a:r>
            <a:r>
              <a:rPr lang="en-US" altLang="zh-CN" b="1" dirty="0">
                <a:latin typeface="宋体" panose="02010600030101010101" pitchFamily="2" charset="-122"/>
              </a:rPr>
              <a:t>/</a:t>
            </a:r>
            <a:r>
              <a:rPr lang="zh-CN" altLang="en-US" b="1" dirty="0">
                <a:latin typeface="宋体" panose="02010600030101010101" pitchFamily="2" charset="-122"/>
              </a:rPr>
              <a:t>移位、浮点、转移控制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2514600" indent="-2514600">
              <a:lnSpc>
                <a:spcPct val="10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     </a:t>
            </a:r>
            <a:r>
              <a:rPr lang="zh-CN" altLang="en-US" sz="1800" dirty="0">
                <a:latin typeface="宋体" panose="02010600030101010101" pitchFamily="2" charset="-122"/>
              </a:rPr>
              <a:t>└</a:t>
            </a:r>
            <a:r>
              <a:rPr lang="zh-CN" altLang="en-US" sz="1800" b="1" dirty="0">
                <a:latin typeface="宋体" panose="02010600030101010101" pitchFamily="2" charset="-122"/>
              </a:rPr>
              <a:t>←区分定点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浮点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目的</a:t>
            </a:r>
            <a:r>
              <a:rPr lang="en-US" altLang="zh-CN" sz="1800" b="1" dirty="0">
                <a:latin typeface="宋体" panose="02010600030101010101" pitchFamily="2" charset="-122"/>
              </a:rPr>
              <a:t>REG</a:t>
            </a:r>
            <a:r>
              <a:rPr lang="zh-CN" altLang="en-US" sz="1800" b="1" dirty="0">
                <a:latin typeface="宋体" panose="02010600030101010101" pitchFamily="2" charset="-122"/>
              </a:rPr>
              <a:t>独立编址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63688" y="3404607"/>
            <a:ext cx="7128792" cy="24006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MEM</a:t>
            </a:r>
            <a:r>
              <a:rPr lang="zh-CN" altLang="en-US" b="1" dirty="0">
                <a:latin typeface="宋体" panose="02010600030101010101" pitchFamily="2" charset="-122"/>
              </a:rPr>
              <a:t>按</a:t>
            </a:r>
            <a:r>
              <a:rPr lang="zh-CN" altLang="en-US" b="1" u="sng" dirty="0">
                <a:latin typeface="宋体" panose="02010600030101010101" pitchFamily="2" charset="-122"/>
              </a:rPr>
              <a:t>字节</a:t>
            </a:r>
            <a:r>
              <a:rPr lang="zh-CN" altLang="en-US" b="1" dirty="0">
                <a:latin typeface="宋体" panose="02010600030101010101" pitchFamily="2" charset="-122"/>
              </a:rPr>
              <a:t>编址、</a:t>
            </a:r>
            <a:r>
              <a:rPr lang="en-US" altLang="zh-CN" b="1" dirty="0">
                <a:latin typeface="宋体" panose="02010600030101010101" pitchFamily="2" charset="-122"/>
              </a:rPr>
              <a:t>32</a:t>
            </a:r>
            <a:r>
              <a:rPr lang="zh-CN" altLang="en-US" b="1" dirty="0">
                <a:latin typeface="宋体" panose="02010600030101010101" pitchFamily="2" charset="-122"/>
              </a:rPr>
              <a:t>位空间，大端、对齐方式存放；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REG</a:t>
            </a:r>
            <a:r>
              <a:rPr lang="zh-CN" altLang="en-US" b="1" dirty="0">
                <a:latin typeface="宋体" panose="02010600030101010101" pitchFamily="2" charset="-122"/>
              </a:rPr>
              <a:t>按</a:t>
            </a:r>
            <a:r>
              <a:rPr lang="en-US" altLang="zh-CN" b="1" dirty="0">
                <a:latin typeface="宋体" panose="02010600030101010101" pitchFamily="2" charset="-122"/>
              </a:rPr>
              <a:t>32</a:t>
            </a:r>
            <a:r>
              <a:rPr lang="zh-CN" altLang="en-US" b="1" dirty="0">
                <a:latin typeface="宋体" panose="02010600030101010101" pitchFamily="2" charset="-122"/>
              </a:rPr>
              <a:t>位编址、</a:t>
            </a:r>
            <a:r>
              <a:rPr lang="en-US" altLang="zh-CN" b="1" dirty="0">
                <a:latin typeface="宋体" panose="02010600030101010101" pitchFamily="2" charset="-122"/>
              </a:rPr>
              <a:t>5</a:t>
            </a:r>
            <a:r>
              <a:rPr lang="zh-CN" altLang="en-US" b="1" dirty="0">
                <a:latin typeface="宋体" panose="02010600030101010101" pitchFamily="2" charset="-122"/>
              </a:rPr>
              <a:t>位空间</a:t>
            </a:r>
            <a:r>
              <a:rPr lang="en-US" altLang="zh-CN" b="1" dirty="0">
                <a:latin typeface="宋体" panose="02010600030101010101" pitchFamily="2" charset="-122"/>
              </a:rPr>
              <a:t>(32</a:t>
            </a:r>
            <a:r>
              <a:rPr lang="zh-CN" altLang="en-US" b="1" dirty="0">
                <a:latin typeface="宋体" panose="02010600030101010101" pitchFamily="2" charset="-122"/>
              </a:rPr>
              <a:t>个</a:t>
            </a:r>
            <a:r>
              <a:rPr lang="en-US" altLang="zh-CN" b="1" dirty="0">
                <a:latin typeface="宋体" panose="02010600030101010101" pitchFamily="2" charset="-122"/>
              </a:rPr>
              <a:t>GPR)</a:t>
            </a:r>
            <a:r>
              <a:rPr lang="zh-CN" altLang="en-US" b="1" dirty="0">
                <a:latin typeface="宋体" panose="02010600030101010101" pitchFamily="2" charset="-122"/>
              </a:rPr>
              <a:t>；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latin typeface="宋体" panose="02010600030101010101" pitchFamily="2" charset="-122"/>
              </a:rPr>
              <a:t>与</a:t>
            </a:r>
            <a:r>
              <a:rPr lang="en-US" altLang="zh-CN" b="1" dirty="0">
                <a:latin typeface="宋体" panose="02010600030101010101" pitchFamily="2" charset="-122"/>
              </a:rPr>
              <a:t>MEM</a:t>
            </a:r>
            <a:r>
              <a:rPr lang="zh-CN" altLang="en-US" b="1" dirty="0">
                <a:latin typeface="宋体" panose="02010600030101010101" pitchFamily="2" charset="-122"/>
              </a:rPr>
              <a:t>统一编址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1885950" lvl="0" indent="-1885950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立即、</a:t>
            </a:r>
            <a:r>
              <a:rPr lang="en-US" altLang="zh-CN" b="1" dirty="0">
                <a:latin typeface="宋体" panose="02010600030101010101" pitchFamily="2" charset="-122"/>
              </a:rPr>
              <a:t>REG</a:t>
            </a:r>
            <a:r>
              <a:rPr lang="zh-CN" altLang="en-US" b="1" dirty="0">
                <a:latin typeface="宋体" panose="02010600030101010101" pitchFamily="2" charset="-122"/>
              </a:rPr>
              <a:t>、基址</a:t>
            </a:r>
            <a:endParaRPr lang="en-US" altLang="zh-CN" b="1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相对</a:t>
            </a:r>
            <a:r>
              <a:rPr lang="en-US" altLang="zh-CN" sz="2000" b="1" dirty="0">
                <a:latin typeface="宋体" panose="02010600030101010101" pitchFamily="2" charset="-122"/>
              </a:rPr>
              <a:t>(16b)</a:t>
            </a:r>
            <a:r>
              <a:rPr lang="zh-CN" altLang="en-US" b="1" dirty="0">
                <a:latin typeface="宋体" panose="02010600030101010101" pitchFamily="2" charset="-122"/>
              </a:rPr>
              <a:t>、伪直接</a:t>
            </a:r>
            <a:r>
              <a:rPr lang="en-US" altLang="zh-CN" sz="2000" b="1" dirty="0">
                <a:latin typeface="宋体" panose="02010600030101010101" pitchFamily="2" charset="-122"/>
              </a:rPr>
              <a:t>(26b)</a:t>
            </a:r>
            <a:endParaRPr lang="en-US" altLang="zh-CN" sz="2000" b="1" dirty="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15" name="AutoShape 38"/>
          <p:cNvSpPr/>
          <p:nvPr/>
        </p:nvSpPr>
        <p:spPr bwMode="auto">
          <a:xfrm>
            <a:off x="5220072" y="4394721"/>
            <a:ext cx="2808312" cy="295941"/>
          </a:xfrm>
          <a:prstGeom prst="borderCallout2">
            <a:avLst>
              <a:gd name="adj1" fmla="val 50953"/>
              <a:gd name="adj2" fmla="val -96"/>
              <a:gd name="adj3" fmla="val 52191"/>
              <a:gd name="adj4" fmla="val -6711"/>
              <a:gd name="adj5" fmla="val -43582"/>
              <a:gd name="adj6" fmla="val -48546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600"/>
              </a:spcBef>
            </a:pPr>
            <a:r>
              <a:rPr lang="zh-CN" altLang="en-US" sz="1800" b="1" dirty="0">
                <a:latin typeface="宋体" panose="02010600030101010101" pitchFamily="2" charset="-122"/>
              </a:rPr>
              <a:t>＝</a:t>
            </a:r>
            <a:r>
              <a:rPr lang="en-US" altLang="zh-CN" sz="1800" b="1" dirty="0">
                <a:latin typeface="宋体" panose="02010600030101010101" pitchFamily="2" charset="-122"/>
              </a:rPr>
              <a:t>OPD</a:t>
            </a:r>
            <a:r>
              <a:rPr lang="zh-CN" altLang="en-US" sz="1800" b="1" dirty="0">
                <a:latin typeface="宋体" panose="02010600030101010101" pitchFamily="2" charset="-122"/>
              </a:rPr>
              <a:t>长度，可≠数据表示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57BFFDD0-6F79-46FF-BFE2-7F2EBB156BE4}" type="slidenum">
              <a:rPr lang="en-US" altLang="zh-CN" smtClean="0"/>
              <a:t>43</a:t>
            </a:fld>
            <a:endParaRPr lang="en-US" altLang="zh-CN" dirty="0"/>
          </a:p>
        </p:txBody>
      </p:sp>
      <p:sp>
        <p:nvSpPr>
          <p:cNvPr id="6" name="Text Box 96"/>
          <p:cNvSpPr txBox="1">
            <a:spLocks noChangeArrowheads="1"/>
          </p:cNvSpPr>
          <p:nvPr/>
        </p:nvSpPr>
        <p:spPr bwMode="auto">
          <a:xfrm>
            <a:off x="214282" y="357166"/>
            <a:ext cx="8610600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、指令格式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latin typeface="宋体" panose="02010600030101010101" pitchFamily="2" charset="-122"/>
              </a:rPr>
              <a:t>共</a:t>
            </a:r>
            <a:r>
              <a:rPr lang="en-US" altLang="zh-CN" b="1" dirty="0"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latin typeface="宋体" panose="02010600030101010101" pitchFamily="2" charset="-122"/>
              </a:rPr>
              <a:t>种，每条指令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en-US" altLang="zh-CN" b="1" dirty="0">
                <a:latin typeface="+mn-lt"/>
              </a:rPr>
              <a:t>~</a:t>
            </a:r>
            <a:r>
              <a:rPr lang="en-US" altLang="zh-CN" b="1" dirty="0"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latin typeface="宋体" panose="02010600030101010101" pitchFamily="2" charset="-122"/>
              </a:rPr>
              <a:t>种格式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寻址方式位∈</a:t>
            </a:r>
            <a:r>
              <a:rPr lang="en-US" altLang="zh-CN" sz="1800" b="1" dirty="0">
                <a:latin typeface="宋体" panose="02010600030101010101" pitchFamily="2" charset="-122"/>
              </a:rPr>
              <a:t>op)</a:t>
            </a:r>
            <a:r>
              <a:rPr lang="zh-CN" altLang="en-US" b="1" dirty="0">
                <a:latin typeface="宋体" panose="02010600030101010101" pitchFamily="2" charset="-122"/>
              </a:rPr>
              <a:t>，指令有</a:t>
            </a:r>
            <a:r>
              <a:rPr lang="en-US" altLang="zh-CN" b="1" dirty="0">
                <a:latin typeface="宋体" panose="02010600030101010101" pitchFamily="2" charset="-122"/>
              </a:rPr>
              <a:t>30</a:t>
            </a:r>
            <a:r>
              <a:rPr lang="zh-CN" altLang="en-US" b="1" dirty="0">
                <a:latin typeface="宋体" panose="02010600030101010101" pitchFamily="2" charset="-122"/>
              </a:rPr>
              <a:t>多条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graphicFrame>
        <p:nvGraphicFramePr>
          <p:cNvPr id="11" name="Group 144"/>
          <p:cNvGraphicFramePr>
            <a:graphicFrameLocks noGrp="1"/>
          </p:cNvGraphicFramePr>
          <p:nvPr/>
        </p:nvGraphicFramePr>
        <p:xfrm>
          <a:off x="1071539" y="1345720"/>
          <a:ext cx="7676925" cy="1363200"/>
        </p:xfrm>
        <a:graphic>
          <a:graphicData uri="http://schemas.openxmlformats.org/drawingml/2006/table">
            <a:tbl>
              <a:tblPr/>
              <a:tblGrid>
                <a:gridCol w="1285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31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26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(6b)</a:t>
                      </a:r>
                    </a:p>
                  </a:txBody>
                  <a:tcPr marL="18000" marR="18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(5b)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(5b)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(5b)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(5b)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(6b)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R-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型指令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rs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rd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shamt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func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I-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型指令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rs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imme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disp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J-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型指令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addr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 Box 189"/>
          <p:cNvSpPr txBox="1">
            <a:spLocks noChangeArrowheads="1"/>
          </p:cNvSpPr>
          <p:nvPr/>
        </p:nvSpPr>
        <p:spPr bwMode="auto">
          <a:xfrm>
            <a:off x="1547664" y="2708920"/>
            <a:ext cx="7344816" cy="7920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8000" tIns="36000" rIns="18000" bIns="10800"/>
          <a:lstStyle/>
          <a:p>
            <a:pPr algn="just">
              <a:lnSpc>
                <a:spcPct val="125000"/>
              </a:lnSpc>
              <a:spcBef>
                <a:spcPts val="1200"/>
              </a:spcBef>
            </a:pPr>
            <a:r>
              <a:rPr kumimoji="0" lang="zh-CN" altLang="en-US" sz="1800" b="1" dirty="0">
                <a:latin typeface="+mn-ea"/>
                <a:ea typeface="+mn-ea"/>
              </a:rPr>
              <a:t>注：</a:t>
            </a:r>
            <a:r>
              <a:rPr kumimoji="0" lang="en-US" altLang="zh-CN" sz="1800" b="1" dirty="0">
                <a:latin typeface="+mn-ea"/>
                <a:ea typeface="+mn-ea"/>
              </a:rPr>
              <a:t>op</a:t>
            </a:r>
            <a:r>
              <a:rPr kumimoji="0" lang="zh-CN" altLang="en-US" sz="1800" b="1" dirty="0">
                <a:latin typeface="+mn-ea"/>
                <a:ea typeface="+mn-ea"/>
              </a:rPr>
              <a:t>及</a:t>
            </a:r>
            <a:r>
              <a:rPr kumimoji="0" lang="en-US" altLang="zh-CN" sz="1800" b="1" dirty="0" err="1">
                <a:latin typeface="+mn-ea"/>
                <a:ea typeface="+mn-ea"/>
              </a:rPr>
              <a:t>func</a:t>
            </a:r>
            <a:r>
              <a:rPr kumimoji="0" lang="en-US" altLang="zh-CN" sz="1800" b="1" dirty="0">
                <a:latin typeface="+mn-ea"/>
                <a:ea typeface="+mn-ea"/>
              </a:rPr>
              <a:t>—</a:t>
            </a:r>
            <a:r>
              <a:rPr kumimoji="0" lang="zh-CN" altLang="en-US" sz="1800" b="1" dirty="0">
                <a:latin typeface="+mn-ea"/>
                <a:ea typeface="+mn-ea"/>
              </a:rPr>
              <a:t>操作码，</a:t>
            </a:r>
            <a:r>
              <a:rPr kumimoji="0" lang="en-US" altLang="zh-CN" sz="1800" b="1" dirty="0" err="1">
                <a:latin typeface="+mn-ea"/>
                <a:ea typeface="+mn-ea"/>
              </a:rPr>
              <a:t>rs</a:t>
            </a:r>
            <a:r>
              <a:rPr kumimoji="0" lang="zh-CN" altLang="en-US" sz="1800" b="1" dirty="0">
                <a:latin typeface="+mn-ea"/>
                <a:ea typeface="+mn-ea"/>
              </a:rPr>
              <a:t>、</a:t>
            </a:r>
            <a:r>
              <a:rPr kumimoji="0" lang="en-US" altLang="zh-CN" sz="1800" b="1" dirty="0" err="1">
                <a:latin typeface="+mn-ea"/>
                <a:ea typeface="+mn-ea"/>
              </a:rPr>
              <a:t>rt</a:t>
            </a:r>
            <a:r>
              <a:rPr kumimoji="0" lang="zh-CN" altLang="en-US" sz="1800" b="1" dirty="0">
                <a:latin typeface="+mn-ea"/>
                <a:ea typeface="+mn-ea"/>
              </a:rPr>
              <a:t>及</a:t>
            </a:r>
            <a:r>
              <a:rPr kumimoji="0" lang="en-US" altLang="zh-CN" sz="1800" b="1" dirty="0" err="1">
                <a:latin typeface="+mn-ea"/>
                <a:ea typeface="+mn-ea"/>
              </a:rPr>
              <a:t>rd</a:t>
            </a:r>
            <a:r>
              <a:rPr kumimoji="0" lang="en-US" altLang="zh-CN" sz="1800" b="1" dirty="0">
                <a:latin typeface="+mn-ea"/>
                <a:ea typeface="+mn-ea"/>
              </a:rPr>
              <a:t>—</a:t>
            </a:r>
            <a:r>
              <a:rPr kumimoji="0" lang="zh-CN" altLang="en-US" sz="1800" b="1" dirty="0">
                <a:latin typeface="+mn-ea"/>
                <a:ea typeface="+mn-ea"/>
              </a:rPr>
              <a:t>寄存器号</a:t>
            </a:r>
            <a:r>
              <a:rPr kumimoji="0" lang="en-US" altLang="zh-CN" sz="1800" b="1" dirty="0">
                <a:latin typeface="+mn-ea"/>
                <a:ea typeface="+mn-ea"/>
              </a:rPr>
              <a:t>(</a:t>
            </a:r>
            <a:r>
              <a:rPr kumimoji="0" lang="zh-CN" altLang="en-US" sz="1800" b="1" dirty="0">
                <a:latin typeface="+mn-ea"/>
                <a:ea typeface="+mn-ea"/>
              </a:rPr>
              <a:t>源及目的</a:t>
            </a:r>
            <a:r>
              <a:rPr kumimoji="0" lang="en-US" altLang="zh-CN" sz="1800" b="1" dirty="0">
                <a:latin typeface="+mn-ea"/>
                <a:ea typeface="+mn-ea"/>
              </a:rPr>
              <a:t>OPD)</a:t>
            </a:r>
            <a:r>
              <a:rPr kumimoji="0" lang="zh-CN" altLang="en-US" sz="1800" b="1" dirty="0">
                <a:latin typeface="+mn-ea"/>
                <a:ea typeface="+mn-ea"/>
              </a:rPr>
              <a:t>，</a:t>
            </a:r>
            <a:endParaRPr kumimoji="0" lang="en-US" altLang="zh-CN" sz="1800" b="1" dirty="0">
              <a:latin typeface="+mn-ea"/>
              <a:ea typeface="+mn-ea"/>
            </a:endParaRPr>
          </a:p>
          <a:p>
            <a:pPr algn="just">
              <a:lnSpc>
                <a:spcPct val="115000"/>
              </a:lnSpc>
            </a:pPr>
            <a:r>
              <a:rPr kumimoji="0" lang="en-US" altLang="zh-CN" sz="1800" b="1" dirty="0">
                <a:latin typeface="+mn-ea"/>
                <a:ea typeface="+mn-ea"/>
              </a:rPr>
              <a:t>    </a:t>
            </a:r>
            <a:r>
              <a:rPr kumimoji="0" lang="en-US" altLang="zh-CN" sz="1800" b="1" dirty="0" err="1">
                <a:latin typeface="+mn-ea"/>
                <a:ea typeface="+mn-ea"/>
              </a:rPr>
              <a:t>shamt</a:t>
            </a:r>
            <a:r>
              <a:rPr kumimoji="0" lang="en-US" altLang="zh-CN" sz="1800" b="1" dirty="0">
                <a:latin typeface="+mn-ea"/>
                <a:ea typeface="+mn-ea"/>
              </a:rPr>
              <a:t>—</a:t>
            </a:r>
            <a:r>
              <a:rPr kumimoji="0" lang="zh-CN" altLang="en-US" sz="1800" b="1" dirty="0">
                <a:latin typeface="+mn-ea"/>
                <a:ea typeface="+mn-ea"/>
              </a:rPr>
              <a:t>移位位数，</a:t>
            </a:r>
            <a:r>
              <a:rPr kumimoji="0" lang="en-US" altLang="zh-CN" sz="1800" b="1" dirty="0" err="1">
                <a:latin typeface="+mn-ea"/>
                <a:ea typeface="+mn-ea"/>
              </a:rPr>
              <a:t>imme</a:t>
            </a:r>
            <a:r>
              <a:rPr kumimoji="0" lang="en-US" altLang="zh-CN" sz="1800" b="1" dirty="0">
                <a:latin typeface="+mn-ea"/>
                <a:ea typeface="+mn-ea"/>
              </a:rPr>
              <a:t>/</a:t>
            </a:r>
            <a:r>
              <a:rPr kumimoji="0" lang="en-US" altLang="zh-CN" sz="1800" b="1" dirty="0" err="1">
                <a:latin typeface="+mn-ea"/>
                <a:ea typeface="+mn-ea"/>
              </a:rPr>
              <a:t>disp</a:t>
            </a:r>
            <a:r>
              <a:rPr kumimoji="0" lang="en-US" altLang="zh-CN" sz="1800" b="1" dirty="0">
                <a:latin typeface="+mn-ea"/>
                <a:ea typeface="+mn-ea"/>
              </a:rPr>
              <a:t>—</a:t>
            </a:r>
            <a:r>
              <a:rPr kumimoji="0" lang="zh-CN" altLang="en-US" sz="1800" b="1" dirty="0">
                <a:latin typeface="+mn-ea"/>
                <a:ea typeface="+mn-ea"/>
              </a:rPr>
              <a:t>立即数或偏移量，</a:t>
            </a:r>
            <a:r>
              <a:rPr kumimoji="0" lang="en-US" altLang="zh-CN" sz="1800" b="1" dirty="0" err="1">
                <a:latin typeface="+mn-ea"/>
                <a:ea typeface="+mn-ea"/>
              </a:rPr>
              <a:t>addr</a:t>
            </a:r>
            <a:r>
              <a:rPr kumimoji="0" lang="en-US" altLang="zh-CN" sz="1800" b="1" dirty="0">
                <a:latin typeface="+mn-ea"/>
                <a:ea typeface="+mn-ea"/>
              </a:rPr>
              <a:t>—</a:t>
            </a:r>
            <a:r>
              <a:rPr kumimoji="0" lang="zh-CN" altLang="en-US" sz="1800" b="1" dirty="0">
                <a:latin typeface="+mn-ea"/>
                <a:ea typeface="+mn-ea"/>
              </a:rPr>
              <a:t>形式地址</a:t>
            </a:r>
            <a:endParaRPr kumimoji="0"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179388" y="3404607"/>
            <a:ext cx="8812212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操作码的编码特征：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684780" indent="-2684780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latin typeface="宋体" panose="02010600030101010101" pitchFamily="2" charset="-122"/>
              </a:rPr>
              <a:t>采用扩展编码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en-US" altLang="zh-CN" sz="1800" b="1" dirty="0" err="1">
                <a:latin typeface="宋体" panose="02010600030101010101" pitchFamily="2" charset="-122"/>
              </a:rPr>
              <a:t>op+func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，分开存放，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2684780" indent="-2684780"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latin typeface="宋体" panose="02010600030101010101" pitchFamily="2" charset="-122"/>
              </a:rPr>
              <a:t>地址码个数</a:t>
            </a:r>
            <a:r>
              <a:rPr lang="zh-CN" altLang="en-US" sz="2000" b="1" dirty="0">
                <a:latin typeface="宋体" panose="02010600030101010101" pitchFamily="2" charset="-122"/>
              </a:rPr>
              <a:t>、</a:t>
            </a:r>
            <a:r>
              <a:rPr lang="zh-CN" altLang="en-US" b="1" dirty="0">
                <a:latin typeface="宋体" panose="02010600030101010101" pitchFamily="2" charset="-122"/>
              </a:rPr>
              <a:t>目的</a:t>
            </a:r>
            <a:r>
              <a:rPr lang="en-US" altLang="zh-CN" b="1" dirty="0">
                <a:latin typeface="宋体" panose="02010600030101010101" pitchFamily="2" charset="-122"/>
              </a:rPr>
              <a:t>OPD</a:t>
            </a:r>
            <a:r>
              <a:rPr lang="zh-CN" altLang="en-US" b="1" dirty="0">
                <a:latin typeface="宋体" panose="02010600030101010101" pitchFamily="2" charset="-122"/>
              </a:rPr>
              <a:t>位置</a:t>
            </a:r>
            <a:r>
              <a:rPr lang="zh-CN" altLang="en-US" b="1" u="sng" dirty="0">
                <a:latin typeface="宋体" panose="02010600030101010101" pitchFamily="2" charset="-122"/>
              </a:rPr>
              <a:t>隐式</a:t>
            </a:r>
            <a:r>
              <a:rPr lang="zh-CN" altLang="en-US" b="1" dirty="0">
                <a:latin typeface="宋体" panose="02010600030101010101" pitchFamily="2" charset="-122"/>
              </a:rPr>
              <a:t>表示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通过</a:t>
            </a:r>
            <a:r>
              <a:rPr lang="en-US" altLang="zh-CN" sz="1800" b="1" dirty="0">
                <a:latin typeface="宋体" panose="02010600030101010101" pitchFamily="2" charset="-122"/>
              </a:rPr>
              <a:t>op</a:t>
            </a:r>
            <a:r>
              <a:rPr lang="zh-CN" altLang="en-US" sz="1800" b="1" dirty="0">
                <a:latin typeface="宋体" panose="02010600030101010101" pitchFamily="2" charset="-122"/>
              </a:rPr>
              <a:t>指明、靠右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en-US" altLang="zh-CN" sz="2000" b="1" dirty="0">
              <a:latin typeface="宋体" panose="02010600030101010101" pitchFamily="2" charset="-122"/>
            </a:endParaRPr>
          </a:p>
        </p:txBody>
      </p:sp>
      <p:sp>
        <p:nvSpPr>
          <p:cNvPr id="20" name="Text Box 141"/>
          <p:cNvSpPr txBox="1">
            <a:spLocks noChangeArrowheads="1"/>
          </p:cNvSpPr>
          <p:nvPr/>
        </p:nvSpPr>
        <p:spPr bwMode="auto">
          <a:xfrm>
            <a:off x="179512" y="4799559"/>
            <a:ext cx="8812212" cy="13065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2684780" indent="-268478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地址码的编码特征：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2684780" indent="-2684780"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寻址方式位</a:t>
            </a:r>
            <a:r>
              <a:rPr lang="zh-CN" altLang="en-US" b="1" u="sng" dirty="0">
                <a:latin typeface="宋体" panose="02010600030101010101" pitchFamily="2" charset="-122"/>
              </a:rPr>
              <a:t>显式</a:t>
            </a:r>
            <a:r>
              <a:rPr lang="en-US" altLang="zh-CN" b="1" u="sng" dirty="0">
                <a:latin typeface="宋体" panose="02010600030101010101" pitchFamily="2" charset="-122"/>
              </a:rPr>
              <a:t>/</a:t>
            </a:r>
            <a:r>
              <a:rPr lang="zh-CN" altLang="en-US" b="1" u="sng" dirty="0">
                <a:latin typeface="宋体" panose="02010600030101010101" pitchFamily="2" charset="-122"/>
              </a:rPr>
              <a:t>隐式</a:t>
            </a:r>
            <a:r>
              <a:rPr lang="zh-CN" altLang="en-US" b="1" dirty="0">
                <a:latin typeface="宋体" panose="02010600030101010101" pitchFamily="2" charset="-122"/>
              </a:rPr>
              <a:t>表示，地址码参数可</a:t>
            </a:r>
            <a:r>
              <a:rPr lang="zh-CN" altLang="en-US" b="1" u="sng" dirty="0">
                <a:latin typeface="宋体" panose="02010600030101010101" pitchFamily="2" charset="-122"/>
              </a:rPr>
              <a:t>分开</a:t>
            </a:r>
            <a:r>
              <a:rPr lang="zh-CN" altLang="en-US" b="1" dirty="0">
                <a:latin typeface="宋体" panose="02010600030101010101" pitchFamily="2" charset="-122"/>
              </a:rPr>
              <a:t>存放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marL="2684780" indent="-2684780">
              <a:lnSpc>
                <a:spcPct val="10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    (</a:t>
            </a:r>
            <a:r>
              <a:rPr lang="zh-CN" altLang="en-US" sz="1800" b="1" dirty="0">
                <a:latin typeface="宋体" panose="02010600030101010101" pitchFamily="2" charset="-122"/>
              </a:rPr>
              <a:t>使用</a:t>
            </a:r>
            <a:r>
              <a:rPr lang="en-US" altLang="zh-CN" sz="1800" b="1" dirty="0">
                <a:latin typeface="宋体" panose="02010600030101010101" pitchFamily="2" charset="-122"/>
              </a:rPr>
              <a:t>op[</a:t>
            </a:r>
            <a:r>
              <a:rPr lang="zh-CN" altLang="en-US" sz="1800" b="1" dirty="0">
                <a:latin typeface="宋体" panose="02010600030101010101" pitchFamily="2" charset="-122"/>
              </a:rPr>
              <a:t>下页</a:t>
            </a:r>
            <a:r>
              <a:rPr lang="en-US" altLang="zh-CN" sz="1800" b="1" dirty="0">
                <a:latin typeface="宋体" panose="02010600030101010101" pitchFamily="2" charset="-122"/>
              </a:rPr>
              <a:t>]) (</a:t>
            </a:r>
            <a:r>
              <a:rPr lang="zh-CN" altLang="en-US" sz="1800" b="1" dirty="0">
                <a:latin typeface="宋体" panose="02010600030101010101" pitchFamily="2" charset="-122"/>
              </a:rPr>
              <a:t>通过</a:t>
            </a:r>
            <a:r>
              <a:rPr lang="en-US" altLang="zh-CN" sz="1800" b="1" dirty="0">
                <a:latin typeface="宋体" panose="02010600030101010101" pitchFamily="2" charset="-122"/>
              </a:rPr>
              <a:t>op</a:t>
            </a:r>
            <a:r>
              <a:rPr lang="zh-CN" altLang="en-US" sz="1800" b="1" dirty="0">
                <a:latin typeface="宋体" panose="02010600030101010101" pitchFamily="2" charset="-122"/>
              </a:rPr>
              <a:t>指明</a:t>
            </a:r>
            <a:r>
              <a:rPr lang="en-US" altLang="zh-CN" sz="1800" b="1" dirty="0">
                <a:latin typeface="宋体" panose="02010600030101010101" pitchFamily="2" charset="-122"/>
              </a:rPr>
              <a:t>)       (</a:t>
            </a:r>
            <a:r>
              <a:rPr lang="zh-CN" altLang="en-US" sz="1800" b="1" dirty="0">
                <a:latin typeface="宋体" panose="02010600030101010101" pitchFamily="2" charset="-122"/>
              </a:rPr>
              <a:t>如基址寻址</a:t>
            </a:r>
            <a:r>
              <a:rPr lang="en-US" altLang="zh-CN" sz="1800" b="1" dirty="0">
                <a:latin typeface="宋体" panose="02010600030101010101" pitchFamily="2" charset="-122"/>
              </a:rPr>
              <a:t>[</a:t>
            </a:r>
            <a:r>
              <a:rPr lang="zh-CN" altLang="en-US" sz="1800" b="1" dirty="0">
                <a:latin typeface="宋体" panose="02010600030101010101" pitchFamily="2" charset="-122"/>
              </a:rPr>
              <a:t>格式规整</a:t>
            </a:r>
            <a:r>
              <a:rPr lang="en-US" altLang="zh-CN" sz="1800" b="1" dirty="0">
                <a:latin typeface="宋体" panose="02010600030101010101" pitchFamily="2" charset="-122"/>
              </a:rPr>
              <a:t>])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57BFFDD0-6F79-46FF-BFE2-7F2EBB156BE4}" type="slidenum">
              <a:rPr lang="en-US" altLang="zh-CN" smtClean="0"/>
              <a:t>44</a:t>
            </a:fld>
            <a:endParaRPr lang="en-US" altLang="zh-CN"/>
          </a:p>
        </p:txBody>
      </p:sp>
      <p:sp>
        <p:nvSpPr>
          <p:cNvPr id="3" name="Text Box 96"/>
          <p:cNvSpPr txBox="1">
            <a:spLocks noChangeArrowheads="1"/>
          </p:cNvSpPr>
          <p:nvPr/>
        </p:nvSpPr>
        <p:spPr bwMode="auto">
          <a:xfrm>
            <a:off x="214282" y="357166"/>
            <a:ext cx="8610600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MIPS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优化分析</a:t>
            </a:r>
          </a:p>
        </p:txBody>
      </p:sp>
      <p:sp>
        <p:nvSpPr>
          <p:cNvPr id="4" name="Text Box 39"/>
          <p:cNvSpPr txBox="1">
            <a:spLocks noChangeArrowheads="1"/>
          </p:cNvSpPr>
          <p:nvPr/>
        </p:nvSpPr>
        <p:spPr bwMode="auto">
          <a:xfrm>
            <a:off x="228600" y="3563848"/>
            <a:ext cx="8610600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*从代码效率方面优化：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指令种类少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高频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通用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、功能简单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平衡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latin typeface="宋体" panose="02010600030101010101" pitchFamily="2" charset="-122"/>
              </a:rPr>
              <a:t>地址码个数多、长度短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代码效率高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5" name="Text Box 39"/>
          <p:cNvSpPr txBox="1">
            <a:spLocks noChangeArrowheads="1"/>
          </p:cNvSpPr>
          <p:nvPr/>
        </p:nvSpPr>
        <p:spPr bwMode="auto">
          <a:xfrm>
            <a:off x="214282" y="4904000"/>
            <a:ext cx="8822214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*从执行效率方面优化：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指令格式少，地址码定长、寻址方式少；    </a:t>
            </a:r>
            <a:r>
              <a:rPr lang="zh-CN" altLang="en-US" sz="1800" b="1" dirty="0">
                <a:latin typeface="宋体" panose="02010600030101010101" pitchFamily="2" charset="-122"/>
              </a:rPr>
              <a:t>←译码简单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操作数为</a:t>
            </a:r>
            <a:r>
              <a:rPr lang="en-US" altLang="zh-CN" b="1" dirty="0">
                <a:latin typeface="宋体" panose="02010600030101010101" pitchFamily="2" charset="-122"/>
              </a:rPr>
              <a:t>R-R</a:t>
            </a:r>
            <a:r>
              <a:rPr lang="zh-CN" altLang="en-US" b="1" dirty="0">
                <a:latin typeface="宋体" panose="02010600030101010101" pitchFamily="2" charset="-122"/>
              </a:rPr>
              <a:t>型</a:t>
            </a:r>
            <a:r>
              <a:rPr lang="en-US" altLang="zh-CN" sz="1800" b="1" dirty="0">
                <a:latin typeface="宋体" panose="02010600030101010101" pitchFamily="2" charset="-122"/>
              </a:rPr>
              <a:t>(load/store</a:t>
            </a:r>
            <a:r>
              <a:rPr lang="zh-CN" altLang="en-US" sz="1800" b="1" dirty="0">
                <a:latin typeface="宋体" panose="02010600030101010101" pitchFamily="2" charset="-122"/>
              </a:rPr>
              <a:t>指令除外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en-US" altLang="zh-CN" b="1" dirty="0">
                <a:latin typeface="宋体" panose="02010600030101010101" pitchFamily="2" charset="-122"/>
              </a:rPr>
              <a:t>            </a:t>
            </a:r>
            <a:r>
              <a:rPr lang="zh-CN" altLang="en-US" sz="1800" b="1" dirty="0">
                <a:latin typeface="宋体" panose="02010600030101010101" pitchFamily="2" charset="-122"/>
              </a:rPr>
              <a:t>←执行速度快</a:t>
            </a:r>
            <a:endParaRPr lang="en-US" altLang="zh-CN" sz="1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8" name="Group 144"/>
          <p:cNvGraphicFramePr>
            <a:graphicFrameLocks noGrp="1"/>
          </p:cNvGraphicFramePr>
          <p:nvPr/>
        </p:nvGraphicFramePr>
        <p:xfrm>
          <a:off x="467544" y="928670"/>
          <a:ext cx="8465594" cy="2598384"/>
        </p:xfrm>
        <a:graphic>
          <a:graphicData uri="http://schemas.openxmlformats.org/drawingml/2006/table">
            <a:tbl>
              <a:tblPr/>
              <a:tblGrid>
                <a:gridCol w="1126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55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R-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型指令</a:t>
                      </a:r>
                    </a:p>
                  </a:txBody>
                  <a:tcPr marL="36000" marR="36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000000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rs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rt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rd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←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rs+rt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，有符号加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000000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rs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rt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rd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100001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rd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←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rs+rt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，无符号加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(000000)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000000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rs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001000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←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rs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I-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型指令</a:t>
                      </a:r>
                    </a:p>
                  </a:txBody>
                  <a:tcPr marL="36000" marR="36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001000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rs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rt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imme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rt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←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rs+imme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，有符号加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其余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FF3399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100011</a:t>
                      </a:r>
                      <a:endParaRPr lang="zh-CN" sz="1600" b="1" kern="100" dirty="0">
                        <a:solidFill>
                          <a:srgbClr val="FF3399"/>
                        </a:solidFill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rs</a:t>
                      </a:r>
                      <a:endParaRPr lang="zh-CN" sz="1600" b="1" kern="10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rt</a:t>
                      </a:r>
                      <a:endParaRPr lang="zh-CN" sz="1600" b="1" kern="10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disp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M[(</a:t>
                      </a: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disp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]</a:t>
                      </a:r>
                      <a:endParaRPr lang="zh-CN" sz="1600" b="1" kern="10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FF3399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101011</a:t>
                      </a:r>
                      <a:endParaRPr lang="zh-CN" sz="1600" b="1" kern="100" dirty="0">
                        <a:solidFill>
                          <a:srgbClr val="FF3399"/>
                        </a:solidFill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rs</a:t>
                      </a:r>
                      <a:endParaRPr lang="zh-CN" sz="1600" b="1" kern="10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rt</a:t>
                      </a:r>
                      <a:endParaRPr lang="zh-CN" sz="1600" b="1" kern="10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disp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195" marR="36195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M[(</a:t>
                      </a: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en-US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altLang="zh-CN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disp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←</a:t>
                      </a:r>
                      <a:r>
                        <a:rPr lang="en-US" altLang="zh-CN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rt</a:t>
                      </a:r>
                      <a:r>
                        <a:rPr lang="en-US" sz="16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zh-CN" sz="1600" b="1" kern="100" dirty="0"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000" marR="36000" marT="18000" marB="180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000100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rs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rt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disp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rs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=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rt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←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(PC)+4+disp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J-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型指令</a:t>
                      </a:r>
                    </a:p>
                  </a:txBody>
                  <a:tcPr marL="36000" marR="36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000010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5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(250)</a:t>
                      </a:r>
                      <a:r>
                        <a:rPr kumimoji="1" lang="en-US" altLang="zh-CN" sz="1600" b="1" i="0" u="none" strike="noStrike" cap="none" normalizeH="0" baseline="-14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PC[27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..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0]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←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250&lt;&lt;2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(00001*)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000011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5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(250)</a:t>
                      </a:r>
                      <a:r>
                        <a:rPr kumimoji="1" lang="en-US" altLang="zh-CN" sz="1600" b="1" i="0" u="none" strike="noStrike" cap="none" normalizeH="0" baseline="-14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$31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←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PC+4,PC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同上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F4951E28-889C-43ED-B952-191B2CD4D3FD}" type="slidenum">
              <a:rPr lang="en-US" altLang="zh-CN"/>
              <a:t>45</a:t>
            </a:fld>
            <a:endParaRPr lang="en-US" altLang="zh-CN"/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228600" y="428604"/>
            <a:ext cx="8686800" cy="487825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63855" indent="-363855" algn="ctr">
              <a:lnSpc>
                <a:spcPct val="125000"/>
              </a:lnSpc>
              <a:spcAft>
                <a:spcPct val="25000"/>
              </a:spcAft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第二章 课后复习思考题</a:t>
            </a:r>
          </a:p>
          <a:p>
            <a:pPr marL="363855" indent="-363855">
              <a:lnSpc>
                <a:spcPct val="12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</a:rPr>
              <a:t>、指令系统包含哪些内容？设计目标是什么？设计过程是什么？</a:t>
            </a:r>
          </a:p>
          <a:p>
            <a:pPr marL="363855" indent="-363855">
              <a:lnSpc>
                <a:spcPct val="12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</a:rPr>
              <a:t>、</a:t>
            </a:r>
            <a:r>
              <a:rPr lang="en-US" altLang="zh-CN" sz="2000" b="1" dirty="0">
                <a:latin typeface="宋体" panose="02010600030101010101" pitchFamily="2" charset="-122"/>
              </a:rPr>
              <a:t>ISA</a:t>
            </a:r>
            <a:r>
              <a:rPr lang="zh-CN" altLang="en-US" sz="2000" b="1" dirty="0">
                <a:latin typeface="宋体" panose="02010600030101010101" pitchFamily="2" charset="-122"/>
              </a:rPr>
              <a:t>结构有哪些类型？与结构相关的指令格式参数有哪些？</a:t>
            </a:r>
            <a:r>
              <a:rPr lang="en-US" altLang="zh-CN" sz="2000" b="1" dirty="0">
                <a:latin typeface="宋体" panose="02010600030101010101" pitchFamily="2" charset="-122"/>
              </a:rPr>
              <a:t>CISC/RISC</a:t>
            </a:r>
            <a:r>
              <a:rPr lang="zh-CN" altLang="en-US" sz="2000" b="1" dirty="0">
                <a:latin typeface="宋体" panose="02010600030101010101" pitchFamily="2" charset="-122"/>
              </a:rPr>
              <a:t>风格对其有哪些影响？</a:t>
            </a:r>
          </a:p>
          <a:p>
            <a:pPr marL="363855" indent="-363855">
              <a:lnSpc>
                <a:spcPct val="12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3</a:t>
            </a:r>
            <a:r>
              <a:rPr lang="zh-CN" altLang="en-US" sz="2000" b="1" dirty="0">
                <a:latin typeface="宋体" panose="02010600030101010101" pitchFamily="2" charset="-122"/>
              </a:rPr>
              <a:t>、若指令操作码为</a:t>
            </a:r>
            <a:r>
              <a:rPr lang="en-US" altLang="zh-CN" sz="2000" b="1" dirty="0">
                <a:latin typeface="宋体" panose="02010600030101010101" pitchFamily="2" charset="-122"/>
              </a:rPr>
              <a:t>8</a:t>
            </a:r>
            <a:r>
              <a:rPr lang="zh-CN" altLang="en-US" sz="2000" b="1" dirty="0">
                <a:latin typeface="宋体" panose="02010600030101010101" pitchFamily="2" charset="-122"/>
              </a:rPr>
              <a:t>位，存储器按字节编址、地址为</a:t>
            </a:r>
            <a:r>
              <a:rPr lang="en-US" altLang="zh-CN" sz="2000" b="1" dirty="0">
                <a:latin typeface="宋体" panose="02010600030101010101" pitchFamily="2" charset="-122"/>
              </a:rPr>
              <a:t>64</a:t>
            </a:r>
            <a:r>
              <a:rPr lang="zh-CN" altLang="en-US" sz="2000" b="1" dirty="0">
                <a:latin typeface="宋体" panose="02010600030101010101" pitchFamily="2" charset="-122"/>
              </a:rPr>
              <a:t>位，寄存器地址为</a:t>
            </a:r>
            <a:r>
              <a:rPr lang="en-US" altLang="zh-CN" sz="2000" b="1" dirty="0">
                <a:latin typeface="宋体" panose="02010600030101010101" pitchFamily="2" charset="-122"/>
              </a:rPr>
              <a:t>6</a:t>
            </a:r>
            <a:r>
              <a:rPr lang="zh-CN" altLang="en-US" sz="2000" b="1" dirty="0">
                <a:latin typeface="宋体" panose="02010600030101010101" pitchFamily="2" charset="-122"/>
              </a:rPr>
              <a:t>位，</a:t>
            </a:r>
            <a:r>
              <a:rPr lang="en-US" altLang="zh-CN" sz="2000" b="1" dirty="0">
                <a:latin typeface="宋体" panose="02010600030101010101" pitchFamily="2" charset="-122"/>
              </a:rPr>
              <a:t>A</a:t>
            </a:r>
            <a:r>
              <a:rPr lang="zh-CN" altLang="en-US" sz="2000" b="1" dirty="0">
                <a:latin typeface="宋体" panose="02010600030101010101" pitchFamily="2" charset="-122"/>
              </a:rPr>
              <a:t>、</a:t>
            </a:r>
            <a:r>
              <a:rPr lang="en-US" altLang="zh-CN" sz="2000" b="1" dirty="0">
                <a:latin typeface="宋体" panose="02010600030101010101" pitchFamily="2" charset="-122"/>
              </a:rPr>
              <a:t>B</a:t>
            </a:r>
            <a:r>
              <a:rPr lang="zh-CN" altLang="en-US" sz="2000" b="1" dirty="0">
                <a:latin typeface="宋体" panose="02010600030101010101" pitchFamily="2" charset="-122"/>
              </a:rPr>
              <a:t>、</a:t>
            </a:r>
            <a:r>
              <a:rPr lang="en-US" altLang="zh-CN" sz="2000" b="1" dirty="0">
                <a:latin typeface="宋体" panose="02010600030101010101" pitchFamily="2" charset="-122"/>
              </a:rPr>
              <a:t>C</a:t>
            </a:r>
            <a:r>
              <a:rPr lang="zh-CN" altLang="en-US" sz="2000" b="1" dirty="0">
                <a:latin typeface="宋体" panose="02010600030101010101" pitchFamily="2" charset="-122"/>
              </a:rPr>
              <a:t>、</a:t>
            </a:r>
            <a:r>
              <a:rPr lang="en-US" altLang="zh-CN" sz="2000" b="1" dirty="0">
                <a:latin typeface="宋体" panose="02010600030101010101" pitchFamily="2" charset="-122"/>
              </a:rPr>
              <a:t>D</a:t>
            </a:r>
            <a:r>
              <a:rPr lang="zh-CN" altLang="en-US" sz="2000" b="1" dirty="0">
                <a:latin typeface="宋体" panose="02010600030101010101" pitchFamily="2" charset="-122"/>
              </a:rPr>
              <a:t>为内存变量，针对堆栈型、累加器型、</a:t>
            </a:r>
            <a:r>
              <a:rPr lang="en-US" altLang="zh-CN" sz="2000" b="1" dirty="0">
                <a:latin typeface="宋体" panose="02010600030101010101" pitchFamily="2" charset="-122"/>
              </a:rPr>
              <a:t>R-M</a:t>
            </a:r>
            <a:r>
              <a:rPr lang="zh-CN" altLang="en-US" sz="2000" b="1" dirty="0">
                <a:latin typeface="宋体" panose="02010600030101010101" pitchFamily="2" charset="-122"/>
              </a:rPr>
              <a:t>风格</a:t>
            </a:r>
            <a:r>
              <a:rPr lang="en-US" altLang="zh-CN" sz="2000" b="1" dirty="0">
                <a:latin typeface="宋体" panose="02010600030101010101" pitchFamily="2" charset="-122"/>
              </a:rPr>
              <a:t>GPR</a:t>
            </a:r>
            <a:r>
              <a:rPr lang="zh-CN" altLang="en-US" sz="2000" b="1" dirty="0">
                <a:latin typeface="宋体" panose="02010600030101010101" pitchFamily="2" charset="-122"/>
              </a:rPr>
              <a:t>型、</a:t>
            </a:r>
            <a:r>
              <a:rPr lang="en-US" altLang="zh-CN" sz="2000" b="1" dirty="0">
                <a:latin typeface="宋体" panose="02010600030101010101" pitchFamily="2" charset="-122"/>
              </a:rPr>
              <a:t>R-R</a:t>
            </a:r>
            <a:r>
              <a:rPr lang="zh-CN" altLang="en-US" sz="2000" b="1" dirty="0">
                <a:latin typeface="宋体" panose="02010600030101010101" pitchFamily="2" charset="-122"/>
              </a:rPr>
              <a:t>风格</a:t>
            </a:r>
            <a:r>
              <a:rPr lang="en-US" altLang="zh-CN" sz="2000" b="1" dirty="0">
                <a:latin typeface="宋体" panose="02010600030101010101" pitchFamily="2" charset="-122"/>
              </a:rPr>
              <a:t>GPR</a:t>
            </a:r>
            <a:r>
              <a:rPr lang="zh-CN" altLang="en-US" sz="2000" b="1" dirty="0">
                <a:latin typeface="宋体" panose="02010600030101010101" pitchFamily="2" charset="-122"/>
              </a:rPr>
              <a:t>型指令系统，写出计算</a:t>
            </a:r>
            <a:r>
              <a:rPr lang="en-US" altLang="zh-CN" sz="2000" b="1" dirty="0">
                <a:latin typeface="宋体" panose="02010600030101010101" pitchFamily="2" charset="-122"/>
              </a:rPr>
              <a:t>D=A+B-C</a:t>
            </a:r>
            <a:r>
              <a:rPr lang="zh-CN" altLang="en-US" sz="2000" b="1" dirty="0">
                <a:latin typeface="宋体" panose="02010600030101010101" pitchFamily="2" charset="-122"/>
              </a:rPr>
              <a:t>的指令序列、代码大小。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marL="363855" indent="-363855">
              <a:lnSpc>
                <a:spcPct val="12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4</a:t>
            </a:r>
            <a:r>
              <a:rPr lang="zh-CN" altLang="en-US" sz="2000" b="1" dirty="0">
                <a:latin typeface="宋体" panose="02010600030101010101" pitchFamily="2" charset="-122"/>
              </a:rPr>
              <a:t>、数据表示与数据结构的关系？数据表示设计的内容、目标、方法？</a:t>
            </a:r>
          </a:p>
          <a:p>
            <a:pPr marL="363855" indent="-363855">
              <a:lnSpc>
                <a:spcPct val="12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5</a:t>
            </a:r>
            <a:r>
              <a:rPr lang="zh-CN" altLang="en-US" sz="2000" b="1" dirty="0">
                <a:latin typeface="宋体" panose="02010600030101010101" pitchFamily="2" charset="-122"/>
              </a:rPr>
              <a:t>、指令系统功能设计的方法？</a:t>
            </a:r>
            <a:r>
              <a:rPr lang="en-US" altLang="zh-CN" sz="2000" b="1" dirty="0">
                <a:latin typeface="宋体" panose="02010600030101010101" pitchFamily="2" charset="-122"/>
              </a:rPr>
              <a:t>CISC/RISC</a:t>
            </a:r>
            <a:r>
              <a:rPr lang="zh-CN" altLang="en-US" sz="2000" b="1" dirty="0">
                <a:latin typeface="宋体" panose="02010600030101010101" pitchFamily="2" charset="-122"/>
              </a:rPr>
              <a:t>风格对功能设计及优化的影响？</a:t>
            </a:r>
          </a:p>
          <a:p>
            <a:pPr marL="363855" indent="-363855">
              <a:lnSpc>
                <a:spcPct val="12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6</a:t>
            </a:r>
            <a:r>
              <a:rPr lang="zh-CN" altLang="en-US" sz="2000" b="1" dirty="0">
                <a:latin typeface="宋体" panose="02010600030101010101" pitchFamily="2" charset="-122"/>
              </a:rPr>
              <a:t>、数据存储部件可有哪些？确定编址单位的方法？寻址方式设计的内容、目标、方法？</a:t>
            </a:r>
          </a:p>
          <a:p>
            <a:pPr marL="363855" indent="-363855">
              <a:lnSpc>
                <a:spcPct val="125000"/>
              </a:lnSpc>
            </a:pPr>
            <a:r>
              <a:rPr lang="en-US" altLang="zh-CN" sz="2000" b="1" dirty="0">
                <a:latin typeface="宋体" panose="02010600030101010101" pitchFamily="2" charset="-122"/>
              </a:rPr>
              <a:t>7</a:t>
            </a:r>
            <a:r>
              <a:rPr lang="zh-CN" altLang="en-US" sz="2000" b="1" dirty="0">
                <a:latin typeface="宋体" panose="02010600030101010101" pitchFamily="2" charset="-122"/>
              </a:rPr>
              <a:t>、</a:t>
            </a:r>
            <a:r>
              <a:rPr lang="en-US" altLang="zh-CN" sz="2000" b="1" dirty="0">
                <a:latin typeface="宋体" panose="02010600030101010101" pitchFamily="2" charset="-122"/>
              </a:rPr>
              <a:t>x86</a:t>
            </a:r>
            <a:r>
              <a:rPr lang="zh-CN" altLang="en-US" sz="2000" b="1" dirty="0">
                <a:latin typeface="宋体" panose="02010600030101010101" pitchFamily="2" charset="-122"/>
              </a:rPr>
              <a:t>及</a:t>
            </a:r>
            <a:r>
              <a:rPr lang="en-US" altLang="zh-CN" sz="2000" b="1" dirty="0">
                <a:latin typeface="宋体" panose="02010600030101010101" pitchFamily="2" charset="-122"/>
              </a:rPr>
              <a:t>MIPS</a:t>
            </a:r>
            <a:r>
              <a:rPr lang="zh-CN" altLang="en-US" sz="2000" b="1" dirty="0">
                <a:latin typeface="宋体" panose="02010600030101010101" pitchFamily="2" charset="-122"/>
              </a:rPr>
              <a:t>指令系统的基本特征、指令格式的优化方法？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04"/>
          <p:cNvSpPr txBox="1">
            <a:spLocks noChangeArrowheads="1"/>
          </p:cNvSpPr>
          <p:nvPr/>
        </p:nvSpPr>
        <p:spPr bwMode="auto">
          <a:xfrm>
            <a:off x="228600" y="348620"/>
            <a:ext cx="3407296" cy="35513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、指令系统所含内容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*所含内容：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ISA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结构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数据表示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指令功能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寻址方式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1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  指令格式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57BFFDD0-6F79-46FF-BFE2-7F2EBB156BE4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4" name="Text Box 234"/>
          <p:cNvSpPr txBox="1">
            <a:spLocks noChangeArrowheads="1"/>
          </p:cNvSpPr>
          <p:nvPr/>
        </p:nvSpPr>
        <p:spPr bwMode="auto">
          <a:xfrm>
            <a:off x="2267744" y="1268760"/>
            <a:ext cx="6696744" cy="26280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类型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基于</a:t>
            </a:r>
            <a:r>
              <a:rPr lang="en-US" altLang="zh-CN" sz="1800" b="1" dirty="0">
                <a:latin typeface="宋体" panose="02010600030101010101" pitchFamily="2" charset="-122"/>
              </a:rPr>
              <a:t>OPD</a:t>
            </a:r>
            <a:r>
              <a:rPr lang="zh-CN" altLang="en-US" sz="1800" b="1" dirty="0">
                <a:latin typeface="宋体" panose="02010600030101010101" pitchFamily="2" charset="-122"/>
              </a:rPr>
              <a:t>存放部件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，指令字结构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长度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地址码个数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支持的数据类型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格式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参数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支持的操作类型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操作功能</a:t>
            </a:r>
            <a:r>
              <a:rPr lang="en-US" altLang="zh-CN" sz="1800" b="1" dirty="0">
                <a:latin typeface="宋体" panose="02010600030101010101" pitchFamily="2" charset="-122"/>
              </a:rPr>
              <a:t>+</a:t>
            </a:r>
            <a:r>
              <a:rPr lang="zh-CN" altLang="en-US" sz="1800" b="1" dirty="0">
                <a:latin typeface="宋体" panose="02010600030101010101" pitchFamily="2" charset="-122"/>
              </a:rPr>
              <a:t>数据类型</a:t>
            </a:r>
            <a:r>
              <a:rPr lang="en-US" altLang="zh-CN" sz="1800" b="1" dirty="0">
                <a:latin typeface="宋体" panose="02010600030101010101" pitchFamily="2" charset="-122"/>
              </a:rPr>
              <a:t>)  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支持的寻址单元及范围、地址形成规则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         (</a:t>
            </a:r>
            <a:r>
              <a:rPr lang="zh-CN" altLang="en-US" sz="1800" b="1" dirty="0">
                <a:latin typeface="宋体" panose="02010600030101010101" pitchFamily="2" charset="-122"/>
              </a:rPr>
              <a:t>编址方式</a:t>
            </a:r>
            <a:r>
              <a:rPr lang="en-US" altLang="zh-CN" sz="1800" b="1" dirty="0">
                <a:latin typeface="宋体" panose="02010600030101010101" pitchFamily="2" charset="-122"/>
              </a:rPr>
              <a:t>&amp;</a:t>
            </a:r>
            <a:r>
              <a:rPr lang="zh-CN" altLang="en-US" sz="1800" b="1" dirty="0">
                <a:latin typeface="宋体" panose="02010600030101010101" pitchFamily="2" charset="-122"/>
              </a:rPr>
              <a:t>地址空间</a:t>
            </a:r>
            <a:r>
              <a:rPr lang="en-US" altLang="zh-CN" sz="1800" b="1" dirty="0">
                <a:latin typeface="宋体" panose="02010600030101010101" pitchFamily="2" charset="-122"/>
              </a:rPr>
              <a:t>)     (</a:t>
            </a:r>
            <a:r>
              <a:rPr lang="zh-CN" altLang="en-US" sz="1800" b="1" dirty="0">
                <a:latin typeface="宋体" panose="02010600030101010101" pitchFamily="2" charset="-122"/>
              </a:rPr>
              <a:t>寻址方式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指令信息的表示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格式</a:t>
            </a:r>
            <a:r>
              <a:rPr lang="en-US" altLang="zh-CN" sz="1800" b="1" dirty="0">
                <a:latin typeface="宋体" panose="02010600030101010101" pitchFamily="2" charset="-122"/>
              </a:rPr>
              <a:t>/</a:t>
            </a:r>
            <a:r>
              <a:rPr lang="zh-CN" altLang="en-US" sz="1800" b="1" dirty="0">
                <a:latin typeface="宋体" panose="02010600030101010101" pitchFamily="2" charset="-122"/>
              </a:rPr>
              <a:t>编码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aphicFrame>
        <p:nvGraphicFramePr>
          <p:cNvPr id="7" name="Group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782097"/>
              </p:ext>
            </p:extLst>
          </p:nvPr>
        </p:nvGraphicFramePr>
        <p:xfrm>
          <a:off x="5364088" y="3984298"/>
          <a:ext cx="3456384" cy="1100886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0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6b</a:t>
                      </a:r>
                    </a:p>
                  </a:txBody>
                  <a:tcPr marL="18000" marR="18000" marT="18000" marB="18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5b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5b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5b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5b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6b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rs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rt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rd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shamt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func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rs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rt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imme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disp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addr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447931"/>
              </p:ext>
            </p:extLst>
          </p:nvPr>
        </p:nvGraphicFramePr>
        <p:xfrm>
          <a:off x="251521" y="3933056"/>
          <a:ext cx="4896543" cy="807720"/>
        </p:xfrm>
        <a:graphic>
          <a:graphicData uri="http://schemas.openxmlformats.org/drawingml/2006/table">
            <a:tbl>
              <a:tblPr/>
              <a:tblGrid>
                <a:gridCol w="587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50" marB="1905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1B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2B</a:t>
                      </a:r>
                    </a:p>
                  </a:txBody>
                  <a:tcPr marL="19050" marR="19050" marT="19050" marB="1905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0B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1B</a:t>
                      </a:r>
                    </a:p>
                  </a:txBody>
                  <a:tcPr marL="19050" marR="19050" marT="19050" marB="1905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0B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1B</a:t>
                      </a:r>
                    </a:p>
                  </a:txBody>
                  <a:tcPr marL="19050" marR="19050" marT="19050" marB="1905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0B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</a:t>
                      </a:r>
                      <a:r>
                        <a:rPr kumimoji="1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0B</a:t>
                      </a: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</a:t>
                      </a:r>
                      <a:r>
                        <a:rPr kumimoji="1" lang="en-US" altLang="zh-CN" sz="16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50" marB="1905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操作码</a:t>
                      </a: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地址码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R_R/M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基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变参数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SIB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偏移量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立即数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Imme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" name="Group 164"/>
          <p:cNvGrpSpPr/>
          <p:nvPr/>
        </p:nvGrpSpPr>
        <p:grpSpPr bwMode="auto">
          <a:xfrm>
            <a:off x="827585" y="4725392"/>
            <a:ext cx="3563938" cy="431800"/>
            <a:chOff x="1337" y="2308"/>
            <a:chExt cx="2245" cy="272"/>
          </a:xfrm>
        </p:grpSpPr>
        <p:sp>
          <p:nvSpPr>
            <p:cNvPr id="12" name="Text Box 147"/>
            <p:cNvSpPr txBox="1">
              <a:spLocks noChangeArrowheads="1"/>
            </p:cNvSpPr>
            <p:nvPr/>
          </p:nvSpPr>
          <p:spPr bwMode="auto">
            <a:xfrm>
              <a:off x="1337" y="2387"/>
              <a:ext cx="228" cy="19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>
                  <a:latin typeface="宋体" panose="02010600030101010101" pitchFamily="2" charset="-122"/>
                </a:rPr>
                <a:t>MOD</a:t>
              </a:r>
            </a:p>
          </p:txBody>
        </p:sp>
        <p:sp>
          <p:nvSpPr>
            <p:cNvPr id="13" name="Text Box 148"/>
            <p:cNvSpPr txBox="1">
              <a:spLocks noChangeArrowheads="1"/>
            </p:cNvSpPr>
            <p:nvPr/>
          </p:nvSpPr>
          <p:spPr bwMode="auto">
            <a:xfrm>
              <a:off x="1566" y="2387"/>
              <a:ext cx="455" cy="19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>
                  <a:latin typeface="宋体" panose="02010600030101010101" pitchFamily="2" charset="-122"/>
                </a:rPr>
                <a:t>REG/</a:t>
              </a:r>
              <a:r>
                <a:rPr lang="en-US" altLang="zh-CN" sz="1600" b="1" dirty="0">
                  <a:solidFill>
                    <a:srgbClr val="FF3399"/>
                  </a:solidFill>
                  <a:latin typeface="宋体" panose="02010600030101010101" pitchFamily="2" charset="-122"/>
                </a:rPr>
                <a:t>OP</a:t>
              </a:r>
            </a:p>
          </p:txBody>
        </p:sp>
        <p:sp>
          <p:nvSpPr>
            <p:cNvPr id="14" name="Text Box 149"/>
            <p:cNvSpPr txBox="1">
              <a:spLocks noChangeArrowheads="1"/>
            </p:cNvSpPr>
            <p:nvPr/>
          </p:nvSpPr>
          <p:spPr bwMode="auto">
            <a:xfrm>
              <a:off x="2019" y="2387"/>
              <a:ext cx="318" cy="19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>
                  <a:latin typeface="宋体" panose="02010600030101010101" pitchFamily="2" charset="-122"/>
                </a:rPr>
                <a:t>R/M</a:t>
              </a:r>
            </a:p>
          </p:txBody>
        </p:sp>
        <p:sp>
          <p:nvSpPr>
            <p:cNvPr id="15" name="Line 153"/>
            <p:cNvSpPr>
              <a:spLocks noChangeShapeType="1"/>
            </p:cNvSpPr>
            <p:nvPr/>
          </p:nvSpPr>
          <p:spPr bwMode="auto">
            <a:xfrm flipH="1">
              <a:off x="1338" y="2309"/>
              <a:ext cx="589" cy="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6" name="Line 154"/>
            <p:cNvSpPr>
              <a:spLocks noChangeShapeType="1"/>
            </p:cNvSpPr>
            <p:nvPr/>
          </p:nvSpPr>
          <p:spPr bwMode="auto">
            <a:xfrm flipH="1">
              <a:off x="2337" y="2308"/>
              <a:ext cx="92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8" name="Text Box 156"/>
            <p:cNvSpPr txBox="1">
              <a:spLocks noChangeArrowheads="1"/>
            </p:cNvSpPr>
            <p:nvPr/>
          </p:nvSpPr>
          <p:spPr bwMode="auto">
            <a:xfrm>
              <a:off x="2607" y="2399"/>
              <a:ext cx="227" cy="1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>
                  <a:latin typeface="宋体" panose="02010600030101010101" pitchFamily="2" charset="-122"/>
                </a:rPr>
                <a:t>SS</a:t>
              </a:r>
            </a:p>
          </p:txBody>
        </p:sp>
        <p:sp>
          <p:nvSpPr>
            <p:cNvPr id="19" name="Text Box 157"/>
            <p:cNvSpPr txBox="1">
              <a:spLocks noChangeArrowheads="1"/>
            </p:cNvSpPr>
            <p:nvPr/>
          </p:nvSpPr>
          <p:spPr bwMode="auto">
            <a:xfrm>
              <a:off x="2834" y="2399"/>
              <a:ext cx="386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 dirty="0">
                  <a:latin typeface="宋体" panose="02010600030101010101" pitchFamily="2" charset="-122"/>
                </a:rPr>
                <a:t>INDEX</a:t>
              </a:r>
            </a:p>
          </p:txBody>
        </p:sp>
        <p:sp>
          <p:nvSpPr>
            <p:cNvPr id="20" name="Text Box 158"/>
            <p:cNvSpPr txBox="1">
              <a:spLocks noChangeArrowheads="1"/>
            </p:cNvSpPr>
            <p:nvPr/>
          </p:nvSpPr>
          <p:spPr bwMode="auto">
            <a:xfrm>
              <a:off x="3217" y="2399"/>
              <a:ext cx="365" cy="18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600" b="1">
                  <a:latin typeface="宋体" panose="02010600030101010101" pitchFamily="2" charset="-122"/>
                </a:rPr>
                <a:t>BASE</a:t>
              </a:r>
            </a:p>
          </p:txBody>
        </p:sp>
        <p:sp>
          <p:nvSpPr>
            <p:cNvPr id="21" name="Line 159"/>
            <p:cNvSpPr>
              <a:spLocks noChangeShapeType="1"/>
            </p:cNvSpPr>
            <p:nvPr/>
          </p:nvSpPr>
          <p:spPr bwMode="auto">
            <a:xfrm>
              <a:off x="2429" y="2308"/>
              <a:ext cx="177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22" name="Line 160"/>
            <p:cNvSpPr>
              <a:spLocks noChangeShapeType="1"/>
            </p:cNvSpPr>
            <p:nvPr/>
          </p:nvSpPr>
          <p:spPr bwMode="auto">
            <a:xfrm>
              <a:off x="3061" y="2308"/>
              <a:ext cx="498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2000"/>
            </a:p>
          </p:txBody>
        </p:sp>
      </p:grpSp>
      <p:sp>
        <p:nvSpPr>
          <p:cNvPr id="24" name="AutoShape 38"/>
          <p:cNvSpPr/>
          <p:nvPr/>
        </p:nvSpPr>
        <p:spPr bwMode="auto">
          <a:xfrm>
            <a:off x="6336705" y="1988872"/>
            <a:ext cx="2627783" cy="288000"/>
          </a:xfrm>
          <a:prstGeom prst="borderCallout2">
            <a:avLst>
              <a:gd name="adj1" fmla="val 52826"/>
              <a:gd name="adj2" fmla="val -6"/>
              <a:gd name="adj3" fmla="val 51925"/>
              <a:gd name="adj4" fmla="val -5604"/>
              <a:gd name="adj5" fmla="val 134892"/>
              <a:gd name="adj6" fmla="val -11545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tailEnd type="arrow" w="sm" len="sm"/>
          </a:ln>
          <a:effectLst/>
        </p:spPr>
        <p:txBody>
          <a:bodyPr lIns="18000" tIns="10800" rIns="18000" bIns="10800" anchor="ctr"/>
          <a:lstStyle/>
          <a:p>
            <a:pPr algn="ctr">
              <a:spcBef>
                <a:spcPts val="0"/>
              </a:spcBef>
            </a:pPr>
            <a:r>
              <a:rPr lang="zh-CN" altLang="en-US" sz="1600" b="1" dirty="0">
                <a:latin typeface="宋体" panose="02010600030101010101" pitchFamily="2" charset="-122"/>
              </a:rPr>
              <a:t>每条指令为数据表示的子集</a:t>
            </a:r>
            <a:endParaRPr lang="en-US" altLang="zh-CN" sz="1600" b="1" dirty="0">
              <a:latin typeface="宋体" panose="02010600030101010101" pitchFamily="2" charset="-122"/>
            </a:endParaRP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1721431" y="5229200"/>
            <a:ext cx="2088000" cy="288032"/>
          </a:xfrm>
          <a:prstGeom prst="rect">
            <a:avLst/>
          </a:prstGeom>
          <a:noFill/>
          <a:ln w="12700">
            <a:noFill/>
            <a:prstDash val="sysDash"/>
            <a:miter lim="800000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IA32</a:t>
            </a:r>
            <a:r>
              <a:rPr lang="zh-CN" altLang="en-US" sz="1800" b="1" dirty="0">
                <a:latin typeface="宋体" panose="02010600030101010101" pitchFamily="2" charset="-122"/>
              </a:rPr>
              <a:t>的指令格式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6084400" y="5229200"/>
            <a:ext cx="2088000" cy="288032"/>
          </a:xfrm>
          <a:prstGeom prst="rect">
            <a:avLst/>
          </a:prstGeom>
          <a:noFill/>
          <a:ln w="12700">
            <a:noFill/>
            <a:prstDash val="sysDash"/>
            <a:miter lim="800000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MIPS32</a:t>
            </a:r>
            <a:r>
              <a:rPr lang="zh-CN" altLang="en-US" sz="1800" b="1" dirty="0">
                <a:latin typeface="宋体" panose="02010600030101010101" pitchFamily="2" charset="-122"/>
              </a:rPr>
              <a:t>的指令格式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57BFFDD0-6F79-46FF-BFE2-7F2EBB156BE4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4" name="Text Box 204"/>
          <p:cNvSpPr txBox="1">
            <a:spLocks noChangeArrowheads="1"/>
          </p:cNvSpPr>
          <p:nvPr/>
        </p:nvSpPr>
        <p:spPr bwMode="auto">
          <a:xfrm>
            <a:off x="179705" y="389890"/>
            <a:ext cx="8687435" cy="1476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4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、性能指标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 *性能指标：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指令系统</a:t>
            </a:r>
            <a:r>
              <a:rPr lang="zh-CN" altLang="en-US" b="1" u="sng" dirty="0">
                <a:latin typeface="宋体" panose="02010600030101010101" pitchFamily="2" charset="-122"/>
                <a:sym typeface="+mn-ea"/>
              </a:rPr>
              <a:t>对软件</a:t>
            </a:r>
            <a:r>
              <a:rPr lang="en-US" altLang="zh-CN" b="1" u="sng" dirty="0">
                <a:latin typeface="宋体" panose="02010600030101010101" pitchFamily="2" charset="-122"/>
                <a:sym typeface="+mn-ea"/>
              </a:rPr>
              <a:t>&amp;</a:t>
            </a:r>
            <a:r>
              <a:rPr lang="zh-CN" altLang="en-US" b="1" u="sng" dirty="0">
                <a:latin typeface="宋体" panose="02010600030101010101" pitchFamily="2" charset="-122"/>
                <a:sym typeface="+mn-ea"/>
              </a:rPr>
              <a:t>硬件的支持程度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，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 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           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包括</a:t>
            </a:r>
            <a:r>
              <a:rPr lang="zh-CN" altLang="en-US" b="1" dirty="0">
                <a:latin typeface="宋体" panose="02010600030101010101" pitchFamily="2" charset="-122"/>
              </a:rPr>
              <a:t>程序的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代码效率</a:t>
            </a:r>
            <a:r>
              <a:rPr lang="zh-CN" altLang="en-US" b="1" dirty="0">
                <a:latin typeface="宋体" panose="02010600030101010101" pitchFamily="2" charset="-122"/>
              </a:rPr>
              <a:t>、</a:t>
            </a:r>
            <a:r>
              <a:rPr lang="zh-CN" altLang="en-US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执行效率</a:t>
            </a:r>
            <a:r>
              <a:rPr lang="en-US" altLang="zh-CN" b="1" dirty="0">
                <a:latin typeface="宋体" panose="02010600030101010101" pitchFamily="2" charset="-122"/>
                <a:sym typeface="+mn-ea"/>
              </a:rPr>
              <a:t> 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179512" y="1830129"/>
            <a:ext cx="8749885" cy="197421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*代码效率：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包括</a:t>
            </a:r>
            <a:r>
              <a:rPr lang="zh-CN" altLang="en-US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指令条数</a:t>
            </a:r>
            <a:r>
              <a:rPr lang="zh-CN" altLang="en-US" b="1" dirty="0">
                <a:latin typeface="宋体" panose="02010600030101010101" pitchFamily="2" charset="-122"/>
              </a:rPr>
              <a:t>及</a:t>
            </a:r>
            <a:r>
              <a:rPr lang="zh-CN" altLang="en-US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指令字长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，应尽量小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减少指令条数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缩短指令字长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6" name="Text Box 74"/>
          <p:cNvSpPr txBox="1">
            <a:spLocks noChangeArrowheads="1"/>
          </p:cNvSpPr>
          <p:nvPr/>
        </p:nvSpPr>
        <p:spPr bwMode="auto">
          <a:xfrm>
            <a:off x="2987824" y="2334185"/>
            <a:ext cx="5689130" cy="147732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指令功能强、地址码个数多，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寻址方式多、寻址范围大、</a:t>
            </a:r>
            <a:r>
              <a:rPr lang="zh-CN" altLang="en-US" b="1" u="sng" dirty="0">
                <a:latin typeface="宋体" panose="02010600030101010101" pitchFamily="2" charset="-122"/>
              </a:rPr>
              <a:t>对称性</a:t>
            </a:r>
            <a:r>
              <a:rPr lang="zh-CN" altLang="en-US" b="1" dirty="0">
                <a:latin typeface="宋体" panose="02010600030101010101" pitchFamily="2" charset="-122"/>
              </a:rPr>
              <a:t>好等</a:t>
            </a:r>
          </a:p>
          <a:p>
            <a:pPr>
              <a:lnSpc>
                <a:spcPct val="125000"/>
              </a:lnSpc>
            </a:pPr>
            <a:r>
              <a:rPr lang="zh-CN" altLang="en-US" b="1" dirty="0"/>
              <a:t>地址码个数少、长度短，冗余空间小等</a:t>
            </a:r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179512" y="3766794"/>
            <a:ext cx="8785225" cy="880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sz="2200" b="1" dirty="0">
                <a:latin typeface="宋体" panose="02010600030101010101" pitchFamily="2" charset="-122"/>
              </a:rPr>
              <a:t>32</a:t>
            </a:r>
            <a:r>
              <a:rPr lang="zh-CN" altLang="en-US" sz="2200" b="1" dirty="0">
                <a:latin typeface="宋体" panose="02010600030101010101" pitchFamily="2" charset="-122"/>
              </a:rPr>
              <a:t>位运算频率较高时，若</a:t>
            </a:r>
            <a:r>
              <a:rPr lang="en-US" altLang="zh-CN" sz="2200" b="1" dirty="0">
                <a:latin typeface="宋体" panose="02010600030101010101" pitchFamily="2" charset="-122"/>
              </a:rPr>
              <a:t>IS</a:t>
            </a:r>
            <a:r>
              <a:rPr lang="zh-CN" altLang="en-US" sz="2200" b="1" dirty="0">
                <a:latin typeface="宋体" panose="02010600030101010101" pitchFamily="2" charset="-122"/>
              </a:rPr>
              <a:t>仅支持</a:t>
            </a:r>
            <a:r>
              <a:rPr lang="en-US" altLang="zh-CN" sz="2200" b="1" dirty="0">
                <a:latin typeface="宋体" panose="02010600030101010101" pitchFamily="2" charset="-122"/>
              </a:rPr>
              <a:t>8/16</a:t>
            </a:r>
            <a:r>
              <a:rPr lang="zh-CN" altLang="en-US" sz="2200" b="1" dirty="0">
                <a:latin typeface="宋体" panose="02010600030101010101" pitchFamily="2" charset="-122"/>
              </a:rPr>
              <a:t>位运算，则</a:t>
            </a:r>
            <a:r>
              <a:rPr lang="en-US" altLang="zh-CN" sz="2200" b="1" dirty="0">
                <a:latin typeface="宋体" panose="02010600030101010101" pitchFamily="2" charset="-122"/>
              </a:rPr>
              <a:t>1</a:t>
            </a:r>
            <a:r>
              <a:rPr lang="zh-CN" altLang="en-US" sz="2200" b="1" dirty="0">
                <a:latin typeface="宋体" panose="02010600030101010101" pitchFamily="2" charset="-122"/>
              </a:rPr>
              <a:t>个</a:t>
            </a:r>
            <a:r>
              <a:rPr lang="en-US" altLang="zh-CN" sz="2200" b="1" dirty="0">
                <a:latin typeface="宋体" panose="02010600030101010101" pitchFamily="2" charset="-122"/>
              </a:rPr>
              <a:t>32</a:t>
            </a:r>
            <a:r>
              <a:rPr lang="zh-CN" altLang="en-US" sz="2200" b="1" dirty="0">
                <a:latin typeface="宋体" panose="02010600030101010101" pitchFamily="2" charset="-122"/>
              </a:rPr>
              <a:t>位运算→</a:t>
            </a:r>
            <a:r>
              <a:rPr lang="en-US" altLang="zh-CN" sz="2200" b="1" dirty="0">
                <a:latin typeface="宋体" panose="02010600030101010101" pitchFamily="2" charset="-122"/>
              </a:rPr>
              <a:t>2</a:t>
            </a:r>
            <a:r>
              <a:rPr lang="zh-CN" altLang="en-US" sz="2200" b="1" dirty="0">
                <a:latin typeface="宋体" panose="02010600030101010101" pitchFamily="2" charset="-122"/>
              </a:rPr>
              <a:t>个</a:t>
            </a:r>
            <a:r>
              <a:rPr lang="en-US" altLang="zh-CN" sz="2200" b="1" dirty="0">
                <a:latin typeface="宋体" panose="02010600030101010101" pitchFamily="2" charset="-122"/>
              </a:rPr>
              <a:t>16</a:t>
            </a:r>
            <a:r>
              <a:rPr lang="zh-CN" altLang="en-US" sz="2200" b="1" dirty="0">
                <a:latin typeface="宋体" panose="02010600030101010101" pitchFamily="2" charset="-122"/>
              </a:rPr>
              <a:t>位运算指令，代码效率不高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指令条数多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179512" y="4638441"/>
            <a:ext cx="8785225" cy="13619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200" b="1" dirty="0">
                <a:latin typeface="宋体" panose="02010600030101010101" pitchFamily="2" charset="-122"/>
              </a:rPr>
              <a:t>数组操作频率较高时，若</a:t>
            </a:r>
            <a:r>
              <a:rPr lang="en-US" altLang="zh-CN" sz="2200" b="1" dirty="0">
                <a:latin typeface="宋体" panose="02010600030101010101" pitchFamily="2" charset="-122"/>
              </a:rPr>
              <a:t>IS</a:t>
            </a:r>
            <a:r>
              <a:rPr lang="zh-CN" altLang="en-US" sz="2200" b="1" dirty="0">
                <a:latin typeface="宋体" panose="02010600030101010101" pitchFamily="2" charset="-122"/>
              </a:rPr>
              <a:t>仅支持基址寻址、不支持变址寻址，则代码效率不高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指令条数多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；不支持基址</a:t>
            </a:r>
            <a:r>
              <a:rPr lang="en-US" altLang="zh-CN" sz="2200" b="1" dirty="0">
                <a:latin typeface="宋体" panose="02010600030101010101" pitchFamily="2" charset="-122"/>
              </a:rPr>
              <a:t>+</a:t>
            </a:r>
            <a:r>
              <a:rPr lang="zh-CN" altLang="en-US" sz="2200" b="1" dirty="0">
                <a:latin typeface="宋体" panose="02010600030101010101" pitchFamily="2" charset="-122"/>
              </a:rPr>
              <a:t>变址寻址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如</a:t>
            </a:r>
            <a:r>
              <a:rPr lang="en-US" altLang="zh-CN" sz="1800" b="1" dirty="0">
                <a:latin typeface="宋体" panose="02010600030101010101" pitchFamily="2" charset="-122"/>
              </a:rPr>
              <a:t>(RB)+(RI))</a:t>
            </a:r>
            <a:r>
              <a:rPr lang="zh-CN" altLang="en-US" sz="2200" b="1" dirty="0">
                <a:latin typeface="宋体" panose="02010600030101010101" pitchFamily="2" charset="-122"/>
              </a:rPr>
              <a:t>，则代码效率不高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地址码较长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sz="1800" b="1" dirty="0">
              <a:latin typeface="宋体" panose="02010600030101010101" pitchFamily="2" charset="-122"/>
            </a:endParaRPr>
          </a:p>
        </p:txBody>
      </p:sp>
      <p:sp>
        <p:nvSpPr>
          <p:cNvPr id="12" name="AutoShape 38"/>
          <p:cNvSpPr/>
          <p:nvPr/>
        </p:nvSpPr>
        <p:spPr bwMode="auto">
          <a:xfrm>
            <a:off x="7907289" y="2268000"/>
            <a:ext cx="1008111" cy="468000"/>
          </a:xfrm>
          <a:prstGeom prst="borderCallout2">
            <a:avLst>
              <a:gd name="adj1" fmla="val 52826"/>
              <a:gd name="adj2" fmla="val -6"/>
              <a:gd name="adj3" fmla="val 54330"/>
              <a:gd name="adj4" fmla="val -16413"/>
              <a:gd name="adj5" fmla="val 137881"/>
              <a:gd name="adj6" fmla="val -34963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tailEnd type="arrow" w="sm" len="sm"/>
          </a:ln>
          <a:effectLst/>
        </p:spPr>
        <p:txBody>
          <a:bodyPr lIns="18000" tIns="10800" rIns="18000" bIns="10800" anchor="ctr"/>
          <a:lstStyle/>
          <a:p>
            <a:pPr algn="ctr">
              <a:spcBef>
                <a:spcPts val="0"/>
              </a:spcBef>
            </a:pPr>
            <a:r>
              <a:rPr lang="en-US" altLang="zh-CN" sz="1600" b="1" dirty="0">
                <a:latin typeface="宋体" panose="02010600030101010101" pitchFamily="2" charset="-122"/>
              </a:rPr>
              <a:t>  R</a:t>
            </a:r>
            <a:r>
              <a:rPr lang="zh-CN" altLang="en-US" sz="1600" b="1" dirty="0">
                <a:latin typeface="宋体" panose="02010600030101010101" pitchFamily="2" charset="-122"/>
              </a:rPr>
              <a:t>←</a:t>
            </a:r>
            <a:r>
              <a:rPr lang="en-US" altLang="zh-CN" sz="1600" b="1" dirty="0">
                <a:latin typeface="宋体" panose="02010600030101010101" pitchFamily="2" charset="-122"/>
              </a:rPr>
              <a:t>R+M</a:t>
            </a:r>
          </a:p>
          <a:p>
            <a:pPr algn="ctr">
              <a:spcBef>
                <a:spcPts val="0"/>
              </a:spcBef>
            </a:pPr>
            <a:r>
              <a:rPr lang="zh-CN" altLang="en-US" sz="1600" b="1" dirty="0">
                <a:latin typeface="宋体" panose="02010600030101010101" pitchFamily="2" charset="-122"/>
              </a:rPr>
              <a:t>及</a:t>
            </a:r>
            <a:r>
              <a:rPr lang="en-US" altLang="zh-CN" sz="1600" b="1" dirty="0">
                <a:latin typeface="宋体" panose="02010600030101010101" pitchFamily="2" charset="-122"/>
              </a:rPr>
              <a:t>M</a:t>
            </a:r>
            <a:r>
              <a:rPr lang="zh-CN" altLang="en-US" sz="1600" b="1" dirty="0">
                <a:latin typeface="宋体" panose="02010600030101010101" pitchFamily="2" charset="-122"/>
              </a:rPr>
              <a:t>←</a:t>
            </a:r>
            <a:r>
              <a:rPr lang="en-US" altLang="zh-CN" sz="1600" b="1" dirty="0">
                <a:latin typeface="宋体" panose="02010600030101010101" pitchFamily="2" charset="-122"/>
              </a:rPr>
              <a:t>R+M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8" grpId="0" bldLvl="0" animBg="1"/>
      <p:bldP spid="9" grpId="0" bldLvl="0" animBg="1"/>
      <p:bldP spid="1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57BFFDD0-6F79-46FF-BFE2-7F2EBB156BE4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52400" y="457402"/>
            <a:ext cx="8812213" cy="15125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*执行效率：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包括</a:t>
            </a:r>
            <a:r>
              <a:rPr lang="zh-CN" altLang="en-US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译码时间</a:t>
            </a:r>
            <a:r>
              <a:rPr lang="zh-CN" altLang="en-US" b="1" dirty="0">
                <a:latin typeface="宋体" panose="02010600030101010101" pitchFamily="2" charset="-122"/>
              </a:rPr>
              <a:t>及</a:t>
            </a:r>
            <a:r>
              <a:rPr lang="zh-CN" altLang="en-US" b="1" u="sng" dirty="0">
                <a:solidFill>
                  <a:srgbClr val="0070C0"/>
                </a:solidFill>
                <a:latin typeface="宋体" panose="02010600030101010101" pitchFamily="2" charset="-122"/>
              </a:rPr>
              <a:t>执行时间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，应尽量少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减少译码时间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减少执行时间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5" name="Text Box 75"/>
          <p:cNvSpPr txBox="1">
            <a:spLocks noChangeArrowheads="1"/>
          </p:cNvSpPr>
          <p:nvPr/>
        </p:nvSpPr>
        <p:spPr bwMode="auto">
          <a:xfrm>
            <a:off x="2915816" y="943560"/>
            <a:ext cx="6228184" cy="1015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指令格式规整、寻址方式并行识别等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指令功能弱、</a:t>
            </a:r>
            <a:r>
              <a:rPr lang="en-US" altLang="zh-CN" b="1" dirty="0">
                <a:latin typeface="宋体" panose="02010600030101010101" pitchFamily="2" charset="-122"/>
              </a:rPr>
              <a:t>OPD</a:t>
            </a:r>
            <a:r>
              <a:rPr lang="zh-CN" altLang="en-US" b="1" dirty="0">
                <a:latin typeface="宋体" panose="02010600030101010101" pitchFamily="2" charset="-122"/>
              </a:rPr>
              <a:t>访问速度快、地址形成简单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79388" y="1916832"/>
            <a:ext cx="8812212" cy="43197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3—</a:t>
            </a:r>
            <a:r>
              <a:rPr lang="zh-CN" altLang="en-US" sz="2200" b="1" dirty="0">
                <a:latin typeface="宋体" panose="02010600030101010101" pitchFamily="2" charset="-122"/>
              </a:rPr>
              <a:t>指令格式不规整时，译码速度较慢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需多级译码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79388" y="3079328"/>
            <a:ext cx="8812212" cy="87100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4—</a:t>
            </a:r>
            <a:r>
              <a:rPr lang="zh-CN" altLang="en-US" sz="2200" b="1" dirty="0">
                <a:latin typeface="宋体" panose="02010600030101010101" pitchFamily="2" charset="-122"/>
              </a:rPr>
              <a:t>寻址方式位前移</a:t>
            </a:r>
            <a:r>
              <a:rPr lang="en-US" altLang="zh-CN" sz="2200" b="1" dirty="0">
                <a:latin typeface="宋体" panose="02010600030101010101" pitchFamily="2" charset="-122"/>
              </a:rPr>
              <a:t>/</a:t>
            </a:r>
            <a:r>
              <a:rPr lang="zh-CN" altLang="en-US" sz="2200" b="1" dirty="0">
                <a:latin typeface="宋体" panose="02010600030101010101" pitchFamily="2" charset="-122"/>
              </a:rPr>
              <a:t>部分缺省，可缩短译码时间；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     指令字中</a:t>
            </a:r>
            <a:r>
              <a:rPr lang="en-US" altLang="zh-CN" sz="2200" b="1" dirty="0">
                <a:latin typeface="宋体" panose="02010600030101010101" pitchFamily="2" charset="-122"/>
              </a:rPr>
              <a:t>MEM_OPD</a:t>
            </a:r>
            <a:r>
              <a:rPr lang="zh-CN" altLang="en-US" sz="2200" b="1" dirty="0">
                <a:latin typeface="宋体" panose="02010600030101010101" pitchFamily="2" charset="-122"/>
              </a:rPr>
              <a:t>较多时，执行时间长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需多次访问</a:t>
            </a:r>
            <a:r>
              <a:rPr lang="en-US" altLang="zh-CN" sz="1800" b="1" dirty="0">
                <a:latin typeface="宋体" panose="02010600030101010101" pitchFamily="2" charset="-122"/>
              </a:rPr>
              <a:t>MEM)</a:t>
            </a:r>
            <a:r>
              <a:rPr lang="zh-CN" altLang="en-US" sz="2200" b="1" dirty="0">
                <a:latin typeface="宋体" panose="02010600030101010101" pitchFamily="2" charset="-122"/>
              </a:rPr>
              <a:t> 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grpSp>
        <p:nvGrpSpPr>
          <p:cNvPr id="8" name="Group 38"/>
          <p:cNvGrpSpPr/>
          <p:nvPr/>
        </p:nvGrpSpPr>
        <p:grpSpPr bwMode="auto">
          <a:xfrm>
            <a:off x="1421755" y="2370358"/>
            <a:ext cx="3870325" cy="647700"/>
            <a:chOff x="714" y="1933"/>
            <a:chExt cx="2438" cy="408"/>
          </a:xfrm>
        </p:grpSpPr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714" y="1933"/>
              <a:ext cx="1020" cy="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25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第</a:t>
              </a:r>
              <a:r>
                <a:rPr lang="en-US" altLang="zh-CN" sz="1600" b="1" dirty="0" err="1">
                  <a:latin typeface="宋体" panose="02010600030101010101" pitchFamily="2" charset="-122"/>
                </a:rPr>
                <a:t>i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种指令格式：</a:t>
              </a: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1746" y="1933"/>
              <a:ext cx="1315" cy="18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600" b="1" dirty="0" err="1">
                  <a:latin typeface="宋体" panose="02010600030101010101" pitchFamily="2" charset="-122"/>
                </a:rPr>
                <a:t>OP</a:t>
              </a:r>
              <a:r>
                <a:rPr lang="en-US" altLang="zh-CN" sz="1600" b="1" baseline="-18000" dirty="0" err="1">
                  <a:latin typeface="宋体" panose="02010600030101010101" pitchFamily="2" charset="-122"/>
                </a:rPr>
                <a:t>i</a:t>
              </a:r>
              <a:r>
                <a:rPr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(7</a:t>
              </a: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位</a:t>
              </a:r>
              <a:r>
                <a:rPr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) 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IMME(8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位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endParaRPr lang="en-US" altLang="zh-CN" sz="1600" b="1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2336" y="1933"/>
              <a:ext cx="0" cy="18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726" y="2160"/>
              <a:ext cx="1020" cy="18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25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第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j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种指令格式：</a:t>
              </a: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1746" y="2160"/>
              <a:ext cx="1406" cy="18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600" b="1" dirty="0" err="1">
                  <a:latin typeface="宋体" panose="02010600030101010101" pitchFamily="2" charset="-122"/>
                </a:rPr>
                <a:t>OP</a:t>
              </a:r>
              <a:r>
                <a:rPr lang="en-US" altLang="zh-CN" sz="1600" b="1" baseline="-18000" dirty="0" err="1">
                  <a:latin typeface="宋体" panose="02010600030101010101" pitchFamily="2" charset="-122"/>
                </a:rPr>
                <a:t>j</a:t>
              </a:r>
              <a:r>
                <a:rPr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(8</a:t>
              </a: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位</a:t>
              </a:r>
              <a:r>
                <a:rPr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)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  IMME(8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位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endParaRPr lang="en-US" altLang="zh-CN" sz="1600" b="1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2426" y="2160"/>
              <a:ext cx="0" cy="18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15" name="Group 89"/>
          <p:cNvGrpSpPr/>
          <p:nvPr/>
        </p:nvGrpSpPr>
        <p:grpSpPr bwMode="auto">
          <a:xfrm>
            <a:off x="5580065" y="2359248"/>
            <a:ext cx="2824163" cy="695325"/>
            <a:chOff x="3515" y="2130"/>
            <a:chExt cx="1779" cy="438"/>
          </a:xfrm>
        </p:grpSpPr>
        <p:sp>
          <p:nvSpPr>
            <p:cNvPr id="16" name="AutoShape 17"/>
            <p:cNvSpPr>
              <a:spLocks noChangeArrowheads="1"/>
            </p:cNvSpPr>
            <p:nvPr/>
          </p:nvSpPr>
          <p:spPr bwMode="auto">
            <a:xfrm>
              <a:off x="3515" y="2266"/>
              <a:ext cx="227" cy="20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3911" y="2130"/>
              <a:ext cx="1383" cy="20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600" b="1" dirty="0" err="1">
                  <a:latin typeface="宋体" panose="02010600030101010101" pitchFamily="2" charset="-122"/>
                </a:rPr>
                <a:t>OP</a:t>
              </a:r>
              <a:r>
                <a:rPr lang="en-US" altLang="zh-CN" sz="1600" b="1" baseline="-18000" dirty="0" err="1">
                  <a:latin typeface="宋体" panose="02010600030101010101" pitchFamily="2" charset="-122"/>
                </a:rPr>
                <a:t>i</a:t>
              </a:r>
              <a:r>
                <a:rPr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(8</a:t>
              </a: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位</a:t>
              </a:r>
              <a:r>
                <a:rPr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)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  IMME(8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位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endParaRPr lang="en-US" altLang="zh-CN" sz="1600" b="1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4558" y="2130"/>
              <a:ext cx="0" cy="18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3911" y="2364"/>
              <a:ext cx="1383" cy="204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600" b="1" dirty="0" err="1">
                  <a:latin typeface="宋体" panose="02010600030101010101" pitchFamily="2" charset="-122"/>
                </a:rPr>
                <a:t>OP</a:t>
              </a:r>
              <a:r>
                <a:rPr lang="en-US" altLang="zh-CN" sz="1600" b="1" baseline="-18000" dirty="0" err="1">
                  <a:latin typeface="宋体" panose="02010600030101010101" pitchFamily="2" charset="-122"/>
                </a:rPr>
                <a:t>j</a:t>
              </a:r>
              <a:r>
                <a:rPr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(8</a:t>
              </a:r>
              <a:r>
                <a:rPr lang="zh-CN" altLang="en-US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位</a:t>
              </a:r>
              <a:r>
                <a:rPr lang="en-US" altLang="zh-CN" sz="16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)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  IMME(8</a:t>
              </a:r>
              <a:r>
                <a:rPr lang="zh-CN" altLang="en-US" sz="1600" b="1" dirty="0">
                  <a:latin typeface="宋体" panose="02010600030101010101" pitchFamily="2" charset="-122"/>
                </a:rPr>
                <a:t>位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)</a:t>
              </a:r>
              <a:endParaRPr lang="en-US" altLang="zh-CN" sz="1600" b="1" baseline="-18000" dirty="0">
                <a:latin typeface="宋体" panose="02010600030101010101" pitchFamily="2" charset="-122"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4558" y="2364"/>
              <a:ext cx="0" cy="18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 sz="1600"/>
            </a:p>
          </p:txBody>
        </p:sp>
      </p:grpSp>
      <p:sp>
        <p:nvSpPr>
          <p:cNvPr id="29" name="Text Box 88"/>
          <p:cNvSpPr txBox="1">
            <a:spLocks noChangeArrowheads="1"/>
          </p:cNvSpPr>
          <p:nvPr/>
        </p:nvSpPr>
        <p:spPr bwMode="auto">
          <a:xfrm>
            <a:off x="152400" y="5013176"/>
            <a:ext cx="8812213" cy="9540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*代码效率与执行效率的冲突处理：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   采用</a:t>
            </a:r>
            <a:r>
              <a:rPr lang="zh-CN" altLang="en-US" b="1" u="sng" dirty="0">
                <a:latin typeface="宋体" panose="02010600030101010101" pitchFamily="2" charset="-122"/>
              </a:rPr>
              <a:t>折中</a:t>
            </a:r>
            <a:r>
              <a:rPr lang="zh-CN" altLang="en-US" b="1" dirty="0">
                <a:latin typeface="宋体" panose="02010600030101010101" pitchFamily="2" charset="-122"/>
              </a:rPr>
              <a:t>方法，用</a:t>
            </a:r>
            <a:r>
              <a:rPr lang="en-US" altLang="zh-CN" b="1" dirty="0">
                <a:latin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</a:rPr>
              <a:t>时间</a:t>
            </a:r>
            <a:r>
              <a:rPr lang="en-US" altLang="zh-CN" sz="1800" b="1" dirty="0">
                <a:latin typeface="宋体" panose="02010600030101010101" pitchFamily="2" charset="-122"/>
              </a:rPr>
              <a:t>(=</a:t>
            </a:r>
            <a:r>
              <a:rPr lang="en-US" altLang="zh-CN" sz="1800" i="1" dirty="0">
                <a:latin typeface="+mn-lt"/>
              </a:rPr>
              <a:t>I</a:t>
            </a:r>
            <a:r>
              <a:rPr lang="en-US" altLang="zh-CN" sz="1800" b="1" baseline="-18000" dirty="0">
                <a:latin typeface="宋体" panose="02010600030101010101" pitchFamily="2" charset="-122"/>
              </a:rPr>
              <a:t>N</a:t>
            </a:r>
            <a:r>
              <a:rPr lang="en-US" altLang="zh-CN" sz="1800" b="1" dirty="0">
                <a:latin typeface="宋体" panose="02010600030101010101" pitchFamily="2" charset="-122"/>
              </a:rPr>
              <a:t>*CPI*</a:t>
            </a:r>
            <a:r>
              <a:rPr lang="en-US" altLang="zh-CN" sz="1800" i="1" dirty="0">
                <a:latin typeface="+mn-lt"/>
              </a:rPr>
              <a:t>T</a:t>
            </a:r>
            <a:r>
              <a:rPr lang="en-US" altLang="zh-CN" sz="1800" b="1" baseline="-18000" dirty="0">
                <a:latin typeface="宋体" panose="02010600030101010101" pitchFamily="2" charset="-122"/>
              </a:rPr>
              <a:t>C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评价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691680" y="3992396"/>
            <a:ext cx="3545798" cy="660740"/>
            <a:chOff x="1691680" y="3992396"/>
            <a:chExt cx="3545798" cy="660740"/>
          </a:xfrm>
        </p:grpSpPr>
        <p:sp>
          <p:nvSpPr>
            <p:cNvPr id="22" name="Text Box 32"/>
            <p:cNvSpPr txBox="1">
              <a:spLocks noChangeArrowheads="1"/>
            </p:cNvSpPr>
            <p:nvPr/>
          </p:nvSpPr>
          <p:spPr bwMode="auto">
            <a:xfrm>
              <a:off x="1691680" y="4005096"/>
              <a:ext cx="1152000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25000"/>
                </a:lnSpc>
              </a:pPr>
              <a:r>
                <a:rPr lang="zh-CN" altLang="en-US" sz="1600" b="1" dirty="0">
                  <a:latin typeface="宋体" panose="02010600030101010101" pitchFamily="2" charset="-122"/>
                </a:rPr>
                <a:t>指令格式：</a:t>
              </a:r>
            </a:p>
          </p:txBody>
        </p:sp>
        <p:sp>
          <p:nvSpPr>
            <p:cNvPr id="23" name="Text Box 33"/>
            <p:cNvSpPr txBox="1">
              <a:spLocks noChangeArrowheads="1"/>
            </p:cNvSpPr>
            <p:nvPr/>
          </p:nvSpPr>
          <p:spPr bwMode="auto">
            <a:xfrm>
              <a:off x="2861478" y="4005096"/>
              <a:ext cx="2376000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600" b="1" dirty="0" err="1">
                  <a:latin typeface="宋体" panose="02010600030101010101" pitchFamily="2" charset="-122"/>
                </a:rPr>
                <a:t>OP</a:t>
              </a:r>
              <a:r>
                <a:rPr lang="en-US" altLang="zh-CN" sz="1600" b="1" baseline="-18000" dirty="0" err="1">
                  <a:latin typeface="宋体" panose="02010600030101010101" pitchFamily="2" charset="-122"/>
                </a:rPr>
                <a:t>i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   DF</a:t>
              </a:r>
              <a:r>
                <a:rPr lang="en-US" altLang="zh-CN" sz="1600" b="1" baseline="-20000" dirty="0">
                  <a:latin typeface="宋体" panose="02010600030101010101" pitchFamily="2" charset="-122"/>
                </a:rPr>
                <a:t>M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   A</a:t>
              </a:r>
              <a:r>
                <a:rPr lang="en-US" altLang="zh-CN" sz="1600" b="1" baseline="-18000" dirty="0">
                  <a:latin typeface="宋体" panose="02010600030101010101" pitchFamily="2" charset="-122"/>
                </a:rPr>
                <a:t>1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  DF</a:t>
              </a:r>
              <a:r>
                <a:rPr lang="en-US" altLang="zh-CN" sz="1600" b="1" baseline="-20000" dirty="0">
                  <a:latin typeface="宋体" panose="02010600030101010101" pitchFamily="2" charset="-122"/>
                </a:rPr>
                <a:t>R </a:t>
              </a:r>
              <a:r>
                <a:rPr lang="en-US" altLang="zh-CN" sz="1600" b="1" baseline="-25000" dirty="0">
                  <a:latin typeface="宋体" panose="02010600030101010101" pitchFamily="2" charset="-122"/>
                </a:rPr>
                <a:t> 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A</a:t>
              </a:r>
              <a:r>
                <a:rPr lang="en-US" altLang="zh-CN" sz="1600" b="1" baseline="-18000" dirty="0">
                  <a:latin typeface="宋体" panose="02010600030101010101" pitchFamily="2" charset="-122"/>
                </a:rPr>
                <a:t>2</a:t>
              </a:r>
            </a:p>
          </p:txBody>
        </p:sp>
        <p:sp>
          <p:nvSpPr>
            <p:cNvPr id="24" name="Line 34"/>
            <p:cNvSpPr>
              <a:spLocks noChangeShapeType="1"/>
            </p:cNvSpPr>
            <p:nvPr/>
          </p:nvSpPr>
          <p:spPr bwMode="auto">
            <a:xfrm>
              <a:off x="3491880" y="4005096"/>
              <a:ext cx="0" cy="28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35"/>
            <p:cNvSpPr>
              <a:spLocks noChangeShapeType="1"/>
            </p:cNvSpPr>
            <p:nvPr/>
          </p:nvSpPr>
          <p:spPr bwMode="auto">
            <a:xfrm>
              <a:off x="3923928" y="3992396"/>
              <a:ext cx="0" cy="288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6"/>
            <p:cNvSpPr>
              <a:spLocks noChangeShapeType="1"/>
            </p:cNvSpPr>
            <p:nvPr/>
          </p:nvSpPr>
          <p:spPr bwMode="auto">
            <a:xfrm>
              <a:off x="4499992" y="4005064"/>
              <a:ext cx="0" cy="28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4860032" y="4005096"/>
              <a:ext cx="0" cy="288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41"/>
            <p:cNvSpPr txBox="1">
              <a:spLocks noChangeArrowheads="1"/>
            </p:cNvSpPr>
            <p:nvPr/>
          </p:nvSpPr>
          <p:spPr bwMode="auto">
            <a:xfrm>
              <a:off x="2844048" y="4365136"/>
              <a:ext cx="2160000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T</a:t>
              </a:r>
              <a:r>
                <a:rPr lang="zh-CN" altLang="en-US" sz="1800" b="1" baseline="-18000" dirty="0">
                  <a:latin typeface="宋体" panose="02010600030101010101" pitchFamily="2" charset="-122"/>
                </a:rPr>
                <a:t>译码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＝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T</a:t>
              </a:r>
              <a:r>
                <a:rPr lang="en-US" altLang="zh-CN" sz="1800" b="1" baseline="-16000" dirty="0">
                  <a:latin typeface="宋体" panose="02010600030101010101" pitchFamily="2" charset="-122"/>
                </a:rPr>
                <a:t>OP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+T</a:t>
              </a:r>
              <a:r>
                <a:rPr lang="en-US" altLang="zh-CN" sz="1800" b="1" baseline="-16000" dirty="0">
                  <a:latin typeface="宋体" panose="02010600030101010101" pitchFamily="2" charset="-122"/>
                </a:rPr>
                <a:t>DFM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+T</a:t>
              </a:r>
              <a:r>
                <a:rPr lang="en-US" altLang="zh-CN" sz="1800" b="1" baseline="-16000" dirty="0">
                  <a:latin typeface="宋体" panose="02010600030101010101" pitchFamily="2" charset="-122"/>
                </a:rPr>
                <a:t>DFR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anose="02010600030101010101" pitchFamily="2" charset="-122"/>
                </a:rPr>
                <a:t> </a:t>
              </a:r>
              <a:endParaRPr lang="en-US" altLang="zh-CN" sz="1800" b="1" baseline="-16000" dirty="0">
                <a:solidFill>
                  <a:srgbClr val="990099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2843808" y="4655630"/>
            <a:ext cx="4968552" cy="36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8000" tIns="10800" rIns="18000" bIns="10800"/>
          <a:lstStyle/>
          <a:p>
            <a:pPr>
              <a:lnSpc>
                <a:spcPct val="125000"/>
              </a:lnSpc>
            </a:pPr>
            <a:r>
              <a:rPr lang="en-US" altLang="zh-CN" sz="1800" b="1" dirty="0">
                <a:latin typeface="宋体" panose="02010600030101010101" pitchFamily="2" charset="-122"/>
              </a:rPr>
              <a:t>T</a:t>
            </a:r>
            <a:r>
              <a:rPr lang="zh-CN" altLang="en-US" sz="1800" b="1" baseline="-18000" dirty="0">
                <a:latin typeface="宋体" panose="02010600030101010101" pitchFamily="2" charset="-122"/>
              </a:rPr>
              <a:t>执行</a:t>
            </a:r>
            <a:r>
              <a:rPr lang="zh-CN" altLang="en-US" sz="1800" b="1" dirty="0">
                <a:latin typeface="宋体" panose="02010600030101010101" pitchFamily="2" charset="-122"/>
              </a:rPr>
              <a:t>＝</a:t>
            </a:r>
            <a:r>
              <a:rPr lang="en-US" altLang="zh-CN" sz="1800" b="1" dirty="0">
                <a:latin typeface="宋体" panose="02010600030101010101" pitchFamily="2" charset="-122"/>
              </a:rPr>
              <a:t>T</a:t>
            </a:r>
            <a:r>
              <a:rPr lang="en-US" altLang="zh-CN" sz="1800" b="1" baseline="-16000" dirty="0">
                <a:latin typeface="宋体" panose="02010600030101010101" pitchFamily="2" charset="-122"/>
              </a:rPr>
              <a:t>M</a:t>
            </a:r>
            <a:r>
              <a:rPr lang="en-US" altLang="zh-CN" sz="1800" b="1" dirty="0">
                <a:latin typeface="宋体" panose="02010600030101010101" pitchFamily="2" charset="-122"/>
              </a:rPr>
              <a:t>+T</a:t>
            </a:r>
            <a:r>
              <a:rPr lang="en-US" altLang="zh-CN" sz="1800" b="1" baseline="-16000" dirty="0">
                <a:latin typeface="宋体" panose="02010600030101010101" pitchFamily="2" charset="-122"/>
              </a:rPr>
              <a:t>R</a:t>
            </a:r>
            <a:r>
              <a:rPr lang="en-US" altLang="zh-CN" sz="1800" b="1" dirty="0">
                <a:latin typeface="宋体" panose="02010600030101010101" pitchFamily="2" charset="-122"/>
              </a:rPr>
              <a:t>+T</a:t>
            </a:r>
            <a:r>
              <a:rPr lang="en-US" altLang="zh-CN" sz="1800" b="1" baseline="-16000" dirty="0">
                <a:latin typeface="宋体" panose="02010600030101010101" pitchFamily="2" charset="-122"/>
              </a:rPr>
              <a:t>OP</a:t>
            </a:r>
            <a:r>
              <a:rPr lang="en-US" altLang="zh-CN" sz="1800" b="1" dirty="0">
                <a:latin typeface="宋体" panose="02010600030101010101" pitchFamily="2" charset="-122"/>
              </a:rPr>
              <a:t>+</a:t>
            </a:r>
            <a:r>
              <a:rPr lang="en-US" altLang="zh-CN" sz="1800" b="1" dirty="0">
                <a:solidFill>
                  <a:srgbClr val="C00000"/>
                </a:solidFill>
                <a:latin typeface="宋体" panose="02010600030101010101" pitchFamily="2" charset="-122"/>
              </a:rPr>
              <a:t>T</a:t>
            </a:r>
            <a:r>
              <a:rPr lang="en-US" altLang="zh-CN" sz="1800" b="1" baseline="-16000" dirty="0">
                <a:solidFill>
                  <a:srgbClr val="C00000"/>
                </a:solidFill>
                <a:latin typeface="宋体" panose="02010600030101010101" pitchFamily="2" charset="-122"/>
              </a:rPr>
              <a:t>R</a:t>
            </a:r>
            <a:r>
              <a:rPr lang="zh-CN" altLang="en-US" sz="1800" b="1" dirty="0">
                <a:latin typeface="宋体" panose="02010600030101010101" pitchFamily="2" charset="-122"/>
              </a:rPr>
              <a:t>或</a:t>
            </a:r>
            <a:r>
              <a:rPr lang="en-US" altLang="zh-CN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T</a:t>
            </a:r>
            <a:r>
              <a:rPr lang="en-US" altLang="zh-CN" sz="1800" b="1" baseline="-16000" dirty="0">
                <a:solidFill>
                  <a:srgbClr val="990099"/>
                </a:solidFill>
                <a:latin typeface="宋体" panose="02010600030101010101" pitchFamily="2" charset="-122"/>
              </a:rPr>
              <a:t>M</a:t>
            </a:r>
            <a:r>
              <a:rPr lang="zh-CN" altLang="en-US" sz="1800" b="1" dirty="0">
                <a:latin typeface="宋体" panose="02010600030101010101" pitchFamily="2" charset="-122"/>
              </a:rPr>
              <a:t>，</a:t>
            </a:r>
            <a:r>
              <a:rPr lang="en-US" altLang="zh-CN" sz="1800" b="1" dirty="0">
                <a:latin typeface="宋体" panose="02010600030101010101" pitchFamily="2" charset="-122"/>
              </a:rPr>
              <a:t>A</a:t>
            </a:r>
            <a:r>
              <a:rPr lang="en-US" altLang="zh-CN" sz="1800" b="1" baseline="-16000" dirty="0">
                <a:latin typeface="宋体" panose="02010600030101010101" pitchFamily="2" charset="-122"/>
              </a:rPr>
              <a:t>1</a:t>
            </a:r>
            <a:r>
              <a:rPr lang="zh-CN" altLang="en-US" sz="1800" b="1" dirty="0">
                <a:latin typeface="宋体" panose="02010600030101010101" pitchFamily="2" charset="-122"/>
              </a:rPr>
              <a:t>为目的</a:t>
            </a:r>
            <a:r>
              <a:rPr lang="en-US" altLang="zh-CN" sz="1800" b="1" dirty="0">
                <a:latin typeface="宋体" panose="02010600030101010101" pitchFamily="2" charset="-122"/>
              </a:rPr>
              <a:t>OPD</a:t>
            </a:r>
            <a:r>
              <a:rPr lang="zh-CN" altLang="en-US" sz="1800" b="1" dirty="0">
                <a:latin typeface="宋体" panose="02010600030101010101" pitchFamily="2" charset="-122"/>
              </a:rPr>
              <a:t>时</a:t>
            </a:r>
            <a:r>
              <a:rPr lang="en-US" altLang="zh-CN" sz="1800" b="1" dirty="0">
                <a:latin typeface="宋体" panose="02010600030101010101" pitchFamily="2" charset="-122"/>
              </a:rPr>
              <a:t>T</a:t>
            </a:r>
            <a:r>
              <a:rPr lang="zh-CN" altLang="en-US" sz="1800" b="1" baseline="-18000" dirty="0">
                <a:latin typeface="宋体" panose="02010600030101010101" pitchFamily="2" charset="-122"/>
              </a:rPr>
              <a:t>执行</a:t>
            </a:r>
            <a:r>
              <a:rPr lang="zh-CN" altLang="en-US" sz="1800" b="1" dirty="0">
                <a:latin typeface="宋体" panose="02010600030101010101" pitchFamily="2" charset="-122"/>
              </a:rPr>
              <a:t>较长</a:t>
            </a:r>
            <a:endParaRPr lang="en-US" altLang="zh-CN" sz="1800" b="1" baseline="-16000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579789" y="3975596"/>
            <a:ext cx="3096667" cy="677540"/>
            <a:chOff x="5435773" y="3975596"/>
            <a:chExt cx="3096667" cy="677540"/>
          </a:xfrm>
        </p:grpSpPr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6012424" y="4005064"/>
              <a:ext cx="2376000" cy="288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600" b="1" dirty="0">
                  <a:latin typeface="宋体" panose="02010600030101010101" pitchFamily="2" charset="-122"/>
                </a:rPr>
                <a:t> </a:t>
              </a:r>
              <a:r>
                <a:rPr lang="en-US" altLang="zh-CN" sz="1600" b="1" dirty="0" err="1">
                  <a:latin typeface="宋体" panose="02010600030101010101" pitchFamily="2" charset="-122"/>
                </a:rPr>
                <a:t>OP</a:t>
              </a:r>
              <a:r>
                <a:rPr lang="en-US" altLang="zh-CN" sz="1600" b="1" baseline="-18000" dirty="0" err="1">
                  <a:latin typeface="宋体" panose="02010600030101010101" pitchFamily="2" charset="-122"/>
                </a:rPr>
                <a:t>i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   DF</a:t>
              </a:r>
              <a:r>
                <a:rPr lang="en-US" altLang="zh-CN" sz="1600" b="1" baseline="-20000" dirty="0">
                  <a:latin typeface="宋体" panose="02010600030101010101" pitchFamily="2" charset="-122"/>
                </a:rPr>
                <a:t>M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 DF</a:t>
              </a:r>
              <a:r>
                <a:rPr lang="en-US" altLang="zh-CN" sz="1600" b="1" baseline="-20000" dirty="0">
                  <a:latin typeface="宋体" panose="02010600030101010101" pitchFamily="2" charset="-122"/>
                </a:rPr>
                <a:t>R </a:t>
              </a:r>
              <a:r>
                <a:rPr lang="en-US" altLang="zh-CN" sz="1600" b="1" baseline="-25000" dirty="0">
                  <a:latin typeface="宋体" panose="02010600030101010101" pitchFamily="2" charset="-122"/>
                </a:rPr>
                <a:t> 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 A</a:t>
              </a:r>
              <a:r>
                <a:rPr lang="en-US" altLang="zh-CN" sz="1600" b="1" baseline="-18000" dirty="0">
                  <a:latin typeface="宋体" panose="02010600030101010101" pitchFamily="2" charset="-122"/>
                </a:rPr>
                <a:t>1</a:t>
              </a:r>
              <a:r>
                <a:rPr lang="en-US" altLang="zh-CN" sz="1600" b="1" dirty="0">
                  <a:latin typeface="宋体" panose="02010600030101010101" pitchFamily="2" charset="-122"/>
                </a:rPr>
                <a:t>   A</a:t>
              </a:r>
              <a:r>
                <a:rPr lang="en-US" altLang="zh-CN" sz="1600" b="1" baseline="-18000" dirty="0">
                  <a:latin typeface="宋体" panose="02010600030101010101" pitchFamily="2" charset="-122"/>
                </a:rPr>
                <a:t>2</a:t>
              </a: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6642826" y="4005064"/>
              <a:ext cx="0" cy="28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7074874" y="4005064"/>
              <a:ext cx="0" cy="288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7452320" y="4017764"/>
              <a:ext cx="0" cy="28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8010978" y="4017764"/>
              <a:ext cx="0" cy="288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AutoShape 17"/>
            <p:cNvSpPr>
              <a:spLocks noChangeArrowheads="1"/>
            </p:cNvSpPr>
            <p:nvPr/>
          </p:nvSpPr>
          <p:spPr bwMode="auto">
            <a:xfrm>
              <a:off x="5435773" y="3975596"/>
              <a:ext cx="360363" cy="31750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C99"/>
            </a:solidFill>
            <a:ln w="158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6012440" y="4365136"/>
              <a:ext cx="2520000" cy="2880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anose="02010600030101010101" pitchFamily="2" charset="-122"/>
                </a:rPr>
                <a:t>T</a:t>
              </a:r>
              <a:r>
                <a:rPr lang="zh-CN" altLang="en-US" sz="1800" b="1" baseline="-18000" dirty="0">
                  <a:latin typeface="宋体" panose="02010600030101010101" pitchFamily="2" charset="-122"/>
                </a:rPr>
                <a:t>译码</a:t>
              </a:r>
              <a:r>
                <a:rPr lang="zh-CN" altLang="en-US" sz="1800" b="1" dirty="0">
                  <a:latin typeface="宋体" panose="02010600030101010101" pitchFamily="2" charset="-122"/>
                </a:rPr>
                <a:t>＝</a:t>
              </a:r>
              <a:r>
                <a:rPr lang="en-US" altLang="zh-CN" sz="1800" b="1" dirty="0" err="1">
                  <a:latin typeface="宋体" panose="02010600030101010101" pitchFamily="2" charset="-122"/>
                </a:rPr>
                <a:t>T</a:t>
              </a:r>
              <a:r>
                <a:rPr lang="en-US" altLang="zh-CN" sz="1800" b="1" baseline="-16000" dirty="0" err="1">
                  <a:latin typeface="宋体" panose="02010600030101010101" pitchFamily="2" charset="-122"/>
                </a:rPr>
                <a:t>OP</a:t>
              </a:r>
              <a:r>
                <a:rPr lang="en-US" altLang="zh-CN" sz="1800" b="1" dirty="0" err="1">
                  <a:latin typeface="宋体" panose="02010600030101010101" pitchFamily="2" charset="-122"/>
                </a:rPr>
                <a:t>+max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(T</a:t>
              </a:r>
              <a:r>
                <a:rPr lang="en-US" altLang="zh-CN" sz="1800" b="1" baseline="-16000" dirty="0">
                  <a:latin typeface="宋体" panose="02010600030101010101" pitchFamily="2" charset="-122"/>
                </a:rPr>
                <a:t>DFM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,T</a:t>
              </a:r>
              <a:r>
                <a:rPr lang="en-US" altLang="zh-CN" sz="1800" b="1" baseline="-16000" dirty="0">
                  <a:latin typeface="宋体" panose="02010600030101010101" pitchFamily="2" charset="-122"/>
                </a:rPr>
                <a:t>DFR</a:t>
              </a:r>
              <a:r>
                <a:rPr lang="en-US" altLang="zh-CN" sz="1800" b="1" dirty="0">
                  <a:latin typeface="宋体" panose="02010600030101010101" pitchFamily="2" charset="-122"/>
                </a:rPr>
                <a:t>)</a:t>
              </a:r>
              <a:endParaRPr lang="en-US" altLang="zh-CN" sz="1800" b="1" baseline="-16000" dirty="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B805BE0F-3639-4BA7-BE05-5C14A83F627E}" type="slidenum">
              <a:rPr lang="en-US" altLang="zh-CN"/>
              <a:t>8</a:t>
            </a:fld>
            <a:endParaRPr lang="en-US" altLang="zh-CN"/>
          </a:p>
        </p:txBody>
      </p:sp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228600" y="3182957"/>
            <a:ext cx="4055368" cy="30460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、设计的基本过程</a:t>
            </a:r>
            <a:endParaRPr lang="en-US" altLang="zh-CN" b="1" dirty="0">
              <a:solidFill>
                <a:srgbClr val="FF3399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ISA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结构设计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数据表示设计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指令功能设计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寻址方式设计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指令格式设计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spcBef>
                <a:spcPts val="3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设计优化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14281" y="763692"/>
            <a:ext cx="6373943" cy="25361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anose="02010600030101010101" pitchFamily="2" charset="-122"/>
              </a:rPr>
              <a:t>、设计的基本原则   </a:t>
            </a:r>
            <a:r>
              <a:rPr lang="en-US" altLang="zh-CN" sz="1800" b="1" dirty="0">
                <a:latin typeface="宋体" panose="02010600030101010101" pitchFamily="2" charset="-122"/>
              </a:rPr>
              <a:t>(</a:t>
            </a:r>
            <a:r>
              <a:rPr lang="zh-CN" altLang="en-US" sz="1800" b="1" dirty="0">
                <a:latin typeface="宋体" panose="02010600030101010101" pitchFamily="2" charset="-122"/>
              </a:rPr>
              <a:t>关注对性能指标的</a:t>
            </a:r>
            <a:r>
              <a:rPr lang="zh-CN" altLang="en-US" sz="1800" b="1" dirty="0">
                <a:solidFill>
                  <a:srgbClr val="990099"/>
                </a:solidFill>
                <a:latin typeface="宋体" panose="02010600030101010101" pitchFamily="2" charset="-122"/>
              </a:rPr>
              <a:t>影响</a:t>
            </a:r>
            <a:r>
              <a:rPr lang="en-US" altLang="zh-CN" sz="1800" b="1" dirty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完整性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05000"/>
              </a:lnSpc>
            </a:pPr>
            <a:endParaRPr lang="en-US" altLang="zh-CN" sz="1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规整性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正交性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兼容性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2106488" y="3644900"/>
            <a:ext cx="6858000" cy="2584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990600" indent="-990600"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确定结构类型，指令字结构、显式</a:t>
            </a:r>
            <a:r>
              <a:rPr lang="en-US" altLang="zh-CN" sz="2200" b="1" dirty="0">
                <a:latin typeface="宋体" panose="02010600030101010101" pitchFamily="2" charset="-122"/>
              </a:rPr>
              <a:t>OPD</a:t>
            </a:r>
            <a:r>
              <a:rPr lang="zh-CN" altLang="en-US" sz="2200" b="1" dirty="0">
                <a:latin typeface="宋体" panose="02010600030101010101" pitchFamily="2" charset="-122"/>
              </a:rPr>
              <a:t>个数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确定支持的数据类型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确定支持的</a:t>
            </a:r>
            <a:r>
              <a:rPr lang="en-US" altLang="zh-CN" sz="2200" b="1" dirty="0">
                <a:latin typeface="宋体" panose="02010600030101010101" pitchFamily="2" charset="-122"/>
              </a:rPr>
              <a:t>OP</a:t>
            </a:r>
            <a:r>
              <a:rPr lang="zh-CN" altLang="en-US" sz="2200" b="1" dirty="0">
                <a:latin typeface="宋体" panose="02010600030101010101" pitchFamily="2" charset="-122"/>
              </a:rPr>
              <a:t>类型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确定部件的编址方式及地址空间、寻址方式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确定各条指令的格式及编码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200" b="1" dirty="0">
                <a:latin typeface="宋体" panose="02010600030101010101" pitchFamily="2" charset="-122"/>
              </a:rPr>
              <a:t>包含各个环节，多次迭代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813282" y="1195740"/>
            <a:ext cx="7079704" cy="207454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u="sng" dirty="0">
                <a:latin typeface="宋体" panose="02010600030101010101" pitchFamily="2" charset="-122"/>
              </a:rPr>
              <a:t>功能齐全</a:t>
            </a:r>
            <a:r>
              <a:rPr lang="zh-CN" altLang="en-US" sz="2200" b="1" dirty="0">
                <a:latin typeface="宋体" panose="02010600030101010101" pitchFamily="2" charset="-122"/>
              </a:rPr>
              <a:t>、使用</a:t>
            </a:r>
            <a:r>
              <a:rPr lang="zh-CN" altLang="en-US" sz="2200" b="1" u="sng" dirty="0">
                <a:latin typeface="宋体" panose="02010600030101010101" pitchFamily="2" charset="-122"/>
              </a:rPr>
              <a:t>方便</a:t>
            </a:r>
            <a:r>
              <a:rPr lang="zh-CN" altLang="en-US" sz="2200" b="1" dirty="0">
                <a:latin typeface="宋体" panose="02010600030101010101" pitchFamily="2" charset="-122"/>
              </a:rPr>
              <a:t> 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>
                <a:latin typeface="宋体" panose="02010600030101010101" pitchFamily="2" charset="-122"/>
              </a:rPr>
              <a:t> </a:t>
            </a:r>
            <a:r>
              <a:rPr lang="en-US" altLang="zh-CN" sz="1800" dirty="0">
                <a:latin typeface="宋体" panose="02010600030101010101" pitchFamily="2" charset="-122"/>
              </a:rPr>
              <a:t>(</a:t>
            </a:r>
            <a:r>
              <a:rPr lang="zh-CN" altLang="en-US" sz="1800" dirty="0">
                <a:latin typeface="宋体" panose="02010600030101010101" pitchFamily="2" charset="-122"/>
              </a:rPr>
              <a:t>如不支持</a:t>
            </a:r>
            <a:r>
              <a:rPr lang="en-US" altLang="zh-CN" sz="1800" dirty="0">
                <a:latin typeface="宋体" panose="02010600030101010101" pitchFamily="2" charset="-122"/>
              </a:rPr>
              <a:t>NOT</a:t>
            </a:r>
            <a:r>
              <a:rPr lang="zh-CN" altLang="en-US" sz="1800" dirty="0">
                <a:latin typeface="宋体" panose="02010600030101010101" pitchFamily="2" charset="-122"/>
              </a:rPr>
              <a:t>指令</a:t>
            </a:r>
            <a:r>
              <a:rPr lang="en-US" altLang="zh-CN" sz="1800" dirty="0">
                <a:latin typeface="宋体" panose="02010600030101010101" pitchFamily="2" charset="-122"/>
              </a:rPr>
              <a:t>[</a:t>
            </a:r>
            <a:r>
              <a:rPr lang="zh-CN" altLang="en-US" sz="1800" dirty="0">
                <a:latin typeface="宋体" panose="02010600030101010101" pitchFamily="2" charset="-122"/>
              </a:rPr>
              <a:t>频率较低</a:t>
            </a:r>
            <a:r>
              <a:rPr lang="en-US" altLang="zh-CN" sz="1800" dirty="0">
                <a:latin typeface="宋体" panose="02010600030101010101" pitchFamily="2" charset="-122"/>
              </a:rPr>
              <a:t>]</a:t>
            </a:r>
            <a:r>
              <a:rPr lang="zh-CN" altLang="en-US" sz="1800" dirty="0">
                <a:latin typeface="宋体" panose="02010600030101010101" pitchFamily="2" charset="-122"/>
              </a:rPr>
              <a:t>时，需支持</a:t>
            </a:r>
            <a:r>
              <a:rPr lang="en-US" altLang="zh-CN" sz="1800" dirty="0">
                <a:latin typeface="宋体" panose="02010600030101010101" pitchFamily="2" charset="-122"/>
              </a:rPr>
              <a:t>NOR</a:t>
            </a:r>
            <a:r>
              <a:rPr lang="zh-CN" altLang="en-US" sz="1800" dirty="0">
                <a:latin typeface="宋体" panose="02010600030101010101" pitchFamily="2" charset="-122"/>
              </a:rPr>
              <a:t>、恒</a:t>
            </a:r>
            <a:r>
              <a:rPr lang="en-US" altLang="zh-CN" sz="1800" dirty="0">
                <a:latin typeface="宋体" panose="02010600030101010101" pitchFamily="2" charset="-122"/>
              </a:rPr>
              <a:t>0</a:t>
            </a:r>
            <a:r>
              <a:rPr lang="zh-CN" altLang="en-US" sz="1800" dirty="0">
                <a:latin typeface="宋体" panose="02010600030101010101" pitchFamily="2" charset="-122"/>
              </a:rPr>
              <a:t>寄存器</a:t>
            </a:r>
            <a:r>
              <a:rPr lang="en-US" altLang="zh-CN" sz="1800" dirty="0">
                <a:latin typeface="宋体" panose="02010600030101010101" pitchFamily="2" charset="-122"/>
              </a:rPr>
              <a:t>)</a:t>
            </a:r>
            <a:endParaRPr lang="en-US" altLang="zh-CN" sz="18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sng" dirty="0">
                <a:latin typeface="宋体" panose="02010600030101010101" pitchFamily="2" charset="-122"/>
              </a:rPr>
              <a:t>相似</a:t>
            </a:r>
            <a:r>
              <a:rPr lang="zh-CN" altLang="en-US" sz="2200" b="1" dirty="0">
                <a:latin typeface="宋体" panose="02010600030101010101" pitchFamily="2" charset="-122"/>
              </a:rPr>
              <a:t>的</a:t>
            </a:r>
            <a:r>
              <a:rPr lang="en-US" altLang="zh-CN" sz="2200" b="1" dirty="0">
                <a:latin typeface="宋体" panose="02010600030101010101" pitchFamily="2" charset="-122"/>
              </a:rPr>
              <a:t>OP</a:t>
            </a:r>
            <a:r>
              <a:rPr lang="zh-CN" altLang="en-US" sz="2200" b="1" dirty="0">
                <a:latin typeface="宋体" panose="02010600030101010101" pitchFamily="2" charset="-122"/>
              </a:rPr>
              <a:t>、</a:t>
            </a:r>
            <a:r>
              <a:rPr lang="en-US" altLang="zh-CN" sz="2200" b="1" dirty="0">
                <a:latin typeface="宋体" panose="02010600030101010101" pitchFamily="2" charset="-122"/>
              </a:rPr>
              <a:t>OPD</a:t>
            </a:r>
            <a:r>
              <a:rPr lang="zh-CN" altLang="en-US" sz="2200" b="1" dirty="0">
                <a:latin typeface="宋体" panose="02010600030101010101" pitchFamily="2" charset="-122"/>
              </a:rPr>
              <a:t>等有</a:t>
            </a:r>
            <a:r>
              <a:rPr lang="zh-CN" altLang="en-US" sz="2200" b="1" u="sng" dirty="0">
                <a:latin typeface="宋体" panose="02010600030101010101" pitchFamily="2" charset="-122"/>
              </a:rPr>
              <a:t>相同</a:t>
            </a:r>
            <a:r>
              <a:rPr lang="zh-CN" altLang="en-US" sz="2200" b="1" dirty="0">
                <a:latin typeface="宋体" panose="02010600030101010101" pitchFamily="2" charset="-122"/>
              </a:rPr>
              <a:t>的约定  </a:t>
            </a:r>
            <a:r>
              <a:rPr lang="en-US" altLang="zh-CN" sz="1800" dirty="0">
                <a:latin typeface="宋体" panose="02010600030101010101" pitchFamily="2" charset="-122"/>
              </a:rPr>
              <a:t>(</a:t>
            </a:r>
            <a:r>
              <a:rPr lang="zh-CN" altLang="en-US" sz="1800" dirty="0">
                <a:latin typeface="宋体" panose="02010600030101010101" pitchFamily="2" charset="-122"/>
              </a:rPr>
              <a:t>如</a:t>
            </a:r>
            <a:r>
              <a:rPr lang="en-US" altLang="zh-CN" sz="1800" dirty="0">
                <a:latin typeface="宋体" panose="02010600030101010101" pitchFamily="2" charset="-122"/>
              </a:rPr>
              <a:t>OP</a:t>
            </a:r>
            <a:r>
              <a:rPr lang="zh-CN" altLang="en-US" sz="1800" dirty="0">
                <a:latin typeface="宋体" panose="02010600030101010101" pitchFamily="2" charset="-122"/>
              </a:rPr>
              <a:t>编码、</a:t>
            </a:r>
            <a:r>
              <a:rPr lang="en-US" altLang="zh-CN" sz="1800" dirty="0">
                <a:latin typeface="宋体" panose="02010600030101010101" pitchFamily="2" charset="-122"/>
              </a:rPr>
              <a:t>REG</a:t>
            </a:r>
            <a:r>
              <a:rPr lang="zh-CN" altLang="en-US" sz="1800" dirty="0">
                <a:latin typeface="宋体" panose="02010600030101010101" pitchFamily="2" charset="-122"/>
              </a:rPr>
              <a:t>使用</a:t>
            </a:r>
            <a:r>
              <a:rPr lang="en-US" altLang="zh-CN" sz="1800" dirty="0">
                <a:latin typeface="宋体" panose="02010600030101010101" pitchFamily="2" charset="-122"/>
              </a:rPr>
              <a:t>)</a:t>
            </a:r>
            <a:endParaRPr lang="en-US" altLang="zh-CN" sz="220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指令字中不同字段</a:t>
            </a:r>
            <a:r>
              <a:rPr lang="zh-CN" altLang="en-US" sz="2200" b="1" u="sng" dirty="0">
                <a:latin typeface="宋体" panose="02010600030101010101" pitchFamily="2" charset="-122"/>
              </a:rPr>
              <a:t>相互独立</a:t>
            </a:r>
            <a:r>
              <a:rPr lang="zh-CN" altLang="en-US" sz="2200" b="1" dirty="0">
                <a:latin typeface="宋体" panose="02010600030101010101" pitchFamily="2" charset="-122"/>
              </a:rPr>
              <a:t>     </a:t>
            </a:r>
            <a:r>
              <a:rPr lang="en-US" altLang="zh-CN" sz="1800" dirty="0">
                <a:latin typeface="宋体" panose="02010600030101010101" pitchFamily="2" charset="-122"/>
              </a:rPr>
              <a:t>(</a:t>
            </a:r>
            <a:r>
              <a:rPr lang="zh-CN" altLang="en-US" sz="1800" dirty="0">
                <a:latin typeface="宋体" panose="02010600030101010101" pitchFamily="2" charset="-122"/>
              </a:rPr>
              <a:t>如</a:t>
            </a:r>
            <a:r>
              <a:rPr lang="en-US" altLang="zh-CN" sz="1800" dirty="0">
                <a:latin typeface="宋体" panose="02010600030101010101" pitchFamily="2" charset="-122"/>
              </a:rPr>
              <a:t>OP/</a:t>
            </a:r>
            <a:r>
              <a:rPr lang="en-US" altLang="zh-CN" sz="1800" dirty="0" err="1">
                <a:latin typeface="宋体" panose="02010600030101010101" pitchFamily="2" charset="-122"/>
              </a:rPr>
              <a:t>Addr</a:t>
            </a:r>
            <a:r>
              <a:rPr lang="zh-CN" altLang="en-US" sz="1800" dirty="0">
                <a:latin typeface="宋体" panose="02010600030101010101" pitchFamily="2" charset="-122"/>
              </a:rPr>
              <a:t>字段</a:t>
            </a:r>
            <a:r>
              <a:rPr lang="en-US" altLang="zh-CN" sz="1800" dirty="0">
                <a:latin typeface="宋体" panose="02010600030101010101" pitchFamily="2" charset="-122"/>
              </a:rPr>
              <a:t>)</a:t>
            </a:r>
            <a:endParaRPr lang="en-US" altLang="zh-CN" sz="220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u="sng" dirty="0">
                <a:latin typeface="宋体" panose="02010600030101010101" pitchFamily="2" charset="-122"/>
              </a:rPr>
              <a:t>预留</a:t>
            </a:r>
            <a:r>
              <a:rPr lang="zh-CN" altLang="en-US" sz="2200" b="1" dirty="0">
                <a:latin typeface="宋体" panose="02010600030101010101" pitchFamily="2" charset="-122"/>
              </a:rPr>
              <a:t>部分操作码，便于</a:t>
            </a:r>
            <a:r>
              <a:rPr lang="en-US" altLang="zh-CN" sz="2200" b="1" dirty="0">
                <a:latin typeface="宋体" panose="02010600030101010101" pitchFamily="2" charset="-122"/>
              </a:rPr>
              <a:t>IS</a:t>
            </a:r>
            <a:r>
              <a:rPr lang="zh-CN" altLang="en-US" sz="2200" b="1" dirty="0">
                <a:latin typeface="宋体" panose="02010600030101010101" pitchFamily="2" charset="-122"/>
              </a:rPr>
              <a:t>扩充    </a:t>
            </a:r>
            <a:r>
              <a:rPr lang="en-US" altLang="zh-CN" sz="1800" dirty="0">
                <a:latin typeface="宋体" panose="02010600030101010101" pitchFamily="2" charset="-122"/>
              </a:rPr>
              <a:t>(</a:t>
            </a:r>
            <a:r>
              <a:rPr lang="zh-CN" altLang="en-US" sz="1800" dirty="0">
                <a:latin typeface="宋体" panose="02010600030101010101" pitchFamily="2" charset="-122"/>
              </a:rPr>
              <a:t>如系列机</a:t>
            </a:r>
            <a:r>
              <a:rPr lang="en-US" altLang="zh-CN" sz="1800" dirty="0">
                <a:latin typeface="宋体" panose="02010600030101010101" pitchFamily="2" charset="-122"/>
              </a:rPr>
              <a:t>)</a:t>
            </a:r>
            <a:endParaRPr lang="zh-CN" altLang="en-US" sz="1800" dirty="0">
              <a:latin typeface="宋体" panose="02010600030101010101" pitchFamily="2" charset="-122"/>
            </a:endParaRPr>
          </a:p>
        </p:txBody>
      </p:sp>
      <p:sp>
        <p:nvSpPr>
          <p:cNvPr id="3" name="Text Box 6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9512" y="332909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ea typeface="黑体" panose="02010609060101010101" pitchFamily="2" charset="-122"/>
              </a:defRPr>
            </a:lvl1pPr>
          </a:lstStyle>
          <a:p>
            <a:r>
              <a:rPr lang="zh-CN" altLang="en-US" sz="2400" dirty="0"/>
              <a:t>二、指令系统的设计概述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0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402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02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402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02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402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269353"/>
              </p:ext>
            </p:extLst>
          </p:nvPr>
        </p:nvGraphicFramePr>
        <p:xfrm>
          <a:off x="107504" y="4581128"/>
          <a:ext cx="8928992" cy="1301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8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堆栈型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累加器型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R-M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风格的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GPR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型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R-R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风格的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GPR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型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12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push X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32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push Y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376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add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656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pop Z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635780"/>
              </p:ext>
            </p:extLst>
          </p:nvPr>
        </p:nvGraphicFramePr>
        <p:xfrm>
          <a:off x="6084168" y="4835560"/>
          <a:ext cx="2952328" cy="104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12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load R1,X    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；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R1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M[X]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load R2,Y   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；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R2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M[Y]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3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add R3,R1,R2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；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R3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(R1)+(R2)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6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store R3,Z  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；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M[Z]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(R3)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251086"/>
              </p:ext>
            </p:extLst>
          </p:nvPr>
        </p:nvGraphicFramePr>
        <p:xfrm>
          <a:off x="899592" y="4835560"/>
          <a:ext cx="2448272" cy="104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12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load X  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；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M[X]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32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add Y  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；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(AC)+M[Y]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376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store Z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；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M[Z]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(AC)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656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注：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是</a:t>
                      </a:r>
                      <a:r>
                        <a:rPr lang="zh-CN" altLang="en-US" sz="16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唯一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的数据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599872"/>
              </p:ext>
            </p:extLst>
          </p:nvPr>
        </p:nvGraphicFramePr>
        <p:xfrm>
          <a:off x="3347864" y="4835560"/>
          <a:ext cx="2736304" cy="104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512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load R1,X  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；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R1</a:t>
                      </a:r>
                      <a:r>
                        <a:rPr lang="zh-CN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M[X]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32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add R1,Y  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；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R1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(R1)+M[Y]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376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store R1,Z 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；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M[Z]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←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(R1)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656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注：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运算指令中</a:t>
                      </a:r>
                      <a:r>
                        <a:rPr lang="zh-CN" altLang="en-US" sz="1600" dirty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可</a:t>
                      </a:r>
                      <a:r>
                        <a:rPr lang="zh-CN" altLang="en-US" sz="16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不含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M_OPD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100392" y="6453336"/>
            <a:ext cx="1043608" cy="360040"/>
          </a:xfrm>
        </p:spPr>
        <p:txBody>
          <a:bodyPr/>
          <a:lstStyle/>
          <a:p>
            <a:fld id="{6A929E55-1E4D-4C84-AFF1-B93A4C1C145A}" type="slidenum">
              <a:rPr lang="en-US" altLang="zh-CN"/>
              <a:t>9</a:t>
            </a:fld>
            <a:endParaRPr lang="en-US" altLang="zh-CN"/>
          </a:p>
        </p:txBody>
      </p:sp>
      <p:sp>
        <p:nvSpPr>
          <p:cNvPr id="141336" name="Text Box 24"/>
          <p:cNvSpPr txBox="1">
            <a:spLocks noChangeArrowheads="1"/>
          </p:cNvSpPr>
          <p:nvPr/>
        </p:nvSpPr>
        <p:spPr bwMode="auto">
          <a:xfrm>
            <a:off x="857224" y="277794"/>
            <a:ext cx="7372376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latin typeface="宋体" panose="02010600030101010101" pitchFamily="2" charset="-122"/>
              </a:rPr>
              <a:t>第</a:t>
            </a:r>
            <a:r>
              <a:rPr lang="en-US" altLang="zh-CN" sz="2800" b="1" dirty="0"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</a:rPr>
              <a:t>节  </a:t>
            </a:r>
            <a:r>
              <a:rPr lang="en-US" altLang="zh-CN" sz="2800" b="1" dirty="0">
                <a:latin typeface="宋体" panose="02010600030101010101" pitchFamily="2" charset="-122"/>
              </a:rPr>
              <a:t>ISA</a:t>
            </a:r>
            <a:r>
              <a:rPr lang="zh-CN" altLang="en-US" sz="2800" b="1" dirty="0">
                <a:latin typeface="宋体" panose="02010600030101010101" pitchFamily="2" charset="-122"/>
              </a:rPr>
              <a:t>结构设计</a:t>
            </a:r>
          </a:p>
        </p:txBody>
      </p:sp>
      <p:sp>
        <p:nvSpPr>
          <p:cNvPr id="141337" name="Text Box 25"/>
          <p:cNvSpPr txBox="1">
            <a:spLocks noChangeArrowheads="1"/>
          </p:cNvSpPr>
          <p:nvPr/>
        </p:nvSpPr>
        <p:spPr bwMode="auto">
          <a:xfrm>
            <a:off x="228600" y="1412776"/>
            <a:ext cx="8686800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ea typeface="黑体" panose="02010609060101010101" pitchFamily="2" charset="-122"/>
              </a:defRPr>
            </a:lvl1pPr>
          </a:lstStyle>
          <a:p>
            <a:r>
              <a:rPr lang="zh-CN" altLang="en-US" sz="2400" dirty="0"/>
              <a:t>一、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ISA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结构</a:t>
            </a:r>
            <a:r>
              <a:rPr lang="zh-CN" altLang="en-US" sz="2400" dirty="0"/>
              <a:t>分类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41338" name="Text Box 26"/>
          <p:cNvSpPr txBox="1">
            <a:spLocks noChangeArrowheads="1"/>
          </p:cNvSpPr>
          <p:nvPr/>
        </p:nvSpPr>
        <p:spPr bwMode="auto">
          <a:xfrm>
            <a:off x="179512" y="1888371"/>
            <a:ext cx="3744416" cy="470898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*分类方法：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*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结构类型：</a:t>
            </a:r>
            <a:endParaRPr lang="en-US" altLang="zh-CN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堆栈型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累加器型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    通用寄存器型</a:t>
            </a:r>
            <a:r>
              <a:rPr lang="en-US" altLang="zh-CN" sz="2200" b="1" dirty="0">
                <a:solidFill>
                  <a:schemeClr val="accent2"/>
                </a:solidFill>
                <a:latin typeface="宋体" panose="02010600030101010101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*相关参数：</a:t>
            </a:r>
            <a:endParaRPr lang="en-US" altLang="zh-CN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41339" name="Text Box 27"/>
          <p:cNvSpPr txBox="1">
            <a:spLocks noChangeArrowheads="1"/>
          </p:cNvSpPr>
          <p:nvPr/>
        </p:nvSpPr>
        <p:spPr bwMode="auto">
          <a:xfrm>
            <a:off x="1907704" y="1888371"/>
            <a:ext cx="7079704" cy="270843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 按操作数</a:t>
            </a:r>
            <a:r>
              <a:rPr lang="en-US" altLang="zh-CN" b="1" dirty="0">
                <a:latin typeface="宋体" panose="02010600030101010101" pitchFamily="2" charset="-122"/>
              </a:rPr>
              <a:t>(OPD)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zh-CN" altLang="en-US" b="1" u="sng" dirty="0">
                <a:latin typeface="宋体" panose="02010600030101010101" pitchFamily="2" charset="-122"/>
              </a:rPr>
              <a:t>存放部件</a:t>
            </a:r>
            <a:r>
              <a:rPr lang="zh-CN" altLang="en-US" b="1" dirty="0">
                <a:latin typeface="宋体" panose="02010600030101010101" pitchFamily="2" charset="-122"/>
              </a:rPr>
              <a:t>分类   </a:t>
            </a:r>
            <a:r>
              <a:rPr lang="zh-CN" altLang="en-US" sz="1800" b="1" dirty="0">
                <a:latin typeface="宋体" panose="02010600030101010101" pitchFamily="2" charset="-122"/>
              </a:rPr>
              <a:t>←指运算类指令</a:t>
            </a:r>
            <a:r>
              <a:rPr lang="en-US" altLang="zh-CN" sz="1800" b="1" dirty="0">
                <a:latin typeface="宋体" panose="02010600030101010101" pitchFamily="2" charset="-122"/>
              </a:rPr>
              <a:t>OPD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latin typeface="宋体" panose="02010600030101010101" pitchFamily="2" charset="-122"/>
              </a:rPr>
              <a:t>  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solidFill>
                  <a:srgbClr val="FF3399"/>
                </a:solidFill>
                <a:latin typeface="宋体" panose="02010600030101010101" pitchFamily="2" charset="-122"/>
              </a:rPr>
              <a:t>趋势</a:t>
            </a:r>
            <a:r>
              <a:rPr lang="en-US" altLang="zh-CN" sz="2000" b="1" dirty="0">
                <a:solidFill>
                  <a:srgbClr val="FF3399"/>
                </a:solidFill>
                <a:latin typeface="宋体" panose="02010600030101010101" pitchFamily="2" charset="-122"/>
              </a:rPr>
              <a:t>—</a:t>
            </a:r>
            <a:r>
              <a:rPr lang="en-US" altLang="zh-CN" sz="2000" b="1" dirty="0">
                <a:latin typeface="宋体" panose="02010600030101010101" pitchFamily="2" charset="-122"/>
              </a:rPr>
              <a:t>R-R</a:t>
            </a:r>
            <a:r>
              <a:rPr lang="zh-CN" altLang="en-US" sz="2000" b="1" dirty="0">
                <a:latin typeface="宋体" panose="02010600030101010101" pitchFamily="2" charset="-122"/>
              </a:rPr>
              <a:t>风格的通用寄存器型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OPD</a:t>
            </a:r>
            <a:r>
              <a:rPr lang="zh-CN" altLang="en-US" sz="2200" b="1" dirty="0">
                <a:latin typeface="宋体" panose="02010600030101010101" pitchFamily="2" charset="-122"/>
              </a:rPr>
              <a:t>放在栈中</a:t>
            </a:r>
            <a:r>
              <a:rPr lang="en-US" altLang="zh-CN" sz="1600" b="1" dirty="0">
                <a:latin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</a:rPr>
              <a:t>栈在</a:t>
            </a:r>
            <a:r>
              <a:rPr lang="en-US" altLang="zh-CN" sz="1600" b="1" dirty="0">
                <a:latin typeface="宋体" panose="02010600030101010101" pitchFamily="2" charset="-122"/>
              </a:rPr>
              <a:t>MEM</a:t>
            </a:r>
            <a:r>
              <a:rPr lang="zh-CN" altLang="en-US" sz="1600" b="1" dirty="0">
                <a:latin typeface="宋体" panose="02010600030101010101" pitchFamily="2" charset="-122"/>
              </a:rPr>
              <a:t>中</a:t>
            </a:r>
            <a:r>
              <a:rPr lang="en-US" altLang="zh-CN" sz="1600" b="1" dirty="0">
                <a:latin typeface="宋体" panose="02010600030101010101" pitchFamily="2" charset="-122"/>
              </a:rPr>
              <a:t>)</a:t>
            </a:r>
            <a:r>
              <a:rPr lang="zh-CN" altLang="en-US" sz="2200" b="1" dirty="0">
                <a:latin typeface="宋体" panose="02010600030101010101" pitchFamily="2" charset="-122"/>
              </a:rPr>
              <a:t>，代码效率</a:t>
            </a:r>
            <a:r>
              <a:rPr lang="zh-CN" altLang="en-US" sz="2200" b="1" u="sng" dirty="0">
                <a:latin typeface="宋体" panose="02010600030101010101" pitchFamily="2" charset="-122"/>
              </a:rPr>
              <a:t>低</a:t>
            </a:r>
            <a:r>
              <a:rPr lang="en-US" altLang="zh-CN" sz="2200" b="1" dirty="0">
                <a:latin typeface="宋体" panose="02010600030101010101" pitchFamily="2" charset="-122"/>
              </a:rPr>
              <a:t>/OPD</a:t>
            </a:r>
            <a:r>
              <a:rPr lang="zh-CN" altLang="en-US" sz="2200" b="1" dirty="0">
                <a:latin typeface="宋体" panose="02010600030101010101" pitchFamily="2" charset="-122"/>
              </a:rPr>
              <a:t>访问</a:t>
            </a:r>
            <a:r>
              <a:rPr lang="zh-CN" altLang="en-US" sz="2200" b="1" u="sng" dirty="0">
                <a:latin typeface="宋体" panose="02010600030101010101" pitchFamily="2" charset="-122"/>
              </a:rPr>
              <a:t>慢</a:t>
            </a:r>
            <a:endParaRPr lang="en-US" altLang="zh-CN" sz="2200" b="1" u="sng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anose="02010600030101010101" pitchFamily="2" charset="-122"/>
              </a:rPr>
              <a:t>  OPD</a:t>
            </a:r>
            <a:r>
              <a:rPr lang="zh-CN" altLang="en-US" sz="2200" b="1" dirty="0">
                <a:latin typeface="宋体" panose="02010600030101010101" pitchFamily="2" charset="-122"/>
              </a:rPr>
              <a:t>放在</a:t>
            </a:r>
            <a:r>
              <a:rPr lang="en-US" altLang="zh-CN" sz="2200" b="1" dirty="0">
                <a:latin typeface="宋体" panose="02010600030101010101" pitchFamily="2" charset="-122"/>
              </a:rPr>
              <a:t>AC</a:t>
            </a:r>
            <a:r>
              <a:rPr lang="zh-CN" altLang="en-US" sz="2200" b="1" dirty="0">
                <a:latin typeface="宋体" panose="02010600030101010101" pitchFamily="2" charset="-122"/>
              </a:rPr>
              <a:t>及</a:t>
            </a:r>
            <a:r>
              <a:rPr lang="en-US" altLang="zh-CN" sz="2200" b="1" dirty="0">
                <a:latin typeface="宋体" panose="02010600030101010101" pitchFamily="2" charset="-122"/>
              </a:rPr>
              <a:t>MEM</a:t>
            </a:r>
            <a:r>
              <a:rPr lang="zh-CN" altLang="en-US" sz="2200" b="1" dirty="0">
                <a:latin typeface="宋体" panose="02010600030101010101" pitchFamily="2" charset="-122"/>
              </a:rPr>
              <a:t>中，指令字长</a:t>
            </a:r>
            <a:r>
              <a:rPr lang="zh-CN" altLang="en-US" sz="2200" b="1" u="sng" dirty="0">
                <a:latin typeface="宋体" panose="02010600030101010101" pitchFamily="2" charset="-122"/>
              </a:rPr>
              <a:t>长</a:t>
            </a:r>
            <a:r>
              <a:rPr lang="en-US" altLang="zh-CN" sz="2200" b="1" dirty="0">
                <a:latin typeface="宋体" panose="02010600030101010101" pitchFamily="2" charset="-122"/>
              </a:rPr>
              <a:t>/OPD</a:t>
            </a:r>
            <a:r>
              <a:rPr lang="zh-CN" altLang="en-US" sz="2200" b="1" dirty="0">
                <a:latin typeface="宋体" panose="02010600030101010101" pitchFamily="2" charset="-122"/>
              </a:rPr>
              <a:t>访问</a:t>
            </a:r>
            <a:r>
              <a:rPr lang="zh-CN" altLang="en-US" sz="2200" b="1" u="sng" dirty="0">
                <a:latin typeface="宋体" panose="02010600030101010101" pitchFamily="2" charset="-122"/>
              </a:rPr>
              <a:t>较慢</a:t>
            </a:r>
            <a:endParaRPr lang="en-US" altLang="zh-CN" sz="2200" b="1" u="sng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anose="02010600030101010101" pitchFamily="2" charset="-122"/>
              </a:rPr>
              <a:t>      </a:t>
            </a:r>
            <a:r>
              <a:rPr lang="en-US" altLang="zh-CN" sz="2200" b="1" dirty="0">
                <a:latin typeface="宋体" panose="02010600030101010101" pitchFamily="2" charset="-122"/>
              </a:rPr>
              <a:t>OPD</a:t>
            </a:r>
            <a:r>
              <a:rPr lang="zh-CN" altLang="en-US" sz="2200" b="1" dirty="0">
                <a:latin typeface="宋体" panose="02010600030101010101" pitchFamily="2" charset="-122"/>
              </a:rPr>
              <a:t>放在</a:t>
            </a:r>
            <a:r>
              <a:rPr lang="en-US" altLang="zh-CN" sz="2200" b="1" dirty="0">
                <a:latin typeface="宋体" panose="02010600030101010101" pitchFamily="2" charset="-122"/>
              </a:rPr>
              <a:t>GPR</a:t>
            </a:r>
            <a:r>
              <a:rPr lang="zh-CN" altLang="en-US" sz="2200" b="1" dirty="0">
                <a:latin typeface="宋体" panose="02010600030101010101" pitchFamily="2" charset="-122"/>
              </a:rPr>
              <a:t>中，指令字长</a:t>
            </a:r>
            <a:r>
              <a:rPr lang="zh-CN" altLang="en-US" sz="2200" b="1" u="sng" dirty="0">
                <a:latin typeface="宋体" panose="02010600030101010101" pitchFamily="2" charset="-122"/>
              </a:rPr>
              <a:t>短</a:t>
            </a:r>
            <a:r>
              <a:rPr lang="en-US" altLang="zh-CN" sz="2200" b="1" dirty="0">
                <a:latin typeface="宋体" panose="02010600030101010101" pitchFamily="2" charset="-122"/>
              </a:rPr>
              <a:t>/</a:t>
            </a:r>
            <a:r>
              <a:rPr lang="zh-CN" altLang="en-US" sz="2200" b="1" dirty="0">
                <a:latin typeface="宋体" panose="02010600030101010101" pitchFamily="2" charset="-122"/>
              </a:rPr>
              <a:t>执行速度</a:t>
            </a:r>
            <a:r>
              <a:rPr lang="zh-CN" altLang="en-US" sz="2200" b="1" u="sng" dirty="0">
                <a:latin typeface="宋体" panose="02010600030101010101" pitchFamily="2" charset="-122"/>
              </a:rPr>
              <a:t>快</a:t>
            </a:r>
            <a:r>
              <a:rPr lang="en-US" altLang="zh-CN" sz="2200" b="1" dirty="0">
                <a:latin typeface="宋体" panose="02010600030101010101" pitchFamily="2" charset="-122"/>
              </a:rPr>
              <a:t>/…</a:t>
            </a:r>
            <a:r>
              <a:rPr lang="zh-CN" altLang="en-US" sz="2200" b="1" dirty="0">
                <a:latin typeface="宋体" panose="02010600030101010101" pitchFamily="2" charset="-122"/>
              </a:rPr>
              <a:t>，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sz="2200" b="1" u="sng" dirty="0">
                <a:solidFill>
                  <a:srgbClr val="990099"/>
                </a:solidFill>
                <a:latin typeface="宋体" panose="02010600030101010101" pitchFamily="2" charset="-122"/>
              </a:rPr>
              <a:t>风格</a:t>
            </a:r>
            <a:r>
              <a:rPr lang="zh-CN" altLang="en-US" sz="2200" b="1" dirty="0">
                <a:latin typeface="宋体" panose="02010600030101010101" pitchFamily="2" charset="-122"/>
              </a:rPr>
              <a:t>有</a:t>
            </a:r>
            <a:r>
              <a:rPr lang="en-US" altLang="zh-CN" sz="2200" b="1" dirty="0">
                <a:latin typeface="宋体" panose="02010600030101010101" pitchFamily="2" charset="-122"/>
              </a:rPr>
              <a:t>R-M</a:t>
            </a:r>
            <a:r>
              <a:rPr lang="zh-CN" altLang="en-US" sz="2200" b="1" dirty="0">
                <a:latin typeface="宋体" panose="02010600030101010101" pitchFamily="2" charset="-122"/>
              </a:rPr>
              <a:t>型</a:t>
            </a:r>
            <a:r>
              <a:rPr lang="en-US" altLang="zh-CN" sz="1600" b="1" dirty="0">
                <a:latin typeface="宋体" panose="02010600030101010101" pitchFamily="2" charset="-122"/>
              </a:rPr>
              <a:t>(CISC)</a:t>
            </a:r>
            <a:r>
              <a:rPr lang="zh-CN" altLang="en-US" sz="2200" b="1" dirty="0">
                <a:latin typeface="宋体" panose="02010600030101010101" pitchFamily="2" charset="-122"/>
              </a:rPr>
              <a:t>、</a:t>
            </a:r>
            <a:r>
              <a:rPr lang="en-US" altLang="zh-CN" sz="2200" b="1" dirty="0">
                <a:latin typeface="宋体" panose="02010600030101010101" pitchFamily="2" charset="-122"/>
              </a:rPr>
              <a:t>R-R</a:t>
            </a:r>
            <a:r>
              <a:rPr lang="zh-CN" altLang="en-US" sz="2200" b="1" dirty="0">
                <a:latin typeface="宋体" panose="02010600030101010101" pitchFamily="2" charset="-122"/>
              </a:rPr>
              <a:t>型</a:t>
            </a:r>
            <a:r>
              <a:rPr lang="en-US" altLang="zh-CN" sz="1600" b="1" dirty="0">
                <a:latin typeface="宋体" panose="02010600030101010101" pitchFamily="2" charset="-122"/>
              </a:rPr>
              <a:t>(RISC)</a:t>
            </a:r>
            <a:endParaRPr lang="en-US" altLang="zh-CN" sz="2200" b="1" dirty="0">
              <a:latin typeface="宋体" panose="02010600030101010101" pitchFamily="2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051720" y="5920819"/>
            <a:ext cx="5184576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指令字结构、显式</a:t>
            </a:r>
            <a:r>
              <a:rPr lang="en-US" altLang="zh-CN" b="1" dirty="0">
                <a:latin typeface="宋体" panose="02010600030101010101" pitchFamily="2" charset="-122"/>
              </a:rPr>
              <a:t>OPD</a:t>
            </a:r>
            <a:r>
              <a:rPr lang="zh-CN" altLang="en-US" b="1" dirty="0">
                <a:latin typeface="宋体" panose="02010600030101010101" pitchFamily="2" charset="-122"/>
              </a:rPr>
              <a:t>个数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0" y="6453336"/>
            <a:ext cx="1187624" cy="360040"/>
          </a:xfrm>
        </p:spPr>
        <p:txBody>
          <a:bodyPr/>
          <a:lstStyle/>
          <a:p>
            <a:r>
              <a:rPr lang="en-US" altLang="zh-CN" dirty="0"/>
              <a:t>.</a:t>
            </a:r>
          </a:p>
        </p:txBody>
      </p:sp>
      <p:sp>
        <p:nvSpPr>
          <p:cNvPr id="11" name="Text Box 526"/>
          <p:cNvSpPr txBox="1">
            <a:spLocks noChangeArrowheads="1"/>
          </p:cNvSpPr>
          <p:nvPr/>
        </p:nvSpPr>
        <p:spPr bwMode="auto">
          <a:xfrm>
            <a:off x="179513" y="908720"/>
            <a:ext cx="5616624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u="none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sz="2000" b="1" dirty="0">
                <a:solidFill>
                  <a:srgbClr val="FF3399"/>
                </a:solidFill>
                <a:latin typeface="+mn-ea"/>
                <a:ea typeface="+mn-ea"/>
              </a:rPr>
              <a:t>主要</a:t>
            </a:r>
            <a:r>
              <a:rPr lang="zh-CN" altLang="en-US" sz="2000" b="1" u="none" dirty="0">
                <a:solidFill>
                  <a:srgbClr val="FF3399"/>
                </a:solidFill>
                <a:latin typeface="+mn-ea"/>
                <a:ea typeface="+mn-ea"/>
              </a:rPr>
              <a:t>内容：</a:t>
            </a:r>
            <a:r>
              <a:rPr lang="zh-CN" altLang="en-US" sz="2000" b="1" u="none" dirty="0">
                <a:latin typeface="+mn-ea"/>
                <a:ea typeface="+mn-ea"/>
              </a:rPr>
              <a:t>结构分类、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zh-CN" altLang="en-US" sz="2000" b="1" dirty="0">
                <a:latin typeface="+mn-ea"/>
              </a:rPr>
              <a:t>结构及相关参数</a:t>
            </a:r>
            <a:r>
              <a:rPr lang="zh-CN" altLang="en-US" sz="2000" b="1" u="none" dirty="0">
                <a:latin typeface="+mn-ea"/>
                <a:ea typeface="+mn-ea"/>
              </a:rPr>
              <a:t>设计</a:t>
            </a:r>
            <a:endParaRPr lang="en-US" altLang="zh-CN" sz="2000" b="1" u="none" dirty="0">
              <a:latin typeface="+mn-ea"/>
              <a:ea typeface="+mn-ea"/>
            </a:endParaRPr>
          </a:p>
        </p:txBody>
      </p:sp>
      <p:sp>
        <p:nvSpPr>
          <p:cNvPr id="15" name="AutoShape 38">
            <a:extLst>
              <a:ext uri="{FF2B5EF4-FFF2-40B4-BE49-F238E27FC236}">
                <a16:creationId xmlns:a16="http://schemas.microsoft.com/office/drawing/2014/main" id="{F703B231-FB4B-4421-80B7-C6139FEA914A}"/>
              </a:ext>
            </a:extLst>
          </p:cNvPr>
          <p:cNvSpPr/>
          <p:nvPr/>
        </p:nvSpPr>
        <p:spPr bwMode="auto">
          <a:xfrm>
            <a:off x="6012160" y="800768"/>
            <a:ext cx="2988000" cy="540000"/>
          </a:xfrm>
          <a:prstGeom prst="borderCallout2">
            <a:avLst>
              <a:gd name="adj1" fmla="val 23259"/>
              <a:gd name="adj2" fmla="val -735"/>
              <a:gd name="adj3" fmla="val 19756"/>
              <a:gd name="adj4" fmla="val -34475"/>
              <a:gd name="adj5" fmla="val -13359"/>
              <a:gd name="adj6" fmla="val -42325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tailEnd type="arrow" w="sm" len="sm"/>
          </a:ln>
          <a:effectLst/>
        </p:spPr>
        <p:txBody>
          <a:bodyPr lIns="18000" tIns="10800" rIns="18000" bIns="10800" anchor="ctr"/>
          <a:lstStyle/>
          <a:p>
            <a:pPr>
              <a:spcBef>
                <a:spcPts val="0"/>
              </a:spcBef>
            </a:pPr>
            <a:r>
              <a:rPr lang="zh-CN" altLang="en-US" sz="1800" b="1" dirty="0">
                <a:latin typeface="+mn-ea"/>
              </a:rPr>
              <a:t>本为</a:t>
            </a:r>
            <a:r>
              <a:rPr lang="en-US" altLang="zh-CN" sz="1800" b="1" dirty="0">
                <a:latin typeface="+mn-ea"/>
              </a:rPr>
              <a:t>IS</a:t>
            </a:r>
            <a:r>
              <a:rPr lang="zh-CN" altLang="en-US" sz="1800" b="1" dirty="0">
                <a:latin typeface="+mn-ea"/>
              </a:rPr>
              <a:t>结构，用</a:t>
            </a:r>
            <a:r>
              <a:rPr lang="en-US" altLang="zh-CN" sz="1800" b="1" dirty="0">
                <a:latin typeface="+mn-ea"/>
              </a:rPr>
              <a:t>ISA</a:t>
            </a:r>
            <a:r>
              <a:rPr lang="zh-CN" altLang="en-US" sz="1800" b="1" dirty="0">
                <a:latin typeface="+mn-ea"/>
              </a:rPr>
              <a:t>结构代替</a:t>
            </a:r>
            <a:endParaRPr lang="en-US" altLang="zh-CN" sz="1800" b="1" dirty="0">
              <a:latin typeface="+mn-ea"/>
            </a:endParaRPr>
          </a:p>
          <a:p>
            <a:pPr algn="ctr">
              <a:spcBef>
                <a:spcPts val="0"/>
              </a:spcBef>
            </a:pPr>
            <a:r>
              <a:rPr lang="en-US" altLang="zh-CN" sz="1600" b="1" dirty="0">
                <a:latin typeface="+mn-ea"/>
              </a:rPr>
              <a:t>             (</a:t>
            </a:r>
            <a:r>
              <a:rPr lang="zh-CN" altLang="en-US" sz="1600" b="1" dirty="0">
                <a:latin typeface="+mn-ea"/>
              </a:rPr>
              <a:t>避免与</a:t>
            </a:r>
            <a:r>
              <a:rPr lang="en-US" altLang="zh-CN" sz="1600" b="1" dirty="0">
                <a:latin typeface="+mn-ea"/>
              </a:rPr>
              <a:t>ISA</a:t>
            </a:r>
            <a:r>
              <a:rPr lang="zh-CN" altLang="en-US" sz="1600" b="1" dirty="0">
                <a:latin typeface="+mn-ea"/>
              </a:rPr>
              <a:t>混淆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1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41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1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1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1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1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1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1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1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41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41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41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37" grpId="0" animBg="1"/>
      <p:bldP spid="12" grpId="0"/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2a9a174-4763-485e-92b2-0ea729c1b45d"/>
  <p:tag name="COMMONDATA" val="eyJoZGlkIjoiY2ZiYjY4MjU5YzBkYmJmZjUyNGJiOWY1ZTc3NzM1MG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  <a:txDef>
      <a:spPr bwMode="auto">
        <a:noFill/>
        <a:ln w="19050">
          <a:noFill/>
          <a:miter lim="800000"/>
        </a:ln>
      </a:spPr>
      <a:bodyPr lIns="18000" tIns="10800" rIns="18000" bIns="10800" anchor="ctr"/>
      <a:lstStyle>
        <a:defPPr algn="ctr">
          <a:defRPr sz="1800" b="1" dirty="0">
            <a:latin typeface="宋体" panose="02010600030101010101" pitchFamily="2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9803</Words>
  <Application>Microsoft Office PowerPoint</Application>
  <PresentationFormat>全屏显示(4:3)</PresentationFormat>
  <Paragraphs>1552</Paragraphs>
  <Slides>45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0" baseType="lpstr">
      <vt:lpstr>Arial Unicode MS</vt:lpstr>
      <vt:lpstr>黑体</vt:lpstr>
      <vt:lpstr>宋体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耀欣 梁</cp:lastModifiedBy>
  <cp:revision>685</cp:revision>
  <dcterms:created xsi:type="dcterms:W3CDTF">2002-02-06T09:43:00Z</dcterms:created>
  <dcterms:modified xsi:type="dcterms:W3CDTF">2024-06-14T16:20:08Z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89F77F1406EF4597909CC0545CB9F61F_12</vt:lpwstr>
  </property>
  <property fmtid="{D5CDD505-2E9C-101B-9397-08002B2CF9AE}" pid="3" name="KSOProductBuildVer">
    <vt:lpwstr>2052-11.1.0.14309</vt:lpwstr>
  </property>
</Properties>
</file>