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2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1"/>
  </p:notesMasterIdLst>
  <p:handoutMasterIdLst>
    <p:handoutMasterId r:id="rId52"/>
  </p:handoutMasterIdLst>
  <p:sldIdLst>
    <p:sldId id="256" r:id="rId3"/>
    <p:sldId id="567" r:id="rId4"/>
    <p:sldId id="507" r:id="rId5"/>
    <p:sldId id="508" r:id="rId6"/>
    <p:sldId id="570" r:id="rId7"/>
    <p:sldId id="509" r:id="rId8"/>
    <p:sldId id="510" r:id="rId9"/>
    <p:sldId id="511" r:id="rId10"/>
    <p:sldId id="386" r:id="rId11"/>
    <p:sldId id="584" r:id="rId12"/>
    <p:sldId id="602" r:id="rId13"/>
    <p:sldId id="586" r:id="rId14"/>
    <p:sldId id="595" r:id="rId15"/>
    <p:sldId id="571" r:id="rId16"/>
    <p:sldId id="512" r:id="rId17"/>
    <p:sldId id="513" r:id="rId18"/>
    <p:sldId id="572" r:id="rId19"/>
    <p:sldId id="603" r:id="rId20"/>
    <p:sldId id="573" r:id="rId21"/>
    <p:sldId id="514" r:id="rId22"/>
    <p:sldId id="574" r:id="rId23"/>
    <p:sldId id="515" r:id="rId24"/>
    <p:sldId id="576" r:id="rId25"/>
    <p:sldId id="577" r:id="rId26"/>
    <p:sldId id="542" r:id="rId27"/>
    <p:sldId id="578" r:id="rId28"/>
    <p:sldId id="579" r:id="rId29"/>
    <p:sldId id="580" r:id="rId30"/>
    <p:sldId id="518" r:id="rId31"/>
    <p:sldId id="566" r:id="rId32"/>
    <p:sldId id="582" r:id="rId33"/>
    <p:sldId id="613" r:id="rId34"/>
    <p:sldId id="587" r:id="rId35"/>
    <p:sldId id="599" r:id="rId36"/>
    <p:sldId id="540" r:id="rId37"/>
    <p:sldId id="588" r:id="rId38"/>
    <p:sldId id="605" r:id="rId39"/>
    <p:sldId id="600" r:id="rId40"/>
    <p:sldId id="593" r:id="rId41"/>
    <p:sldId id="592" r:id="rId42"/>
    <p:sldId id="543" r:id="rId43"/>
    <p:sldId id="611" r:id="rId44"/>
    <p:sldId id="590" r:id="rId45"/>
    <p:sldId id="610" r:id="rId46"/>
    <p:sldId id="612" r:id="rId47"/>
    <p:sldId id="604" r:id="rId48"/>
    <p:sldId id="607" r:id="rId49"/>
    <p:sldId id="501" r:id="rId50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FFCC99"/>
    <a:srgbClr val="CCCCFF"/>
    <a:srgbClr val="CC99FF"/>
    <a:srgbClr val="CCFFFF"/>
    <a:srgbClr val="3333FF"/>
    <a:srgbClr val="99CCFF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97070" autoAdjust="0"/>
  </p:normalViewPr>
  <p:slideViewPr>
    <p:cSldViewPr>
      <p:cViewPr varScale="1">
        <p:scale>
          <a:sx n="93" d="100"/>
          <a:sy n="93" d="100"/>
        </p:scale>
        <p:origin x="1195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5"/>
    </p:cViewPr>
  </p:sorterViewPr>
  <p:notesViewPr>
    <p:cSldViewPr>
      <p:cViewPr varScale="1">
        <p:scale>
          <a:sx n="68" d="100"/>
          <a:sy n="68" d="100"/>
        </p:scale>
        <p:origin x="-248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E35C1D-24D8-4E6C-AF7B-3873E2046E8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8A93A-A777-4062-B7CF-B82DC7CFA05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P15-</a:t>
            </a:r>
            <a:r>
              <a:rPr lang="zh-CN" altLang="en-US" dirty="0"/>
              <a:t>转第</a:t>
            </a:r>
            <a:r>
              <a:rPr lang="en-US" altLang="zh-CN" dirty="0"/>
              <a:t>2</a:t>
            </a:r>
            <a:r>
              <a:rPr lang="zh-CN" altLang="en-US" dirty="0"/>
              <a:t>节（冒险处理）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P5-</a:t>
            </a:r>
            <a:r>
              <a:rPr lang="zh-CN" altLang="en-US" dirty="0"/>
              <a:t>看冒险示例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P15-</a:t>
            </a:r>
            <a:r>
              <a:rPr lang="zh-CN" altLang="en-US" dirty="0"/>
              <a:t>看</a:t>
            </a:r>
            <a:r>
              <a:rPr lang="en-US" altLang="zh-CN" dirty="0" err="1"/>
              <a:t>lw</a:t>
            </a:r>
            <a:r>
              <a:rPr lang="zh-CN" altLang="en-US" dirty="0"/>
              <a:t>、</a:t>
            </a:r>
            <a:r>
              <a:rPr lang="en-US" altLang="zh-CN" dirty="0"/>
              <a:t>add</a:t>
            </a:r>
            <a:r>
              <a:rPr lang="zh-CN" altLang="en-US" dirty="0"/>
              <a:t>指令功能组织，</a:t>
            </a:r>
            <a:r>
              <a:rPr lang="en-US" altLang="zh-CN" dirty="0"/>
              <a:t>P6-</a:t>
            </a:r>
            <a:r>
              <a:rPr lang="zh-CN" altLang="en-US" dirty="0"/>
              <a:t>看非线性流水线概念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$--Cache</a:t>
            </a:r>
            <a:r>
              <a:rPr lang="zh-CN" altLang="en-US" dirty="0"/>
              <a:t>的缩写，采用自</a:t>
            </a:r>
            <a:r>
              <a:rPr lang="en-US" altLang="zh-CN" dirty="0"/>
              <a:t>《</a:t>
            </a:r>
            <a:r>
              <a:rPr lang="zh-CN" altLang="en-US" dirty="0"/>
              <a:t>并行计算机体系结构</a:t>
            </a:r>
            <a:r>
              <a:rPr lang="en-US" altLang="zh-CN" dirty="0"/>
              <a:t>-</a:t>
            </a:r>
            <a:r>
              <a:rPr lang="zh-CN" altLang="en-US" dirty="0"/>
              <a:t>硬件</a:t>
            </a:r>
            <a:r>
              <a:rPr lang="en-US" altLang="zh-CN" dirty="0"/>
              <a:t>/</a:t>
            </a:r>
            <a:r>
              <a:rPr lang="zh-CN" altLang="en-US" dirty="0"/>
              <a:t>软件结合的设计与分析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David E. Culler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P15-</a:t>
            </a:r>
            <a:r>
              <a:rPr lang="zh-CN" altLang="en-US" dirty="0"/>
              <a:t>看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WB</a:t>
            </a:r>
            <a:r>
              <a:rPr lang="zh-CN" altLang="en-US" dirty="0"/>
              <a:t>段功能组织，</a:t>
            </a:r>
            <a:r>
              <a:rPr lang="en-US" altLang="zh-CN" dirty="0"/>
              <a:t>P16-</a:t>
            </a:r>
            <a:r>
              <a:rPr lang="zh-CN" altLang="en-US" dirty="0"/>
              <a:t>看冒险</a:t>
            </a:r>
            <a:r>
              <a:rPr lang="en-US" altLang="zh-CN" dirty="0"/>
              <a:t>-</a:t>
            </a:r>
            <a:r>
              <a:rPr lang="zh-CN" altLang="en-US" dirty="0"/>
              <a:t>相关的关系</a:t>
            </a:r>
            <a:r>
              <a:rPr lang="en-US" altLang="zh-CN" dirty="0"/>
              <a:t>(</a:t>
            </a:r>
            <a:r>
              <a:rPr lang="zh-CN" altLang="en-US" dirty="0"/>
              <a:t>指令距离＞读</a:t>
            </a:r>
            <a:r>
              <a:rPr lang="en-US" altLang="zh-CN" dirty="0"/>
              <a:t>-</a:t>
            </a:r>
            <a:r>
              <a:rPr lang="zh-CN" altLang="en-US" dirty="0"/>
              <a:t>写间隔不是冒险</a:t>
            </a:r>
            <a:r>
              <a:rPr lang="en-US" altLang="zh-CN" dirty="0"/>
              <a:t>)</a:t>
            </a:r>
            <a:r>
              <a:rPr lang="zh-CN" altLang="en-US" dirty="0"/>
              <a:t>，下页</a:t>
            </a:r>
            <a:r>
              <a:rPr lang="en-US" altLang="zh-CN" dirty="0"/>
              <a:t>-</a:t>
            </a:r>
            <a:r>
              <a:rPr lang="zh-CN" altLang="en-US" dirty="0"/>
              <a:t>调到阻塞法（复习）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阻塞法停顿拍数由</a:t>
            </a:r>
            <a:r>
              <a:rPr lang="en-US" altLang="zh-CN" u="sng" dirty="0"/>
              <a:t>CU</a:t>
            </a:r>
            <a:r>
              <a:rPr lang="zh-CN" altLang="en-US" dirty="0"/>
              <a:t>实现         </a:t>
            </a:r>
            <a:r>
              <a:rPr lang="en-US" altLang="zh-CN" dirty="0"/>
              <a:t>P19-</a:t>
            </a:r>
            <a:r>
              <a:rPr lang="zh-CN" altLang="en-US" dirty="0"/>
              <a:t>看锁步机制</a:t>
            </a:r>
            <a:r>
              <a:rPr lang="zh-CN" altLang="en-US" baseline="0" dirty="0"/>
              <a:t>    </a:t>
            </a:r>
            <a:r>
              <a:rPr lang="en-US" altLang="zh-CN" dirty="0"/>
              <a:t>P23-</a:t>
            </a:r>
            <a:r>
              <a:rPr lang="zh-CN" altLang="en-US" dirty="0"/>
              <a:t>跳到转发法（复习）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CU</a:t>
            </a:r>
            <a:r>
              <a:rPr lang="zh-CN" altLang="en-US" dirty="0"/>
              <a:t>。     </a:t>
            </a:r>
            <a:r>
              <a:rPr lang="en-US" altLang="zh-CN" dirty="0"/>
              <a:t>P25-</a:t>
            </a:r>
            <a:r>
              <a:rPr lang="zh-CN" altLang="en-US" dirty="0"/>
              <a:t>跳到</a:t>
            </a:r>
            <a:r>
              <a:rPr lang="en-US" altLang="zh-CN" dirty="0"/>
              <a:t>load-use</a:t>
            </a:r>
            <a:r>
              <a:rPr lang="zh-CN" altLang="en-US" dirty="0"/>
              <a:t>（复习）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思考①：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T</a:t>
            </a:r>
            <a:r>
              <a:rPr kumimoji="0" lang="zh-CN" altLang="en-US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[5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+(5-1)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t]</a:t>
            </a:r>
            <a:r>
              <a:rPr kumimoji="0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+(0+2+0+2)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13t</a:t>
            </a: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，思考②：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T</a:t>
            </a:r>
            <a:r>
              <a:rPr kumimoji="0" lang="zh-CN" altLang="en-US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[5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+(5-1)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t]</a:t>
            </a:r>
            <a:r>
              <a:rPr kumimoji="0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+(0+2+0+1)</a:t>
            </a:r>
            <a:r>
              <a:rPr kumimoji="1" lang="en-US" altLang="zh-CN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12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12t    P22-</a:t>
            </a: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看例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题目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练习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baseline="0" dirty="0">
                <a:sym typeface="Wingdings" panose="05000000000000000000" pitchFamily="2" charset="2"/>
              </a:rPr>
              <a:t>(1)</a:t>
            </a:r>
            <a:r>
              <a:rPr kumimoji="0" lang="en-US" altLang="zh-CN" sz="1200" dirty="0">
                <a:solidFill>
                  <a:schemeClr val="tx1"/>
                </a:solidFill>
              </a:rPr>
              <a:t>I2-I1</a:t>
            </a:r>
            <a:r>
              <a:rPr kumimoji="0" lang="zh-CN" altLang="en-US" sz="1200" dirty="0">
                <a:solidFill>
                  <a:schemeClr val="tx1"/>
                </a:solidFill>
              </a:rPr>
              <a:t>、</a:t>
            </a:r>
            <a:r>
              <a:rPr kumimoji="0" lang="en-US" altLang="zh-CN" sz="1200" dirty="0">
                <a:solidFill>
                  <a:schemeClr val="tx1"/>
                </a:solidFill>
              </a:rPr>
              <a:t>I3-I1</a:t>
            </a:r>
            <a:r>
              <a:rPr kumimoji="0" lang="zh-CN" altLang="en-US" sz="1200" dirty="0">
                <a:solidFill>
                  <a:schemeClr val="tx1"/>
                </a:solidFill>
              </a:rPr>
              <a:t>、</a:t>
            </a:r>
            <a:r>
              <a:rPr kumimoji="0" lang="en-US" altLang="zh-CN" sz="1200" dirty="0">
                <a:solidFill>
                  <a:schemeClr val="tx1"/>
                </a:solidFill>
              </a:rPr>
              <a:t>I4-I1</a:t>
            </a:r>
            <a:r>
              <a:rPr kumimoji="0" lang="zh-CN" altLang="en-US" sz="1200" dirty="0">
                <a:solidFill>
                  <a:schemeClr val="tx1"/>
                </a:solidFill>
              </a:rPr>
              <a:t>，</a:t>
            </a:r>
            <a:r>
              <a:rPr kumimoji="0" lang="en-US" altLang="zh-CN" sz="1200" dirty="0">
                <a:solidFill>
                  <a:schemeClr val="tx1"/>
                </a:solidFill>
              </a:rPr>
              <a:t>I5-I3</a:t>
            </a:r>
            <a:r>
              <a:rPr kumimoji="0" lang="zh-CN" altLang="en-US" sz="1200" dirty="0">
                <a:solidFill>
                  <a:schemeClr val="tx1"/>
                </a:solidFill>
              </a:rPr>
              <a:t>；</a:t>
            </a:r>
            <a:r>
              <a:rPr kumimoji="0" lang="zh-CN" altLang="en-US" sz="1200" baseline="0" dirty="0">
                <a:solidFill>
                  <a:schemeClr val="tx1"/>
                </a:solidFill>
              </a:rPr>
              <a:t>     </a:t>
            </a:r>
            <a:r>
              <a:rPr kumimoji="0" lang="en-US" altLang="zh-CN" sz="1200" baseline="0" dirty="0">
                <a:solidFill>
                  <a:schemeClr val="tx1"/>
                </a:solidFill>
              </a:rPr>
              <a:t>P23-</a:t>
            </a:r>
            <a:r>
              <a:rPr kumimoji="0" lang="zh-CN" altLang="en-US" sz="1200" baseline="0" dirty="0">
                <a:solidFill>
                  <a:schemeClr val="tx1"/>
                </a:solidFill>
              </a:rPr>
              <a:t>看转发法的停顿拍数（有时不为</a:t>
            </a:r>
            <a:r>
              <a:rPr kumimoji="0" lang="en-US" altLang="zh-CN" sz="1200" baseline="0" dirty="0">
                <a:solidFill>
                  <a:schemeClr val="tx1"/>
                </a:solidFill>
              </a:rPr>
              <a:t>0</a:t>
            </a:r>
            <a:r>
              <a:rPr kumimoji="0" lang="zh-CN" altLang="en-US" sz="1200" baseline="0" dirty="0">
                <a:solidFill>
                  <a:schemeClr val="tx1"/>
                </a:solidFill>
              </a:rPr>
              <a:t>），下页</a:t>
            </a:r>
            <a:r>
              <a:rPr kumimoji="0" lang="en-US" altLang="zh-CN" sz="1200" baseline="0" dirty="0">
                <a:solidFill>
                  <a:schemeClr val="tx1"/>
                </a:solidFill>
              </a:rPr>
              <a:t>-</a:t>
            </a:r>
            <a:r>
              <a:rPr kumimoji="0" lang="zh-CN" altLang="en-US" sz="1200" baseline="0" dirty="0">
                <a:solidFill>
                  <a:schemeClr val="tx1"/>
                </a:solidFill>
              </a:rPr>
              <a:t>跳到控制冒险（复习）</a:t>
            </a:r>
            <a:endParaRPr kumimoji="0" lang="en-US" altLang="zh-CN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aseline="0" dirty="0">
                <a:solidFill>
                  <a:schemeClr val="tx1"/>
                </a:solidFill>
              </a:rPr>
              <a:t>      (2)</a:t>
            </a:r>
            <a:r>
              <a:rPr lang="en-US" altLang="zh-CN" sz="1200" dirty="0">
                <a:solidFill>
                  <a:schemeClr val="tx1"/>
                </a:solidFill>
              </a:rPr>
              <a:t>I2-I1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en-US" sz="1200" dirty="0">
                <a:solidFill>
                  <a:schemeClr val="tx1"/>
                </a:solidFill>
              </a:rPr>
              <a:t>拍，</a:t>
            </a:r>
            <a:r>
              <a:rPr lang="en-US" altLang="zh-CN" sz="1200" dirty="0">
                <a:solidFill>
                  <a:schemeClr val="tx1"/>
                </a:solidFill>
              </a:rPr>
              <a:t>I3-I1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I4-I1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0</a:t>
            </a:r>
            <a:r>
              <a:rPr lang="zh-CN" altLang="en-US" sz="1200" dirty="0">
                <a:solidFill>
                  <a:schemeClr val="tx1"/>
                </a:solidFill>
              </a:rPr>
              <a:t>拍</a:t>
            </a:r>
            <a:r>
              <a:rPr kumimoji="0" lang="en-US" altLang="zh-CN" sz="1050" dirty="0">
                <a:solidFill>
                  <a:schemeClr val="tx1"/>
                </a:solidFill>
              </a:rPr>
              <a:t>(</a:t>
            </a:r>
            <a:r>
              <a:rPr kumimoji="0" lang="zh-CN" altLang="en-US" sz="1050" dirty="0">
                <a:solidFill>
                  <a:schemeClr val="tx1"/>
                </a:solidFill>
              </a:rPr>
              <a:t>随</a:t>
            </a:r>
            <a:r>
              <a:rPr kumimoji="0" lang="en-US" altLang="zh-CN" sz="1050" dirty="0">
                <a:solidFill>
                  <a:schemeClr val="tx1"/>
                </a:solidFill>
              </a:rPr>
              <a:t>I2-I1</a:t>
            </a:r>
            <a:r>
              <a:rPr kumimoji="0" lang="zh-CN" altLang="en-US" sz="1050" dirty="0">
                <a:solidFill>
                  <a:schemeClr val="tx1"/>
                </a:solidFill>
              </a:rPr>
              <a:t>消除</a:t>
            </a:r>
            <a:r>
              <a:rPr kumimoji="0" lang="en-US" altLang="zh-CN" sz="1050" dirty="0">
                <a:solidFill>
                  <a:schemeClr val="tx1"/>
                </a:solidFill>
              </a:rPr>
              <a:t>)</a:t>
            </a:r>
            <a:r>
              <a:rPr kumimoji="0" lang="zh-CN" altLang="en-US" sz="1200" dirty="0">
                <a:solidFill>
                  <a:schemeClr val="tx1"/>
                </a:solidFill>
              </a:rPr>
              <a:t>，</a:t>
            </a:r>
            <a:r>
              <a:rPr kumimoji="0" lang="en-US" altLang="zh-CN" sz="1200" dirty="0">
                <a:solidFill>
                  <a:schemeClr val="tx1"/>
                </a:solidFill>
              </a:rPr>
              <a:t>I5-I3</a:t>
            </a:r>
            <a:r>
              <a:rPr kumimoji="0" lang="zh-CN" altLang="en-US" sz="1200" dirty="0">
                <a:solidFill>
                  <a:schemeClr val="tx1"/>
                </a:solidFill>
              </a:rPr>
              <a:t>停</a:t>
            </a:r>
            <a:r>
              <a:rPr kumimoji="0" lang="en-US" altLang="zh-CN" sz="1200" dirty="0">
                <a:solidFill>
                  <a:schemeClr val="tx1"/>
                </a:solidFill>
              </a:rPr>
              <a:t>2</a:t>
            </a:r>
            <a:r>
              <a:rPr kumimoji="0" lang="zh-CN" altLang="en-US" sz="1200" dirty="0">
                <a:solidFill>
                  <a:schemeClr val="tx1"/>
                </a:solidFill>
              </a:rPr>
              <a:t>拍；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zh-CN" altLang="en-US" sz="1200" dirty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>
                <a:solidFill>
                  <a:schemeClr val="tx1"/>
                </a:solidFill>
              </a:rPr>
              <a:t>[5</a:t>
            </a:r>
            <a:r>
              <a:rPr lang="en-US" altLang="zh-CN" sz="1200" dirty="0">
                <a:solidFill>
                  <a:schemeClr val="tx1"/>
                </a:solidFill>
              </a:rPr>
              <a:t>t+</a:t>
            </a:r>
            <a:r>
              <a:rPr kumimoji="0" lang="en-US" altLang="zh-CN" sz="1200" dirty="0">
                <a:solidFill>
                  <a:schemeClr val="tx1"/>
                </a:solidFill>
              </a:rPr>
              <a:t>(5-1)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200" dirty="0">
                <a:solidFill>
                  <a:schemeClr val="tx1"/>
                </a:solidFill>
              </a:rPr>
              <a:t>(3+2)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kumimoji="0" lang="zh-CN" altLang="en-US" sz="1200" dirty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>
                <a:solidFill>
                  <a:schemeClr val="tx1"/>
                </a:solidFill>
              </a:rPr>
              <a:t>14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dirty="0">
                <a:solidFill>
                  <a:schemeClr val="tx1"/>
                </a:solidFill>
              </a:rPr>
              <a:t>      (3)</a:t>
            </a:r>
            <a:r>
              <a:rPr lang="en-US" altLang="zh-CN" sz="1200" dirty="0">
                <a:solidFill>
                  <a:schemeClr val="tx1"/>
                </a:solidFill>
              </a:rPr>
              <a:t>I2-I1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0</a:t>
            </a:r>
            <a:r>
              <a:rPr lang="zh-CN" altLang="en-US" sz="1200" dirty="0">
                <a:solidFill>
                  <a:schemeClr val="tx1"/>
                </a:solidFill>
              </a:rPr>
              <a:t>拍</a:t>
            </a:r>
            <a:r>
              <a:rPr lang="en-US" altLang="zh-CN" sz="1050" dirty="0">
                <a:solidFill>
                  <a:schemeClr val="tx1"/>
                </a:solidFill>
              </a:rPr>
              <a:t>(EX-EX</a:t>
            </a:r>
            <a:r>
              <a:rPr lang="zh-CN" altLang="en-US" sz="1050" dirty="0">
                <a:solidFill>
                  <a:schemeClr val="tx1"/>
                </a:solidFill>
              </a:rPr>
              <a:t>线路</a:t>
            </a:r>
            <a:r>
              <a:rPr lang="en-US" altLang="zh-CN" sz="105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</a:rPr>
              <a:t>I3-I1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拍，</a:t>
            </a:r>
            <a:r>
              <a:rPr lang="en-US" altLang="zh-CN" sz="1200" dirty="0">
                <a:solidFill>
                  <a:schemeClr val="tx1"/>
                </a:solidFill>
              </a:rPr>
              <a:t>I4-I1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0</a:t>
            </a:r>
            <a:r>
              <a:rPr lang="zh-CN" altLang="en-US" sz="1200" dirty="0">
                <a:solidFill>
                  <a:schemeClr val="tx1"/>
                </a:solidFill>
              </a:rPr>
              <a:t>拍</a:t>
            </a:r>
            <a:r>
              <a:rPr lang="en-US" altLang="zh-CN" sz="1050" dirty="0">
                <a:solidFill>
                  <a:schemeClr val="tx1"/>
                </a:solidFill>
              </a:rPr>
              <a:t>(</a:t>
            </a:r>
            <a:r>
              <a:rPr lang="zh-CN" altLang="en-US" sz="1050" dirty="0">
                <a:solidFill>
                  <a:schemeClr val="tx1"/>
                </a:solidFill>
              </a:rPr>
              <a:t>随</a:t>
            </a:r>
            <a:r>
              <a:rPr lang="en-US" altLang="zh-CN" sz="1050" dirty="0">
                <a:solidFill>
                  <a:schemeClr val="tx1"/>
                </a:solidFill>
              </a:rPr>
              <a:t>I3-I1</a:t>
            </a:r>
            <a:r>
              <a:rPr lang="zh-CN" altLang="en-US" sz="1050" dirty="0">
                <a:solidFill>
                  <a:schemeClr val="tx1"/>
                </a:solidFill>
              </a:rPr>
              <a:t>消除</a:t>
            </a:r>
            <a:r>
              <a:rPr lang="en-US" altLang="zh-CN" sz="105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kumimoji="0" lang="en-US" altLang="zh-CN" sz="1200" dirty="0">
                <a:solidFill>
                  <a:schemeClr val="tx1"/>
                </a:solidFill>
              </a:rPr>
              <a:t>I5-I3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拍；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zh-CN" altLang="en-US" sz="1200" dirty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>
                <a:solidFill>
                  <a:schemeClr val="tx1"/>
                </a:solidFill>
              </a:rPr>
              <a:t>[5</a:t>
            </a:r>
            <a:r>
              <a:rPr lang="en-US" altLang="zh-CN" sz="1200" dirty="0">
                <a:solidFill>
                  <a:schemeClr val="tx1"/>
                </a:solidFill>
              </a:rPr>
              <a:t>t+</a:t>
            </a:r>
            <a:r>
              <a:rPr kumimoji="0" lang="en-US" altLang="zh-CN" sz="1200" dirty="0">
                <a:solidFill>
                  <a:schemeClr val="tx1"/>
                </a:solidFill>
              </a:rPr>
              <a:t>(5-1)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200" dirty="0">
                <a:solidFill>
                  <a:schemeClr val="tx1"/>
                </a:solidFill>
              </a:rPr>
              <a:t>(2+2)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kumimoji="0" lang="zh-CN" altLang="en-US" sz="1200" dirty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>
                <a:solidFill>
                  <a:schemeClr val="tx1"/>
                </a:solidFill>
              </a:rPr>
              <a:t>13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dirty="0">
                <a:solidFill>
                  <a:schemeClr val="tx1"/>
                </a:solidFill>
              </a:rPr>
              <a:t>      (4)</a:t>
            </a:r>
            <a:r>
              <a:rPr lang="en-US" altLang="zh-CN" sz="1200" dirty="0">
                <a:solidFill>
                  <a:schemeClr val="tx1"/>
                </a:solidFill>
              </a:rPr>
              <a:t>I2-I1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0</a:t>
            </a:r>
            <a:r>
              <a:rPr lang="zh-CN" altLang="en-US" sz="1200" dirty="0">
                <a:solidFill>
                  <a:schemeClr val="tx1"/>
                </a:solidFill>
              </a:rPr>
              <a:t>拍，</a:t>
            </a:r>
            <a:r>
              <a:rPr lang="en-US" altLang="zh-CN" sz="1200" dirty="0">
                <a:solidFill>
                  <a:schemeClr val="tx1"/>
                </a:solidFill>
              </a:rPr>
              <a:t>I3-I1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拍，</a:t>
            </a:r>
            <a:r>
              <a:rPr lang="en-US" altLang="zh-CN" sz="1200" dirty="0">
                <a:solidFill>
                  <a:schemeClr val="tx1"/>
                </a:solidFill>
              </a:rPr>
              <a:t>I4-I3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0</a:t>
            </a:r>
            <a:r>
              <a:rPr lang="zh-CN" altLang="en-US" sz="1200" dirty="0">
                <a:solidFill>
                  <a:schemeClr val="tx1"/>
                </a:solidFill>
              </a:rPr>
              <a:t>拍，</a:t>
            </a:r>
            <a:r>
              <a:rPr lang="en-US" altLang="zh-CN" sz="1200" dirty="0">
                <a:solidFill>
                  <a:schemeClr val="tx1"/>
                </a:solidFill>
              </a:rPr>
              <a:t>I5-I4</a:t>
            </a:r>
            <a:r>
              <a:rPr lang="zh-CN" altLang="en-US" sz="1200" dirty="0">
                <a:solidFill>
                  <a:schemeClr val="tx1"/>
                </a:solidFill>
              </a:rPr>
              <a:t>停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en-US" sz="1200" dirty="0">
                <a:solidFill>
                  <a:schemeClr val="tx1"/>
                </a:solidFill>
              </a:rPr>
              <a:t>拍，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zh-CN" altLang="en-US" sz="1200" dirty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>
                <a:solidFill>
                  <a:schemeClr val="tx1"/>
                </a:solidFill>
              </a:rPr>
              <a:t>[5</a:t>
            </a:r>
            <a:r>
              <a:rPr lang="en-US" altLang="zh-CN" sz="1200" dirty="0">
                <a:solidFill>
                  <a:schemeClr val="tx1"/>
                </a:solidFill>
              </a:rPr>
              <a:t>t+</a:t>
            </a:r>
            <a:r>
              <a:rPr kumimoji="0" lang="en-US" altLang="zh-CN" sz="1200" dirty="0">
                <a:solidFill>
                  <a:schemeClr val="tx1"/>
                </a:solidFill>
              </a:rPr>
              <a:t>(5-1)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200" dirty="0">
                <a:solidFill>
                  <a:schemeClr val="tx1"/>
                </a:solidFill>
              </a:rPr>
              <a:t>(2+3)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kumimoji="0" lang="zh-CN" altLang="en-US" sz="1200" dirty="0">
                <a:solidFill>
                  <a:schemeClr val="tx1"/>
                </a:solidFill>
              </a:rPr>
              <a:t>＝</a:t>
            </a:r>
            <a:r>
              <a:rPr kumimoji="0" lang="en-US" altLang="zh-CN" sz="1200" dirty="0">
                <a:solidFill>
                  <a:schemeClr val="tx1"/>
                </a:solidFill>
              </a:rPr>
              <a:t>14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r>
              <a:rPr lang="zh-CN" altLang="en-US" sz="1200" dirty="0">
                <a:solidFill>
                  <a:schemeClr val="tx1"/>
                </a:solidFill>
              </a:rPr>
              <a:t>。</a:t>
            </a:r>
            <a:endParaRPr kumimoji="0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地址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命令，</a:t>
            </a:r>
            <a:r>
              <a:rPr lang="zh-CN" altLang="en-US" sz="1200" u="sng" dirty="0">
                <a:solidFill>
                  <a:schemeClr val="tx1"/>
                </a:solidFill>
              </a:rPr>
              <a:t>产生</a:t>
            </a:r>
            <a:r>
              <a:rPr lang="en-US" altLang="zh-CN" sz="1200" u="sng" dirty="0">
                <a:solidFill>
                  <a:schemeClr val="tx1"/>
                </a:solidFill>
              </a:rPr>
              <a:t>-</a:t>
            </a:r>
            <a:r>
              <a:rPr lang="zh-CN" altLang="en-US" sz="1200" u="sng" dirty="0">
                <a:solidFill>
                  <a:schemeClr val="tx1"/>
                </a:solidFill>
              </a:rPr>
              <a:t>使用之间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zh-CN" altLang="en-US" sz="1200" dirty="0">
                <a:solidFill>
                  <a:srgbClr val="0070C0"/>
                </a:solidFill>
              </a:rPr>
              <a:t>所有段，寄存器采用边沿触发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下页</a:t>
            </a:r>
            <a:r>
              <a:rPr lang="en-US" altLang="zh-CN" dirty="0"/>
              <a:t>-</a:t>
            </a:r>
            <a:r>
              <a:rPr lang="zh-CN" altLang="en-US" dirty="0"/>
              <a:t>跳到控制冒险（复习）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下页</a:t>
            </a:r>
            <a:r>
              <a:rPr lang="en-US" altLang="zh-CN" dirty="0"/>
              <a:t>-</a:t>
            </a:r>
            <a:r>
              <a:rPr lang="zh-CN" altLang="en-US" dirty="0"/>
              <a:t>跳到阻塞法（复习）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P21-</a:t>
            </a:r>
            <a:r>
              <a:rPr lang="zh-CN" altLang="en-US" dirty="0"/>
              <a:t>看</a:t>
            </a:r>
            <a:r>
              <a:rPr lang="en-US" altLang="zh-CN" dirty="0"/>
              <a:t>RAW</a:t>
            </a:r>
            <a:r>
              <a:rPr lang="zh-CN" altLang="en-US" dirty="0"/>
              <a:t>的阻塞法实现，</a:t>
            </a:r>
            <a:r>
              <a:rPr lang="en-US" altLang="zh-CN" dirty="0"/>
              <a:t>P30-</a:t>
            </a:r>
            <a:r>
              <a:rPr lang="zh-CN" altLang="en-US" dirty="0"/>
              <a:t>跳到预测法（复习）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P32-</a:t>
            </a:r>
            <a:r>
              <a:rPr lang="zh-CN" altLang="en-US" dirty="0"/>
              <a:t>跳到延迟转移法（复习）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P28-</a:t>
            </a:r>
            <a:r>
              <a:rPr lang="zh-CN" altLang="en-US" dirty="0"/>
              <a:t>看阻塞法停顿拍数计算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ALU</a:t>
            </a:r>
            <a:r>
              <a:rPr lang="zh-CN" altLang="en-US" dirty="0"/>
              <a:t>入端为</a:t>
            </a:r>
            <a:r>
              <a:rPr lang="en-US" altLang="zh-CN" dirty="0"/>
              <a:t>PC</a:t>
            </a:r>
            <a:r>
              <a:rPr lang="zh-CN" altLang="en-US" dirty="0"/>
              <a:t>及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ALU</a:t>
            </a:r>
            <a:r>
              <a:rPr lang="zh-CN" altLang="en-US" dirty="0"/>
              <a:t>出端直连</a:t>
            </a:r>
            <a:r>
              <a:rPr lang="en-US" altLang="zh-CN" dirty="0"/>
              <a:t>PC</a:t>
            </a:r>
            <a:r>
              <a:rPr lang="zh-CN" altLang="en-US" dirty="0"/>
              <a:t>；部件复用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r>
              <a:rPr lang="en-US" altLang="zh-CN" dirty="0"/>
              <a:t>ALU</a:t>
            </a:r>
            <a:r>
              <a:rPr lang="zh-CN" altLang="en-US" dirty="0"/>
              <a:t>操作、写</a:t>
            </a:r>
            <a:r>
              <a:rPr lang="en-US" altLang="zh-CN" dirty="0"/>
              <a:t>GPRs</a:t>
            </a:r>
            <a:r>
              <a:rPr lang="zh-CN" altLang="en-US" dirty="0"/>
              <a:t>、写</a:t>
            </a:r>
            <a:r>
              <a:rPr lang="en-US" altLang="zh-CN" dirty="0"/>
              <a:t>PC</a:t>
            </a:r>
            <a:r>
              <a:rPr lang="zh-CN" altLang="en-US" dirty="0"/>
              <a:t>时间不唯一，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隔段使用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99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看指令执行过程组织（查看流水线组成问题）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P33-</a:t>
            </a:r>
            <a:r>
              <a:rPr lang="zh-CN" altLang="en-US" dirty="0"/>
              <a:t>流水线的指令功能组织（与多周期的差别）    有教材将</a:t>
            </a:r>
            <a:r>
              <a:rPr lang="en-US" altLang="zh-CN" dirty="0"/>
              <a:t>PC</a:t>
            </a:r>
            <a:r>
              <a:rPr lang="zh-CN" altLang="en-US" dirty="0"/>
              <a:t>视为段间</a:t>
            </a:r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</a:t>
            </a:r>
            <a:r>
              <a:rPr lang="en-US" altLang="zh-CN" dirty="0"/>
              <a:t>ID/</a:t>
            </a:r>
            <a:r>
              <a:rPr lang="en-US" altLang="zh-CN" dirty="0" err="1"/>
              <a:t>EX.rW</a:t>
            </a:r>
            <a:r>
              <a:rPr lang="zh-CN" altLang="en-US" dirty="0"/>
              <a:t>、</a:t>
            </a:r>
            <a:r>
              <a:rPr lang="en-US" altLang="zh-CN" dirty="0"/>
              <a:t>EX/</a:t>
            </a:r>
            <a:r>
              <a:rPr lang="en-US" altLang="zh-CN" dirty="0" err="1"/>
              <a:t>MEM.rW</a:t>
            </a:r>
            <a:r>
              <a:rPr lang="zh-CN" altLang="en-US" dirty="0"/>
              <a:t>。 思考②：</a:t>
            </a:r>
            <a:r>
              <a:rPr lang="en-US" altLang="zh-CN" dirty="0"/>
              <a:t>GPRs</a:t>
            </a:r>
            <a:r>
              <a:rPr lang="zh-CN" altLang="en-US" dirty="0"/>
              <a:t>的</a:t>
            </a:r>
            <a:r>
              <a:rPr lang="en-US" altLang="zh-CN" dirty="0" err="1"/>
              <a:t>Clk</a:t>
            </a:r>
            <a:r>
              <a:rPr lang="zh-CN" altLang="en-US" dirty="0"/>
              <a:t>接</a:t>
            </a:r>
            <a:r>
              <a:rPr lang="en-US" altLang="zh-CN" dirty="0"/>
              <a:t>P1</a:t>
            </a:r>
            <a:r>
              <a:rPr lang="zh-CN" altLang="en-US" dirty="0"/>
              <a:t>引脚。    </a:t>
            </a:r>
            <a:r>
              <a:rPr lang="en-US" altLang="zh-CN" dirty="0"/>
              <a:t>P23-</a:t>
            </a:r>
            <a:r>
              <a:rPr lang="zh-CN" altLang="en-US" dirty="0"/>
              <a:t>看转发法的实现，</a:t>
            </a:r>
            <a:r>
              <a:rPr lang="en-US" altLang="zh-CN" dirty="0"/>
              <a:t>P21-</a:t>
            </a:r>
            <a:r>
              <a:rPr lang="zh-CN" altLang="en-US" dirty="0"/>
              <a:t>看阻塞法的实现</a:t>
            </a:r>
            <a:endParaRPr lang="en-US" altLang="zh-CN" dirty="0"/>
          </a:p>
          <a:p>
            <a:r>
              <a:rPr lang="zh-CN" altLang="en-US" dirty="0"/>
              <a:t>思考③：可处理</a:t>
            </a:r>
            <a:r>
              <a:rPr lang="en-US" altLang="zh-CN" dirty="0"/>
              <a:t>add-</a:t>
            </a:r>
            <a:r>
              <a:rPr lang="en-US" altLang="zh-CN" dirty="0" err="1"/>
              <a:t>sw</a:t>
            </a:r>
            <a:r>
              <a:rPr lang="zh-CN" altLang="en-US" dirty="0"/>
              <a:t>指令的转发。思考④：</a:t>
            </a:r>
            <a:r>
              <a:rPr lang="en-US" altLang="zh-CN" dirty="0" err="1"/>
              <a:t>Cmd</a:t>
            </a:r>
            <a:r>
              <a:rPr lang="zh-CN" altLang="en-US" dirty="0"/>
              <a:t>产生延迟很小</a:t>
            </a:r>
            <a:r>
              <a:rPr lang="en-US" altLang="zh-CN" dirty="0"/>
              <a:t>(</a:t>
            </a:r>
            <a:r>
              <a:rPr lang="zh-CN" altLang="en-US" dirty="0"/>
              <a:t>由组合逻辑电路产生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CLK</a:t>
            </a:r>
            <a:r>
              <a:rPr lang="zh-CN" altLang="en-US" dirty="0"/>
              <a:t>结束时才写</a:t>
            </a:r>
            <a:r>
              <a:rPr lang="en-US" altLang="zh-CN" dirty="0"/>
              <a:t>IF/ID REG</a:t>
            </a:r>
            <a:r>
              <a:rPr lang="zh-CN" altLang="en-US" dirty="0"/>
              <a:t>，来得及。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思考</a:t>
            </a:r>
            <a:r>
              <a:rPr lang="zh-CN" altLang="en-US" sz="1200" dirty="0">
                <a:solidFill>
                  <a:srgbClr val="990099"/>
                </a:solidFill>
                <a:latin typeface="+mn-ea"/>
                <a:ea typeface="+mn-ea"/>
              </a:rPr>
              <a:t>①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CU.Brn</a:t>
            </a:r>
            <a:r>
              <a:rPr lang="en-US" altLang="zh-CN" baseline="0" dirty="0" err="1">
                <a:latin typeface="+mn-ea"/>
                <a:ea typeface="+mn-ea"/>
              </a:rPr>
              <a:t>|EX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MEM.Brn|MEM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WB.Brn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产生气泡，</a:t>
            </a:r>
            <a:r>
              <a:rPr lang="en-US" altLang="zh-CN" dirty="0" err="1">
                <a:latin typeface="+mn-ea"/>
                <a:ea typeface="+mn-ea"/>
              </a:rPr>
              <a:t>Brn</a:t>
            </a:r>
            <a:r>
              <a:rPr lang="zh-CN" altLang="en-US" dirty="0">
                <a:latin typeface="+mn-ea"/>
                <a:ea typeface="+mn-ea"/>
              </a:rPr>
              <a:t>为</a:t>
            </a:r>
            <a:r>
              <a:rPr lang="en-US" altLang="zh-CN" dirty="0" err="1">
                <a:latin typeface="+mn-ea"/>
                <a:ea typeface="+mn-ea"/>
              </a:rPr>
              <a:t>beq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 err="1">
                <a:latin typeface="+mn-ea"/>
                <a:ea typeface="+mn-ea"/>
              </a:rPr>
              <a:t>uOPCmd</a:t>
            </a:r>
            <a:r>
              <a:rPr lang="en-US" altLang="zh-CN" dirty="0">
                <a:latin typeface="+mn-ea"/>
                <a:ea typeface="+mn-ea"/>
              </a:rPr>
              <a:t>     </a:t>
            </a:r>
            <a:r>
              <a:rPr lang="zh-CN" altLang="en-US" dirty="0">
                <a:latin typeface="+mn-ea"/>
                <a:ea typeface="+mn-ea"/>
              </a:rPr>
              <a:t>  </a:t>
            </a:r>
            <a:r>
              <a:rPr lang="en-US" altLang="zh-CN" dirty="0"/>
              <a:t>P28-</a:t>
            </a:r>
            <a:r>
              <a:rPr lang="zh-CN" altLang="en-US" dirty="0"/>
              <a:t>看控制冒险阻塞法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P35-</a:t>
            </a:r>
            <a:r>
              <a:rPr lang="zh-CN" altLang="en-US" dirty="0"/>
              <a:t>看数据冒险处理，上页</a:t>
            </a:r>
            <a:r>
              <a:rPr lang="en-US" altLang="zh-CN" dirty="0"/>
              <a:t>-</a:t>
            </a:r>
            <a:r>
              <a:rPr lang="zh-CN" altLang="en-US" dirty="0"/>
              <a:t>看控制冒险处理     表中带底纹的为当前端使用、其余的为后续段使用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看指令格式、看转发法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P39-</a:t>
            </a:r>
            <a:r>
              <a:rPr lang="zh-CN" altLang="en-US" dirty="0"/>
              <a:t>看转发法实现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990099"/>
                </a:solidFill>
              </a:rPr>
              <a:t>思考</a:t>
            </a:r>
            <a:r>
              <a:rPr lang="en-US" altLang="zh-CN" sz="1200" dirty="0">
                <a:solidFill>
                  <a:srgbClr val="990099"/>
                </a:solidFill>
              </a:rPr>
              <a:t>-EX/MEM.C</a:t>
            </a:r>
            <a:r>
              <a:rPr lang="zh-CN" altLang="en-US" sz="1200" dirty="0">
                <a:solidFill>
                  <a:srgbClr val="990099"/>
                </a:solidFill>
              </a:rPr>
              <a:t>前增加</a:t>
            </a:r>
            <a:r>
              <a:rPr lang="en-US" altLang="zh-CN" sz="1200" dirty="0">
                <a:solidFill>
                  <a:srgbClr val="990099"/>
                </a:solidFill>
              </a:rPr>
              <a:t>2</a:t>
            </a:r>
            <a:r>
              <a:rPr lang="zh-CN" altLang="en-US" sz="1200" dirty="0">
                <a:solidFill>
                  <a:srgbClr val="990099"/>
                </a:solidFill>
              </a:rPr>
              <a:t>路</a:t>
            </a:r>
            <a:r>
              <a:rPr lang="en-US" altLang="zh-CN" sz="1200" dirty="0">
                <a:solidFill>
                  <a:srgbClr val="990099"/>
                </a:solidFill>
              </a:rPr>
              <a:t>MUX</a:t>
            </a:r>
            <a:r>
              <a:rPr lang="zh-CN" altLang="en-US" sz="1200" dirty="0">
                <a:solidFill>
                  <a:srgbClr val="990099"/>
                </a:solidFill>
              </a:rPr>
              <a:t>，需增加</a:t>
            </a:r>
            <a:r>
              <a:rPr lang="en-US" altLang="zh-CN" sz="1200" dirty="0">
                <a:solidFill>
                  <a:srgbClr val="990099"/>
                </a:solidFill>
              </a:rPr>
              <a:t>1</a:t>
            </a:r>
            <a:r>
              <a:rPr lang="zh-CN" altLang="en-US" sz="1200" dirty="0">
                <a:solidFill>
                  <a:srgbClr val="990099"/>
                </a:solidFill>
              </a:rPr>
              <a:t>个指令类型信号</a:t>
            </a:r>
            <a:r>
              <a:rPr lang="zh-CN" altLang="en-US" dirty="0"/>
              <a:t>。 </a:t>
            </a:r>
            <a:endParaRPr lang="en-US" altLang="zh-CN" sz="1200" dirty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看数据通路的</a:t>
            </a:r>
            <a:r>
              <a:rPr lang="en-US" altLang="zh-CN" dirty="0" err="1"/>
              <a:t>uOPCmd</a:t>
            </a:r>
            <a:r>
              <a:rPr lang="en-US" altLang="zh-CN" dirty="0"/>
              <a:t>  P42-</a:t>
            </a:r>
            <a:r>
              <a:rPr lang="zh-CN" altLang="en-US" dirty="0"/>
              <a:t>看冒险控制方法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sz="1200" dirty="0">
                <a:solidFill>
                  <a:srgbClr val="990099"/>
                </a:solidFill>
              </a:rPr>
              <a:t>①</a:t>
            </a:r>
            <a:r>
              <a:rPr lang="zh-CN" altLang="en-US" dirty="0"/>
              <a:t>：</a:t>
            </a:r>
            <a:r>
              <a:rPr lang="en-US" altLang="zh-CN" dirty="0"/>
              <a:t>ID/</a:t>
            </a:r>
            <a:r>
              <a:rPr lang="en-US" altLang="zh-CN" dirty="0" err="1"/>
              <a:t>EX.rW</a:t>
            </a:r>
            <a:r>
              <a:rPr lang="zh-CN" altLang="en-US" dirty="0"/>
              <a:t>，</a:t>
            </a:r>
            <a:r>
              <a:rPr lang="en-US" altLang="zh-CN" dirty="0"/>
              <a:t>ID/</a:t>
            </a:r>
            <a:r>
              <a:rPr lang="en-US" altLang="zh-CN" dirty="0" err="1"/>
              <a:t>EX.MemRd</a:t>
            </a:r>
            <a:r>
              <a:rPr lang="zh-CN" altLang="en-US" dirty="0"/>
              <a:t>、</a:t>
            </a:r>
            <a:r>
              <a:rPr lang="en-US" altLang="zh-CN" dirty="0"/>
              <a:t>ID/</a:t>
            </a:r>
            <a:r>
              <a:rPr lang="en-US" altLang="zh-CN" dirty="0" err="1"/>
              <a:t>EX.InsI</a:t>
            </a:r>
            <a:r>
              <a:rPr lang="zh-CN" altLang="en-US" dirty="0"/>
              <a:t>、</a:t>
            </a:r>
            <a:r>
              <a:rPr lang="en-US" altLang="zh-CN" dirty="0"/>
              <a:t>ID/</a:t>
            </a:r>
            <a:r>
              <a:rPr lang="en-US" altLang="zh-CN" dirty="0" err="1"/>
              <a:t>EXBrn</a:t>
            </a:r>
            <a:r>
              <a:rPr lang="zh-CN" altLang="en-US" dirty="0"/>
              <a:t>，</a:t>
            </a:r>
            <a:r>
              <a:rPr lang="en-US" altLang="zh-CN" dirty="0"/>
              <a:t>ID/</a:t>
            </a:r>
            <a:r>
              <a:rPr lang="en-US" altLang="zh-CN" dirty="0" err="1"/>
              <a:t>EX.RegWr</a:t>
            </a:r>
            <a:r>
              <a:rPr lang="zh-CN" altLang="en-US" dirty="0"/>
              <a:t>。   </a:t>
            </a:r>
            <a:r>
              <a:rPr lang="en-US" altLang="zh-CN" dirty="0"/>
              <a:t>P42-</a:t>
            </a:r>
            <a:r>
              <a:rPr lang="zh-CN" altLang="en-US" dirty="0"/>
              <a:t>看段间</a:t>
            </a:r>
            <a:r>
              <a:rPr lang="en-US" altLang="zh-CN" dirty="0"/>
              <a:t>REG</a:t>
            </a:r>
            <a:r>
              <a:rPr lang="zh-CN" altLang="en-US" dirty="0"/>
              <a:t>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P44-</a:t>
            </a:r>
            <a:r>
              <a:rPr lang="zh-CN" altLang="en-US" dirty="0"/>
              <a:t>看</a:t>
            </a:r>
            <a:r>
              <a:rPr lang="en-US" altLang="zh-CN" dirty="0" err="1"/>
              <a:t>Brn</a:t>
            </a:r>
            <a:r>
              <a:rPr lang="zh-CN" altLang="en-US" dirty="0"/>
              <a:t>、</a:t>
            </a:r>
            <a:r>
              <a:rPr lang="en-US" altLang="zh-CN" dirty="0" err="1"/>
              <a:t>IRsrc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P43-</a:t>
            </a:r>
            <a:r>
              <a:rPr lang="zh-CN" altLang="en-US" dirty="0"/>
              <a:t>看</a:t>
            </a:r>
            <a:r>
              <a:rPr lang="en-US" altLang="zh-CN" dirty="0" err="1"/>
              <a:t>uOPCmd</a:t>
            </a:r>
            <a:r>
              <a:rPr lang="zh-CN" altLang="en-US" dirty="0"/>
              <a:t>类型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 err="1"/>
              <a:t>Zext</a:t>
            </a:r>
            <a:r>
              <a:rPr lang="en-US" altLang="zh-CN" dirty="0"/>
              <a:t>(</a:t>
            </a:r>
            <a:r>
              <a:rPr lang="en-US" altLang="zh-CN" dirty="0" err="1"/>
              <a:t>Imme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SExt</a:t>
            </a:r>
            <a:r>
              <a:rPr lang="en-US" altLang="zh-CN" dirty="0"/>
              <a:t>(</a:t>
            </a:r>
            <a:r>
              <a:rPr lang="en-US" altLang="zh-CN" dirty="0" err="1"/>
              <a:t>Imme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SExt</a:t>
            </a:r>
            <a:r>
              <a:rPr lang="en-US" altLang="zh-CN" dirty="0"/>
              <a:t>(</a:t>
            </a:r>
            <a:r>
              <a:rPr lang="en-US" altLang="zh-CN" dirty="0" err="1"/>
              <a:t>Imme</a:t>
            </a:r>
            <a:r>
              <a:rPr lang="en-US" altLang="zh-CN" dirty="0"/>
              <a:t>&lt;&lt;2)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：数据通路增加如</a:t>
            </a:r>
            <a:r>
              <a:rPr lang="en-US" altLang="zh-CN" dirty="0"/>
              <a:t>PPT P35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设</a:t>
            </a:r>
            <a:r>
              <a:rPr lang="en-US" altLang="zh-CN" dirty="0"/>
              <a:t>PC+4</a:t>
            </a:r>
            <a:r>
              <a:rPr lang="zh-CN" altLang="en-US" dirty="0"/>
              <a:t>、</a:t>
            </a:r>
            <a:r>
              <a:rPr lang="en-US" altLang="zh-CN" dirty="0" err="1"/>
              <a:t>beq</a:t>
            </a:r>
            <a:r>
              <a:rPr lang="en-US" altLang="zh-CN" dirty="0"/>
              <a:t>/</a:t>
            </a:r>
            <a:r>
              <a:rPr lang="en-US" altLang="zh-CN" dirty="0" err="1"/>
              <a:t>bne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连接入端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，则</a:t>
            </a:r>
            <a:r>
              <a:rPr lang="en-US" altLang="zh-CN" dirty="0" err="1"/>
              <a:t>sel</a:t>
            </a:r>
            <a:r>
              <a:rPr lang="en-US" altLang="zh-CN" dirty="0"/>
              <a:t>[1]=(IF/ID.IR[op]=j)</a:t>
            </a:r>
            <a:r>
              <a:rPr lang="zh-CN" altLang="en-US" dirty="0"/>
              <a:t>，</a:t>
            </a:r>
            <a:r>
              <a:rPr lang="en-US" altLang="zh-CN" dirty="0" err="1"/>
              <a:t>sel</a:t>
            </a:r>
            <a:r>
              <a:rPr lang="en-US" altLang="zh-CN" dirty="0"/>
              <a:t>[0]=(EX/MEM.IR[op]=branch)&amp;(EX/</a:t>
            </a:r>
            <a:r>
              <a:rPr lang="en-US" altLang="zh-CN" dirty="0" err="1"/>
              <a:t>MEM.cond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：统一在第</a:t>
            </a:r>
            <a:r>
              <a:rPr lang="en-US" altLang="zh-CN" dirty="0"/>
              <a:t>7</a:t>
            </a:r>
            <a:r>
              <a:rPr lang="zh-CN" altLang="en-US" dirty="0"/>
              <a:t>拍写结果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/>
              <a:t>EX</a:t>
            </a:r>
            <a:r>
              <a:rPr lang="zh-CN" altLang="en-US" dirty="0"/>
              <a:t>入端增加</a:t>
            </a:r>
            <a:r>
              <a:rPr lang="en-US" altLang="zh-CN" dirty="0"/>
              <a:t>MUX</a:t>
            </a:r>
            <a:r>
              <a:rPr lang="zh-CN" altLang="en-US" dirty="0"/>
              <a:t>，数据来自部件</a:t>
            </a:r>
            <a:r>
              <a:rPr lang="en-US" altLang="zh-CN" dirty="0"/>
              <a:t>MOV</a:t>
            </a:r>
            <a:r>
              <a:rPr lang="zh-CN" altLang="en-US" dirty="0"/>
              <a:t>、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MUL</a:t>
            </a:r>
            <a:r>
              <a:rPr lang="zh-CN" altLang="en-US" dirty="0"/>
              <a:t>的输出，注意部件完成操作后可立即转发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P3-</a:t>
            </a:r>
            <a:r>
              <a:rPr lang="zh-CN" altLang="en-US" dirty="0"/>
              <a:t>看效率</a:t>
            </a:r>
            <a:r>
              <a:rPr lang="en-US" altLang="zh-CN" dirty="0"/>
              <a:t>-</a:t>
            </a:r>
            <a:r>
              <a:rPr lang="zh-CN" altLang="en-US" dirty="0"/>
              <a:t>时空区关系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P6-</a:t>
            </a:r>
            <a:r>
              <a:rPr lang="zh-CN" altLang="en-US" dirty="0"/>
              <a:t>看多功能流水线，</a:t>
            </a:r>
            <a:r>
              <a:rPr lang="en-US" altLang="zh-CN" dirty="0"/>
              <a:t>P7-</a:t>
            </a:r>
            <a:r>
              <a:rPr lang="zh-CN" altLang="en-US" dirty="0"/>
              <a:t>看吞吐率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思考：不影响，</a:t>
            </a:r>
            <a:r>
              <a:rPr lang="en-US" altLang="zh-CN" dirty="0"/>
              <a:t>T</a:t>
            </a:r>
            <a:r>
              <a:rPr lang="zh-CN" altLang="en-US" baseline="-18000" dirty="0"/>
              <a:t>写</a:t>
            </a:r>
            <a:r>
              <a:rPr lang="en-US" altLang="zh-CN" baseline="-18000" dirty="0"/>
              <a:t>GPRs</a:t>
            </a:r>
            <a:r>
              <a:rPr lang="zh-CN" altLang="en-US" dirty="0"/>
              <a:t>＜</a:t>
            </a:r>
            <a:r>
              <a:rPr lang="en-US" altLang="zh-CN" dirty="0"/>
              <a:t>T</a:t>
            </a:r>
            <a:r>
              <a:rPr lang="zh-CN" altLang="en-US" baseline="-18000" dirty="0"/>
              <a:t>取指</a:t>
            </a:r>
            <a:r>
              <a:rPr lang="en-US" altLang="zh-CN" dirty="0"/>
              <a:t>+T</a:t>
            </a:r>
            <a:r>
              <a:rPr lang="zh-CN" altLang="en-US" baseline="-18000" dirty="0"/>
              <a:t>译码</a:t>
            </a:r>
            <a:r>
              <a:rPr lang="zh-CN" altLang="en-US" dirty="0"/>
              <a:t>；</a:t>
            </a:r>
            <a:r>
              <a:rPr lang="en-US" altLang="zh-CN" dirty="0" err="1"/>
              <a:t>beq</a:t>
            </a:r>
            <a:r>
              <a:rPr lang="zh-CN" altLang="en-US" dirty="0"/>
              <a:t>的</a:t>
            </a:r>
            <a:r>
              <a:rPr lang="en-US" altLang="zh-CN" dirty="0"/>
              <a:t>ACU</a:t>
            </a:r>
            <a:r>
              <a:rPr lang="zh-CN" altLang="en-US" dirty="0"/>
              <a:t>输出依赖于</a:t>
            </a:r>
            <a:r>
              <a:rPr lang="en-US" altLang="zh-CN" dirty="0"/>
              <a:t>ALU</a:t>
            </a:r>
            <a:r>
              <a:rPr lang="zh-CN" altLang="en-US" dirty="0"/>
              <a:t>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思考：取指时；读</a:t>
            </a:r>
            <a:r>
              <a:rPr lang="en-US" altLang="zh-CN" dirty="0"/>
              <a:t>GPRs</a:t>
            </a:r>
            <a:r>
              <a:rPr lang="zh-CN" altLang="en-US" dirty="0"/>
              <a:t>段实现</a:t>
            </a:r>
            <a:r>
              <a:rPr lang="en-US" altLang="zh-CN" dirty="0"/>
              <a:t>T</a:t>
            </a:r>
            <a:r>
              <a:rPr lang="zh-CN" altLang="en-US" dirty="0"/>
              <a:t>←</a:t>
            </a:r>
            <a:r>
              <a:rPr lang="en-US" altLang="zh-CN" dirty="0"/>
              <a:t>(PC)+</a:t>
            </a:r>
            <a:r>
              <a:rPr lang="en-US" altLang="zh-CN" dirty="0" err="1"/>
              <a:t>SExt</a:t>
            </a:r>
            <a:r>
              <a:rPr lang="en-US" altLang="zh-CN" dirty="0"/>
              <a:t>(</a:t>
            </a:r>
            <a:r>
              <a:rPr lang="en-US" altLang="zh-CN" dirty="0" err="1"/>
              <a:t>imme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EX</a:t>
            </a:r>
            <a:r>
              <a:rPr lang="zh-CN" altLang="en-US" dirty="0"/>
              <a:t>段实现</a:t>
            </a:r>
            <a:r>
              <a:rPr lang="en-US" altLang="zh-CN" dirty="0"/>
              <a:t>C</a:t>
            </a:r>
            <a:r>
              <a:rPr lang="zh-CN" altLang="en-US" dirty="0"/>
              <a:t>←</a:t>
            </a:r>
            <a:r>
              <a:rPr lang="en-US" altLang="zh-CN" dirty="0"/>
              <a:t>(A)=(B)?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6F354-15FE-4646-AA38-E180A791779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C8879-AC7D-42E0-BA84-041DE519A3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B3922-F4BF-45BB-B808-6305BB5264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3C223-DCA8-478E-82D1-D9986D93F6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0BD4C-1176-4656-9EAB-32BE84449B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753A-4370-469F-9503-CF25F480669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4E5AC-D9A9-467C-A53D-6B55471165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C6103-58E1-47B9-A774-BC745E01EC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6A8CB-009B-4045-B279-6B76241B9F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8CCFE-6BBC-49B0-992B-B7BF5DECEF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·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02E1ED-09C8-40AC-AFC3-F53085EAC51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63" Type="http://schemas.openxmlformats.org/officeDocument/2006/relationships/tags" Target="../tags/tag64.xml"/><Relationship Id="rId84" Type="http://schemas.openxmlformats.org/officeDocument/2006/relationships/tags" Target="../tags/tag85.xml"/><Relationship Id="rId138" Type="http://schemas.openxmlformats.org/officeDocument/2006/relationships/tags" Target="../tags/tag139.xml"/><Relationship Id="rId159" Type="http://schemas.openxmlformats.org/officeDocument/2006/relationships/tags" Target="../tags/tag160.xml"/><Relationship Id="rId170" Type="http://schemas.openxmlformats.org/officeDocument/2006/relationships/tags" Target="../tags/tag171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53" Type="http://schemas.openxmlformats.org/officeDocument/2006/relationships/tags" Target="../tags/tag54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149" Type="http://schemas.openxmlformats.org/officeDocument/2006/relationships/tags" Target="../tags/tag150.xml"/><Relationship Id="rId5" Type="http://schemas.openxmlformats.org/officeDocument/2006/relationships/tags" Target="../tags/tag6.xml"/><Relationship Id="rId95" Type="http://schemas.openxmlformats.org/officeDocument/2006/relationships/tags" Target="../tags/tag96.xml"/><Relationship Id="rId160" Type="http://schemas.openxmlformats.org/officeDocument/2006/relationships/tags" Target="../tags/tag161.xml"/><Relationship Id="rId22" Type="http://schemas.openxmlformats.org/officeDocument/2006/relationships/tags" Target="../tags/tag23.xml"/><Relationship Id="rId43" Type="http://schemas.openxmlformats.org/officeDocument/2006/relationships/tags" Target="../tags/tag44.xml"/><Relationship Id="rId64" Type="http://schemas.openxmlformats.org/officeDocument/2006/relationships/tags" Target="../tags/tag65.xml"/><Relationship Id="rId118" Type="http://schemas.openxmlformats.org/officeDocument/2006/relationships/tags" Target="../tags/tag119.xml"/><Relationship Id="rId139" Type="http://schemas.openxmlformats.org/officeDocument/2006/relationships/tags" Target="../tags/tag140.xml"/><Relationship Id="rId85" Type="http://schemas.openxmlformats.org/officeDocument/2006/relationships/tags" Target="../tags/tag86.xml"/><Relationship Id="rId150" Type="http://schemas.openxmlformats.org/officeDocument/2006/relationships/tags" Target="../tags/tag151.xml"/><Relationship Id="rId171" Type="http://schemas.openxmlformats.org/officeDocument/2006/relationships/tags" Target="../tags/tag172.xml"/><Relationship Id="rId12" Type="http://schemas.openxmlformats.org/officeDocument/2006/relationships/tags" Target="../tags/tag13.xml"/><Relationship Id="rId33" Type="http://schemas.openxmlformats.org/officeDocument/2006/relationships/tags" Target="../tags/tag34.xml"/><Relationship Id="rId108" Type="http://schemas.openxmlformats.org/officeDocument/2006/relationships/tags" Target="../tags/tag109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5" Type="http://schemas.openxmlformats.org/officeDocument/2006/relationships/tags" Target="../tags/tag76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61" Type="http://schemas.openxmlformats.org/officeDocument/2006/relationships/tags" Target="../tags/tag16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35" Type="http://schemas.openxmlformats.org/officeDocument/2006/relationships/tags" Target="../tags/tag136.xml"/><Relationship Id="rId151" Type="http://schemas.openxmlformats.org/officeDocument/2006/relationships/tags" Target="../tags/tag152.xml"/><Relationship Id="rId156" Type="http://schemas.openxmlformats.org/officeDocument/2006/relationships/tags" Target="../tags/tag157.xml"/><Relationship Id="rId177" Type="http://schemas.openxmlformats.org/officeDocument/2006/relationships/notesSlide" Target="../notesSlides/notesSlide2.xml"/><Relationship Id="rId172" Type="http://schemas.openxmlformats.org/officeDocument/2006/relationships/tags" Target="../tags/tag173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tags" Target="../tags/tag126.xml"/><Relationship Id="rId141" Type="http://schemas.openxmlformats.org/officeDocument/2006/relationships/tags" Target="../tags/tag142.xml"/><Relationship Id="rId146" Type="http://schemas.openxmlformats.org/officeDocument/2006/relationships/tags" Target="../tags/tag147.xml"/><Relationship Id="rId167" Type="http://schemas.openxmlformats.org/officeDocument/2006/relationships/tags" Target="../tags/tag168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162" Type="http://schemas.openxmlformats.org/officeDocument/2006/relationships/tags" Target="../tags/tag16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131" Type="http://schemas.openxmlformats.org/officeDocument/2006/relationships/tags" Target="../tags/tag132.xml"/><Relationship Id="rId136" Type="http://schemas.openxmlformats.org/officeDocument/2006/relationships/tags" Target="../tags/tag137.xml"/><Relationship Id="rId157" Type="http://schemas.openxmlformats.org/officeDocument/2006/relationships/tags" Target="../tags/tag158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52" Type="http://schemas.openxmlformats.org/officeDocument/2006/relationships/tags" Target="../tags/tag153.xml"/><Relationship Id="rId173" Type="http://schemas.openxmlformats.org/officeDocument/2006/relationships/tags" Target="../tags/tag174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147" Type="http://schemas.openxmlformats.org/officeDocument/2006/relationships/tags" Target="../tags/tag148.xml"/><Relationship Id="rId168" Type="http://schemas.openxmlformats.org/officeDocument/2006/relationships/tags" Target="../tags/tag169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163" Type="http://schemas.openxmlformats.org/officeDocument/2006/relationships/tags" Target="../tags/tag164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158" Type="http://schemas.openxmlformats.org/officeDocument/2006/relationships/tags" Target="../tags/tag159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3" Type="http://schemas.openxmlformats.org/officeDocument/2006/relationships/tags" Target="../tags/tag154.xml"/><Relationship Id="rId174" Type="http://schemas.openxmlformats.org/officeDocument/2006/relationships/tags" Target="../tags/tag175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148" Type="http://schemas.openxmlformats.org/officeDocument/2006/relationships/tags" Target="../tags/tag149.xml"/><Relationship Id="rId164" Type="http://schemas.openxmlformats.org/officeDocument/2006/relationships/tags" Target="../tags/tag165.xml"/><Relationship Id="rId169" Type="http://schemas.openxmlformats.org/officeDocument/2006/relationships/tags" Target="../tags/tag17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26" Type="http://schemas.openxmlformats.org/officeDocument/2006/relationships/tags" Target="../tags/tag27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54" Type="http://schemas.openxmlformats.org/officeDocument/2006/relationships/tags" Target="../tags/tag155.xml"/><Relationship Id="rId175" Type="http://schemas.openxmlformats.org/officeDocument/2006/relationships/tags" Target="../tags/tag176.xml"/><Relationship Id="rId16" Type="http://schemas.openxmlformats.org/officeDocument/2006/relationships/tags" Target="../tags/tag17.xml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Relationship Id="rId90" Type="http://schemas.openxmlformats.org/officeDocument/2006/relationships/tags" Target="../tags/tag91.xml"/><Relationship Id="rId165" Type="http://schemas.openxmlformats.org/officeDocument/2006/relationships/tags" Target="../tags/tag166.xml"/><Relationship Id="rId27" Type="http://schemas.openxmlformats.org/officeDocument/2006/relationships/tags" Target="../tags/tag28.xml"/><Relationship Id="rId48" Type="http://schemas.openxmlformats.org/officeDocument/2006/relationships/tags" Target="../tags/tag49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34" Type="http://schemas.openxmlformats.org/officeDocument/2006/relationships/tags" Target="../tags/tag135.xml"/><Relationship Id="rId80" Type="http://schemas.openxmlformats.org/officeDocument/2006/relationships/tags" Target="../tags/tag81.xml"/><Relationship Id="rId155" Type="http://schemas.openxmlformats.org/officeDocument/2006/relationships/tags" Target="../tags/tag156.xml"/><Relationship Id="rId176" Type="http://schemas.openxmlformats.org/officeDocument/2006/relationships/slideLayout" Target="../slideLayouts/slideLayout7.xml"/><Relationship Id="rId17" Type="http://schemas.openxmlformats.org/officeDocument/2006/relationships/tags" Target="../tags/tag18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24" Type="http://schemas.openxmlformats.org/officeDocument/2006/relationships/tags" Target="../tags/tag125.xml"/><Relationship Id="rId70" Type="http://schemas.openxmlformats.org/officeDocument/2006/relationships/tags" Target="../tags/tag71.xml"/><Relationship Id="rId91" Type="http://schemas.openxmlformats.org/officeDocument/2006/relationships/tags" Target="../tags/tag92.xml"/><Relationship Id="rId145" Type="http://schemas.openxmlformats.org/officeDocument/2006/relationships/tags" Target="../tags/tag146.xml"/><Relationship Id="rId166" Type="http://schemas.openxmlformats.org/officeDocument/2006/relationships/tags" Target="../tags/tag16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02.xml"/><Relationship Id="rId21" Type="http://schemas.openxmlformats.org/officeDocument/2006/relationships/tags" Target="../tags/tag197.xml"/><Relationship Id="rId34" Type="http://schemas.openxmlformats.org/officeDocument/2006/relationships/tags" Target="../tags/tag210.xml"/><Relationship Id="rId42" Type="http://schemas.openxmlformats.org/officeDocument/2006/relationships/tags" Target="../tags/tag218.xml"/><Relationship Id="rId47" Type="http://schemas.openxmlformats.org/officeDocument/2006/relationships/tags" Target="../tags/tag223.xml"/><Relationship Id="rId50" Type="http://schemas.openxmlformats.org/officeDocument/2006/relationships/tags" Target="../tags/tag226.xml"/><Relationship Id="rId55" Type="http://schemas.openxmlformats.org/officeDocument/2006/relationships/tags" Target="../tags/tag231.xml"/><Relationship Id="rId63" Type="http://schemas.openxmlformats.org/officeDocument/2006/relationships/tags" Target="../tags/tag239.xml"/><Relationship Id="rId7" Type="http://schemas.openxmlformats.org/officeDocument/2006/relationships/tags" Target="../tags/tag183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9" Type="http://schemas.openxmlformats.org/officeDocument/2006/relationships/tags" Target="../tags/tag205.xml"/><Relationship Id="rId11" Type="http://schemas.openxmlformats.org/officeDocument/2006/relationships/tags" Target="../tags/tag187.xml"/><Relationship Id="rId24" Type="http://schemas.openxmlformats.org/officeDocument/2006/relationships/tags" Target="../tags/tag200.xml"/><Relationship Id="rId32" Type="http://schemas.openxmlformats.org/officeDocument/2006/relationships/tags" Target="../tags/tag208.xml"/><Relationship Id="rId37" Type="http://schemas.openxmlformats.org/officeDocument/2006/relationships/tags" Target="../tags/tag213.xml"/><Relationship Id="rId40" Type="http://schemas.openxmlformats.org/officeDocument/2006/relationships/tags" Target="../tags/tag216.xml"/><Relationship Id="rId45" Type="http://schemas.openxmlformats.org/officeDocument/2006/relationships/tags" Target="../tags/tag221.xml"/><Relationship Id="rId53" Type="http://schemas.openxmlformats.org/officeDocument/2006/relationships/tags" Target="../tags/tag229.xml"/><Relationship Id="rId58" Type="http://schemas.openxmlformats.org/officeDocument/2006/relationships/tags" Target="../tags/tag234.xml"/><Relationship Id="rId66" Type="http://schemas.openxmlformats.org/officeDocument/2006/relationships/tags" Target="../tags/tag242.xml"/><Relationship Id="rId5" Type="http://schemas.openxmlformats.org/officeDocument/2006/relationships/tags" Target="../tags/tag181.xml"/><Relationship Id="rId61" Type="http://schemas.openxmlformats.org/officeDocument/2006/relationships/tags" Target="../tags/tag237.xml"/><Relationship Id="rId19" Type="http://schemas.openxmlformats.org/officeDocument/2006/relationships/tags" Target="../tags/tag19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tags" Target="../tags/tag203.xml"/><Relationship Id="rId30" Type="http://schemas.openxmlformats.org/officeDocument/2006/relationships/tags" Target="../tags/tag206.xml"/><Relationship Id="rId35" Type="http://schemas.openxmlformats.org/officeDocument/2006/relationships/tags" Target="../tags/tag211.xml"/><Relationship Id="rId43" Type="http://schemas.openxmlformats.org/officeDocument/2006/relationships/tags" Target="../tags/tag219.xml"/><Relationship Id="rId48" Type="http://schemas.openxmlformats.org/officeDocument/2006/relationships/tags" Target="../tags/tag224.xml"/><Relationship Id="rId56" Type="http://schemas.openxmlformats.org/officeDocument/2006/relationships/tags" Target="../tags/tag232.xml"/><Relationship Id="rId64" Type="http://schemas.openxmlformats.org/officeDocument/2006/relationships/tags" Target="../tags/tag240.xml"/><Relationship Id="rId8" Type="http://schemas.openxmlformats.org/officeDocument/2006/relationships/tags" Target="../tags/tag184.xml"/><Relationship Id="rId51" Type="http://schemas.openxmlformats.org/officeDocument/2006/relationships/tags" Target="../tags/tag227.xml"/><Relationship Id="rId3" Type="http://schemas.openxmlformats.org/officeDocument/2006/relationships/tags" Target="../tags/tag179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tags" Target="../tags/tag201.xml"/><Relationship Id="rId33" Type="http://schemas.openxmlformats.org/officeDocument/2006/relationships/tags" Target="../tags/tag209.xml"/><Relationship Id="rId38" Type="http://schemas.openxmlformats.org/officeDocument/2006/relationships/tags" Target="../tags/tag214.xml"/><Relationship Id="rId46" Type="http://schemas.openxmlformats.org/officeDocument/2006/relationships/tags" Target="../tags/tag222.xml"/><Relationship Id="rId59" Type="http://schemas.openxmlformats.org/officeDocument/2006/relationships/tags" Target="../tags/tag235.xml"/><Relationship Id="rId67" Type="http://schemas.openxmlformats.org/officeDocument/2006/relationships/slideLayout" Target="../slideLayouts/slideLayout7.xml"/><Relationship Id="rId20" Type="http://schemas.openxmlformats.org/officeDocument/2006/relationships/tags" Target="../tags/tag196.xml"/><Relationship Id="rId41" Type="http://schemas.openxmlformats.org/officeDocument/2006/relationships/tags" Target="../tags/tag217.xml"/><Relationship Id="rId54" Type="http://schemas.openxmlformats.org/officeDocument/2006/relationships/tags" Target="../tags/tag230.xml"/><Relationship Id="rId62" Type="http://schemas.openxmlformats.org/officeDocument/2006/relationships/tags" Target="../tags/tag23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28" Type="http://schemas.openxmlformats.org/officeDocument/2006/relationships/tags" Target="../tags/tag204.xml"/><Relationship Id="rId36" Type="http://schemas.openxmlformats.org/officeDocument/2006/relationships/tags" Target="../tags/tag212.xml"/><Relationship Id="rId49" Type="http://schemas.openxmlformats.org/officeDocument/2006/relationships/tags" Target="../tags/tag225.xml"/><Relationship Id="rId57" Type="http://schemas.openxmlformats.org/officeDocument/2006/relationships/tags" Target="../tags/tag233.xml"/><Relationship Id="rId10" Type="http://schemas.openxmlformats.org/officeDocument/2006/relationships/tags" Target="../tags/tag186.xml"/><Relationship Id="rId31" Type="http://schemas.openxmlformats.org/officeDocument/2006/relationships/tags" Target="../tags/tag207.xml"/><Relationship Id="rId44" Type="http://schemas.openxmlformats.org/officeDocument/2006/relationships/tags" Target="../tags/tag220.xml"/><Relationship Id="rId52" Type="http://schemas.openxmlformats.org/officeDocument/2006/relationships/tags" Target="../tags/tag228.xml"/><Relationship Id="rId60" Type="http://schemas.openxmlformats.org/officeDocument/2006/relationships/tags" Target="../tags/tag236.xml"/><Relationship Id="rId65" Type="http://schemas.openxmlformats.org/officeDocument/2006/relationships/tags" Target="../tags/tag241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39" Type="http://schemas.openxmlformats.org/officeDocument/2006/relationships/tags" Target="../tags/tag2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D799502B-8668-4591-86AF-5427D7C4E5CE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27088" y="2205038"/>
            <a:ext cx="7602564" cy="107950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第三章  流水线技术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5687345" cy="54676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流水线的基本组成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单周期数据通路的实现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以</a:t>
            </a:r>
            <a:r>
              <a:rPr lang="en-US" altLang="zh-CN" sz="1800" dirty="0">
                <a:solidFill>
                  <a:schemeClr val="tx1"/>
                </a:solidFill>
              </a:rPr>
              <a:t>MIPS32</a:t>
            </a:r>
            <a:r>
              <a:rPr lang="zh-CN" altLang="en-US" sz="1800" dirty="0">
                <a:solidFill>
                  <a:schemeClr val="tx1"/>
                </a:solidFill>
              </a:rPr>
              <a:t>为例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指令周期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*指令系统分析：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数据操作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指令寻址操作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*部件组织：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指令部件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6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运算部件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其他部件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95736" y="2132856"/>
            <a:ext cx="6734460" cy="43043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10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baseline="-18000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max{</a:t>
            </a:r>
            <a:r>
              <a:rPr lang="zh-CN" altLang="en-US" sz="2200" dirty="0">
                <a:solidFill>
                  <a:schemeClr val="tx1"/>
                </a:solidFill>
              </a:rPr>
              <a:t>各指令</a:t>
            </a:r>
            <a:r>
              <a:rPr lang="zh-CN" altLang="en-US" sz="2200" u="sng" dirty="0">
                <a:solidFill>
                  <a:schemeClr val="tx1"/>
                </a:solidFill>
              </a:rPr>
              <a:t>全部操作</a:t>
            </a:r>
            <a:r>
              <a:rPr lang="zh-CN" altLang="en-US" sz="2200" dirty="0">
                <a:solidFill>
                  <a:schemeClr val="tx1"/>
                </a:solidFill>
              </a:rPr>
              <a:t>时延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仅讨论</a:t>
            </a:r>
            <a:r>
              <a:rPr lang="zh-CN" altLang="en-US" sz="1800" u="sng" dirty="0">
                <a:solidFill>
                  <a:schemeClr val="tx1"/>
                </a:solidFill>
              </a:rPr>
              <a:t>操作需求</a:t>
            </a:r>
            <a:r>
              <a:rPr lang="zh-CN" altLang="en-US" sz="1800" dirty="0">
                <a:solidFill>
                  <a:schemeClr val="tx1"/>
                </a:solidFill>
              </a:rPr>
              <a:t>，忽略部件参数需求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 32b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整数加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减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或运算，零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符号扩展，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 GPRs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读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写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≤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[2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次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R+1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次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W]/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指令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MEM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存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取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     32b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整数加等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PC+4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及相对寻址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  <a:cs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基于</a:t>
            </a:r>
            <a:r>
              <a:rPr lang="zh-CN" altLang="en-US" sz="1800" u="sng" dirty="0">
                <a:solidFill>
                  <a:schemeClr val="tx1"/>
                </a:solidFill>
              </a:rPr>
              <a:t>指令执行过程</a:t>
            </a:r>
            <a:r>
              <a:rPr lang="en-US" altLang="zh-CN" sz="1800" u="sng" dirty="0">
                <a:solidFill>
                  <a:schemeClr val="tx1"/>
                </a:solidFill>
              </a:rPr>
              <a:t>+</a:t>
            </a:r>
            <a:r>
              <a:rPr lang="zh-CN" altLang="en-US" sz="1800" u="sng" dirty="0">
                <a:solidFill>
                  <a:schemeClr val="tx1"/>
                </a:solidFill>
              </a:rPr>
              <a:t>指令功能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en-US" sz="1800" spc="-50" dirty="0">
                <a:solidFill>
                  <a:schemeClr val="tx1"/>
                </a:solidFill>
              </a:rPr>
              <a:t>部件</a:t>
            </a:r>
            <a:r>
              <a:rPr lang="zh-CN" altLang="en-US" sz="1800" u="sng" spc="-50" dirty="0"/>
              <a:t>不能复用</a:t>
            </a:r>
            <a:r>
              <a:rPr lang="en-US" altLang="zh-CN" sz="1800" spc="-50" dirty="0">
                <a:solidFill>
                  <a:schemeClr val="tx1"/>
                </a:solidFill>
              </a:rPr>
              <a:t>)</a:t>
            </a:r>
            <a:r>
              <a:rPr lang="en-US" altLang="zh-CN" spc="-50" dirty="0">
                <a:solidFill>
                  <a:schemeClr val="tx1"/>
                </a:solidFill>
              </a:rPr>
              <a:t> </a:t>
            </a:r>
            <a:endParaRPr lang="en-US" altLang="zh-CN" sz="1800" spc="-5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pc="-50" dirty="0">
                <a:solidFill>
                  <a:schemeClr val="tx1"/>
                </a:solidFill>
              </a:rPr>
              <a:t> 设置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，缺省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IR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Arial Unicode MS" panose="020B0604020202020204" charset="-122"/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减少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时序逻辑</a:t>
            </a:r>
            <a:r>
              <a:rPr lang="zh-CN" altLang="en-US" sz="1800" u="sng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操作数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Arial Unicode MS" panose="020B060402020202020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└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←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IMEM+</a:t>
            </a:r>
            <a:r>
              <a:rPr lang="zh-CN" altLang="en-US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写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IR+</a:t>
            </a:r>
            <a:r>
              <a:rPr lang="zh-CN" altLang="en-US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读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MEM+</a:t>
            </a:r>
            <a:r>
              <a:rPr lang="zh-CN" altLang="en-US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写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GPR</a:t>
            </a:r>
            <a:r>
              <a:rPr lang="zh-CN" altLang="en-US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1600" spc="-5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次</a:t>
            </a:r>
            <a:endParaRPr lang="en-US" altLang="zh-CN" sz="1600" dirty="0">
              <a:solidFill>
                <a:schemeClr val="tx1"/>
              </a:solidFill>
              <a:latin typeface="+mn-ea"/>
              <a:cs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 设置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ALU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及</a:t>
            </a:r>
            <a:r>
              <a:rPr lang="en-US" altLang="zh-CN" spc="-50" dirty="0" err="1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ExtU</a:t>
            </a:r>
            <a:r>
              <a:rPr lang="en-US" altLang="zh-CN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(</a:t>
            </a:r>
            <a:r>
              <a:rPr lang="zh-CN" altLang="en-US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器件无法复用</a:t>
            </a:r>
            <a:r>
              <a:rPr lang="en-US" altLang="zh-CN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)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，设置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ACU</a:t>
            </a:r>
          </a:p>
          <a:p>
            <a:pPr>
              <a:lnSpc>
                <a:spcPct val="120000"/>
              </a:lnSpc>
            </a:pPr>
            <a:r>
              <a:rPr lang="en-US" altLang="zh-CN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 GPRs</a:t>
            </a:r>
            <a:r>
              <a:rPr lang="en-US" altLang="zh-CN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(2</a:t>
            </a:r>
            <a:r>
              <a:rPr lang="zh-CN" altLang="en-US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个</a:t>
            </a:r>
            <a:r>
              <a:rPr lang="en-US" altLang="zh-CN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R</a:t>
            </a:r>
            <a:r>
              <a:rPr lang="zh-CN" altLang="en-US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端口</a:t>
            </a:r>
            <a:r>
              <a:rPr lang="en-US" altLang="zh-CN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+1</a:t>
            </a:r>
            <a:r>
              <a:rPr lang="zh-CN" altLang="en-US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个</a:t>
            </a:r>
            <a:r>
              <a:rPr lang="en-US" altLang="zh-CN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W</a:t>
            </a:r>
            <a:r>
              <a:rPr lang="zh-CN" altLang="en-US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端口</a:t>
            </a:r>
            <a:r>
              <a:rPr lang="en-US" altLang="zh-CN" sz="1800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)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IMEM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cs typeface="Arial Unicode MS" panose="020B0604020202020204" charset="-122"/>
              </a:rPr>
              <a:t>DMEM</a:t>
            </a:r>
            <a:endParaRPr lang="en-US" altLang="zh-CN" spc="-50" dirty="0">
              <a:solidFill>
                <a:schemeClr val="tx1"/>
              </a:solidFill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524000" y="328613"/>
            <a:ext cx="6324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节  流水线的冒险处理</a:t>
            </a:r>
          </a:p>
        </p:txBody>
      </p:sp>
      <p:sp>
        <p:nvSpPr>
          <p:cNvPr id="26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spc="-80" dirty="0">
                <a:solidFill>
                  <a:schemeClr val="tx1"/>
                </a:solidFill>
                <a:latin typeface="+mn-ea"/>
                <a:ea typeface="+mn-ea"/>
              </a:rPr>
              <a:t>流水线基本组成，</a:t>
            </a:r>
            <a:r>
              <a:rPr lang="zh-CN" altLang="en-US" sz="2000" b="1" u="none" spc="-80" dirty="0">
                <a:solidFill>
                  <a:schemeClr val="tx1"/>
                </a:solidFill>
                <a:latin typeface="+mn-ea"/>
                <a:ea typeface="+mn-ea"/>
              </a:rPr>
              <a:t>相关与冒险，结构</a:t>
            </a:r>
            <a:r>
              <a:rPr lang="en-US" altLang="zh-CN" sz="2000" b="1" u="none" spc="-8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spc="-80" dirty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lang="en-US" altLang="zh-CN" sz="2000" b="1" u="none" spc="-8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b="1" u="none" spc="-80" dirty="0">
                <a:solidFill>
                  <a:schemeClr val="tx1"/>
                </a:solidFill>
                <a:latin typeface="+mn-ea"/>
                <a:ea typeface="+mn-ea"/>
              </a:rPr>
              <a:t>控制冒险处理</a:t>
            </a:r>
            <a:endParaRPr lang="en-US" altLang="zh-CN" sz="2000" b="1" u="none" spc="-8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6659519" y="4716000"/>
            <a:ext cx="360482" cy="828056"/>
          </a:xfrm>
          <a:prstGeom prst="line">
            <a:avLst/>
          </a:prstGeom>
          <a:ln w="12700">
            <a:solidFill>
              <a:srgbClr val="9900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156000" y="4716000"/>
            <a:ext cx="288000" cy="1296144"/>
          </a:xfrm>
          <a:prstGeom prst="line">
            <a:avLst/>
          </a:prstGeom>
          <a:ln w="12700">
            <a:solidFill>
              <a:srgbClr val="9900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62F3C1E-D519-4482-8345-E567DAE56486}"/>
              </a:ext>
            </a:extLst>
          </p:cNvPr>
          <p:cNvGrpSpPr/>
          <p:nvPr/>
        </p:nvGrpSpPr>
        <p:grpSpPr>
          <a:xfrm>
            <a:off x="6984488" y="4221184"/>
            <a:ext cx="1980000" cy="864000"/>
            <a:chOff x="1116000" y="2412000"/>
            <a:chExt cx="1980000" cy="864000"/>
          </a:xfrm>
        </p:grpSpPr>
        <p:sp>
          <p:nvSpPr>
            <p:cNvPr id="41" name="Text Box 311">
              <a:extLst>
                <a:ext uri="{FF2B5EF4-FFF2-40B4-BE49-F238E27FC236}">
                  <a16:creationId xmlns:a16="http://schemas.microsoft.com/office/drawing/2014/main" id="{0BBC8854-5099-4870-9468-5FCF3D5F05A2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84481" y="2700000"/>
              <a:ext cx="28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2" name="Text Box 314">
              <a:extLst>
                <a:ext uri="{FF2B5EF4-FFF2-40B4-BE49-F238E27FC236}">
                  <a16:creationId xmlns:a16="http://schemas.microsoft.com/office/drawing/2014/main" id="{028909B1-0655-46FC-BE36-4E47F019D615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88000" y="2700000"/>
              <a:ext cx="288000" cy="252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3" name="Text Box 316">
              <a:extLst>
                <a:ext uri="{FF2B5EF4-FFF2-40B4-BE49-F238E27FC236}">
                  <a16:creationId xmlns:a16="http://schemas.microsoft.com/office/drawing/2014/main" id="{E327C44C-961A-46FB-AE6E-A834587A0CBE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92000" y="2700000"/>
              <a:ext cx="360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71A357D-1315-42FF-8D9F-6E03D2FC3928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 bwMode="auto">
            <a:xfrm>
              <a:off x="2952000" y="2844000"/>
              <a:ext cx="144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5" name="Text Box 316">
              <a:extLst>
                <a:ext uri="{FF2B5EF4-FFF2-40B4-BE49-F238E27FC236}">
                  <a16:creationId xmlns:a16="http://schemas.microsoft.com/office/drawing/2014/main" id="{A4345C66-F7A8-440E-B88F-DE0D81FFF39C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28000" y="2952000"/>
              <a:ext cx="1224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指令</a:t>
              </a:r>
              <a:r>
                <a:rPr lang="zh-CN" altLang="en-US" sz="1600" dirty="0">
                  <a:solidFill>
                    <a:schemeClr val="tx1"/>
                  </a:solidFill>
                </a:rPr>
                <a:t>寻址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E98CDB6-BC94-4F81-B1CE-DD87790A877E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 bwMode="auto">
            <a:xfrm>
              <a:off x="1872000" y="2844000"/>
              <a:ext cx="216000" cy="158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BE019D6-0434-41A7-B4B1-24E3B64F3E6C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 bwMode="auto">
            <a:xfrm>
              <a:off x="2376000" y="2844000"/>
              <a:ext cx="216000" cy="158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B77D0EC-A069-4CDC-A528-526C1FECA3F1}"/>
                </a:ext>
              </a:extLst>
            </p:cNvPr>
            <p:cNvCxnSpPr>
              <a:cxnSpLocks/>
            </p:cNvCxnSpPr>
            <p:nvPr>
              <p:custDataLst>
                <p:tags r:id="rId8"/>
              </p:custDataLst>
            </p:nvPr>
          </p:nvCxnSpPr>
          <p:spPr bwMode="auto">
            <a:xfrm>
              <a:off x="1440000" y="2844000"/>
              <a:ext cx="144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D0F99DC-82DD-4145-BE02-5EBE1CF85F62}"/>
                </a:ext>
              </a:extLst>
            </p:cNvPr>
            <p:cNvCxnSpPr>
              <a:cxnSpLocks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3096000" y="2844000"/>
              <a:ext cx="0" cy="43200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ADD01EE-E787-4C9F-ADB0-C8D378D57B2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 bwMode="auto">
            <a:xfrm flipV="1">
              <a:off x="1440000" y="2844000"/>
              <a:ext cx="0" cy="43200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05E519A-3BE0-4400-B7BE-0CCE6C18322F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 bwMode="auto">
            <a:xfrm>
              <a:off x="1440000" y="3276000"/>
              <a:ext cx="1656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2" name="TextBox 105">
              <a:extLst>
                <a:ext uri="{FF2B5EF4-FFF2-40B4-BE49-F238E27FC236}">
                  <a16:creationId xmlns:a16="http://schemas.microsoft.com/office/drawing/2014/main" id="{9F5AFBE3-D302-418F-B459-C8F464C82F63}"/>
                </a:ext>
              </a:extLst>
            </p:cNvPr>
            <p:cNvSpPr txBox="1"/>
            <p:nvPr/>
          </p:nvSpPr>
          <p:spPr>
            <a:xfrm>
              <a:off x="1116000" y="2412000"/>
              <a:ext cx="360000" cy="21673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dirty="0" err="1">
                  <a:latin typeface="+mn-ea"/>
                  <a:ea typeface="+mn-ea"/>
                  <a:cs typeface="Times New Roman" panose="02020603050405020304" pitchFamily="18" charset="0"/>
                </a:rPr>
                <a:t>Clk</a:t>
              </a:r>
              <a:endParaRPr lang="en-US" altLang="zh-CN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BF3AB64-CBF2-4D43-AF6A-BD72692940E1}"/>
                </a:ext>
              </a:extLst>
            </p:cNvPr>
            <p:cNvCxnSpPr/>
            <p:nvPr/>
          </p:nvCxnSpPr>
          <p:spPr>
            <a:xfrm>
              <a:off x="1584056" y="2412356"/>
              <a:ext cx="684000" cy="178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CC3E1AB-6753-4A7C-BF44-59F778F6E4CC}"/>
                </a:ext>
              </a:extLst>
            </p:cNvPr>
            <p:cNvCxnSpPr/>
            <p:nvPr/>
          </p:nvCxnSpPr>
          <p:spPr>
            <a:xfrm>
              <a:off x="1584056" y="2412000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E7B0699-E73B-4C4C-B139-1C174D0F764A}"/>
                </a:ext>
              </a:extLst>
            </p:cNvPr>
            <p:cNvCxnSpPr/>
            <p:nvPr/>
          </p:nvCxnSpPr>
          <p:spPr>
            <a:xfrm>
              <a:off x="1512000" y="2628380"/>
              <a:ext cx="72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F5E9133-EEAB-42E4-A4C6-1086578FD367}"/>
                </a:ext>
              </a:extLst>
            </p:cNvPr>
            <p:cNvCxnSpPr/>
            <p:nvPr/>
          </p:nvCxnSpPr>
          <p:spPr>
            <a:xfrm>
              <a:off x="2915816" y="2412356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AB2C5E-7E19-4900-A9E0-B4A8A8D05FE5}"/>
                </a:ext>
              </a:extLst>
            </p:cNvPr>
            <p:cNvCxnSpPr/>
            <p:nvPr/>
          </p:nvCxnSpPr>
          <p:spPr>
            <a:xfrm>
              <a:off x="2267744" y="2412356"/>
              <a:ext cx="0" cy="21638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B93FD1C-B912-4FD8-9053-2DD798810FCF}"/>
                </a:ext>
              </a:extLst>
            </p:cNvPr>
            <p:cNvCxnSpPr/>
            <p:nvPr/>
          </p:nvCxnSpPr>
          <p:spPr>
            <a:xfrm>
              <a:off x="2267744" y="2628380"/>
              <a:ext cx="648000" cy="89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C6ADCB4-0DC9-48A9-969F-F65FCB1CB97A}"/>
                </a:ext>
              </a:extLst>
            </p:cNvPr>
            <p:cNvCxnSpPr/>
            <p:nvPr/>
          </p:nvCxnSpPr>
          <p:spPr>
            <a:xfrm>
              <a:off x="2915816" y="2412356"/>
              <a:ext cx="72008" cy="178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33F3FB7-9014-4BF8-89A6-8EF5CB0B8BC5}"/>
                </a:ext>
              </a:extLst>
            </p:cNvPr>
            <p:cNvCxnSpPr/>
            <p:nvPr/>
          </p:nvCxnSpPr>
          <p:spPr>
            <a:xfrm flipH="1">
              <a:off x="2267744" y="2412356"/>
              <a:ext cx="1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D1E0189-A5E0-4FFE-822D-0290D5482B04}"/>
                </a:ext>
              </a:extLst>
            </p:cNvPr>
            <p:cNvCxnSpPr/>
            <p:nvPr/>
          </p:nvCxnSpPr>
          <p:spPr>
            <a:xfrm flipV="1">
              <a:off x="1584056" y="2466736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07A2BC4-4810-4582-9572-2ADADDD92AA2}"/>
                </a:ext>
              </a:extLst>
            </p:cNvPr>
            <p:cNvCxnSpPr/>
            <p:nvPr/>
          </p:nvCxnSpPr>
          <p:spPr>
            <a:xfrm flipV="1">
              <a:off x="2915816" y="2466736"/>
              <a:ext cx="0" cy="162000"/>
            </a:xfrm>
            <a:prstGeom prst="line">
              <a:avLst/>
            </a:prstGeom>
            <a:ln w="15875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4" y="404664"/>
            <a:ext cx="3422092" cy="3631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*部件互连组织：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指令执行过程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部件互连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  操作时序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11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1792"/>
              </p:ext>
            </p:extLst>
          </p:nvPr>
        </p:nvGraphicFramePr>
        <p:xfrm>
          <a:off x="179512" y="1988840"/>
          <a:ext cx="2952328" cy="134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592"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)]←(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PC←(PC)</a:t>
                      </a:r>
                      <a:r>
                        <a:rPr lang="en-US" altLang="zh-CN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4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11760" y="411875"/>
            <a:ext cx="673224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基于</a:t>
            </a:r>
            <a:r>
              <a:rPr lang="zh-CN" altLang="en-US" sz="1800" u="sng" dirty="0">
                <a:solidFill>
                  <a:schemeClr val="tx1"/>
                </a:solidFill>
              </a:rPr>
              <a:t>指令执行过程</a:t>
            </a:r>
            <a:r>
              <a:rPr lang="en-US" altLang="zh-CN" sz="1800" u="sng" dirty="0">
                <a:solidFill>
                  <a:schemeClr val="tx1"/>
                </a:solidFill>
              </a:rPr>
              <a:t>+</a:t>
            </a:r>
            <a:r>
              <a:rPr lang="zh-CN" altLang="en-US" sz="1800" u="sng" dirty="0">
                <a:solidFill>
                  <a:schemeClr val="tx1"/>
                </a:solidFill>
              </a:rPr>
              <a:t>各指令功能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取指＋译码＋执行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如读</a:t>
            </a:r>
            <a:r>
              <a:rPr lang="en-US" altLang="zh-CN" sz="1800" dirty="0" err="1">
                <a:solidFill>
                  <a:schemeClr val="tx1"/>
                </a:solidFill>
              </a:rPr>
              <a:t>GPRs+ALU</a:t>
            </a:r>
            <a:r>
              <a:rPr lang="en-US" altLang="zh-CN" sz="1800" dirty="0">
                <a:solidFill>
                  <a:schemeClr val="tx1"/>
                </a:solidFill>
              </a:rPr>
              <a:t>+[</a:t>
            </a:r>
            <a:r>
              <a:rPr lang="zh-CN" altLang="en-US" sz="1800" dirty="0">
                <a:solidFill>
                  <a:schemeClr val="tx1"/>
                </a:solidFill>
              </a:rPr>
              <a:t>读</a:t>
            </a:r>
            <a:r>
              <a:rPr lang="en-US" altLang="zh-CN" sz="1800" dirty="0">
                <a:solidFill>
                  <a:schemeClr val="tx1"/>
                </a:solidFill>
              </a:rPr>
              <a:t>DMEM+]</a:t>
            </a:r>
            <a:r>
              <a:rPr lang="zh-CN" altLang="en-US" sz="1800" dirty="0">
                <a:solidFill>
                  <a:schemeClr val="tx1"/>
                </a:solidFill>
              </a:rPr>
              <a:t>写</a:t>
            </a:r>
            <a:r>
              <a:rPr lang="en-US" altLang="zh-CN" sz="1800" dirty="0">
                <a:solidFill>
                  <a:schemeClr val="tx1"/>
                </a:solidFill>
              </a:rPr>
              <a:t>GPRs)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专用结构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单周期所需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，逐条增加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部件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路径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6948280" y="2131292"/>
            <a:ext cx="2016208" cy="1081620"/>
            <a:chOff x="6876256" y="3931468"/>
            <a:chExt cx="2016208" cy="1081620"/>
          </a:xfrm>
        </p:grpSpPr>
        <p:sp>
          <p:nvSpPr>
            <p:cNvPr id="36" name="Text Box 365"/>
            <p:cNvSpPr txBox="1">
              <a:spLocks noChangeArrowheads="1"/>
            </p:cNvSpPr>
            <p:nvPr/>
          </p:nvSpPr>
          <p:spPr bwMode="auto">
            <a:xfrm>
              <a:off x="8172400" y="4221088"/>
              <a:ext cx="576000" cy="792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DBIU/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DMEM</a:t>
              </a:r>
            </a:p>
          </p:txBody>
        </p:sp>
        <p:cxnSp>
          <p:nvCxnSpPr>
            <p:cNvPr id="42" name="直接箭头连接符 69"/>
            <p:cNvCxnSpPr/>
            <p:nvPr/>
          </p:nvCxnSpPr>
          <p:spPr>
            <a:xfrm flipV="1">
              <a:off x="6876256" y="4790309"/>
              <a:ext cx="1296000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69"/>
            <p:cNvCxnSpPr/>
            <p:nvPr/>
          </p:nvCxnSpPr>
          <p:spPr>
            <a:xfrm>
              <a:off x="7956376" y="4502969"/>
              <a:ext cx="216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69"/>
            <p:cNvCxnSpPr/>
            <p:nvPr/>
          </p:nvCxnSpPr>
          <p:spPr>
            <a:xfrm rot="5400000">
              <a:off x="6769893" y="468235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69"/>
            <p:cNvCxnSpPr/>
            <p:nvPr/>
          </p:nvCxnSpPr>
          <p:spPr>
            <a:xfrm flipV="1">
              <a:off x="8748464" y="3933120"/>
              <a:ext cx="144000" cy="5760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69"/>
            <p:cNvCxnSpPr/>
            <p:nvPr/>
          </p:nvCxnSpPr>
          <p:spPr>
            <a:xfrm>
              <a:off x="7956424" y="3931468"/>
              <a:ext cx="93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563824" y="2492919"/>
            <a:ext cx="4464576" cy="864073"/>
            <a:chOff x="3491800" y="4293095"/>
            <a:chExt cx="4464576" cy="864073"/>
          </a:xfrm>
        </p:grpSpPr>
        <p:sp>
          <p:nvSpPr>
            <p:cNvPr id="38" name="Text Box 323"/>
            <p:cNvSpPr txBox="1">
              <a:spLocks noChangeArrowheads="1"/>
            </p:cNvSpPr>
            <p:nvPr/>
          </p:nvSpPr>
          <p:spPr bwMode="auto">
            <a:xfrm>
              <a:off x="3491960" y="4653136"/>
              <a:ext cx="720000" cy="288000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ACU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4" name="直接箭头连接符 69"/>
            <p:cNvCxnSpPr/>
            <p:nvPr/>
          </p:nvCxnSpPr>
          <p:spPr>
            <a:xfrm rot="10800000">
              <a:off x="3491800" y="4293136"/>
              <a:ext cx="80" cy="504000"/>
            </a:xfrm>
            <a:prstGeom prst="bentConnector3">
              <a:avLst>
                <a:gd name="adj1" fmla="val 18194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69"/>
            <p:cNvCxnSpPr/>
            <p:nvPr/>
          </p:nvCxnSpPr>
          <p:spPr>
            <a:xfrm rot="10800000">
              <a:off x="3636376" y="4941168"/>
              <a:ext cx="4320000" cy="216000"/>
            </a:xfrm>
            <a:prstGeom prst="bentConnector3">
              <a:avLst>
                <a:gd name="adj1" fmla="val 99966"/>
              </a:avLst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69"/>
            <p:cNvCxnSpPr/>
            <p:nvPr/>
          </p:nvCxnSpPr>
          <p:spPr>
            <a:xfrm rot="16200000" flipH="1">
              <a:off x="7632366" y="4833127"/>
              <a:ext cx="504000" cy="144019"/>
            </a:xfrm>
            <a:prstGeom prst="bentConnector3">
              <a:avLst>
                <a:gd name="adj1" fmla="val -2442"/>
              </a:avLst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7615388" y="4941168"/>
              <a:ext cx="288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ZF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8" name="直接箭头连接符 69"/>
            <p:cNvCxnSpPr/>
            <p:nvPr/>
          </p:nvCxnSpPr>
          <p:spPr>
            <a:xfrm rot="10800000">
              <a:off x="4064327" y="4941168"/>
              <a:ext cx="1656000" cy="144000"/>
            </a:xfrm>
            <a:prstGeom prst="bentConnector3">
              <a:avLst>
                <a:gd name="adj1" fmla="val 9995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69"/>
            <p:cNvCxnSpPr/>
            <p:nvPr/>
          </p:nvCxnSpPr>
          <p:spPr>
            <a:xfrm rot="5400000">
              <a:off x="5651334" y="5012390"/>
              <a:ext cx="14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69"/>
            <p:cNvCxnSpPr/>
            <p:nvPr/>
          </p:nvCxnSpPr>
          <p:spPr>
            <a:xfrm>
              <a:off x="4139952" y="4293095"/>
              <a:ext cx="0" cy="36000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563904" y="1844848"/>
            <a:ext cx="2449804" cy="1368016"/>
            <a:chOff x="3491880" y="3645024"/>
            <a:chExt cx="2449804" cy="1368016"/>
          </a:xfrm>
        </p:grpSpPr>
        <p:sp>
          <p:nvSpPr>
            <p:cNvPr id="37" name="Text Box 323"/>
            <p:cNvSpPr txBox="1">
              <a:spLocks noChangeArrowheads="1"/>
            </p:cNvSpPr>
            <p:nvPr/>
          </p:nvSpPr>
          <p:spPr bwMode="auto">
            <a:xfrm>
              <a:off x="3491880" y="4149080"/>
              <a:ext cx="504000" cy="288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" name="Text Box 323"/>
            <p:cNvSpPr txBox="1">
              <a:spLocks noChangeArrowheads="1"/>
            </p:cNvSpPr>
            <p:nvPr/>
          </p:nvSpPr>
          <p:spPr bwMode="auto">
            <a:xfrm>
              <a:off x="5148064" y="3789040"/>
              <a:ext cx="288000" cy="1224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解析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/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译码</a:t>
              </a:r>
            </a:p>
          </p:txBody>
        </p:sp>
        <p:sp>
          <p:nvSpPr>
            <p:cNvPr id="41" name="Text Box 365"/>
            <p:cNvSpPr txBox="1">
              <a:spLocks noChangeArrowheads="1"/>
            </p:cNvSpPr>
            <p:nvPr/>
          </p:nvSpPr>
          <p:spPr bwMode="auto">
            <a:xfrm>
              <a:off x="4355976" y="3933056"/>
              <a:ext cx="576000" cy="72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IBIU</a:t>
              </a:r>
              <a:r>
                <a:rPr lang="en-US" altLang="zh-CN" sz="1600" dirty="0">
                  <a:solidFill>
                    <a:schemeClr val="tx1"/>
                  </a:solidFill>
                </a:rPr>
                <a:t>/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IMEM</a:t>
              </a:r>
            </a:p>
          </p:txBody>
        </p:sp>
        <p:cxnSp>
          <p:nvCxnSpPr>
            <p:cNvPr id="56" name="直接箭头连接符 69"/>
            <p:cNvCxnSpPr/>
            <p:nvPr/>
          </p:nvCxnSpPr>
          <p:spPr>
            <a:xfrm>
              <a:off x="3995936" y="4294684"/>
              <a:ext cx="360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69"/>
            <p:cNvCxnSpPr/>
            <p:nvPr/>
          </p:nvCxnSpPr>
          <p:spPr>
            <a:xfrm>
              <a:off x="4934808" y="429468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323"/>
            <p:cNvSpPr txBox="1">
              <a:spLocks noChangeArrowheads="1"/>
            </p:cNvSpPr>
            <p:nvPr/>
          </p:nvSpPr>
          <p:spPr bwMode="auto">
            <a:xfrm>
              <a:off x="5436136" y="3939448"/>
              <a:ext cx="360000" cy="648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rs</a:t>
              </a:r>
              <a:endPara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rt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5437684" y="4725266"/>
              <a:ext cx="504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69"/>
            <p:cNvCxnSpPr/>
            <p:nvPr/>
          </p:nvCxnSpPr>
          <p:spPr>
            <a:xfrm>
              <a:off x="5436096" y="3868702"/>
              <a:ext cx="428628" cy="1588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23"/>
            <p:cNvSpPr txBox="1">
              <a:spLocks noChangeArrowheads="1"/>
            </p:cNvSpPr>
            <p:nvPr/>
          </p:nvSpPr>
          <p:spPr bwMode="auto">
            <a:xfrm>
              <a:off x="5507534" y="3645024"/>
              <a:ext cx="288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63" name="直接箭头连接符 69"/>
            <p:cNvCxnSpPr/>
            <p:nvPr/>
          </p:nvCxnSpPr>
          <p:spPr>
            <a:xfrm>
              <a:off x="5436128" y="4149080"/>
              <a:ext cx="360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9"/>
            <p:cNvCxnSpPr/>
            <p:nvPr/>
          </p:nvCxnSpPr>
          <p:spPr>
            <a:xfrm>
              <a:off x="5436128" y="4365104"/>
              <a:ext cx="360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9"/>
            <p:cNvCxnSpPr/>
            <p:nvPr/>
          </p:nvCxnSpPr>
          <p:spPr>
            <a:xfrm>
              <a:off x="5436128" y="4579540"/>
              <a:ext cx="360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9"/>
            <p:cNvCxnSpPr/>
            <p:nvPr/>
          </p:nvCxnSpPr>
          <p:spPr>
            <a:xfrm>
              <a:off x="5436128" y="4939580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867558" y="2132880"/>
            <a:ext cx="2160842" cy="1152096"/>
            <a:chOff x="5795534" y="3933056"/>
            <a:chExt cx="2160842" cy="1152096"/>
          </a:xfrm>
        </p:grpSpPr>
        <p:sp>
          <p:nvSpPr>
            <p:cNvPr id="34" name="Text Box 322"/>
            <p:cNvSpPr txBox="1">
              <a:spLocks noChangeArrowheads="1"/>
            </p:cNvSpPr>
            <p:nvPr/>
          </p:nvSpPr>
          <p:spPr bwMode="auto">
            <a:xfrm>
              <a:off x="7164288" y="4293096"/>
              <a:ext cx="648000" cy="432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35" name="Text Box 323"/>
            <p:cNvSpPr txBox="1">
              <a:spLocks noChangeArrowheads="1"/>
            </p:cNvSpPr>
            <p:nvPr/>
          </p:nvSpPr>
          <p:spPr bwMode="auto">
            <a:xfrm>
              <a:off x="6084168" y="4221088"/>
              <a:ext cx="648000" cy="432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9" name="Text Box 322"/>
            <p:cNvSpPr txBox="1">
              <a:spLocks noChangeArrowheads="1"/>
            </p:cNvSpPr>
            <p:nvPr/>
          </p:nvSpPr>
          <p:spPr bwMode="auto">
            <a:xfrm>
              <a:off x="6156176" y="4797152"/>
              <a:ext cx="576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68" name="直接箭头连接符 69"/>
            <p:cNvCxnSpPr/>
            <p:nvPr/>
          </p:nvCxnSpPr>
          <p:spPr>
            <a:xfrm>
              <a:off x="5796168" y="4365104"/>
              <a:ext cx="288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9"/>
            <p:cNvCxnSpPr/>
            <p:nvPr/>
          </p:nvCxnSpPr>
          <p:spPr>
            <a:xfrm>
              <a:off x="6732240" y="4366814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6732240" y="4579540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69"/>
            <p:cNvCxnSpPr/>
            <p:nvPr/>
          </p:nvCxnSpPr>
          <p:spPr>
            <a:xfrm flipV="1">
              <a:off x="7812360" y="3933056"/>
              <a:ext cx="144000" cy="576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69"/>
            <p:cNvCxnSpPr/>
            <p:nvPr/>
          </p:nvCxnSpPr>
          <p:spPr>
            <a:xfrm rot="10800000" flipV="1">
              <a:off x="6588376" y="3933088"/>
              <a:ext cx="1368000" cy="288000"/>
            </a:xfrm>
            <a:prstGeom prst="bentConnector3">
              <a:avLst>
                <a:gd name="adj1" fmla="val 997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69"/>
            <p:cNvCxnSpPr/>
            <p:nvPr/>
          </p:nvCxnSpPr>
          <p:spPr>
            <a:xfrm rot="5400000">
              <a:off x="6079502" y="4076262"/>
              <a:ext cx="288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69"/>
            <p:cNvCxnSpPr/>
            <p:nvPr/>
          </p:nvCxnSpPr>
          <p:spPr>
            <a:xfrm flipV="1">
              <a:off x="5795534" y="3934766"/>
              <a:ext cx="432000" cy="214314"/>
            </a:xfrm>
            <a:prstGeom prst="bentConnector3">
              <a:avLst>
                <a:gd name="adj1" fmla="val 291"/>
              </a:avLst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69"/>
            <p:cNvCxnSpPr/>
            <p:nvPr/>
          </p:nvCxnSpPr>
          <p:spPr>
            <a:xfrm flipV="1">
              <a:off x="6732240" y="4595948"/>
              <a:ext cx="288000" cy="34522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69"/>
            <p:cNvCxnSpPr/>
            <p:nvPr/>
          </p:nvCxnSpPr>
          <p:spPr>
            <a:xfrm>
              <a:off x="5868144" y="4939580"/>
              <a:ext cx="288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69"/>
            <p:cNvCxnSpPr/>
            <p:nvPr/>
          </p:nvCxnSpPr>
          <p:spPr>
            <a:xfrm flipV="1">
              <a:off x="5939358" y="3933104"/>
              <a:ext cx="794" cy="642891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69"/>
            <p:cNvCxnSpPr/>
            <p:nvPr/>
          </p:nvCxnSpPr>
          <p:spPr>
            <a:xfrm>
              <a:off x="5796136" y="4579540"/>
              <a:ext cx="288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1238671" y="4247877"/>
            <a:ext cx="7520002" cy="1620103"/>
            <a:chOff x="1238671" y="4437112"/>
            <a:chExt cx="7520002" cy="1620103"/>
          </a:xfrm>
        </p:grpSpPr>
        <p:sp>
          <p:nvSpPr>
            <p:cNvPr id="84" name="TextBox 83"/>
            <p:cNvSpPr txBox="1"/>
            <p:nvPr/>
          </p:nvSpPr>
          <p:spPr>
            <a:xfrm>
              <a:off x="1238671" y="5374011"/>
              <a:ext cx="1029073" cy="576062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数据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操作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指令寻址</a:t>
              </a:r>
              <a:endParaRPr lang="zh-CN" altLang="en-US" sz="1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3779912" y="5373215"/>
              <a:ext cx="1" cy="360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428222" y="5390873"/>
              <a:ext cx="1339255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读</a:t>
              </a: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IMEM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+CU</a:t>
              </a: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输出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4427984" y="5374011"/>
              <a:ext cx="0" cy="360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779913" y="5374011"/>
              <a:ext cx="64807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读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GPR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3779912" y="5662043"/>
              <a:ext cx="651888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522453" y="5374011"/>
              <a:ext cx="40561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ALU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4427984" y="5659590"/>
              <a:ext cx="576064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411760" y="5662043"/>
              <a:ext cx="1355717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8748464" y="5374011"/>
              <a:ext cx="0" cy="401299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8028384" y="5662043"/>
              <a:ext cx="720000" cy="2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259632" y="4653931"/>
              <a:ext cx="906016" cy="64807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工作 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P0</a:t>
              </a:r>
            </a:p>
            <a:p>
              <a:pPr algn="r">
                <a:spcBef>
                  <a:spcPts val="600"/>
                </a:spcBef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脉冲 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P1</a:t>
              </a:r>
              <a:endParaRPr lang="zh-CN" altLang="en-US" sz="1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V="1">
              <a:off x="8028384" y="4725939"/>
              <a:ext cx="36000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8028384" y="4725963"/>
              <a:ext cx="0" cy="21600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2404491" y="4725939"/>
              <a:ext cx="324000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2410494" y="4730709"/>
              <a:ext cx="1588" cy="21600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2242964" y="4941963"/>
              <a:ext cx="16312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5652392" y="5013971"/>
              <a:ext cx="237600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5652392" y="5013995"/>
              <a:ext cx="1588" cy="21600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2415924" y="5229995"/>
              <a:ext cx="324000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 flipV="1">
              <a:off x="2411760" y="4755071"/>
              <a:ext cx="1608" cy="184778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 flipV="1">
              <a:off x="5653980" y="5045217"/>
              <a:ext cx="1608" cy="184778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2411760" y="4509915"/>
              <a:ext cx="0" cy="155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8028384" y="4509915"/>
              <a:ext cx="0" cy="155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940384" y="4579686"/>
              <a:ext cx="2088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2406084" y="4581923"/>
              <a:ext cx="2448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972868" y="4437112"/>
              <a:ext cx="895276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指令周期</a:t>
              </a: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5652120" y="4941963"/>
              <a:ext cx="237600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652120" y="4725939"/>
              <a:ext cx="0" cy="21600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248640" y="5013971"/>
              <a:ext cx="16312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2411760" y="5013995"/>
              <a:ext cx="1588" cy="21600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036814" y="5013995"/>
              <a:ext cx="0" cy="21600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8036854" y="5229995"/>
              <a:ext cx="360000" cy="0"/>
            </a:xfrm>
            <a:prstGeom prst="line">
              <a:avLst/>
            </a:prstGeom>
            <a:ln w="127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415924" y="5373215"/>
              <a:ext cx="0" cy="684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652120" y="5374011"/>
              <a:ext cx="105538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读</a:t>
              </a: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/</a:t>
              </a:r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写</a:t>
              </a: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DMEM</a:t>
              </a:r>
              <a:endParaRPr lang="zh-CN" altLang="en-US" sz="1600" b="1" dirty="0">
                <a:solidFill>
                  <a:schemeClr val="accent2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5652120" y="5373215"/>
              <a:ext cx="0" cy="64886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038674" y="5374011"/>
              <a:ext cx="0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5652120" y="5662043"/>
              <a:ext cx="223200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5082689" y="5733256"/>
              <a:ext cx="425415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ACU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5002910" y="5949280"/>
              <a:ext cx="577202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5004048" y="5374011"/>
              <a:ext cx="1138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038673" y="5374011"/>
              <a:ext cx="72000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写</a:t>
              </a: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GPRs</a:t>
              </a:r>
              <a:endParaRPr lang="zh-CN" altLang="en-US" sz="1600" b="1" dirty="0">
                <a:solidFill>
                  <a:schemeClr val="accent2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444208" y="5775310"/>
              <a:ext cx="0" cy="246773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764415" y="5734051"/>
              <a:ext cx="53577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  <a:cs typeface="Times New Roman" panose="02020603050405020304" pitchFamily="18" charset="0"/>
                </a:rPr>
                <a:t>写</a:t>
              </a:r>
              <a:r>
                <a:rPr lang="en-US" altLang="zh-CN" sz="1600" b="1" dirty="0">
                  <a:latin typeface="+mn-ea"/>
                  <a:ea typeface="+mn-ea"/>
                  <a:cs typeface="Times New Roman" panose="02020603050405020304" pitchFamily="18" charset="0"/>
                </a:rPr>
                <a:t>PC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 flipV="1">
              <a:off x="5652120" y="5950073"/>
              <a:ext cx="792088" cy="2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 flipV="1">
              <a:off x="8026776" y="4756390"/>
              <a:ext cx="1608" cy="184778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5580112" y="5661288"/>
              <a:ext cx="0" cy="360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884368" y="5486483"/>
              <a:ext cx="0" cy="246773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 Box 5"/>
          <p:cNvSpPr txBox="1">
            <a:spLocks noChangeArrowheads="1"/>
          </p:cNvSpPr>
          <p:nvPr/>
        </p:nvSpPr>
        <p:spPr bwMode="auto">
          <a:xfrm>
            <a:off x="2411760" y="3451066"/>
            <a:ext cx="6480720" cy="803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根据指令</a:t>
            </a:r>
            <a:r>
              <a:rPr lang="zh-CN" altLang="en-US" u="sng" dirty="0">
                <a:solidFill>
                  <a:schemeClr val="tx1"/>
                </a:solidFill>
              </a:rPr>
              <a:t>执行过程</a:t>
            </a:r>
            <a:r>
              <a:rPr lang="en-US" altLang="zh-CN" u="sng" dirty="0">
                <a:solidFill>
                  <a:schemeClr val="tx1"/>
                </a:solidFill>
              </a:rPr>
              <a:t>&amp;</a:t>
            </a:r>
            <a:r>
              <a:rPr lang="zh-CN" altLang="en-US" u="sng" dirty="0">
                <a:solidFill>
                  <a:schemeClr val="tx1"/>
                </a:solidFill>
              </a:rPr>
              <a:t>功能</a:t>
            </a:r>
            <a:r>
              <a:rPr lang="zh-CN" altLang="en-US" dirty="0">
                <a:solidFill>
                  <a:schemeClr val="tx1"/>
                </a:solidFill>
              </a:rPr>
              <a:t>组织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关注时序逻辑操作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←基于</a:t>
            </a:r>
            <a:r>
              <a:rPr lang="zh-CN" altLang="en-US" sz="1800" dirty="0">
                <a:solidFill>
                  <a:schemeClr val="tx1"/>
                </a:solidFill>
              </a:rPr>
              <a:t>最复杂指令    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11760" y="5589240"/>
            <a:ext cx="720080" cy="288000"/>
            <a:chOff x="2411760" y="5517192"/>
            <a:chExt cx="720080" cy="288000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3131840" y="5517192"/>
              <a:ext cx="0" cy="288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2411760" y="5733256"/>
              <a:ext cx="720000" cy="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411760" y="5517192"/>
              <a:ext cx="72000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写</a:t>
              </a:r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GPRs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Text Box 8"/>
          <p:cNvSpPr txBox="1">
            <a:spLocks noChangeArrowheads="1"/>
          </p:cNvSpPr>
          <p:nvPr/>
        </p:nvSpPr>
        <p:spPr bwMode="auto">
          <a:xfrm>
            <a:off x="1403648" y="5949280"/>
            <a:ext cx="7488000" cy="371513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46800" bIns="468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zh-CN" altLang="en-US" sz="1800" dirty="0">
                <a:solidFill>
                  <a:schemeClr val="tx1"/>
                </a:solidFill>
              </a:rPr>
              <a:t>结束时写</a:t>
            </a:r>
            <a:r>
              <a:rPr lang="en-US" altLang="zh-CN" sz="1800" dirty="0">
                <a:solidFill>
                  <a:schemeClr val="tx1"/>
                </a:solidFill>
              </a:rPr>
              <a:t>GPRs</a:t>
            </a:r>
            <a:r>
              <a:rPr lang="zh-CN" altLang="en-US" sz="1800" dirty="0">
                <a:solidFill>
                  <a:schemeClr val="tx1"/>
                </a:solidFill>
              </a:rPr>
              <a:t>会影响下条指令的执行吗？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ACU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操作为何在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ALU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之后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?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30" name="线形标注 2 13">
            <a:extLst>
              <a:ext uri="{FF2B5EF4-FFF2-40B4-BE49-F238E27FC236}">
                <a16:creationId xmlns:a16="http://schemas.microsoft.com/office/drawing/2014/main" id="{15F7C7E3-6CE0-45BF-BEA0-D07803929647}"/>
              </a:ext>
            </a:extLst>
          </p:cNvPr>
          <p:cNvSpPr/>
          <p:nvPr/>
        </p:nvSpPr>
        <p:spPr bwMode="auto">
          <a:xfrm>
            <a:off x="251608" y="4776858"/>
            <a:ext cx="792000" cy="432000"/>
          </a:xfrm>
          <a:prstGeom prst="borderCallout2">
            <a:avLst>
              <a:gd name="adj1" fmla="val 50970"/>
              <a:gd name="adj2" fmla="val 99971"/>
              <a:gd name="adj3" fmla="val 50163"/>
              <a:gd name="adj4" fmla="val 121812"/>
              <a:gd name="adj5" fmla="val 98958"/>
              <a:gd name="adj6" fmla="val 316183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假设为同步</a:t>
            </a:r>
            <a:r>
              <a:rPr lang="en-US" altLang="zh-CN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RAM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F8828-9D65-1F19-14C4-680B20ED2A55}"/>
              </a:ext>
            </a:extLst>
          </p:cNvPr>
          <p:cNvSpPr txBox="1"/>
          <p:nvPr/>
        </p:nvSpPr>
        <p:spPr>
          <a:xfrm>
            <a:off x="1590365" y="6392157"/>
            <a:ext cx="69846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思考：不影响，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baseline="-18000" dirty="0">
                <a:solidFill>
                  <a:schemeClr val="tx1"/>
                </a:solidFill>
              </a:rPr>
              <a:t>写</a:t>
            </a:r>
            <a:r>
              <a:rPr lang="en-US" altLang="zh-CN" sz="1600" baseline="-18000" dirty="0">
                <a:solidFill>
                  <a:schemeClr val="tx1"/>
                </a:solidFill>
              </a:rPr>
              <a:t>GPRs</a:t>
            </a:r>
            <a:r>
              <a:rPr lang="zh-CN" altLang="en-US" sz="1600" dirty="0">
                <a:solidFill>
                  <a:schemeClr val="tx1"/>
                </a:solidFill>
              </a:rPr>
              <a:t>＜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baseline="-18000" dirty="0">
                <a:solidFill>
                  <a:schemeClr val="tx1"/>
                </a:solidFill>
              </a:rPr>
              <a:t>取指</a:t>
            </a:r>
            <a:r>
              <a:rPr lang="en-US" altLang="zh-CN" sz="1600" dirty="0">
                <a:solidFill>
                  <a:schemeClr val="tx1"/>
                </a:solidFill>
              </a:rPr>
              <a:t>+T</a:t>
            </a:r>
            <a:r>
              <a:rPr lang="zh-CN" altLang="en-US" sz="1600" baseline="-18000" dirty="0">
                <a:solidFill>
                  <a:schemeClr val="tx1"/>
                </a:solidFill>
              </a:rPr>
              <a:t>译码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r>
              <a:rPr lang="en-US" altLang="zh-CN" sz="1600" dirty="0" err="1">
                <a:solidFill>
                  <a:schemeClr val="tx1"/>
                </a:solidFill>
              </a:rPr>
              <a:t>beq</a:t>
            </a:r>
            <a:r>
              <a:rPr lang="zh-CN" altLang="en-US" sz="1600" dirty="0">
                <a:solidFill>
                  <a:schemeClr val="tx1"/>
                </a:solidFill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</a:rPr>
              <a:t>ACU</a:t>
            </a:r>
            <a:r>
              <a:rPr lang="zh-CN" altLang="en-US" sz="1600" dirty="0">
                <a:solidFill>
                  <a:schemeClr val="tx1"/>
                </a:solidFill>
              </a:rPr>
              <a:t>输出依赖于</a:t>
            </a:r>
            <a:r>
              <a:rPr lang="en-US" altLang="zh-CN" sz="1600" dirty="0">
                <a:solidFill>
                  <a:schemeClr val="tx1"/>
                </a:solidFill>
              </a:rPr>
              <a:t>ALU</a:t>
            </a:r>
            <a:r>
              <a:rPr lang="zh-CN" altLang="en-US" sz="1600" dirty="0">
                <a:solidFill>
                  <a:schemeClr val="tx1"/>
                </a:solidFill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4283" y="407417"/>
            <a:ext cx="3935738" cy="38071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/>
              <a:t>(2)</a:t>
            </a:r>
            <a:r>
              <a:rPr lang="zh-CN" altLang="en-US" dirty="0"/>
              <a:t>多周期数据通路的实现</a:t>
            </a:r>
            <a:endParaRPr lang="en-US" altLang="zh-CN" u="sng" dirty="0"/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指令周期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部件组织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互连组织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1760" y="909093"/>
            <a:ext cx="6552728" cy="33070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baseline="-18000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baseline="-18000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max{</a:t>
            </a:r>
            <a:r>
              <a:rPr lang="zh-CN" altLang="en-US" sz="2200" dirty="0">
                <a:solidFill>
                  <a:schemeClr val="tx1"/>
                </a:solidFill>
              </a:rPr>
              <a:t>各</a:t>
            </a:r>
            <a:r>
              <a:rPr lang="zh-CN" altLang="en-US" sz="2200" u="sng" dirty="0">
                <a:solidFill>
                  <a:schemeClr val="tx1"/>
                </a:solidFill>
              </a:rPr>
              <a:t>基本</a:t>
            </a:r>
            <a:r>
              <a:rPr lang="el-GR" altLang="zh-CN" sz="2200" b="0" u="sng" dirty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sz="2200" u="sng" dirty="0">
                <a:solidFill>
                  <a:schemeClr val="tx1"/>
                </a:solidFill>
              </a:rPr>
              <a:t>OP</a:t>
            </a:r>
            <a:r>
              <a:rPr lang="zh-CN" altLang="en-US" sz="2200" dirty="0">
                <a:solidFill>
                  <a:schemeClr val="tx1"/>
                </a:solidFill>
              </a:rPr>
              <a:t>时长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ALU/GPRs</a:t>
            </a:r>
            <a:r>
              <a:rPr lang="zh-CN" altLang="en-US" sz="1800" dirty="0">
                <a:solidFill>
                  <a:schemeClr val="tx1"/>
                </a:solidFill>
              </a:rPr>
              <a:t>等→</a:t>
            </a:r>
            <a:r>
              <a:rPr lang="zh-CN" altLang="en-US" sz="1800" b="0" dirty="0">
                <a:solidFill>
                  <a:schemeClr val="tx1"/>
                </a:solidFill>
              </a:rPr>
              <a:t>┴←</a:t>
            </a:r>
            <a:r>
              <a:rPr lang="zh-CN" altLang="en-US" sz="1800" dirty="0">
                <a:solidFill>
                  <a:schemeClr val="tx1"/>
                </a:solidFill>
              </a:rPr>
              <a:t>不考虑</a:t>
            </a:r>
            <a:r>
              <a:rPr lang="zh-CN" altLang="en-US" sz="1800" dirty="0">
                <a:solidFill>
                  <a:srgbClr val="0070C0"/>
                </a:solidFill>
              </a:rPr>
              <a:t>长时延</a:t>
            </a:r>
            <a:r>
              <a:rPr lang="el-GR" altLang="zh-CN" sz="1800" b="0" dirty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sz="1800" dirty="0">
                <a:solidFill>
                  <a:schemeClr val="tx1"/>
                </a:solidFill>
              </a:rPr>
              <a:t>OP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基于单周期</a:t>
            </a:r>
            <a:r>
              <a:rPr lang="en-US" altLang="zh-CN" dirty="0">
                <a:solidFill>
                  <a:schemeClr val="tx1"/>
                </a:solidFill>
              </a:rPr>
              <a:t>DP</a:t>
            </a:r>
            <a:r>
              <a:rPr lang="zh-CN" altLang="en-US" dirty="0">
                <a:solidFill>
                  <a:schemeClr val="tx1"/>
                </a:solidFill>
              </a:rPr>
              <a:t>，进行部件调整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基于复用方案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确定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baseline="-18000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长度，划分功能段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可占多个</a:t>
            </a:r>
            <a:r>
              <a:rPr lang="en-US" altLang="zh-CN" sz="1800" i="1" dirty="0">
                <a:solidFill>
                  <a:schemeClr val="tx1"/>
                </a:solidFill>
              </a:rPr>
              <a:t>T</a:t>
            </a:r>
            <a:r>
              <a:rPr lang="en-US" altLang="zh-CN" sz="1800" baseline="-18000" dirty="0">
                <a:solidFill>
                  <a:schemeClr val="tx1"/>
                </a:solidFill>
              </a:rPr>
              <a:t>C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u="sng" dirty="0">
                <a:solidFill>
                  <a:schemeClr val="tx1"/>
                </a:solidFill>
              </a:rPr>
              <a:t>增设</a:t>
            </a:r>
            <a:r>
              <a:rPr lang="zh-CN" altLang="en-US" dirty="0">
                <a:solidFill>
                  <a:schemeClr val="tx1"/>
                </a:solidFill>
              </a:rPr>
              <a:t>附加</a:t>
            </a:r>
            <a:r>
              <a:rPr lang="en-US" altLang="zh-CN" dirty="0">
                <a:solidFill>
                  <a:schemeClr val="tx1"/>
                </a:solidFill>
              </a:rPr>
              <a:t>REG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在各</a:t>
            </a:r>
            <a:r>
              <a:rPr lang="zh-CN" altLang="en-US" sz="1800" dirty="0">
                <a:solidFill>
                  <a:srgbClr val="0070C0"/>
                </a:solidFill>
              </a:rPr>
              <a:t>复用段</a:t>
            </a:r>
            <a:r>
              <a:rPr lang="zh-CN" altLang="en-US" sz="1800" dirty="0">
                <a:solidFill>
                  <a:schemeClr val="tx1"/>
                </a:solidFill>
              </a:rPr>
              <a:t>末尾处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←部件复用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简化控制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基于各段功能，按指令需求连接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类似于单周期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1043608" y="5867980"/>
            <a:ext cx="7848000" cy="360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(PC)+4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何时实现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?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beq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指令用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ALU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实现相等判断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相对寻址，何时进行？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5816" y="4564360"/>
            <a:ext cx="6057940" cy="815696"/>
            <a:chOff x="2555816" y="3556248"/>
            <a:chExt cx="6057940" cy="815696"/>
          </a:xfrm>
        </p:grpSpPr>
        <p:sp>
          <p:nvSpPr>
            <p:cNvPr id="72" name="Text Box 323"/>
            <p:cNvSpPr txBox="1">
              <a:spLocks noChangeArrowheads="1"/>
            </p:cNvSpPr>
            <p:nvPr/>
          </p:nvSpPr>
          <p:spPr bwMode="auto">
            <a:xfrm>
              <a:off x="2555816" y="3573048"/>
              <a:ext cx="360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Text Box 323"/>
            <p:cNvSpPr txBox="1">
              <a:spLocks noChangeArrowheads="1"/>
            </p:cNvSpPr>
            <p:nvPr/>
          </p:nvSpPr>
          <p:spPr bwMode="auto">
            <a:xfrm>
              <a:off x="5006328" y="3556248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5006328" y="3933056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5" name="Text Box 323"/>
            <p:cNvSpPr txBox="1">
              <a:spLocks noChangeArrowheads="1"/>
            </p:cNvSpPr>
            <p:nvPr/>
          </p:nvSpPr>
          <p:spPr bwMode="auto">
            <a:xfrm>
              <a:off x="6734520" y="3693424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7" name="Text Box 323"/>
            <p:cNvSpPr txBox="1">
              <a:spLocks noChangeArrowheads="1"/>
            </p:cNvSpPr>
            <p:nvPr/>
          </p:nvSpPr>
          <p:spPr bwMode="auto">
            <a:xfrm>
              <a:off x="8328004" y="3836300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8" name="Text Box 323"/>
            <p:cNvSpPr txBox="1">
              <a:spLocks noChangeArrowheads="1"/>
            </p:cNvSpPr>
            <p:nvPr/>
          </p:nvSpPr>
          <p:spPr bwMode="auto">
            <a:xfrm>
              <a:off x="6734520" y="4067144"/>
              <a:ext cx="285752" cy="304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1664" y="4475838"/>
            <a:ext cx="7128664" cy="1185410"/>
            <a:chOff x="971664" y="608774"/>
            <a:chExt cx="7128664" cy="1185410"/>
          </a:xfrm>
        </p:grpSpPr>
        <p:sp>
          <p:nvSpPr>
            <p:cNvPr id="120" name="Text Box 322"/>
            <p:cNvSpPr txBox="1">
              <a:spLocks noChangeArrowheads="1"/>
            </p:cNvSpPr>
            <p:nvPr/>
          </p:nvSpPr>
          <p:spPr bwMode="auto">
            <a:xfrm>
              <a:off x="5724128" y="752798"/>
              <a:ext cx="648000" cy="50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4068024" y="789986"/>
              <a:ext cx="720000" cy="466748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2" name="Text Box 365"/>
            <p:cNvSpPr txBox="1">
              <a:spLocks noChangeArrowheads="1"/>
            </p:cNvSpPr>
            <p:nvPr/>
          </p:nvSpPr>
          <p:spPr bwMode="auto">
            <a:xfrm>
              <a:off x="7524328" y="760714"/>
              <a:ext cx="576000" cy="792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123" name="Text Box 365"/>
            <p:cNvSpPr txBox="1">
              <a:spLocks noChangeArrowheads="1"/>
            </p:cNvSpPr>
            <p:nvPr/>
          </p:nvSpPr>
          <p:spPr bwMode="auto">
            <a:xfrm>
              <a:off x="1619736" y="608774"/>
              <a:ext cx="576000" cy="504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971664" y="680758"/>
              <a:ext cx="360000" cy="288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5" name="Text Box 322"/>
            <p:cNvSpPr txBox="1">
              <a:spLocks noChangeArrowheads="1"/>
            </p:cNvSpPr>
            <p:nvPr/>
          </p:nvSpPr>
          <p:spPr bwMode="auto">
            <a:xfrm>
              <a:off x="4068024" y="1332218"/>
              <a:ext cx="72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6" name="Text Box 323"/>
            <p:cNvSpPr txBox="1">
              <a:spLocks noChangeArrowheads="1"/>
            </p:cNvSpPr>
            <p:nvPr/>
          </p:nvSpPr>
          <p:spPr bwMode="auto">
            <a:xfrm>
              <a:off x="3131880" y="1578184"/>
              <a:ext cx="360000" cy="2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75856" y="2636912"/>
            <a:ext cx="4286066" cy="504056"/>
            <a:chOff x="2933023" y="2564904"/>
            <a:chExt cx="4286066" cy="504056"/>
          </a:xfrm>
        </p:grpSpPr>
        <p:sp>
          <p:nvSpPr>
            <p:cNvPr id="128" name="TextBox 127"/>
            <p:cNvSpPr txBox="1"/>
            <p:nvPr/>
          </p:nvSpPr>
          <p:spPr>
            <a:xfrm>
              <a:off x="2933023" y="2780928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Clk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3857918" y="285296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509087" y="2852936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3509087" y="284819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3365071" y="3068960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509087" y="260090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563888" y="2564904"/>
              <a:ext cx="3591796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取指令 读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GPRs  ALU    MEM   </a:t>
              </a: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写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GPRs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4211960" y="284819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851920" y="3068960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4577998" y="285296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4211960" y="2852936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4932040" y="284819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4572000" y="3068960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298078" y="285296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4932040" y="2852936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652120" y="284819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92080" y="3068960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018158" y="285296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5652120" y="2852936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372200" y="284819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6012160" y="3068960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6738238" y="285296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372200" y="2852936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092280" y="2848190"/>
              <a:ext cx="0" cy="216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732240" y="3068960"/>
              <a:ext cx="360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7092280" y="285293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4211960" y="260090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932040" y="260090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652120" y="260090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372200" y="260090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92280" y="2600907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058224" y="4149080"/>
            <a:ext cx="5618233" cy="1656184"/>
            <a:chOff x="3058224" y="3645024"/>
            <a:chExt cx="5618233" cy="1656184"/>
          </a:xfrm>
        </p:grpSpPr>
        <p:cxnSp>
          <p:nvCxnSpPr>
            <p:cNvPr id="159" name="直接箭头连接符 69"/>
            <p:cNvCxnSpPr/>
            <p:nvPr/>
          </p:nvCxnSpPr>
          <p:spPr>
            <a:xfrm flipH="1">
              <a:off x="3058224" y="3645024"/>
              <a:ext cx="1608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69"/>
            <p:cNvCxnSpPr/>
            <p:nvPr/>
          </p:nvCxnSpPr>
          <p:spPr>
            <a:xfrm flipH="1">
              <a:off x="5364088" y="3645024"/>
              <a:ext cx="1588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69"/>
            <p:cNvCxnSpPr/>
            <p:nvPr/>
          </p:nvCxnSpPr>
          <p:spPr>
            <a:xfrm>
              <a:off x="7092280" y="3645024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69"/>
            <p:cNvCxnSpPr/>
            <p:nvPr/>
          </p:nvCxnSpPr>
          <p:spPr>
            <a:xfrm>
              <a:off x="8676456" y="3659274"/>
              <a:ext cx="1" cy="164193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339702" y="4723556"/>
            <a:ext cx="1216074" cy="1588"/>
            <a:chOff x="1111138" y="4723556"/>
            <a:chExt cx="1216074" cy="1588"/>
          </a:xfrm>
        </p:grpSpPr>
        <p:cxnSp>
          <p:nvCxnSpPr>
            <p:cNvPr id="104" name="直接箭头连接符 69"/>
            <p:cNvCxnSpPr/>
            <p:nvPr/>
          </p:nvCxnSpPr>
          <p:spPr>
            <a:xfrm>
              <a:off x="1968394" y="4723556"/>
              <a:ext cx="35881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69"/>
            <p:cNvCxnSpPr/>
            <p:nvPr/>
          </p:nvCxnSpPr>
          <p:spPr>
            <a:xfrm>
              <a:off x="1111138" y="4723556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851920" y="4365176"/>
            <a:ext cx="4966842" cy="648000"/>
            <a:chOff x="3851920" y="4365176"/>
            <a:chExt cx="4966842" cy="648000"/>
          </a:xfrm>
        </p:grpSpPr>
        <p:cxnSp>
          <p:nvCxnSpPr>
            <p:cNvPr id="108" name="直接箭头连接符 69"/>
            <p:cNvCxnSpPr/>
            <p:nvPr/>
          </p:nvCxnSpPr>
          <p:spPr>
            <a:xfrm rot="10800000" flipV="1">
              <a:off x="4572304" y="4369049"/>
              <a:ext cx="2736000" cy="288000"/>
            </a:xfrm>
            <a:prstGeom prst="bentConnector3">
              <a:avLst>
                <a:gd name="adj1" fmla="val 10010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69"/>
            <p:cNvCxnSpPr/>
            <p:nvPr/>
          </p:nvCxnSpPr>
          <p:spPr>
            <a:xfrm rot="5400000">
              <a:off x="4067166" y="4515297"/>
              <a:ext cx="288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69"/>
            <p:cNvCxnSpPr/>
            <p:nvPr/>
          </p:nvCxnSpPr>
          <p:spPr>
            <a:xfrm rot="5400000" flipH="1" flipV="1">
              <a:off x="3636317" y="4587694"/>
              <a:ext cx="432000" cy="794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69"/>
            <p:cNvCxnSpPr/>
            <p:nvPr/>
          </p:nvCxnSpPr>
          <p:spPr>
            <a:xfrm flipV="1">
              <a:off x="8604448" y="4365176"/>
              <a:ext cx="214314" cy="6480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69"/>
            <p:cNvCxnSpPr/>
            <p:nvPr/>
          </p:nvCxnSpPr>
          <p:spPr>
            <a:xfrm flipH="1">
              <a:off x="7308328" y="4372091"/>
              <a:ext cx="151043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69"/>
            <p:cNvCxnSpPr/>
            <p:nvPr/>
          </p:nvCxnSpPr>
          <p:spPr>
            <a:xfrm flipV="1">
              <a:off x="7236296" y="4371511"/>
              <a:ext cx="0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472328" y="4869160"/>
            <a:ext cx="2842378" cy="648072"/>
            <a:chOff x="5472328" y="4869160"/>
            <a:chExt cx="2842378" cy="648072"/>
          </a:xfrm>
        </p:grpSpPr>
        <p:cxnSp>
          <p:nvCxnSpPr>
            <p:cNvPr id="173" name="直接箭头连接符 69"/>
            <p:cNvCxnSpPr/>
            <p:nvPr/>
          </p:nvCxnSpPr>
          <p:spPr>
            <a:xfrm>
              <a:off x="7020272" y="4869160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69"/>
            <p:cNvCxnSpPr/>
            <p:nvPr/>
          </p:nvCxnSpPr>
          <p:spPr>
            <a:xfrm>
              <a:off x="7236296" y="4871363"/>
              <a:ext cx="288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69"/>
            <p:cNvCxnSpPr/>
            <p:nvPr/>
          </p:nvCxnSpPr>
          <p:spPr>
            <a:xfrm flipV="1">
              <a:off x="5472328" y="5228553"/>
              <a:ext cx="2052000" cy="288000"/>
            </a:xfrm>
            <a:prstGeom prst="bentConnector3">
              <a:avLst>
                <a:gd name="adj1" fmla="val 91826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69"/>
            <p:cNvCxnSpPr/>
            <p:nvPr/>
          </p:nvCxnSpPr>
          <p:spPr>
            <a:xfrm rot="5400000">
              <a:off x="5258652" y="5300438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69"/>
            <p:cNvCxnSpPr/>
            <p:nvPr/>
          </p:nvCxnSpPr>
          <p:spPr>
            <a:xfrm>
              <a:off x="8100392" y="501158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788024" y="4728487"/>
            <a:ext cx="1944176" cy="724640"/>
            <a:chOff x="4788024" y="4728487"/>
            <a:chExt cx="1944176" cy="724640"/>
          </a:xfrm>
        </p:grpSpPr>
        <p:cxnSp>
          <p:nvCxnSpPr>
            <p:cNvPr id="178" name="直接箭头连接符 69"/>
            <p:cNvCxnSpPr/>
            <p:nvPr/>
          </p:nvCxnSpPr>
          <p:spPr>
            <a:xfrm flipV="1">
              <a:off x="4788024" y="5093087"/>
              <a:ext cx="792000" cy="288000"/>
            </a:xfrm>
            <a:prstGeom prst="bentConnector3">
              <a:avLst>
                <a:gd name="adj1" fmla="val 9991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 Box 323"/>
            <p:cNvSpPr txBox="1">
              <a:spLocks noChangeArrowheads="1"/>
            </p:cNvSpPr>
            <p:nvPr/>
          </p:nvSpPr>
          <p:spPr bwMode="auto">
            <a:xfrm>
              <a:off x="6228184" y="5238813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ZF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80" name="直接箭头连接符 69"/>
            <p:cNvCxnSpPr/>
            <p:nvPr/>
          </p:nvCxnSpPr>
          <p:spPr>
            <a:xfrm>
              <a:off x="5292128" y="4728487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69"/>
            <p:cNvCxnSpPr/>
            <p:nvPr/>
          </p:nvCxnSpPr>
          <p:spPr>
            <a:xfrm>
              <a:off x="5292128" y="5083596"/>
              <a:ext cx="43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69"/>
            <p:cNvCxnSpPr/>
            <p:nvPr/>
          </p:nvCxnSpPr>
          <p:spPr>
            <a:xfrm>
              <a:off x="6372200" y="4869775"/>
              <a:ext cx="360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69"/>
            <p:cNvCxnSpPr/>
            <p:nvPr/>
          </p:nvCxnSpPr>
          <p:spPr>
            <a:xfrm>
              <a:off x="6372200" y="5013176"/>
              <a:ext cx="360000" cy="216000"/>
            </a:xfrm>
            <a:prstGeom prst="bentConnector3">
              <a:avLst>
                <a:gd name="adj1" fmla="val 26909"/>
              </a:avLst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15856" y="4367135"/>
            <a:ext cx="2088192" cy="1222105"/>
            <a:chOff x="2915856" y="4367135"/>
            <a:chExt cx="2088192" cy="1222105"/>
          </a:xfrm>
        </p:grpSpPr>
        <p:cxnSp>
          <p:nvCxnSpPr>
            <p:cNvPr id="85" name="直接箭头连接符 69"/>
            <p:cNvCxnSpPr/>
            <p:nvPr/>
          </p:nvCxnSpPr>
          <p:spPr>
            <a:xfrm>
              <a:off x="3275856" y="4797473"/>
              <a:ext cx="792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3275856" y="5013497"/>
              <a:ext cx="792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69"/>
            <p:cNvCxnSpPr/>
            <p:nvPr/>
          </p:nvCxnSpPr>
          <p:spPr>
            <a:xfrm>
              <a:off x="4789734" y="472880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69"/>
            <p:cNvCxnSpPr/>
            <p:nvPr/>
          </p:nvCxnSpPr>
          <p:spPr>
            <a:xfrm>
              <a:off x="4789734" y="508441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69"/>
            <p:cNvCxnSpPr/>
            <p:nvPr/>
          </p:nvCxnSpPr>
          <p:spPr>
            <a:xfrm flipV="1">
              <a:off x="3275856" y="4367135"/>
              <a:ext cx="936000" cy="214314"/>
            </a:xfrm>
            <a:prstGeom prst="bentConnector3">
              <a:avLst>
                <a:gd name="adj1" fmla="val 41769"/>
              </a:avLst>
            </a:prstGeom>
            <a:ln w="19050">
              <a:solidFill>
                <a:srgbClr val="CC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69"/>
            <p:cNvCxnSpPr/>
            <p:nvPr/>
          </p:nvCxnSpPr>
          <p:spPr>
            <a:xfrm>
              <a:off x="3275856" y="5371750"/>
              <a:ext cx="79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23"/>
            <p:cNvSpPr txBox="1">
              <a:spLocks noChangeArrowheads="1"/>
            </p:cNvSpPr>
            <p:nvPr/>
          </p:nvSpPr>
          <p:spPr bwMode="auto">
            <a:xfrm>
              <a:off x="3275856" y="4371618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rt</a:t>
              </a:r>
              <a:endPara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1" name="Text Box 323"/>
            <p:cNvSpPr txBox="1">
              <a:spLocks noChangeArrowheads="1"/>
            </p:cNvSpPr>
            <p:nvPr/>
          </p:nvSpPr>
          <p:spPr bwMode="auto">
            <a:xfrm>
              <a:off x="3275856" y="5157436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05" name="直接箭头连接符 69"/>
            <p:cNvCxnSpPr/>
            <p:nvPr/>
          </p:nvCxnSpPr>
          <p:spPr>
            <a:xfrm>
              <a:off x="3491928" y="5587652"/>
              <a:ext cx="432000" cy="1588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 Box 323"/>
            <p:cNvSpPr txBox="1">
              <a:spLocks noChangeArrowheads="1"/>
            </p:cNvSpPr>
            <p:nvPr/>
          </p:nvSpPr>
          <p:spPr bwMode="auto">
            <a:xfrm>
              <a:off x="3566168" y="5371750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09" name="直接箭头连接符 69"/>
            <p:cNvCxnSpPr/>
            <p:nvPr/>
          </p:nvCxnSpPr>
          <p:spPr>
            <a:xfrm>
              <a:off x="2915856" y="4723877"/>
              <a:ext cx="360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69"/>
            <p:cNvCxnSpPr/>
            <p:nvPr/>
          </p:nvCxnSpPr>
          <p:spPr>
            <a:xfrm flipV="1">
              <a:off x="3275856" y="4437112"/>
              <a:ext cx="0" cy="10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71750" y="4221088"/>
            <a:ext cx="5615930" cy="1512168"/>
            <a:chOff x="971751" y="4221088"/>
            <a:chExt cx="5615930" cy="1512168"/>
          </a:xfrm>
        </p:grpSpPr>
        <p:cxnSp>
          <p:nvCxnSpPr>
            <p:cNvPr id="185" name="直接箭头连接符 69"/>
            <p:cNvCxnSpPr/>
            <p:nvPr/>
          </p:nvCxnSpPr>
          <p:spPr>
            <a:xfrm rot="5400000" flipH="1" flipV="1">
              <a:off x="1394334" y="4287126"/>
              <a:ext cx="507399" cy="375324"/>
            </a:xfrm>
            <a:prstGeom prst="bentConnector3">
              <a:avLst>
                <a:gd name="adj1" fmla="val 99559"/>
              </a:avLst>
            </a:prstGeom>
            <a:ln w="19050">
              <a:solidFill>
                <a:srgbClr val="CC33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 flipH="1">
              <a:off x="5580112" y="4978520"/>
              <a:ext cx="1588" cy="97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 Box 323"/>
            <p:cNvSpPr txBox="1">
              <a:spLocks noChangeArrowheads="1"/>
            </p:cNvSpPr>
            <p:nvPr/>
          </p:nvSpPr>
          <p:spPr bwMode="auto">
            <a:xfrm>
              <a:off x="5509814" y="4784993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88" name="直接箭头连接符 69"/>
            <p:cNvCxnSpPr/>
            <p:nvPr/>
          </p:nvCxnSpPr>
          <p:spPr>
            <a:xfrm>
              <a:off x="1836112" y="4221088"/>
              <a:ext cx="3744000" cy="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69"/>
            <p:cNvCxnSpPr/>
            <p:nvPr/>
          </p:nvCxnSpPr>
          <p:spPr>
            <a:xfrm rot="5400000">
              <a:off x="5328906" y="4472294"/>
              <a:ext cx="504000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69"/>
            <p:cNvCxnSpPr/>
            <p:nvPr/>
          </p:nvCxnSpPr>
          <p:spPr>
            <a:xfrm rot="10800000" flipV="1">
              <a:off x="2339681" y="4864619"/>
              <a:ext cx="4248000" cy="864000"/>
            </a:xfrm>
            <a:prstGeom prst="bentConnector3">
              <a:avLst>
                <a:gd name="adj1" fmla="val 120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69"/>
            <p:cNvCxnSpPr/>
            <p:nvPr/>
          </p:nvCxnSpPr>
          <p:spPr>
            <a:xfrm rot="10800000">
              <a:off x="971751" y="4725256"/>
              <a:ext cx="1368000" cy="1008000"/>
            </a:xfrm>
            <a:prstGeom prst="bentConnector3">
              <a:avLst>
                <a:gd name="adj1" fmla="val 116456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直接连接符 110"/>
          <p:cNvCxnSpPr/>
          <p:nvPr/>
        </p:nvCxnSpPr>
        <p:spPr>
          <a:xfrm flipH="1">
            <a:off x="6660232" y="1700808"/>
            <a:ext cx="540000" cy="576000"/>
          </a:xfrm>
          <a:prstGeom prst="line">
            <a:avLst/>
          </a:prstGeom>
          <a:ln w="12700">
            <a:solidFill>
              <a:srgbClr val="9900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587680" y="4869256"/>
            <a:ext cx="648616" cy="864000"/>
            <a:chOff x="6587680" y="4869256"/>
            <a:chExt cx="648616" cy="864000"/>
          </a:xfrm>
        </p:grpSpPr>
        <p:cxnSp>
          <p:nvCxnSpPr>
            <p:cNvPr id="112" name="直接箭头连接符 69"/>
            <p:cNvCxnSpPr/>
            <p:nvPr/>
          </p:nvCxnSpPr>
          <p:spPr>
            <a:xfrm>
              <a:off x="7020271" y="5237103"/>
              <a:ext cx="216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69"/>
            <p:cNvCxnSpPr/>
            <p:nvPr/>
          </p:nvCxnSpPr>
          <p:spPr>
            <a:xfrm rot="5400000">
              <a:off x="6479988" y="4976948"/>
              <a:ext cx="864000" cy="648616"/>
            </a:xfrm>
            <a:prstGeom prst="bentConnector3">
              <a:avLst>
                <a:gd name="adj1" fmla="val 99972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ACDC6C3-D237-6725-2DEB-47DF2A4B75E4}"/>
              </a:ext>
            </a:extLst>
          </p:cNvPr>
          <p:cNvSpPr txBox="1"/>
          <p:nvPr/>
        </p:nvSpPr>
        <p:spPr>
          <a:xfrm>
            <a:off x="999786" y="6290696"/>
            <a:ext cx="760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思考：取指时；读</a:t>
            </a:r>
            <a:r>
              <a:rPr lang="en-US" altLang="zh-CN" sz="1600" dirty="0">
                <a:solidFill>
                  <a:schemeClr val="tx1"/>
                </a:solidFill>
              </a:rPr>
              <a:t>GPRs</a:t>
            </a:r>
            <a:r>
              <a:rPr lang="zh-CN" altLang="en-US" sz="1600" dirty="0">
                <a:solidFill>
                  <a:schemeClr val="tx1"/>
                </a:solidFill>
              </a:rPr>
              <a:t>段实现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dirty="0">
                <a:solidFill>
                  <a:schemeClr val="tx1"/>
                </a:solidFill>
              </a:rPr>
              <a:t>←</a:t>
            </a:r>
            <a:r>
              <a:rPr lang="en-US" altLang="zh-CN" sz="1600" dirty="0">
                <a:solidFill>
                  <a:schemeClr val="tx1"/>
                </a:solidFill>
              </a:rPr>
              <a:t>(PC)+</a:t>
            </a:r>
            <a:r>
              <a:rPr lang="en-US" altLang="zh-CN" sz="1600" dirty="0" err="1">
                <a:solidFill>
                  <a:schemeClr val="tx1"/>
                </a:solidFill>
              </a:rPr>
              <a:t>SExt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imme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EX</a:t>
            </a:r>
            <a:r>
              <a:rPr lang="zh-CN" altLang="en-US" sz="1600" dirty="0">
                <a:solidFill>
                  <a:schemeClr val="tx1"/>
                </a:solidFill>
              </a:rPr>
              <a:t>段实现</a:t>
            </a:r>
            <a:r>
              <a:rPr lang="en-US" altLang="zh-CN" sz="1600" dirty="0">
                <a:solidFill>
                  <a:schemeClr val="tx1"/>
                </a:solidFill>
              </a:rPr>
              <a:t>C</a:t>
            </a:r>
            <a:r>
              <a:rPr lang="zh-CN" altLang="en-US" sz="1600" dirty="0">
                <a:solidFill>
                  <a:schemeClr val="tx1"/>
                </a:solidFill>
              </a:rPr>
              <a:t>←</a:t>
            </a:r>
            <a:r>
              <a:rPr lang="en-US" altLang="zh-CN" sz="1600" dirty="0">
                <a:solidFill>
                  <a:schemeClr val="tx1"/>
                </a:solidFill>
              </a:rPr>
              <a:t>(A)=(B)?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4282" y="407417"/>
            <a:ext cx="839016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指令执行过程组织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可有多种方案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zh-CN" altLang="en-US" sz="1600" dirty="0">
                <a:solidFill>
                  <a:schemeClr val="tx1"/>
                </a:solidFill>
              </a:rPr>
              <a:t>如</a:t>
            </a:r>
            <a:r>
              <a:rPr lang="en-US" altLang="zh-CN" sz="1600" dirty="0" err="1">
                <a:solidFill>
                  <a:schemeClr val="tx1"/>
                </a:solidFill>
              </a:rPr>
              <a:t>beq</a:t>
            </a:r>
            <a:r>
              <a:rPr lang="zh-CN" altLang="en-US" sz="1600" dirty="0">
                <a:solidFill>
                  <a:schemeClr val="tx1"/>
                </a:solidFill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</a:rPr>
              <a:t>EX</a:t>
            </a:r>
            <a:r>
              <a:rPr lang="zh-CN" altLang="en-US" sz="1600" dirty="0">
                <a:solidFill>
                  <a:schemeClr val="tx1"/>
                </a:solidFill>
              </a:rPr>
              <a:t>段写结果</a:t>
            </a:r>
            <a:r>
              <a:rPr lang="en-US" altLang="zh-CN" sz="1600" dirty="0">
                <a:solidFill>
                  <a:schemeClr val="tx1"/>
                </a:solidFill>
              </a:rPr>
              <a:t>]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214281" y="3140968"/>
            <a:ext cx="507745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※</a:t>
            </a:r>
            <a:r>
              <a:rPr lang="zh-CN" altLang="en-US" dirty="0">
                <a:solidFill>
                  <a:srgbClr val="C00000"/>
                </a:solidFill>
              </a:rPr>
              <a:t>多周期→流水线需解决的问题：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操作相互独立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操作同步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pc="400" dirty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操作无冲突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2267744" y="3567792"/>
            <a:ext cx="6696744" cy="23371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结果</a:t>
            </a:r>
            <a:r>
              <a:rPr kumimoji="1" lang="zh-CN" altLang="en-US" b="1" dirty="0">
                <a:solidFill>
                  <a:schemeClr val="tx1"/>
                </a:solidFill>
              </a:rPr>
              <a:t>隔段使用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</a:rPr>
              <a:t>增设附加</a:t>
            </a:r>
            <a:r>
              <a:rPr lang="en-US" altLang="zh-CN" sz="1800" u="sng" dirty="0">
                <a:solidFill>
                  <a:schemeClr val="tx1"/>
                </a:solidFill>
              </a:rPr>
              <a:t>REG</a:t>
            </a:r>
            <a:r>
              <a:rPr lang="zh-CN" altLang="en-US" sz="1800" dirty="0">
                <a:solidFill>
                  <a:schemeClr val="tx1"/>
                </a:solidFill>
              </a:rPr>
              <a:t>暂存结果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EX</a:t>
            </a:r>
            <a:r>
              <a:rPr lang="zh-CN" altLang="en-US" sz="1800" dirty="0">
                <a:solidFill>
                  <a:schemeClr val="tx1"/>
                </a:solidFill>
              </a:rPr>
              <a:t>段暂存</a:t>
            </a:r>
            <a:r>
              <a:rPr lang="en-US" altLang="zh-CN" sz="1800" dirty="0">
                <a:solidFill>
                  <a:schemeClr val="tx1"/>
                </a:solidFill>
              </a:rPr>
              <a:t>B]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各段时延可能不等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</a:rPr>
              <a:t>用同一时钟信号</a:t>
            </a:r>
            <a:r>
              <a:rPr lang="zh-CN" altLang="en-US" sz="1800" dirty="0">
                <a:solidFill>
                  <a:schemeClr val="tx1"/>
                </a:solidFill>
              </a:rPr>
              <a:t>控制结果暂存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358775" indent="-358775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部件复用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增设部件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IF</a:t>
            </a:r>
            <a:r>
              <a:rPr lang="zh-CN" altLang="en-US" sz="1800" dirty="0">
                <a:solidFill>
                  <a:schemeClr val="tx1"/>
                </a:solidFill>
              </a:rPr>
              <a:t>段加法器</a:t>
            </a:r>
            <a:r>
              <a:rPr lang="en-US" altLang="zh-CN" sz="1800" dirty="0">
                <a:solidFill>
                  <a:schemeClr val="tx1"/>
                </a:solidFill>
              </a:rPr>
              <a:t>])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358775" indent="-358775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写</a:t>
            </a:r>
            <a:r>
              <a:rPr lang="en-US" altLang="zh-CN" dirty="0">
                <a:solidFill>
                  <a:schemeClr val="tx1"/>
                </a:solidFill>
              </a:rPr>
              <a:t>GPR</a:t>
            </a:r>
            <a:r>
              <a:rPr lang="zh-CN" altLang="en-US" dirty="0">
                <a:solidFill>
                  <a:schemeClr val="tx1"/>
                </a:solidFill>
              </a:rPr>
              <a:t>时间不同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使时间唯一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add</a:t>
            </a:r>
            <a:r>
              <a:rPr lang="zh-CN" altLang="en-US" sz="1800" dirty="0">
                <a:solidFill>
                  <a:schemeClr val="tx1"/>
                </a:solidFill>
              </a:rPr>
              <a:t>移至</a:t>
            </a:r>
            <a:r>
              <a:rPr lang="en-US" altLang="zh-CN" sz="1800" dirty="0">
                <a:solidFill>
                  <a:schemeClr val="tx1"/>
                </a:solidFill>
              </a:rPr>
              <a:t>WB</a:t>
            </a:r>
            <a:r>
              <a:rPr lang="zh-CN" altLang="en-US" sz="1800" dirty="0">
                <a:solidFill>
                  <a:schemeClr val="tx1"/>
                </a:solidFill>
              </a:rPr>
              <a:t>段</a:t>
            </a:r>
            <a:r>
              <a:rPr lang="en-US" altLang="zh-CN" sz="1800" dirty="0">
                <a:solidFill>
                  <a:schemeClr val="tx1"/>
                </a:solidFill>
              </a:rPr>
              <a:t>])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358775" indent="-358775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写</a:t>
            </a:r>
            <a:r>
              <a:rPr lang="en-US" altLang="zh-CN" dirty="0">
                <a:solidFill>
                  <a:schemeClr val="tx1"/>
                </a:solidFill>
              </a:rPr>
              <a:t>PC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仅在</a:t>
            </a:r>
            <a:r>
              <a:rPr lang="en-US" altLang="zh-CN" sz="1800" dirty="0">
                <a:solidFill>
                  <a:schemeClr val="tx1"/>
                </a:solidFill>
              </a:rPr>
              <a:t>IF</a:t>
            </a:r>
            <a:r>
              <a:rPr lang="zh-CN" altLang="en-US" sz="1800" dirty="0">
                <a:solidFill>
                  <a:schemeClr val="tx1"/>
                </a:solidFill>
              </a:rPr>
              <a:t>写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选择数据</a:t>
            </a:r>
            <a:r>
              <a:rPr lang="en-US" altLang="zh-CN" sz="1800" dirty="0">
                <a:solidFill>
                  <a:schemeClr val="tx1"/>
                </a:solidFill>
              </a:rPr>
              <a:t>])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15616" y="908720"/>
          <a:ext cx="7632848" cy="21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288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ori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)|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if((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CN" sz="16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PC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(PC)+4+imme&lt;&lt;2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IM[(PC)],                            </a:t>
                      </a:r>
                      <a:r>
                        <a:rPr lang="en-US" altLang="zh-CN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B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                     T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((A)=(B))? 1:0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altLang="zh-CN" sz="1800" b="1" spc="0" baseline="0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T(C=1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0" baseline="0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线形标注 2 13"/>
          <p:cNvSpPr/>
          <p:nvPr/>
        </p:nvSpPr>
        <p:spPr bwMode="auto">
          <a:xfrm>
            <a:off x="7704856" y="2852936"/>
            <a:ext cx="1116000" cy="263902"/>
          </a:xfrm>
          <a:prstGeom prst="borderCallout2">
            <a:avLst>
              <a:gd name="adj1" fmla="val 56260"/>
              <a:gd name="adj2" fmla="val 523"/>
              <a:gd name="adj3" fmla="val 58098"/>
              <a:gd name="adj4" fmla="val -24091"/>
              <a:gd name="adj5" fmla="val -320115"/>
              <a:gd name="adj6" fmla="val -4195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分时复用</a:t>
            </a:r>
            <a:r>
              <a:rPr lang="en-US" altLang="zh-CN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ALU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90BC2A-4C8F-434F-9769-E4E6FA0574A7}"/>
              </a:ext>
            </a:extLst>
          </p:cNvPr>
          <p:cNvGrpSpPr/>
          <p:nvPr/>
        </p:nvGrpSpPr>
        <p:grpSpPr>
          <a:xfrm>
            <a:off x="6548507" y="5517232"/>
            <a:ext cx="2457608" cy="509151"/>
            <a:chOff x="5982048" y="4504025"/>
            <a:chExt cx="2457608" cy="509151"/>
          </a:xfrm>
        </p:grpSpPr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60159152-6918-4EE0-B387-21E164589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96" y="4509096"/>
              <a:ext cx="36004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" name="Text Box 62">
              <a:extLst>
                <a:ext uri="{FF2B5EF4-FFF2-40B4-BE49-F238E27FC236}">
                  <a16:creationId xmlns:a16="http://schemas.microsoft.com/office/drawing/2014/main" id="{E29FB3E5-2AD0-4FB8-9A18-728C7E1D4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2048" y="4504025"/>
              <a:ext cx="831805" cy="5091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t" anchorCtr="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I1:l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I2:add</a:t>
              </a:r>
            </a:p>
          </p:txBody>
        </p:sp>
        <p:sp>
          <p:nvSpPr>
            <p:cNvPr id="17" name="Text Box 64">
              <a:extLst>
                <a:ext uri="{FF2B5EF4-FFF2-40B4-BE49-F238E27FC236}">
                  <a16:creationId xmlns:a16="http://schemas.microsoft.com/office/drawing/2014/main" id="{00820518-5971-41A5-B27C-04101E479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536" y="4509120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" name="Text Box 65">
              <a:extLst>
                <a:ext uri="{FF2B5EF4-FFF2-40B4-BE49-F238E27FC236}">
                  <a16:creationId xmlns:a16="http://schemas.microsoft.com/office/drawing/2014/main" id="{1B0BDDB6-374D-4467-86A5-4742A0143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9576" y="4509120"/>
              <a:ext cx="36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" name="Text Box 66">
              <a:extLst>
                <a:ext uri="{FF2B5EF4-FFF2-40B4-BE49-F238E27FC236}">
                  <a16:creationId xmlns:a16="http://schemas.microsoft.com/office/drawing/2014/main" id="{155B2CA7-04C3-431A-A954-DF09B16F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9616" y="4509120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MEM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" name="Text Box 67">
              <a:extLst>
                <a:ext uri="{FF2B5EF4-FFF2-40B4-BE49-F238E27FC236}">
                  <a16:creationId xmlns:a16="http://schemas.microsoft.com/office/drawing/2014/main" id="{EA9A4C5D-CC08-493F-9A46-CD11F850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656" y="4509120"/>
              <a:ext cx="360000" cy="216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WB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" name="Text Box 61">
              <a:extLst>
                <a:ext uri="{FF2B5EF4-FFF2-40B4-BE49-F238E27FC236}">
                  <a16:creationId xmlns:a16="http://schemas.microsoft.com/office/drawing/2014/main" id="{4B2F4D2D-6E5F-4B41-9945-3BB3012E2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536" y="4797152"/>
              <a:ext cx="36004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" name="Text Box 64">
              <a:extLst>
                <a:ext uri="{FF2B5EF4-FFF2-40B4-BE49-F238E27FC236}">
                  <a16:creationId xmlns:a16="http://schemas.microsoft.com/office/drawing/2014/main" id="{00745621-D36B-4D47-A343-373D6B335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9576" y="4797176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" name="Text Box 65">
              <a:extLst>
                <a:ext uri="{FF2B5EF4-FFF2-40B4-BE49-F238E27FC236}">
                  <a16:creationId xmlns:a16="http://schemas.microsoft.com/office/drawing/2014/main" id="{E2127781-F8B5-4916-B339-FD16EDC4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9616" y="4797176"/>
              <a:ext cx="36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" name="Text Box 66">
              <a:extLst>
                <a:ext uri="{FF2B5EF4-FFF2-40B4-BE49-F238E27FC236}">
                  <a16:creationId xmlns:a16="http://schemas.microsoft.com/office/drawing/2014/main" id="{CD593AD0-1D24-4729-AFCF-605B25648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656" y="4797176"/>
              <a:ext cx="360000" cy="216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Box 365">
            <a:extLst>
              <a:ext uri="{FF2B5EF4-FFF2-40B4-BE49-F238E27FC236}">
                <a16:creationId xmlns:a16="http://schemas.microsoft.com/office/drawing/2014/main" id="{E37D4C01-84FC-4541-81FE-259861893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000" y="3212976"/>
            <a:ext cx="1404000" cy="252000"/>
          </a:xfrm>
          <a:prstGeom prst="rect">
            <a:avLst/>
          </a:prstGeom>
          <a:solidFill>
            <a:srgbClr val="CCCCFF"/>
          </a:solidFill>
          <a:ln w="19050">
            <a:noFill/>
            <a:miter lim="800000"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endParaRPr kumimoji="1" lang="en-US" altLang="zh-CN" sz="1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5" name="Text Box 365">
            <a:extLst>
              <a:ext uri="{FF2B5EF4-FFF2-40B4-BE49-F238E27FC236}">
                <a16:creationId xmlns:a16="http://schemas.microsoft.com/office/drawing/2014/main" id="{417BCBC6-7E64-4E25-A307-4D24C7FB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00" y="1954800"/>
            <a:ext cx="900000" cy="252000"/>
          </a:xfrm>
          <a:prstGeom prst="rect">
            <a:avLst/>
          </a:prstGeom>
          <a:solidFill>
            <a:srgbClr val="CCCCFF"/>
          </a:solidFill>
          <a:ln w="19050">
            <a:noFill/>
            <a:miter lim="800000"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endParaRPr kumimoji="1" lang="en-US" altLang="zh-CN" sz="1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3" name="Text Box 365">
            <a:extLst>
              <a:ext uri="{FF2B5EF4-FFF2-40B4-BE49-F238E27FC236}">
                <a16:creationId xmlns:a16="http://schemas.microsoft.com/office/drawing/2014/main" id="{87B694A4-17E5-479E-B154-90E997C1E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1952864"/>
            <a:ext cx="1404000" cy="252000"/>
          </a:xfrm>
          <a:prstGeom prst="rect">
            <a:avLst/>
          </a:prstGeom>
          <a:solidFill>
            <a:srgbClr val="CCFFFF"/>
          </a:solidFill>
          <a:ln w="19050">
            <a:noFill/>
            <a:miter lim="800000"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endParaRPr kumimoji="1" lang="en-US" altLang="zh-CN" sz="1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5" name="Text Box 365"/>
          <p:cNvSpPr txBox="1">
            <a:spLocks noChangeArrowheads="1"/>
          </p:cNvSpPr>
          <p:nvPr/>
        </p:nvSpPr>
        <p:spPr bwMode="auto">
          <a:xfrm>
            <a:off x="6568900" y="2600936"/>
            <a:ext cx="1440000" cy="252000"/>
          </a:xfrm>
          <a:prstGeom prst="rect">
            <a:avLst/>
          </a:prstGeom>
          <a:solidFill>
            <a:srgbClr val="CCFFFF"/>
          </a:solidFill>
          <a:ln w="19050">
            <a:noFill/>
            <a:miter lim="800000"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endParaRPr kumimoji="1" lang="en-US" altLang="zh-CN" sz="1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4283" y="404664"/>
            <a:ext cx="6903132" cy="41068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流水线的</a:t>
            </a:r>
            <a:r>
              <a:rPr lang="zh-CN" altLang="en-US" dirty="0"/>
              <a:t>基本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组成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*各个段功能组织：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*基本组成：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aphicFrame>
        <p:nvGraphicFramePr>
          <p:cNvPr id="124" name="表格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2205"/>
              </p:ext>
            </p:extLst>
          </p:nvPr>
        </p:nvGraphicFramePr>
        <p:xfrm>
          <a:off x="1115616" y="1412776"/>
          <a:ext cx="7776864" cy="247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288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指令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defTabSz="914400" rtl="0" eaLnBrk="1" latinLnBrk="0" hangingPunct="1">
                        <a:lnSpc>
                          <a:spcPct val="4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段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ori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)|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if((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CN" sz="16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PC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(PC)+4+imme&lt;&lt;2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IM[(PC)], NPC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r>
                        <a:rPr lang="zh-CN" altLang="en-US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 PC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</a:rPr>
                        <a:t>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</a:rPr>
                        <a:t>NPC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B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</a:t>
                      </a:r>
                      <a:r>
                        <a:rPr lang="en-US" altLang="zh-CN" sz="18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800" b="1" spc="-1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800" b="1" spc="-1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zh-CN" altLang="en-US" sz="1800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-1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(NPC)</a:t>
                      </a:r>
                      <a:r>
                        <a:rPr lang="zh-CN" altLang="en-US" sz="1800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-1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endParaRPr lang="en-US" altLang="zh-CN" sz="1800" b="1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((A)=(B))? 1:0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空闲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r>
                        <a:rPr lang="zh-CN" altLang="en-US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T(C=1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-10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0" baseline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477366" y="4869160"/>
            <a:ext cx="6046962" cy="864096"/>
            <a:chOff x="1907704" y="5229200"/>
            <a:chExt cx="6046962" cy="864096"/>
          </a:xfrm>
        </p:grpSpPr>
        <p:sp>
          <p:nvSpPr>
            <p:cNvPr id="92" name="Text Box 140"/>
            <p:cNvSpPr txBox="1">
              <a:spLocks noChangeArrowheads="1"/>
            </p:cNvSpPr>
            <p:nvPr/>
          </p:nvSpPr>
          <p:spPr bwMode="auto">
            <a:xfrm>
              <a:off x="1978002" y="5229200"/>
              <a:ext cx="596651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       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      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      </a:t>
              </a:r>
              <a:r>
                <a:rPr lang="zh-CN" altLang="en-US" sz="1800" b="1" spc="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      </a:t>
              </a:r>
              <a:r>
                <a:rPr lang="zh-CN" altLang="en-US" sz="1800" b="1" spc="200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</a:t>
              </a:r>
            </a:p>
          </p:txBody>
        </p:sp>
        <p:sp>
          <p:nvSpPr>
            <p:cNvPr id="66" name="Rectangle 99"/>
            <p:cNvSpPr>
              <a:spLocks noChangeArrowheads="1"/>
            </p:cNvSpPr>
            <p:nvPr/>
          </p:nvSpPr>
          <p:spPr bwMode="auto">
            <a:xfrm>
              <a:off x="3286436" y="5517232"/>
              <a:ext cx="304407" cy="42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7" name="Rectangle 99"/>
            <p:cNvSpPr>
              <a:spLocks noChangeArrowheads="1"/>
            </p:cNvSpPr>
            <p:nvPr/>
          </p:nvSpPr>
          <p:spPr bwMode="auto">
            <a:xfrm>
              <a:off x="3595617" y="5531737"/>
              <a:ext cx="313491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Rectangle 99"/>
            <p:cNvSpPr>
              <a:spLocks noChangeArrowheads="1"/>
            </p:cNvSpPr>
            <p:nvPr/>
          </p:nvSpPr>
          <p:spPr bwMode="auto">
            <a:xfrm>
              <a:off x="2771800" y="5514920"/>
              <a:ext cx="214314" cy="5783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IF/ID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322"/>
            <p:cNvSpPr txBox="1">
              <a:spLocks noChangeArrowheads="1"/>
            </p:cNvSpPr>
            <p:nvPr/>
          </p:nvSpPr>
          <p:spPr bwMode="auto">
            <a:xfrm>
              <a:off x="4570290" y="5521792"/>
              <a:ext cx="642942" cy="42862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34" name="Text Box 323"/>
            <p:cNvSpPr txBox="1">
              <a:spLocks noChangeArrowheads="1"/>
            </p:cNvSpPr>
            <p:nvPr/>
          </p:nvSpPr>
          <p:spPr bwMode="auto">
            <a:xfrm>
              <a:off x="3274146" y="5521792"/>
              <a:ext cx="642942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" name="Text Box 365"/>
            <p:cNvSpPr txBox="1">
              <a:spLocks noChangeArrowheads="1"/>
            </p:cNvSpPr>
            <p:nvPr/>
          </p:nvSpPr>
          <p:spPr bwMode="auto">
            <a:xfrm>
              <a:off x="5943572" y="5517232"/>
              <a:ext cx="648072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36" name="Text Box 365"/>
            <p:cNvSpPr txBox="1">
              <a:spLocks noChangeArrowheads="1"/>
            </p:cNvSpPr>
            <p:nvPr/>
          </p:nvSpPr>
          <p:spPr bwMode="auto">
            <a:xfrm>
              <a:off x="1907704" y="5521792"/>
              <a:ext cx="642942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cxnSp>
          <p:nvCxnSpPr>
            <p:cNvPr id="44" name="直接箭头连接符 69"/>
            <p:cNvCxnSpPr/>
            <p:nvPr/>
          </p:nvCxnSpPr>
          <p:spPr>
            <a:xfrm>
              <a:off x="6591644" y="5733256"/>
              <a:ext cx="2897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99"/>
            <p:cNvSpPr>
              <a:spLocks noChangeArrowheads="1"/>
            </p:cNvSpPr>
            <p:nvPr/>
          </p:nvSpPr>
          <p:spPr bwMode="auto">
            <a:xfrm>
              <a:off x="4138242" y="5514920"/>
              <a:ext cx="214314" cy="5783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ID/EX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69"/>
            <p:cNvCxnSpPr/>
            <p:nvPr/>
          </p:nvCxnSpPr>
          <p:spPr>
            <a:xfrm>
              <a:off x="2550646" y="5733256"/>
              <a:ext cx="2143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99"/>
            <p:cNvSpPr>
              <a:spLocks noChangeArrowheads="1"/>
            </p:cNvSpPr>
            <p:nvPr/>
          </p:nvSpPr>
          <p:spPr bwMode="auto">
            <a:xfrm>
              <a:off x="5511524" y="5514920"/>
              <a:ext cx="214314" cy="5783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r>
                <a:rPr lang="en-US" altLang="zh-CN" sz="1400" spc="-100" dirty="0">
                  <a:solidFill>
                    <a:schemeClr val="tx1"/>
                  </a:solidFill>
                </a:rPr>
                <a:t>EX/MEM</a:t>
              </a:r>
              <a:endParaRPr lang="zh-CN" altLang="en-US" sz="14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69"/>
            <p:cNvCxnSpPr/>
            <p:nvPr/>
          </p:nvCxnSpPr>
          <p:spPr>
            <a:xfrm>
              <a:off x="5727548" y="5736106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99"/>
            <p:cNvSpPr>
              <a:spLocks noChangeArrowheads="1"/>
            </p:cNvSpPr>
            <p:nvPr/>
          </p:nvSpPr>
          <p:spPr bwMode="auto">
            <a:xfrm>
              <a:off x="6881386" y="5517232"/>
              <a:ext cx="21431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r>
                <a:rPr lang="en-US" altLang="zh-CN" sz="1400" spc="-100" dirty="0">
                  <a:solidFill>
                    <a:schemeClr val="tx1"/>
                  </a:solidFill>
                </a:rPr>
                <a:t>MEM/WB</a:t>
              </a:r>
              <a:endParaRPr lang="zh-CN" altLang="en-US" sz="14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69"/>
            <p:cNvCxnSpPr/>
            <p:nvPr/>
          </p:nvCxnSpPr>
          <p:spPr>
            <a:xfrm rot="5400000" flipH="1" flipV="1">
              <a:off x="6738510" y="5878412"/>
              <a:ext cx="142876" cy="142876"/>
            </a:xfrm>
            <a:prstGeom prst="bentConnector3">
              <a:avLst>
                <a:gd name="adj1" fmla="val 102162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69"/>
            <p:cNvCxnSpPr/>
            <p:nvPr/>
          </p:nvCxnSpPr>
          <p:spPr>
            <a:xfrm>
              <a:off x="5837446" y="5736106"/>
              <a:ext cx="898214" cy="285182"/>
            </a:xfrm>
            <a:prstGeom prst="bentConnector3">
              <a:avLst>
                <a:gd name="adj1" fmla="val -422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69"/>
            <p:cNvCxnSpPr/>
            <p:nvPr/>
          </p:nvCxnSpPr>
          <p:spPr>
            <a:xfrm>
              <a:off x="3922218" y="566466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69"/>
            <p:cNvCxnSpPr/>
            <p:nvPr/>
          </p:nvCxnSpPr>
          <p:spPr>
            <a:xfrm>
              <a:off x="3922218" y="5878982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9"/>
            <p:cNvCxnSpPr/>
            <p:nvPr/>
          </p:nvCxnSpPr>
          <p:spPr>
            <a:xfrm>
              <a:off x="2986114" y="5661248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99"/>
            <p:cNvSpPr>
              <a:spLocks noChangeArrowheads="1"/>
            </p:cNvSpPr>
            <p:nvPr/>
          </p:nvSpPr>
          <p:spPr bwMode="auto">
            <a:xfrm>
              <a:off x="7640110" y="5514920"/>
              <a:ext cx="304407" cy="428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" name="Rectangle 99"/>
            <p:cNvSpPr>
              <a:spLocks noChangeArrowheads="1"/>
            </p:cNvSpPr>
            <p:nvPr/>
          </p:nvSpPr>
          <p:spPr bwMode="auto">
            <a:xfrm>
              <a:off x="7320710" y="5524345"/>
              <a:ext cx="313491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2" name="Text Box 323"/>
            <p:cNvSpPr txBox="1">
              <a:spLocks noChangeArrowheads="1"/>
            </p:cNvSpPr>
            <p:nvPr/>
          </p:nvSpPr>
          <p:spPr bwMode="auto">
            <a:xfrm>
              <a:off x="7311724" y="5519480"/>
              <a:ext cx="642942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73" name="直接箭头连接符 69"/>
            <p:cNvCxnSpPr/>
            <p:nvPr/>
          </p:nvCxnSpPr>
          <p:spPr>
            <a:xfrm>
              <a:off x="4354266" y="566124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69"/>
            <p:cNvCxnSpPr/>
            <p:nvPr/>
          </p:nvCxnSpPr>
          <p:spPr>
            <a:xfrm>
              <a:off x="4354266" y="5875562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 bwMode="auto">
            <a:xfrm>
              <a:off x="2878957" y="5296078"/>
              <a:ext cx="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69"/>
            <p:cNvCxnSpPr/>
            <p:nvPr/>
          </p:nvCxnSpPr>
          <p:spPr>
            <a:xfrm>
              <a:off x="7097410" y="5733256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 bwMode="auto">
            <a:xfrm flipH="1">
              <a:off x="4245399" y="5296078"/>
              <a:ext cx="18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5620782" y="5296078"/>
              <a:ext cx="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>
              <a:off x="6987902" y="5296078"/>
              <a:ext cx="180" cy="22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箭头连接符 69"/>
            <p:cNvCxnSpPr/>
            <p:nvPr/>
          </p:nvCxnSpPr>
          <p:spPr>
            <a:xfrm rot="16200000" flipH="1">
              <a:off x="3093556" y="5697822"/>
              <a:ext cx="216024" cy="142876"/>
            </a:xfrm>
            <a:prstGeom prst="bentConnector3">
              <a:avLst>
                <a:gd name="adj1" fmla="val 10165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69"/>
            <p:cNvCxnSpPr/>
            <p:nvPr/>
          </p:nvCxnSpPr>
          <p:spPr>
            <a:xfrm>
              <a:off x="5216652" y="5733256"/>
              <a:ext cx="2897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69"/>
            <p:cNvCxnSpPr/>
            <p:nvPr/>
          </p:nvCxnSpPr>
          <p:spPr>
            <a:xfrm rot="5400000" flipH="1" flipV="1">
              <a:off x="5363518" y="5875562"/>
              <a:ext cx="142876" cy="142876"/>
            </a:xfrm>
            <a:prstGeom prst="bentConnector3">
              <a:avLst>
                <a:gd name="adj1" fmla="val 102162"/>
              </a:avLst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69"/>
            <p:cNvCxnSpPr/>
            <p:nvPr/>
          </p:nvCxnSpPr>
          <p:spPr>
            <a:xfrm>
              <a:off x="4461423" y="5875562"/>
              <a:ext cx="899245" cy="142876"/>
            </a:xfrm>
            <a:prstGeom prst="bentConnector3">
              <a:avLst>
                <a:gd name="adj1" fmla="val 5"/>
              </a:avLst>
            </a:prstGeom>
            <a:ln w="19050">
              <a:solidFill>
                <a:srgbClr val="0070C0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69"/>
            <p:cNvCxnSpPr/>
            <p:nvPr/>
          </p:nvCxnSpPr>
          <p:spPr>
            <a:xfrm>
              <a:off x="5724128" y="5877272"/>
              <a:ext cx="214314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951069" y="858778"/>
            <a:ext cx="6013419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基于多周期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部件在同一个</a:t>
            </a:r>
            <a:r>
              <a:rPr lang="zh-CN" altLang="en-US" sz="1800" dirty="0">
                <a:solidFill>
                  <a:schemeClr val="tx1"/>
                </a:solidFill>
              </a:rPr>
              <a:t>段使用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写</a:t>
            </a:r>
            <a:r>
              <a:rPr lang="en-US" altLang="zh-CN" sz="1800" dirty="0">
                <a:solidFill>
                  <a:schemeClr val="tx1"/>
                </a:solidFill>
              </a:rPr>
              <a:t>PC</a:t>
            </a:r>
            <a:r>
              <a:rPr lang="zh-CN" altLang="en-US" sz="1800" dirty="0">
                <a:solidFill>
                  <a:schemeClr val="tx1"/>
                </a:solidFill>
              </a:rPr>
              <a:t>仅在</a:t>
            </a:r>
            <a:r>
              <a:rPr lang="en-US" altLang="zh-CN" sz="1800" dirty="0">
                <a:solidFill>
                  <a:schemeClr val="tx1"/>
                </a:solidFill>
              </a:rPr>
              <a:t>IF</a:t>
            </a:r>
            <a:r>
              <a:rPr lang="zh-CN" altLang="en-US" sz="1800" dirty="0">
                <a:solidFill>
                  <a:schemeClr val="tx1"/>
                </a:solidFill>
              </a:rPr>
              <a:t>段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051720" y="3933056"/>
            <a:ext cx="6912768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增设部件</a:t>
            </a:r>
            <a:r>
              <a:rPr lang="en-US" altLang="zh-CN" sz="1800" dirty="0">
                <a:solidFill>
                  <a:schemeClr val="tx1"/>
                </a:solidFill>
              </a:rPr>
              <a:t>(IF</a:t>
            </a:r>
            <a:r>
              <a:rPr lang="zh-CN" altLang="en-US" sz="1800" dirty="0">
                <a:solidFill>
                  <a:schemeClr val="tx1"/>
                </a:solidFill>
              </a:rPr>
              <a:t>段加法器、</a:t>
            </a:r>
            <a:r>
              <a:rPr lang="en-US" altLang="zh-CN" sz="1800" dirty="0">
                <a:solidFill>
                  <a:schemeClr val="tx1"/>
                </a:solidFill>
              </a:rPr>
              <a:t>EX</a:t>
            </a:r>
            <a:r>
              <a:rPr lang="zh-CN" altLang="en-US" sz="1800" dirty="0">
                <a:solidFill>
                  <a:schemeClr val="tx1"/>
                </a:solidFill>
              </a:rPr>
              <a:t>段比较器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增设</a:t>
            </a:r>
            <a:r>
              <a:rPr lang="zh-CN" altLang="en-US" dirty="0">
                <a:solidFill>
                  <a:schemeClr val="tx1"/>
                </a:solidFill>
              </a:rPr>
              <a:t>段间</a:t>
            </a:r>
            <a:r>
              <a:rPr lang="en-US" altLang="zh-CN" dirty="0">
                <a:solidFill>
                  <a:schemeClr val="tx1"/>
                </a:solidFill>
              </a:rPr>
              <a:t>REG</a:t>
            </a:r>
            <a:r>
              <a:rPr lang="zh-CN" altLang="en-US" dirty="0">
                <a:solidFill>
                  <a:schemeClr val="tx1"/>
                </a:solidFill>
              </a:rPr>
              <a:t>，段间</a:t>
            </a:r>
            <a:r>
              <a:rPr lang="en-US" altLang="zh-CN" dirty="0">
                <a:solidFill>
                  <a:schemeClr val="tx1"/>
                </a:solidFill>
              </a:rPr>
              <a:t>REG</a:t>
            </a:r>
            <a:r>
              <a:rPr lang="zh-CN" altLang="en-US" dirty="0">
                <a:solidFill>
                  <a:schemeClr val="tx1"/>
                </a:solidFill>
              </a:rPr>
              <a:t>写入用统一时钟信号控制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弧形 3"/>
          <p:cNvSpPr/>
          <p:nvPr/>
        </p:nvSpPr>
        <p:spPr bwMode="auto">
          <a:xfrm>
            <a:off x="7740352" y="2420888"/>
            <a:ext cx="720080" cy="324064"/>
          </a:xfrm>
          <a:prstGeom prst="arc">
            <a:avLst>
              <a:gd name="adj1" fmla="val 16077793"/>
              <a:gd name="adj2" fmla="val 6139009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/>
          <p:nvPr/>
        </p:nvSpPr>
        <p:spPr bwMode="auto">
          <a:xfrm>
            <a:off x="3131840" y="3356992"/>
            <a:ext cx="720080" cy="324064"/>
          </a:xfrm>
          <a:prstGeom prst="arc">
            <a:avLst>
              <a:gd name="adj1" fmla="val 16077793"/>
              <a:gd name="adj2" fmla="val 6139009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8">
            <a:extLst>
              <a:ext uri="{FF2B5EF4-FFF2-40B4-BE49-F238E27FC236}">
                <a16:creationId xmlns:a16="http://schemas.microsoft.com/office/drawing/2014/main" id="{3F825604-E7CF-4286-BDFB-5149C57B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6048000"/>
            <a:ext cx="334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zh-CN" altLang="en-US" sz="1800" b="1" dirty="0">
                <a:solidFill>
                  <a:schemeClr val="tx1"/>
                </a:solidFill>
              </a:rPr>
              <a:t>仅在</a:t>
            </a:r>
            <a:r>
              <a:rPr lang="en-US" altLang="zh-CN" sz="1800" b="1" dirty="0">
                <a:solidFill>
                  <a:schemeClr val="tx1"/>
                </a:solidFill>
              </a:rPr>
              <a:t>IF</a:t>
            </a:r>
            <a:r>
              <a:rPr lang="zh-CN" altLang="en-US" sz="1800" b="1" dirty="0">
                <a:solidFill>
                  <a:schemeClr val="tx1"/>
                </a:solidFill>
              </a:rPr>
              <a:t>段写</a:t>
            </a:r>
            <a:r>
              <a:rPr lang="en-US" altLang="zh-CN" sz="1800" b="1" dirty="0">
                <a:solidFill>
                  <a:schemeClr val="tx1"/>
                </a:solidFill>
              </a:rPr>
              <a:t>PC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何时实现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?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9" name="Text Box 8">
            <a:extLst>
              <a:ext uri="{FF2B5EF4-FFF2-40B4-BE49-F238E27FC236}">
                <a16:creationId xmlns:a16="http://schemas.microsoft.com/office/drawing/2014/main" id="{AC5C47BE-1EE2-4366-A957-5E188619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08" y="6048000"/>
            <a:ext cx="3420000" cy="288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PC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EX/MEM.C? EX/MEM.T : NPC</a:t>
            </a:r>
          </a:p>
        </p:txBody>
      </p:sp>
      <p:sp>
        <p:nvSpPr>
          <p:cNvPr id="78" name="Text Box 8">
            <a:extLst>
              <a:ext uri="{FF2B5EF4-FFF2-40B4-BE49-F238E27FC236}">
                <a16:creationId xmlns:a16="http://schemas.microsoft.com/office/drawing/2014/main" id="{4346A69C-3A79-454A-9B5B-6DAE30400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634" y="5728727"/>
            <a:ext cx="4896450" cy="319149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IR/NPC    A/B/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Imm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/NPC       B/T/C         T/M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5" grpId="0" animBg="1"/>
      <p:bldP spid="63" grpId="0" animBg="1"/>
      <p:bldP spid="55" grpId="0" animBg="1"/>
      <p:bldP spid="4" grpId="0" animBg="1"/>
      <p:bldP spid="56" grpId="0" animBg="1"/>
      <p:bldP spid="68" grpId="0" animBg="1"/>
      <p:bldP spid="69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3" y="332656"/>
            <a:ext cx="3853661" cy="59857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/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、相关与冒险</a:t>
            </a: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*相关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b="0" dirty="0">
                <a:solidFill>
                  <a:srgbClr val="C00000"/>
                </a:solidFill>
                <a:latin typeface="+mn-lt"/>
              </a:rPr>
              <a:t>dependence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sz="22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 *冒险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b="0" dirty="0">
                <a:solidFill>
                  <a:srgbClr val="C00000"/>
                </a:solidFill>
                <a:latin typeface="+mn-lt"/>
              </a:rPr>
              <a:t>Hazard</a:t>
            </a:r>
            <a:r>
              <a:rPr lang="en-US" altLang="zh-CN" sz="1800" dirty="0">
                <a:solidFill>
                  <a:srgbClr val="C00000"/>
                </a:solidFill>
              </a:rPr>
              <a:t>,</a:t>
            </a:r>
            <a:r>
              <a:rPr lang="zh-CN" altLang="en-US" sz="1800" dirty="0">
                <a:solidFill>
                  <a:srgbClr val="C00000"/>
                </a:solidFill>
              </a:rPr>
              <a:t>冲突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冒险类型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程序执行时间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5696" y="826344"/>
            <a:ext cx="712879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指令间存在的依赖关系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数据相关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正相关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、名相关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反相关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输出相关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、控制相关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55776" y="3861048"/>
            <a:ext cx="6479924" cy="22213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 因</a:t>
            </a:r>
            <a:r>
              <a:rPr lang="zh-CN" altLang="en-US" u="sng" dirty="0">
                <a:solidFill>
                  <a:schemeClr val="tx1"/>
                </a:solidFill>
              </a:rPr>
              <a:t>相关</a:t>
            </a:r>
            <a:r>
              <a:rPr lang="zh-CN" altLang="en-US" u="sng" dirty="0">
                <a:solidFill>
                  <a:srgbClr val="0070C0"/>
                </a:solidFill>
              </a:rPr>
              <a:t>等</a:t>
            </a:r>
            <a:r>
              <a:rPr lang="zh-CN" altLang="en-US" u="sng" dirty="0">
                <a:solidFill>
                  <a:schemeClr val="tx1"/>
                </a:solidFill>
              </a:rPr>
              <a:t>原因</a:t>
            </a:r>
            <a:r>
              <a:rPr lang="zh-CN" altLang="en-US" dirty="0">
                <a:solidFill>
                  <a:schemeClr val="tx1"/>
                </a:solidFill>
              </a:rPr>
              <a:t>引起的</a:t>
            </a:r>
            <a:r>
              <a:rPr lang="zh-CN" altLang="en-US" u="sng" dirty="0">
                <a:solidFill>
                  <a:srgbClr val="990099"/>
                </a:solidFill>
              </a:rPr>
              <a:t>流水异常</a:t>
            </a:r>
            <a:r>
              <a:rPr lang="zh-CN" altLang="en-US" dirty="0">
                <a:solidFill>
                  <a:schemeClr val="tx1"/>
                </a:solidFill>
              </a:rPr>
              <a:t>现象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结构冒险、数据冒险、控制冒险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└</a:t>
            </a:r>
            <a:r>
              <a:rPr lang="zh-CN" altLang="en-US" sz="1800" dirty="0">
                <a:solidFill>
                  <a:schemeClr val="tx1"/>
                </a:solidFill>
              </a:rPr>
              <a:t>←无关于相关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←相关距离</a:t>
            </a:r>
            <a:r>
              <a:rPr lang="zh-CN" altLang="en-US" sz="1800" dirty="0">
                <a:solidFill>
                  <a:srgbClr val="990099"/>
                </a:solidFill>
              </a:rPr>
              <a:t>＜</a:t>
            </a:r>
            <a:r>
              <a:rPr lang="zh-CN" altLang="en-US" sz="1800" dirty="0">
                <a:solidFill>
                  <a:schemeClr val="tx1"/>
                </a:solidFill>
              </a:rPr>
              <a:t>读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写间隔</a:t>
            </a:r>
            <a:r>
              <a:rPr lang="zh-CN" altLang="en-US" sz="1800" dirty="0">
                <a:solidFill>
                  <a:srgbClr val="990099"/>
                </a:solidFill>
              </a:rPr>
              <a:t>时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正相关</a:t>
            </a:r>
            <a:r>
              <a:rPr lang="zh-CN" altLang="en-US" sz="1600" dirty="0">
                <a:solidFill>
                  <a:schemeClr val="tx1"/>
                </a:solidFill>
                <a:latin typeface="+mn-lt"/>
              </a:rPr>
              <a:t>≠</a:t>
            </a:r>
            <a:r>
              <a:rPr lang="zh-CN" altLang="en-US" sz="1600" dirty="0">
                <a:solidFill>
                  <a:schemeClr val="tx1"/>
                </a:solidFill>
              </a:rPr>
              <a:t>冒险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i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b="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20000" dirty="0">
                <a:solidFill>
                  <a:schemeClr val="tx1"/>
                </a:solidFill>
              </a:rPr>
              <a:t>流水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理想</a:t>
            </a:r>
            <a:r>
              <a:rPr lang="zh-CN" altLang="en-US" baseline="-20000" dirty="0">
                <a:solidFill>
                  <a:schemeClr val="tx1"/>
                </a:solidFill>
              </a:rPr>
              <a:t>流水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b="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20000" dirty="0">
                <a:solidFill>
                  <a:schemeClr val="tx1"/>
                </a:solidFill>
              </a:rPr>
              <a:t>结构停顿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b="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20000" dirty="0">
                <a:solidFill>
                  <a:schemeClr val="tx1"/>
                </a:solidFill>
              </a:rPr>
              <a:t>数据停顿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b="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20000" dirty="0">
                <a:solidFill>
                  <a:schemeClr val="tx1"/>
                </a:solidFill>
              </a:rPr>
              <a:t>控制停顿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835696" y="1844824"/>
            <a:ext cx="6192688" cy="2016224"/>
            <a:chOff x="1403648" y="2348880"/>
            <a:chExt cx="6192688" cy="2016224"/>
          </a:xfrm>
        </p:grpSpPr>
        <p:sp>
          <p:nvSpPr>
            <p:cNvPr id="35" name="Text Box 112"/>
            <p:cNvSpPr txBox="1">
              <a:spLocks noChangeArrowheads="1"/>
            </p:cNvSpPr>
            <p:nvPr/>
          </p:nvSpPr>
          <p:spPr bwMode="auto">
            <a:xfrm>
              <a:off x="1403648" y="2348880"/>
              <a:ext cx="2088232" cy="2016224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</a:ln>
          </p:spPr>
          <p:txBody>
            <a:bodyPr lIns="36000" tIns="10800" rIns="36000" bIns="10800" anchor="t" anchorCtr="0"/>
            <a:lstStyle/>
            <a:p>
              <a:pPr eaLnBrk="0" hangingPunct="0"/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  <a:ea typeface="+mn-ea"/>
                </a:rPr>
                <a:t>I1: 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R0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←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[(R6)+20]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  <a:ea typeface="+mn-ea"/>
                </a:rPr>
                <a:t>I2: 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R2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←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kumimoji="0" lang="en-US" altLang="zh-CN" sz="1800" dirty="0">
                  <a:solidFill>
                    <a:srgbClr val="0070C0"/>
                  </a:solidFill>
                  <a:latin typeface="+mn-ea"/>
                </a:rPr>
                <a:t>R0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)+(R1)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</a:rPr>
                <a:t>I3: 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R3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(R2)+(R1)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</a:rPr>
                <a:t>I4: 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R1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(R4)+25</a:t>
              </a: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</a:rPr>
                <a:t>I5: 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R1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kumimoji="0" lang="en-US" altLang="zh-CN" sz="1800" dirty="0">
                  <a:solidFill>
                    <a:srgbClr val="0070C0"/>
                  </a:solidFill>
                  <a:latin typeface="+mn-ea"/>
                </a:rPr>
                <a:t>R0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)+20</a:t>
              </a:r>
            </a:p>
          </p:txBody>
        </p:sp>
        <p:sp>
          <p:nvSpPr>
            <p:cNvPr id="36" name="Text Box 112"/>
            <p:cNvSpPr txBox="1">
              <a:spLocks noChangeArrowheads="1"/>
            </p:cNvSpPr>
            <p:nvPr/>
          </p:nvSpPr>
          <p:spPr bwMode="auto">
            <a:xfrm>
              <a:off x="5652336" y="2348880"/>
              <a:ext cx="1944000" cy="2016224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</a:ln>
          </p:spPr>
          <p:txBody>
            <a:bodyPr lIns="36000" tIns="10800" rIns="36000" bIns="10800" anchor="t" anchorCtr="0"/>
            <a:lstStyle/>
            <a:p>
              <a:pPr eaLnBrk="0" hangingPunct="0"/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  <a:ea typeface="+mn-ea"/>
                </a:rPr>
                <a:t>I6: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R0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(R1)-25</a:t>
              </a:r>
              <a:endParaRPr kumimoji="0" lang="en-US" altLang="zh-CN" sz="1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0" hangingPunct="0">
                <a:spcBef>
                  <a:spcPts val="1200"/>
                </a:spcBef>
              </a:pPr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  <a:ea typeface="+mn-ea"/>
                </a:rPr>
                <a:t>I7: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 JNZ 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I9</a:t>
              </a:r>
            </a:p>
            <a:p>
              <a:pPr eaLnBrk="0" hangingPunct="0">
                <a:spcBef>
                  <a:spcPts val="1800"/>
                </a:spcBef>
              </a:pPr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</a:rPr>
                <a:t>I8: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 R1</a:t>
              </a:r>
              <a:r>
                <a:rPr kumimoji="0" lang="zh-CN" altLang="en-US" sz="1800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kumimoji="0" lang="en-US" altLang="zh-CN" sz="1800" dirty="0">
                  <a:solidFill>
                    <a:schemeClr val="tx1"/>
                  </a:solidFill>
                  <a:latin typeface="+mn-ea"/>
                </a:rPr>
                <a:t>(R1)+50</a:t>
              </a:r>
            </a:p>
            <a:p>
              <a:pPr eaLnBrk="0" hangingPunct="0">
                <a:spcBef>
                  <a:spcPts val="1800"/>
                </a:spcBef>
              </a:pPr>
              <a:r>
                <a:rPr kumimoji="0" lang="en-US" altLang="zh-CN" sz="1800" dirty="0">
                  <a:solidFill>
                    <a:srgbClr val="990099"/>
                  </a:solidFill>
                  <a:latin typeface="+mn-ea"/>
                </a:rPr>
                <a:t>I9:</a:t>
              </a:r>
            </a:p>
          </p:txBody>
        </p:sp>
        <p:cxnSp>
          <p:nvCxnSpPr>
            <p:cNvPr id="38" name="直接箭头连接符 93"/>
            <p:cNvCxnSpPr/>
            <p:nvPr/>
          </p:nvCxnSpPr>
          <p:spPr bwMode="auto">
            <a:xfrm>
              <a:off x="2123728" y="2636912"/>
              <a:ext cx="483727" cy="17859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93"/>
            <p:cNvCxnSpPr/>
            <p:nvPr/>
          </p:nvCxnSpPr>
          <p:spPr bwMode="auto">
            <a:xfrm>
              <a:off x="2051720" y="3906033"/>
              <a:ext cx="0" cy="21600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93"/>
            <p:cNvCxnSpPr/>
            <p:nvPr/>
          </p:nvCxnSpPr>
          <p:spPr bwMode="auto">
            <a:xfrm flipH="1">
              <a:off x="2051720" y="3482976"/>
              <a:ext cx="1080120" cy="19800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93"/>
            <p:cNvCxnSpPr/>
            <p:nvPr/>
          </p:nvCxnSpPr>
          <p:spPr bwMode="auto">
            <a:xfrm rot="5400000">
              <a:off x="5671440" y="3195943"/>
              <a:ext cx="270000" cy="79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22"/>
            <p:cNvCxnSpPr/>
            <p:nvPr/>
          </p:nvCxnSpPr>
          <p:spPr bwMode="auto">
            <a:xfrm>
              <a:off x="5590042" y="3667884"/>
              <a:ext cx="216000" cy="180000"/>
            </a:xfrm>
            <a:prstGeom prst="bentConnector3">
              <a:avLst>
                <a:gd name="adj1" fmla="val 99661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22"/>
            <p:cNvCxnSpPr/>
            <p:nvPr/>
          </p:nvCxnSpPr>
          <p:spPr bwMode="auto">
            <a:xfrm rot="5400000">
              <a:off x="5446857" y="3312806"/>
              <a:ext cx="496436" cy="213720"/>
            </a:xfrm>
            <a:prstGeom prst="bentConnector3">
              <a:avLst>
                <a:gd name="adj1" fmla="val -114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5" name="直接箭头连接符 93"/>
            <p:cNvCxnSpPr/>
            <p:nvPr/>
          </p:nvCxnSpPr>
          <p:spPr bwMode="auto">
            <a:xfrm>
              <a:off x="2123728" y="3068960"/>
              <a:ext cx="483727" cy="17859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0" name="Text Box 112"/>
          <p:cNvSpPr txBox="1">
            <a:spLocks noChangeArrowheads="1"/>
          </p:cNvSpPr>
          <p:nvPr/>
        </p:nvSpPr>
        <p:spPr bwMode="auto">
          <a:xfrm>
            <a:off x="3995936" y="2158993"/>
            <a:ext cx="1944216" cy="1414023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noFill/>
            <a:miter lim="800000"/>
          </a:ln>
        </p:spPr>
        <p:txBody>
          <a:bodyPr lIns="36000" tIns="10800" rIns="36000" bIns="10800" anchor="t" anchorCtr="0"/>
          <a:lstStyle/>
          <a:p>
            <a:pPr eaLnBrk="0" hangingPunct="0"/>
            <a:r>
              <a:rPr kumimoji="0"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正相关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—I2-I1,</a:t>
            </a:r>
          </a:p>
          <a:p>
            <a:pPr eaLnBrk="0" hangingPunct="0"/>
            <a:r>
              <a:rPr kumimoji="0"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       I3-I2</a:t>
            </a:r>
            <a:endParaRPr kumimoji="0"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eaLnBrk="0" hangingPunct="0"/>
            <a:r>
              <a:rPr kumimoji="0" lang="zh-CN" altLang="en-US" sz="1800" dirty="0">
                <a:solidFill>
                  <a:srgbClr val="990099"/>
                </a:solidFill>
                <a:latin typeface="+mn-ea"/>
                <a:ea typeface="+mn-ea"/>
              </a:rPr>
              <a:t>反 相 关</a:t>
            </a:r>
            <a:r>
              <a:rPr kumimoji="0" lang="en-US" altLang="zh-CN" sz="1800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I3-I4</a:t>
            </a:r>
          </a:p>
          <a:p>
            <a:pPr eaLnBrk="0" hangingPunct="0"/>
            <a:r>
              <a:rPr kumimoji="0" lang="zh-CN" altLang="en-US" sz="1800" dirty="0">
                <a:solidFill>
                  <a:srgbClr val="990099"/>
                </a:solidFill>
                <a:latin typeface="+mn-ea"/>
                <a:ea typeface="+mn-ea"/>
              </a:rPr>
              <a:t>输出相关</a:t>
            </a:r>
            <a:r>
              <a:rPr kumimoji="0" lang="en-US" altLang="zh-CN" sz="1800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I5-I4</a:t>
            </a:r>
          </a:p>
          <a:p>
            <a:pPr eaLnBrk="0" hangingPunct="0"/>
            <a:r>
              <a:rPr kumimoji="0" lang="zh-CN" altLang="en-US" sz="1800" dirty="0">
                <a:latin typeface="+mn-ea"/>
                <a:ea typeface="+mn-ea"/>
              </a:rPr>
              <a:t>控制相关</a:t>
            </a:r>
            <a:r>
              <a:rPr kumimoji="0" lang="en-US" altLang="zh-CN" sz="1800" dirty="0">
                <a:latin typeface="+mn-ea"/>
                <a:ea typeface="+mn-ea"/>
              </a:rPr>
              <a:t>—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I8-I7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71808" y="5147900"/>
            <a:ext cx="450039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上页流水线的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GPR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读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写间隔为几拍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3" name="线形标注 2 22"/>
          <p:cNvSpPr/>
          <p:nvPr/>
        </p:nvSpPr>
        <p:spPr bwMode="auto">
          <a:xfrm>
            <a:off x="7524328" y="4437112"/>
            <a:ext cx="1224000" cy="288000"/>
          </a:xfrm>
          <a:prstGeom prst="borderCallout2">
            <a:avLst>
              <a:gd name="adj1" fmla="val 46544"/>
              <a:gd name="adj2" fmla="val -757"/>
              <a:gd name="adj3" fmla="val 44298"/>
              <a:gd name="adj4" fmla="val -21413"/>
              <a:gd name="adj5" fmla="val -44866"/>
              <a:gd name="adj6" fmla="val -38473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noAutofit/>
          </a:bodyPr>
          <a:lstStyle/>
          <a:p>
            <a:pPr algn="ctr"/>
            <a:r>
              <a:rPr kumimoji="1" lang="zh-CN" altLang="en-US" sz="160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可能</a:t>
            </a:r>
            <a:r>
              <a:rPr kumimoji="1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需停顿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5229200"/>
            <a:ext cx="781799" cy="2160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1" grpId="0" animBg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3456383" cy="57692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/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、结构冒险处理</a:t>
            </a: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*产生原因：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5825" indent="-2155825">
              <a:lnSpc>
                <a:spcPct val="105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*处理方法：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  重复设置资源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 marL="2155825" indent="-2155825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分时使用资源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155825" indent="-2155825"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*应用选择：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63688" y="764704"/>
            <a:ext cx="7014262" cy="864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u="sng" dirty="0">
                <a:solidFill>
                  <a:srgbClr val="990099"/>
                </a:solidFill>
              </a:rPr>
              <a:t>争用</a:t>
            </a:r>
            <a:r>
              <a:rPr lang="zh-CN" altLang="en-US" dirty="0">
                <a:solidFill>
                  <a:schemeClr val="tx1"/>
                </a:solidFill>
              </a:rPr>
              <a:t>硬件资源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部件或路径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     如：</a:t>
            </a:r>
            <a:r>
              <a:rPr lang="en-US" altLang="zh-CN" sz="1800" dirty="0">
                <a:solidFill>
                  <a:schemeClr val="tx1"/>
                </a:solidFill>
              </a:rPr>
              <a:t>MEM</a:t>
            </a:r>
            <a:r>
              <a:rPr lang="zh-CN" altLang="en-US" sz="1800" dirty="0">
                <a:solidFill>
                  <a:schemeClr val="tx1"/>
                </a:solidFill>
              </a:rPr>
              <a:t>采用冯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·</a:t>
            </a:r>
            <a:r>
              <a:rPr lang="zh-CN" altLang="en-US" sz="1800" dirty="0">
                <a:solidFill>
                  <a:schemeClr val="tx1"/>
                </a:solidFill>
              </a:rPr>
              <a:t>诺依曼结构、</a:t>
            </a:r>
            <a:r>
              <a:rPr lang="en-US" altLang="zh-CN" sz="1800" dirty="0">
                <a:solidFill>
                  <a:schemeClr val="tx1"/>
                </a:solidFill>
              </a:rPr>
              <a:t>(PC)+4</a:t>
            </a:r>
            <a:r>
              <a:rPr lang="zh-CN" altLang="en-US" sz="1800" dirty="0">
                <a:solidFill>
                  <a:schemeClr val="tx1"/>
                </a:solidFill>
              </a:rPr>
              <a:t>复用</a:t>
            </a:r>
            <a:r>
              <a:rPr lang="en-US" altLang="zh-CN" sz="1800" dirty="0">
                <a:solidFill>
                  <a:schemeClr val="tx1"/>
                </a:solidFill>
              </a:rPr>
              <a:t>ALU</a:t>
            </a:r>
            <a:r>
              <a:rPr lang="zh-CN" altLang="en-US" sz="1800" dirty="0">
                <a:solidFill>
                  <a:schemeClr val="tx1"/>
                </a:solidFill>
              </a:rPr>
              <a:t>等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302154" y="1988840"/>
            <a:ext cx="7662334" cy="40934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消除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资源争用，适于</a:t>
            </a:r>
            <a:r>
              <a:rPr lang="zh-CN" altLang="en-US" u="sng" dirty="0">
                <a:solidFill>
                  <a:srgbClr val="990099"/>
                </a:solidFill>
                <a:latin typeface="+mn-ea"/>
                <a:ea typeface="+mn-ea"/>
              </a:rPr>
              <a:t>高频率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冲突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①部件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不复用、使用时间唯一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采用哈佛结构、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PC+4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增设地址加法器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又如：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段及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段的写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，可合并到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选择不同地址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+mn-ea"/>
              </a:rPr>
              <a:t>再如：</a:t>
            </a:r>
            <a:r>
              <a:rPr lang="zh-CN" altLang="en-US" sz="2000" dirty="0">
                <a:solidFill>
                  <a:schemeClr val="tx1"/>
                </a:solidFill>
              </a:rPr>
              <a:t>写</a:t>
            </a:r>
            <a:r>
              <a:rPr lang="en-US" altLang="zh-CN" sz="2000" dirty="0">
                <a:solidFill>
                  <a:schemeClr val="tx1"/>
                </a:solidFill>
              </a:rPr>
              <a:t>GPRs</a:t>
            </a:r>
            <a:r>
              <a:rPr lang="zh-CN" altLang="en-US" sz="2000" dirty="0">
                <a:solidFill>
                  <a:schemeClr val="tx1"/>
                </a:solidFill>
              </a:rPr>
              <a:t>统一安排在第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个段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②部件互连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采用专用结构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避免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资源争用，适于</a:t>
            </a:r>
            <a:r>
              <a:rPr lang="zh-CN" altLang="en-US" u="sng" dirty="0">
                <a:solidFill>
                  <a:srgbClr val="990099"/>
                </a:solidFill>
              </a:rPr>
              <a:t>低频率</a:t>
            </a:r>
            <a:r>
              <a:rPr lang="zh-CN" altLang="en-US" dirty="0">
                <a:solidFill>
                  <a:schemeClr val="tx1"/>
                </a:solidFill>
              </a:rPr>
              <a:t>冲突</a:t>
            </a:r>
            <a:endParaRPr lang="en-US" altLang="zh-CN" dirty="0">
              <a:solidFill>
                <a:schemeClr val="tx1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</a:t>
            </a:r>
            <a:r>
              <a:rPr lang="zh-CN" altLang="en-US" sz="2000" dirty="0">
                <a:solidFill>
                  <a:srgbClr val="0070C0"/>
                </a:solidFill>
              </a:rPr>
              <a:t>如：</a:t>
            </a:r>
            <a:r>
              <a:rPr lang="zh-CN" altLang="en-US" sz="2000" dirty="0">
                <a:solidFill>
                  <a:schemeClr val="tx1"/>
                </a:solidFill>
              </a:rPr>
              <a:t>冲突时使流水线停顿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后续指令暂停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155825" indent="-2155825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权衡性能损失～硬件成本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868144" y="3861048"/>
            <a:ext cx="2602519" cy="509151"/>
            <a:chOff x="5837137" y="4504025"/>
            <a:chExt cx="2602519" cy="509151"/>
          </a:xfrm>
        </p:grpSpPr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6639496" y="4509096"/>
              <a:ext cx="36004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5837137" y="4504025"/>
              <a:ext cx="831805" cy="5091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t" anchorCtr="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I1:l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I2:add</a:t>
              </a:r>
            </a:p>
          </p:txBody>
        </p:sp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6999536" y="4509120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" name="Text Box 65"/>
            <p:cNvSpPr txBox="1">
              <a:spLocks noChangeArrowheads="1"/>
            </p:cNvSpPr>
            <p:nvPr/>
          </p:nvSpPr>
          <p:spPr bwMode="auto">
            <a:xfrm>
              <a:off x="7359576" y="4509120"/>
              <a:ext cx="36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7719616" y="4509120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MEM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2" name="Text Box 67"/>
            <p:cNvSpPr txBox="1">
              <a:spLocks noChangeArrowheads="1"/>
            </p:cNvSpPr>
            <p:nvPr/>
          </p:nvSpPr>
          <p:spPr bwMode="auto">
            <a:xfrm>
              <a:off x="8079656" y="4509120"/>
              <a:ext cx="360000" cy="216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WB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6999536" y="4797152"/>
              <a:ext cx="36004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7359576" y="4797176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7719616" y="4797176"/>
              <a:ext cx="36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EX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Text Box 66"/>
            <p:cNvSpPr txBox="1">
              <a:spLocks noChangeArrowheads="1"/>
            </p:cNvSpPr>
            <p:nvPr/>
          </p:nvSpPr>
          <p:spPr bwMode="auto">
            <a:xfrm>
              <a:off x="8079656" y="4797176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</p:grpSp>
      <p:sp>
        <p:nvSpPr>
          <p:cNvPr id="37" name="Text Box 67"/>
          <p:cNvSpPr txBox="1">
            <a:spLocks noChangeArrowheads="1"/>
          </p:cNvSpPr>
          <p:nvPr/>
        </p:nvSpPr>
        <p:spPr bwMode="auto">
          <a:xfrm>
            <a:off x="8109917" y="4154175"/>
            <a:ext cx="360000" cy="2160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WB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3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99 0.00047 L 0.03924 0.0004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95" name="Text Box 159"/>
          <p:cNvSpPr txBox="1">
            <a:spLocks noChangeArrowheads="1"/>
          </p:cNvSpPr>
          <p:nvPr/>
        </p:nvSpPr>
        <p:spPr bwMode="auto">
          <a:xfrm>
            <a:off x="215932" y="332656"/>
            <a:ext cx="8713786" cy="2996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示例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1—</a:t>
            </a: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CISC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流水线的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访存冲突</a:t>
            </a:r>
            <a:r>
              <a:rPr lang="zh-CN" altLang="en-US" sz="2200" b="1" u="sng" dirty="0">
                <a:solidFill>
                  <a:schemeClr val="tx1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</a:rPr>
              <a:t>(Intel PII</a:t>
            </a:r>
            <a:r>
              <a:rPr lang="zh-CN" altLang="en-US" sz="1800" dirty="0">
                <a:solidFill>
                  <a:schemeClr val="tx1"/>
                </a:solidFill>
              </a:rPr>
              <a:t>采用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流水线组成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  <a:r>
              <a:rPr lang="en-US" altLang="zh-CN" sz="2200" dirty="0">
                <a:solidFill>
                  <a:srgbClr val="990099"/>
                </a:solidFill>
              </a:rPr>
              <a:t>IF</a:t>
            </a:r>
            <a:r>
              <a:rPr lang="en-US" altLang="zh-CN" sz="2200" dirty="0">
                <a:solidFill>
                  <a:schemeClr val="tx1"/>
                </a:solidFill>
              </a:rPr>
              <a:t>+ID+</a:t>
            </a:r>
            <a:r>
              <a:rPr lang="en-US" altLang="zh-CN" sz="2200" dirty="0">
                <a:solidFill>
                  <a:srgbClr val="990099"/>
                </a:solidFill>
              </a:rPr>
              <a:t>OF</a:t>
            </a:r>
            <a:r>
              <a:rPr lang="en-US" altLang="zh-CN" sz="2200" dirty="0">
                <a:solidFill>
                  <a:schemeClr val="tx1"/>
                </a:solidFill>
              </a:rPr>
              <a:t>+EX+</a:t>
            </a:r>
            <a:r>
              <a:rPr lang="en-US" altLang="zh-CN" sz="2200" dirty="0">
                <a:solidFill>
                  <a:srgbClr val="990099"/>
                </a:solidFill>
              </a:rPr>
              <a:t>WB           </a:t>
            </a:r>
            <a:r>
              <a:rPr lang="zh-CN" altLang="en-US" sz="1800" dirty="0">
                <a:solidFill>
                  <a:schemeClr val="tx1"/>
                </a:solidFill>
              </a:rPr>
              <a:t>←适于</a:t>
            </a:r>
            <a:r>
              <a:rPr lang="en-US" altLang="zh-CN" sz="1800" dirty="0">
                <a:solidFill>
                  <a:schemeClr val="tx1"/>
                </a:solidFill>
              </a:rPr>
              <a:t>R-M</a:t>
            </a:r>
            <a:r>
              <a:rPr lang="zh-CN" altLang="en-US" sz="1800" dirty="0">
                <a:solidFill>
                  <a:schemeClr val="tx1"/>
                </a:solidFill>
              </a:rPr>
              <a:t>型指令集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    处理方案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   ①</a:t>
            </a:r>
            <a:r>
              <a:rPr lang="zh-CN" altLang="en-US" sz="2200" dirty="0">
                <a:solidFill>
                  <a:schemeClr val="tx1"/>
                </a:solidFill>
              </a:rPr>
              <a:t>增设</a:t>
            </a:r>
            <a:r>
              <a:rPr lang="zh-CN" altLang="en-US" sz="2200" u="sng" dirty="0">
                <a:solidFill>
                  <a:schemeClr val="tx1"/>
                </a:solidFill>
              </a:rPr>
              <a:t>一个</a:t>
            </a:r>
            <a:r>
              <a:rPr lang="en-US" altLang="zh-CN" sz="2200" u="sng" dirty="0">
                <a:solidFill>
                  <a:schemeClr val="tx1"/>
                </a:solidFill>
              </a:rPr>
              <a:t>MEM</a:t>
            </a:r>
            <a:r>
              <a:rPr lang="en-US" altLang="zh-CN" sz="1800" dirty="0">
                <a:solidFill>
                  <a:schemeClr val="tx1"/>
                </a:solidFill>
              </a:rPr>
              <a:t>(IF-OF/WB</a:t>
            </a:r>
            <a:r>
              <a:rPr lang="zh-CN" altLang="en-US" sz="1800" dirty="0">
                <a:solidFill>
                  <a:schemeClr val="tx1"/>
                </a:solidFill>
              </a:rPr>
              <a:t>冲突</a:t>
            </a:r>
            <a:r>
              <a:rPr lang="zh-CN" altLang="en-US" sz="1800" dirty="0"/>
              <a:t>↓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zh-CN" altLang="en-US" sz="1600" dirty="0">
                <a:solidFill>
                  <a:schemeClr val="tx1"/>
                </a:solidFill>
              </a:rPr>
              <a:t>仅</a:t>
            </a:r>
            <a:r>
              <a:rPr lang="en-US" altLang="zh-CN" sz="1600" dirty="0">
                <a:solidFill>
                  <a:schemeClr val="tx1"/>
                </a:solidFill>
              </a:rPr>
              <a:t>L1-D$</a:t>
            </a:r>
            <a:r>
              <a:rPr lang="zh-CN" altLang="en-US" sz="1600" dirty="0">
                <a:solidFill>
                  <a:schemeClr val="tx1"/>
                </a:solidFill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</a:rPr>
              <a:t>L1-I$</a:t>
            </a:r>
            <a:r>
              <a:rPr lang="zh-CN" altLang="en-US" sz="1600" u="sng" dirty="0">
                <a:solidFill>
                  <a:srgbClr val="0070C0"/>
                </a:solidFill>
              </a:rPr>
              <a:t>同时缺失</a:t>
            </a:r>
            <a:r>
              <a:rPr lang="zh-CN" altLang="en-US" sz="1600" dirty="0">
                <a:solidFill>
                  <a:schemeClr val="tx1"/>
                </a:solidFill>
              </a:rPr>
              <a:t>时</a:t>
            </a:r>
            <a:r>
              <a:rPr lang="en-US" altLang="zh-CN" sz="1600" dirty="0">
                <a:solidFill>
                  <a:schemeClr val="tx1"/>
                </a:solidFill>
              </a:rPr>
              <a:t>]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   ②</a:t>
            </a:r>
            <a:r>
              <a:rPr lang="zh-CN" altLang="en-US" sz="2200" dirty="0">
                <a:solidFill>
                  <a:schemeClr val="tx1"/>
                </a:solidFill>
              </a:rPr>
              <a:t>增设</a:t>
            </a:r>
            <a:r>
              <a:rPr lang="zh-CN" altLang="en-US" sz="2200" u="sng" dirty="0">
                <a:solidFill>
                  <a:schemeClr val="tx1"/>
                </a:solidFill>
              </a:rPr>
              <a:t>数据</a:t>
            </a:r>
            <a:r>
              <a:rPr lang="en-US" altLang="zh-CN" sz="2200" u="sng" dirty="0">
                <a:solidFill>
                  <a:schemeClr val="tx1"/>
                </a:solidFill>
              </a:rPr>
              <a:t>MOB</a:t>
            </a:r>
            <a:r>
              <a:rPr lang="en-US" altLang="zh-CN" sz="1800" dirty="0">
                <a:solidFill>
                  <a:schemeClr val="tx2"/>
                </a:solidFill>
              </a:rPr>
              <a:t>(OF-WB</a:t>
            </a:r>
            <a:r>
              <a:rPr lang="zh-CN" altLang="en-US" sz="1800" dirty="0">
                <a:solidFill>
                  <a:schemeClr val="tx2"/>
                </a:solidFill>
              </a:rPr>
              <a:t>冲突</a:t>
            </a:r>
            <a:r>
              <a:rPr lang="zh-CN" altLang="en-US" sz="1800" dirty="0"/>
              <a:t>↓</a:t>
            </a:r>
            <a:r>
              <a:rPr lang="en-US" altLang="zh-CN" sz="1600" dirty="0">
                <a:solidFill>
                  <a:schemeClr val="tx2"/>
                </a:solidFill>
              </a:rPr>
              <a:t>[</a:t>
            </a:r>
            <a:r>
              <a:rPr lang="zh-CN" altLang="en-US" sz="1600" dirty="0">
                <a:solidFill>
                  <a:schemeClr val="tx1"/>
                </a:solidFill>
              </a:rPr>
              <a:t>仅</a:t>
            </a:r>
            <a:r>
              <a:rPr lang="en-US" altLang="zh-CN" sz="1600" dirty="0">
                <a:solidFill>
                  <a:schemeClr val="tx2"/>
                </a:solidFill>
              </a:rPr>
              <a:t>MOB</a:t>
            </a:r>
            <a:r>
              <a:rPr lang="zh-CN" altLang="en-US" sz="1600" dirty="0">
                <a:solidFill>
                  <a:schemeClr val="tx2"/>
                </a:solidFill>
              </a:rPr>
              <a:t>及</a:t>
            </a:r>
            <a:r>
              <a:rPr lang="en-US" altLang="zh-CN" sz="1600" dirty="0">
                <a:solidFill>
                  <a:schemeClr val="tx2"/>
                </a:solidFill>
              </a:rPr>
              <a:t>OF</a:t>
            </a:r>
            <a:r>
              <a:rPr lang="zh-CN" altLang="en-US" sz="1600" dirty="0">
                <a:solidFill>
                  <a:schemeClr val="tx2"/>
                </a:solidFill>
              </a:rPr>
              <a:t>段</a:t>
            </a:r>
            <a:r>
              <a:rPr lang="zh-CN" altLang="en-US" sz="1600" u="sng" dirty="0">
                <a:solidFill>
                  <a:srgbClr val="0070C0"/>
                </a:solidFill>
              </a:rPr>
              <a:t>同时访问</a:t>
            </a:r>
            <a:r>
              <a:rPr lang="en-US" altLang="zh-CN" sz="1600" u="sng" dirty="0">
                <a:solidFill>
                  <a:srgbClr val="0070C0"/>
                </a:solidFill>
              </a:rPr>
              <a:t>L1$</a:t>
            </a:r>
            <a:r>
              <a:rPr lang="zh-CN" altLang="en-US" sz="1600" dirty="0">
                <a:solidFill>
                  <a:schemeClr val="tx2"/>
                </a:solidFill>
              </a:rPr>
              <a:t>时</a:t>
            </a:r>
            <a:r>
              <a:rPr lang="en-US" altLang="zh-CN" sz="1600" dirty="0">
                <a:solidFill>
                  <a:schemeClr val="tx2"/>
                </a:solidFill>
              </a:rPr>
              <a:t>]</a:t>
            </a:r>
            <a:r>
              <a:rPr lang="en-US" altLang="zh-CN" sz="1800" dirty="0">
                <a:solidFill>
                  <a:schemeClr val="tx2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   ③</a:t>
            </a:r>
            <a:r>
              <a:rPr lang="zh-CN" altLang="en-US" sz="2200" dirty="0">
                <a:solidFill>
                  <a:schemeClr val="tx1"/>
                </a:solidFill>
              </a:rPr>
              <a:t>增设</a:t>
            </a:r>
            <a:r>
              <a:rPr lang="zh-CN" altLang="en-US" sz="2200" u="sng" dirty="0">
                <a:solidFill>
                  <a:schemeClr val="tx1"/>
                </a:solidFill>
              </a:rPr>
              <a:t>指令</a:t>
            </a:r>
            <a:r>
              <a:rPr lang="zh-CN" altLang="en-US" sz="2200" u="sng" dirty="0">
                <a:solidFill>
                  <a:srgbClr val="0070C0"/>
                </a:solidFill>
              </a:rPr>
              <a:t>预取</a:t>
            </a:r>
            <a:r>
              <a:rPr lang="zh-CN" altLang="en-US" sz="2200" u="sng" dirty="0">
                <a:solidFill>
                  <a:schemeClr val="tx1"/>
                </a:solidFill>
              </a:rPr>
              <a:t>缓冲器</a:t>
            </a:r>
            <a:r>
              <a:rPr lang="en-US" altLang="zh-CN" sz="1800" dirty="0">
                <a:solidFill>
                  <a:schemeClr val="tx1"/>
                </a:solidFill>
              </a:rPr>
              <a:t>(L1-D$</a:t>
            </a:r>
            <a:r>
              <a:rPr lang="zh-CN" altLang="en-US" sz="1800" dirty="0">
                <a:solidFill>
                  <a:schemeClr val="tx1"/>
                </a:solidFill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</a:rPr>
              <a:t>L1-I$</a:t>
            </a:r>
            <a:r>
              <a:rPr lang="zh-CN" altLang="en-US" sz="1800" dirty="0">
                <a:solidFill>
                  <a:schemeClr val="tx1"/>
                </a:solidFill>
              </a:rPr>
              <a:t>冲突</a:t>
            </a:r>
            <a:r>
              <a:rPr lang="zh-CN" altLang="en-US" sz="1800" dirty="0"/>
              <a:t>↓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zh-CN" altLang="en-US" sz="1600" dirty="0">
                <a:solidFill>
                  <a:schemeClr val="tx1"/>
                </a:solidFill>
              </a:rPr>
              <a:t>仅</a:t>
            </a:r>
            <a:r>
              <a:rPr lang="zh-CN" altLang="en-US" sz="1600" u="sng" dirty="0">
                <a:solidFill>
                  <a:srgbClr val="0070C0"/>
                </a:solidFill>
              </a:rPr>
              <a:t>同时缺失</a:t>
            </a:r>
            <a:r>
              <a:rPr lang="zh-CN" altLang="en-US" sz="1600" dirty="0">
                <a:solidFill>
                  <a:schemeClr val="tx1"/>
                </a:solidFill>
              </a:rPr>
              <a:t>时</a:t>
            </a:r>
            <a:r>
              <a:rPr lang="en-US" altLang="zh-CN" sz="1600" dirty="0">
                <a:solidFill>
                  <a:schemeClr val="tx1"/>
                </a:solidFill>
              </a:rPr>
              <a:t>]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   ④</a:t>
            </a:r>
            <a:r>
              <a:rPr lang="en-US" altLang="zh-CN" sz="2200" dirty="0">
                <a:solidFill>
                  <a:schemeClr val="tx1"/>
                </a:solidFill>
              </a:rPr>
              <a:t>L1-D$</a:t>
            </a:r>
            <a:r>
              <a:rPr lang="zh-CN" altLang="en-US" sz="2200" dirty="0">
                <a:solidFill>
                  <a:schemeClr val="tx1"/>
                </a:solidFill>
              </a:rPr>
              <a:t>与</a:t>
            </a:r>
            <a:r>
              <a:rPr lang="en-US" altLang="zh-CN" sz="2200" dirty="0">
                <a:solidFill>
                  <a:schemeClr val="tx1"/>
                </a:solidFill>
              </a:rPr>
              <a:t>L1-I$</a:t>
            </a:r>
            <a:r>
              <a:rPr lang="zh-CN" altLang="en-US" sz="2200" dirty="0">
                <a:solidFill>
                  <a:schemeClr val="tx1"/>
                </a:solidFill>
              </a:rPr>
              <a:t>同时缺失时</a:t>
            </a:r>
            <a:r>
              <a:rPr lang="zh-CN" altLang="en-US" sz="2200" u="sng" dirty="0">
                <a:solidFill>
                  <a:schemeClr val="tx1"/>
                </a:solidFill>
              </a:rPr>
              <a:t>串行访问</a:t>
            </a:r>
            <a:r>
              <a:rPr lang="en-US" altLang="zh-CN" sz="2200" dirty="0">
                <a:solidFill>
                  <a:schemeClr val="tx1"/>
                </a:solidFill>
              </a:rPr>
              <a:t>L2$/</a:t>
            </a:r>
            <a:r>
              <a:rPr lang="zh-CN" altLang="en-US" sz="2200" dirty="0">
                <a:solidFill>
                  <a:schemeClr val="tx1"/>
                </a:solidFill>
              </a:rPr>
              <a:t>主存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/>
              <a:t>解决</a:t>
            </a:r>
            <a:r>
              <a:rPr lang="zh-CN" altLang="en-US" sz="1800" dirty="0">
                <a:solidFill>
                  <a:schemeClr val="tx1"/>
                </a:solidFill>
              </a:rPr>
              <a:t>冲突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Text Box 39"/>
          <p:cNvSpPr txBox="1">
            <a:spLocks noChangeArrowheads="1"/>
          </p:cNvSpPr>
          <p:nvPr/>
        </p:nvSpPr>
        <p:spPr bwMode="auto">
          <a:xfrm>
            <a:off x="5006181" y="5659338"/>
            <a:ext cx="1870075" cy="361950"/>
          </a:xfrm>
          <a:prstGeom prst="rect">
            <a:avLst/>
          </a:prstGeom>
          <a:solidFill>
            <a:srgbClr val="FF99CC">
              <a:alpha val="80000"/>
            </a:srgbClr>
          </a:solidFill>
          <a:ln w="19050">
            <a:solidFill>
              <a:srgbClr val="000000"/>
            </a:solidFill>
            <a:miter lim="800000"/>
          </a:ln>
        </p:spPr>
        <p:txBody>
          <a:bodyPr lIns="18000" tIns="10800" rIns="18000" bIns="10800" anchor="ctr"/>
          <a:lstStyle/>
          <a:p>
            <a:pPr algn="ctr" eaLnBrk="0" hangingPunct="0"/>
            <a:r>
              <a:rPr kumimoji="0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指令预取缓冲器</a:t>
            </a:r>
          </a:p>
        </p:txBody>
      </p:sp>
      <p:grpSp>
        <p:nvGrpSpPr>
          <p:cNvPr id="97" name="Group 190"/>
          <p:cNvGrpSpPr/>
          <p:nvPr/>
        </p:nvGrpSpPr>
        <p:grpSpPr bwMode="auto">
          <a:xfrm>
            <a:off x="5216555" y="4371869"/>
            <a:ext cx="1944688" cy="792163"/>
            <a:chOff x="3016" y="1661"/>
            <a:chExt cx="1225" cy="499"/>
          </a:xfrm>
        </p:grpSpPr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3016" y="1661"/>
              <a:ext cx="862" cy="4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L1 I-Cache</a:t>
              </a:r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206"/>
          <p:cNvGrpSpPr/>
          <p:nvPr/>
        </p:nvGrpSpPr>
        <p:grpSpPr bwMode="auto">
          <a:xfrm>
            <a:off x="679480" y="3425726"/>
            <a:ext cx="8250238" cy="2592388"/>
            <a:chOff x="158" y="1071"/>
            <a:chExt cx="5197" cy="1633"/>
          </a:xfrm>
        </p:grpSpPr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340" y="2476"/>
              <a:ext cx="726" cy="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</a:rPr>
                <a:t>信号形成</a:t>
              </a:r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4241" y="1751"/>
              <a:ext cx="317" cy="3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BIU</a:t>
              </a:r>
            </a:p>
          </p:txBody>
        </p:sp>
        <p:sp>
          <p:nvSpPr>
            <p:cNvPr id="103" name="Line 8"/>
            <p:cNvSpPr>
              <a:spLocks noChangeShapeType="1"/>
            </p:cNvSpPr>
            <p:nvPr/>
          </p:nvSpPr>
          <p:spPr bwMode="auto">
            <a:xfrm>
              <a:off x="4558" y="1932"/>
              <a:ext cx="4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Line 9"/>
            <p:cNvSpPr>
              <a:spLocks noChangeShapeType="1"/>
            </p:cNvSpPr>
            <p:nvPr/>
          </p:nvSpPr>
          <p:spPr bwMode="auto">
            <a:xfrm flipH="1" flipV="1">
              <a:off x="2563" y="2614"/>
              <a:ext cx="3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4635" y="1751"/>
              <a:ext cx="318" cy="363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前端</a:t>
              </a:r>
            </a:p>
            <a:p>
              <a:pPr algn="ctr" eaLnBrk="0" hangingPunct="0">
                <a:lnSpc>
                  <a:spcPct val="14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总线</a:t>
              </a:r>
            </a:p>
          </p:txBody>
        </p:sp>
        <p:sp>
          <p:nvSpPr>
            <p:cNvPr id="106" name="Text Box 11"/>
            <p:cNvSpPr txBox="1">
              <a:spLocks noChangeArrowheads="1"/>
            </p:cNvSpPr>
            <p:nvPr/>
          </p:nvSpPr>
          <p:spPr bwMode="auto">
            <a:xfrm>
              <a:off x="1293" y="2476"/>
              <a:ext cx="543" cy="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</a:rPr>
                <a:t>译码器</a:t>
              </a:r>
            </a:p>
          </p:txBody>
        </p: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 flipH="1" flipV="1">
              <a:off x="1066" y="2614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 flipV="1">
              <a:off x="455" y="2340"/>
              <a:ext cx="0" cy="13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3424" y="2159"/>
              <a:ext cx="0" cy="31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Line 16"/>
            <p:cNvSpPr>
              <a:spLocks noChangeShapeType="1"/>
            </p:cNvSpPr>
            <p:nvPr/>
          </p:nvSpPr>
          <p:spPr bwMode="auto">
            <a:xfrm>
              <a:off x="3424" y="1252"/>
              <a:ext cx="0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Line 17"/>
            <p:cNvSpPr>
              <a:spLocks noChangeShapeType="1"/>
            </p:cNvSpPr>
            <p:nvPr/>
          </p:nvSpPr>
          <p:spPr bwMode="auto">
            <a:xfrm flipH="1" flipV="1">
              <a:off x="4377" y="1345"/>
              <a:ext cx="0" cy="4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385" y="1162"/>
              <a:ext cx="326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Line 20"/>
            <p:cNvSpPr>
              <a:spLocks noChangeShapeType="1"/>
            </p:cNvSpPr>
            <p:nvPr/>
          </p:nvSpPr>
          <p:spPr bwMode="auto">
            <a:xfrm flipV="1">
              <a:off x="385" y="1253"/>
              <a:ext cx="326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3865" y="1073"/>
              <a:ext cx="72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L2 Cache</a:t>
              </a:r>
            </a:p>
          </p:txBody>
        </p:sp>
        <p:sp>
          <p:nvSpPr>
            <p:cNvPr id="115" name="Text Box 24"/>
            <p:cNvSpPr txBox="1">
              <a:spLocks noChangeArrowheads="1"/>
            </p:cNvSpPr>
            <p:nvPr/>
          </p:nvSpPr>
          <p:spPr bwMode="auto">
            <a:xfrm>
              <a:off x="5037" y="1569"/>
              <a:ext cx="318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主</a:t>
              </a:r>
              <a:endPara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 eaLnBrk="0" hangingPunct="0"/>
              <a:endPara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 eaLnBrk="0" hangingPunct="0"/>
              <a:r>
                <a:rPr kumimoji="0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16" name="Line 29"/>
            <p:cNvSpPr>
              <a:spLocks noChangeShapeType="1"/>
            </p:cNvSpPr>
            <p:nvPr/>
          </p:nvSpPr>
          <p:spPr bwMode="auto">
            <a:xfrm>
              <a:off x="385" y="1071"/>
              <a:ext cx="326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Text Box 30"/>
            <p:cNvSpPr txBox="1">
              <a:spLocks noChangeArrowheads="1"/>
            </p:cNvSpPr>
            <p:nvPr/>
          </p:nvSpPr>
          <p:spPr bwMode="auto">
            <a:xfrm>
              <a:off x="1428" y="1569"/>
              <a:ext cx="409" cy="4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 dirty="0">
                  <a:solidFill>
                    <a:schemeClr val="tx1"/>
                  </a:solidFill>
                </a:rPr>
                <a:t>寄存器组</a:t>
              </a:r>
            </a:p>
          </p:txBody>
        </p:sp>
        <p:sp>
          <p:nvSpPr>
            <p:cNvPr id="118" name="Text Box 31"/>
            <p:cNvSpPr txBox="1">
              <a:spLocks noChangeArrowheads="1"/>
            </p:cNvSpPr>
            <p:nvPr/>
          </p:nvSpPr>
          <p:spPr bwMode="auto">
            <a:xfrm>
              <a:off x="1021" y="1479"/>
              <a:ext cx="227" cy="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转移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JEU</a:t>
              </a:r>
            </a:p>
          </p:txBody>
        </p:sp>
        <p:sp>
          <p:nvSpPr>
            <p:cNvPr id="119" name="Text Box 32"/>
            <p:cNvSpPr txBox="1">
              <a:spLocks noChangeArrowheads="1"/>
            </p:cNvSpPr>
            <p:nvPr/>
          </p:nvSpPr>
          <p:spPr bwMode="auto">
            <a:xfrm>
              <a:off x="385" y="1479"/>
              <a:ext cx="227" cy="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定点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120" name="Line 34"/>
            <p:cNvSpPr>
              <a:spLocks noChangeShapeType="1"/>
            </p:cNvSpPr>
            <p:nvPr/>
          </p:nvSpPr>
          <p:spPr bwMode="auto">
            <a:xfrm>
              <a:off x="1564" y="1252"/>
              <a:ext cx="0" cy="3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Line 35"/>
            <p:cNvSpPr>
              <a:spLocks noChangeShapeType="1"/>
            </p:cNvSpPr>
            <p:nvPr/>
          </p:nvSpPr>
          <p:spPr bwMode="auto">
            <a:xfrm flipH="1" flipV="1">
              <a:off x="1700" y="1071"/>
              <a:ext cx="0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Line 38"/>
            <p:cNvSpPr>
              <a:spLocks noChangeShapeType="1"/>
            </p:cNvSpPr>
            <p:nvPr/>
          </p:nvSpPr>
          <p:spPr bwMode="auto">
            <a:xfrm flipH="1">
              <a:off x="1610" y="1162"/>
              <a:ext cx="0" cy="4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Line 42"/>
            <p:cNvSpPr>
              <a:spLocks noChangeShapeType="1"/>
            </p:cNvSpPr>
            <p:nvPr/>
          </p:nvSpPr>
          <p:spPr bwMode="auto">
            <a:xfrm flipH="1" flipV="1">
              <a:off x="907" y="2340"/>
              <a:ext cx="0" cy="13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 Box 43"/>
            <p:cNvSpPr txBox="1">
              <a:spLocks noChangeArrowheads="1"/>
            </p:cNvSpPr>
            <p:nvPr/>
          </p:nvSpPr>
          <p:spPr bwMode="auto">
            <a:xfrm>
              <a:off x="545" y="2313"/>
              <a:ext cx="316" cy="136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125" name="Text Box 44"/>
            <p:cNvSpPr txBox="1">
              <a:spLocks noChangeArrowheads="1"/>
            </p:cNvSpPr>
            <p:nvPr/>
          </p:nvSpPr>
          <p:spPr bwMode="auto">
            <a:xfrm>
              <a:off x="703" y="1479"/>
              <a:ext cx="227" cy="6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浮点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FPU</a:t>
              </a:r>
            </a:p>
          </p:txBody>
        </p: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 flipH="1" flipV="1">
              <a:off x="431" y="1252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47"/>
            <p:cNvSpPr>
              <a:spLocks noChangeShapeType="1"/>
            </p:cNvSpPr>
            <p:nvPr/>
          </p:nvSpPr>
          <p:spPr bwMode="auto">
            <a:xfrm flipH="1">
              <a:off x="566" y="1071"/>
              <a:ext cx="1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 flipV="1">
              <a:off x="475" y="1162"/>
              <a:ext cx="1" cy="3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 Box 49"/>
            <p:cNvSpPr txBox="1">
              <a:spLocks noChangeArrowheads="1"/>
            </p:cNvSpPr>
            <p:nvPr/>
          </p:nvSpPr>
          <p:spPr bwMode="auto">
            <a:xfrm>
              <a:off x="1745" y="1343"/>
              <a:ext cx="182" cy="136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30" name="Text Box 50"/>
            <p:cNvSpPr txBox="1">
              <a:spLocks noChangeArrowheads="1"/>
            </p:cNvSpPr>
            <p:nvPr/>
          </p:nvSpPr>
          <p:spPr bwMode="auto">
            <a:xfrm>
              <a:off x="1338" y="1343"/>
              <a:ext cx="226" cy="136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>
                  <a:latin typeface="宋体" panose="02010600030101010101" pitchFamily="2" charset="-122"/>
                </a:rPr>
                <a:t>OF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3197" y="1343"/>
              <a:ext cx="227" cy="136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>
                  <a:latin typeface="宋体" panose="02010600030101010101" pitchFamily="2" charset="-122"/>
                </a:rPr>
                <a:t>OF</a:t>
              </a:r>
            </a:p>
          </p:txBody>
        </p:sp>
        <p:sp>
          <p:nvSpPr>
            <p:cNvPr id="132" name="Text Box 53"/>
            <p:cNvSpPr txBox="1">
              <a:spLocks noChangeArrowheads="1"/>
            </p:cNvSpPr>
            <p:nvPr/>
          </p:nvSpPr>
          <p:spPr bwMode="auto">
            <a:xfrm>
              <a:off x="1474" y="2295"/>
              <a:ext cx="181" cy="181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34" name="Text Box 55"/>
            <p:cNvSpPr txBox="1">
              <a:spLocks noChangeArrowheads="1"/>
            </p:cNvSpPr>
            <p:nvPr/>
          </p:nvSpPr>
          <p:spPr bwMode="auto">
            <a:xfrm>
              <a:off x="2064" y="2477"/>
              <a:ext cx="499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>
                  <a:solidFill>
                    <a:schemeClr val="tx1"/>
                  </a:solidFill>
                </a:rPr>
                <a:t>IR</a:t>
              </a:r>
            </a:p>
          </p:txBody>
        </p:sp>
        <p:sp>
          <p:nvSpPr>
            <p:cNvPr id="135" name="Line 56"/>
            <p:cNvSpPr>
              <a:spLocks noChangeShapeType="1"/>
            </p:cNvSpPr>
            <p:nvPr/>
          </p:nvSpPr>
          <p:spPr bwMode="auto">
            <a:xfrm flipH="1" flipV="1">
              <a:off x="1837" y="2614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Text Box 57"/>
            <p:cNvSpPr txBox="1">
              <a:spLocks noChangeArrowheads="1"/>
            </p:cNvSpPr>
            <p:nvPr/>
          </p:nvSpPr>
          <p:spPr bwMode="auto">
            <a:xfrm>
              <a:off x="158" y="1706"/>
              <a:ext cx="181" cy="136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37" name="Text Box 58"/>
            <p:cNvSpPr txBox="1">
              <a:spLocks noChangeArrowheads="1"/>
            </p:cNvSpPr>
            <p:nvPr/>
          </p:nvSpPr>
          <p:spPr bwMode="auto">
            <a:xfrm>
              <a:off x="4164" y="1391"/>
              <a:ext cx="409" cy="272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vert="eaVert" lIns="18000" tIns="10800" rIns="18000" bIns="10800"/>
            <a:lstStyle/>
            <a:p>
              <a:pPr algn="ctr" eaLnBrk="0" hangingPunct="0">
                <a:lnSpc>
                  <a:spcPct val="11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后端</a:t>
              </a:r>
            </a:p>
            <a:p>
              <a:pPr algn="ctr" eaLnBrk="0" hangingPunct="0">
                <a:lnSpc>
                  <a:spcPct val="140000"/>
                </a:lnSpc>
              </a:pPr>
              <a:r>
                <a:rPr kumimoji="0" lang="zh-CN" altLang="en-US" sz="1600" b="1" dirty="0">
                  <a:solidFill>
                    <a:schemeClr val="tx1"/>
                  </a:solidFill>
                </a:rPr>
                <a:t>总线</a:t>
              </a:r>
            </a:p>
          </p:txBody>
        </p:sp>
        <p:sp>
          <p:nvSpPr>
            <p:cNvPr id="138" name="Line 161"/>
            <p:cNvSpPr>
              <a:spLocks noChangeShapeType="1"/>
            </p:cNvSpPr>
            <p:nvPr/>
          </p:nvSpPr>
          <p:spPr bwMode="auto">
            <a:xfrm flipH="1" flipV="1">
              <a:off x="749" y="1252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Line 162"/>
            <p:cNvSpPr>
              <a:spLocks noChangeShapeType="1"/>
            </p:cNvSpPr>
            <p:nvPr/>
          </p:nvSpPr>
          <p:spPr bwMode="auto">
            <a:xfrm flipH="1">
              <a:off x="884" y="1071"/>
              <a:ext cx="1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Line 163"/>
            <p:cNvSpPr>
              <a:spLocks noChangeShapeType="1"/>
            </p:cNvSpPr>
            <p:nvPr/>
          </p:nvSpPr>
          <p:spPr bwMode="auto">
            <a:xfrm flipV="1">
              <a:off x="793" y="1162"/>
              <a:ext cx="1" cy="3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Line 164"/>
            <p:cNvSpPr>
              <a:spLocks noChangeShapeType="1"/>
            </p:cNvSpPr>
            <p:nvPr/>
          </p:nvSpPr>
          <p:spPr bwMode="auto">
            <a:xfrm flipH="1" flipV="1">
              <a:off x="1066" y="1252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Line 165"/>
            <p:cNvSpPr>
              <a:spLocks noChangeShapeType="1"/>
            </p:cNvSpPr>
            <p:nvPr/>
          </p:nvSpPr>
          <p:spPr bwMode="auto">
            <a:xfrm flipH="1">
              <a:off x="1201" y="1071"/>
              <a:ext cx="1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Line 166"/>
            <p:cNvSpPr>
              <a:spLocks noChangeShapeType="1"/>
            </p:cNvSpPr>
            <p:nvPr/>
          </p:nvSpPr>
          <p:spPr bwMode="auto">
            <a:xfrm flipV="1">
              <a:off x="1110" y="1162"/>
              <a:ext cx="1" cy="3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Group 202"/>
          <p:cNvGrpSpPr/>
          <p:nvPr/>
        </p:nvGrpSpPr>
        <p:grpSpPr bwMode="auto">
          <a:xfrm>
            <a:off x="4929218" y="4138520"/>
            <a:ext cx="1366837" cy="1223963"/>
            <a:chOff x="2835" y="1525"/>
            <a:chExt cx="861" cy="771"/>
          </a:xfrm>
        </p:grpSpPr>
        <p:sp>
          <p:nvSpPr>
            <p:cNvPr id="145" name="Rectangle 191"/>
            <p:cNvSpPr>
              <a:spLocks noChangeArrowheads="1"/>
            </p:cNvSpPr>
            <p:nvPr/>
          </p:nvSpPr>
          <p:spPr bwMode="auto">
            <a:xfrm>
              <a:off x="2835" y="1526"/>
              <a:ext cx="861" cy="90"/>
            </a:xfrm>
            <a:prstGeom prst="rect">
              <a:avLst/>
            </a:prstGeom>
            <a:solidFill>
              <a:srgbClr val="CC99FF">
                <a:alpha val="60001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192"/>
            <p:cNvSpPr>
              <a:spLocks noChangeArrowheads="1"/>
            </p:cNvSpPr>
            <p:nvPr/>
          </p:nvSpPr>
          <p:spPr bwMode="auto">
            <a:xfrm>
              <a:off x="2835" y="2206"/>
              <a:ext cx="861" cy="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93"/>
            <p:cNvSpPr>
              <a:spLocks noChangeArrowheads="1"/>
            </p:cNvSpPr>
            <p:nvPr/>
          </p:nvSpPr>
          <p:spPr bwMode="auto">
            <a:xfrm>
              <a:off x="2835" y="1616"/>
              <a:ext cx="90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194"/>
            <p:cNvSpPr>
              <a:spLocks noChangeShapeType="1"/>
            </p:cNvSpPr>
            <p:nvPr/>
          </p:nvSpPr>
          <p:spPr bwMode="auto">
            <a:xfrm>
              <a:off x="2835" y="1525"/>
              <a:ext cx="86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Line 195"/>
            <p:cNvSpPr>
              <a:spLocks noChangeShapeType="1"/>
            </p:cNvSpPr>
            <p:nvPr/>
          </p:nvSpPr>
          <p:spPr bwMode="auto">
            <a:xfrm>
              <a:off x="2925" y="1616"/>
              <a:ext cx="77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Line 196"/>
            <p:cNvSpPr>
              <a:spLocks noChangeShapeType="1"/>
            </p:cNvSpPr>
            <p:nvPr/>
          </p:nvSpPr>
          <p:spPr bwMode="auto">
            <a:xfrm>
              <a:off x="3696" y="1525"/>
              <a:ext cx="0" cy="91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Line 197"/>
            <p:cNvSpPr>
              <a:spLocks noChangeShapeType="1"/>
            </p:cNvSpPr>
            <p:nvPr/>
          </p:nvSpPr>
          <p:spPr bwMode="auto">
            <a:xfrm>
              <a:off x="2835" y="2296"/>
              <a:ext cx="86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Line 198"/>
            <p:cNvSpPr>
              <a:spLocks noChangeShapeType="1"/>
            </p:cNvSpPr>
            <p:nvPr/>
          </p:nvSpPr>
          <p:spPr bwMode="auto">
            <a:xfrm>
              <a:off x="2925" y="2206"/>
              <a:ext cx="771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Line 199"/>
            <p:cNvSpPr>
              <a:spLocks noChangeShapeType="1"/>
            </p:cNvSpPr>
            <p:nvPr/>
          </p:nvSpPr>
          <p:spPr bwMode="auto">
            <a:xfrm>
              <a:off x="3696" y="2205"/>
              <a:ext cx="0" cy="91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Line 200"/>
            <p:cNvSpPr>
              <a:spLocks noChangeShapeType="1"/>
            </p:cNvSpPr>
            <p:nvPr/>
          </p:nvSpPr>
          <p:spPr bwMode="auto">
            <a:xfrm>
              <a:off x="2835" y="1526"/>
              <a:ext cx="0" cy="77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Line 201"/>
            <p:cNvSpPr>
              <a:spLocks noChangeShapeType="1"/>
            </p:cNvSpPr>
            <p:nvPr/>
          </p:nvSpPr>
          <p:spPr bwMode="auto">
            <a:xfrm>
              <a:off x="2925" y="1616"/>
              <a:ext cx="0" cy="589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Group 210"/>
          <p:cNvGrpSpPr/>
          <p:nvPr/>
        </p:nvGrpSpPr>
        <p:grpSpPr bwMode="auto">
          <a:xfrm>
            <a:off x="4856193" y="5659338"/>
            <a:ext cx="1008062" cy="214312"/>
            <a:chOff x="2789" y="2478"/>
            <a:chExt cx="635" cy="135"/>
          </a:xfrm>
        </p:grpSpPr>
        <p:sp>
          <p:nvSpPr>
            <p:cNvPr id="157" name="Line 208"/>
            <p:cNvSpPr>
              <a:spLocks noChangeShapeType="1"/>
            </p:cNvSpPr>
            <p:nvPr/>
          </p:nvSpPr>
          <p:spPr bwMode="auto">
            <a:xfrm>
              <a:off x="2789" y="2613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Line 209"/>
            <p:cNvSpPr>
              <a:spLocks noChangeShapeType="1"/>
            </p:cNvSpPr>
            <p:nvPr/>
          </p:nvSpPr>
          <p:spPr bwMode="auto">
            <a:xfrm>
              <a:off x="3424" y="247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213"/>
          <p:cNvGrpSpPr/>
          <p:nvPr/>
        </p:nvGrpSpPr>
        <p:grpSpPr bwMode="auto">
          <a:xfrm>
            <a:off x="6080155" y="3425725"/>
            <a:ext cx="349233" cy="936625"/>
            <a:chOff x="5651500" y="1026"/>
            <a:chExt cx="349233" cy="590"/>
          </a:xfrm>
        </p:grpSpPr>
        <p:sp>
          <p:nvSpPr>
            <p:cNvPr id="160" name="Line 214"/>
            <p:cNvSpPr>
              <a:spLocks noChangeShapeType="1"/>
            </p:cNvSpPr>
            <p:nvPr/>
          </p:nvSpPr>
          <p:spPr bwMode="auto">
            <a:xfrm flipH="1">
              <a:off x="5651500" y="1026"/>
              <a:ext cx="0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 Box 215"/>
            <p:cNvSpPr txBox="1">
              <a:spLocks noChangeArrowheads="1"/>
            </p:cNvSpPr>
            <p:nvPr/>
          </p:nvSpPr>
          <p:spPr bwMode="auto">
            <a:xfrm>
              <a:off x="5714800" y="1298"/>
              <a:ext cx="285933" cy="148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>
                  <a:latin typeface="宋体" panose="02010600030101010101" pitchFamily="2" charset="-122"/>
                </a:rPr>
                <a:t>WB</a:t>
              </a:r>
            </a:p>
          </p:txBody>
        </p:sp>
      </p:grpSp>
      <p:grpSp>
        <p:nvGrpSpPr>
          <p:cNvPr id="162" name="Group 216"/>
          <p:cNvGrpSpPr/>
          <p:nvPr/>
        </p:nvGrpSpPr>
        <p:grpSpPr bwMode="auto">
          <a:xfrm>
            <a:off x="5216555" y="4352834"/>
            <a:ext cx="1944688" cy="793750"/>
            <a:chOff x="3016" y="1660"/>
            <a:chExt cx="1225" cy="500"/>
          </a:xfrm>
        </p:grpSpPr>
        <p:sp>
          <p:nvSpPr>
            <p:cNvPr id="163" name="Text Box 217"/>
            <p:cNvSpPr txBox="1">
              <a:spLocks noChangeArrowheads="1"/>
            </p:cNvSpPr>
            <p:nvPr/>
          </p:nvSpPr>
          <p:spPr bwMode="auto">
            <a:xfrm>
              <a:off x="3016" y="1660"/>
              <a:ext cx="86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L1 D-Cache</a:t>
              </a:r>
            </a:p>
          </p:txBody>
        </p:sp>
        <p:sp>
          <p:nvSpPr>
            <p:cNvPr id="164" name="Text Box 218"/>
            <p:cNvSpPr txBox="1">
              <a:spLocks noChangeArrowheads="1"/>
            </p:cNvSpPr>
            <p:nvPr/>
          </p:nvSpPr>
          <p:spPr bwMode="auto">
            <a:xfrm>
              <a:off x="3016" y="1932"/>
              <a:ext cx="862" cy="2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L1 I-Cache</a:t>
              </a:r>
            </a:p>
          </p:txBody>
        </p:sp>
        <p:sp>
          <p:nvSpPr>
            <p:cNvPr id="165" name="Line 219"/>
            <p:cNvSpPr>
              <a:spLocks noChangeShapeType="1"/>
            </p:cNvSpPr>
            <p:nvPr/>
          </p:nvSpPr>
          <p:spPr bwMode="auto">
            <a:xfrm flipH="1">
              <a:off x="3878" y="1796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Line 220"/>
            <p:cNvSpPr>
              <a:spLocks noChangeShapeType="1"/>
            </p:cNvSpPr>
            <p:nvPr/>
          </p:nvSpPr>
          <p:spPr bwMode="auto">
            <a:xfrm flipH="1" flipV="1">
              <a:off x="3878" y="2068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7" name="Oval 222"/>
          <p:cNvSpPr>
            <a:spLocks noChangeArrowheads="1"/>
          </p:cNvSpPr>
          <p:nvPr/>
        </p:nvSpPr>
        <p:spPr bwMode="auto">
          <a:xfrm>
            <a:off x="5649943" y="4130706"/>
            <a:ext cx="719137" cy="144462"/>
          </a:xfrm>
          <a:prstGeom prst="ellipse">
            <a:avLst/>
          </a:prstGeom>
          <a:solidFill>
            <a:srgbClr val="CC99FF">
              <a:alpha val="80000"/>
            </a:srgbClr>
          </a:solidFill>
          <a:ln w="9525">
            <a:solidFill>
              <a:srgbClr val="FF3399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Oval 223"/>
          <p:cNvSpPr>
            <a:spLocks noChangeArrowheads="1"/>
          </p:cNvSpPr>
          <p:nvPr/>
        </p:nvSpPr>
        <p:spPr bwMode="auto">
          <a:xfrm>
            <a:off x="6800880" y="4433788"/>
            <a:ext cx="215900" cy="720725"/>
          </a:xfrm>
          <a:prstGeom prst="ellipse">
            <a:avLst/>
          </a:prstGeom>
          <a:solidFill>
            <a:srgbClr val="CC99FF">
              <a:alpha val="80000"/>
            </a:srgbClr>
          </a:solidFill>
          <a:ln w="9525">
            <a:solidFill>
              <a:srgbClr val="FF3399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9" name="Group 225"/>
          <p:cNvGrpSpPr/>
          <p:nvPr/>
        </p:nvGrpSpPr>
        <p:grpSpPr bwMode="auto">
          <a:xfrm>
            <a:off x="3632230" y="3425725"/>
            <a:ext cx="1584325" cy="1441450"/>
            <a:chOff x="2018" y="1026"/>
            <a:chExt cx="998" cy="908"/>
          </a:xfrm>
        </p:grpSpPr>
        <p:sp>
          <p:nvSpPr>
            <p:cNvPr id="170" name="Text Box 226"/>
            <p:cNvSpPr txBox="1">
              <a:spLocks noChangeArrowheads="1"/>
            </p:cNvSpPr>
            <p:nvPr/>
          </p:nvSpPr>
          <p:spPr bwMode="auto">
            <a:xfrm>
              <a:off x="2018" y="1528"/>
              <a:ext cx="771" cy="40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存储顺序</a:t>
              </a:r>
            </a:p>
            <a:p>
              <a:pPr algn="ctr" eaLnBrk="0" hangingPunct="0"/>
              <a:r>
                <a:rPr kumimoji="0" lang="zh-CN" altLang="en-US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缓冲器</a:t>
              </a:r>
              <a:r>
                <a:rPr kumimoji="0"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MOB</a:t>
              </a:r>
            </a:p>
          </p:txBody>
        </p:sp>
        <p:sp>
          <p:nvSpPr>
            <p:cNvPr id="171" name="Line 227"/>
            <p:cNvSpPr>
              <a:spLocks noChangeShapeType="1"/>
            </p:cNvSpPr>
            <p:nvPr/>
          </p:nvSpPr>
          <p:spPr bwMode="auto">
            <a:xfrm flipH="1">
              <a:off x="2789" y="1707"/>
              <a:ext cx="22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Line 228"/>
            <p:cNvSpPr>
              <a:spLocks noChangeShapeType="1"/>
            </p:cNvSpPr>
            <p:nvPr/>
          </p:nvSpPr>
          <p:spPr bwMode="auto">
            <a:xfrm flipH="1" flipV="1">
              <a:off x="2381" y="1026"/>
              <a:ext cx="0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 Box 229"/>
            <p:cNvSpPr txBox="1">
              <a:spLocks noChangeArrowheads="1"/>
            </p:cNvSpPr>
            <p:nvPr/>
          </p:nvSpPr>
          <p:spPr bwMode="auto">
            <a:xfrm>
              <a:off x="2426" y="1298"/>
              <a:ext cx="181" cy="136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b="1" dirty="0">
                  <a:latin typeface="宋体" panose="02010600030101010101" pitchFamily="2" charset="-122"/>
                </a:rPr>
                <a:t>WB</a:t>
              </a:r>
            </a:p>
          </p:txBody>
        </p:sp>
      </p:grpSp>
      <p:grpSp>
        <p:nvGrpSpPr>
          <p:cNvPr id="174" name="Group 230"/>
          <p:cNvGrpSpPr/>
          <p:nvPr/>
        </p:nvGrpSpPr>
        <p:grpSpPr bwMode="auto">
          <a:xfrm>
            <a:off x="5000655" y="4217888"/>
            <a:ext cx="1008063" cy="360362"/>
            <a:chOff x="2880" y="1570"/>
            <a:chExt cx="635" cy="227"/>
          </a:xfrm>
        </p:grpSpPr>
        <p:sp>
          <p:nvSpPr>
            <p:cNvPr id="175" name="Rectangle 231"/>
            <p:cNvSpPr>
              <a:spLocks noChangeArrowheads="1"/>
            </p:cNvSpPr>
            <p:nvPr/>
          </p:nvSpPr>
          <p:spPr bwMode="auto">
            <a:xfrm>
              <a:off x="2880" y="1571"/>
              <a:ext cx="635" cy="4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Rectangle 232"/>
            <p:cNvSpPr>
              <a:spLocks noChangeArrowheads="1"/>
            </p:cNvSpPr>
            <p:nvPr/>
          </p:nvSpPr>
          <p:spPr bwMode="auto">
            <a:xfrm>
              <a:off x="2880" y="1615"/>
              <a:ext cx="4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Line 233"/>
            <p:cNvSpPr>
              <a:spLocks noChangeShapeType="1"/>
            </p:cNvSpPr>
            <p:nvPr/>
          </p:nvSpPr>
          <p:spPr bwMode="auto">
            <a:xfrm>
              <a:off x="2880" y="1570"/>
              <a:ext cx="635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Line 234"/>
            <p:cNvSpPr>
              <a:spLocks noChangeShapeType="1"/>
            </p:cNvSpPr>
            <p:nvPr/>
          </p:nvSpPr>
          <p:spPr bwMode="auto">
            <a:xfrm>
              <a:off x="2926" y="1615"/>
              <a:ext cx="589" cy="1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Line 235"/>
            <p:cNvSpPr>
              <a:spLocks noChangeShapeType="1"/>
            </p:cNvSpPr>
            <p:nvPr/>
          </p:nvSpPr>
          <p:spPr bwMode="auto">
            <a:xfrm>
              <a:off x="3515" y="1570"/>
              <a:ext cx="0" cy="4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Line 236"/>
            <p:cNvSpPr>
              <a:spLocks noChangeShapeType="1"/>
            </p:cNvSpPr>
            <p:nvPr/>
          </p:nvSpPr>
          <p:spPr bwMode="auto">
            <a:xfrm>
              <a:off x="2880" y="1571"/>
              <a:ext cx="0" cy="22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Line 237"/>
            <p:cNvSpPr>
              <a:spLocks noChangeShapeType="1"/>
            </p:cNvSpPr>
            <p:nvPr/>
          </p:nvSpPr>
          <p:spPr bwMode="auto">
            <a:xfrm flipH="1">
              <a:off x="2925" y="1615"/>
              <a:ext cx="1" cy="18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Line 238"/>
            <p:cNvSpPr>
              <a:spLocks noChangeShapeType="1"/>
            </p:cNvSpPr>
            <p:nvPr/>
          </p:nvSpPr>
          <p:spPr bwMode="auto">
            <a:xfrm>
              <a:off x="2880" y="1797"/>
              <a:ext cx="45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Oval 240"/>
          <p:cNvSpPr>
            <a:spLocks noChangeArrowheads="1"/>
          </p:cNvSpPr>
          <p:nvPr/>
        </p:nvSpPr>
        <p:spPr bwMode="auto">
          <a:xfrm>
            <a:off x="6872318" y="4433788"/>
            <a:ext cx="73025" cy="720725"/>
          </a:xfrm>
          <a:prstGeom prst="ellipse">
            <a:avLst/>
          </a:prstGeom>
          <a:solidFill>
            <a:srgbClr val="CC99FF">
              <a:alpha val="80000"/>
            </a:srgbClr>
          </a:solidFill>
          <a:ln w="9525">
            <a:solidFill>
              <a:srgbClr val="FF3399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483768" y="1196752"/>
            <a:ext cx="367280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策略：降低冲突概率→消除冲突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  <p:sp>
        <p:nvSpPr>
          <p:cNvPr id="185" name="线形标注 2 184"/>
          <p:cNvSpPr/>
          <p:nvPr/>
        </p:nvSpPr>
        <p:spPr bwMode="auto">
          <a:xfrm>
            <a:off x="6804248" y="1412776"/>
            <a:ext cx="2016000" cy="252000"/>
          </a:xfrm>
          <a:prstGeom prst="borderCallout2">
            <a:avLst>
              <a:gd name="adj1" fmla="val 46544"/>
              <a:gd name="adj2" fmla="val -757"/>
              <a:gd name="adj3" fmla="val 45007"/>
              <a:gd name="adj4" fmla="val -12546"/>
              <a:gd name="adj5" fmla="val 303074"/>
              <a:gd name="adj6" fmla="val -19940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chemeClr val="tx2"/>
                </a:solidFill>
              </a:rPr>
              <a:t>MOB</a:t>
            </a:r>
            <a:r>
              <a:rPr lang="zh-CN" altLang="en-US" sz="1600" dirty="0">
                <a:solidFill>
                  <a:schemeClr val="tx2"/>
                </a:solidFill>
              </a:rPr>
              <a:t>可在</a:t>
            </a:r>
            <a:r>
              <a:rPr lang="en-US" altLang="zh-CN" sz="1600" u="sng" dirty="0">
                <a:solidFill>
                  <a:srgbClr val="0070C0"/>
                </a:solidFill>
              </a:rPr>
              <a:t>L1-D$</a:t>
            </a:r>
            <a:r>
              <a:rPr lang="zh-CN" altLang="en-US" sz="1600" u="sng" dirty="0">
                <a:solidFill>
                  <a:srgbClr val="0070C0"/>
                </a:solidFill>
              </a:rPr>
              <a:t>闲</a:t>
            </a:r>
            <a:r>
              <a:rPr lang="zh-CN" altLang="en-US" sz="1600" dirty="0">
                <a:solidFill>
                  <a:schemeClr val="tx2"/>
                </a:solidFill>
              </a:rPr>
              <a:t>时写</a:t>
            </a:r>
            <a:endParaRPr kumimoji="1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0" name="Text Box 54"/>
          <p:cNvSpPr txBox="1">
            <a:spLocks noChangeArrowheads="1"/>
          </p:cNvSpPr>
          <p:nvPr/>
        </p:nvSpPr>
        <p:spPr bwMode="auto">
          <a:xfrm>
            <a:off x="5503893" y="5370414"/>
            <a:ext cx="287338" cy="288925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 lIns="18000" tIns="10800" rIns="18000" bIns="10800" anchor="ctr"/>
          <a:lstStyle/>
          <a:p>
            <a:pPr algn="ctr" eaLnBrk="0" hangingPunct="0">
              <a:lnSpc>
                <a:spcPct val="80000"/>
              </a:lnSpc>
            </a:pPr>
            <a:r>
              <a:rPr kumimoji="0" lang="en-US" altLang="zh-CN" sz="1800" b="1" dirty="0">
                <a:latin typeface="宋体" panose="02010600030101010101" pitchFamily="2" charset="-122"/>
              </a:rPr>
              <a:t>IF</a:t>
            </a:r>
          </a:p>
        </p:txBody>
      </p:sp>
      <p:sp>
        <p:nvSpPr>
          <p:cNvPr id="133" name="线形标注 2 132"/>
          <p:cNvSpPr/>
          <p:nvPr/>
        </p:nvSpPr>
        <p:spPr bwMode="auto">
          <a:xfrm>
            <a:off x="7092280" y="5481256"/>
            <a:ext cx="1368000" cy="288000"/>
          </a:xfrm>
          <a:prstGeom prst="borderCallout2">
            <a:avLst>
              <a:gd name="adj1" fmla="val 46544"/>
              <a:gd name="adj2" fmla="val -757"/>
              <a:gd name="adj3" fmla="val 44298"/>
              <a:gd name="adj4" fmla="val -9980"/>
              <a:gd name="adj5" fmla="val -158015"/>
              <a:gd name="adj6" fmla="val -27430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有空间时</a:t>
            </a:r>
            <a:r>
              <a:rPr lang="zh-CN" altLang="en-US" sz="1600" dirty="0">
                <a:solidFill>
                  <a:srgbClr val="990099"/>
                </a:solidFill>
              </a:rPr>
              <a:t>预取</a:t>
            </a:r>
            <a:endParaRPr lang="en-US" altLang="zh-CN" sz="16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-0.09444 0.03356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67" grpId="0" animBg="1"/>
      <p:bldP spid="167" grpId="1" animBg="1"/>
      <p:bldP spid="168" grpId="0" animBg="1"/>
      <p:bldP spid="168" grpId="1" animBg="1"/>
      <p:bldP spid="183" grpId="0" animBg="1"/>
      <p:bldP spid="186" grpId="0"/>
      <p:bldP spid="185" grpId="0" animBg="1"/>
      <p:bldP spid="190" grpId="0"/>
      <p:bldP spid="1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1196752"/>
            <a:ext cx="2699680" cy="33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2200" dirty="0">
                <a:solidFill>
                  <a:srgbClr val="990099"/>
                </a:solidFill>
              </a:rPr>
              <a:t>      操作控制：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2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2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2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处理方案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  暂停方法：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lang="zh-CN" altLang="en-US" sz="2200" dirty="0"/>
          </a:p>
        </p:txBody>
      </p:sp>
      <p:sp>
        <p:nvSpPr>
          <p:cNvPr id="4" name="Text Box 159"/>
          <p:cNvSpPr txBox="1">
            <a:spLocks noChangeArrowheads="1"/>
          </p:cNvSpPr>
          <p:nvPr/>
        </p:nvSpPr>
        <p:spPr bwMode="auto">
          <a:xfrm>
            <a:off x="179512" y="332656"/>
            <a:ext cx="8856984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示例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流水线的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功能段不等长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处理 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效果：拍时钟从</a:t>
            </a:r>
            <a:r>
              <a:rPr lang="en-US" altLang="zh-CN" sz="18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1800" b="1" baseline="-18000" dirty="0" err="1">
                <a:solidFill>
                  <a:schemeClr val="tx1"/>
                </a:solidFill>
                <a:latin typeface="宋体" panose="02010600030101010101" pitchFamily="2" charset="-122"/>
              </a:rPr>
              <a:t>max</a:t>
            </a:r>
            <a:r>
              <a:rPr lang="zh-CN" altLang="en-US" sz="1800" b="1" baseline="-18000" dirty="0">
                <a:solidFill>
                  <a:schemeClr val="tx1"/>
                </a:solidFill>
                <a:latin typeface="宋体" panose="02010600030101010101" pitchFamily="2" charset="-122"/>
              </a:rPr>
              <a:t>段</a:t>
            </a:r>
            <a:r>
              <a:rPr lang="en-US" altLang="zh-CN" sz="1800" dirty="0">
                <a:solidFill>
                  <a:schemeClr val="tx1"/>
                </a:solidFill>
              </a:rPr>
              <a:t>→T</a:t>
            </a:r>
            <a:r>
              <a:rPr lang="zh-CN" altLang="en-US" sz="1800" baseline="-18000" dirty="0">
                <a:solidFill>
                  <a:schemeClr val="tx1"/>
                </a:solidFill>
              </a:rPr>
              <a:t>基本段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流水线组成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  <a:r>
              <a:rPr kumimoji="0" lang="en-US" altLang="zh-CN" sz="2200" u="sng" dirty="0">
                <a:solidFill>
                  <a:schemeClr val="tx1"/>
                </a:solidFill>
              </a:rPr>
              <a:t>ID</a:t>
            </a:r>
            <a:r>
              <a:rPr kumimoji="0" lang="zh-CN" altLang="en-US" sz="2200" u="sng" dirty="0">
                <a:solidFill>
                  <a:schemeClr val="tx1"/>
                </a:solidFill>
              </a:rPr>
              <a:t>段</a:t>
            </a:r>
            <a:r>
              <a:rPr kumimoji="0" lang="zh-CN" altLang="en-US" sz="2200" dirty="0">
                <a:solidFill>
                  <a:schemeClr val="tx1"/>
                </a:solidFill>
              </a:rPr>
              <a:t>指令译码</a:t>
            </a:r>
            <a:r>
              <a:rPr kumimoji="0" lang="en-US" altLang="zh-CN" sz="1800" dirty="0">
                <a:solidFill>
                  <a:schemeClr val="tx1"/>
                </a:solidFill>
              </a:rPr>
              <a:t>(</a:t>
            </a:r>
            <a:r>
              <a:rPr kumimoji="0" lang="zh-CN" altLang="en-US" sz="1800" dirty="0">
                <a:solidFill>
                  <a:schemeClr val="tx1"/>
                </a:solidFill>
              </a:rPr>
              <a:t>基于</a:t>
            </a:r>
            <a:r>
              <a:rPr kumimoji="0" lang="en-US" altLang="zh-CN" sz="1800" u="sng" dirty="0">
                <a:solidFill>
                  <a:srgbClr val="0070C0"/>
                </a:solidFill>
              </a:rPr>
              <a:t>IF/ID.IR</a:t>
            </a:r>
            <a:r>
              <a:rPr kumimoji="0" lang="en-US" altLang="zh-CN" sz="1800" dirty="0">
                <a:solidFill>
                  <a:schemeClr val="tx1"/>
                </a:solidFill>
              </a:rPr>
              <a:t>)</a:t>
            </a:r>
            <a:r>
              <a:rPr kumimoji="0" lang="zh-CN" altLang="en-US" sz="2200" dirty="0">
                <a:solidFill>
                  <a:schemeClr val="tx1"/>
                </a:solidFill>
              </a:rPr>
              <a:t>，</a:t>
            </a:r>
            <a:r>
              <a:rPr kumimoji="0" lang="en-US" altLang="zh-CN" sz="2200" u="sng" dirty="0">
                <a:solidFill>
                  <a:schemeClr val="tx1"/>
                </a:solidFill>
              </a:rPr>
              <a:t>EX</a:t>
            </a:r>
            <a:r>
              <a:rPr kumimoji="0" lang="zh-CN" altLang="en-US" sz="2200" u="sng" dirty="0">
                <a:solidFill>
                  <a:schemeClr val="tx1"/>
                </a:solidFill>
              </a:rPr>
              <a:t>段</a:t>
            </a:r>
            <a:r>
              <a:rPr kumimoji="0" lang="zh-CN" altLang="en-US" sz="2200" dirty="0">
                <a:solidFill>
                  <a:schemeClr val="tx1"/>
                </a:solidFill>
              </a:rPr>
              <a:t>不等长</a:t>
            </a:r>
            <a:endParaRPr kumimoji="0"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sz="2200" b="0" dirty="0">
                <a:solidFill>
                  <a:srgbClr val="990099"/>
                </a:solidFill>
              </a:rPr>
              <a:t>      </a:t>
            </a:r>
            <a:r>
              <a:rPr kumimoji="0" lang="zh-CN" altLang="en-US" sz="2200" dirty="0">
                <a:solidFill>
                  <a:srgbClr val="990099"/>
                </a:solidFill>
              </a:rPr>
              <a:t>          </a:t>
            </a:r>
            <a:r>
              <a:rPr kumimoji="0" lang="en-US" altLang="zh-CN" sz="2200" u="sng" dirty="0">
                <a:solidFill>
                  <a:schemeClr val="tx1"/>
                </a:solidFill>
              </a:rPr>
              <a:t>ID</a:t>
            </a:r>
            <a:r>
              <a:rPr kumimoji="0" lang="zh-CN" altLang="en-US" sz="2200" u="sng" dirty="0">
                <a:solidFill>
                  <a:schemeClr val="tx1"/>
                </a:solidFill>
              </a:rPr>
              <a:t>后各段</a:t>
            </a:r>
            <a:r>
              <a:rPr kumimoji="0" lang="zh-CN" altLang="en-US" sz="2200" dirty="0">
                <a:solidFill>
                  <a:schemeClr val="tx1"/>
                </a:solidFill>
              </a:rPr>
              <a:t>源自</a:t>
            </a:r>
            <a:r>
              <a:rPr kumimoji="0" lang="zh-CN" altLang="en-US" sz="2200" u="sng" dirty="0">
                <a:solidFill>
                  <a:srgbClr val="0070C0"/>
                </a:solidFill>
              </a:rPr>
              <a:t>段间</a:t>
            </a:r>
            <a:r>
              <a:rPr kumimoji="0" lang="en-US" altLang="zh-CN" sz="2200" u="sng" dirty="0" err="1">
                <a:solidFill>
                  <a:srgbClr val="0070C0"/>
                </a:solidFill>
              </a:rPr>
              <a:t>REG.Cmd</a:t>
            </a:r>
            <a:r>
              <a:rPr kumimoji="0" lang="zh-CN" altLang="en-US" sz="2200" dirty="0">
                <a:solidFill>
                  <a:schemeClr val="tx1"/>
                </a:solidFill>
              </a:rPr>
              <a:t>，</a:t>
            </a:r>
            <a:r>
              <a:rPr kumimoji="0" lang="en-US" altLang="zh-CN" sz="2200" u="sng" dirty="0">
                <a:solidFill>
                  <a:schemeClr val="tx1"/>
                </a:solidFill>
              </a:rPr>
              <a:t>IF&amp;ID</a:t>
            </a:r>
            <a:r>
              <a:rPr kumimoji="0" lang="zh-CN" altLang="en-US" sz="2200" u="sng" dirty="0">
                <a:solidFill>
                  <a:schemeClr val="tx1"/>
                </a:solidFill>
              </a:rPr>
              <a:t>段</a:t>
            </a:r>
            <a:r>
              <a:rPr kumimoji="0" lang="zh-CN" altLang="en-US" sz="2200" dirty="0">
                <a:solidFill>
                  <a:schemeClr val="tx1"/>
                </a:solidFill>
              </a:rPr>
              <a:t>源自</a:t>
            </a:r>
            <a:r>
              <a:rPr kumimoji="0" lang="en-US" altLang="zh-CN" sz="2200" u="sng" dirty="0">
                <a:solidFill>
                  <a:srgbClr val="0070C0"/>
                </a:solidFill>
              </a:rPr>
              <a:t>CU</a:t>
            </a:r>
            <a:endParaRPr lang="zh-CN" altLang="en-US" sz="2200" u="sng" dirty="0">
              <a:solidFill>
                <a:srgbClr val="0070C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125" name="矩形 124"/>
          <p:cNvSpPr/>
          <p:nvPr/>
        </p:nvSpPr>
        <p:spPr>
          <a:xfrm>
            <a:off x="2195736" y="2852936"/>
            <a:ext cx="6696744" cy="19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u="sng" dirty="0">
                <a:solidFill>
                  <a:schemeClr val="tx1"/>
                </a:solidFill>
              </a:rPr>
              <a:t>除</a:t>
            </a:r>
            <a:r>
              <a:rPr lang="en-US" altLang="zh-CN" sz="2200" u="sng" dirty="0">
                <a:solidFill>
                  <a:schemeClr val="tx1"/>
                </a:solidFill>
              </a:rPr>
              <a:t>EX</a:t>
            </a:r>
            <a:r>
              <a:rPr lang="zh-CN" altLang="en-US" sz="2200" u="sng" dirty="0">
                <a:solidFill>
                  <a:schemeClr val="tx1"/>
                </a:solidFill>
              </a:rPr>
              <a:t>外的段</a:t>
            </a:r>
            <a:r>
              <a:rPr lang="zh-CN" altLang="en-US" sz="2200" u="sng" dirty="0">
                <a:solidFill>
                  <a:srgbClr val="990099"/>
                </a:solidFill>
              </a:rPr>
              <a:t>暂停</a:t>
            </a:r>
            <a:r>
              <a:rPr lang="zh-CN" altLang="en-US" sz="2200" dirty="0">
                <a:solidFill>
                  <a:schemeClr val="tx1"/>
                </a:solidFill>
              </a:rPr>
              <a:t>，直到冒险消除</a:t>
            </a:r>
            <a:r>
              <a:rPr lang="en-US" altLang="zh-CN" sz="1800" dirty="0">
                <a:solidFill>
                  <a:schemeClr val="tx1"/>
                </a:solidFill>
              </a:rPr>
              <a:t>(EX</a:t>
            </a:r>
            <a:r>
              <a:rPr lang="zh-CN" altLang="en-US" sz="1800" dirty="0">
                <a:solidFill>
                  <a:schemeClr val="tx1"/>
                </a:solidFill>
              </a:rPr>
              <a:t>段完成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EX</a:t>
            </a:r>
            <a:r>
              <a:rPr lang="zh-CN" altLang="en-US" sz="2200" dirty="0">
                <a:solidFill>
                  <a:schemeClr val="tx1"/>
                </a:solidFill>
              </a:rPr>
              <a:t>之前段</a:t>
            </a:r>
            <a:r>
              <a:rPr lang="zh-CN" altLang="en-US" sz="2200" u="sng" dirty="0">
                <a:solidFill>
                  <a:srgbClr val="0070C0"/>
                </a:solidFill>
              </a:rPr>
              <a:t>不写</a:t>
            </a:r>
            <a:r>
              <a:rPr lang="zh-CN" altLang="en-US" sz="2200" u="sng" dirty="0">
                <a:solidFill>
                  <a:schemeClr val="tx1"/>
                </a:solidFill>
              </a:rPr>
              <a:t>段间</a:t>
            </a:r>
            <a:r>
              <a:rPr lang="en-US" altLang="zh-CN" sz="2200" u="sng" dirty="0">
                <a:solidFill>
                  <a:schemeClr val="tx1"/>
                </a:solidFill>
              </a:rPr>
              <a:t>REG</a:t>
            </a:r>
            <a:r>
              <a:rPr lang="zh-CN" altLang="en-US" sz="2200" dirty="0">
                <a:solidFill>
                  <a:schemeClr val="tx1"/>
                </a:solidFill>
              </a:rPr>
              <a:t>及</a:t>
            </a:r>
            <a:r>
              <a:rPr lang="zh-CN" altLang="en-US" sz="2200" u="sng" dirty="0">
                <a:solidFill>
                  <a:schemeClr val="tx1"/>
                </a:solidFill>
              </a:rPr>
              <a:t>状态部件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   </a:t>
            </a:r>
            <a:r>
              <a:rPr lang="zh-CN" altLang="en-US" sz="1800" dirty="0">
                <a:solidFill>
                  <a:srgbClr val="0070C0"/>
                </a:solidFill>
              </a:rPr>
              <a:t>←锁步机制</a:t>
            </a:r>
            <a:r>
              <a:rPr lang="en-US" altLang="zh-CN" sz="1800" dirty="0">
                <a:solidFill>
                  <a:srgbClr val="0070C0"/>
                </a:solidFill>
              </a:rPr>
              <a:t>1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             </a:t>
            </a:r>
            <a:r>
              <a:rPr kumimoji="0" lang="zh-CN" altLang="en-US" sz="1800" b="0" dirty="0">
                <a:solidFill>
                  <a:schemeClr val="tx1"/>
                </a:solidFill>
              </a:rPr>
              <a:t>└</a:t>
            </a:r>
            <a:r>
              <a:rPr kumimoji="0" lang="zh-CN" altLang="en-US" sz="1800" dirty="0">
                <a:solidFill>
                  <a:schemeClr val="tx1"/>
                </a:solidFill>
              </a:rPr>
              <a:t>→段状态不变</a:t>
            </a:r>
            <a:r>
              <a:rPr lang="zh-CN" altLang="en-US" sz="1800" dirty="0">
                <a:solidFill>
                  <a:schemeClr val="tx1"/>
                </a:solidFill>
              </a:rPr>
              <a:t>   </a:t>
            </a:r>
            <a:r>
              <a:rPr lang="zh-CN" altLang="en-US" sz="1800" b="0" dirty="0">
                <a:solidFill>
                  <a:schemeClr val="tx1"/>
                </a:solidFill>
              </a:rPr>
              <a:t> </a:t>
            </a:r>
            <a:r>
              <a:rPr kumimoji="0" lang="zh-CN" altLang="en-US" sz="1800" b="0" dirty="0">
                <a:solidFill>
                  <a:schemeClr val="tx1"/>
                </a:solidFill>
              </a:rPr>
              <a:t>└</a:t>
            </a:r>
            <a:r>
              <a:rPr kumimoji="0" lang="zh-CN" altLang="en-US" sz="1800" dirty="0">
                <a:solidFill>
                  <a:schemeClr val="tx1"/>
                </a:solidFill>
              </a:rPr>
              <a:t>→如</a:t>
            </a:r>
            <a:r>
              <a:rPr kumimoji="0" lang="en-US" altLang="zh-CN" sz="1800" dirty="0">
                <a:solidFill>
                  <a:schemeClr val="tx1"/>
                </a:solidFill>
              </a:rPr>
              <a:t>PC</a:t>
            </a:r>
            <a:r>
              <a:rPr kumimoji="0" lang="zh-CN" altLang="en-US" sz="1800" dirty="0">
                <a:solidFill>
                  <a:schemeClr val="tx1"/>
                </a:solidFill>
              </a:rPr>
              <a:t>不变</a:t>
            </a:r>
            <a:r>
              <a:rPr kumimoji="0" lang="en-US" altLang="zh-CN" sz="1600" dirty="0">
                <a:solidFill>
                  <a:schemeClr val="tx1"/>
                </a:solidFill>
              </a:rPr>
              <a:t>(</a:t>
            </a:r>
            <a:r>
              <a:rPr kumimoji="0" lang="zh-CN" altLang="en-US" sz="1600" dirty="0">
                <a:solidFill>
                  <a:schemeClr val="tx1"/>
                </a:solidFill>
              </a:rPr>
              <a:t>后能</a:t>
            </a:r>
            <a:r>
              <a:rPr lang="zh-CN" altLang="en-US" sz="1600" dirty="0">
                <a:solidFill>
                  <a:schemeClr val="tx1"/>
                </a:solidFill>
              </a:rPr>
              <a:t>正确取指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EX</a:t>
            </a:r>
            <a:r>
              <a:rPr lang="zh-CN" altLang="en-US" sz="2200" dirty="0">
                <a:solidFill>
                  <a:schemeClr val="tx1"/>
                </a:solidFill>
              </a:rPr>
              <a:t>段</a:t>
            </a:r>
            <a:r>
              <a:rPr lang="zh-CN" altLang="en-US" sz="2200" u="sng" dirty="0">
                <a:solidFill>
                  <a:srgbClr val="0070C0"/>
                </a:solidFill>
              </a:rPr>
              <a:t>产生</a:t>
            </a:r>
            <a:r>
              <a:rPr lang="zh-CN" altLang="en-US" sz="2200" u="sng" dirty="0">
                <a:solidFill>
                  <a:schemeClr val="tx1"/>
                </a:solidFill>
              </a:rPr>
              <a:t>气泡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即空操作</a:t>
            </a:r>
            <a:r>
              <a:rPr kumimoji="0" lang="en-US" altLang="zh-CN" sz="1800" dirty="0" err="1">
                <a:solidFill>
                  <a:schemeClr val="tx1"/>
                </a:solidFill>
              </a:rPr>
              <a:t>uOPCmd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zh-CN" altLang="en-US" sz="1800" dirty="0">
                <a:solidFill>
                  <a:srgbClr val="0070C0"/>
                </a:solidFill>
              </a:rPr>
              <a:t>←锁步机制</a:t>
            </a:r>
            <a:r>
              <a:rPr lang="en-US" altLang="zh-CN" sz="1800" dirty="0">
                <a:solidFill>
                  <a:srgbClr val="0070C0"/>
                </a:solidFill>
              </a:rPr>
              <a:t>2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>
              <a:lnSpc>
                <a:spcPct val="105000"/>
              </a:lnSpc>
            </a:pPr>
            <a:r>
              <a:rPr kumimoji="0" lang="zh-CN" altLang="en-US" sz="1800" dirty="0">
                <a:solidFill>
                  <a:schemeClr val="tx1"/>
                </a:solidFill>
              </a:rPr>
              <a:t>         </a:t>
            </a:r>
            <a:r>
              <a:rPr kumimoji="0" lang="zh-CN" altLang="en-US" sz="1800" b="0" dirty="0">
                <a:solidFill>
                  <a:schemeClr val="tx1"/>
                </a:solidFill>
              </a:rPr>
              <a:t>└</a:t>
            </a:r>
            <a:r>
              <a:rPr kumimoji="0" lang="zh-CN" altLang="en-US" sz="1800" dirty="0">
                <a:solidFill>
                  <a:schemeClr val="tx1"/>
                </a:solidFill>
              </a:rPr>
              <a:t>→写入段间</a:t>
            </a:r>
            <a:r>
              <a:rPr kumimoji="0" lang="en-US" altLang="zh-CN" sz="1800" dirty="0" err="1">
                <a:solidFill>
                  <a:schemeClr val="tx1"/>
                </a:solidFill>
              </a:rPr>
              <a:t>REG.Cmd</a:t>
            </a:r>
            <a:r>
              <a:rPr kumimoji="0"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WB</a:t>
            </a:r>
            <a:r>
              <a:rPr lang="zh-CN" altLang="en-US" sz="1800" dirty="0">
                <a:solidFill>
                  <a:schemeClr val="tx1"/>
                </a:solidFill>
              </a:rPr>
              <a:t>段的控制源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8" name="Text Box 8"/>
          <p:cNvSpPr txBox="1">
            <a:spLocks noChangeArrowheads="1"/>
          </p:cNvSpPr>
          <p:nvPr/>
        </p:nvSpPr>
        <p:spPr bwMode="auto">
          <a:xfrm>
            <a:off x="5796136" y="5517232"/>
            <a:ext cx="3096344" cy="2988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10800" bIns="10800">
            <a:spAutoFit/>
          </a:bodyPr>
          <a:lstStyle/>
          <a:p>
            <a:pPr marL="714375" indent="-714375"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如何获知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段的时长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1691680" y="4802701"/>
            <a:ext cx="3816032" cy="1584177"/>
            <a:chOff x="2267744" y="3212975"/>
            <a:chExt cx="3816032" cy="1584177"/>
          </a:xfrm>
        </p:grpSpPr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5292112" y="4291995"/>
              <a:ext cx="288000" cy="109101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2699792" y="4292003"/>
              <a:ext cx="288000" cy="109101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3131792" y="4292027"/>
              <a:ext cx="288000" cy="109101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3563936" y="4291995"/>
              <a:ext cx="288000" cy="109101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3995936" y="4292019"/>
              <a:ext cx="288000" cy="109101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131888" y="4005072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563888" y="4005096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3996032" y="4005064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5292160" y="4005064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5724160" y="4005088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3563840" y="3717040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3995840" y="3717064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23" name="Text Box 61"/>
            <p:cNvSpPr txBox="1">
              <a:spLocks noChangeArrowheads="1"/>
            </p:cNvSpPr>
            <p:nvPr/>
          </p:nvSpPr>
          <p:spPr bwMode="auto">
            <a:xfrm>
              <a:off x="5292016" y="3717064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5724160" y="3717032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3995984" y="3429008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5292160" y="3429008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5724160" y="3429032"/>
              <a:ext cx="288000" cy="108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>
              <a:off x="2555776" y="4581128"/>
              <a:ext cx="352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2555776" y="3212976"/>
              <a:ext cx="0" cy="136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555824" y="4401128"/>
              <a:ext cx="432000" cy="180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987824" y="4401128"/>
              <a:ext cx="432000" cy="180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987824" y="4112035"/>
              <a:ext cx="432000" cy="180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419872" y="3825064"/>
              <a:ext cx="432000" cy="180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851920" y="3825040"/>
              <a:ext cx="432000" cy="180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3419872" y="4112003"/>
              <a:ext cx="432000" cy="180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3852093" y="3537032"/>
              <a:ext cx="432000" cy="180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64" name="Text Box 61"/>
            <p:cNvSpPr txBox="1">
              <a:spLocks noChangeArrowheads="1"/>
            </p:cNvSpPr>
            <p:nvPr/>
          </p:nvSpPr>
          <p:spPr bwMode="auto">
            <a:xfrm>
              <a:off x="4283968" y="3537008"/>
              <a:ext cx="1296000" cy="180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65" name="Text Box 61"/>
            <p:cNvSpPr txBox="1">
              <a:spLocks noChangeArrowheads="1"/>
            </p:cNvSpPr>
            <p:nvPr/>
          </p:nvSpPr>
          <p:spPr bwMode="auto">
            <a:xfrm>
              <a:off x="4284016" y="3249000"/>
              <a:ext cx="432000" cy="180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580160" y="3249000"/>
              <a:ext cx="432000" cy="180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3419872" y="4401128"/>
              <a:ext cx="432000" cy="180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3851920" y="4113096"/>
              <a:ext cx="432000" cy="180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5148112" y="3825064"/>
              <a:ext cx="432000" cy="180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5580112" y="3537032"/>
              <a:ext cx="432000" cy="180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76" name="Text Box 63"/>
            <p:cNvSpPr txBox="1">
              <a:spLocks noChangeArrowheads="1"/>
            </p:cNvSpPr>
            <p:nvPr/>
          </p:nvSpPr>
          <p:spPr bwMode="auto">
            <a:xfrm>
              <a:off x="2267744" y="3212975"/>
              <a:ext cx="288032" cy="13670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WB</a:t>
              </a:r>
            </a:p>
            <a:p>
              <a:pPr algn="ctr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zh-CN" sz="1600" dirty="0">
                  <a:solidFill>
                    <a:srgbClr val="990099"/>
                  </a:solidFill>
                  <a:latin typeface="+mn-ea"/>
                  <a:ea typeface="+mn-ea"/>
                </a:rPr>
                <a:t>EX</a:t>
              </a:r>
              <a:endParaRPr lang="en-US" altLang="zh-CN" sz="1600" b="1" dirty="0">
                <a:solidFill>
                  <a:srgbClr val="990099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OF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ID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IF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3851920" y="4401104"/>
              <a:ext cx="432000" cy="18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5148112" y="4113072"/>
              <a:ext cx="432000" cy="18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5148112" y="4400059"/>
              <a:ext cx="432000" cy="180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5580160" y="3825040"/>
              <a:ext cx="432000" cy="18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5580160" y="4113096"/>
              <a:ext cx="432000" cy="180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cxnSp>
          <p:nvCxnSpPr>
            <p:cNvPr id="184" name="直接箭头连接符 183"/>
            <p:cNvCxnSpPr/>
            <p:nvPr/>
          </p:nvCxnSpPr>
          <p:spPr bwMode="auto">
            <a:xfrm flipV="1">
              <a:off x="4572000" y="4581128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17" name="Text Box 140"/>
            <p:cNvSpPr txBox="1">
              <a:spLocks noChangeArrowheads="1"/>
            </p:cNvSpPr>
            <p:nvPr/>
          </p:nvSpPr>
          <p:spPr bwMode="auto">
            <a:xfrm>
              <a:off x="4572000" y="4617152"/>
              <a:ext cx="432000" cy="180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</a:rPr>
                <a:t>冒险</a:t>
              </a:r>
            </a:p>
          </p:txBody>
        </p:sp>
        <p:cxnSp>
          <p:nvCxnSpPr>
            <p:cNvPr id="218" name="直接箭头连接符 217"/>
            <p:cNvCxnSpPr/>
            <p:nvPr/>
          </p:nvCxnSpPr>
          <p:spPr bwMode="auto">
            <a:xfrm flipV="1">
              <a:off x="5004048" y="4581128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222" name="组合 221"/>
          <p:cNvGrpSpPr/>
          <p:nvPr/>
        </p:nvGrpSpPr>
        <p:grpSpPr>
          <a:xfrm>
            <a:off x="3851920" y="5306758"/>
            <a:ext cx="720048" cy="684096"/>
            <a:chOff x="4572000" y="3717032"/>
            <a:chExt cx="720048" cy="684096"/>
          </a:xfrm>
          <a:solidFill>
            <a:schemeClr val="bg1">
              <a:lumMod val="85000"/>
            </a:schemeClr>
          </a:solidFill>
        </p:grpSpPr>
        <p:sp>
          <p:nvSpPr>
            <p:cNvPr id="229" name="Text Box 61"/>
            <p:cNvSpPr txBox="1">
              <a:spLocks noChangeArrowheads="1"/>
            </p:cNvSpPr>
            <p:nvPr/>
          </p:nvSpPr>
          <p:spPr bwMode="auto">
            <a:xfrm>
              <a:off x="4572000" y="4292003"/>
              <a:ext cx="288000" cy="109101"/>
            </a:xfrm>
            <a:prstGeom prst="rect">
              <a:avLst/>
            </a:prstGeom>
            <a:grpFill/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230" name="Text Box 61"/>
            <p:cNvSpPr txBox="1">
              <a:spLocks noChangeArrowheads="1"/>
            </p:cNvSpPr>
            <p:nvPr/>
          </p:nvSpPr>
          <p:spPr bwMode="auto">
            <a:xfrm>
              <a:off x="5004000" y="4292027"/>
              <a:ext cx="288000" cy="109101"/>
            </a:xfrm>
            <a:prstGeom prst="rect">
              <a:avLst/>
            </a:prstGeom>
            <a:grpFill/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232" name="Text Box 61"/>
            <p:cNvSpPr txBox="1">
              <a:spLocks noChangeArrowheads="1"/>
            </p:cNvSpPr>
            <p:nvPr/>
          </p:nvSpPr>
          <p:spPr bwMode="auto">
            <a:xfrm>
              <a:off x="4572048" y="4005072"/>
              <a:ext cx="288000" cy="108000"/>
            </a:xfrm>
            <a:prstGeom prst="rect">
              <a:avLst/>
            </a:prstGeom>
            <a:grpFill/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233" name="Text Box 61"/>
            <p:cNvSpPr txBox="1">
              <a:spLocks noChangeArrowheads="1"/>
            </p:cNvSpPr>
            <p:nvPr/>
          </p:nvSpPr>
          <p:spPr bwMode="auto">
            <a:xfrm>
              <a:off x="5004048" y="4005096"/>
              <a:ext cx="288000" cy="108000"/>
            </a:xfrm>
            <a:prstGeom prst="rect">
              <a:avLst/>
            </a:prstGeom>
            <a:grpFill/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4572016" y="3717032"/>
              <a:ext cx="288000" cy="108000"/>
            </a:xfrm>
            <a:prstGeom prst="rect">
              <a:avLst/>
            </a:prstGeom>
            <a:grpFill/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235" name="Text Box 61"/>
            <p:cNvSpPr txBox="1">
              <a:spLocks noChangeArrowheads="1"/>
            </p:cNvSpPr>
            <p:nvPr/>
          </p:nvSpPr>
          <p:spPr bwMode="auto">
            <a:xfrm>
              <a:off x="5004048" y="3717040"/>
              <a:ext cx="288000" cy="108000"/>
            </a:xfrm>
            <a:prstGeom prst="rect">
              <a:avLst/>
            </a:prstGeom>
            <a:grpFill/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3851920" y="5018726"/>
            <a:ext cx="720144" cy="108032"/>
            <a:chOff x="6804184" y="3429000"/>
            <a:chExt cx="720144" cy="108032"/>
          </a:xfrm>
        </p:grpSpPr>
        <p:sp>
          <p:nvSpPr>
            <p:cNvPr id="237" name="Text Box 61"/>
            <p:cNvSpPr txBox="1">
              <a:spLocks noChangeArrowheads="1"/>
            </p:cNvSpPr>
            <p:nvPr/>
          </p:nvSpPr>
          <p:spPr bwMode="auto">
            <a:xfrm>
              <a:off x="6804184" y="3429032"/>
              <a:ext cx="288000" cy="108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238" name="Text Box 61"/>
            <p:cNvSpPr txBox="1">
              <a:spLocks noChangeArrowheads="1"/>
            </p:cNvSpPr>
            <p:nvPr/>
          </p:nvSpPr>
          <p:spPr bwMode="auto">
            <a:xfrm>
              <a:off x="7236328" y="3429000"/>
              <a:ext cx="288000" cy="108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050" b="1" dirty="0">
                  <a:latin typeface="宋体" panose="02010600030101010101" pitchFamily="2" charset="-122"/>
                </a:rPr>
                <a:t>bub</a:t>
              </a: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3707903" y="4838726"/>
            <a:ext cx="1296049" cy="1332128"/>
            <a:chOff x="4427983" y="3249000"/>
            <a:chExt cx="1296049" cy="1332128"/>
          </a:xfrm>
        </p:grpSpPr>
        <p:sp>
          <p:nvSpPr>
            <p:cNvPr id="240" name="Text Box 61"/>
            <p:cNvSpPr txBox="1">
              <a:spLocks noChangeArrowheads="1"/>
            </p:cNvSpPr>
            <p:nvPr/>
          </p:nvSpPr>
          <p:spPr bwMode="auto">
            <a:xfrm>
              <a:off x="4860032" y="3249000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 cmpd="sng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solidFill>
                    <a:srgbClr val="0070C0"/>
                  </a:solidFill>
                </a:rPr>
                <a:t>暂停</a:t>
              </a:r>
              <a:endParaRPr lang="en-US" altLang="zh-C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41" name="Text Box 61"/>
            <p:cNvSpPr txBox="1">
              <a:spLocks noChangeArrowheads="1"/>
            </p:cNvSpPr>
            <p:nvPr/>
          </p:nvSpPr>
          <p:spPr bwMode="auto">
            <a:xfrm>
              <a:off x="4427983" y="3825064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 cmpd="sng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>
                  <a:solidFill>
                    <a:srgbClr val="0070C0"/>
                  </a:solidFill>
                </a:rPr>
                <a:t>暂停</a:t>
              </a:r>
              <a:endParaRPr lang="en-US" altLang="zh-C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42" name="Text Box 61"/>
            <p:cNvSpPr txBox="1">
              <a:spLocks noChangeArrowheads="1"/>
            </p:cNvSpPr>
            <p:nvPr/>
          </p:nvSpPr>
          <p:spPr bwMode="auto">
            <a:xfrm>
              <a:off x="4427984" y="4113096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 cmpd="sng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>
                  <a:solidFill>
                    <a:srgbClr val="0070C0"/>
                  </a:solidFill>
                </a:rPr>
                <a:t>暂停</a:t>
              </a:r>
              <a:endParaRPr lang="en-US" altLang="zh-C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43" name="Text Box 61"/>
            <p:cNvSpPr txBox="1">
              <a:spLocks noChangeArrowheads="1"/>
            </p:cNvSpPr>
            <p:nvPr/>
          </p:nvSpPr>
          <p:spPr bwMode="auto">
            <a:xfrm>
              <a:off x="4427984" y="44011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 cmpd="sng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>
                  <a:solidFill>
                    <a:srgbClr val="0070C0"/>
                  </a:solidFill>
                </a:rPr>
                <a:t>暂停</a:t>
              </a:r>
              <a:endParaRPr lang="en-US" altLang="zh-CN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70" name="线形标注 2 269"/>
          <p:cNvSpPr/>
          <p:nvPr/>
        </p:nvSpPr>
        <p:spPr bwMode="auto">
          <a:xfrm>
            <a:off x="2699496" y="6242861"/>
            <a:ext cx="864000" cy="252000"/>
          </a:xfrm>
          <a:prstGeom prst="borderCallout2">
            <a:avLst>
              <a:gd name="adj1" fmla="val 49270"/>
              <a:gd name="adj2" fmla="val 99752"/>
              <a:gd name="adj3" fmla="val 48728"/>
              <a:gd name="adj4" fmla="val 114140"/>
              <a:gd name="adj5" fmla="val -71982"/>
              <a:gd name="adj6" fmla="val 125414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PC=(I5)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411800" y="1700808"/>
            <a:ext cx="5040520" cy="1152128"/>
            <a:chOff x="2411800" y="1700808"/>
            <a:chExt cx="5040520" cy="1152128"/>
          </a:xfrm>
        </p:grpSpPr>
        <p:grpSp>
          <p:nvGrpSpPr>
            <p:cNvPr id="139" name="组合 138"/>
            <p:cNvGrpSpPr/>
            <p:nvPr/>
          </p:nvGrpSpPr>
          <p:grpSpPr>
            <a:xfrm>
              <a:off x="2411800" y="1700808"/>
              <a:ext cx="5040520" cy="864096"/>
              <a:chOff x="2411800" y="1700808"/>
              <a:chExt cx="5040520" cy="864096"/>
            </a:xfrm>
          </p:grpSpPr>
          <p:sp>
            <p:nvSpPr>
              <p:cNvPr id="145" name="Text Box 284"/>
              <p:cNvSpPr txBox="1">
                <a:spLocks noChangeArrowheads="1"/>
              </p:cNvSpPr>
              <p:nvPr/>
            </p:nvSpPr>
            <p:spPr bwMode="auto">
              <a:xfrm>
                <a:off x="3635896" y="1700979"/>
                <a:ext cx="504000" cy="360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 eaLnBrk="0" hangingPunct="0"/>
                <a:r>
                  <a:rPr kumimoji="0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146" name="Text Box 285"/>
              <p:cNvSpPr txBox="1">
                <a:spLocks noChangeArrowheads="1"/>
              </p:cNvSpPr>
              <p:nvPr/>
            </p:nvSpPr>
            <p:spPr bwMode="auto">
              <a:xfrm>
                <a:off x="5796136" y="1700808"/>
                <a:ext cx="504000" cy="180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EX1</a:t>
                </a:r>
              </a:p>
            </p:txBody>
          </p:sp>
          <p:sp>
            <p:nvSpPr>
              <p:cNvPr id="147" name="Text Box 286"/>
              <p:cNvSpPr txBox="1">
                <a:spLocks noChangeArrowheads="1"/>
              </p:cNvSpPr>
              <p:nvPr/>
            </p:nvSpPr>
            <p:spPr bwMode="auto">
              <a:xfrm>
                <a:off x="4716016" y="1700808"/>
                <a:ext cx="504000" cy="360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 eaLnBrk="0" hangingPunct="0"/>
                <a:r>
                  <a:rPr kumimoji="0" lang="en-US" altLang="zh-CN" sz="1800" dirty="0">
                    <a:solidFill>
                      <a:schemeClr val="tx1"/>
                    </a:solidFill>
                  </a:rPr>
                  <a:t>OF</a:t>
                </a:r>
                <a:endParaRPr kumimoji="0" lang="en-US" altLang="zh-CN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 Box 287"/>
              <p:cNvSpPr txBox="1">
                <a:spLocks noChangeArrowheads="1"/>
              </p:cNvSpPr>
              <p:nvPr/>
            </p:nvSpPr>
            <p:spPr bwMode="auto">
              <a:xfrm>
                <a:off x="6948320" y="1700808"/>
                <a:ext cx="504000" cy="360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 eaLnBrk="0" hangingPunct="0"/>
                <a:r>
                  <a:rPr kumimoji="0" lang="en-US" altLang="zh-CN" sz="18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WB</a:t>
                </a:r>
              </a:p>
            </p:txBody>
          </p:sp>
          <p:sp>
            <p:nvSpPr>
              <p:cNvPr id="149" name="Text Box 298"/>
              <p:cNvSpPr txBox="1">
                <a:spLocks noChangeArrowheads="1"/>
              </p:cNvSpPr>
              <p:nvPr/>
            </p:nvSpPr>
            <p:spPr bwMode="auto">
              <a:xfrm>
                <a:off x="2555776" y="1700979"/>
                <a:ext cx="504000" cy="360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 eaLnBrk="0" hangingPunct="0"/>
                <a:r>
                  <a:rPr kumimoji="0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IF</a:t>
                </a:r>
              </a:p>
            </p:txBody>
          </p:sp>
          <p:sp>
            <p:nvSpPr>
              <p:cNvPr id="150" name="Text Box 164"/>
              <p:cNvSpPr txBox="1">
                <a:spLocks noChangeArrowheads="1"/>
              </p:cNvSpPr>
              <p:nvPr/>
            </p:nvSpPr>
            <p:spPr bwMode="auto">
              <a:xfrm>
                <a:off x="3275872" y="1700808"/>
                <a:ext cx="144000" cy="540000"/>
              </a:xfrm>
              <a:prstGeom prst="rect">
                <a:avLst/>
              </a:prstGeom>
              <a:solidFill>
                <a:srgbClr val="CC99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vert="vert"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2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IF/ID</a:t>
                </a:r>
              </a:p>
            </p:txBody>
          </p:sp>
          <p:cxnSp>
            <p:nvCxnSpPr>
              <p:cNvPr id="151" name="直接箭头连接符 25"/>
              <p:cNvCxnSpPr/>
              <p:nvPr/>
            </p:nvCxnSpPr>
            <p:spPr bwMode="auto">
              <a:xfrm>
                <a:off x="3419896" y="1916832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2" name="直接箭头连接符 25"/>
              <p:cNvCxnSpPr/>
              <p:nvPr/>
            </p:nvCxnSpPr>
            <p:spPr bwMode="auto">
              <a:xfrm>
                <a:off x="4501791" y="1915939"/>
                <a:ext cx="216000" cy="89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3" name="直接箭头连接符 25"/>
              <p:cNvCxnSpPr/>
              <p:nvPr/>
            </p:nvCxnSpPr>
            <p:spPr bwMode="auto">
              <a:xfrm>
                <a:off x="6732080" y="1916832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4" name="Text Box 164"/>
              <p:cNvSpPr txBox="1">
                <a:spLocks noChangeArrowheads="1"/>
              </p:cNvSpPr>
              <p:nvPr/>
            </p:nvSpPr>
            <p:spPr bwMode="auto">
              <a:xfrm>
                <a:off x="4355976" y="1701675"/>
                <a:ext cx="144000" cy="540000"/>
              </a:xfrm>
              <a:prstGeom prst="rect">
                <a:avLst/>
              </a:prstGeom>
              <a:solidFill>
                <a:srgbClr val="CC99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vert="vert" lIns="18000" tIns="10800" rIns="18000" bIns="10800" anchor="ctr"/>
              <a:lstStyle>
                <a:defPPr>
                  <a:defRPr lang="zh-CN"/>
                </a:defPPr>
                <a:lvl1pPr algn="ctr" eaLnBrk="0" hangingPunct="0">
                  <a:defRPr kumimoji="0" sz="1200">
                    <a:solidFill>
                      <a:schemeClr val="tx1"/>
                    </a:solidFill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ID/OF</a:t>
                </a:r>
              </a:p>
            </p:txBody>
          </p:sp>
          <p:sp>
            <p:nvSpPr>
              <p:cNvPr id="155" name="Text Box 164"/>
              <p:cNvSpPr txBox="1">
                <a:spLocks noChangeArrowheads="1"/>
              </p:cNvSpPr>
              <p:nvPr/>
            </p:nvSpPr>
            <p:spPr bwMode="auto">
              <a:xfrm>
                <a:off x="5436096" y="1700808"/>
                <a:ext cx="144000" cy="540000"/>
              </a:xfrm>
              <a:prstGeom prst="rect">
                <a:avLst/>
              </a:prstGeom>
              <a:solidFill>
                <a:srgbClr val="CC99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vert="vert" lIns="18000" tIns="10800" rIns="18000" bIns="10800" anchor="ctr"/>
              <a:lstStyle>
                <a:defPPr>
                  <a:defRPr lang="zh-CN"/>
                </a:defPPr>
                <a:lvl1pPr algn="ctr" eaLnBrk="0" hangingPunct="0">
                  <a:defRPr kumimoji="0" sz="1200">
                    <a:solidFill>
                      <a:schemeClr val="tx1"/>
                    </a:solidFill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OF/EX</a:t>
                </a:r>
              </a:p>
            </p:txBody>
          </p:sp>
          <p:cxnSp>
            <p:nvCxnSpPr>
              <p:cNvPr id="156" name="直接箭头连接符 25"/>
              <p:cNvCxnSpPr/>
              <p:nvPr/>
            </p:nvCxnSpPr>
            <p:spPr bwMode="auto">
              <a:xfrm flipV="1">
                <a:off x="5580112" y="1916832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7" name="Text Box 285"/>
              <p:cNvSpPr txBox="1">
                <a:spLocks noChangeArrowheads="1"/>
              </p:cNvSpPr>
              <p:nvPr/>
            </p:nvSpPr>
            <p:spPr bwMode="auto">
              <a:xfrm>
                <a:off x="5796136" y="1880848"/>
                <a:ext cx="504000" cy="180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EX2</a:t>
                </a:r>
              </a:p>
            </p:txBody>
          </p:sp>
          <p:sp>
            <p:nvSpPr>
              <p:cNvPr id="158" name="Text Box 164"/>
              <p:cNvSpPr txBox="1">
                <a:spLocks noChangeArrowheads="1"/>
              </p:cNvSpPr>
              <p:nvPr/>
            </p:nvSpPr>
            <p:spPr bwMode="auto">
              <a:xfrm>
                <a:off x="6588224" y="1700808"/>
                <a:ext cx="144000" cy="540000"/>
              </a:xfrm>
              <a:prstGeom prst="rect">
                <a:avLst/>
              </a:prstGeom>
              <a:solidFill>
                <a:srgbClr val="CC99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 vert="vert" lIns="18000" tIns="10800" rIns="18000" bIns="10800" anchor="ctr"/>
              <a:lstStyle>
                <a:defPPr>
                  <a:defRPr lang="zh-CN"/>
                </a:defPPr>
                <a:lvl1pPr algn="ctr" eaLnBrk="0" hangingPunct="0">
                  <a:defRPr kumimoji="0" sz="1200">
                    <a:solidFill>
                      <a:schemeClr val="tx1"/>
                    </a:solidFill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EX/WB</a:t>
                </a:r>
              </a:p>
            </p:txBody>
          </p:sp>
          <p:sp>
            <p:nvSpPr>
              <p:cNvPr id="159" name="Line 139"/>
              <p:cNvSpPr>
                <a:spLocks noChangeShapeType="1"/>
              </p:cNvSpPr>
              <p:nvPr/>
            </p:nvSpPr>
            <p:spPr bwMode="auto">
              <a:xfrm flipV="1">
                <a:off x="2771719" y="2492896"/>
                <a:ext cx="3888000" cy="0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round/>
              </a:ln>
              <a:effectLst/>
            </p:spPr>
            <p:txBody>
              <a:bodyPr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 Box 140"/>
              <p:cNvSpPr txBox="1">
                <a:spLocks noChangeArrowheads="1"/>
              </p:cNvSpPr>
              <p:nvPr/>
            </p:nvSpPr>
            <p:spPr bwMode="auto">
              <a:xfrm>
                <a:off x="2411800" y="2348904"/>
                <a:ext cx="360000" cy="216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CLK</a:t>
                </a:r>
                <a:endPara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61" name="直接箭头连接符 160"/>
              <p:cNvCxnSpPr/>
              <p:nvPr/>
            </p:nvCxnSpPr>
            <p:spPr bwMode="auto">
              <a:xfrm flipV="1">
                <a:off x="3347864" y="2240896"/>
                <a:ext cx="0" cy="2520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3300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8" name="直接箭头连接符 167"/>
              <p:cNvCxnSpPr/>
              <p:nvPr/>
            </p:nvCxnSpPr>
            <p:spPr bwMode="auto">
              <a:xfrm flipV="1">
                <a:off x="4427904" y="2240896"/>
                <a:ext cx="0" cy="2520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3300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9" name="直接箭头连接符 168"/>
              <p:cNvCxnSpPr/>
              <p:nvPr/>
            </p:nvCxnSpPr>
            <p:spPr bwMode="auto">
              <a:xfrm flipV="1">
                <a:off x="5508096" y="2240896"/>
                <a:ext cx="1596" cy="2520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3300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 flipH="1" flipV="1">
                <a:off x="6660231" y="2240896"/>
                <a:ext cx="1" cy="2520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33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71" name="直接箭头连接符 25"/>
              <p:cNvCxnSpPr/>
              <p:nvPr/>
            </p:nvCxnSpPr>
            <p:spPr bwMode="auto">
              <a:xfrm>
                <a:off x="3059832" y="1916832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直接箭头连接符 25"/>
              <p:cNvCxnSpPr/>
              <p:nvPr/>
            </p:nvCxnSpPr>
            <p:spPr bwMode="auto">
              <a:xfrm>
                <a:off x="4139952" y="1916832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1" name="直接箭头连接符 25"/>
              <p:cNvCxnSpPr/>
              <p:nvPr/>
            </p:nvCxnSpPr>
            <p:spPr bwMode="auto">
              <a:xfrm>
                <a:off x="5220072" y="1916832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6" name="直接箭头连接符 25"/>
              <p:cNvCxnSpPr/>
              <p:nvPr/>
            </p:nvCxnSpPr>
            <p:spPr bwMode="auto">
              <a:xfrm>
                <a:off x="6300216" y="1916832"/>
                <a:ext cx="288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40" name="组合 139"/>
            <p:cNvGrpSpPr/>
            <p:nvPr/>
          </p:nvGrpSpPr>
          <p:grpSpPr>
            <a:xfrm>
              <a:off x="2771800" y="1916832"/>
              <a:ext cx="4176000" cy="936104"/>
              <a:chOff x="2339712" y="2348880"/>
              <a:chExt cx="4176000" cy="936104"/>
            </a:xfrm>
          </p:grpSpPr>
          <p:sp>
            <p:nvSpPr>
              <p:cNvPr id="141" name="Text Box 50"/>
              <p:cNvSpPr txBox="1">
                <a:spLocks noChangeArrowheads="1"/>
              </p:cNvSpPr>
              <p:nvPr/>
            </p:nvSpPr>
            <p:spPr bwMode="auto">
              <a:xfrm>
                <a:off x="2339712" y="3068984"/>
                <a:ext cx="4176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CU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直接箭头连接符 178"/>
              <p:cNvCxnSpPr>
                <a:cxnSpLocks noChangeShapeType="1"/>
              </p:cNvCxnSpPr>
              <p:nvPr/>
            </p:nvCxnSpPr>
            <p:spPr bwMode="auto">
              <a:xfrm>
                <a:off x="3347824" y="2492896"/>
                <a:ext cx="0" cy="576000"/>
              </a:xfrm>
              <a:prstGeom prst="straightConnector1">
                <a:avLst/>
              </a:prstGeom>
              <a:noFill/>
              <a:ln w="15875" algn="ctr">
                <a:solidFill>
                  <a:srgbClr val="990099"/>
                </a:solidFill>
                <a:round/>
                <a:tailEnd type="triangle" w="med" len="med"/>
              </a:ln>
            </p:spPr>
          </p:cxnSp>
          <p:cxnSp>
            <p:nvCxnSpPr>
              <p:cNvPr id="143" name="直接箭头连接符 78"/>
              <p:cNvCxnSpPr/>
              <p:nvPr/>
            </p:nvCxnSpPr>
            <p:spPr bwMode="auto">
              <a:xfrm rot="5400000" flipH="1" flipV="1">
                <a:off x="3653872" y="2798912"/>
                <a:ext cx="432000" cy="108000"/>
              </a:xfrm>
              <a:prstGeom prst="bentConnector3">
                <a:avLst>
                  <a:gd name="adj1" fmla="val 99677"/>
                </a:avLst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sm" len="sm"/>
                <a:tailEnd type="triangle" w="med" len="sm"/>
              </a:ln>
              <a:effectLst/>
            </p:spPr>
          </p:cxnSp>
          <p:cxnSp>
            <p:nvCxnSpPr>
              <p:cNvPr id="144" name="直接箭头连接符 178"/>
              <p:cNvCxnSpPr>
                <a:cxnSpLocks noChangeShapeType="1"/>
              </p:cNvCxnSpPr>
              <p:nvPr/>
            </p:nvCxnSpPr>
            <p:spPr bwMode="auto">
              <a:xfrm>
                <a:off x="3203808" y="2348880"/>
                <a:ext cx="144056" cy="144000"/>
              </a:xfrm>
              <a:prstGeom prst="straightConnector1">
                <a:avLst/>
              </a:prstGeom>
              <a:noFill/>
              <a:ln w="12700" algn="ctr">
                <a:solidFill>
                  <a:srgbClr val="990099"/>
                </a:solidFill>
                <a:prstDash val="sysDash"/>
                <a:round/>
                <a:tailEnd type="none" w="med" len="med"/>
              </a:ln>
            </p:spPr>
          </p:cxnSp>
        </p:grpSp>
      </p:grpSp>
      <p:grpSp>
        <p:nvGrpSpPr>
          <p:cNvPr id="249" name="组合 248"/>
          <p:cNvGrpSpPr/>
          <p:nvPr/>
        </p:nvGrpSpPr>
        <p:grpSpPr>
          <a:xfrm>
            <a:off x="2843808" y="2060808"/>
            <a:ext cx="4356512" cy="576080"/>
            <a:chOff x="2843808" y="2060768"/>
            <a:chExt cx="4356512" cy="576080"/>
          </a:xfrm>
        </p:grpSpPr>
        <p:cxnSp>
          <p:nvCxnSpPr>
            <p:cNvPr id="250" name="直接箭头连接符 82"/>
            <p:cNvCxnSpPr/>
            <p:nvPr/>
          </p:nvCxnSpPr>
          <p:spPr bwMode="auto">
            <a:xfrm flipV="1">
              <a:off x="6732240" y="2060768"/>
              <a:ext cx="468080" cy="144056"/>
            </a:xfrm>
            <a:prstGeom prst="bentConnector2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51" name="直接箭头连接符 82"/>
            <p:cNvCxnSpPr/>
            <p:nvPr/>
          </p:nvCxnSpPr>
          <p:spPr bwMode="auto">
            <a:xfrm>
              <a:off x="5580112" y="2204824"/>
              <a:ext cx="1008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52" name="直接箭头连接符 82"/>
            <p:cNvCxnSpPr/>
            <p:nvPr/>
          </p:nvCxnSpPr>
          <p:spPr bwMode="auto">
            <a:xfrm>
              <a:off x="4499992" y="2204864"/>
              <a:ext cx="936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53" name="直接箭头连接符 25"/>
            <p:cNvCxnSpPr/>
            <p:nvPr/>
          </p:nvCxnSpPr>
          <p:spPr bwMode="auto">
            <a:xfrm flipV="1">
              <a:off x="5004048" y="2060808"/>
              <a:ext cx="16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4" name="直接箭头连接符 25"/>
            <p:cNvCxnSpPr/>
            <p:nvPr/>
          </p:nvCxnSpPr>
          <p:spPr bwMode="auto">
            <a:xfrm flipH="1" flipV="1">
              <a:off x="6012160" y="206080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5" name="直接箭头连接符 82"/>
            <p:cNvCxnSpPr/>
            <p:nvPr/>
          </p:nvCxnSpPr>
          <p:spPr bwMode="auto">
            <a:xfrm flipV="1">
              <a:off x="2843808" y="2060848"/>
              <a:ext cx="0" cy="576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56" name="直接箭头连接符 82"/>
            <p:cNvCxnSpPr/>
            <p:nvPr/>
          </p:nvCxnSpPr>
          <p:spPr bwMode="auto">
            <a:xfrm flipV="1">
              <a:off x="3995936" y="2060848"/>
              <a:ext cx="0" cy="576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2771800" y="2060848"/>
            <a:ext cx="3384473" cy="576064"/>
            <a:chOff x="2771800" y="2060848"/>
            <a:chExt cx="3384473" cy="576064"/>
          </a:xfrm>
        </p:grpSpPr>
        <p:cxnSp>
          <p:nvCxnSpPr>
            <p:cNvPr id="258" name="直接箭头连接符 82"/>
            <p:cNvCxnSpPr/>
            <p:nvPr/>
          </p:nvCxnSpPr>
          <p:spPr bwMode="auto">
            <a:xfrm rot="16200000" flipV="1">
              <a:off x="3365751" y="2438904"/>
              <a:ext cx="252000" cy="144000"/>
            </a:xfrm>
            <a:prstGeom prst="bentConnector2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59" name="直接箭头连接符 82"/>
            <p:cNvCxnSpPr/>
            <p:nvPr/>
          </p:nvCxnSpPr>
          <p:spPr bwMode="auto">
            <a:xfrm rot="16200000" flipV="1">
              <a:off x="4437088" y="2437571"/>
              <a:ext cx="252000" cy="144000"/>
            </a:xfrm>
            <a:prstGeom prst="bentConnector2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60" name="直接箭头连接符 82"/>
            <p:cNvCxnSpPr/>
            <p:nvPr/>
          </p:nvCxnSpPr>
          <p:spPr bwMode="auto">
            <a:xfrm rot="16200000" flipV="1">
              <a:off x="5517208" y="2436132"/>
              <a:ext cx="252000" cy="144000"/>
            </a:xfrm>
            <a:prstGeom prst="bentConnector2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61" name="Oval 204"/>
            <p:cNvSpPr>
              <a:spLocks noChangeArrowheads="1"/>
            </p:cNvSpPr>
            <p:nvPr/>
          </p:nvSpPr>
          <p:spPr bwMode="auto">
            <a:xfrm>
              <a:off x="3275719" y="2348880"/>
              <a:ext cx="144000" cy="7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2" name="Oval 204"/>
            <p:cNvSpPr>
              <a:spLocks noChangeArrowheads="1"/>
            </p:cNvSpPr>
            <p:nvPr/>
          </p:nvSpPr>
          <p:spPr bwMode="auto">
            <a:xfrm>
              <a:off x="4355976" y="2348880"/>
              <a:ext cx="144000" cy="7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04"/>
            <p:cNvSpPr>
              <a:spLocks noChangeArrowheads="1"/>
            </p:cNvSpPr>
            <p:nvPr/>
          </p:nvSpPr>
          <p:spPr bwMode="auto">
            <a:xfrm>
              <a:off x="5436096" y="2348880"/>
              <a:ext cx="144000" cy="7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4" name="直接箭头连接符 263"/>
            <p:cNvCxnSpPr/>
            <p:nvPr/>
          </p:nvCxnSpPr>
          <p:spPr bwMode="auto">
            <a:xfrm flipH="1">
              <a:off x="6156176" y="2060848"/>
              <a:ext cx="97" cy="5760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65" name="Oval 204"/>
            <p:cNvSpPr>
              <a:spLocks noChangeArrowheads="1"/>
            </p:cNvSpPr>
            <p:nvPr/>
          </p:nvSpPr>
          <p:spPr bwMode="auto">
            <a:xfrm>
              <a:off x="2771800" y="2348880"/>
              <a:ext cx="144000" cy="7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直接箭头连接符 82"/>
            <p:cNvCxnSpPr/>
            <p:nvPr/>
          </p:nvCxnSpPr>
          <p:spPr bwMode="auto">
            <a:xfrm rot="16200000" flipV="1">
              <a:off x="2861816" y="2438912"/>
              <a:ext cx="252000" cy="144000"/>
            </a:xfrm>
            <a:prstGeom prst="bentConnector2">
              <a:avLst/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136" name="线形标注 2 135"/>
          <p:cNvSpPr/>
          <p:nvPr/>
        </p:nvSpPr>
        <p:spPr bwMode="auto">
          <a:xfrm>
            <a:off x="683440" y="5481256"/>
            <a:ext cx="864000" cy="252000"/>
          </a:xfrm>
          <a:prstGeom prst="borderCallout2">
            <a:avLst>
              <a:gd name="adj1" fmla="val 59628"/>
              <a:gd name="adj2" fmla="val 100155"/>
              <a:gd name="adj3" fmla="val 59807"/>
              <a:gd name="adj4" fmla="val 172258"/>
              <a:gd name="adj5" fmla="val 158553"/>
              <a:gd name="adj6" fmla="val 178820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kumimoji="0" lang="zh-CN" altLang="en-US" sz="1600" dirty="0">
                <a:solidFill>
                  <a:schemeClr val="tx1"/>
                </a:solidFill>
              </a:rPr>
              <a:t>段间</a:t>
            </a:r>
            <a:r>
              <a:rPr kumimoji="0" lang="en-US" altLang="zh-CN" sz="1600" dirty="0">
                <a:solidFill>
                  <a:schemeClr val="tx1"/>
                </a:solidFill>
              </a:rPr>
              <a:t>REG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3" name="线形标注 2 182"/>
          <p:cNvSpPr/>
          <p:nvPr/>
        </p:nvSpPr>
        <p:spPr bwMode="auto">
          <a:xfrm>
            <a:off x="6012160" y="4796545"/>
            <a:ext cx="2448000" cy="612000"/>
          </a:xfrm>
          <a:prstGeom prst="borderCallout2">
            <a:avLst>
              <a:gd name="adj1" fmla="val 25082"/>
              <a:gd name="adj2" fmla="val 29"/>
              <a:gd name="adj3" fmla="val 24878"/>
              <a:gd name="adj4" fmla="val -10750"/>
              <a:gd name="adj5" fmla="val -66881"/>
              <a:gd name="adj6" fmla="val -46038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noAutofit/>
          </a:bodyPr>
          <a:lstStyle/>
          <a:p>
            <a:pPr marL="361950" indent="-361950">
              <a:spcBef>
                <a:spcPts val="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即</a:t>
            </a:r>
            <a:r>
              <a:rPr lang="en-US" altLang="zh-CN" sz="1800" dirty="0" err="1">
                <a:solidFill>
                  <a:srgbClr val="990099"/>
                </a:solidFill>
              </a:rPr>
              <a:t>nop</a:t>
            </a:r>
            <a:r>
              <a:rPr lang="zh-CN" altLang="en-US" sz="1800" dirty="0">
                <a:solidFill>
                  <a:srgbClr val="990099"/>
                </a:solidFill>
              </a:rPr>
              <a:t>指令</a:t>
            </a:r>
            <a:r>
              <a:rPr lang="zh-CN" altLang="en-US" sz="1800" dirty="0">
                <a:solidFill>
                  <a:schemeClr val="tx1"/>
                </a:solidFill>
              </a:rPr>
              <a:t>功能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kumimoji="0" lang="zh-CN" altLang="en-US" sz="1800" dirty="0"/>
              <a:t>不改变</a:t>
            </a:r>
            <a:r>
              <a:rPr kumimoji="0" lang="en-US" altLang="zh-CN" sz="1800" dirty="0">
                <a:solidFill>
                  <a:schemeClr val="tx1"/>
                </a:solidFill>
              </a:rPr>
              <a:t>MEM/GPRs/PSR</a:t>
            </a:r>
            <a:r>
              <a:rPr kumimoji="0" lang="zh-CN" altLang="en-US" sz="1800" dirty="0">
                <a:solidFill>
                  <a:schemeClr val="tx1"/>
                </a:solidFill>
              </a:rPr>
              <a:t>的值</a:t>
            </a:r>
            <a:r>
              <a:rPr kumimoji="0"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85" name="Text Box 8"/>
          <p:cNvSpPr txBox="1">
            <a:spLocks noChangeArrowheads="1"/>
          </p:cNvSpPr>
          <p:nvPr/>
        </p:nvSpPr>
        <p:spPr bwMode="auto">
          <a:xfrm>
            <a:off x="5796136" y="5866494"/>
            <a:ext cx="3168000" cy="252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 marL="714375" indent="-714375">
              <a:spcBef>
                <a:spcPts val="0"/>
              </a:spcBef>
            </a:pPr>
            <a:r>
              <a:rPr lang="zh-CN" altLang="en-US" sz="1600" b="1" dirty="0">
                <a:solidFill>
                  <a:schemeClr val="tx1"/>
                </a:solidFill>
              </a:rPr>
              <a:t>各部件时延固定，</a:t>
            </a:r>
            <a:r>
              <a:rPr lang="zh-CN" altLang="en-US" sz="1600" dirty="0">
                <a:solidFill>
                  <a:schemeClr val="tx1"/>
                </a:solidFill>
              </a:rPr>
              <a:t>基于当前</a:t>
            </a:r>
            <a:r>
              <a:rPr kumimoji="0" lang="en-US" altLang="zh-CN" sz="1600" dirty="0" err="1">
                <a:solidFill>
                  <a:schemeClr val="tx1"/>
                </a:solidFill>
              </a:rPr>
              <a:t>uOPCmd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56272" y="2168880"/>
            <a:ext cx="287936" cy="252008"/>
            <a:chOff x="6156272" y="2240888"/>
            <a:chExt cx="287936" cy="252008"/>
          </a:xfrm>
        </p:grpSpPr>
        <p:cxnSp>
          <p:nvCxnSpPr>
            <p:cNvPr id="267" name="直接箭头连接符 184"/>
            <p:cNvCxnSpPr/>
            <p:nvPr/>
          </p:nvCxnSpPr>
          <p:spPr bwMode="auto">
            <a:xfrm flipV="1">
              <a:off x="6156272" y="2384896"/>
              <a:ext cx="252000" cy="108000"/>
            </a:xfrm>
            <a:prstGeom prst="bentConnector3">
              <a:avLst>
                <a:gd name="adj1" fmla="val 99338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sp>
          <p:nvSpPr>
            <p:cNvPr id="268" name="Text Box 285"/>
            <p:cNvSpPr txBox="1">
              <a:spLocks noChangeArrowheads="1"/>
            </p:cNvSpPr>
            <p:nvPr/>
          </p:nvSpPr>
          <p:spPr bwMode="auto">
            <a:xfrm>
              <a:off x="6372208" y="2240888"/>
              <a:ext cx="72000" cy="144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37" name="直接箭头连接符 25"/>
            <p:cNvCxnSpPr/>
            <p:nvPr/>
          </p:nvCxnSpPr>
          <p:spPr bwMode="auto">
            <a:xfrm>
              <a:off x="6228877" y="2348880"/>
              <a:ext cx="1433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7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70" grpId="0" animBg="1"/>
      <p:bldP spid="183" grpId="0" animBg="1"/>
      <p:bldP spid="1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51520" y="332656"/>
            <a:ext cx="4972746" cy="40549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/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冒险处理  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MIPS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为例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*产生原因：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 *冒险类型：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*处理方法：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67494" y="786770"/>
            <a:ext cx="5328841" cy="959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因重叠执行，指令所需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数据不可用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写后读</a:t>
            </a:r>
            <a:r>
              <a:rPr kumimoji="0" lang="en-US" altLang="zh-CN" sz="2000" dirty="0">
                <a:solidFill>
                  <a:schemeClr val="tx1"/>
                </a:solidFill>
              </a:rPr>
              <a:t>(</a:t>
            </a:r>
            <a:r>
              <a:rPr kumimoji="0" lang="en-US" altLang="zh-CN" sz="2000" b="0" dirty="0">
                <a:solidFill>
                  <a:schemeClr val="tx1"/>
                </a:solidFill>
                <a:latin typeface="+mn-lt"/>
              </a:rPr>
              <a:t>Read After </a:t>
            </a:r>
            <a:r>
              <a:rPr kumimoji="0" lang="en-US" altLang="zh-CN" sz="2000" b="0" dirty="0" err="1">
                <a:solidFill>
                  <a:schemeClr val="tx1"/>
                </a:solidFill>
                <a:latin typeface="+mn-lt"/>
              </a:rPr>
              <a:t>Write</a:t>
            </a:r>
            <a:r>
              <a:rPr kumimoji="0" lang="en-US" altLang="zh-CN" sz="2000" dirty="0" err="1">
                <a:solidFill>
                  <a:schemeClr val="tx1"/>
                </a:solidFill>
                <a:latin typeface="+mn-ea"/>
              </a:rPr>
              <a:t>,RAW</a:t>
            </a:r>
            <a:r>
              <a:rPr kumimoji="0" lang="en-US" altLang="zh-CN" sz="2000" dirty="0">
                <a:solidFill>
                  <a:schemeClr val="tx1"/>
                </a:solidFill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</a:rPr>
              <a:t>冒险等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23728" y="1786353"/>
            <a:ext cx="6408712" cy="1944216"/>
            <a:chOff x="827584" y="3068960"/>
            <a:chExt cx="6408712" cy="194421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拍</a:t>
              </a:r>
              <a:endParaRPr lang="en-US" altLang="zh-CN" sz="1800" b="1" baseline="-20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7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8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827584" y="3284984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28800" rIns="18000" bIns="10800"/>
            <a:lstStyle/>
            <a:p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I1: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$4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$5+$6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I2:$7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$4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-$6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I3:$8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$4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|$6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I4:$9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$4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I5:$3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$4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&amp;$6</a:t>
              </a:r>
            </a:p>
            <a:p>
              <a:pPr>
                <a:lnSpc>
                  <a:spcPct val="145000"/>
                </a:lnSpc>
              </a:pPr>
              <a:endPara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6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1" name="直接连接符 40"/>
            <p:cNvCxnSpPr>
              <a:stCxn id="16" idx="3"/>
              <a:endCxn id="21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2" name="直接连接符 41"/>
            <p:cNvCxnSpPr>
              <a:stCxn id="4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3" name="直接连接符 42"/>
            <p:cNvCxnSpPr>
              <a:stCxn id="40" idx="4"/>
              <a:endCxn id="31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4" name="直接连接符 43"/>
            <p:cNvCxnSpPr>
              <a:stCxn id="40" idx="5"/>
              <a:endCxn id="36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179512" y="4282931"/>
            <a:ext cx="8784976" cy="1863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场景</a:t>
            </a:r>
            <a:r>
              <a:rPr kumimoji="0"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食堂打饭时，甲需要用乙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乙</a:t>
            </a:r>
            <a:r>
              <a:rPr kumimoji="0" lang="zh-CN" altLang="en-US" sz="1800" dirty="0">
                <a:solidFill>
                  <a:schemeClr val="tx1"/>
                </a:solidFill>
              </a:rPr>
              <a:t>排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在甲之前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)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的饭卡，处理方法？</a:t>
            </a:r>
            <a:endParaRPr kumimoji="0"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甲            甲后面的人   打饭窗口</a:t>
            </a:r>
            <a:r>
              <a:rPr kumimoji="0" lang="zh-CN" altLang="en-US" sz="1800" dirty="0">
                <a:solidFill>
                  <a:srgbClr val="C00000"/>
                </a:solidFill>
              </a:rPr>
              <a:t>状态</a:t>
            </a:r>
            <a:endParaRPr kumimoji="0" lang="en-US" altLang="zh-CN" sz="1800" b="1" dirty="0">
              <a:solidFill>
                <a:srgbClr val="C00000"/>
              </a:solidFill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处理</a:t>
            </a:r>
            <a:r>
              <a:rPr kumimoji="0"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kumimoji="0" lang="en-US" altLang="zh-CN" sz="2000" dirty="0">
                <a:solidFill>
                  <a:schemeClr val="tx1"/>
                </a:solidFill>
              </a:rPr>
              <a:t>①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原地等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&amp;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拿卡后再走   一起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等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有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停顿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原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次序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②</a:t>
            </a:r>
            <a:r>
              <a:rPr kumimoji="0" lang="zh-CN" altLang="en-US" sz="2000" dirty="0">
                <a:solidFill>
                  <a:schemeClr val="tx1"/>
                </a:solidFill>
              </a:rPr>
              <a:t>往前走</a:t>
            </a:r>
            <a:r>
              <a:rPr kumimoji="0" lang="en-US" altLang="zh-CN" sz="2000" dirty="0">
                <a:solidFill>
                  <a:schemeClr val="tx1"/>
                </a:solidFill>
              </a:rPr>
              <a:t>&amp;</a:t>
            </a:r>
            <a:r>
              <a:rPr kumimoji="0" lang="zh-CN" altLang="en-US" sz="2000" dirty="0">
                <a:solidFill>
                  <a:schemeClr val="tx1"/>
                </a:solidFill>
              </a:rPr>
              <a:t>途中拿卡     跟着</a:t>
            </a:r>
            <a:r>
              <a:rPr kumimoji="0" lang="zh-CN" altLang="en-US" sz="2000" dirty="0"/>
              <a:t>走   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无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停顿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原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次序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③</a:t>
            </a:r>
            <a:r>
              <a:rPr kumimoji="0" lang="zh-CN" altLang="en-US" sz="2000" dirty="0">
                <a:solidFill>
                  <a:schemeClr val="tx1"/>
                </a:solidFill>
              </a:rPr>
              <a:t>原地等</a:t>
            </a:r>
            <a:r>
              <a:rPr kumimoji="0" lang="en-US" altLang="zh-CN" sz="2000" dirty="0">
                <a:solidFill>
                  <a:schemeClr val="tx1"/>
                </a:solidFill>
              </a:rPr>
              <a:t>&amp;</a:t>
            </a:r>
            <a:r>
              <a:rPr kumimoji="0" lang="zh-CN" altLang="en-US" sz="2000" dirty="0">
                <a:solidFill>
                  <a:schemeClr val="tx1"/>
                </a:solidFill>
              </a:rPr>
              <a:t>拿卡后再走   绕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着</a:t>
            </a:r>
            <a:r>
              <a:rPr kumimoji="0" lang="zh-CN" altLang="en-US" sz="2000" b="1" dirty="0">
                <a:latin typeface="宋体" panose="02010600030101010101" pitchFamily="2" charset="-122"/>
              </a:rPr>
              <a:t>走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无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停顿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乱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次序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2267744" y="3789040"/>
            <a:ext cx="4464496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阻塞法、转发法、乱序执行法</a:t>
            </a:r>
            <a:endParaRPr kumimoji="0"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24161" y="2501160"/>
            <a:ext cx="1099567" cy="1246271"/>
            <a:chOff x="1024161" y="2501160"/>
            <a:chExt cx="1099567" cy="1246271"/>
          </a:xfrm>
        </p:grpSpPr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1475655" y="2636912"/>
              <a:ext cx="504057" cy="6153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冲突指令</a:t>
              </a:r>
              <a:endPara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" name="左大括号 46"/>
            <p:cNvSpPr/>
            <p:nvPr/>
          </p:nvSpPr>
          <p:spPr bwMode="auto">
            <a:xfrm>
              <a:off x="1979712" y="2501160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1024161" y="3459431"/>
              <a:ext cx="1099567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相关指令</a:t>
              </a:r>
              <a:endPara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44584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本章目标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指令流水线的组成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工作原理，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掌握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流水线冒险的处理技术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主要内容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⑴ </a:t>
            </a:r>
            <a:r>
              <a:rPr lang="zh-CN" altLang="en-US" sz="2200" dirty="0">
                <a:solidFill>
                  <a:srgbClr val="C00000"/>
                </a:solidFill>
              </a:rPr>
              <a:t>流水线的概念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工作原理，组成要求，分类，性能指标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C00000"/>
                </a:solidFill>
              </a:rPr>
              <a:t>   ⑵ 流水线的冒险处理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流水线的基本组成，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相关与冒险，结构冒险处理，数据冒险处理，控制冒险处理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⑶ 流水线的实现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流水线数据通路实现，流水线控制器的实现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56224" y="2924944"/>
            <a:ext cx="1080072" cy="1150995"/>
            <a:chOff x="6156224" y="2996952"/>
            <a:chExt cx="1080072" cy="1150995"/>
          </a:xfrm>
        </p:grpSpPr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6516216" y="2996952"/>
              <a:ext cx="720032" cy="575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  </a:t>
              </a:r>
              <a:endPara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600" dirty="0">
                <a:solidFill>
                  <a:srgbClr val="0070C0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暂停</a:t>
              </a:r>
              <a:endPara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1" name="Text Box 61"/>
            <p:cNvSpPr txBox="1">
              <a:spLocks noChangeArrowheads="1"/>
            </p:cNvSpPr>
            <p:nvPr/>
          </p:nvSpPr>
          <p:spPr bwMode="auto">
            <a:xfrm>
              <a:off x="6156224" y="3572051"/>
              <a:ext cx="1080072" cy="575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  暂停</a:t>
              </a:r>
              <a:endPara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004048" y="2563771"/>
            <a:ext cx="3672408" cy="1512168"/>
            <a:chOff x="5004048" y="2275755"/>
            <a:chExt cx="3672408" cy="1512168"/>
          </a:xfrm>
        </p:grpSpPr>
        <p:cxnSp>
          <p:nvCxnSpPr>
            <p:cNvPr id="148" name="直接箭头连接符 147"/>
            <p:cNvCxnSpPr/>
            <p:nvPr/>
          </p:nvCxnSpPr>
          <p:spPr bwMode="auto">
            <a:xfrm>
              <a:off x="5436096" y="3787923"/>
              <a:ext cx="324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V="1">
              <a:off x="5436096" y="2275755"/>
              <a:ext cx="0" cy="151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436096" y="3499915"/>
              <a:ext cx="36004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5796136" y="3499915"/>
              <a:ext cx="360040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52" name="Text Box 61"/>
            <p:cNvSpPr txBox="1">
              <a:spLocks noChangeArrowheads="1"/>
            </p:cNvSpPr>
            <p:nvPr/>
          </p:nvSpPr>
          <p:spPr bwMode="auto">
            <a:xfrm>
              <a:off x="5796136" y="3211891"/>
              <a:ext cx="36004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53" name="Text Box 61"/>
            <p:cNvSpPr txBox="1">
              <a:spLocks noChangeArrowheads="1"/>
            </p:cNvSpPr>
            <p:nvPr/>
          </p:nvSpPr>
          <p:spPr bwMode="auto">
            <a:xfrm>
              <a:off x="6156176" y="2923827"/>
              <a:ext cx="36004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54" name="Text Box 61"/>
            <p:cNvSpPr txBox="1">
              <a:spLocks noChangeArrowheads="1"/>
            </p:cNvSpPr>
            <p:nvPr/>
          </p:nvSpPr>
          <p:spPr bwMode="auto">
            <a:xfrm>
              <a:off x="7596336" y="2923827"/>
              <a:ext cx="360040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55" name="Text Box 61"/>
            <p:cNvSpPr txBox="1">
              <a:spLocks noChangeArrowheads="1"/>
            </p:cNvSpPr>
            <p:nvPr/>
          </p:nvSpPr>
          <p:spPr bwMode="auto">
            <a:xfrm>
              <a:off x="7236296" y="3211859"/>
              <a:ext cx="360040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56" name="Text Box 61"/>
            <p:cNvSpPr txBox="1">
              <a:spLocks noChangeArrowheads="1"/>
            </p:cNvSpPr>
            <p:nvPr/>
          </p:nvSpPr>
          <p:spPr bwMode="auto">
            <a:xfrm>
              <a:off x="6516216" y="2635795"/>
              <a:ext cx="36004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7956376" y="2635795"/>
              <a:ext cx="360040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6876256" y="2347763"/>
              <a:ext cx="36004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159" name="Text Box 61"/>
            <p:cNvSpPr txBox="1">
              <a:spLocks noChangeArrowheads="1"/>
            </p:cNvSpPr>
            <p:nvPr/>
          </p:nvSpPr>
          <p:spPr bwMode="auto">
            <a:xfrm>
              <a:off x="8316416" y="2347763"/>
              <a:ext cx="360040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5004048" y="2347763"/>
              <a:ext cx="432395" cy="14399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7236296" y="3499915"/>
              <a:ext cx="36004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7596336" y="3211859"/>
              <a:ext cx="36004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7956376" y="2923827"/>
              <a:ext cx="36004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64" name="Text Box 61"/>
            <p:cNvSpPr txBox="1">
              <a:spLocks noChangeArrowheads="1"/>
            </p:cNvSpPr>
            <p:nvPr/>
          </p:nvSpPr>
          <p:spPr bwMode="auto">
            <a:xfrm>
              <a:off x="8316416" y="2635795"/>
              <a:ext cx="36004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165" name="Text Box 61"/>
            <p:cNvSpPr txBox="1">
              <a:spLocks noChangeArrowheads="1"/>
            </p:cNvSpPr>
            <p:nvPr/>
          </p:nvSpPr>
          <p:spPr bwMode="auto">
            <a:xfrm>
              <a:off x="6156176" y="3212976"/>
              <a:ext cx="36004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96" name="Text Box 88"/>
          <p:cNvSpPr txBox="1">
            <a:spLocks noChangeArrowheads="1"/>
          </p:cNvSpPr>
          <p:nvPr/>
        </p:nvSpPr>
        <p:spPr bwMode="auto">
          <a:xfrm>
            <a:off x="179388" y="764704"/>
            <a:ext cx="3456508" cy="5192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冒险消除时</a:t>
            </a:r>
            <a:r>
              <a:rPr kumimoji="0" lang="zh-CN" altLang="en-US" dirty="0">
                <a:solidFill>
                  <a:schemeClr val="accent2"/>
                </a:solidFill>
              </a:rPr>
              <a:t>要求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暂停方法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sz="2200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sz="2000" b="1" dirty="0">
              <a:solidFill>
                <a:schemeClr val="accent2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kumimoji="0"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7" name="Text Box 88"/>
          <p:cNvSpPr txBox="1">
            <a:spLocks noChangeArrowheads="1"/>
          </p:cNvSpPr>
          <p:nvPr/>
        </p:nvSpPr>
        <p:spPr bwMode="auto">
          <a:xfrm>
            <a:off x="179388" y="332656"/>
            <a:ext cx="871309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kumimoji="0"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阻塞法：</a:t>
            </a:r>
            <a:r>
              <a:rPr kumimoji="0" lang="zh-CN" altLang="en-US" b="1" u="sng" dirty="0">
                <a:solidFill>
                  <a:schemeClr val="tx1"/>
                </a:solidFill>
                <a:latin typeface="宋体" panose="02010600030101010101" pitchFamily="2" charset="-122"/>
              </a:rPr>
              <a:t>冲突指令</a:t>
            </a:r>
            <a:r>
              <a:rPr kumimoji="0" lang="zh-CN" altLang="en-US" b="1" u="sng" dirty="0">
                <a:latin typeface="宋体" panose="02010600030101010101" pitchFamily="2" charset="-122"/>
              </a:rPr>
              <a:t>及</a:t>
            </a:r>
            <a:r>
              <a:rPr kumimoji="0" lang="zh-CN" altLang="en-US" b="1" u="sng" dirty="0">
                <a:solidFill>
                  <a:schemeClr val="tx1"/>
                </a:solidFill>
                <a:latin typeface="宋体" panose="02010600030101010101" pitchFamily="2" charset="-122"/>
              </a:rPr>
              <a:t>后续指令</a:t>
            </a:r>
            <a:r>
              <a:rPr kumimoji="0" lang="zh-CN" altLang="en-US" b="1" baseline="-25000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暂停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直到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冒险消除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数据就绪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98" name="Text Box 88"/>
          <p:cNvSpPr txBox="1">
            <a:spLocks noChangeArrowheads="1"/>
          </p:cNvSpPr>
          <p:nvPr/>
        </p:nvSpPr>
        <p:spPr bwMode="auto">
          <a:xfrm>
            <a:off x="2339752" y="764704"/>
            <a:ext cx="6804248" cy="1514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spc="-80" dirty="0">
                <a:solidFill>
                  <a:schemeClr val="tx1"/>
                </a:solidFill>
              </a:rPr>
              <a:t>     </a:t>
            </a:r>
            <a:r>
              <a:rPr kumimoji="0" lang="en-US" altLang="zh-CN" sz="2000" spc="-80" dirty="0">
                <a:solidFill>
                  <a:schemeClr val="tx1"/>
                </a:solidFill>
              </a:rPr>
              <a:t>  </a:t>
            </a:r>
            <a:r>
              <a:rPr kumimoji="0" lang="en-US" altLang="zh-CN" u="sng" spc="-80" dirty="0">
                <a:solidFill>
                  <a:schemeClr val="tx1"/>
                </a:solidFill>
              </a:rPr>
              <a:t>IF/ID</a:t>
            </a:r>
            <a:r>
              <a:rPr kumimoji="0" lang="en-US" altLang="zh-CN" sz="1600" u="sng" spc="-80" dirty="0">
                <a:solidFill>
                  <a:schemeClr val="tx1"/>
                </a:solidFill>
              </a:rPr>
              <a:t>(</a:t>
            </a:r>
            <a:r>
              <a:rPr kumimoji="0" lang="zh-CN" altLang="en-US" sz="1600" u="sng" spc="-80" dirty="0">
                <a:solidFill>
                  <a:schemeClr val="tx1"/>
                </a:solidFill>
              </a:rPr>
              <a:t>段间</a:t>
            </a:r>
            <a:r>
              <a:rPr kumimoji="0" lang="en-US" altLang="zh-CN" sz="1600" u="sng" spc="-80" dirty="0">
                <a:solidFill>
                  <a:schemeClr val="tx1"/>
                </a:solidFill>
              </a:rPr>
              <a:t>REG)</a:t>
            </a:r>
            <a:r>
              <a:rPr kumimoji="0" lang="zh-CN" altLang="en-US" u="sng" spc="-80" dirty="0">
                <a:solidFill>
                  <a:schemeClr val="tx1"/>
                </a:solidFill>
              </a:rPr>
              <a:t>及</a:t>
            </a:r>
            <a:r>
              <a:rPr kumimoji="0" lang="en-US" altLang="zh-CN" u="sng" spc="-80" dirty="0">
                <a:solidFill>
                  <a:schemeClr val="tx1"/>
                </a:solidFill>
              </a:rPr>
              <a:t>PC</a:t>
            </a:r>
            <a:r>
              <a:rPr kumimoji="0" lang="zh-CN" altLang="en-US" spc="-80" dirty="0">
                <a:solidFill>
                  <a:schemeClr val="tx1"/>
                </a:solidFill>
              </a:rPr>
              <a:t>不变，</a:t>
            </a:r>
            <a:r>
              <a:rPr kumimoji="0" lang="zh-CN" altLang="en-US" u="sng" spc="-80" dirty="0">
                <a:solidFill>
                  <a:schemeClr val="tx1"/>
                </a:solidFill>
              </a:rPr>
              <a:t>其余段间</a:t>
            </a:r>
            <a:r>
              <a:rPr kumimoji="0" lang="en-US" altLang="zh-CN" u="sng" spc="-80" dirty="0">
                <a:solidFill>
                  <a:schemeClr val="tx1"/>
                </a:solidFill>
              </a:rPr>
              <a:t>REG</a:t>
            </a:r>
            <a:r>
              <a:rPr kumimoji="0" lang="zh-CN" altLang="en-US" spc="-80" dirty="0">
                <a:solidFill>
                  <a:schemeClr val="tx1"/>
                </a:solidFill>
              </a:rPr>
              <a:t>为气泡</a:t>
            </a:r>
            <a:endParaRPr kumimoji="0" lang="en-US" altLang="zh-CN" spc="-8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ID</a:t>
            </a:r>
            <a:r>
              <a:rPr kumimoji="0" lang="zh-CN" altLang="en-US" dirty="0">
                <a:solidFill>
                  <a:schemeClr val="tx1"/>
                </a:solidFill>
              </a:rPr>
              <a:t>段</a:t>
            </a:r>
            <a:r>
              <a:rPr kumimoji="0" lang="zh-CN" altLang="en-US" u="sng" dirty="0">
                <a:solidFill>
                  <a:srgbClr val="990099"/>
                </a:solidFill>
              </a:rPr>
              <a:t>产生</a:t>
            </a:r>
            <a:r>
              <a:rPr kumimoji="0" lang="zh-CN" altLang="en-US" u="sng" dirty="0">
                <a:solidFill>
                  <a:schemeClr val="tx1"/>
                </a:solidFill>
              </a:rPr>
              <a:t>气泡</a:t>
            </a:r>
            <a:r>
              <a:rPr kumimoji="0" lang="en-US" altLang="zh-CN" sz="1800" dirty="0">
                <a:solidFill>
                  <a:schemeClr val="tx1"/>
                </a:solidFill>
              </a:rPr>
              <a:t>(</a:t>
            </a:r>
            <a:r>
              <a:rPr kumimoji="0" lang="zh-CN" altLang="en-US" sz="1800" dirty="0">
                <a:solidFill>
                  <a:schemeClr val="tx1"/>
                </a:solidFill>
              </a:rPr>
              <a:t>空操作</a:t>
            </a:r>
            <a:r>
              <a:rPr kumimoji="0" lang="en-US" altLang="zh-CN" sz="1800" dirty="0" err="1">
                <a:solidFill>
                  <a:schemeClr val="tx1"/>
                </a:solidFill>
              </a:rPr>
              <a:t>uOPCmd</a:t>
            </a:r>
            <a:r>
              <a:rPr kumimoji="0" lang="en-US" altLang="zh-CN" sz="1800" dirty="0">
                <a:solidFill>
                  <a:schemeClr val="tx1"/>
                </a:solidFill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</a:rPr>
              <a:t>，     </a:t>
            </a:r>
            <a:r>
              <a:rPr kumimoji="0" lang="zh-CN" altLang="en-US" sz="2000" dirty="0">
                <a:solidFill>
                  <a:schemeClr val="tx1"/>
                </a:solidFill>
              </a:rPr>
              <a:t>   </a:t>
            </a:r>
            <a:r>
              <a:rPr kumimoji="0" lang="zh-CN" altLang="en-US" sz="1800" dirty="0">
                <a:solidFill>
                  <a:srgbClr val="0070C0"/>
                </a:solidFill>
              </a:rPr>
              <a:t>←锁步机制</a:t>
            </a:r>
            <a:r>
              <a:rPr kumimoji="0" lang="en-US" altLang="zh-CN" sz="1800" dirty="0">
                <a:solidFill>
                  <a:srgbClr val="0070C0"/>
                </a:solidFill>
              </a:rPr>
              <a:t>2</a:t>
            </a:r>
            <a:endParaRPr kumimoji="0" lang="en-US" altLang="zh-CN" dirty="0">
              <a:solidFill>
                <a:srgbClr val="0070C0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IF</a:t>
            </a:r>
            <a:r>
              <a:rPr kumimoji="0" lang="zh-CN" altLang="en-US" dirty="0">
                <a:solidFill>
                  <a:schemeClr val="tx1"/>
                </a:solidFill>
              </a:rPr>
              <a:t>段</a:t>
            </a:r>
            <a:r>
              <a:rPr kumimoji="0" lang="zh-CN" altLang="en-US" u="sng" dirty="0">
                <a:solidFill>
                  <a:srgbClr val="990099"/>
                </a:solidFill>
              </a:rPr>
              <a:t>暂停</a:t>
            </a:r>
            <a:r>
              <a:rPr kumimoji="0" lang="en-US" altLang="zh-CN" sz="1800" dirty="0">
                <a:solidFill>
                  <a:schemeClr val="tx1"/>
                </a:solidFill>
              </a:rPr>
              <a:t>(</a:t>
            </a:r>
            <a:r>
              <a:rPr kumimoji="0" lang="zh-CN" altLang="en-US" sz="1800" dirty="0">
                <a:solidFill>
                  <a:schemeClr val="tx1"/>
                </a:solidFill>
              </a:rPr>
              <a:t>不写</a:t>
            </a:r>
            <a:r>
              <a:rPr kumimoji="0" lang="en-US" altLang="zh-CN" sz="1800" dirty="0">
                <a:solidFill>
                  <a:schemeClr val="tx1"/>
                </a:solidFill>
              </a:rPr>
              <a:t>IF/ID</a:t>
            </a:r>
            <a:r>
              <a:rPr kumimoji="0" lang="zh-CN" altLang="en-US" sz="1800" dirty="0">
                <a:solidFill>
                  <a:schemeClr val="tx1"/>
                </a:solidFill>
              </a:rPr>
              <a:t>及</a:t>
            </a:r>
            <a:r>
              <a:rPr kumimoji="0" lang="en-US" altLang="zh-CN" sz="1800" dirty="0">
                <a:solidFill>
                  <a:schemeClr val="tx1"/>
                </a:solidFill>
              </a:rPr>
              <a:t>PC)</a:t>
            </a:r>
            <a:r>
              <a:rPr kumimoji="0" lang="en-US" altLang="zh-CN" dirty="0">
                <a:solidFill>
                  <a:schemeClr val="tx1"/>
                </a:solidFill>
              </a:rPr>
              <a:t>             </a:t>
            </a:r>
            <a:r>
              <a:rPr kumimoji="0" lang="zh-CN" altLang="en-US" sz="1800" dirty="0">
                <a:solidFill>
                  <a:srgbClr val="0070C0"/>
                </a:solidFill>
              </a:rPr>
              <a:t>←锁步机制</a:t>
            </a:r>
            <a:r>
              <a:rPr kumimoji="0" lang="en-US" altLang="zh-CN" sz="18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0" name="Text Box 88"/>
          <p:cNvSpPr txBox="1">
            <a:spLocks noChangeArrowheads="1"/>
          </p:cNvSpPr>
          <p:nvPr/>
        </p:nvSpPr>
        <p:spPr bwMode="auto">
          <a:xfrm>
            <a:off x="2411760" y="5251266"/>
            <a:ext cx="64807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数据欲读</a:t>
            </a:r>
            <a:r>
              <a:rPr kumimoji="0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-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可读的</a:t>
            </a:r>
            <a:r>
              <a:rPr kumimoji="0" lang="zh-CN" altLang="en-US" b="1" u="sng" dirty="0">
                <a:solidFill>
                  <a:schemeClr val="tx1"/>
                </a:solidFill>
                <a:latin typeface="宋体" panose="02010600030101010101" pitchFamily="2" charset="-122"/>
              </a:rPr>
              <a:t>相差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拍数 </a:t>
            </a:r>
            <a:endParaRPr kumimoji="0" lang="en-US" altLang="zh-CN" sz="2000" b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23" name="Text Box 63"/>
          <p:cNvSpPr txBox="1">
            <a:spLocks noChangeArrowheads="1"/>
          </p:cNvSpPr>
          <p:nvPr/>
        </p:nvSpPr>
        <p:spPr bwMode="auto">
          <a:xfrm>
            <a:off x="251520" y="2420872"/>
            <a:ext cx="1368152" cy="165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46800" rIns="18000" bIns="10800"/>
          <a:lstStyle/>
          <a:p>
            <a:pPr algn="ctr">
              <a:lnSpc>
                <a:spcPct val="114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I1:</a:t>
            </a:r>
            <a:r>
              <a:rPr lang="en-US" altLang="zh-CN" sz="1600" b="1" dirty="0">
                <a:solidFill>
                  <a:srgbClr val="990099"/>
                </a:solidFill>
              </a:rPr>
              <a:t>$4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chemeClr val="tx1"/>
                </a:solidFill>
              </a:rPr>
              <a:t>$5+</a:t>
            </a:r>
            <a:r>
              <a:rPr lang="en-US" altLang="zh-CN" sz="1600" dirty="0">
                <a:solidFill>
                  <a:schemeClr val="tx1"/>
                </a:solidFill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</a:rPr>
              <a:t>6</a:t>
            </a:r>
          </a:p>
          <a:p>
            <a:pPr algn="ctr">
              <a:spcBef>
                <a:spcPts val="0"/>
              </a:spcBef>
            </a:pP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</a:p>
          <a:p>
            <a:pPr algn="ctr">
              <a:spcBef>
                <a:spcPts val="50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I2:$7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rgbClr val="990099"/>
                </a:solidFill>
              </a:rPr>
              <a:t>$4</a:t>
            </a:r>
            <a:r>
              <a:rPr lang="en-US" altLang="zh-CN" sz="1600" b="1" dirty="0">
                <a:solidFill>
                  <a:schemeClr val="tx1"/>
                </a:solidFill>
              </a:rPr>
              <a:t>-$6</a:t>
            </a:r>
          </a:p>
          <a:p>
            <a:pPr algn="ctr">
              <a:spcBef>
                <a:spcPts val="20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I3:$8</a:t>
            </a:r>
            <a:r>
              <a:rPr lang="zh-CN" altLang="en-US" sz="1600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rgbClr val="990099"/>
                </a:solidFill>
              </a:rPr>
              <a:t>$4</a:t>
            </a:r>
            <a:r>
              <a:rPr lang="en-US" altLang="zh-CN" sz="1600" b="1" dirty="0">
                <a:solidFill>
                  <a:schemeClr val="tx1"/>
                </a:solidFill>
              </a:rPr>
              <a:t>|$6</a:t>
            </a:r>
          </a:p>
        </p:txBody>
      </p:sp>
      <p:grpSp>
        <p:nvGrpSpPr>
          <p:cNvPr id="324" name="组合 323"/>
          <p:cNvGrpSpPr/>
          <p:nvPr/>
        </p:nvGrpSpPr>
        <p:grpSpPr>
          <a:xfrm>
            <a:off x="2483768" y="2708904"/>
            <a:ext cx="2160240" cy="936104"/>
            <a:chOff x="2555776" y="2276872"/>
            <a:chExt cx="2160240" cy="936104"/>
          </a:xfrm>
        </p:grpSpPr>
        <p:cxnSp>
          <p:nvCxnSpPr>
            <p:cNvPr id="325" name="直接连接符 324"/>
            <p:cNvCxnSpPr/>
            <p:nvPr/>
          </p:nvCxnSpPr>
          <p:spPr bwMode="auto">
            <a:xfrm>
              <a:off x="3851920" y="2276878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2555776" y="2276872"/>
              <a:ext cx="0" cy="93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2" name="云形 331"/>
            <p:cNvSpPr/>
            <p:nvPr/>
          </p:nvSpPr>
          <p:spPr bwMode="auto">
            <a:xfrm>
              <a:off x="3851968" y="2852936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  <p:cxnSp>
          <p:nvCxnSpPr>
            <p:cNvPr id="333" name="直接连接符 332"/>
            <p:cNvCxnSpPr/>
            <p:nvPr/>
          </p:nvCxnSpPr>
          <p:spPr bwMode="auto">
            <a:xfrm flipH="1">
              <a:off x="2987824" y="2276872"/>
              <a:ext cx="4194" cy="93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5" name="云形 334"/>
            <p:cNvSpPr/>
            <p:nvPr/>
          </p:nvSpPr>
          <p:spPr bwMode="auto">
            <a:xfrm>
              <a:off x="3851968" y="2598873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  <p:sp>
          <p:nvSpPr>
            <p:cNvPr id="336" name="云形 335"/>
            <p:cNvSpPr/>
            <p:nvPr/>
          </p:nvSpPr>
          <p:spPr bwMode="auto">
            <a:xfrm>
              <a:off x="4284016" y="2854991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  <p:sp>
          <p:nvSpPr>
            <p:cNvPr id="337" name="云形 336"/>
            <p:cNvSpPr/>
            <p:nvPr/>
          </p:nvSpPr>
          <p:spPr bwMode="auto">
            <a:xfrm>
              <a:off x="3851968" y="2350935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  <p:sp>
          <p:nvSpPr>
            <p:cNvPr id="338" name="云形 337"/>
            <p:cNvSpPr/>
            <p:nvPr/>
          </p:nvSpPr>
          <p:spPr bwMode="auto">
            <a:xfrm>
              <a:off x="4284016" y="2600928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  <p:cxnSp>
          <p:nvCxnSpPr>
            <p:cNvPr id="339" name="直接连接符 338"/>
            <p:cNvCxnSpPr/>
            <p:nvPr/>
          </p:nvCxnSpPr>
          <p:spPr bwMode="auto">
            <a:xfrm flipH="1">
              <a:off x="3419872" y="2276872"/>
              <a:ext cx="4194" cy="93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7236296" y="2635843"/>
            <a:ext cx="1080120" cy="864032"/>
            <a:chOff x="7524328" y="3573048"/>
            <a:chExt cx="1080120" cy="864032"/>
          </a:xfrm>
        </p:grpSpPr>
        <p:sp>
          <p:nvSpPr>
            <p:cNvPr id="365" name="Text Box 61"/>
            <p:cNvSpPr txBox="1">
              <a:spLocks noChangeArrowheads="1"/>
            </p:cNvSpPr>
            <p:nvPr/>
          </p:nvSpPr>
          <p:spPr bwMode="auto">
            <a:xfrm>
              <a:off x="7524328" y="3573048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367" name="Text Box 61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368" name="Text Box 61"/>
            <p:cNvSpPr txBox="1">
              <a:spLocks noChangeArrowheads="1"/>
            </p:cNvSpPr>
            <p:nvPr/>
          </p:nvSpPr>
          <p:spPr bwMode="auto">
            <a:xfrm>
              <a:off x="7524328" y="3861080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369" name="Text Box 61"/>
            <p:cNvSpPr txBox="1">
              <a:spLocks noChangeArrowheads="1"/>
            </p:cNvSpPr>
            <p:nvPr/>
          </p:nvSpPr>
          <p:spPr bwMode="auto">
            <a:xfrm>
              <a:off x="7884368" y="3861080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370" name="Text Box 61"/>
            <p:cNvSpPr txBox="1">
              <a:spLocks noChangeArrowheads="1"/>
            </p:cNvSpPr>
            <p:nvPr/>
          </p:nvSpPr>
          <p:spPr bwMode="auto">
            <a:xfrm>
              <a:off x="7884368" y="3573048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371" name="Text Box 61"/>
            <p:cNvSpPr txBox="1">
              <a:spLocks noChangeArrowheads="1"/>
            </p:cNvSpPr>
            <p:nvPr/>
          </p:nvSpPr>
          <p:spPr bwMode="auto">
            <a:xfrm>
              <a:off x="8244408" y="3573048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6156224" y="3787907"/>
            <a:ext cx="1080072" cy="289149"/>
            <a:chOff x="6228232" y="3931907"/>
            <a:chExt cx="1080072" cy="289149"/>
          </a:xfrm>
        </p:grpSpPr>
        <p:sp>
          <p:nvSpPr>
            <p:cNvPr id="374" name="Text Box 61"/>
            <p:cNvSpPr txBox="1">
              <a:spLocks noChangeArrowheads="1"/>
            </p:cNvSpPr>
            <p:nvPr/>
          </p:nvSpPr>
          <p:spPr bwMode="auto">
            <a:xfrm>
              <a:off x="6228232" y="3931907"/>
              <a:ext cx="36004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375" name="Text Box 61"/>
            <p:cNvSpPr txBox="1">
              <a:spLocks noChangeArrowheads="1"/>
            </p:cNvSpPr>
            <p:nvPr/>
          </p:nvSpPr>
          <p:spPr bwMode="auto">
            <a:xfrm>
              <a:off x="6588224" y="3933056"/>
              <a:ext cx="36004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376" name="Text Box 61"/>
            <p:cNvSpPr txBox="1">
              <a:spLocks noChangeArrowheads="1"/>
            </p:cNvSpPr>
            <p:nvPr/>
          </p:nvSpPr>
          <p:spPr bwMode="auto">
            <a:xfrm>
              <a:off x="6948264" y="3933056"/>
              <a:ext cx="36004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236296" y="2347747"/>
            <a:ext cx="1080000" cy="265172"/>
            <a:chOff x="7308304" y="1484784"/>
            <a:chExt cx="1080000" cy="265172"/>
          </a:xfrm>
        </p:grpSpPr>
        <p:sp>
          <p:nvSpPr>
            <p:cNvPr id="12" name="左大括号 11"/>
            <p:cNvSpPr/>
            <p:nvPr/>
          </p:nvSpPr>
          <p:spPr bwMode="auto">
            <a:xfrm rot="5400000">
              <a:off x="7812304" y="1245956"/>
              <a:ext cx="72000" cy="936000"/>
            </a:xfrm>
            <a:prstGeom prst="leftBrace">
              <a:avLst>
                <a:gd name="adj1" fmla="val 23381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8" name="Text Box 140"/>
            <p:cNvSpPr txBox="1">
              <a:spLocks noChangeArrowheads="1"/>
            </p:cNvSpPr>
            <p:nvPr/>
          </p:nvSpPr>
          <p:spPr bwMode="auto">
            <a:xfrm>
              <a:off x="7308304" y="1484784"/>
              <a:ext cx="1080000" cy="180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效果为</a:t>
              </a:r>
              <a:r>
                <a:rPr lang="zh-CN" altLang="en-US" sz="1400" dirty="0">
                  <a:solidFill>
                    <a:srgbClr val="0070C0"/>
                  </a:solidFill>
                </a:rPr>
                <a:t>插入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619672" y="2276872"/>
            <a:ext cx="3024288" cy="1800184"/>
            <a:chOff x="1619672" y="1988856"/>
            <a:chExt cx="3024288" cy="1800184"/>
          </a:xfrm>
        </p:grpSpPr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2483816" y="3284984"/>
              <a:ext cx="1296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70C0"/>
                  </a:solidFill>
                </a:rPr>
                <a:t>暂停</a:t>
              </a:r>
              <a:endPara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619672" y="2132856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432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051720" y="2204888"/>
              <a:ext cx="432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2483768" y="2204888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2915816" y="2204888"/>
              <a:ext cx="432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3347864" y="2204888"/>
              <a:ext cx="432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38" name="Text Box 57"/>
            <p:cNvSpPr txBox="1">
              <a:spLocks noChangeArrowheads="1"/>
            </p:cNvSpPr>
            <p:nvPr/>
          </p:nvSpPr>
          <p:spPr bwMode="auto">
            <a:xfrm>
              <a:off x="1763688" y="1988856"/>
              <a:ext cx="2880000" cy="144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0" tIns="10800" rIns="18000" bIns="10800"/>
            <a:lstStyle/>
            <a:p>
              <a:pPr>
                <a:lnSpc>
                  <a:spcPct val="6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1    2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3    4    5    6    7 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4211960" y="3573040"/>
              <a:ext cx="432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2051768" y="3285008"/>
              <a:ext cx="432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4211960" y="3285008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3779912" y="3285008"/>
              <a:ext cx="432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3779912" y="3573040"/>
              <a:ext cx="432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483816" y="3284984"/>
              <a:ext cx="432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72000" bIns="10800" anchor="ctr" anchorCtr="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46" name="椭圆 145"/>
            <p:cNvSpPr/>
            <p:nvPr/>
          </p:nvSpPr>
          <p:spPr bwMode="auto">
            <a:xfrm>
              <a:off x="2502818" y="3347467"/>
              <a:ext cx="108000" cy="108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6" name="Text Box 8"/>
          <p:cNvSpPr txBox="1">
            <a:spLocks noChangeArrowheads="1"/>
          </p:cNvSpPr>
          <p:nvPr/>
        </p:nvSpPr>
        <p:spPr bwMode="auto">
          <a:xfrm>
            <a:off x="1331640" y="4221088"/>
            <a:ext cx="4032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思考①：</a:t>
            </a:r>
            <a:r>
              <a:rPr lang="en-US" altLang="zh-CN" sz="1800" b="1" dirty="0">
                <a:solidFill>
                  <a:schemeClr val="tx1"/>
                </a:solidFill>
              </a:rPr>
              <a:t>ID</a:t>
            </a:r>
            <a:r>
              <a:rPr lang="zh-CN" altLang="en-US" sz="1800" b="1" dirty="0">
                <a:solidFill>
                  <a:schemeClr val="tx1"/>
                </a:solidFill>
              </a:rPr>
              <a:t>产生气泡，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不暂停行吗？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74" name="Text Box 8"/>
          <p:cNvSpPr txBox="1">
            <a:spLocks noChangeArrowheads="1"/>
          </p:cNvSpPr>
          <p:nvPr/>
        </p:nvSpPr>
        <p:spPr bwMode="auto">
          <a:xfrm>
            <a:off x="1331640" y="4581128"/>
            <a:ext cx="338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>
            <a:defPPr>
              <a:defRPr lang="zh-CN"/>
            </a:defPPr>
            <a:lvl1pPr>
              <a:spcBef>
                <a:spcPts val="0"/>
              </a:spcBef>
              <a:defRPr sz="1800">
                <a:solidFill>
                  <a:srgbClr val="990099"/>
                </a:solidFill>
              </a:defRPr>
            </a:lvl1pPr>
          </a:lstStyle>
          <a:p>
            <a:r>
              <a:rPr lang="zh-CN" altLang="en-US" dirty="0"/>
              <a:t>思考②：</a:t>
            </a:r>
            <a:r>
              <a:rPr lang="zh-CN" altLang="en-US" dirty="0">
                <a:solidFill>
                  <a:schemeClr val="tx1"/>
                </a:solidFill>
              </a:rPr>
              <a:t>为何不在</a:t>
            </a:r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产生气泡？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5" name="Text Box 140"/>
          <p:cNvSpPr txBox="1">
            <a:spLocks noChangeArrowheads="1"/>
          </p:cNvSpPr>
          <p:nvPr/>
        </p:nvSpPr>
        <p:spPr bwMode="auto">
          <a:xfrm>
            <a:off x="5436096" y="4221088"/>
            <a:ext cx="3672408" cy="2880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RAW</a:t>
            </a:r>
            <a:r>
              <a:rPr lang="zh-CN" altLang="en-US" sz="1600" dirty="0">
                <a:solidFill>
                  <a:schemeClr val="tx1"/>
                </a:solidFill>
              </a:rPr>
              <a:t>消除时，</a:t>
            </a:r>
            <a:r>
              <a:rPr lang="en-US" altLang="zh-CN" sz="1600" dirty="0">
                <a:solidFill>
                  <a:schemeClr val="tx1"/>
                </a:solidFill>
              </a:rPr>
              <a:t>PC</a:t>
            </a:r>
            <a:r>
              <a:rPr lang="zh-CN" altLang="en-US" sz="1600" dirty="0">
                <a:solidFill>
                  <a:schemeClr val="tx1"/>
                </a:solidFill>
              </a:rPr>
              <a:t>不是</a:t>
            </a:r>
            <a:r>
              <a:rPr lang="en-US" altLang="zh-CN" sz="1600" dirty="0">
                <a:solidFill>
                  <a:schemeClr val="tx1"/>
                </a:solidFill>
              </a:rPr>
              <a:t>I3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IF/ID.IR</a:t>
            </a:r>
            <a:r>
              <a:rPr lang="zh-CN" altLang="en-US" sz="1600" dirty="0">
                <a:solidFill>
                  <a:schemeClr val="tx1"/>
                </a:solidFill>
              </a:rPr>
              <a:t>不是</a:t>
            </a:r>
            <a:r>
              <a:rPr lang="en-US" altLang="zh-CN" sz="1600" dirty="0">
                <a:solidFill>
                  <a:schemeClr val="tx1"/>
                </a:solidFill>
              </a:rPr>
              <a:t>I2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6" name="Text Box 140"/>
          <p:cNvSpPr txBox="1">
            <a:spLocks noChangeArrowheads="1"/>
          </p:cNvSpPr>
          <p:nvPr/>
        </p:nvSpPr>
        <p:spPr bwMode="auto">
          <a:xfrm>
            <a:off x="4860032" y="4581128"/>
            <a:ext cx="4211960" cy="2880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RAW</a:t>
            </a:r>
            <a:r>
              <a:rPr lang="zh-CN" altLang="en-US" sz="1600" dirty="0">
                <a:solidFill>
                  <a:schemeClr val="tx1"/>
                </a:solidFill>
              </a:rPr>
              <a:t>消除时，</a:t>
            </a:r>
            <a:r>
              <a:rPr lang="en-US" altLang="zh-CN" sz="1600" dirty="0">
                <a:solidFill>
                  <a:schemeClr val="tx1"/>
                </a:solidFill>
              </a:rPr>
              <a:t>IF/ID.IR</a:t>
            </a:r>
            <a:r>
              <a:rPr lang="zh-CN" altLang="en-US" sz="1600" dirty="0">
                <a:solidFill>
                  <a:schemeClr val="tx1"/>
                </a:solidFill>
              </a:rPr>
              <a:t>为</a:t>
            </a:r>
            <a:r>
              <a:rPr lang="en-US" altLang="zh-CN" sz="1600" dirty="0" err="1">
                <a:solidFill>
                  <a:schemeClr val="tx1"/>
                </a:solidFill>
              </a:rPr>
              <a:t>nop</a:t>
            </a:r>
            <a:r>
              <a:rPr lang="zh-CN" altLang="en-US" sz="1600" dirty="0">
                <a:solidFill>
                  <a:schemeClr val="tx1"/>
                </a:solidFill>
              </a:rPr>
              <a:t>指令，</a:t>
            </a:r>
            <a:r>
              <a:rPr lang="en-US" altLang="zh-CN" sz="1600" dirty="0">
                <a:solidFill>
                  <a:schemeClr val="tx1"/>
                </a:solidFill>
              </a:rPr>
              <a:t>I2</a:t>
            </a:r>
            <a:r>
              <a:rPr lang="zh-CN" altLang="en-US" sz="1600" dirty="0">
                <a:solidFill>
                  <a:schemeClr val="tx1"/>
                </a:solidFill>
              </a:rPr>
              <a:t>无法执行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1331640" y="5805296"/>
            <a:ext cx="309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</a:t>
            </a:r>
            <a:r>
              <a:rPr lang="zh-CN" altLang="en-US" sz="1800" dirty="0">
                <a:solidFill>
                  <a:srgbClr val="990099"/>
                </a:solidFill>
              </a:rPr>
              <a:t>④</a:t>
            </a:r>
            <a:r>
              <a:rPr lang="zh-CN" altLang="en-US" sz="1800" b="1" dirty="0">
                <a:solidFill>
                  <a:srgbClr val="990099"/>
                </a:solidFill>
              </a:rPr>
              <a:t>：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如何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得到停顿拍数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78" name="Text Box 140"/>
          <p:cNvSpPr txBox="1">
            <a:spLocks noChangeArrowheads="1"/>
          </p:cNvSpPr>
          <p:nvPr/>
        </p:nvSpPr>
        <p:spPr bwMode="auto">
          <a:xfrm>
            <a:off x="4499992" y="5805296"/>
            <a:ext cx="4536504" cy="789438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段每拍比较</a:t>
            </a:r>
            <a:r>
              <a:rPr lang="en-US" altLang="zh-CN" sz="1600" dirty="0">
                <a:solidFill>
                  <a:schemeClr val="tx1"/>
                </a:solidFill>
              </a:rPr>
              <a:t>(IF/ID.IR.Rs</a:t>
            </a:r>
            <a:r>
              <a:rPr lang="zh-CN" altLang="en-US" sz="1600" dirty="0">
                <a:solidFill>
                  <a:schemeClr val="tx1"/>
                </a:solidFill>
              </a:rPr>
              <a:t>～后续段间</a:t>
            </a:r>
            <a:r>
              <a:rPr lang="en-US" altLang="zh-CN" sz="1600" dirty="0" err="1">
                <a:solidFill>
                  <a:schemeClr val="tx1"/>
                </a:solidFill>
              </a:rPr>
              <a:t>REG.Rd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，直至匹配失败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冒险消除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（阻塞法停顿拍数由</a:t>
            </a:r>
            <a:r>
              <a:rPr lang="en-US" altLang="zh-CN" sz="1600" dirty="0">
                <a:solidFill>
                  <a:schemeClr val="tx1"/>
                </a:solidFill>
              </a:rPr>
              <a:t>CU</a:t>
            </a:r>
            <a:r>
              <a:rPr lang="zh-CN" altLang="en-US" sz="1600" dirty="0">
                <a:solidFill>
                  <a:schemeClr val="tx1"/>
                </a:solidFill>
              </a:rPr>
              <a:t>实现）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56176" y="2924976"/>
            <a:ext cx="1080120" cy="864064"/>
            <a:chOff x="6084168" y="2996984"/>
            <a:chExt cx="1080120" cy="864064"/>
          </a:xfrm>
        </p:grpSpPr>
        <p:sp>
          <p:nvSpPr>
            <p:cNvPr id="385" name="Text Box 61"/>
            <p:cNvSpPr txBox="1">
              <a:spLocks noChangeArrowheads="1"/>
            </p:cNvSpPr>
            <p:nvPr/>
          </p:nvSpPr>
          <p:spPr bwMode="auto">
            <a:xfrm>
              <a:off x="6084168" y="3573048"/>
              <a:ext cx="360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386" name="Text Box 61"/>
            <p:cNvSpPr txBox="1">
              <a:spLocks noChangeArrowheads="1"/>
            </p:cNvSpPr>
            <p:nvPr/>
          </p:nvSpPr>
          <p:spPr bwMode="auto">
            <a:xfrm>
              <a:off x="6444208" y="3573048"/>
              <a:ext cx="360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387" name="Text Box 61"/>
            <p:cNvSpPr txBox="1">
              <a:spLocks noChangeArrowheads="1"/>
            </p:cNvSpPr>
            <p:nvPr/>
          </p:nvSpPr>
          <p:spPr bwMode="auto">
            <a:xfrm>
              <a:off x="6804248" y="3573048"/>
              <a:ext cx="360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6444208" y="3285016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6804248" y="3285016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6804248" y="2996984"/>
              <a:ext cx="360040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bub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15123" y="2780912"/>
            <a:ext cx="1066177" cy="798446"/>
            <a:chOff x="2715123" y="2852920"/>
            <a:chExt cx="1066177" cy="798446"/>
          </a:xfrm>
        </p:grpSpPr>
        <p:cxnSp>
          <p:nvCxnSpPr>
            <p:cNvPr id="171" name="直接箭头连接符 170"/>
            <p:cNvCxnSpPr/>
            <p:nvPr/>
          </p:nvCxnSpPr>
          <p:spPr bwMode="auto">
            <a:xfrm rot="5400000" flipH="1" flipV="1">
              <a:off x="2453930" y="3206168"/>
              <a:ext cx="706391" cy="184006"/>
            </a:xfrm>
            <a:prstGeom prst="bentConnector3">
              <a:avLst>
                <a:gd name="adj1" fmla="val 10123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71"/>
            <p:cNvCxnSpPr/>
            <p:nvPr/>
          </p:nvCxnSpPr>
          <p:spPr bwMode="auto">
            <a:xfrm rot="5400000" flipH="1" flipV="1">
              <a:off x="3014495" y="3310260"/>
              <a:ext cx="452055" cy="217364"/>
            </a:xfrm>
            <a:prstGeom prst="bentConnector3">
              <a:avLst>
                <a:gd name="adj1" fmla="val 10056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V="1">
              <a:off x="3563888" y="3446976"/>
              <a:ext cx="217412" cy="198040"/>
            </a:xfrm>
            <a:prstGeom prst="bentConnector3">
              <a:avLst>
                <a:gd name="adj1" fmla="val -25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6" name="云形 185"/>
            <p:cNvSpPr/>
            <p:nvPr/>
          </p:nvSpPr>
          <p:spPr bwMode="auto">
            <a:xfrm>
              <a:off x="2899128" y="2852920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  <p:sp>
          <p:nvSpPr>
            <p:cNvPr id="187" name="云形 186"/>
            <p:cNvSpPr/>
            <p:nvPr/>
          </p:nvSpPr>
          <p:spPr bwMode="auto">
            <a:xfrm>
              <a:off x="3347864" y="3102913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  <p:sp>
          <p:nvSpPr>
            <p:cNvPr id="188" name="云形 187"/>
            <p:cNvSpPr/>
            <p:nvPr/>
          </p:nvSpPr>
          <p:spPr bwMode="auto">
            <a:xfrm>
              <a:off x="3331176" y="2852920"/>
              <a:ext cx="432000" cy="180000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400" b="1" i="0" u="none" strike="noStrike" cap="none" spc="-3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气泡</a:t>
              </a:r>
            </a:p>
          </p:txBody>
        </p:sp>
      </p:grp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1331640" y="4941168"/>
            <a:ext cx="3384376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</a:t>
            </a:r>
            <a:r>
              <a:rPr lang="zh-CN" altLang="en-US" sz="1800" dirty="0">
                <a:solidFill>
                  <a:srgbClr val="990099"/>
                </a:solidFill>
              </a:rPr>
              <a:t>③：</a:t>
            </a:r>
            <a:r>
              <a:rPr lang="en-US" altLang="zh-CN" sz="1800" b="1" dirty="0">
                <a:solidFill>
                  <a:schemeClr val="tx1"/>
                </a:solidFill>
              </a:rPr>
              <a:t>ID</a:t>
            </a:r>
            <a:r>
              <a:rPr lang="zh-CN" altLang="en-US" sz="1800" b="1" dirty="0">
                <a:solidFill>
                  <a:schemeClr val="tx1"/>
                </a:solidFill>
              </a:rPr>
              <a:t>段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产生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气泡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的方法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1" name="Text Box 140"/>
          <p:cNvSpPr txBox="1">
            <a:spLocks noChangeArrowheads="1"/>
          </p:cNvSpPr>
          <p:nvPr/>
        </p:nvSpPr>
        <p:spPr bwMode="auto">
          <a:xfrm>
            <a:off x="4860032" y="4941168"/>
            <a:ext cx="4104456" cy="2880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用</a:t>
            </a:r>
            <a:r>
              <a:rPr lang="en-US" altLang="zh-CN" sz="1600" dirty="0">
                <a:solidFill>
                  <a:schemeClr val="tx1"/>
                </a:solidFill>
              </a:rPr>
              <a:t>MUX</a:t>
            </a:r>
            <a:r>
              <a:rPr lang="zh-CN" altLang="en-US" sz="1600" dirty="0">
                <a:solidFill>
                  <a:schemeClr val="tx1"/>
                </a:solidFill>
              </a:rPr>
              <a:t>选择</a:t>
            </a:r>
            <a:r>
              <a:rPr lang="en-US" altLang="zh-CN" sz="1600" dirty="0" err="1">
                <a:solidFill>
                  <a:schemeClr val="tx1"/>
                </a:solidFill>
              </a:rPr>
              <a:t>Cmd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当前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nop</a:t>
            </a:r>
            <a:r>
              <a:rPr lang="zh-CN" altLang="en-US" sz="1600" dirty="0">
                <a:solidFill>
                  <a:schemeClr val="tx1"/>
                </a:solidFill>
              </a:rPr>
              <a:t>指令</a:t>
            </a:r>
            <a:r>
              <a:rPr lang="en-US" altLang="zh-CN" sz="1600" dirty="0">
                <a:solidFill>
                  <a:schemeClr val="tx1"/>
                </a:solidFill>
              </a:rPr>
              <a:t>),</a:t>
            </a:r>
            <a:r>
              <a:rPr lang="zh-CN" altLang="en-US" sz="1600" dirty="0">
                <a:solidFill>
                  <a:schemeClr val="tx1"/>
                </a:solidFill>
              </a:rPr>
              <a:t>写</a:t>
            </a:r>
            <a:r>
              <a:rPr lang="en-US" altLang="zh-CN" sz="1600" dirty="0">
                <a:solidFill>
                  <a:schemeClr val="tx1"/>
                </a:solidFill>
              </a:rPr>
              <a:t>ID/</a:t>
            </a:r>
            <a:r>
              <a:rPr lang="en-US" altLang="zh-CN" sz="1600" dirty="0" err="1">
                <a:solidFill>
                  <a:schemeClr val="tx1"/>
                </a:solidFill>
              </a:rPr>
              <a:t>EX.Cmd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2" name="线形标注 2 101"/>
          <p:cNvSpPr/>
          <p:nvPr/>
        </p:nvSpPr>
        <p:spPr bwMode="auto">
          <a:xfrm>
            <a:off x="395704" y="1844824"/>
            <a:ext cx="1512000" cy="252000"/>
          </a:xfrm>
          <a:prstGeom prst="borderCallout2">
            <a:avLst>
              <a:gd name="adj1" fmla="val 53115"/>
              <a:gd name="adj2" fmla="val 100421"/>
              <a:gd name="adj3" fmla="val 52424"/>
              <a:gd name="adj4" fmla="val 116355"/>
              <a:gd name="adj5" fmla="val -64673"/>
              <a:gd name="adj6" fmla="val 14393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b="1" spc="-100" dirty="0">
                <a:solidFill>
                  <a:schemeClr val="tx1"/>
                </a:solidFill>
              </a:rPr>
              <a:t>后续段的控制源</a:t>
            </a:r>
            <a:endParaRPr lang="en-US" altLang="zh-CN" sz="1600" b="1" spc="-100" dirty="0">
              <a:solidFill>
                <a:schemeClr val="tx1"/>
              </a:solidFill>
            </a:endParaRPr>
          </a:p>
        </p:txBody>
      </p: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683648" y="2780928"/>
            <a:ext cx="720000" cy="720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/>
        </p:spPr>
        <p:txBody>
          <a:bodyPr lIns="18000" tIns="10800" rIns="18000" bIns="10800" anchor="ctr" anchorCtr="0"/>
          <a:lstStyle/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bubble 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bubble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bubble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66" grpId="0" animBg="1"/>
      <p:bldP spid="174" grpId="0" animBg="1"/>
      <p:bldP spid="175" grpId="0"/>
      <p:bldP spid="176" grpId="0"/>
      <p:bldP spid="177" grpId="0" animBg="1"/>
      <p:bldP spid="178" grpId="0"/>
      <p:bldP spid="99" grpId="0" animBg="1"/>
      <p:bldP spid="101" grpId="0"/>
      <p:bldP spid="102" grpId="0" animBg="1"/>
      <p:bldP spid="1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404664"/>
            <a:ext cx="8701980" cy="3657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流水线中，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写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GPRs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放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后半拍完成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WB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下一拍才能读出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所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写</a:t>
            </a:r>
            <a:r>
              <a:rPr lang="zh-CN" altLang="zh-CN" sz="2200" dirty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zh-CN" sz="22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现有如下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指令序列：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I1: add $4, $5, $6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I2: sub $7, $4, $6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$7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－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I3: or  $8, $4, $6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│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I4: 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$6, 20($4)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M[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20]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Aft>
                <a:spcPts val="300"/>
              </a:spcAft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I5: 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</a:rPr>
              <a:t>lw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$9, 20($8)     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←M[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20] 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问：⑴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冒险？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    ⑵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采用阻塞法处理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，指令序列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执行时间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kumimoji="0" lang="en-US" altLang="zh-CN" sz="2200" dirty="0">
                <a:solidFill>
                  <a:srgbClr val="990099"/>
                </a:solidFill>
              </a:rPr>
              <a:t>    </a:t>
            </a:r>
            <a:r>
              <a:rPr kumimoji="0" lang="zh-CN" altLang="en-US" sz="2200" dirty="0">
                <a:solidFill>
                  <a:srgbClr val="990099"/>
                </a:solidFill>
              </a:rPr>
              <a:t>解：</a:t>
            </a:r>
            <a:r>
              <a:rPr kumimoji="0" lang="zh-CN" altLang="en-US" sz="2200" dirty="0">
                <a:solidFill>
                  <a:schemeClr val="tx1"/>
                </a:solidFill>
              </a:rPr>
              <a:t>⑴</a:t>
            </a:r>
            <a:r>
              <a:rPr kumimoji="0" lang="en-US" altLang="zh-CN" sz="2200" dirty="0">
                <a:solidFill>
                  <a:schemeClr val="tx1"/>
                </a:solidFill>
              </a:rPr>
              <a:t>RAW</a:t>
            </a:r>
            <a:r>
              <a:rPr kumimoji="0" lang="zh-CN" altLang="en-US" sz="2200" dirty="0">
                <a:solidFill>
                  <a:schemeClr val="tx1"/>
                </a:solidFill>
              </a:rPr>
              <a:t>冒险有：</a:t>
            </a:r>
            <a:endParaRPr kumimoji="0"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3203848" y="3501008"/>
            <a:ext cx="5616624" cy="4827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I2-I1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I3-I1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I4-I1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I5-I3</a:t>
            </a: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3933056"/>
            <a:ext cx="8208912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⑵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I2-I1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冒险需停 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拍，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I3-I1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I4-I1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冒险各需停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拍；</a:t>
            </a: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 I5-I3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冒险需停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拍；</a:t>
            </a: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执行时间＝</a:t>
            </a: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2195736" y="3933056"/>
            <a:ext cx="4464496" cy="1785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</a:rPr>
              <a:t>  </a:t>
            </a:r>
            <a:r>
              <a:rPr kumimoji="0" lang="en-US" altLang="zh-CN" sz="2000" b="1" dirty="0">
                <a:solidFill>
                  <a:schemeClr val="tx1"/>
                </a:solidFill>
              </a:rPr>
              <a:t>    </a:t>
            </a:r>
            <a:r>
              <a:rPr kumimoji="0" lang="en-US" altLang="zh-CN" sz="2200" b="1" dirty="0">
                <a:solidFill>
                  <a:srgbClr val="C00000"/>
                </a:solidFill>
              </a:rPr>
              <a:t>3 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</a:rPr>
              <a:t>  </a:t>
            </a:r>
            <a:r>
              <a:rPr kumimoji="0" lang="en-US" altLang="zh-CN" sz="2000" b="1" dirty="0">
                <a:solidFill>
                  <a:srgbClr val="C00000"/>
                </a:solidFill>
              </a:rPr>
              <a:t>    </a:t>
            </a:r>
            <a:r>
              <a:rPr kumimoji="0" lang="en-US" altLang="zh-CN" sz="2200" b="1" dirty="0">
                <a:solidFill>
                  <a:srgbClr val="C00000"/>
                </a:solidFill>
              </a:rPr>
              <a:t>2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T</a:t>
            </a:r>
            <a:r>
              <a:rPr kumimoji="0" lang="zh-CN" altLang="en-US" sz="2200" b="1" baseline="-18000" dirty="0">
                <a:solidFill>
                  <a:schemeClr val="tx1"/>
                </a:solidFill>
                <a:latin typeface="+mn-ea"/>
                <a:ea typeface="+mn-ea"/>
              </a:rPr>
              <a:t>理想流水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+T</a:t>
            </a:r>
            <a:r>
              <a:rPr kumimoji="0" lang="zh-CN" altLang="en-US" sz="2200" b="1" baseline="-18000" dirty="0">
                <a:solidFill>
                  <a:schemeClr val="tx1"/>
                </a:solidFill>
                <a:latin typeface="+mn-ea"/>
                <a:ea typeface="+mn-ea"/>
              </a:rPr>
              <a:t>冒险停顿</a:t>
            </a:r>
            <a:endParaRPr kumimoji="0" lang="en-US" altLang="zh-CN" sz="2200" b="1" baseline="-180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sz="2200" dirty="0">
                <a:solidFill>
                  <a:schemeClr val="tx1"/>
                </a:solidFill>
              </a:rPr>
              <a:t>＝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[5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+(5-1)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t]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+(3+2)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14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7092280" y="3933056"/>
            <a:ext cx="36004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10" name="线形标注 2 9"/>
          <p:cNvSpPr/>
          <p:nvPr/>
        </p:nvSpPr>
        <p:spPr bwMode="auto">
          <a:xfrm>
            <a:off x="4788024" y="4437112"/>
            <a:ext cx="1872208" cy="306000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7618"/>
              <a:gd name="adj5" fmla="val -40091"/>
              <a:gd name="adj6" fmla="val -23410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>
              <a:lnSpc>
                <a:spcPct val="90000"/>
              </a:lnSpc>
            </a:pPr>
            <a:r>
              <a:rPr kumimoji="0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随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I2-I1</a:t>
            </a:r>
            <a:r>
              <a:rPr kumimoji="0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自动消除</a:t>
            </a:r>
            <a:endParaRPr lang="en-US" altLang="zh-CN" sz="1800" b="1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线形标注 2 10"/>
          <p:cNvSpPr/>
          <p:nvPr/>
        </p:nvSpPr>
        <p:spPr bwMode="auto">
          <a:xfrm>
            <a:off x="6372200" y="962760"/>
            <a:ext cx="684000" cy="288000"/>
          </a:xfrm>
          <a:prstGeom prst="borderCallout2">
            <a:avLst>
              <a:gd name="adj1" fmla="val 49933"/>
              <a:gd name="adj2" fmla="val -854"/>
              <a:gd name="adj3" fmla="val 46544"/>
              <a:gd name="adj4" fmla="val -35104"/>
              <a:gd name="adj5" fmla="val -43149"/>
              <a:gd name="adj6" fmla="val -126849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1600" b="1" spc="-100" baseline="-180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时写</a:t>
            </a:r>
            <a:endParaRPr lang="en-US" altLang="zh-CN" sz="1600" b="1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线形标注 2 12"/>
          <p:cNvSpPr/>
          <p:nvPr/>
        </p:nvSpPr>
        <p:spPr bwMode="auto">
          <a:xfrm>
            <a:off x="6228184" y="2690952"/>
            <a:ext cx="1944216" cy="306000"/>
          </a:xfrm>
          <a:prstGeom prst="borderCallout2">
            <a:avLst>
              <a:gd name="adj1" fmla="val 49933"/>
              <a:gd name="adj2" fmla="val -854"/>
              <a:gd name="adj3" fmla="val 48808"/>
              <a:gd name="adj4" fmla="val -18023"/>
              <a:gd name="adj5" fmla="val 319208"/>
              <a:gd name="adj6" fmla="val -38459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8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冲突指令放在前面</a:t>
            </a:r>
            <a:endParaRPr lang="en-US" altLang="zh-CN" sz="1800" b="1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804248" y="1149450"/>
            <a:ext cx="1656184" cy="983406"/>
            <a:chOff x="5940152" y="5541938"/>
            <a:chExt cx="1656184" cy="983406"/>
          </a:xfrm>
        </p:grpSpPr>
        <p:cxnSp>
          <p:nvCxnSpPr>
            <p:cNvPr id="17" name="直接连接符 16"/>
            <p:cNvCxnSpPr/>
            <p:nvPr/>
          </p:nvCxnSpPr>
          <p:spPr bwMode="auto">
            <a:xfrm flipV="1">
              <a:off x="5940152" y="6118003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6084168" y="5830589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6084232" y="5829970"/>
              <a:ext cx="576000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6660232" y="5830589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6660296" y="6118312"/>
              <a:ext cx="576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7234559" y="5830589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7234559" y="5829970"/>
              <a:ext cx="360000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7256305" y="6142435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5" name="Text Box 140"/>
            <p:cNvSpPr txBox="1">
              <a:spLocks noChangeArrowheads="1"/>
            </p:cNvSpPr>
            <p:nvPr/>
          </p:nvSpPr>
          <p:spPr bwMode="auto">
            <a:xfrm>
              <a:off x="6012160" y="6280869"/>
              <a:ext cx="1584176" cy="24447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P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P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P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0</a:t>
              </a:r>
              <a:endParaRPr lang="zh-CN" altLang="en-US" sz="16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7234559" y="5541938"/>
              <a:ext cx="0" cy="2633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40"/>
            <p:cNvSpPr txBox="1">
              <a:spLocks noChangeArrowheads="1"/>
            </p:cNvSpPr>
            <p:nvPr/>
          </p:nvSpPr>
          <p:spPr bwMode="auto">
            <a:xfrm>
              <a:off x="7266776" y="5541938"/>
              <a:ext cx="288032" cy="244475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读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6084168" y="6165304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6660232" y="6142435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6" name="Text Box 140"/>
            <p:cNvSpPr txBox="1">
              <a:spLocks noChangeArrowheads="1"/>
            </p:cNvSpPr>
            <p:nvPr/>
          </p:nvSpPr>
          <p:spPr bwMode="auto">
            <a:xfrm>
              <a:off x="6914356" y="5560789"/>
              <a:ext cx="288032" cy="2444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写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7F0B46-DE66-464A-8D97-2A2113F370A8}"/>
              </a:ext>
            </a:extLst>
          </p:cNvPr>
          <p:cNvGrpSpPr/>
          <p:nvPr/>
        </p:nvGrpSpPr>
        <p:grpSpPr>
          <a:xfrm>
            <a:off x="6084168" y="4941168"/>
            <a:ext cx="2880320" cy="648072"/>
            <a:chOff x="6156176" y="4941168"/>
            <a:chExt cx="2880320" cy="648072"/>
          </a:xfrm>
        </p:grpSpPr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6516216" y="494116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156176" y="4941168"/>
              <a:ext cx="355845" cy="6480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I1: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I2: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I3:</a:t>
              </a:r>
              <a:endParaRPr lang="en-US" altLang="zh-CN" sz="1600" b="1" dirty="0">
                <a:solidFill>
                  <a:srgbClr val="0070C0"/>
                </a:solidFill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6876256" y="4941168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7236296" y="494116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7596336" y="494116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7956376" y="4941168"/>
              <a:ext cx="360040" cy="21602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WB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876256" y="515719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8316416" y="5157192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8316416" y="5373216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236296" y="5157192"/>
              <a:ext cx="360040" cy="21602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7596336" y="5157192"/>
              <a:ext cx="360040" cy="21602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7956376" y="5157192"/>
              <a:ext cx="360040" cy="21602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7236296" y="5373216"/>
              <a:ext cx="360040" cy="21602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7596336" y="5373216"/>
              <a:ext cx="360040" cy="21602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7956376" y="5373216"/>
              <a:ext cx="360040" cy="21602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45" name="Text Box 61">
              <a:extLst>
                <a:ext uri="{FF2B5EF4-FFF2-40B4-BE49-F238E27FC236}">
                  <a16:creationId xmlns:a16="http://schemas.microsoft.com/office/drawing/2014/main" id="{6F1B5D1A-4747-445C-86D9-0310DFD1F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6456" y="515719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61">
              <a:extLst>
                <a:ext uri="{FF2B5EF4-FFF2-40B4-BE49-F238E27FC236}">
                  <a16:creationId xmlns:a16="http://schemas.microsoft.com/office/drawing/2014/main" id="{DE66065C-0624-4295-AF06-E3031AF47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6456" y="5373216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134" name="Text Box 88"/>
          <p:cNvSpPr txBox="1">
            <a:spLocks noChangeArrowheads="1"/>
          </p:cNvSpPr>
          <p:nvPr/>
        </p:nvSpPr>
        <p:spPr bwMode="auto">
          <a:xfrm>
            <a:off x="179387" y="1104499"/>
            <a:ext cx="3194475" cy="5052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获取时机优化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30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130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 algn="l" eaLnBrk="0" hangingPunct="0">
              <a:spcBef>
                <a:spcPts val="1500"/>
              </a:spcBef>
            </a:pPr>
            <a:r>
              <a:rPr kumimoji="0" lang="en-US" altLang="zh-CN" b="1" spc="-200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</a:t>
            </a:r>
            <a:r>
              <a:rPr kumimoji="0" lang="zh-CN" altLang="en-US" b="1" spc="-200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停顿拍数</a:t>
            </a:r>
            <a:r>
              <a:rPr kumimoji="0" lang="en-US" altLang="zh-CN" b="1" spc="-200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—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1223628" y="1628800"/>
            <a:ext cx="7308812" cy="1901905"/>
            <a:chOff x="1511660" y="1671111"/>
            <a:chExt cx="7308812" cy="1901905"/>
          </a:xfrm>
        </p:grpSpPr>
        <p:sp>
          <p:nvSpPr>
            <p:cNvPr id="136" name="Text Box 164"/>
            <p:cNvSpPr txBox="1">
              <a:spLocks noChangeArrowheads="1"/>
            </p:cNvSpPr>
            <p:nvPr/>
          </p:nvSpPr>
          <p:spPr bwMode="auto">
            <a:xfrm>
              <a:off x="6316097" y="299695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7" name="Text Box 164"/>
            <p:cNvSpPr txBox="1">
              <a:spLocks noChangeArrowheads="1"/>
            </p:cNvSpPr>
            <p:nvPr/>
          </p:nvSpPr>
          <p:spPr bwMode="auto">
            <a:xfrm>
              <a:off x="6084168" y="299695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8" name="Text Box 164"/>
            <p:cNvSpPr txBox="1">
              <a:spLocks noChangeArrowheads="1"/>
            </p:cNvSpPr>
            <p:nvPr/>
          </p:nvSpPr>
          <p:spPr bwMode="auto">
            <a:xfrm>
              <a:off x="6086935" y="191727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 bwMode="auto">
            <a:xfrm>
              <a:off x="3203848" y="1858560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203848" y="191683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923928" y="191683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4644009" y="191683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5364088" y="191683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6084168" y="191683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45" name="Text Box 57"/>
            <p:cNvSpPr txBox="1">
              <a:spLocks noChangeArrowheads="1"/>
            </p:cNvSpPr>
            <p:nvPr/>
          </p:nvSpPr>
          <p:spPr bwMode="auto">
            <a:xfrm>
              <a:off x="3419871" y="1671111"/>
              <a:ext cx="5184439" cy="144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1       2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  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3       4       5       6       7       8</a:t>
              </a:r>
            </a:p>
          </p:txBody>
        </p:sp>
        <p:sp>
          <p:nvSpPr>
            <p:cNvPr id="146" name="Text Box 63"/>
            <p:cNvSpPr txBox="1">
              <a:spLocks noChangeArrowheads="1"/>
            </p:cNvSpPr>
            <p:nvPr/>
          </p:nvSpPr>
          <p:spPr bwMode="auto">
            <a:xfrm>
              <a:off x="1655676" y="1828394"/>
              <a:ext cx="1548172" cy="1728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28800" rIns="18000" bIns="10800"/>
            <a:lstStyle/>
            <a:p>
              <a:r>
                <a:rPr lang="en-US" altLang="zh-CN" sz="1800" dirty="0">
                  <a:solidFill>
                    <a:schemeClr val="tx1"/>
                  </a:solidFill>
                </a:rPr>
                <a:t>I1: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$5+$6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I2:$7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en-US" altLang="zh-CN" sz="1800" dirty="0">
                  <a:solidFill>
                    <a:schemeClr val="tx1"/>
                  </a:solidFill>
                </a:rPr>
                <a:t>-$6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I3:$8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en-US" altLang="zh-CN" sz="1800" dirty="0">
                  <a:solidFill>
                    <a:schemeClr val="tx1"/>
                  </a:solidFill>
                </a:rPr>
                <a:t>|$6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I4:$9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rgbClr val="990099"/>
                  </a:solidFill>
                </a:rPr>
                <a:t>$4</a:t>
              </a:r>
              <a:r>
                <a:rPr lang="en-US" altLang="zh-CN" sz="1800" dirty="0">
                  <a:solidFill>
                    <a:schemeClr val="tx1"/>
                  </a:solidFill>
                </a:rPr>
                <a:t>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I5:$3</a:t>
              </a:r>
              <a:r>
                <a:rPr lang="zh-CN" altLang="en-US" sz="1800" dirty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$4&amp;$6</a:t>
              </a:r>
            </a:p>
          </p:txBody>
        </p:sp>
        <p:sp>
          <p:nvSpPr>
            <p:cNvPr id="147" name="Text Box 164"/>
            <p:cNvSpPr txBox="1">
              <a:spLocks noChangeArrowheads="1"/>
            </p:cNvSpPr>
            <p:nvPr/>
          </p:nvSpPr>
          <p:spPr bwMode="auto">
            <a:xfrm>
              <a:off x="361588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8" name="Text Box 164"/>
            <p:cNvSpPr txBox="1">
              <a:spLocks noChangeArrowheads="1"/>
            </p:cNvSpPr>
            <p:nvPr/>
          </p:nvSpPr>
          <p:spPr bwMode="auto">
            <a:xfrm>
              <a:off x="433596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9" name="Text Box 164"/>
            <p:cNvSpPr txBox="1">
              <a:spLocks noChangeArrowheads="1"/>
            </p:cNvSpPr>
            <p:nvPr/>
          </p:nvSpPr>
          <p:spPr bwMode="auto">
            <a:xfrm>
              <a:off x="505604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0" name="Text Box 164"/>
            <p:cNvSpPr txBox="1">
              <a:spLocks noChangeArrowheads="1"/>
            </p:cNvSpPr>
            <p:nvPr/>
          </p:nvSpPr>
          <p:spPr bwMode="auto">
            <a:xfrm>
              <a:off x="577612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51" name="直接箭头连接符 150"/>
            <p:cNvCxnSpPr>
              <a:stCxn id="140" idx="3"/>
              <a:endCxn id="141" idx="1"/>
            </p:cNvCxnSpPr>
            <p:nvPr/>
          </p:nvCxnSpPr>
          <p:spPr bwMode="auto">
            <a:xfrm>
              <a:off x="3707904" y="202484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151"/>
            <p:cNvCxnSpPr>
              <a:stCxn id="141" idx="3"/>
              <a:endCxn id="142" idx="1"/>
            </p:cNvCxnSpPr>
            <p:nvPr/>
          </p:nvCxnSpPr>
          <p:spPr bwMode="auto">
            <a:xfrm>
              <a:off x="4426149" y="202484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>
              <a:stCxn id="142" idx="3"/>
              <a:endCxn id="143" idx="1"/>
            </p:cNvCxnSpPr>
            <p:nvPr/>
          </p:nvCxnSpPr>
          <p:spPr bwMode="auto">
            <a:xfrm flipV="1">
              <a:off x="5148065" y="202484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>
              <a:stCxn id="143" idx="3"/>
              <a:endCxn id="144" idx="1"/>
            </p:cNvCxnSpPr>
            <p:nvPr/>
          </p:nvCxnSpPr>
          <p:spPr bwMode="auto">
            <a:xfrm>
              <a:off x="5868144" y="202484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61"/>
            <p:cNvSpPr txBox="1">
              <a:spLocks noChangeArrowheads="1"/>
            </p:cNvSpPr>
            <p:nvPr/>
          </p:nvSpPr>
          <p:spPr bwMode="auto">
            <a:xfrm>
              <a:off x="3923928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56" name="Text Box 61"/>
            <p:cNvSpPr txBox="1">
              <a:spLocks noChangeArrowheads="1"/>
            </p:cNvSpPr>
            <p:nvPr/>
          </p:nvSpPr>
          <p:spPr bwMode="auto">
            <a:xfrm>
              <a:off x="4644008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5364089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6084168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59" name="Text Box 61"/>
            <p:cNvSpPr txBox="1">
              <a:spLocks noChangeArrowheads="1"/>
            </p:cNvSpPr>
            <p:nvPr/>
          </p:nvSpPr>
          <p:spPr bwMode="auto">
            <a:xfrm>
              <a:off x="6804248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60" name="Text Box 164"/>
            <p:cNvSpPr txBox="1">
              <a:spLocks noChangeArrowheads="1"/>
            </p:cNvSpPr>
            <p:nvPr/>
          </p:nvSpPr>
          <p:spPr bwMode="auto">
            <a:xfrm>
              <a:off x="433596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1" name="Text Box 164"/>
            <p:cNvSpPr txBox="1">
              <a:spLocks noChangeArrowheads="1"/>
            </p:cNvSpPr>
            <p:nvPr/>
          </p:nvSpPr>
          <p:spPr bwMode="auto">
            <a:xfrm>
              <a:off x="505604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2" name="Text Box 164"/>
            <p:cNvSpPr txBox="1">
              <a:spLocks noChangeArrowheads="1"/>
            </p:cNvSpPr>
            <p:nvPr/>
          </p:nvSpPr>
          <p:spPr bwMode="auto">
            <a:xfrm>
              <a:off x="577612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3" name="Text Box 164"/>
            <p:cNvSpPr txBox="1">
              <a:spLocks noChangeArrowheads="1"/>
            </p:cNvSpPr>
            <p:nvPr/>
          </p:nvSpPr>
          <p:spPr bwMode="auto">
            <a:xfrm>
              <a:off x="649620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64" name="直接箭头连接符 163"/>
            <p:cNvCxnSpPr>
              <a:stCxn id="155" idx="3"/>
              <a:endCxn id="156" idx="1"/>
            </p:cNvCxnSpPr>
            <p:nvPr/>
          </p:nvCxnSpPr>
          <p:spPr bwMode="auto">
            <a:xfrm>
              <a:off x="4427984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" name="直接箭头连接符 164"/>
            <p:cNvCxnSpPr>
              <a:stCxn id="156" idx="3"/>
              <a:endCxn id="157" idx="1"/>
            </p:cNvCxnSpPr>
            <p:nvPr/>
          </p:nvCxnSpPr>
          <p:spPr bwMode="auto">
            <a:xfrm>
              <a:off x="5146229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6" name="直接箭头连接符 165"/>
            <p:cNvCxnSpPr>
              <a:stCxn id="157" idx="3"/>
              <a:endCxn id="158" idx="1"/>
            </p:cNvCxnSpPr>
            <p:nvPr/>
          </p:nvCxnSpPr>
          <p:spPr bwMode="auto">
            <a:xfrm flipV="1">
              <a:off x="5868145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158" idx="3"/>
              <a:endCxn id="159" idx="1"/>
            </p:cNvCxnSpPr>
            <p:nvPr/>
          </p:nvCxnSpPr>
          <p:spPr bwMode="auto">
            <a:xfrm>
              <a:off x="6588224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4644008" y="263691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5364088" y="263691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6084169" y="263691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804248" y="263691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7524328" y="263691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73" name="Text Box 164"/>
            <p:cNvSpPr txBox="1">
              <a:spLocks noChangeArrowheads="1"/>
            </p:cNvSpPr>
            <p:nvPr/>
          </p:nvSpPr>
          <p:spPr bwMode="auto">
            <a:xfrm>
              <a:off x="505604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" name="Text Box 164"/>
            <p:cNvSpPr txBox="1">
              <a:spLocks noChangeArrowheads="1"/>
            </p:cNvSpPr>
            <p:nvPr/>
          </p:nvSpPr>
          <p:spPr bwMode="auto">
            <a:xfrm>
              <a:off x="577612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5" name="Text Box 164"/>
            <p:cNvSpPr txBox="1">
              <a:spLocks noChangeArrowheads="1"/>
            </p:cNvSpPr>
            <p:nvPr/>
          </p:nvSpPr>
          <p:spPr bwMode="auto">
            <a:xfrm>
              <a:off x="649620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6" name="Text Box 164"/>
            <p:cNvSpPr txBox="1">
              <a:spLocks noChangeArrowheads="1"/>
            </p:cNvSpPr>
            <p:nvPr/>
          </p:nvSpPr>
          <p:spPr bwMode="auto">
            <a:xfrm>
              <a:off x="721628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7" name="直接箭头连接符 176"/>
            <p:cNvCxnSpPr>
              <a:stCxn id="168" idx="3"/>
              <a:endCxn id="169" idx="1"/>
            </p:cNvCxnSpPr>
            <p:nvPr/>
          </p:nvCxnSpPr>
          <p:spPr bwMode="auto">
            <a:xfrm>
              <a:off x="5148064" y="274492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接箭头连接符 177"/>
            <p:cNvCxnSpPr>
              <a:stCxn id="169" idx="3"/>
              <a:endCxn id="170" idx="1"/>
            </p:cNvCxnSpPr>
            <p:nvPr/>
          </p:nvCxnSpPr>
          <p:spPr bwMode="auto">
            <a:xfrm>
              <a:off x="5866309" y="274492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9" name="直接箭头连接符 178"/>
            <p:cNvCxnSpPr>
              <a:stCxn id="170" idx="3"/>
              <a:endCxn id="171" idx="1"/>
            </p:cNvCxnSpPr>
            <p:nvPr/>
          </p:nvCxnSpPr>
          <p:spPr bwMode="auto">
            <a:xfrm flipV="1">
              <a:off x="6588225" y="274492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79"/>
            <p:cNvCxnSpPr>
              <a:stCxn id="171" idx="3"/>
              <a:endCxn id="172" idx="1"/>
            </p:cNvCxnSpPr>
            <p:nvPr/>
          </p:nvCxnSpPr>
          <p:spPr bwMode="auto">
            <a:xfrm>
              <a:off x="7308304" y="274492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5364088" y="29969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6084168" y="299695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6804249" y="29969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7524328" y="29969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244408" y="29969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77612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649620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8" name="Text Box 164"/>
            <p:cNvSpPr txBox="1">
              <a:spLocks noChangeArrowheads="1"/>
            </p:cNvSpPr>
            <p:nvPr/>
          </p:nvSpPr>
          <p:spPr bwMode="auto">
            <a:xfrm>
              <a:off x="721628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9" name="Text Box 164"/>
            <p:cNvSpPr txBox="1">
              <a:spLocks noChangeArrowheads="1"/>
            </p:cNvSpPr>
            <p:nvPr/>
          </p:nvSpPr>
          <p:spPr bwMode="auto">
            <a:xfrm>
              <a:off x="793636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0" name="直接箭头连接符 189"/>
            <p:cNvCxnSpPr>
              <a:stCxn id="181" idx="3"/>
              <a:endCxn id="182" idx="1"/>
            </p:cNvCxnSpPr>
            <p:nvPr/>
          </p:nvCxnSpPr>
          <p:spPr bwMode="auto">
            <a:xfrm>
              <a:off x="5868144" y="31049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182" idx="3"/>
              <a:endCxn id="183" idx="1"/>
            </p:cNvCxnSpPr>
            <p:nvPr/>
          </p:nvCxnSpPr>
          <p:spPr bwMode="auto">
            <a:xfrm>
              <a:off x="6586389" y="31049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直接箭头连接符 191"/>
            <p:cNvCxnSpPr>
              <a:stCxn id="183" idx="3"/>
              <a:endCxn id="184" idx="1"/>
            </p:cNvCxnSpPr>
            <p:nvPr/>
          </p:nvCxnSpPr>
          <p:spPr bwMode="auto">
            <a:xfrm flipV="1">
              <a:off x="7308305" y="31049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3" name="直接箭头连接符 192"/>
            <p:cNvCxnSpPr>
              <a:stCxn id="184" idx="3"/>
              <a:endCxn id="185" idx="1"/>
            </p:cNvCxnSpPr>
            <p:nvPr/>
          </p:nvCxnSpPr>
          <p:spPr bwMode="auto">
            <a:xfrm>
              <a:off x="8028384" y="31049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4" name="Text Box 61"/>
            <p:cNvSpPr txBox="1">
              <a:spLocks noChangeArrowheads="1"/>
            </p:cNvSpPr>
            <p:nvPr/>
          </p:nvSpPr>
          <p:spPr bwMode="auto">
            <a:xfrm>
              <a:off x="6084168" y="335699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95" name="Text Box 61"/>
            <p:cNvSpPr txBox="1">
              <a:spLocks noChangeArrowheads="1"/>
            </p:cNvSpPr>
            <p:nvPr/>
          </p:nvSpPr>
          <p:spPr bwMode="auto">
            <a:xfrm>
              <a:off x="6804248" y="335699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96" name="Text Box 61"/>
            <p:cNvSpPr txBox="1">
              <a:spLocks noChangeArrowheads="1"/>
            </p:cNvSpPr>
            <p:nvPr/>
          </p:nvSpPr>
          <p:spPr bwMode="auto">
            <a:xfrm>
              <a:off x="7524329" y="335699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97" name="Text Box 61"/>
            <p:cNvSpPr txBox="1">
              <a:spLocks noChangeArrowheads="1"/>
            </p:cNvSpPr>
            <p:nvPr/>
          </p:nvSpPr>
          <p:spPr bwMode="auto">
            <a:xfrm>
              <a:off x="8244408" y="335699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649620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721628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0" name="Text Box 164"/>
            <p:cNvSpPr txBox="1">
              <a:spLocks noChangeArrowheads="1"/>
            </p:cNvSpPr>
            <p:nvPr/>
          </p:nvSpPr>
          <p:spPr bwMode="auto">
            <a:xfrm>
              <a:off x="793636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1" name="Text Box 164"/>
            <p:cNvSpPr txBox="1">
              <a:spLocks noChangeArrowheads="1"/>
            </p:cNvSpPr>
            <p:nvPr/>
          </p:nvSpPr>
          <p:spPr bwMode="auto">
            <a:xfrm>
              <a:off x="865644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02" name="直接箭头连接符 201"/>
            <p:cNvCxnSpPr>
              <a:stCxn id="194" idx="3"/>
              <a:endCxn id="195" idx="1"/>
            </p:cNvCxnSpPr>
            <p:nvPr/>
          </p:nvCxnSpPr>
          <p:spPr bwMode="auto">
            <a:xfrm>
              <a:off x="6588224" y="346500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5" idx="3"/>
              <a:endCxn id="196" idx="1"/>
            </p:cNvCxnSpPr>
            <p:nvPr/>
          </p:nvCxnSpPr>
          <p:spPr bwMode="auto">
            <a:xfrm>
              <a:off x="7306469" y="346500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接箭头连接符 203"/>
            <p:cNvCxnSpPr>
              <a:stCxn id="196" idx="3"/>
              <a:endCxn id="197" idx="1"/>
            </p:cNvCxnSpPr>
            <p:nvPr/>
          </p:nvCxnSpPr>
          <p:spPr bwMode="auto">
            <a:xfrm flipV="1">
              <a:off x="8028385" y="346500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5" name="左大括号 204"/>
            <p:cNvSpPr/>
            <p:nvPr/>
          </p:nvSpPr>
          <p:spPr bwMode="auto">
            <a:xfrm>
              <a:off x="1511660" y="2348880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" name="Text Box 88"/>
          <p:cNvSpPr txBox="1">
            <a:spLocks noChangeArrowheads="1"/>
          </p:cNvSpPr>
          <p:nvPr/>
        </p:nvSpPr>
        <p:spPr bwMode="auto">
          <a:xfrm>
            <a:off x="179388" y="332656"/>
            <a:ext cx="8774112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kumimoji="0"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转发法：</a:t>
            </a:r>
            <a:r>
              <a:rPr lang="zh-CN" altLang="zh-CN" b="1" spc="-200" dirty="0">
                <a:solidFill>
                  <a:schemeClr val="tx1"/>
                </a:solidFill>
                <a:latin typeface="+mn-ea"/>
                <a:ea typeface="+mn-ea"/>
              </a:rPr>
              <a:t>冲突指令</a:t>
            </a:r>
            <a:r>
              <a:rPr lang="zh-CN" altLang="zh-CN" b="1" spc="-200" dirty="0">
                <a:latin typeface="+mn-ea"/>
                <a:ea typeface="+mn-ea"/>
              </a:rPr>
              <a:t>可</a:t>
            </a:r>
            <a:r>
              <a:rPr lang="zh-CN" altLang="zh-CN" b="1" spc="-200" dirty="0">
                <a:solidFill>
                  <a:schemeClr val="tx1"/>
                </a:solidFill>
                <a:latin typeface="+mn-ea"/>
                <a:ea typeface="+mn-ea"/>
              </a:rPr>
              <a:t>从</a:t>
            </a:r>
            <a:r>
              <a:rPr lang="zh-CN" altLang="zh-CN" b="1" u="sng" spc="-200" dirty="0">
                <a:solidFill>
                  <a:srgbClr val="0070C0"/>
                </a:solidFill>
                <a:latin typeface="+mn-ea"/>
                <a:ea typeface="+mn-ea"/>
              </a:rPr>
              <a:t>数据产生段</a:t>
            </a:r>
            <a:r>
              <a:rPr lang="en-US" altLang="zh-CN" b="1" spc="-200" baseline="-2500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zh-CN" altLang="zh-CN" b="1" u="sng" spc="-200" dirty="0">
                <a:solidFill>
                  <a:srgbClr val="990099"/>
                </a:solidFill>
                <a:latin typeface="+mn-ea"/>
                <a:ea typeface="+mn-ea"/>
              </a:rPr>
              <a:t>获取</a:t>
            </a:r>
            <a:r>
              <a:rPr lang="zh-CN" altLang="zh-CN" b="1" spc="-200" dirty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lang="zh-CN" altLang="en-US" b="1" spc="-200" dirty="0">
                <a:solidFill>
                  <a:schemeClr val="tx1"/>
                </a:solidFill>
                <a:latin typeface="+mn-ea"/>
                <a:ea typeface="+mn-ea"/>
              </a:rPr>
              <a:t>，来</a:t>
            </a:r>
            <a:r>
              <a:rPr lang="zh-CN" altLang="en-US" b="1" u="sng" spc="-200" dirty="0">
                <a:solidFill>
                  <a:srgbClr val="990099"/>
                </a:solidFill>
                <a:latin typeface="+mn-ea"/>
                <a:ea typeface="+mn-ea"/>
              </a:rPr>
              <a:t>消除</a:t>
            </a:r>
            <a:r>
              <a:rPr lang="zh-CN" altLang="en-US" b="1" spc="-200" dirty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endParaRPr lang="en-US" altLang="zh-CN" b="1" spc="-2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                      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EX</a:t>
            </a:r>
            <a:r>
              <a:rPr lang="zh-CN" altLang="en-US" sz="1800" dirty="0">
                <a:solidFill>
                  <a:schemeClr val="tx1"/>
                </a:solidFill>
              </a:rPr>
              <a:t>段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→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┘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→避免时间冲突→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┘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07" name="Text Box 88"/>
          <p:cNvSpPr txBox="1">
            <a:spLocks noChangeArrowheads="1"/>
          </p:cNvSpPr>
          <p:nvPr/>
        </p:nvSpPr>
        <p:spPr bwMode="auto">
          <a:xfrm>
            <a:off x="2339752" y="3586553"/>
            <a:ext cx="633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增</a:t>
            </a:r>
            <a:r>
              <a:rPr kumimoji="0" lang="zh-CN" altLang="en-US" dirty="0">
                <a:solidFill>
                  <a:srgbClr val="990099"/>
                </a:solidFill>
              </a:rPr>
              <a:t>设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转发线路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到使用段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，同一拍中</a:t>
            </a:r>
            <a:r>
              <a:rPr kumimoji="0"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提前</a:t>
            </a:r>
            <a:r>
              <a:rPr kumimoji="0" lang="zh-CN" altLang="en-US" b="1" dirty="0">
                <a:solidFill>
                  <a:schemeClr val="tx1"/>
                </a:solidFill>
              </a:rPr>
              <a:t>写</a:t>
            </a:r>
            <a:r>
              <a:rPr kumimoji="0" lang="en-US" altLang="zh-CN" b="1" dirty="0">
                <a:solidFill>
                  <a:schemeClr val="tx1"/>
                </a:solidFill>
              </a:rPr>
              <a:t>GPRs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6084168" y="4149080"/>
            <a:ext cx="2540080" cy="1150560"/>
            <a:chOff x="6156224" y="4048645"/>
            <a:chExt cx="2540080" cy="1150560"/>
          </a:xfrm>
        </p:grpSpPr>
        <p:cxnSp>
          <p:nvCxnSpPr>
            <p:cNvPr id="209" name="直接连接符 208"/>
            <p:cNvCxnSpPr/>
            <p:nvPr/>
          </p:nvCxnSpPr>
          <p:spPr bwMode="auto">
            <a:xfrm flipV="1">
              <a:off x="6660232" y="4479125"/>
              <a:ext cx="144016" cy="3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>
              <a:off x="6804248" y="4265264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804336" y="4264645"/>
              <a:ext cx="792000" cy="61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7596336" y="4265264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接连接符 212"/>
            <p:cNvCxnSpPr/>
            <p:nvPr/>
          </p:nvCxnSpPr>
          <p:spPr bwMode="auto">
            <a:xfrm>
              <a:off x="7596335" y="4479434"/>
              <a:ext cx="79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>
              <a:off x="8388424" y="4265264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V="1">
              <a:off x="8388424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V="1">
              <a:off x="7596336" y="4536275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17" name="Text Box 140"/>
            <p:cNvSpPr txBox="1">
              <a:spLocks noChangeArrowheads="1"/>
            </p:cNvSpPr>
            <p:nvPr/>
          </p:nvSpPr>
          <p:spPr bwMode="auto">
            <a:xfrm>
              <a:off x="6732392" y="4695149"/>
              <a:ext cx="136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(WB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写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23" name="直接箭头连接符 222"/>
            <p:cNvCxnSpPr/>
            <p:nvPr/>
          </p:nvCxnSpPr>
          <p:spPr bwMode="auto">
            <a:xfrm flipV="1">
              <a:off x="8388424" y="4536275"/>
              <a:ext cx="0" cy="46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7596336" y="4077096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 Box 140"/>
            <p:cNvSpPr txBox="1">
              <a:spLocks noChangeArrowheads="1"/>
            </p:cNvSpPr>
            <p:nvPr/>
          </p:nvSpPr>
          <p:spPr bwMode="auto">
            <a:xfrm>
              <a:off x="7256304" y="4983205"/>
              <a:ext cx="1440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(ID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段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写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27" name="直接连接符 226"/>
            <p:cNvCxnSpPr/>
            <p:nvPr/>
          </p:nvCxnSpPr>
          <p:spPr bwMode="auto">
            <a:xfrm>
              <a:off x="8388424" y="4077096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Text Box 140"/>
            <p:cNvSpPr txBox="1">
              <a:spLocks noChangeArrowheads="1"/>
            </p:cNvSpPr>
            <p:nvPr/>
          </p:nvSpPr>
          <p:spPr bwMode="auto">
            <a:xfrm>
              <a:off x="7634436" y="4048645"/>
              <a:ext cx="720000" cy="216000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29" name="直接箭头连接符 228"/>
            <p:cNvCxnSpPr/>
            <p:nvPr/>
          </p:nvCxnSpPr>
          <p:spPr bwMode="auto">
            <a:xfrm>
              <a:off x="7450583" y="4149103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>
              <a:off x="8388424" y="4149103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6156224" y="4264645"/>
              <a:ext cx="43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CLK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34" name="Text Box 88"/>
          <p:cNvSpPr txBox="1">
            <a:spLocks noChangeArrowheads="1"/>
          </p:cNvSpPr>
          <p:nvPr/>
        </p:nvSpPr>
        <p:spPr bwMode="auto">
          <a:xfrm>
            <a:off x="2339752" y="5589240"/>
            <a:ext cx="661374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rgbClr val="0070C0"/>
                </a:solidFill>
              </a:rPr>
              <a:t>可</a:t>
            </a:r>
            <a:r>
              <a:rPr kumimoji="0" lang="zh-CN" altLang="en-US" b="1" dirty="0">
                <a:solidFill>
                  <a:srgbClr val="0070C0"/>
                </a:solidFill>
              </a:rPr>
              <a:t>转发时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kumimoji="0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kumimoji="0" lang="zh-CN" altLang="en-US" b="1" dirty="0">
                <a:solidFill>
                  <a:schemeClr val="tx1"/>
                </a:solidFill>
              </a:rPr>
              <a:t>拍，</a:t>
            </a:r>
            <a:r>
              <a:rPr kumimoji="0" lang="zh-CN" altLang="en-US" b="1" dirty="0">
                <a:solidFill>
                  <a:srgbClr val="0070C0"/>
                </a:solidFill>
              </a:rPr>
              <a:t>否则</a:t>
            </a:r>
            <a:r>
              <a:rPr kumimoji="0" lang="zh-CN" altLang="en-US" b="1" dirty="0">
                <a:solidFill>
                  <a:schemeClr val="tx1"/>
                </a:solidFill>
              </a:rPr>
              <a:t>＝阻塞</a:t>
            </a:r>
            <a:r>
              <a:rPr kumimoji="0" lang="zh-CN" altLang="en-US" dirty="0">
                <a:solidFill>
                  <a:schemeClr val="tx1"/>
                </a:solidFill>
              </a:rPr>
              <a:t>法  </a:t>
            </a:r>
            <a:r>
              <a:rPr kumimoji="0" lang="zh-CN" altLang="en-US" sz="1800" dirty="0">
                <a:solidFill>
                  <a:schemeClr val="tx1"/>
                </a:solidFill>
              </a:rPr>
              <a:t>←产生段有</a:t>
            </a:r>
            <a:r>
              <a:rPr kumimoji="0" lang="en-US" altLang="zh-CN" sz="1800" dirty="0">
                <a:solidFill>
                  <a:schemeClr val="tx1"/>
                </a:solidFill>
              </a:rPr>
              <a:t>EX</a:t>
            </a:r>
            <a:r>
              <a:rPr kumimoji="0" lang="zh-CN" altLang="en-US" sz="1800" dirty="0">
                <a:solidFill>
                  <a:schemeClr val="tx1"/>
                </a:solidFill>
              </a:rPr>
              <a:t>及</a:t>
            </a:r>
            <a:r>
              <a:rPr kumimoji="0" lang="en-US" altLang="zh-CN" sz="1800" dirty="0">
                <a:solidFill>
                  <a:schemeClr val="tx1"/>
                </a:solidFill>
              </a:rPr>
              <a:t>MEM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grpSp>
        <p:nvGrpSpPr>
          <p:cNvPr id="355" name="组合 354"/>
          <p:cNvGrpSpPr/>
          <p:nvPr/>
        </p:nvGrpSpPr>
        <p:grpSpPr>
          <a:xfrm>
            <a:off x="4932040" y="1982534"/>
            <a:ext cx="1198046" cy="972107"/>
            <a:chOff x="5002087" y="1664805"/>
            <a:chExt cx="1198046" cy="972107"/>
          </a:xfrm>
        </p:grpSpPr>
        <p:cxnSp>
          <p:nvCxnSpPr>
            <p:cNvPr id="356" name="直接连接符 355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365" name="Text Box 88"/>
          <p:cNvSpPr txBox="1">
            <a:spLocks noChangeArrowheads="1"/>
          </p:cNvSpPr>
          <p:nvPr/>
        </p:nvSpPr>
        <p:spPr bwMode="auto">
          <a:xfrm>
            <a:off x="2987824" y="1104499"/>
            <a:ext cx="604867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使用时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如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EX</a:t>
            </a:r>
            <a:r>
              <a:rPr kumimoji="0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段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获取</a:t>
            </a:r>
            <a:r>
              <a:rPr kumimoji="0" lang="zh-CN" altLang="en-US" dirty="0">
                <a:solidFill>
                  <a:schemeClr val="tx1"/>
                </a:solidFill>
              </a:rPr>
              <a:t>    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←可</a:t>
            </a:r>
            <a:r>
              <a:rPr kumimoji="0" lang="zh-CN" altLang="en-US" sz="1800" b="1" dirty="0"/>
              <a:t>减</a:t>
            </a:r>
            <a:r>
              <a:rPr kumimoji="0" lang="zh-CN" altLang="en-US" sz="1800" dirty="0"/>
              <a:t>少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冲突</a:t>
            </a:r>
            <a:r>
              <a:rPr kumimoji="0" lang="en-US" altLang="zh-CN" sz="1800" dirty="0">
                <a:solidFill>
                  <a:schemeClr val="tx1"/>
                </a:solidFill>
              </a:rPr>
              <a:t>/</a:t>
            </a:r>
            <a:r>
              <a:rPr kumimoji="0" lang="zh-CN" altLang="en-US" sz="1800" dirty="0"/>
              <a:t>简化</a:t>
            </a:r>
            <a:r>
              <a:rPr kumimoji="0" lang="zh-CN" altLang="en-US" sz="1800" dirty="0">
                <a:solidFill>
                  <a:schemeClr val="tx1"/>
                </a:solidFill>
              </a:rPr>
              <a:t>实现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grpSp>
        <p:nvGrpSpPr>
          <p:cNvPr id="366" name="组合 365"/>
          <p:cNvGrpSpPr/>
          <p:nvPr/>
        </p:nvGrpSpPr>
        <p:grpSpPr>
          <a:xfrm>
            <a:off x="4644008" y="1943384"/>
            <a:ext cx="1701487" cy="1011257"/>
            <a:chOff x="4932040" y="1625655"/>
            <a:chExt cx="1701487" cy="1011257"/>
          </a:xfrm>
        </p:grpSpPr>
        <p:sp>
          <p:nvSpPr>
            <p:cNvPr id="367" name="椭圆 366"/>
            <p:cNvSpPr/>
            <p:nvPr/>
          </p:nvSpPr>
          <p:spPr bwMode="auto">
            <a:xfrm>
              <a:off x="6561527" y="1625655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68" name="直接连接符 367"/>
            <p:cNvCxnSpPr/>
            <p:nvPr/>
          </p:nvCxnSpPr>
          <p:spPr bwMode="auto">
            <a:xfrm flipH="1">
              <a:off x="4932040" y="1661659"/>
              <a:ext cx="1621098" cy="2520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69" name="直接连接符 368"/>
            <p:cNvCxnSpPr>
              <a:stCxn id="367" idx="3"/>
            </p:cNvCxnSpPr>
            <p:nvPr/>
          </p:nvCxnSpPr>
          <p:spPr bwMode="auto">
            <a:xfrm flipH="1">
              <a:off x="5615199" y="1687118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7" idx="4"/>
            </p:cNvCxnSpPr>
            <p:nvPr/>
          </p:nvCxnSpPr>
          <p:spPr bwMode="auto">
            <a:xfrm flipH="1">
              <a:off x="6300192" y="1697663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19" name="组合 218"/>
          <p:cNvGrpSpPr/>
          <p:nvPr/>
        </p:nvGrpSpPr>
        <p:grpSpPr>
          <a:xfrm>
            <a:off x="4572000" y="1946529"/>
            <a:ext cx="1547255" cy="1008113"/>
            <a:chOff x="4572000" y="1946529"/>
            <a:chExt cx="1547255" cy="1008113"/>
          </a:xfrm>
        </p:grpSpPr>
        <p:sp>
          <p:nvSpPr>
            <p:cNvPr id="220" name="椭圆 219"/>
            <p:cNvSpPr/>
            <p:nvPr/>
          </p:nvSpPr>
          <p:spPr bwMode="auto">
            <a:xfrm>
              <a:off x="4905342" y="1946529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1" name="直接连接符 220"/>
            <p:cNvCxnSpPr>
              <a:stCxn id="220" idx="3"/>
            </p:cNvCxnSpPr>
            <p:nvPr/>
          </p:nvCxnSpPr>
          <p:spPr bwMode="auto">
            <a:xfrm flipH="1">
              <a:off x="4572000" y="2007992"/>
              <a:ext cx="343886" cy="232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22" name="直接连接符 221"/>
            <p:cNvCxnSpPr>
              <a:stCxn id="220" idx="4"/>
            </p:cNvCxnSpPr>
            <p:nvPr/>
          </p:nvCxnSpPr>
          <p:spPr bwMode="auto">
            <a:xfrm>
              <a:off x="4941342" y="2018537"/>
              <a:ext cx="457833" cy="5760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24" name="直接连接符 223"/>
            <p:cNvCxnSpPr>
              <a:stCxn id="220" idx="5"/>
            </p:cNvCxnSpPr>
            <p:nvPr/>
          </p:nvCxnSpPr>
          <p:spPr bwMode="auto">
            <a:xfrm>
              <a:off x="4966798" y="2007992"/>
              <a:ext cx="1152457" cy="946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 flipH="1">
              <a:off x="4709870" y="2099806"/>
              <a:ext cx="36987" cy="9015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>
              <a:off x="4674847" y="2128838"/>
              <a:ext cx="108011" cy="360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组合 238"/>
          <p:cNvGrpSpPr/>
          <p:nvPr/>
        </p:nvGrpSpPr>
        <p:grpSpPr>
          <a:xfrm>
            <a:off x="1115680" y="4581128"/>
            <a:ext cx="4752464" cy="504000"/>
            <a:chOff x="1115680" y="4581128"/>
            <a:chExt cx="4752464" cy="504000"/>
          </a:xfrm>
        </p:grpSpPr>
        <p:sp>
          <p:nvSpPr>
            <p:cNvPr id="240" name="Text Box 61"/>
            <p:cNvSpPr txBox="1">
              <a:spLocks noChangeArrowheads="1"/>
            </p:cNvSpPr>
            <p:nvPr/>
          </p:nvSpPr>
          <p:spPr bwMode="auto">
            <a:xfrm>
              <a:off x="1115680" y="4581128"/>
              <a:ext cx="576000" cy="50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241" name="Text Box 164"/>
            <p:cNvSpPr txBox="1">
              <a:spLocks noChangeArrowheads="1"/>
            </p:cNvSpPr>
            <p:nvPr/>
          </p:nvSpPr>
          <p:spPr bwMode="auto">
            <a:xfrm>
              <a:off x="1583680" y="4581128"/>
              <a:ext cx="108000" cy="504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42" name="直接箭头连接符 241"/>
            <p:cNvCxnSpPr/>
            <p:nvPr/>
          </p:nvCxnSpPr>
          <p:spPr bwMode="auto">
            <a:xfrm flipV="1">
              <a:off x="1691680" y="4797152"/>
              <a:ext cx="360040" cy="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3" name="Text Box 61"/>
            <p:cNvSpPr txBox="1">
              <a:spLocks noChangeArrowheads="1"/>
            </p:cNvSpPr>
            <p:nvPr/>
          </p:nvSpPr>
          <p:spPr bwMode="auto">
            <a:xfrm>
              <a:off x="2051720" y="4581128"/>
              <a:ext cx="576064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245" name="Text Box 164"/>
            <p:cNvSpPr txBox="1">
              <a:spLocks noChangeArrowheads="1"/>
            </p:cNvSpPr>
            <p:nvPr/>
          </p:nvSpPr>
          <p:spPr bwMode="auto">
            <a:xfrm>
              <a:off x="2519784" y="4581128"/>
              <a:ext cx="108000" cy="504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47" name="直接箭头连接符 246"/>
            <p:cNvCxnSpPr/>
            <p:nvPr/>
          </p:nvCxnSpPr>
          <p:spPr bwMode="auto">
            <a:xfrm>
              <a:off x="2627784" y="4899155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8" name="Text Box 61"/>
            <p:cNvSpPr txBox="1">
              <a:spLocks noChangeArrowheads="1"/>
            </p:cNvSpPr>
            <p:nvPr/>
          </p:nvSpPr>
          <p:spPr bwMode="auto">
            <a:xfrm>
              <a:off x="3419872" y="4581128"/>
              <a:ext cx="576064" cy="50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0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250" name="Text Box 164"/>
            <p:cNvSpPr txBox="1">
              <a:spLocks noChangeArrowheads="1"/>
            </p:cNvSpPr>
            <p:nvPr/>
          </p:nvSpPr>
          <p:spPr bwMode="auto">
            <a:xfrm>
              <a:off x="3887936" y="4581128"/>
              <a:ext cx="108000" cy="504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51" name="直接箭头连接符 250"/>
            <p:cNvCxnSpPr/>
            <p:nvPr/>
          </p:nvCxnSpPr>
          <p:spPr bwMode="auto">
            <a:xfrm>
              <a:off x="2987872" y="4725143"/>
              <a:ext cx="4320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2627784" y="472514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 flipV="1">
              <a:off x="3995936" y="4797152"/>
              <a:ext cx="360040" cy="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4" name="Text Box 61"/>
            <p:cNvSpPr txBox="1">
              <a:spLocks noChangeArrowheads="1"/>
            </p:cNvSpPr>
            <p:nvPr/>
          </p:nvSpPr>
          <p:spPr bwMode="auto">
            <a:xfrm>
              <a:off x="4355976" y="4581128"/>
              <a:ext cx="576064" cy="504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255" name="Text Box 164"/>
            <p:cNvSpPr txBox="1">
              <a:spLocks noChangeArrowheads="1"/>
            </p:cNvSpPr>
            <p:nvPr/>
          </p:nvSpPr>
          <p:spPr bwMode="auto">
            <a:xfrm>
              <a:off x="4824040" y="4581128"/>
              <a:ext cx="108000" cy="504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56" name="直接箭头连接符 255"/>
            <p:cNvCxnSpPr/>
            <p:nvPr/>
          </p:nvCxnSpPr>
          <p:spPr bwMode="auto">
            <a:xfrm flipV="1">
              <a:off x="4932040" y="4797152"/>
              <a:ext cx="360040" cy="12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7" name="Text Box 61"/>
            <p:cNvSpPr txBox="1">
              <a:spLocks noChangeArrowheads="1"/>
            </p:cNvSpPr>
            <p:nvPr/>
          </p:nvSpPr>
          <p:spPr bwMode="auto">
            <a:xfrm>
              <a:off x="5292080" y="4581128"/>
              <a:ext cx="576064" cy="50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cxnSp>
          <p:nvCxnSpPr>
            <p:cNvPr id="261" name="直接箭头连接符 260"/>
            <p:cNvCxnSpPr/>
            <p:nvPr/>
          </p:nvCxnSpPr>
          <p:spPr bwMode="auto">
            <a:xfrm>
              <a:off x="2627784" y="5013176"/>
              <a:ext cx="79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>
              <a:off x="3995912" y="5013112"/>
              <a:ext cx="360000" cy="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63" name="直接箭头连接符 262"/>
            <p:cNvCxnSpPr/>
            <p:nvPr/>
          </p:nvCxnSpPr>
          <p:spPr bwMode="auto">
            <a:xfrm>
              <a:off x="4932080" y="5013112"/>
              <a:ext cx="360000" cy="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8" name="组合 267"/>
          <p:cNvGrpSpPr/>
          <p:nvPr/>
        </p:nvGrpSpPr>
        <p:grpSpPr>
          <a:xfrm>
            <a:off x="2771800" y="4149080"/>
            <a:ext cx="2304256" cy="972072"/>
            <a:chOff x="2771800" y="4149080"/>
            <a:chExt cx="2304256" cy="972072"/>
          </a:xfrm>
        </p:grpSpPr>
        <p:sp>
          <p:nvSpPr>
            <p:cNvPr id="270" name="Text Box 42"/>
            <p:cNvSpPr txBox="1">
              <a:spLocks noChangeArrowheads="1"/>
            </p:cNvSpPr>
            <p:nvPr/>
          </p:nvSpPr>
          <p:spPr bwMode="auto">
            <a:xfrm>
              <a:off x="2987824" y="4365104"/>
              <a:ext cx="261829" cy="43204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270" lIns="36000" tIns="10800" rIns="0" bIns="10800" anchor="b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MUX</a:t>
              </a:r>
            </a:p>
          </p:txBody>
        </p:sp>
        <p:cxnSp>
          <p:nvCxnSpPr>
            <p:cNvPr id="275" name="直接箭头连接符 195"/>
            <p:cNvCxnSpPr/>
            <p:nvPr/>
          </p:nvCxnSpPr>
          <p:spPr bwMode="auto">
            <a:xfrm rot="16200000" flipH="1">
              <a:off x="2843808" y="4293096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196"/>
            <p:cNvCxnSpPr/>
            <p:nvPr/>
          </p:nvCxnSpPr>
          <p:spPr bwMode="auto">
            <a:xfrm rot="16200000" flipH="1">
              <a:off x="2663788" y="4257092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 flipV="1">
              <a:off x="4139952" y="4293096"/>
              <a:ext cx="0" cy="50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 flipH="1">
              <a:off x="2843808" y="4293096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 flipH="1">
              <a:off x="2771800" y="4149080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 flipV="1">
              <a:off x="5076056" y="4149080"/>
              <a:ext cx="0" cy="64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82" name="直接箭头连接符 235"/>
            <p:cNvCxnSpPr/>
            <p:nvPr/>
          </p:nvCxnSpPr>
          <p:spPr bwMode="auto">
            <a:xfrm flipV="1">
              <a:off x="3131840" y="4797152"/>
              <a:ext cx="0" cy="32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89" name="矩形 288"/>
            <p:cNvSpPr/>
            <p:nvPr/>
          </p:nvSpPr>
          <p:spPr bwMode="auto">
            <a:xfrm>
              <a:off x="2987824" y="469037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2987824" y="4386663"/>
              <a:ext cx="72000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2267744" y="5229200"/>
            <a:ext cx="4176464" cy="34970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36000" bIns="36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en-US" altLang="zh-CN" sz="1800" b="1" dirty="0">
                <a:solidFill>
                  <a:schemeClr val="tx1"/>
                </a:solidFill>
              </a:rPr>
              <a:t>MUX</a:t>
            </a:r>
            <a:r>
              <a:rPr lang="zh-CN" altLang="en-US" sz="1800" b="1" dirty="0">
                <a:solidFill>
                  <a:schemeClr val="tx1"/>
                </a:solidFill>
              </a:rPr>
              <a:t>控制信号由谁给出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CU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34" grpId="0"/>
      <p:bldP spid="365" grpId="0"/>
      <p:bldP spid="2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404664"/>
            <a:ext cx="8845996" cy="1823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续例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RAW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冒险采用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转发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</a:rPr>
              <a:t>法处理，写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GPRs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放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前半拍完成，下列情况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下，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指令序列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执行时间分别是多少？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⑴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有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MEM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转发线路  ⑵仅有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转发线路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kumimoji="0" lang="zh-CN" altLang="en-US" sz="2200" dirty="0">
                <a:solidFill>
                  <a:srgbClr val="990099"/>
                </a:solidFill>
              </a:rPr>
              <a:t>解：</a:t>
            </a:r>
            <a:r>
              <a:rPr kumimoji="0" lang="en-US" altLang="zh-CN" sz="2200" dirty="0">
                <a:solidFill>
                  <a:schemeClr val="tx1"/>
                </a:solidFill>
              </a:rPr>
              <a:t>RAW</a:t>
            </a:r>
            <a:r>
              <a:rPr kumimoji="0" lang="zh-CN" altLang="en-US" sz="2200" dirty="0">
                <a:solidFill>
                  <a:schemeClr val="tx1"/>
                </a:solidFill>
              </a:rPr>
              <a:t>冒险有：</a:t>
            </a:r>
            <a:endParaRPr kumimoji="0" lang="en-US" altLang="zh-CN" sz="2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2131612"/>
            <a:ext cx="8784976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 ⑴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I2-I1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冒险停顿   拍；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I3-I1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冒险停顿   拍；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      I4-I1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冒险停顿   拍；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I5-I3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冒险停顿   拍；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   执行时间＝</a:t>
            </a:r>
            <a:endParaRPr kumimoji="0"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2627784" y="2131612"/>
            <a:ext cx="6264696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</a:rPr>
              <a:t> </a:t>
            </a:r>
            <a:r>
              <a:rPr kumimoji="0" lang="en-US" altLang="zh-CN" sz="2000" b="1" dirty="0">
                <a:solidFill>
                  <a:schemeClr val="tx1"/>
                </a:solidFill>
              </a:rPr>
              <a:t>   </a:t>
            </a:r>
            <a:r>
              <a:rPr kumimoji="0" lang="en-US" altLang="zh-CN" sz="2200" b="1" dirty="0">
                <a:solidFill>
                  <a:srgbClr val="C00000"/>
                </a:solidFill>
              </a:rPr>
              <a:t>0                          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可转发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)</a:t>
            </a:r>
            <a:endParaRPr kumimoji="0" lang="en-US" altLang="zh-CN" sz="2200" b="1" dirty="0">
              <a:solidFill>
                <a:schemeClr val="tx1"/>
              </a:solidFill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</a:rPr>
              <a:t> </a:t>
            </a:r>
            <a:r>
              <a:rPr kumimoji="0" lang="en-US" altLang="zh-CN" sz="2000" b="1" dirty="0">
                <a:solidFill>
                  <a:srgbClr val="C00000"/>
                </a:solidFill>
              </a:rPr>
              <a:t>   </a:t>
            </a:r>
            <a:r>
              <a:rPr kumimoji="0" lang="en-US" altLang="zh-CN" sz="2200" b="1" dirty="0">
                <a:solidFill>
                  <a:srgbClr val="C00000"/>
                </a:solidFill>
              </a:rPr>
              <a:t>0                          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(I4-I1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同一拍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)</a:t>
            </a:r>
            <a:endParaRPr kumimoji="0" lang="en-US" altLang="zh-CN" sz="2200" b="1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  <a:latin typeface="+mn-ea"/>
              </a:rPr>
              <a:t>[5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</a:rPr>
              <a:t>+(5-1)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t]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</a:rPr>
              <a:t>+(0+0+0+0)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</a:rPr>
              <a:t>＝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</a:rPr>
              <a:t>9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</a:t>
            </a:r>
            <a:endParaRPr kumimoji="0" lang="en-US" altLang="zh-CN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线形标注 2 8"/>
          <p:cNvSpPr/>
          <p:nvPr/>
        </p:nvSpPr>
        <p:spPr bwMode="auto">
          <a:xfrm>
            <a:off x="6732240" y="889508"/>
            <a:ext cx="792088" cy="252000"/>
          </a:xfrm>
          <a:prstGeom prst="borderCallout2">
            <a:avLst>
              <a:gd name="adj1" fmla="val 48543"/>
              <a:gd name="adj2" fmla="val 98480"/>
              <a:gd name="adj3" fmla="val 47934"/>
              <a:gd name="adj4" fmla="val 112017"/>
              <a:gd name="adj5" fmla="val -32199"/>
              <a:gd name="adj6" fmla="val 13182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1600" b="1" spc="-100" baseline="-18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时写</a:t>
            </a:r>
            <a:endParaRPr lang="en-US" altLang="zh-CN" sz="1600" b="1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144016" y="3427756"/>
            <a:ext cx="8999984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 ⑵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I2-I1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冒险停顿   拍；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I3-I1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冒险停顿   拍；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I4-I1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冒险停顿   拍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I5-I3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冒险停顿   拍；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执行时间＝</a:t>
            </a: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2555776" y="3433997"/>
            <a:ext cx="4140460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kumimoji="0"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0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0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[5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+(5-1)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t]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+(0+1+0+1)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endParaRPr kumimoji="0"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 Box 88"/>
          <p:cNvSpPr txBox="1">
            <a:spLocks noChangeArrowheads="1"/>
          </p:cNvSpPr>
          <p:nvPr/>
        </p:nvSpPr>
        <p:spPr bwMode="auto">
          <a:xfrm>
            <a:off x="5994158" y="2131612"/>
            <a:ext cx="306034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</a:rPr>
              <a:t>0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rgbClr val="C00000"/>
                </a:solidFill>
                <a:latin typeface="+mn-ea"/>
              </a:rPr>
              <a:t>0</a:t>
            </a:r>
          </a:p>
        </p:txBody>
      </p: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5940152" y="3427756"/>
            <a:ext cx="3024336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(ID</a:t>
            </a:r>
            <a:r>
              <a:rPr kumimoji="0"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读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I1_WB</a:t>
            </a:r>
            <a:r>
              <a:rPr kumimoji="0"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结果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endParaRPr kumimoji="0"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同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I3-I1)</a:t>
            </a:r>
            <a:endParaRPr kumimoji="0"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45586" y="4797152"/>
            <a:ext cx="5184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思考①：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写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GPRs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放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后半拍时，小题⑵</a:t>
            </a:r>
            <a:r>
              <a:rPr kumimoji="0" lang="zh-CN" altLang="en-US" sz="1800" dirty="0">
                <a:solidFill>
                  <a:schemeClr val="tx1"/>
                </a:solidFill>
              </a:rPr>
              <a:t>结果如何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45585" y="5553272"/>
            <a:ext cx="5040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思考②：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I3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为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$8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$4</a:t>
            </a:r>
            <a:r>
              <a:rPr lang="pt-BR" altLang="zh-CN" sz="1800" baseline="-25000" dirty="0">
                <a:solidFill>
                  <a:schemeClr val="tx1"/>
                </a:solidFill>
                <a:latin typeface="+mn-ea"/>
              </a:rPr>
              <a:t> 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|</a:t>
            </a:r>
            <a:r>
              <a:rPr lang="pt-BR" altLang="zh-CN" sz="1800" baseline="-25000" dirty="0">
                <a:solidFill>
                  <a:schemeClr val="tx1"/>
                </a:solidFill>
                <a:latin typeface="+mn-ea"/>
              </a:rPr>
              <a:t> 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$7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时，小题⑵</a:t>
            </a:r>
            <a:r>
              <a:rPr kumimoji="0" lang="zh-CN" altLang="en-US" sz="1800" dirty="0">
                <a:solidFill>
                  <a:schemeClr val="tx1"/>
                </a:solidFill>
              </a:rPr>
              <a:t>结果如何？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2987824" y="1688094"/>
            <a:ext cx="3960440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I2-I1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I3-I1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I4-I1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I5-I3</a:t>
            </a:r>
            <a:endParaRPr kumimoji="0"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2120" y="4329176"/>
            <a:ext cx="3352407" cy="1548096"/>
            <a:chOff x="5796136" y="4329176"/>
            <a:chExt cx="3352407" cy="1548096"/>
          </a:xfrm>
        </p:grpSpPr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5796136" y="5229200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7708543" y="4329176"/>
              <a:ext cx="1440000" cy="972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I1:</a:t>
              </a:r>
              <a:r>
                <a:rPr lang="en-US" altLang="zh-CN" sz="1400" b="1" dirty="0">
                  <a:solidFill>
                    <a:srgbClr val="990099"/>
                  </a:solidFill>
                </a:rPr>
                <a:t>$4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←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$5+</a:t>
              </a:r>
              <a:r>
                <a:rPr lang="en-US" altLang="zh-CN" sz="1400" dirty="0">
                  <a:solidFill>
                    <a:schemeClr val="tx1"/>
                  </a:solidFill>
                </a:rPr>
                <a:t>$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6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I2:</a:t>
              </a:r>
              <a:r>
                <a:rPr lang="en-US" altLang="zh-CN" sz="1400" b="1" dirty="0">
                  <a:solidFill>
                    <a:srgbClr val="0070C0"/>
                  </a:solidFill>
                </a:rPr>
                <a:t>$7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←</a:t>
              </a:r>
              <a:r>
                <a:rPr lang="en-US" altLang="zh-CN" sz="1400" b="1" dirty="0">
                  <a:solidFill>
                    <a:srgbClr val="990099"/>
                  </a:solidFill>
                </a:rPr>
                <a:t>$4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-$6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</a:rPr>
                <a:t>I3:</a:t>
              </a:r>
              <a:r>
                <a:rPr lang="en-US" altLang="zh-CN" sz="1400" b="1" dirty="0">
                  <a:solidFill>
                    <a:srgbClr val="C00000"/>
                  </a:solidFill>
                </a:rPr>
                <a:t>$8</a:t>
              </a:r>
              <a:r>
                <a:rPr lang="zh-CN" altLang="en-US" sz="1400" dirty="0">
                  <a:solidFill>
                    <a:schemeClr val="tx1"/>
                  </a:solidFill>
                </a:rPr>
                <a:t>←</a:t>
              </a:r>
              <a:r>
                <a:rPr lang="en-US" altLang="zh-CN" sz="1400" b="1" dirty="0">
                  <a:solidFill>
                    <a:srgbClr val="990099"/>
                  </a:solidFill>
                </a:rPr>
                <a:t>$4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|</a:t>
              </a:r>
              <a:r>
                <a:rPr lang="en-US" altLang="zh-CN" sz="1400" b="1" dirty="0">
                  <a:solidFill>
                    <a:srgbClr val="0070C0"/>
                  </a:solidFill>
                </a:rPr>
                <a:t>$7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dirty="0">
                  <a:solidFill>
                    <a:schemeClr val="tx1"/>
                  </a:solidFill>
                </a:rPr>
                <a:t>I4: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M[</a:t>
              </a:r>
              <a:r>
                <a:rPr lang="pt-BR" altLang="zh-CN" sz="1400" dirty="0">
                  <a:solidFill>
                    <a:schemeClr val="tx1"/>
                  </a:solidFill>
                  <a:latin typeface="+mn-ea"/>
                </a:rPr>
                <a:t>$4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pt-BR" altLang="zh-CN" sz="1400" dirty="0">
                  <a:solidFill>
                    <a:schemeClr val="tx1"/>
                  </a:solidFill>
                  <a:latin typeface="+mn-ea"/>
                </a:rPr>
                <a:t>20]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pt-BR" altLang="zh-CN" sz="1400" dirty="0">
                  <a:solidFill>
                    <a:schemeClr val="tx1"/>
                  </a:solidFill>
                  <a:latin typeface="+mn-ea"/>
                </a:rPr>
                <a:t>$6</a:t>
              </a: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r>
                <a:rPr lang="pt-BR" altLang="zh-CN" sz="1400" b="1" dirty="0">
                  <a:solidFill>
                    <a:schemeClr val="tx1"/>
                  </a:solidFill>
                  <a:latin typeface="+mn-ea"/>
                </a:rPr>
                <a:t>I5:</a:t>
              </a:r>
              <a:r>
                <a:rPr lang="pt-BR" altLang="zh-CN" sz="1400" dirty="0">
                  <a:solidFill>
                    <a:schemeClr val="tx1"/>
                  </a:solidFill>
                  <a:latin typeface="+mn-ea"/>
                </a:rPr>
                <a:t>$9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←M[</a:t>
              </a:r>
              <a:r>
                <a:rPr lang="pt-BR" altLang="zh-CN" sz="1400" dirty="0">
                  <a:solidFill>
                    <a:srgbClr val="C00000"/>
                  </a:solidFill>
                  <a:latin typeface="+mn-ea"/>
                </a:rPr>
                <a:t>$8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pt-BR" altLang="zh-CN" sz="1400" dirty="0">
                  <a:solidFill>
                    <a:schemeClr val="tx1"/>
                  </a:solidFill>
                  <a:latin typeface="+mn-ea"/>
                </a:rPr>
                <a:t>20]</a:t>
              </a:r>
              <a:endParaRPr lang="en-US" altLang="zh-CN" sz="1400" b="1" dirty="0">
                <a:solidFill>
                  <a:srgbClr val="0070C0"/>
                </a:solidFill>
              </a:endParaRPr>
            </a:p>
            <a:p>
              <a:pPr>
                <a:lnSpc>
                  <a:spcPct val="95000"/>
                </a:lnSpc>
                <a:spcBef>
                  <a:spcPts val="0"/>
                </a:spcBef>
              </a:pPr>
              <a:endParaRPr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156176" y="5229200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516216" y="5229200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876256" y="5229200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7236296" y="5229200"/>
              <a:ext cx="360040" cy="21602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WB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6156176" y="5445224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516216" y="5445224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6876256" y="5445224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7236296" y="5445224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7596336" y="5445224"/>
              <a:ext cx="360040" cy="21602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WB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516216" y="566124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32240" y="5337212"/>
            <a:ext cx="1440160" cy="540060"/>
            <a:chOff x="6876256" y="5337212"/>
            <a:chExt cx="1440160" cy="540060"/>
          </a:xfrm>
        </p:grpSpPr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6876256" y="5661248"/>
              <a:ext cx="360040" cy="216024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7596336" y="5661248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7236296" y="5661248"/>
              <a:ext cx="360040" cy="216024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7272300" y="5373216"/>
              <a:ext cx="108012" cy="39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7704348" y="5589264"/>
              <a:ext cx="108012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7956376" y="566124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7636594" y="5337212"/>
              <a:ext cx="0" cy="4320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65" name="Text Box 140"/>
          <p:cNvSpPr txBox="1">
            <a:spLocks noChangeArrowheads="1"/>
          </p:cNvSpPr>
          <p:nvPr/>
        </p:nvSpPr>
        <p:spPr bwMode="auto">
          <a:xfrm>
            <a:off x="1043608" y="5162518"/>
            <a:ext cx="4540759" cy="2880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I3-I1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I5-I3</a:t>
            </a:r>
            <a:r>
              <a:rPr lang="zh-CN" altLang="en-US" sz="1800" dirty="0">
                <a:solidFill>
                  <a:schemeClr val="tx1"/>
                </a:solidFill>
              </a:rPr>
              <a:t>各停顿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拍，</a:t>
            </a:r>
            <a:r>
              <a:rPr lang="en-US" altLang="zh-CN" sz="1800" dirty="0">
                <a:solidFill>
                  <a:schemeClr val="tx1"/>
                </a:solidFill>
              </a:rPr>
              <a:t>I4-I1</a:t>
            </a:r>
            <a:r>
              <a:rPr lang="zh-CN" altLang="en-US" sz="1800" dirty="0">
                <a:solidFill>
                  <a:schemeClr val="tx1"/>
                </a:solidFill>
              </a:rPr>
              <a:t>自动消除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52320" y="5661248"/>
            <a:ext cx="1440160" cy="648072"/>
            <a:chOff x="7596336" y="5661248"/>
            <a:chExt cx="1440160" cy="648072"/>
          </a:xfrm>
        </p:grpSpPr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7596336" y="587727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7956376" y="5877272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956376" y="6093296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8676456" y="6093296"/>
              <a:ext cx="360040" cy="2160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8316416" y="587727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EX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8316416" y="5661248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8676456" y="5877272"/>
              <a:ext cx="360040" cy="21602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8676456" y="5661248"/>
              <a:ext cx="360040" cy="21602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WB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8316416" y="6093296"/>
              <a:ext cx="360040" cy="216024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8748464" y="5805264"/>
              <a:ext cx="0" cy="39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69" name="Text Box 140"/>
          <p:cNvSpPr txBox="1">
            <a:spLocks noChangeArrowheads="1"/>
          </p:cNvSpPr>
          <p:nvPr/>
        </p:nvSpPr>
        <p:spPr bwMode="auto">
          <a:xfrm>
            <a:off x="1043608" y="5914800"/>
            <a:ext cx="5904656" cy="5400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I3</a:t>
            </a:r>
            <a:r>
              <a:rPr lang="zh-CN" altLang="en-US" sz="1800" dirty="0">
                <a:solidFill>
                  <a:schemeClr val="tx1"/>
                </a:solidFill>
              </a:rPr>
              <a:t>取</a:t>
            </a:r>
            <a:r>
              <a:rPr lang="en-US" altLang="zh-CN" sz="1800" dirty="0">
                <a:solidFill>
                  <a:schemeClr val="tx1"/>
                </a:solidFill>
              </a:rPr>
              <a:t>$4</a:t>
            </a:r>
            <a:r>
              <a:rPr lang="zh-CN" altLang="en-US" sz="1800" dirty="0">
                <a:solidFill>
                  <a:schemeClr val="tx1"/>
                </a:solidFill>
              </a:rPr>
              <a:t>停顿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拍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无</a:t>
            </a:r>
            <a:r>
              <a:rPr lang="en-US" altLang="zh-CN" sz="1600" dirty="0">
                <a:solidFill>
                  <a:schemeClr val="tx1"/>
                </a:solidFill>
              </a:rPr>
              <a:t>MEM-EX</a:t>
            </a:r>
            <a:r>
              <a:rPr lang="zh-CN" altLang="en-US" sz="1600" dirty="0">
                <a:solidFill>
                  <a:schemeClr val="tx1"/>
                </a:solidFill>
              </a:rPr>
              <a:t>转发、无</a:t>
            </a:r>
            <a:r>
              <a:rPr lang="en-US" altLang="zh-CN" sz="1600" dirty="0">
                <a:solidFill>
                  <a:schemeClr val="tx1"/>
                </a:solidFill>
              </a:rPr>
              <a:t>EX-ID</a:t>
            </a:r>
            <a:r>
              <a:rPr lang="zh-CN" altLang="en-US" sz="1600" dirty="0">
                <a:solidFill>
                  <a:schemeClr val="tx1"/>
                </a:solidFill>
              </a:rPr>
              <a:t>转发、只能</a:t>
            </a:r>
            <a:r>
              <a:rPr lang="en-US" altLang="zh-CN" sz="1600" dirty="0">
                <a:solidFill>
                  <a:schemeClr val="tx1"/>
                </a:solidFill>
              </a:rPr>
              <a:t>WB</a:t>
            </a:r>
            <a:r>
              <a:rPr lang="zh-CN" altLang="en-US" sz="1600" dirty="0">
                <a:solidFill>
                  <a:schemeClr val="tx1"/>
                </a:solidFill>
              </a:rPr>
              <a:t>→</a:t>
            </a:r>
            <a:r>
              <a:rPr lang="en-US" altLang="zh-CN" sz="1600" dirty="0">
                <a:solidFill>
                  <a:schemeClr val="tx1"/>
                </a:solidFill>
              </a:rPr>
              <a:t>ID)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取</a:t>
            </a:r>
            <a:r>
              <a:rPr lang="en-US" altLang="zh-CN" sz="1800" dirty="0">
                <a:solidFill>
                  <a:schemeClr val="tx1"/>
                </a:solidFill>
              </a:rPr>
              <a:t>$7</a:t>
            </a:r>
            <a:r>
              <a:rPr lang="zh-CN" altLang="en-US" sz="1800" dirty="0">
                <a:solidFill>
                  <a:schemeClr val="tx1"/>
                </a:solidFill>
              </a:rPr>
              <a:t>再停顿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拍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无</a:t>
            </a:r>
            <a:r>
              <a:rPr lang="en-US" altLang="zh-CN" sz="1600" dirty="0">
                <a:solidFill>
                  <a:schemeClr val="tx1"/>
                </a:solidFill>
              </a:rPr>
              <a:t>MEM-EX</a:t>
            </a:r>
            <a:r>
              <a:rPr lang="zh-CN" altLang="en-US" sz="1600" dirty="0">
                <a:solidFill>
                  <a:schemeClr val="tx1"/>
                </a:solidFill>
              </a:rPr>
              <a:t>转发、无</a:t>
            </a:r>
            <a:r>
              <a:rPr lang="en-US" altLang="zh-CN" sz="1600" dirty="0">
                <a:solidFill>
                  <a:schemeClr val="tx1"/>
                </a:solidFill>
              </a:rPr>
              <a:t>EX-ID</a:t>
            </a:r>
            <a:r>
              <a:rPr lang="zh-CN" altLang="en-US" sz="1600" dirty="0">
                <a:solidFill>
                  <a:schemeClr val="tx1"/>
                </a:solidFill>
              </a:rPr>
              <a:t>转发、只能</a:t>
            </a:r>
            <a:r>
              <a:rPr lang="en-US" altLang="zh-CN" sz="1600" dirty="0">
                <a:solidFill>
                  <a:schemeClr val="tx1"/>
                </a:solidFill>
              </a:rPr>
              <a:t>WB</a:t>
            </a:r>
            <a:r>
              <a:rPr lang="zh-CN" altLang="en-US" sz="1600" dirty="0">
                <a:solidFill>
                  <a:schemeClr val="tx1"/>
                </a:solidFill>
              </a:rPr>
              <a:t>→</a:t>
            </a:r>
            <a:r>
              <a:rPr lang="en-US" altLang="zh-CN" sz="1600" dirty="0">
                <a:solidFill>
                  <a:schemeClr val="tx1"/>
                </a:solidFill>
              </a:rPr>
              <a:t>ID)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CF0427-6D06-0CF5-83F4-9D536091A84C}"/>
              </a:ext>
            </a:extLst>
          </p:cNvPr>
          <p:cNvSpPr txBox="1"/>
          <p:nvPr/>
        </p:nvSpPr>
        <p:spPr>
          <a:xfrm>
            <a:off x="146613" y="6492328"/>
            <a:ext cx="8557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</a:rPr>
              <a:t>思考①：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kumimoji="0" lang="zh-CN" altLang="en-US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[5</a:t>
            </a:r>
            <a:r>
              <a:rPr kumimoji="1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+(5-1)</a:t>
            </a:r>
            <a:r>
              <a:rPr kumimoji="1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t]</a:t>
            </a:r>
            <a:r>
              <a:rPr kumimoji="0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+(0+2+0+2)</a:t>
            </a:r>
            <a:r>
              <a:rPr kumimoji="1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</a:rPr>
              <a:t>13t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</a:rPr>
              <a:t>，思考②：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kumimoji="0" lang="zh-CN" altLang="en-US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[5</a:t>
            </a:r>
            <a:r>
              <a:rPr kumimoji="1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+(5-1)</a:t>
            </a:r>
            <a:r>
              <a:rPr kumimoji="1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t]</a:t>
            </a:r>
            <a:r>
              <a:rPr kumimoji="0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+(0+2+0+1)</a:t>
            </a:r>
            <a:r>
              <a:rPr kumimoji="1" lang="en-US" altLang="zh-CN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16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＝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</a:rPr>
              <a:t>12t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 animBg="1"/>
      <p:bldP spid="16" grpId="0" animBg="1"/>
      <p:bldP spid="17" grpId="0"/>
      <p:bldP spid="65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179512" y="-27384"/>
            <a:ext cx="8826153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dirty="0">
                <a:solidFill>
                  <a:schemeClr val="accent2"/>
                </a:solidFill>
                <a:latin typeface="+mn-ea"/>
                <a:ea typeface="+mn-ea"/>
              </a:rPr>
              <a:t>load-use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冒险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kumimoji="0" lang="en-US" altLang="zh-CN" b="1" dirty="0" err="1">
                <a:solidFill>
                  <a:schemeClr val="tx1"/>
                </a:solidFill>
                <a:latin typeface="宋体" panose="02010600030101010101" pitchFamily="2" charset="-122"/>
              </a:rPr>
              <a:t>lw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指令引起、</a:t>
            </a:r>
            <a:r>
              <a:rPr kumimoji="0" lang="zh-CN" altLang="en-US" u="sng" dirty="0">
                <a:solidFill>
                  <a:schemeClr val="tx1"/>
                </a:solidFill>
              </a:rPr>
              <a:t>无法用转发法处理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0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RAW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冒险</a:t>
            </a:r>
            <a:endParaRPr kumimoji="0"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en-US" altLang="zh-CN" sz="1800" dirty="0">
                <a:solidFill>
                  <a:schemeClr val="tx1"/>
                </a:solidFill>
              </a:rPr>
              <a:t>                                        (</a:t>
            </a:r>
            <a:r>
              <a:rPr kumimoji="0" lang="zh-CN" altLang="en-US" sz="1800" dirty="0">
                <a:solidFill>
                  <a:schemeClr val="tx1"/>
                </a:solidFill>
              </a:rPr>
              <a:t>仅紧邻指令</a:t>
            </a:r>
            <a:r>
              <a:rPr kumimoji="0" lang="en-US" altLang="zh-CN" sz="1600" dirty="0">
                <a:solidFill>
                  <a:schemeClr val="tx1"/>
                </a:solidFill>
              </a:rPr>
              <a:t>[</a:t>
            </a:r>
            <a:r>
              <a:rPr kumimoji="0" lang="zh-CN" altLang="en-US" sz="1600" dirty="0">
                <a:solidFill>
                  <a:schemeClr val="tx1"/>
                </a:solidFill>
              </a:rPr>
              <a:t>产生比使用迟</a:t>
            </a:r>
            <a:r>
              <a:rPr kumimoji="0" lang="en-US" altLang="zh-CN" sz="1600" dirty="0">
                <a:solidFill>
                  <a:schemeClr val="tx1"/>
                </a:solidFill>
              </a:rPr>
              <a:t>1</a:t>
            </a:r>
            <a:r>
              <a:rPr kumimoji="0" lang="zh-CN" altLang="en-US" sz="1600" dirty="0">
                <a:solidFill>
                  <a:schemeClr val="tx1"/>
                </a:solidFill>
              </a:rPr>
              <a:t>拍</a:t>
            </a:r>
            <a:r>
              <a:rPr kumimoji="0" lang="en-US" altLang="zh-CN" sz="1600" dirty="0">
                <a:solidFill>
                  <a:schemeClr val="tx1"/>
                </a:solidFill>
              </a:rPr>
              <a:t>]</a:t>
            </a:r>
            <a:r>
              <a:rPr kumimoji="0" lang="en-US" altLang="zh-CN" sz="1800" dirty="0">
                <a:solidFill>
                  <a:schemeClr val="tx1"/>
                </a:solidFill>
              </a:rPr>
              <a:t>)</a:t>
            </a:r>
            <a:endParaRPr kumimoji="0"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87624" y="764704"/>
            <a:ext cx="7488832" cy="1600608"/>
            <a:chOff x="1115616" y="820282"/>
            <a:chExt cx="7488832" cy="1600608"/>
          </a:xfrm>
        </p:grpSpPr>
        <p:sp>
          <p:nvSpPr>
            <p:cNvPr id="9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8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I1: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M[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$5+20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I2:$7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$4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-$6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I3:$8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$4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|$6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I4:$9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$4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-$6</a:t>
              </a: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13" idx="3"/>
              <a:endCxn id="14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4" idx="3"/>
              <a:endCxn id="15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5" idx="3"/>
              <a:endCxn id="16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>
              <a:stCxn id="16" idx="3"/>
              <a:endCxn id="17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1" idx="3"/>
              <a:endCxn id="32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4" idx="3"/>
              <a:endCxn id="45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2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57" idx="3"/>
              <a:endCxn id="58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5" name="Text Box 88"/>
          <p:cNvSpPr txBox="1">
            <a:spLocks noChangeArrowheads="1"/>
          </p:cNvSpPr>
          <p:nvPr/>
        </p:nvSpPr>
        <p:spPr bwMode="auto">
          <a:xfrm>
            <a:off x="2771800" y="2420888"/>
            <a:ext cx="61579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阻塞法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1800" dirty="0">
                <a:solidFill>
                  <a:schemeClr val="tx1"/>
                </a:solidFill>
              </a:rPr>
              <a:t>插入气泡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，或软件方法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插入</a:t>
            </a:r>
            <a:r>
              <a:rPr kumimoji="0" lang="en-US" altLang="zh-CN" sz="1800" b="1" dirty="0" err="1">
                <a:solidFill>
                  <a:schemeClr val="tx1"/>
                </a:solidFill>
              </a:rPr>
              <a:t>nop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指令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36" name="线形标注 2 135"/>
          <p:cNvSpPr/>
          <p:nvPr/>
        </p:nvSpPr>
        <p:spPr bwMode="auto">
          <a:xfrm>
            <a:off x="7452321" y="1141176"/>
            <a:ext cx="1296143" cy="306000"/>
          </a:xfrm>
          <a:prstGeom prst="borderCallout2">
            <a:avLst>
              <a:gd name="adj1" fmla="val 49933"/>
              <a:gd name="adj2" fmla="val -61"/>
              <a:gd name="adj3" fmla="val 67773"/>
              <a:gd name="adj4" fmla="val -15443"/>
              <a:gd name="adj5" fmla="val 66376"/>
              <a:gd name="adj6" fmla="val -148152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Load-use</a:t>
            </a:r>
            <a:r>
              <a:rPr lang="zh-CN" altLang="en-US" sz="1600" b="1" spc="-100" dirty="0">
                <a:solidFill>
                  <a:schemeClr val="tx1"/>
                </a:solidFill>
                <a:latin typeface="宋体" panose="02010600030101010101" pitchFamily="2" charset="-122"/>
              </a:rPr>
              <a:t>冒险</a:t>
            </a:r>
            <a:endParaRPr lang="en-US" altLang="zh-CN" sz="1600" b="1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5076056" y="1170908"/>
            <a:ext cx="1198045" cy="978380"/>
            <a:chOff x="5218112" y="3386724"/>
            <a:chExt cx="1198045" cy="978380"/>
          </a:xfrm>
        </p:grpSpPr>
        <p:cxnSp>
          <p:nvCxnSpPr>
            <p:cNvPr id="142" name="直接连接符 141"/>
            <p:cNvCxnSpPr/>
            <p:nvPr/>
          </p:nvCxnSpPr>
          <p:spPr bwMode="auto">
            <a:xfrm>
              <a:off x="6228184" y="3501008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5218112" y="3386724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H="1">
              <a:off x="5940152" y="3387472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H="1">
              <a:off x="5579132" y="3513343"/>
              <a:ext cx="36987" cy="901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44109" y="3542375"/>
              <a:ext cx="108011" cy="36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249052" y="2816496"/>
            <a:ext cx="8715436" cy="28176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   练习：</a:t>
            </a:r>
            <a:r>
              <a:rPr lang="en-US" altLang="zh-CN" sz="2000" dirty="0">
                <a:solidFill>
                  <a:schemeClr val="tx1"/>
                </a:solidFill>
              </a:rPr>
              <a:t>MIPS</a:t>
            </a:r>
            <a:r>
              <a:rPr lang="zh-CN" altLang="en-US" sz="2000" dirty="0">
                <a:solidFill>
                  <a:schemeClr val="tx1"/>
                </a:solidFill>
              </a:rPr>
              <a:t>流水线中，写</a:t>
            </a:r>
            <a:r>
              <a:rPr lang="en-US" altLang="zh-CN" sz="2000" dirty="0">
                <a:solidFill>
                  <a:schemeClr val="tx1"/>
                </a:solidFill>
              </a:rPr>
              <a:t>GPRs</a:t>
            </a:r>
            <a:r>
              <a:rPr lang="zh-CN" altLang="en-US" sz="2000" dirty="0">
                <a:solidFill>
                  <a:schemeClr val="tx1"/>
                </a:solidFill>
              </a:rPr>
              <a:t>放在后半拍实现，欲执行下列代码：</a:t>
            </a:r>
          </a:p>
          <a:p>
            <a:pPr>
              <a:lnSpc>
                <a:spcPct val="105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I1: add $4, $5, $6  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$4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$5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＋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$6</a:t>
            </a:r>
            <a:endParaRPr lang="zh-CN" altLang="zh-CN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I2: sub $7, $4, $6  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$7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$4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$6</a:t>
            </a:r>
            <a:endParaRPr lang="zh-CN" altLang="zh-CN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I3: or  $8, $4, $6  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$8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$4 | $6</a:t>
            </a:r>
            <a:endParaRPr lang="zh-CN" altLang="zh-CN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I4: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sw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$6, 20($4)  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M[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$4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＋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20]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$6</a:t>
            </a:r>
            <a:endParaRPr lang="zh-CN" altLang="zh-CN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          I5: 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lw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$6, 20($8)     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$6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←M[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$8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＋</a:t>
            </a: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20] </a:t>
            </a:r>
          </a:p>
          <a:p>
            <a:pPr>
              <a:lnSpc>
                <a:spcPct val="114000"/>
              </a:lnSpc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(1)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哪些指令之间存在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RAW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冒险？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(2)RAW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冒险用阻塞法处理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代码的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执行时间？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(3)RAW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冒险用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转发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法处理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线路为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EX)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代码的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执行时间？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(4)I4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I5</a:t>
            </a:r>
            <a:r>
              <a:rPr lang="zh-CN" altLang="en-US" sz="2000" dirty="0">
                <a:solidFill>
                  <a:schemeClr val="tx1"/>
                </a:solidFill>
              </a:rPr>
              <a:t>对调后，小题</a:t>
            </a:r>
            <a:r>
              <a:rPr lang="en-US" altLang="zh-CN" sz="2000" dirty="0">
                <a:solidFill>
                  <a:schemeClr val="tx1"/>
                </a:solidFill>
              </a:rPr>
              <a:t>(3)</a:t>
            </a:r>
            <a:r>
              <a:rPr lang="zh-CN" altLang="en-US" sz="2000" dirty="0">
                <a:solidFill>
                  <a:schemeClr val="tx1"/>
                </a:solidFill>
              </a:rPr>
              <a:t>的结果？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5" name="Text Box 88"/>
          <p:cNvSpPr txBox="1">
            <a:spLocks noChangeArrowheads="1"/>
          </p:cNvSpPr>
          <p:nvPr/>
        </p:nvSpPr>
        <p:spPr bwMode="auto">
          <a:xfrm>
            <a:off x="179512" y="2420888"/>
            <a:ext cx="28803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kumimoji="0"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处理方法：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EAA114-A6AD-2D68-3F81-5EBDE7E9EF75}"/>
              </a:ext>
            </a:extLst>
          </p:cNvPr>
          <p:cNvSpPr txBox="1"/>
          <p:nvPr/>
        </p:nvSpPr>
        <p:spPr>
          <a:xfrm>
            <a:off x="86916" y="5643325"/>
            <a:ext cx="8826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aseline="0" dirty="0">
                <a:solidFill>
                  <a:schemeClr val="tx1"/>
                </a:solidFill>
                <a:sym typeface="Wingdings" panose="05000000000000000000" pitchFamily="2" charset="2"/>
              </a:rPr>
              <a:t>(1)</a:t>
            </a:r>
            <a:r>
              <a:rPr kumimoji="0" lang="en-US" altLang="zh-CN" sz="1600" dirty="0">
                <a:solidFill>
                  <a:schemeClr val="tx1"/>
                </a:solidFill>
              </a:rPr>
              <a:t>I2-I1</a:t>
            </a:r>
            <a:r>
              <a:rPr kumimoji="0" lang="zh-CN" altLang="en-US" sz="1600" dirty="0">
                <a:solidFill>
                  <a:schemeClr val="tx1"/>
                </a:solidFill>
              </a:rPr>
              <a:t>、</a:t>
            </a:r>
            <a:r>
              <a:rPr kumimoji="0" lang="en-US" altLang="zh-CN" sz="1600" dirty="0">
                <a:solidFill>
                  <a:schemeClr val="tx1"/>
                </a:solidFill>
              </a:rPr>
              <a:t>I3-I1</a:t>
            </a:r>
            <a:r>
              <a:rPr kumimoji="0" lang="zh-CN" altLang="en-US" sz="1600" dirty="0">
                <a:solidFill>
                  <a:schemeClr val="tx1"/>
                </a:solidFill>
              </a:rPr>
              <a:t>、</a:t>
            </a:r>
            <a:r>
              <a:rPr kumimoji="0" lang="en-US" altLang="zh-CN" sz="1600" dirty="0">
                <a:solidFill>
                  <a:schemeClr val="tx1"/>
                </a:solidFill>
              </a:rPr>
              <a:t>I4-I1</a:t>
            </a:r>
            <a:r>
              <a:rPr kumimoji="0" lang="zh-CN" altLang="en-US" sz="1600" dirty="0">
                <a:solidFill>
                  <a:schemeClr val="tx1"/>
                </a:solidFill>
              </a:rPr>
              <a:t>，</a:t>
            </a:r>
            <a:r>
              <a:rPr kumimoji="0" lang="en-US" altLang="zh-CN" sz="1600" dirty="0">
                <a:solidFill>
                  <a:schemeClr val="tx1"/>
                </a:solidFill>
              </a:rPr>
              <a:t>I5-I3</a:t>
            </a:r>
            <a:r>
              <a:rPr kumimoji="0" lang="en-US" altLang="zh-CN" sz="1600" baseline="0" dirty="0">
                <a:solidFill>
                  <a:schemeClr val="tx1"/>
                </a:solidFill>
              </a:rPr>
              <a:t> (2)</a:t>
            </a:r>
            <a:r>
              <a:rPr lang="en-US" altLang="zh-CN" sz="1600" dirty="0">
                <a:solidFill>
                  <a:schemeClr val="tx1"/>
                </a:solidFill>
              </a:rPr>
              <a:t>I2-I1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拍，</a:t>
            </a:r>
            <a:r>
              <a:rPr lang="en-US" altLang="zh-CN" sz="1600" dirty="0">
                <a:solidFill>
                  <a:schemeClr val="tx1"/>
                </a:solidFill>
              </a:rPr>
              <a:t>I3-I1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I4-I1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拍</a:t>
            </a:r>
            <a:r>
              <a:rPr kumimoji="0" lang="en-US" altLang="zh-CN" sz="1200" dirty="0">
                <a:solidFill>
                  <a:schemeClr val="tx1"/>
                </a:solidFill>
              </a:rPr>
              <a:t>(</a:t>
            </a:r>
            <a:r>
              <a:rPr kumimoji="0" lang="zh-CN" altLang="en-US" sz="1200" dirty="0">
                <a:solidFill>
                  <a:schemeClr val="tx1"/>
                </a:solidFill>
              </a:rPr>
              <a:t>随</a:t>
            </a:r>
            <a:r>
              <a:rPr kumimoji="0" lang="en-US" altLang="zh-CN" sz="1200" dirty="0">
                <a:solidFill>
                  <a:schemeClr val="tx1"/>
                </a:solidFill>
              </a:rPr>
              <a:t>I2-I1</a:t>
            </a:r>
            <a:r>
              <a:rPr kumimoji="0" lang="zh-CN" altLang="en-US" sz="1200" dirty="0">
                <a:solidFill>
                  <a:schemeClr val="tx1"/>
                </a:solidFill>
              </a:rPr>
              <a:t>消除</a:t>
            </a:r>
            <a:r>
              <a:rPr kumimoji="0" lang="en-US" altLang="zh-CN" sz="1200" dirty="0">
                <a:solidFill>
                  <a:schemeClr val="tx1"/>
                </a:solidFill>
              </a:rPr>
              <a:t>)</a:t>
            </a:r>
            <a:r>
              <a:rPr kumimoji="0" lang="zh-CN" altLang="en-US" sz="1600" dirty="0">
                <a:solidFill>
                  <a:schemeClr val="tx1"/>
                </a:solidFill>
              </a:rPr>
              <a:t>，</a:t>
            </a:r>
            <a:r>
              <a:rPr kumimoji="0" lang="en-US" altLang="zh-CN" sz="1600" dirty="0">
                <a:solidFill>
                  <a:schemeClr val="tx1"/>
                </a:solidFill>
              </a:rPr>
              <a:t>I5-I3</a:t>
            </a:r>
            <a:r>
              <a:rPr kumimoji="0" lang="zh-CN" altLang="en-US" sz="1600" dirty="0">
                <a:solidFill>
                  <a:schemeClr val="tx1"/>
                </a:solidFill>
              </a:rPr>
              <a:t>停</a:t>
            </a:r>
            <a:r>
              <a:rPr kumimoji="0" lang="en-US" altLang="zh-CN" sz="1600" dirty="0">
                <a:solidFill>
                  <a:schemeClr val="tx1"/>
                </a:solidFill>
              </a:rPr>
              <a:t>2</a:t>
            </a:r>
            <a:r>
              <a:rPr kumimoji="0" lang="zh-CN" altLang="en-US" sz="1600" dirty="0">
                <a:solidFill>
                  <a:schemeClr val="tx1"/>
                </a:solidFill>
              </a:rPr>
              <a:t>拍；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dirty="0">
                <a:solidFill>
                  <a:schemeClr val="tx1"/>
                </a:solidFill>
              </a:rPr>
              <a:t>＝</a:t>
            </a:r>
            <a:r>
              <a:rPr kumimoji="0" lang="en-US" altLang="zh-CN" sz="1600" dirty="0">
                <a:solidFill>
                  <a:schemeClr val="tx1"/>
                </a:solidFill>
              </a:rPr>
              <a:t>[5</a:t>
            </a:r>
            <a:r>
              <a:rPr lang="en-US" altLang="zh-CN" sz="1600" dirty="0">
                <a:solidFill>
                  <a:schemeClr val="tx1"/>
                </a:solidFill>
              </a:rPr>
              <a:t>t+</a:t>
            </a:r>
            <a:r>
              <a:rPr kumimoji="0" lang="en-US" altLang="zh-CN" sz="1600" dirty="0">
                <a:solidFill>
                  <a:schemeClr val="tx1"/>
                </a:solidFill>
              </a:rPr>
              <a:t>(5-1)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600" dirty="0">
                <a:solidFill>
                  <a:schemeClr val="tx1"/>
                </a:solidFill>
              </a:rPr>
              <a:t>(3+2)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kumimoji="0" lang="zh-CN" altLang="en-US" sz="1600" dirty="0">
                <a:solidFill>
                  <a:schemeClr val="tx1"/>
                </a:solidFill>
              </a:rPr>
              <a:t>＝</a:t>
            </a:r>
            <a:r>
              <a:rPr kumimoji="0" lang="en-US" altLang="zh-CN" sz="1600" dirty="0">
                <a:solidFill>
                  <a:schemeClr val="tx1"/>
                </a:solidFill>
              </a:rPr>
              <a:t>14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r>
              <a:rPr kumimoji="0" lang="en-US" altLang="zh-CN" sz="1600" dirty="0">
                <a:solidFill>
                  <a:schemeClr val="tx1"/>
                </a:solidFill>
              </a:rPr>
              <a:t>(3)</a:t>
            </a:r>
            <a:r>
              <a:rPr lang="en-US" altLang="zh-CN" sz="1600" dirty="0">
                <a:solidFill>
                  <a:schemeClr val="tx1"/>
                </a:solidFill>
              </a:rPr>
              <a:t>I2-I1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拍</a:t>
            </a:r>
            <a:r>
              <a:rPr lang="en-US" altLang="zh-CN" sz="1200" dirty="0">
                <a:solidFill>
                  <a:schemeClr val="tx1"/>
                </a:solidFill>
              </a:rPr>
              <a:t>(EX-EX</a:t>
            </a:r>
            <a:r>
              <a:rPr lang="zh-CN" altLang="en-US" sz="1200" dirty="0">
                <a:solidFill>
                  <a:schemeClr val="tx1"/>
                </a:solidFill>
              </a:rPr>
              <a:t>线路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I3-I1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拍，</a:t>
            </a:r>
            <a:r>
              <a:rPr lang="en-US" altLang="zh-CN" sz="1600" dirty="0">
                <a:solidFill>
                  <a:schemeClr val="tx1"/>
                </a:solidFill>
              </a:rPr>
              <a:t>I4-I1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拍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随</a:t>
            </a:r>
            <a:r>
              <a:rPr lang="en-US" altLang="zh-CN" sz="1200" dirty="0">
                <a:solidFill>
                  <a:schemeClr val="tx1"/>
                </a:solidFill>
              </a:rPr>
              <a:t>I3-I1</a:t>
            </a:r>
            <a:r>
              <a:rPr lang="zh-CN" altLang="en-US" sz="1200" dirty="0">
                <a:solidFill>
                  <a:schemeClr val="tx1"/>
                </a:solidFill>
              </a:rPr>
              <a:t>消除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kumimoji="0" lang="en-US" altLang="zh-CN" sz="1600" dirty="0">
                <a:solidFill>
                  <a:schemeClr val="tx1"/>
                </a:solidFill>
              </a:rPr>
              <a:t>I5-I3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拍；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dirty="0">
                <a:solidFill>
                  <a:schemeClr val="tx1"/>
                </a:solidFill>
              </a:rPr>
              <a:t>＝</a:t>
            </a:r>
            <a:r>
              <a:rPr kumimoji="0" lang="en-US" altLang="zh-CN" sz="1600" dirty="0">
                <a:solidFill>
                  <a:schemeClr val="tx1"/>
                </a:solidFill>
              </a:rPr>
              <a:t>[5</a:t>
            </a:r>
            <a:r>
              <a:rPr lang="en-US" altLang="zh-CN" sz="1600" dirty="0">
                <a:solidFill>
                  <a:schemeClr val="tx1"/>
                </a:solidFill>
              </a:rPr>
              <a:t>t+</a:t>
            </a:r>
            <a:r>
              <a:rPr kumimoji="0" lang="en-US" altLang="zh-CN" sz="1600" dirty="0">
                <a:solidFill>
                  <a:schemeClr val="tx1"/>
                </a:solidFill>
              </a:rPr>
              <a:t>(5-1)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600" dirty="0">
                <a:solidFill>
                  <a:schemeClr val="tx1"/>
                </a:solidFill>
              </a:rPr>
              <a:t>(2+2)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kumimoji="0" lang="zh-CN" altLang="en-US" sz="1600" dirty="0">
                <a:solidFill>
                  <a:schemeClr val="tx1"/>
                </a:solidFill>
              </a:rPr>
              <a:t>＝</a:t>
            </a:r>
            <a:r>
              <a:rPr kumimoji="0" lang="en-US" altLang="zh-CN" sz="1600" dirty="0">
                <a:solidFill>
                  <a:schemeClr val="tx1"/>
                </a:solidFill>
              </a:rPr>
              <a:t>13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dirty="0">
                <a:solidFill>
                  <a:schemeClr val="tx1"/>
                </a:solidFill>
              </a:rPr>
              <a:t>；（</a:t>
            </a:r>
            <a:r>
              <a:rPr kumimoji="0" lang="en-US" altLang="zh-CN" sz="1600" dirty="0">
                <a:solidFill>
                  <a:schemeClr val="tx1"/>
                </a:solidFill>
              </a:rPr>
              <a:t>4)</a:t>
            </a:r>
            <a:r>
              <a:rPr lang="en-US" altLang="zh-CN" sz="1600" dirty="0">
                <a:solidFill>
                  <a:schemeClr val="tx1"/>
                </a:solidFill>
              </a:rPr>
              <a:t>I2-I1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拍，</a:t>
            </a:r>
            <a:r>
              <a:rPr lang="en-US" altLang="zh-CN" sz="1600" dirty="0">
                <a:solidFill>
                  <a:schemeClr val="tx1"/>
                </a:solidFill>
              </a:rPr>
              <a:t>I3-I1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拍，</a:t>
            </a:r>
            <a:r>
              <a:rPr lang="en-US" altLang="zh-CN" sz="1600" dirty="0">
                <a:solidFill>
                  <a:schemeClr val="tx1"/>
                </a:solidFill>
              </a:rPr>
              <a:t>I4-I3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拍，</a:t>
            </a:r>
            <a:r>
              <a:rPr lang="en-US" altLang="zh-CN" sz="1600" dirty="0">
                <a:solidFill>
                  <a:schemeClr val="tx1"/>
                </a:solidFill>
              </a:rPr>
              <a:t>I5-I4</a:t>
            </a:r>
            <a:r>
              <a:rPr lang="zh-CN" altLang="en-US" sz="1600" dirty="0">
                <a:solidFill>
                  <a:schemeClr val="tx1"/>
                </a:solidFill>
              </a:rPr>
              <a:t>停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拍，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dirty="0">
                <a:solidFill>
                  <a:schemeClr val="tx1"/>
                </a:solidFill>
              </a:rPr>
              <a:t>＝</a:t>
            </a:r>
            <a:r>
              <a:rPr kumimoji="0" lang="en-US" altLang="zh-CN" sz="1600" dirty="0">
                <a:solidFill>
                  <a:schemeClr val="tx1"/>
                </a:solidFill>
              </a:rPr>
              <a:t>[5</a:t>
            </a:r>
            <a:r>
              <a:rPr lang="en-US" altLang="zh-CN" sz="1600" dirty="0">
                <a:solidFill>
                  <a:schemeClr val="tx1"/>
                </a:solidFill>
              </a:rPr>
              <a:t>t+</a:t>
            </a:r>
            <a:r>
              <a:rPr kumimoji="0" lang="en-US" altLang="zh-CN" sz="1600" dirty="0">
                <a:solidFill>
                  <a:schemeClr val="tx1"/>
                </a:solidFill>
              </a:rPr>
              <a:t>(5-1)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1600" dirty="0">
                <a:solidFill>
                  <a:schemeClr val="tx1"/>
                </a:solidFill>
              </a:rPr>
              <a:t>(2+3)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kumimoji="0" lang="zh-CN" altLang="en-US" sz="1600" dirty="0">
                <a:solidFill>
                  <a:schemeClr val="tx1"/>
                </a:solidFill>
              </a:rPr>
              <a:t>＝</a:t>
            </a:r>
            <a:r>
              <a:rPr kumimoji="0" lang="en-US" altLang="zh-CN" sz="1600" dirty="0">
                <a:solidFill>
                  <a:schemeClr val="tx1"/>
                </a:solidFill>
              </a:rPr>
              <a:t>14</a:t>
            </a:r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kumimoji="0"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animBg="1"/>
      <p:bldP spid="1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012160" y="4999321"/>
            <a:ext cx="1584176" cy="252883"/>
            <a:chOff x="5724127" y="6165304"/>
            <a:chExt cx="1584176" cy="252883"/>
          </a:xfrm>
        </p:grpSpPr>
        <p:sp>
          <p:nvSpPr>
            <p:cNvPr id="20" name="椭圆 19"/>
            <p:cNvSpPr/>
            <p:nvPr/>
          </p:nvSpPr>
          <p:spPr bwMode="auto">
            <a:xfrm>
              <a:off x="5724127" y="6165304"/>
              <a:ext cx="290091" cy="252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804247" y="6165304"/>
              <a:ext cx="504056" cy="252883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179512" y="2046993"/>
            <a:ext cx="3168352" cy="38302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+mn-ea"/>
              </a:rPr>
              <a:t>     实现方法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eaLnBrk="0" hangingPunct="0"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     停顿拍数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  <a:latin typeface="+mn-ea"/>
              </a:rPr>
              <a:t>     </a:t>
            </a:r>
            <a:r>
              <a:rPr kumimoji="0" lang="zh-CN" altLang="en-US" dirty="0">
                <a:solidFill>
                  <a:schemeClr val="accent2"/>
                </a:solidFill>
                <a:latin typeface="+mn-ea"/>
              </a:rPr>
              <a:t>新增冒险类型</a:t>
            </a:r>
            <a:r>
              <a:rPr kumimoji="0" lang="en-US" altLang="zh-CN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2000" b="1" dirty="0">
              <a:solidFill>
                <a:schemeClr val="accent2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1800" dirty="0">
              <a:solidFill>
                <a:schemeClr val="accent2"/>
              </a:solidFill>
              <a:latin typeface="+mn-ea"/>
            </a:endParaRPr>
          </a:p>
          <a:p>
            <a:pPr eaLnBrk="0" hangingPunct="0"/>
            <a:r>
              <a:rPr kumimoji="0" lang="en-US" altLang="zh-CN" b="1" dirty="0">
                <a:solidFill>
                  <a:srgbClr val="990099"/>
                </a:solidFill>
                <a:latin typeface="+mn-ea"/>
              </a:rPr>
              <a:t>   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处理方法：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3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50330" cy="462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0" lang="en-US" altLang="zh-CN" dirty="0">
                <a:solidFill>
                  <a:srgbClr val="C00000"/>
                </a:solidFill>
              </a:rPr>
              <a:t>  </a:t>
            </a:r>
            <a:r>
              <a:rPr kumimoji="0" lang="zh-CN" altLang="en-US" dirty="0">
                <a:solidFill>
                  <a:srgbClr val="C00000"/>
                </a:solidFill>
              </a:rPr>
              <a:t>*</a:t>
            </a:r>
            <a:r>
              <a:rPr kumimoji="0"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乱序执行法：</a:t>
            </a:r>
            <a:r>
              <a:rPr lang="zh-CN" altLang="zh-CN" spc="-180" dirty="0">
                <a:solidFill>
                  <a:schemeClr val="tx1"/>
                </a:solidFill>
                <a:latin typeface="+mn-ea"/>
              </a:rPr>
              <a:t>冲突指令</a:t>
            </a:r>
            <a:r>
              <a:rPr kumimoji="0" lang="zh-CN" altLang="en-US" u="sng" dirty="0">
                <a:solidFill>
                  <a:srgbClr val="990099"/>
                </a:solidFill>
              </a:rPr>
              <a:t>停顿</a:t>
            </a:r>
            <a:r>
              <a:rPr lang="zh-CN" altLang="en-US" spc="-180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u="sng" spc="-180" dirty="0">
                <a:solidFill>
                  <a:schemeClr val="tx1"/>
                </a:solidFill>
                <a:latin typeface="+mn-ea"/>
              </a:rPr>
              <a:t>后续指令</a:t>
            </a:r>
            <a:r>
              <a:rPr lang="en-US" altLang="zh-CN" sz="1800" spc="-18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spc="-180" dirty="0">
                <a:solidFill>
                  <a:schemeClr val="tx1"/>
                </a:solidFill>
                <a:latin typeface="+mn-ea"/>
              </a:rPr>
              <a:t>无</a:t>
            </a:r>
            <a:r>
              <a:rPr lang="en-US" altLang="zh-CN" sz="1800" spc="-180" dirty="0">
                <a:solidFill>
                  <a:schemeClr val="tx1"/>
                </a:solidFill>
                <a:latin typeface="+mn-ea"/>
              </a:rPr>
              <a:t>RAW</a:t>
            </a:r>
            <a:r>
              <a:rPr lang="zh-CN" altLang="en-US" sz="1800" spc="-180" dirty="0">
                <a:solidFill>
                  <a:schemeClr val="tx1"/>
                </a:solidFill>
                <a:latin typeface="+mn-ea"/>
              </a:rPr>
              <a:t>冒险</a:t>
            </a:r>
            <a:r>
              <a:rPr lang="en-US" altLang="zh-CN" sz="1800" spc="-18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pc="-180" dirty="0">
                <a:solidFill>
                  <a:schemeClr val="tx1"/>
                </a:solidFill>
                <a:latin typeface="+mn-ea"/>
              </a:rPr>
              <a:t>可</a:t>
            </a:r>
            <a:r>
              <a:rPr lang="zh-CN" altLang="en-US" u="sng" spc="-180" dirty="0">
                <a:solidFill>
                  <a:srgbClr val="990099"/>
                </a:solidFill>
                <a:latin typeface="+mn-ea"/>
              </a:rPr>
              <a:t>优先执行</a:t>
            </a:r>
            <a:r>
              <a:rPr lang="zh-CN" altLang="en-US" spc="-18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pc="-18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843808" y="3234834"/>
            <a:ext cx="4968552" cy="26161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  读后写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zh-CN" sz="1800" b="0" dirty="0">
                <a:solidFill>
                  <a:schemeClr val="tx1"/>
                </a:solidFill>
                <a:latin typeface="+mn-lt"/>
              </a:rPr>
              <a:t>Write After </a:t>
            </a:r>
            <a:r>
              <a:rPr kumimoji="0" lang="en-US" altLang="zh-CN" sz="1800" b="0" dirty="0" err="1">
                <a:solidFill>
                  <a:schemeClr val="tx1"/>
                </a:solidFill>
                <a:latin typeface="+mn-lt"/>
              </a:rPr>
              <a:t>Read</a:t>
            </a:r>
            <a:r>
              <a:rPr kumimoji="0" lang="en-US" altLang="zh-CN" sz="1800" dirty="0" err="1">
                <a:solidFill>
                  <a:schemeClr val="tx1"/>
                </a:solidFill>
                <a:latin typeface="+mn-ea"/>
              </a:rPr>
              <a:t>,WAR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冒险、</a:t>
            </a:r>
            <a:endParaRPr kumimoji="0" lang="en-US" altLang="zh-CN" dirty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  写后写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zh-CN" sz="1800" b="0" dirty="0">
                <a:solidFill>
                  <a:schemeClr val="tx1"/>
                </a:solidFill>
                <a:latin typeface="+mn-lt"/>
              </a:rPr>
              <a:t>Write After </a:t>
            </a:r>
            <a:r>
              <a:rPr kumimoji="0" lang="en-US" altLang="zh-CN" sz="1800" b="0" dirty="0" err="1">
                <a:solidFill>
                  <a:schemeClr val="tx1"/>
                </a:solidFill>
                <a:latin typeface="+mn-lt"/>
              </a:rPr>
              <a:t>Write</a:t>
            </a:r>
            <a:r>
              <a:rPr kumimoji="0" lang="en-US" altLang="zh-CN" sz="1800" dirty="0" err="1">
                <a:solidFill>
                  <a:schemeClr val="tx1"/>
                </a:solidFill>
                <a:latin typeface="+mn-ea"/>
              </a:rPr>
              <a:t>,WAW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200"/>
              </a:spcBef>
            </a:pP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 动态调度方法  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第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kumimoji="0"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章讨论</a:t>
            </a:r>
            <a:r>
              <a:rPr kumimoji="0"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grpSp>
        <p:nvGrpSpPr>
          <p:cNvPr id="35" name="Group 88"/>
          <p:cNvGrpSpPr/>
          <p:nvPr/>
        </p:nvGrpSpPr>
        <p:grpSpPr bwMode="auto">
          <a:xfrm>
            <a:off x="1475754" y="836712"/>
            <a:ext cx="6624638" cy="1187450"/>
            <a:chOff x="748" y="1570"/>
            <a:chExt cx="4173" cy="748"/>
          </a:xfrm>
        </p:grpSpPr>
        <p:sp>
          <p:nvSpPr>
            <p:cNvPr id="36" name="Text Box 89"/>
            <p:cNvSpPr txBox="1">
              <a:spLocks noChangeArrowheads="1"/>
            </p:cNvSpPr>
            <p:nvPr/>
          </p:nvSpPr>
          <p:spPr bwMode="auto">
            <a:xfrm>
              <a:off x="748" y="1570"/>
              <a:ext cx="1315" cy="74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流入顺序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I1: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R3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I2: R4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(R3)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+(R1)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I3: R5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I4: R6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(R2)+(R7)</a:t>
              </a:r>
            </a:p>
          </p:txBody>
        </p:sp>
        <p:sp>
          <p:nvSpPr>
            <p:cNvPr id="37" name="Text Box 90"/>
            <p:cNvSpPr txBox="1">
              <a:spLocks noChangeArrowheads="1"/>
            </p:cNvSpPr>
            <p:nvPr/>
          </p:nvSpPr>
          <p:spPr bwMode="auto">
            <a:xfrm>
              <a:off x="3606" y="1570"/>
              <a:ext cx="1315" cy="7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流出顺序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乱序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I1: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R3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I3: R5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I4: R6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(R2)+(R7)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I2: R4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(R3)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+(R1)</a:t>
              </a:r>
            </a:p>
          </p:txBody>
        </p:sp>
        <p:sp>
          <p:nvSpPr>
            <p:cNvPr id="38" name="Text Box 91"/>
            <p:cNvSpPr txBox="1">
              <a:spLocks noChangeArrowheads="1"/>
            </p:cNvSpPr>
            <p:nvPr/>
          </p:nvSpPr>
          <p:spPr bwMode="auto">
            <a:xfrm>
              <a:off x="2381" y="1797"/>
              <a:ext cx="952" cy="40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支持乱序流动</a:t>
              </a:r>
            </a:p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的流水线</a:t>
              </a:r>
            </a:p>
          </p:txBody>
        </p:sp>
        <p:sp>
          <p:nvSpPr>
            <p:cNvPr id="39" name="AutoShape 92"/>
            <p:cNvSpPr>
              <a:spLocks noChangeArrowheads="1"/>
            </p:cNvSpPr>
            <p:nvPr/>
          </p:nvSpPr>
          <p:spPr bwMode="auto">
            <a:xfrm>
              <a:off x="2154" y="1826"/>
              <a:ext cx="227" cy="317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AutoShape 93"/>
            <p:cNvSpPr>
              <a:spLocks noChangeArrowheads="1"/>
            </p:cNvSpPr>
            <p:nvPr/>
          </p:nvSpPr>
          <p:spPr bwMode="auto">
            <a:xfrm>
              <a:off x="3334" y="1826"/>
              <a:ext cx="227" cy="317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2555776" y="2047227"/>
            <a:ext cx="4896544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增设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指令窗口、</a:t>
            </a:r>
            <a:r>
              <a:rPr kumimoji="0"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采用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动态调度方法</a:t>
            </a:r>
            <a:endParaRPr kumimoji="0"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/>
              <a:t> 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提供选择平台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)         (OPD</a:t>
            </a:r>
            <a:r>
              <a:rPr kumimoji="0" lang="zh-CN" altLang="en-US" sz="1800" b="1" dirty="0">
                <a:solidFill>
                  <a:schemeClr val="tx1"/>
                </a:solidFill>
              </a:rPr>
              <a:t>就绪时流动</a:t>
            </a:r>
            <a:r>
              <a:rPr kumimoji="0" lang="en-US" altLang="zh-CN" sz="1800" b="1" dirty="0">
                <a:solidFill>
                  <a:schemeClr val="tx1"/>
                </a:solidFill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zh-CN" altLang="en-US" dirty="0">
                <a:solidFill>
                  <a:schemeClr val="tx1"/>
                </a:solidFill>
              </a:rPr>
              <a:t>拍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340000" y="4207233"/>
            <a:ext cx="5328096" cy="1080163"/>
            <a:chOff x="2123976" y="5013176"/>
            <a:chExt cx="5328096" cy="1080163"/>
          </a:xfrm>
        </p:grpSpPr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2123976" y="5013339"/>
              <a:ext cx="2232000" cy="10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I1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: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R3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I2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: 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R4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(R3)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+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(R5)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I3: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R5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I4: 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R4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(R2)+(R6)</a:t>
              </a: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5220072" y="5013176"/>
              <a:ext cx="2232000" cy="10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I1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: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R3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I3: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R5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I4: 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R4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(R2)+(R6)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I2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: 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R4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(R3)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+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(R5)</a:t>
              </a:r>
            </a:p>
            <a:p>
              <a:pPr algn="l">
                <a:lnSpc>
                  <a:spcPct val="90000"/>
                </a:lnSpc>
              </a:pPr>
              <a:endPara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5" name="AutoShape 92"/>
            <p:cNvSpPr>
              <a:spLocks noChangeArrowheads="1"/>
            </p:cNvSpPr>
            <p:nvPr/>
          </p:nvSpPr>
          <p:spPr bwMode="auto">
            <a:xfrm>
              <a:off x="4427984" y="5292552"/>
              <a:ext cx="720080" cy="593574"/>
            </a:xfrm>
            <a:prstGeom prst="rightArrow">
              <a:avLst>
                <a:gd name="adj1" fmla="val 49861"/>
                <a:gd name="adj2" fmla="val 36871"/>
              </a:avLst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乱序</a:t>
              </a:r>
            </a:p>
          </p:txBody>
        </p:sp>
      </p:grp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55454" y="5981218"/>
            <a:ext cx="4176586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>
                <a:solidFill>
                  <a:srgbClr val="C00000"/>
                </a:solidFill>
              </a:rPr>
              <a:t>作业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：</a:t>
            </a:r>
            <a:r>
              <a:rPr lang="en-US" altLang="zh-CN" sz="2200" b="1" dirty="0">
                <a:solidFill>
                  <a:schemeClr val="tx1"/>
                </a:solidFill>
              </a:rPr>
              <a:t>P91—5</a:t>
            </a:r>
            <a:r>
              <a:rPr lang="zh-CN" altLang="en-US" sz="2200" b="1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11</a:t>
            </a:r>
            <a:r>
              <a:rPr lang="zh-CN" altLang="en-US" sz="2200" dirty="0">
                <a:solidFill>
                  <a:schemeClr val="tx1"/>
                </a:solidFill>
              </a:rPr>
              <a:t>⑴⑵、</a:t>
            </a:r>
            <a:r>
              <a:rPr lang="en-US" altLang="zh-CN" sz="2200" dirty="0">
                <a:solidFill>
                  <a:schemeClr val="tx1"/>
                </a:solidFill>
              </a:rPr>
              <a:t>12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3137699" cy="534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</a:rPr>
              <a:t>5</a:t>
            </a:r>
            <a:r>
              <a:rPr lang="zh-CN" altLang="en-US" b="1" dirty="0">
                <a:solidFill>
                  <a:srgbClr val="FF3399"/>
                </a:solidFill>
              </a:rPr>
              <a:t>、控制冒险处理</a:t>
            </a:r>
          </a:p>
          <a:p>
            <a:pPr marL="2155825" indent="-2155825" eaLnBrk="0" hangingPunct="0"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 </a:t>
            </a:r>
            <a:r>
              <a:rPr lang="zh-CN" altLang="en-US" sz="2200" dirty="0">
                <a:solidFill>
                  <a:schemeClr val="accent2"/>
                </a:solidFill>
              </a:rPr>
              <a:t>流水线功能例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 </a:t>
            </a:r>
            <a:r>
              <a:rPr lang="zh-CN" altLang="en-US" sz="2200" dirty="0">
                <a:solidFill>
                  <a:schemeClr val="accent2"/>
                </a:solidFill>
              </a:rPr>
              <a:t>正常流水要求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 marL="2155825" indent="-2155825" eaLnBrk="0" hangingPunct="0">
              <a:lnSpc>
                <a:spcPct val="125000"/>
              </a:lnSpc>
              <a:spcBef>
                <a:spcPts val="200"/>
              </a:spcBef>
            </a:pPr>
            <a:r>
              <a:rPr lang="zh-CN" altLang="en-US" dirty="0">
                <a:solidFill>
                  <a:srgbClr val="C00000"/>
                </a:solidFill>
              </a:rPr>
              <a:t> *产生原因：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sz="1800" dirty="0">
              <a:solidFill>
                <a:srgbClr val="C00000"/>
              </a:solidFill>
            </a:endParaRPr>
          </a:p>
          <a:p>
            <a:pPr marL="2155825" indent="-2155825" eaLnBrk="0" hangingPunct="0">
              <a:lnSpc>
                <a:spcPct val="125000"/>
              </a:lnSpc>
            </a:pPr>
            <a:endParaRPr lang="en-US" altLang="zh-CN" sz="2200" dirty="0">
              <a:solidFill>
                <a:schemeClr val="accent2"/>
              </a:solidFill>
            </a:endParaRPr>
          </a:p>
          <a:p>
            <a:pPr marL="2155825" indent="-2155825" eaLnBrk="0" hangingPunct="0">
              <a:lnSpc>
                <a:spcPct val="105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</a:p>
          <a:p>
            <a:pPr marL="2155825" indent="-2155825" eaLnBrk="0" hangingPunct="0">
              <a:lnSpc>
                <a:spcPct val="105000"/>
              </a:lnSpc>
            </a:pPr>
            <a:endParaRPr lang="en-US" altLang="zh-CN" sz="2200" dirty="0">
              <a:solidFill>
                <a:schemeClr val="tx1"/>
              </a:solidFill>
            </a:endParaRPr>
          </a:p>
          <a:p>
            <a:pPr marL="2155825" indent="-2155825" eaLnBrk="0" hangingPunct="0">
              <a:lnSpc>
                <a:spcPct val="105000"/>
              </a:lnSpc>
            </a:pPr>
            <a:endParaRPr lang="en-US" altLang="zh-CN" sz="2200" dirty="0">
              <a:solidFill>
                <a:schemeClr val="tx1"/>
              </a:solidFill>
            </a:endParaRPr>
          </a:p>
          <a:p>
            <a:pPr marL="2155825" indent="-2155825" eaLnBrk="0" hangingPunct="0">
              <a:lnSpc>
                <a:spcPct val="105000"/>
              </a:lnSpc>
            </a:pPr>
            <a:endParaRPr lang="en-US" altLang="zh-CN" sz="2200" dirty="0">
              <a:solidFill>
                <a:schemeClr val="tx1"/>
              </a:solidFill>
            </a:endParaRPr>
          </a:p>
          <a:p>
            <a:pPr marL="2155825" indent="-2155825" eaLnBrk="0" hangingPunct="0">
              <a:lnSpc>
                <a:spcPct val="125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*处理方法：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2123728" y="5157192"/>
            <a:ext cx="594078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tx1"/>
                </a:solidFill>
              </a:rPr>
              <a:t>阻塞法、分支预测法、延迟分支法</a:t>
            </a:r>
            <a:endParaRPr kumimoji="0" lang="en-US" altLang="zh-CN" b="1" dirty="0">
              <a:solidFill>
                <a:schemeClr val="tx1"/>
              </a:solidFill>
            </a:endParaRPr>
          </a:p>
          <a:p>
            <a:pPr marL="2514600" indent="-2514600" algn="l" eaLnBrk="0" hangingPunct="0"/>
            <a:r>
              <a:rPr kumimoji="0" lang="en-US" altLang="zh-CN" sz="1800" spc="-2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kumimoji="0" lang="zh-CN" altLang="en-US" sz="1800" b="0" spc="-200" dirty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kumimoji="0" lang="zh-CN" altLang="en-US" sz="1800" spc="-200" dirty="0">
                <a:solidFill>
                  <a:schemeClr val="tx1"/>
                </a:solidFill>
                <a:latin typeface="+mn-ea"/>
                <a:ea typeface="+mn-ea"/>
              </a:rPr>
              <a:t>←又称冻结法、排空法</a:t>
            </a:r>
            <a:endParaRPr lang="en-US" altLang="zh-CN" sz="1800" b="1" spc="-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549761" y="3356992"/>
            <a:ext cx="5542519" cy="1224136"/>
            <a:chOff x="1514674" y="1700808"/>
            <a:chExt cx="5542519" cy="1224136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3462560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458890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3962946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4467002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4971058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5475114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3674914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1514674" y="1916832"/>
              <a:ext cx="2016224" cy="10081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28800" rIns="18000" bIns="10800"/>
            <a:lstStyle/>
            <a:p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I1:$4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$5+$6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I2:$5</a:t>
              </a:r>
              <a:r>
                <a:rPr lang="zh-CN" altLang="en-US" sz="1800" b="1" dirty="0">
                  <a:solidFill>
                    <a:srgbClr val="990099"/>
                  </a:solidFill>
                  <a:latin typeface="+mn-lt"/>
                </a:rPr>
                <a:t>≠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$6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时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L1</a:t>
              </a:r>
            </a:p>
            <a:p>
              <a:pPr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I3:$8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→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$7|$6</a:t>
              </a:r>
            </a:p>
          </p:txBody>
        </p:sp>
        <p:cxnSp>
          <p:nvCxnSpPr>
            <p:cNvPr id="15" name="直接连接符 14"/>
            <p:cNvCxnSpPr>
              <a:endCxn id="24" idx="1"/>
            </p:cNvCxnSpPr>
            <p:nvPr/>
          </p:nvCxnSpPr>
          <p:spPr bwMode="auto">
            <a:xfrm>
              <a:off x="5979170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3967140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4467002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4971058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5475114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471196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971058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475114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979170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6483226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987560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连接符 26"/>
            <p:cNvCxnSpPr>
              <a:stCxn id="26" idx="3"/>
              <a:endCxn id="21" idx="0"/>
            </p:cNvCxnSpPr>
            <p:nvPr/>
          </p:nvCxnSpPr>
          <p:spPr bwMode="auto">
            <a:xfrm flipH="1">
              <a:off x="4721127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123728" y="2492896"/>
            <a:ext cx="6768752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因指令</a:t>
            </a:r>
            <a:r>
              <a:rPr lang="zh-CN" altLang="en-US" u="sng" dirty="0">
                <a:solidFill>
                  <a:schemeClr val="tx1"/>
                </a:solidFill>
              </a:rPr>
              <a:t>执行顺序改变</a:t>
            </a:r>
            <a:r>
              <a:rPr lang="zh-CN" altLang="en-US" dirty="0">
                <a:solidFill>
                  <a:schemeClr val="tx1"/>
                </a:solidFill>
              </a:rPr>
              <a:t>，引起流水线</a:t>
            </a:r>
            <a:r>
              <a:rPr lang="zh-CN" altLang="en-US" u="sng" dirty="0">
                <a:solidFill>
                  <a:schemeClr val="tx1"/>
                </a:solidFill>
              </a:rPr>
              <a:t>停顿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2155825" indent="-2155825" eaLnBrk="0" hangingPunct="0"/>
            <a:r>
              <a:rPr lang="en-US" altLang="zh-CN" sz="1800" dirty="0">
                <a:solidFill>
                  <a:schemeClr val="tx1"/>
                </a:solidFill>
              </a:rPr>
              <a:t>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 err="1">
                <a:solidFill>
                  <a:schemeClr val="tx1"/>
                </a:solidFill>
              </a:rPr>
              <a:t>NextPC</a:t>
            </a:r>
            <a:r>
              <a:rPr lang="zh-CN" altLang="en-US" sz="1800" dirty="0">
                <a:solidFill>
                  <a:srgbClr val="990099"/>
                </a:solidFill>
              </a:rPr>
              <a:t>可能≠</a:t>
            </a:r>
            <a:r>
              <a:rPr lang="en-US" altLang="zh-CN" sz="1800" dirty="0">
                <a:solidFill>
                  <a:schemeClr val="tx1"/>
                </a:solidFill>
              </a:rPr>
              <a:t>(PC)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/>
              </a:rPr>
              <a:t>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/>
              </a:rPr>
              <a:t>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rgbClr val="990099"/>
                </a:solidFill>
              </a:rPr>
              <a:t>IF</a:t>
            </a:r>
            <a:r>
              <a:rPr lang="zh-CN" altLang="en-US" sz="1800" dirty="0">
                <a:solidFill>
                  <a:srgbClr val="990099"/>
                </a:solidFill>
              </a:rPr>
              <a:t>段无法</a:t>
            </a:r>
            <a:r>
              <a:rPr lang="zh-CN" altLang="en-US" sz="1800" dirty="0">
                <a:solidFill>
                  <a:schemeClr val="tx1"/>
                </a:solidFill>
              </a:rPr>
              <a:t>给出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155825" indent="-2155825" eaLnBrk="0" hangingPunct="0"/>
            <a:r>
              <a:rPr lang="en-US" altLang="zh-CN" sz="1600" b="1" dirty="0">
                <a:solidFill>
                  <a:schemeClr val="tx1"/>
                </a:solidFill>
              </a:rPr>
              <a:t>                                                  (</a:t>
            </a:r>
            <a:r>
              <a:rPr lang="zh-CN" altLang="en-US" sz="1600" b="1" dirty="0">
                <a:solidFill>
                  <a:schemeClr val="tx1"/>
                </a:solidFill>
              </a:rPr>
              <a:t>①是否转移</a:t>
            </a:r>
            <a:r>
              <a:rPr lang="en-US" altLang="zh-CN" sz="1600" b="1" dirty="0">
                <a:solidFill>
                  <a:schemeClr val="tx1"/>
                </a:solidFill>
              </a:rPr>
              <a:t>?)</a:t>
            </a:r>
          </a:p>
          <a:p>
            <a:pPr marL="2155825" indent="-2155825" eaLnBrk="0" hangingPunct="0"/>
            <a:r>
              <a:rPr lang="en-US" altLang="zh-CN" sz="1600" dirty="0">
                <a:solidFill>
                  <a:schemeClr val="tx1"/>
                </a:solidFill>
              </a:rPr>
              <a:t>                                                  (</a:t>
            </a:r>
            <a:r>
              <a:rPr lang="zh-CN" altLang="en-US" sz="1600" dirty="0">
                <a:solidFill>
                  <a:schemeClr val="tx1"/>
                </a:solidFill>
              </a:rPr>
              <a:t>②转移的值</a:t>
            </a:r>
            <a:r>
              <a:rPr lang="en-US" altLang="zh-CN" sz="1600" dirty="0">
                <a:solidFill>
                  <a:schemeClr val="tx1"/>
                </a:solidFill>
              </a:rPr>
              <a:t>?)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89896"/>
              </p:ext>
            </p:extLst>
          </p:nvPr>
        </p:nvGraphicFramePr>
        <p:xfrm>
          <a:off x="3059832" y="908720"/>
          <a:ext cx="4320480" cy="10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IM[(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(PC)+4</a:t>
                      </a: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6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6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r>
                        <a:rPr lang="zh-CN" altLang="en-US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spc="-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600" b="1" spc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((A)=(B))? 1:0</a:t>
                      </a:r>
                      <a:r>
                        <a:rPr lang="zh-CN" altLang="en-US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(NPC)+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</a:t>
                      </a:r>
                      <a:endParaRPr lang="en-US" altLang="zh-CN" sz="16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C=1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915816" y="2044382"/>
            <a:ext cx="5688632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200" u="sng" dirty="0">
                <a:solidFill>
                  <a:srgbClr val="990099"/>
                </a:solidFill>
              </a:rPr>
              <a:t>IF</a:t>
            </a:r>
            <a:r>
              <a:rPr lang="zh-CN" altLang="en-US" sz="2200" u="sng" dirty="0">
                <a:solidFill>
                  <a:srgbClr val="990099"/>
                </a:solidFill>
              </a:rPr>
              <a:t>段</a:t>
            </a:r>
            <a:r>
              <a:rPr lang="zh-CN" altLang="en-US" sz="2200" dirty="0">
                <a:solidFill>
                  <a:schemeClr val="tx1"/>
                </a:solidFill>
              </a:rPr>
              <a:t>产生</a:t>
            </a:r>
            <a:r>
              <a:rPr lang="zh-CN" altLang="en-US" sz="2200" u="sng" dirty="0">
                <a:solidFill>
                  <a:srgbClr val="0070C0"/>
                </a:solidFill>
              </a:rPr>
              <a:t>下条指令地址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如</a:t>
            </a:r>
            <a:r>
              <a:rPr lang="en-US" altLang="zh-CN" sz="1600" dirty="0">
                <a:solidFill>
                  <a:schemeClr val="tx1"/>
                </a:solidFill>
              </a:rPr>
              <a:t>PC+4)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36" name="Text Box 61">
            <a:extLst>
              <a:ext uri="{FF2B5EF4-FFF2-40B4-BE49-F238E27FC236}">
                <a16:creationId xmlns:a16="http://schemas.microsoft.com/office/drawing/2014/main" id="{9C5B3D87-9558-4EE2-86AB-7098F3A3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600" y="4005064"/>
            <a:ext cx="504056" cy="21602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  <a:miter lim="800000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WB</a:t>
            </a: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F9BA177C-8C92-41DB-8820-4CD65475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797184"/>
            <a:ext cx="460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zh-CN" altLang="en-US" sz="1800" b="1" dirty="0">
                <a:solidFill>
                  <a:schemeClr val="tx1"/>
                </a:solidFill>
              </a:rPr>
              <a:t>上图中，</a:t>
            </a:r>
            <a:r>
              <a:rPr lang="en-US" altLang="zh-CN" sz="1800" b="1" dirty="0">
                <a:solidFill>
                  <a:schemeClr val="tx1"/>
                </a:solidFill>
              </a:rPr>
              <a:t>WB</a:t>
            </a:r>
            <a:r>
              <a:rPr lang="zh-CN" altLang="en-US" sz="1800" b="1" dirty="0">
                <a:solidFill>
                  <a:schemeClr val="tx1"/>
                </a:solidFill>
              </a:rPr>
              <a:t>段在</a:t>
            </a:r>
            <a:r>
              <a:rPr lang="zh-CN" altLang="en-US" sz="1800" dirty="0">
                <a:solidFill>
                  <a:schemeClr val="tx1"/>
                </a:solidFill>
              </a:rPr>
              <a:t>第</a:t>
            </a:r>
            <a:r>
              <a:rPr lang="en-US" altLang="zh-CN" sz="1800" dirty="0">
                <a:solidFill>
                  <a:schemeClr val="tx1"/>
                </a:solidFill>
              </a:rPr>
              <a:t>6</a:t>
            </a:r>
            <a:r>
              <a:rPr lang="zh-CN" altLang="en-US" sz="1800" dirty="0">
                <a:solidFill>
                  <a:schemeClr val="tx1"/>
                </a:solidFill>
              </a:rPr>
              <a:t>拍的操作是什么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38" name="Text Box 140">
            <a:extLst>
              <a:ext uri="{FF2B5EF4-FFF2-40B4-BE49-F238E27FC236}">
                <a16:creationId xmlns:a16="http://schemas.microsoft.com/office/drawing/2014/main" id="{72DEF9B5-7D08-4BDD-8EC7-DFE6EB9F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887" y="4797184"/>
            <a:ext cx="2086135" cy="2880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空操作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Cmd</a:t>
            </a:r>
            <a:r>
              <a:rPr lang="zh-CN" altLang="en-US" sz="1800" dirty="0">
                <a:solidFill>
                  <a:schemeClr val="tx1"/>
                </a:solidFill>
              </a:rPr>
              <a:t>为气泡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1" grpId="0"/>
      <p:bldP spid="36" grpId="0" animBg="1"/>
      <p:bldP spid="37" grpId="0" animBg="1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88"/>
          <p:cNvSpPr txBox="1">
            <a:spLocks noChangeArrowheads="1"/>
          </p:cNvSpPr>
          <p:nvPr/>
        </p:nvSpPr>
        <p:spPr bwMode="auto">
          <a:xfrm>
            <a:off x="2339752" y="836712"/>
            <a:ext cx="6696744" cy="160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      </a:t>
            </a:r>
            <a:r>
              <a:rPr kumimoji="0" lang="en-US" altLang="zh-CN" dirty="0">
                <a:solidFill>
                  <a:schemeClr val="tx1"/>
                </a:solidFill>
              </a:rPr>
              <a:t>PC</a:t>
            </a:r>
            <a:r>
              <a:rPr kumimoji="0" lang="zh-CN" altLang="en-US" dirty="0">
                <a:solidFill>
                  <a:schemeClr val="tx1"/>
                </a:solidFill>
              </a:rPr>
              <a:t>为</a:t>
            </a:r>
            <a:r>
              <a:rPr kumimoji="0" lang="zh-CN" altLang="en-US" u="sng" dirty="0">
                <a:solidFill>
                  <a:schemeClr val="tx1"/>
                </a:solidFill>
              </a:rPr>
              <a:t>分支结果</a:t>
            </a:r>
            <a:r>
              <a:rPr kumimoji="0" lang="zh-CN" altLang="en-US" dirty="0">
                <a:solidFill>
                  <a:schemeClr val="tx1"/>
                </a:solidFill>
              </a:rPr>
              <a:t>，各段间</a:t>
            </a:r>
            <a:r>
              <a:rPr kumimoji="0" lang="en-US" altLang="zh-CN" dirty="0">
                <a:solidFill>
                  <a:schemeClr val="tx1"/>
                </a:solidFill>
              </a:rPr>
              <a:t>REG</a:t>
            </a:r>
            <a:r>
              <a:rPr kumimoji="0" lang="zh-CN" altLang="en-US" dirty="0">
                <a:solidFill>
                  <a:schemeClr val="tx1"/>
                </a:solidFill>
              </a:rPr>
              <a:t>均为</a:t>
            </a:r>
            <a:r>
              <a:rPr kumimoji="0" lang="zh-CN" altLang="en-US" u="sng" dirty="0">
                <a:solidFill>
                  <a:schemeClr val="tx1"/>
                </a:solidFill>
              </a:rPr>
              <a:t>气泡</a:t>
            </a:r>
            <a:endParaRPr kumimoji="0" lang="en-US" altLang="zh-CN" u="sng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IF</a:t>
            </a:r>
            <a:r>
              <a:rPr kumimoji="0" lang="zh-CN" altLang="en-US" dirty="0">
                <a:solidFill>
                  <a:schemeClr val="tx1"/>
                </a:solidFill>
              </a:rPr>
              <a:t>段</a:t>
            </a:r>
            <a:r>
              <a:rPr kumimoji="0" lang="zh-CN" altLang="en-US" u="sng" dirty="0">
                <a:solidFill>
                  <a:srgbClr val="990099"/>
                </a:solidFill>
              </a:rPr>
              <a:t>产生</a:t>
            </a:r>
            <a:r>
              <a:rPr kumimoji="0" lang="zh-CN" altLang="en-US" u="sng" dirty="0">
                <a:solidFill>
                  <a:schemeClr val="tx1"/>
                </a:solidFill>
              </a:rPr>
              <a:t>气泡</a:t>
            </a:r>
            <a:r>
              <a:rPr kumimoji="0" lang="en-US" altLang="zh-CN" sz="1800" u="sng" dirty="0">
                <a:solidFill>
                  <a:schemeClr val="tx1"/>
                </a:solidFill>
              </a:rPr>
              <a:t>(</a:t>
            </a:r>
            <a:r>
              <a:rPr kumimoji="0" lang="en-US" altLang="zh-CN" sz="1800" u="sng" dirty="0" err="1">
                <a:solidFill>
                  <a:schemeClr val="tx1"/>
                </a:solidFill>
              </a:rPr>
              <a:t>nop</a:t>
            </a:r>
            <a:r>
              <a:rPr kumimoji="0" lang="zh-CN" altLang="en-US" sz="1800" u="sng" dirty="0">
                <a:solidFill>
                  <a:schemeClr val="tx1"/>
                </a:solidFill>
              </a:rPr>
              <a:t>指令</a:t>
            </a:r>
            <a:r>
              <a:rPr kumimoji="0" lang="en-US" altLang="zh-CN" sz="1800" u="sng" dirty="0">
                <a:solidFill>
                  <a:schemeClr val="tx1"/>
                </a:solidFill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u="sng" dirty="0">
                <a:solidFill>
                  <a:srgbClr val="990099"/>
                </a:solidFill>
              </a:rPr>
              <a:t>PC</a:t>
            </a:r>
            <a:r>
              <a:rPr kumimoji="0" lang="zh-CN" altLang="en-US" u="sng" dirty="0">
                <a:solidFill>
                  <a:srgbClr val="990099"/>
                </a:solidFill>
              </a:rPr>
              <a:t>为</a:t>
            </a:r>
            <a:r>
              <a:rPr kumimoji="0" lang="zh-CN" altLang="en-US" dirty="0">
                <a:solidFill>
                  <a:schemeClr val="tx1"/>
                </a:solidFill>
              </a:rPr>
              <a:t>分支结果 </a:t>
            </a:r>
            <a:r>
              <a:rPr kumimoji="0" lang="zh-CN" altLang="en-US" sz="1800" dirty="0">
                <a:solidFill>
                  <a:srgbClr val="0070C0"/>
                </a:solidFill>
              </a:rPr>
              <a:t>←锁步机制</a:t>
            </a:r>
            <a:r>
              <a:rPr kumimoji="0" lang="en-US" altLang="zh-CN" sz="1800" dirty="0">
                <a:solidFill>
                  <a:srgbClr val="0070C0"/>
                </a:solidFill>
              </a:rPr>
              <a:t>3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en-US" sz="1800" dirty="0">
                <a:solidFill>
                  <a:schemeClr val="tx1"/>
                </a:solidFill>
              </a:rPr>
              <a:t>段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分支指令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需继续执行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←最后一拍写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               (</a:t>
            </a:r>
            <a:r>
              <a:rPr lang="zh-CN" altLang="en-US" sz="1800" dirty="0">
                <a:solidFill>
                  <a:schemeClr val="tx1"/>
                </a:solidFill>
              </a:rPr>
              <a:t>之前不变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Text Box 88"/>
          <p:cNvSpPr txBox="1">
            <a:spLocks noChangeArrowheads="1"/>
          </p:cNvSpPr>
          <p:nvPr/>
        </p:nvSpPr>
        <p:spPr bwMode="auto">
          <a:xfrm>
            <a:off x="179512" y="839314"/>
            <a:ext cx="3528392" cy="47464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冒险消除时</a:t>
            </a:r>
            <a:r>
              <a:rPr kumimoji="0" lang="zh-CN" altLang="en-US" dirty="0">
                <a:solidFill>
                  <a:schemeClr val="accent2"/>
                </a:solidFill>
              </a:rPr>
              <a:t>要求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暂停方法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dirty="0">
                <a:solidFill>
                  <a:srgbClr val="990099"/>
                </a:solidFill>
              </a:rPr>
              <a:t>      优化方法：</a:t>
            </a:r>
            <a:endParaRPr kumimoji="0"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51905"/>
            <a:ext cx="884612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kumimoji="0"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阻塞法：</a:t>
            </a:r>
            <a:r>
              <a:rPr lang="zh-CN" altLang="zh-CN" b="1" dirty="0">
                <a:solidFill>
                  <a:schemeClr val="tx1"/>
                </a:solidFill>
              </a:rPr>
              <a:t>分支指令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u="sng" dirty="0">
                <a:solidFill>
                  <a:schemeClr val="tx1"/>
                </a:solidFill>
              </a:rPr>
              <a:t>后继</a:t>
            </a:r>
            <a:r>
              <a:rPr lang="zh-CN" altLang="zh-CN" b="1" u="sng" dirty="0">
                <a:solidFill>
                  <a:schemeClr val="tx1"/>
                </a:solidFill>
              </a:rPr>
              <a:t>指令</a:t>
            </a:r>
            <a:r>
              <a:rPr lang="en-US" altLang="zh-CN" b="1" baseline="-250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b="1" u="sng" dirty="0">
                <a:solidFill>
                  <a:srgbClr val="990099"/>
                </a:solidFill>
              </a:rPr>
              <a:t>暂停</a:t>
            </a:r>
            <a:r>
              <a:rPr lang="zh-CN" altLang="zh-CN" b="1" dirty="0">
                <a:solidFill>
                  <a:schemeClr val="tx1"/>
                </a:solidFill>
              </a:rPr>
              <a:t>，</a:t>
            </a:r>
            <a:r>
              <a:rPr lang="zh-CN" altLang="zh-CN" b="1" u="sng" dirty="0">
                <a:solidFill>
                  <a:srgbClr val="990099"/>
                </a:solidFill>
              </a:rPr>
              <a:t>直到</a:t>
            </a:r>
            <a:r>
              <a:rPr lang="zh-CN" altLang="zh-CN" b="1" dirty="0">
                <a:solidFill>
                  <a:schemeClr val="tx1"/>
                </a:solidFill>
              </a:rPr>
              <a:t>冒险</a:t>
            </a:r>
            <a:r>
              <a:rPr lang="zh-CN" altLang="zh-CN" b="1" u="sng" dirty="0">
                <a:solidFill>
                  <a:schemeClr val="tx1"/>
                </a:solidFill>
              </a:rPr>
              <a:t>消除</a:t>
            </a:r>
            <a:endParaRPr lang="en-US" altLang="zh-CN" b="1" u="sng" dirty="0">
              <a:solidFill>
                <a:schemeClr val="tx1"/>
              </a:solidFill>
            </a:endParaRPr>
          </a:p>
        </p:txBody>
      </p:sp>
      <p:sp>
        <p:nvSpPr>
          <p:cNvPr id="38" name="Text Box 88"/>
          <p:cNvSpPr txBox="1">
            <a:spLocks noChangeArrowheads="1"/>
          </p:cNvSpPr>
          <p:nvPr/>
        </p:nvSpPr>
        <p:spPr bwMode="auto">
          <a:xfrm>
            <a:off x="2051720" y="4437112"/>
            <a:ext cx="6325716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  从</a:t>
            </a:r>
            <a:r>
              <a:rPr kumimoji="0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ID</a:t>
            </a: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段到指令执行完的拍数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kumimoji="0" lang="en-US" altLang="zh-CN" sz="1800" b="1" i="1" dirty="0" err="1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kumimoji="0" lang="en-US" altLang="zh-CN" sz="1800" b="1" baseline="-18000" dirty="0" err="1">
                <a:solidFill>
                  <a:schemeClr val="tx1"/>
                </a:solidFill>
                <a:latin typeface="宋体" panose="02010600030101010101" pitchFamily="2" charset="-122"/>
              </a:rPr>
              <a:t>bne</a:t>
            </a:r>
            <a:r>
              <a:rPr kumimoji="0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－</a:t>
            </a:r>
            <a:r>
              <a: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1)</a:t>
            </a:r>
            <a:endParaRPr kumimoji="0"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    ①尽早</a:t>
            </a:r>
            <a:r>
              <a:rPr kumimoji="0" lang="zh-CN" altLang="en-US" u="sng" dirty="0">
                <a:solidFill>
                  <a:schemeClr val="tx1"/>
                </a:solidFill>
              </a:rPr>
              <a:t>判断</a:t>
            </a:r>
            <a:r>
              <a:rPr kumimoji="0" lang="zh-CN" altLang="en-US" dirty="0">
                <a:solidFill>
                  <a:schemeClr val="tx1"/>
                </a:solidFill>
              </a:rPr>
              <a:t>是否转移</a:t>
            </a:r>
            <a:endParaRPr kumimoji="0" lang="en-US" altLang="zh-CN" sz="180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    ②尽早</a:t>
            </a:r>
            <a:r>
              <a:rPr kumimoji="0" lang="zh-CN" altLang="en-US" u="sng" dirty="0">
                <a:solidFill>
                  <a:schemeClr val="tx1"/>
                </a:solidFill>
              </a:rPr>
              <a:t>计算</a:t>
            </a:r>
            <a:r>
              <a:rPr kumimoji="0" lang="zh-CN" altLang="en-US" dirty="0">
                <a:solidFill>
                  <a:schemeClr val="tx1"/>
                </a:solidFill>
              </a:rPr>
              <a:t>转移目标地址</a:t>
            </a:r>
            <a:endParaRPr kumimoji="0"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Text Box 61"/>
          <p:cNvSpPr txBox="1">
            <a:spLocks noChangeArrowheads="1"/>
          </p:cNvSpPr>
          <p:nvPr/>
        </p:nvSpPr>
        <p:spPr bwMode="auto">
          <a:xfrm>
            <a:off x="3203848" y="2636734"/>
            <a:ext cx="1512168" cy="648122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  <a:prstDash val="sysDash"/>
            <a:miter lim="800000"/>
          </a:ln>
          <a:effectLst/>
        </p:spPr>
        <p:txBody>
          <a:bodyPr lIns="18000" tIns="10800" rIns="18000" bIns="10800" anchor="t" anchorCtr="0"/>
          <a:lstStyle/>
          <a:p>
            <a:pPr algn="ctr">
              <a:spcBef>
                <a:spcPts val="0"/>
              </a:spcBef>
            </a:pPr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暂停</a:t>
            </a:r>
            <a:endParaRPr lang="en-US" altLang="zh-CN" sz="16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763688" y="2132856"/>
            <a:ext cx="4968552" cy="1152000"/>
            <a:chOff x="1763688" y="1772944"/>
            <a:chExt cx="4968552" cy="1152000"/>
          </a:xfrm>
        </p:grpSpPr>
        <p:cxnSp>
          <p:nvCxnSpPr>
            <p:cNvPr id="59" name="直接箭头连接符 58"/>
            <p:cNvCxnSpPr/>
            <p:nvPr/>
          </p:nvCxnSpPr>
          <p:spPr bwMode="auto">
            <a:xfrm>
              <a:off x="2195736" y="2924944"/>
              <a:ext cx="453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V="1">
              <a:off x="2195736" y="1772944"/>
              <a:ext cx="0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195736" y="2708944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763688" y="1841972"/>
              <a:ext cx="432048" cy="10829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EX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IF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2699792" y="2708920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2699848" y="2492918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3203904" y="2492920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36000" bIns="10800" anchor="ctr" anchorCtr="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3203904" y="2276918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3707960" y="2276920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4716016" y="2708874"/>
              <a:ext cx="50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82" name="Text Box 61"/>
            <p:cNvSpPr txBox="1">
              <a:spLocks noChangeArrowheads="1"/>
            </p:cNvSpPr>
            <p:nvPr/>
          </p:nvSpPr>
          <p:spPr bwMode="auto">
            <a:xfrm>
              <a:off x="3707904" y="2060916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4212016" y="2060918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212016" y="1844918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5220072" y="2492874"/>
              <a:ext cx="50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5724184" y="2276872"/>
              <a:ext cx="50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6228240" y="2060918"/>
              <a:ext cx="50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88" name="椭圆 87"/>
            <p:cNvSpPr/>
            <p:nvPr/>
          </p:nvSpPr>
          <p:spPr bwMode="auto">
            <a:xfrm>
              <a:off x="3222898" y="2559645"/>
              <a:ext cx="108000" cy="108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03904" y="2636880"/>
            <a:ext cx="1512112" cy="647952"/>
            <a:chOff x="251576" y="2708920"/>
            <a:chExt cx="1512112" cy="647952"/>
          </a:xfrm>
        </p:grpSpPr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251576" y="3140872"/>
              <a:ext cx="50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755576" y="3140848"/>
              <a:ext cx="50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1259632" y="3140848"/>
              <a:ext cx="50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755576" y="2924848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1259688" y="2924848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1259688" y="2708920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</p:grpSp>
      <p:sp>
        <p:nvSpPr>
          <p:cNvPr id="150" name="Text Box 8"/>
          <p:cNvSpPr txBox="1">
            <a:spLocks noChangeArrowheads="1"/>
          </p:cNvSpPr>
          <p:nvPr/>
        </p:nvSpPr>
        <p:spPr bwMode="auto">
          <a:xfrm>
            <a:off x="1475655" y="3428968"/>
            <a:ext cx="5112567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思考①：</a:t>
            </a:r>
            <a:r>
              <a:rPr lang="zh-CN" altLang="en-US" sz="1800" dirty="0">
                <a:solidFill>
                  <a:schemeClr val="tx1"/>
                </a:solidFill>
              </a:rPr>
              <a:t>改为</a:t>
            </a:r>
            <a:r>
              <a:rPr lang="en-US" altLang="zh-CN" sz="1800" b="1" dirty="0">
                <a:solidFill>
                  <a:schemeClr val="tx1"/>
                </a:solidFill>
              </a:rPr>
              <a:t>ID</a:t>
            </a:r>
            <a:r>
              <a:rPr lang="zh-CN" altLang="en-US" sz="1800" b="1" dirty="0">
                <a:solidFill>
                  <a:schemeClr val="tx1"/>
                </a:solidFill>
              </a:rPr>
              <a:t>下拍产生气泡、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暂停，</a:t>
            </a:r>
            <a:r>
              <a:rPr lang="zh-CN" altLang="en-US" sz="1800" dirty="0">
                <a:solidFill>
                  <a:schemeClr val="tx1"/>
                </a:solidFill>
              </a:rPr>
              <a:t>可以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吗？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52" name="Text Box 140"/>
          <p:cNvSpPr txBox="1">
            <a:spLocks noChangeArrowheads="1"/>
          </p:cNvSpPr>
          <p:nvPr/>
        </p:nvSpPr>
        <p:spPr bwMode="auto">
          <a:xfrm>
            <a:off x="6660232" y="3356993"/>
            <a:ext cx="2016000" cy="576064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marL="180975" indent="-180975"/>
            <a:r>
              <a:rPr lang="zh-CN" altLang="en-US" sz="1600" dirty="0">
                <a:solidFill>
                  <a:schemeClr val="tx1"/>
                </a:solidFill>
              </a:rPr>
              <a:t>可以，但很</a:t>
            </a:r>
            <a:r>
              <a:rPr lang="zh-CN" altLang="en-US" sz="1600" b="1" dirty="0">
                <a:solidFill>
                  <a:schemeClr val="tx1"/>
                </a:solidFill>
              </a:rPr>
              <a:t>麻烦，且</a:t>
            </a:r>
            <a:r>
              <a:rPr lang="en-US" altLang="zh-CN" sz="1600" dirty="0">
                <a:solidFill>
                  <a:schemeClr val="tx1"/>
                </a:solidFill>
              </a:rPr>
              <a:t>IF</a:t>
            </a:r>
            <a:r>
              <a:rPr lang="zh-CN" altLang="en-US" sz="1600" dirty="0">
                <a:solidFill>
                  <a:srgbClr val="0070C0"/>
                </a:solidFill>
              </a:rPr>
              <a:t>末拍</a:t>
            </a:r>
            <a:r>
              <a:rPr lang="zh-CN" altLang="en-US" sz="1600" dirty="0">
                <a:solidFill>
                  <a:schemeClr val="tx1"/>
                </a:solidFill>
              </a:rPr>
              <a:t>需产生气泡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475656" y="4012768"/>
            <a:ext cx="4248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思考②：</a:t>
            </a:r>
            <a:r>
              <a:rPr lang="zh-CN" altLang="en-US" sz="1800" dirty="0">
                <a:solidFill>
                  <a:schemeClr val="tx1"/>
                </a:solidFill>
              </a:rPr>
              <a:t>与数据冒险之锁步机制的差别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55" name="Text Box 140"/>
          <p:cNvSpPr txBox="1">
            <a:spLocks noChangeArrowheads="1"/>
          </p:cNvSpPr>
          <p:nvPr/>
        </p:nvSpPr>
        <p:spPr bwMode="auto">
          <a:xfrm>
            <a:off x="5868144" y="4005064"/>
            <a:ext cx="2808312" cy="502634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marL="446405" indent="-446405"/>
            <a:r>
              <a:rPr lang="zh-CN" altLang="en-US" sz="1600" dirty="0">
                <a:solidFill>
                  <a:schemeClr val="tx1"/>
                </a:solidFill>
              </a:rPr>
              <a:t>气泡产生时机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非</a:t>
            </a:r>
            <a:r>
              <a:rPr lang="en-US" altLang="zh-CN" sz="1600" dirty="0">
                <a:solidFill>
                  <a:schemeClr val="tx1"/>
                </a:solidFill>
              </a:rPr>
              <a:t>ID)/</a:t>
            </a:r>
            <a:r>
              <a:rPr lang="zh-CN" altLang="en-US" sz="1600" dirty="0">
                <a:solidFill>
                  <a:schemeClr val="tx1"/>
                </a:solidFill>
              </a:rPr>
              <a:t>方式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非</a:t>
            </a:r>
            <a:r>
              <a:rPr lang="en-US" altLang="zh-CN" sz="1600" dirty="0" err="1">
                <a:solidFill>
                  <a:schemeClr val="tx1"/>
                </a:solidFill>
              </a:rPr>
              <a:t>uOPCmd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</a:rPr>
              <a:t>、</a:t>
            </a:r>
            <a:r>
              <a:rPr lang="en-US" altLang="zh-CN" sz="1600" b="1" dirty="0">
                <a:solidFill>
                  <a:schemeClr val="tx1"/>
                </a:solidFill>
              </a:rPr>
              <a:t>I</a:t>
            </a:r>
            <a:r>
              <a:rPr lang="en-US" altLang="zh-CN" sz="1600" dirty="0">
                <a:solidFill>
                  <a:schemeClr val="tx1"/>
                </a:solidFill>
              </a:rPr>
              <a:t>F(</a:t>
            </a:r>
            <a:r>
              <a:rPr lang="zh-CN" altLang="en-US" sz="1600" dirty="0">
                <a:solidFill>
                  <a:schemeClr val="tx1"/>
                </a:solidFill>
              </a:rPr>
              <a:t>无需暂停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88224" y="5157192"/>
            <a:ext cx="1440112" cy="504000"/>
            <a:chOff x="6588224" y="5013176"/>
            <a:chExt cx="1440112" cy="504000"/>
          </a:xfrm>
        </p:grpSpPr>
        <p:sp>
          <p:nvSpPr>
            <p:cNvPr id="6" name="右大括号 5"/>
            <p:cNvSpPr/>
            <p:nvPr/>
          </p:nvSpPr>
          <p:spPr bwMode="auto">
            <a:xfrm>
              <a:off x="6588224" y="5013176"/>
              <a:ext cx="144016" cy="504000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Text Box 140"/>
            <p:cNvSpPr txBox="1">
              <a:spLocks noChangeArrowheads="1"/>
            </p:cNvSpPr>
            <p:nvPr/>
          </p:nvSpPr>
          <p:spPr bwMode="auto">
            <a:xfrm>
              <a:off x="6732240" y="5085184"/>
              <a:ext cx="1296096" cy="33460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需同时进行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B10869-5A8E-4E43-9E93-5BB8ABF7E5DB}"/>
              </a:ext>
            </a:extLst>
          </p:cNvPr>
          <p:cNvGrpSpPr/>
          <p:nvPr/>
        </p:nvGrpSpPr>
        <p:grpSpPr>
          <a:xfrm>
            <a:off x="4716016" y="2203200"/>
            <a:ext cx="2016168" cy="865560"/>
            <a:chOff x="4716016" y="2203200"/>
            <a:chExt cx="2016168" cy="865560"/>
          </a:xfrm>
        </p:grpSpPr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4716016" y="2420734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5220072" y="2204736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4716016" y="2636736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5220072" y="2420734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5" name="Text Box 61"/>
            <p:cNvSpPr txBox="1">
              <a:spLocks noChangeArrowheads="1"/>
            </p:cNvSpPr>
            <p:nvPr/>
          </p:nvSpPr>
          <p:spPr bwMode="auto">
            <a:xfrm>
              <a:off x="5724128" y="2204736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5220072" y="2636736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5724128" y="2420734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6228184" y="2204736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4716016" y="2852760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611F4DDD-8D95-4B73-B770-AB7608E5D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2203200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2" grpId="0"/>
      <p:bldP spid="154" grpId="0" animBg="1"/>
      <p:bldP spid="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332656"/>
            <a:ext cx="8763000" cy="40549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转发线路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分支指令在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段写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。现有如下指令序列：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$4, $5, 100      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I1: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   L1:  add  $8, $6, $7       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I2: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$7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$8, 20($6)        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I3: M[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20]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$5, $5, 1        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I4: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  <a:ea typeface="+mn-ea"/>
              </a:rPr>
              <a:t>bne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$5, $4, L1       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I5: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≠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PC←L1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 $9, $9, 10       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I6: 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2000" b="1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endParaRPr lang="zh-CN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冒险？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控制</a:t>
            </a:r>
            <a:r>
              <a:rPr lang="zh-CN" altLang="zh-CN" sz="2200" dirty="0">
                <a:solidFill>
                  <a:schemeClr val="tx1"/>
                </a:solidFill>
                <a:latin typeface="+mn-ea"/>
                <a:ea typeface="+mn-ea"/>
              </a:rPr>
              <a:t>冒险采用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阻塞法处理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，指令序列的执行时间？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0" lang="en-US" altLang="zh-CN" sz="2200" dirty="0">
                <a:solidFill>
                  <a:srgbClr val="990099"/>
                </a:solidFill>
              </a:rPr>
              <a:t>     </a:t>
            </a:r>
            <a:r>
              <a:rPr kumimoji="0" lang="zh-CN" altLang="en-US" sz="2200" dirty="0">
                <a:solidFill>
                  <a:srgbClr val="990099"/>
                </a:solidFill>
              </a:rPr>
              <a:t>解：</a:t>
            </a:r>
            <a:r>
              <a:rPr kumimoji="0" lang="en-US" altLang="zh-CN" sz="2200" dirty="0">
                <a:solidFill>
                  <a:schemeClr val="tx1"/>
                </a:solidFill>
              </a:rPr>
              <a:t>(1)RAW</a:t>
            </a:r>
            <a:r>
              <a:rPr kumimoji="0" lang="zh-CN" altLang="en-US" sz="2200" dirty="0">
                <a:solidFill>
                  <a:schemeClr val="tx1"/>
                </a:solidFill>
              </a:rPr>
              <a:t>冒险有：</a:t>
            </a:r>
            <a:endParaRPr kumimoji="0"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3419872" y="3849578"/>
            <a:ext cx="5472608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I3-I2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I5-I4  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(I5-I1</a:t>
            </a:r>
            <a:r>
              <a:rPr kumimoji="0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有相关、无冒险</a:t>
            </a:r>
            <a:r>
              <a: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179512" y="4293096"/>
            <a:ext cx="8712968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200" dirty="0">
                <a:solidFill>
                  <a:schemeClr val="tx1"/>
                </a:solidFill>
              </a:rPr>
              <a:t>2)I3-I2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冒险停顿 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拍，</a:t>
            </a:r>
            <a:r>
              <a:rPr kumimoji="0" lang="en-US" altLang="zh-CN" sz="2200" dirty="0">
                <a:solidFill>
                  <a:schemeClr val="tx1"/>
                </a:solidFill>
              </a:rPr>
              <a:t>I5-I4</a:t>
            </a:r>
            <a:r>
              <a:rPr kumimoji="0" lang="zh-CN" altLang="en-US" sz="2200" dirty="0">
                <a:solidFill>
                  <a:schemeClr val="tx1"/>
                </a:solidFill>
              </a:rPr>
              <a:t>冒险停顿</a:t>
            </a:r>
            <a:r>
              <a:rPr kumimoji="0" lang="en-US" altLang="zh-CN" sz="2200" dirty="0">
                <a:solidFill>
                  <a:schemeClr val="tx1"/>
                </a:solidFill>
              </a:rPr>
              <a:t>   </a:t>
            </a:r>
            <a:r>
              <a:rPr kumimoji="0" lang="zh-CN" altLang="en-US" sz="2200" dirty="0">
                <a:solidFill>
                  <a:schemeClr val="tx1"/>
                </a:solidFill>
              </a:rPr>
              <a:t>拍；</a:t>
            </a: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控制冒险用阻塞法处理时，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I5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每次使流水线停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拍，</a:t>
            </a: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执行时间＝</a:t>
            </a: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2710780" y="4285485"/>
            <a:ext cx="5317604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0                   0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                         </a:t>
            </a:r>
            <a:r>
              <a:rPr kumimoji="0"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[5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t+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(402-1)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]+(0t+0t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3t)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706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endParaRPr kumimoji="0"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127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91812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kumimoji="0"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预测法：</a:t>
            </a:r>
            <a:r>
              <a:rPr lang="zh-CN" altLang="zh-CN" b="1" u="sng" spc="-100" dirty="0">
                <a:solidFill>
                  <a:schemeClr val="tx1"/>
                </a:solidFill>
              </a:rPr>
              <a:t>预测</a:t>
            </a:r>
            <a:r>
              <a:rPr lang="zh-CN" altLang="zh-CN" b="1" spc="-100" dirty="0">
                <a:solidFill>
                  <a:schemeClr val="tx1"/>
                </a:solidFill>
              </a:rPr>
              <a:t>转移方向</a:t>
            </a:r>
            <a:r>
              <a:rPr lang="en-US" altLang="zh-CN" sz="1600" b="1" spc="-100" dirty="0">
                <a:solidFill>
                  <a:schemeClr val="tx1"/>
                </a:solidFill>
              </a:rPr>
              <a:t>(</a:t>
            </a:r>
            <a:r>
              <a:rPr lang="zh-CN" altLang="en-US" sz="1600" b="1" spc="-100" dirty="0">
                <a:solidFill>
                  <a:schemeClr val="tx1"/>
                </a:solidFill>
              </a:rPr>
              <a:t>转</a:t>
            </a:r>
            <a:r>
              <a:rPr lang="en-US" altLang="zh-CN" sz="1600" b="1" spc="-100" dirty="0">
                <a:solidFill>
                  <a:schemeClr val="tx1"/>
                </a:solidFill>
              </a:rPr>
              <a:t>/</a:t>
            </a:r>
            <a:r>
              <a:rPr lang="zh-CN" altLang="en-US" sz="1600" b="1" spc="-100" dirty="0">
                <a:solidFill>
                  <a:schemeClr val="tx1"/>
                </a:solidFill>
              </a:rPr>
              <a:t>不转</a:t>
            </a:r>
            <a:r>
              <a:rPr lang="en-US" altLang="zh-CN" sz="1600" b="1" spc="-100" dirty="0">
                <a:solidFill>
                  <a:schemeClr val="tx1"/>
                </a:solidFill>
              </a:rPr>
              <a:t>)</a:t>
            </a:r>
            <a:r>
              <a:rPr lang="zh-CN" altLang="zh-CN" b="1" spc="-100" dirty="0">
                <a:solidFill>
                  <a:schemeClr val="tx1"/>
                </a:solidFill>
              </a:rPr>
              <a:t>，并</a:t>
            </a:r>
            <a:r>
              <a:rPr lang="zh-CN" altLang="zh-CN" b="1" u="sng" spc="-100" dirty="0">
                <a:solidFill>
                  <a:schemeClr val="tx1"/>
                </a:solidFill>
              </a:rPr>
              <a:t>执行</a:t>
            </a:r>
            <a:r>
              <a:rPr lang="zh-CN" altLang="zh-CN" b="1" spc="-100" dirty="0">
                <a:solidFill>
                  <a:schemeClr val="tx1"/>
                </a:solidFill>
              </a:rPr>
              <a:t>该方向的指令</a:t>
            </a:r>
            <a:r>
              <a:rPr lang="zh-CN" altLang="en-US" b="1" dirty="0">
                <a:solidFill>
                  <a:schemeClr val="tx1"/>
                </a:solidFill>
              </a:rPr>
              <a:t>；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        </a:t>
            </a:r>
            <a:r>
              <a:rPr lang="zh-CN" altLang="en-US" b="1" spc="-100" dirty="0">
                <a:solidFill>
                  <a:schemeClr val="tx1"/>
                </a:solidFill>
              </a:rPr>
              <a:t>猜对</a:t>
            </a:r>
            <a:r>
              <a:rPr lang="zh-CN" altLang="zh-CN" b="1" spc="-100" dirty="0">
                <a:solidFill>
                  <a:schemeClr val="tx1"/>
                </a:solidFill>
              </a:rPr>
              <a:t>时</a:t>
            </a:r>
            <a:r>
              <a:rPr lang="zh-CN" altLang="zh-CN" b="1" u="sng" spc="-100" dirty="0">
                <a:solidFill>
                  <a:srgbClr val="990099"/>
                </a:solidFill>
              </a:rPr>
              <a:t>继续</a:t>
            </a:r>
            <a:r>
              <a:rPr lang="zh-CN" altLang="zh-CN" b="1" u="sng" spc="-100" dirty="0">
                <a:solidFill>
                  <a:schemeClr val="tx1"/>
                </a:solidFill>
              </a:rPr>
              <a:t>执行</a:t>
            </a:r>
            <a:r>
              <a:rPr lang="zh-CN" altLang="en-US" b="1" spc="-100" dirty="0">
                <a:solidFill>
                  <a:schemeClr val="tx1"/>
                </a:solidFill>
              </a:rPr>
              <a:t>后续</a:t>
            </a:r>
            <a:r>
              <a:rPr lang="zh-CN" altLang="zh-CN" b="1" spc="-100" dirty="0">
                <a:solidFill>
                  <a:schemeClr val="tx1"/>
                </a:solidFill>
              </a:rPr>
              <a:t>指令，</a:t>
            </a:r>
            <a:r>
              <a:rPr lang="zh-CN" altLang="en-US" b="1" spc="-100" dirty="0">
                <a:solidFill>
                  <a:schemeClr val="tx1"/>
                </a:solidFill>
              </a:rPr>
              <a:t>猜错</a:t>
            </a:r>
            <a:r>
              <a:rPr lang="zh-CN" altLang="zh-CN" b="1" spc="-100" dirty="0">
                <a:solidFill>
                  <a:schemeClr val="tx1"/>
                </a:solidFill>
              </a:rPr>
              <a:t>时</a:t>
            </a:r>
            <a:r>
              <a:rPr lang="zh-CN" altLang="zh-CN" b="1" u="sng" spc="-100" dirty="0">
                <a:solidFill>
                  <a:srgbClr val="990099"/>
                </a:solidFill>
              </a:rPr>
              <a:t>回头</a:t>
            </a:r>
            <a:r>
              <a:rPr lang="zh-CN" altLang="zh-CN" b="1" u="sng" spc="-100" dirty="0">
                <a:solidFill>
                  <a:schemeClr val="tx1"/>
                </a:solidFill>
              </a:rPr>
              <a:t>执行</a:t>
            </a:r>
            <a:r>
              <a:rPr lang="zh-CN" altLang="en-US" b="1" spc="-100" dirty="0">
                <a:solidFill>
                  <a:schemeClr val="tx1"/>
                </a:solidFill>
              </a:rPr>
              <a:t>反</a:t>
            </a:r>
            <a:r>
              <a:rPr lang="zh-CN" altLang="zh-CN" b="1" spc="-100" dirty="0">
                <a:solidFill>
                  <a:schemeClr val="tx1"/>
                </a:solidFill>
              </a:rPr>
              <a:t>方向指令</a:t>
            </a:r>
            <a:endParaRPr lang="en-US" altLang="zh-CN" b="1" spc="-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8" name="Text Box 88"/>
          <p:cNvSpPr txBox="1">
            <a:spLocks noChangeArrowheads="1"/>
          </p:cNvSpPr>
          <p:nvPr/>
        </p:nvSpPr>
        <p:spPr bwMode="auto">
          <a:xfrm>
            <a:off x="190376" y="2789634"/>
            <a:ext cx="3301504" cy="32316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预测策略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 eaLnBrk="0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dirty="0">
                <a:solidFill>
                  <a:srgbClr val="990099"/>
                </a:solidFill>
              </a:rPr>
              <a:t>      </a:t>
            </a:r>
            <a:r>
              <a:rPr kumimoji="0" lang="zh-CN" altLang="en-US" dirty="0">
                <a:solidFill>
                  <a:srgbClr val="990099"/>
                </a:solidFill>
              </a:rPr>
              <a:t>预测不转移：</a:t>
            </a:r>
            <a:endParaRPr kumimoji="0" lang="en-US" altLang="zh-CN" dirty="0">
              <a:solidFill>
                <a:srgbClr val="990099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dirty="0">
                <a:solidFill>
                  <a:srgbClr val="990099"/>
                </a:solidFill>
              </a:rPr>
              <a:t>      </a:t>
            </a:r>
            <a:r>
              <a:rPr kumimoji="0" lang="zh-CN" altLang="en-US" spc="600" dirty="0">
                <a:solidFill>
                  <a:srgbClr val="990099"/>
                </a:solidFill>
              </a:rPr>
              <a:t>预测转移</a:t>
            </a:r>
            <a:r>
              <a:rPr kumimoji="0" lang="zh-CN" altLang="en-US" dirty="0">
                <a:solidFill>
                  <a:srgbClr val="990099"/>
                </a:solidFill>
              </a:rPr>
              <a:t>：</a:t>
            </a:r>
            <a:endParaRPr kumimoji="0" lang="en-US" altLang="zh-CN" dirty="0">
              <a:solidFill>
                <a:srgbClr val="990099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dirty="0">
                <a:solidFill>
                  <a:srgbClr val="990099"/>
                </a:solidFill>
              </a:rPr>
              <a:t>      </a:t>
            </a:r>
            <a:r>
              <a:rPr kumimoji="0" lang="zh-CN" altLang="en-US" spc="600" dirty="0">
                <a:solidFill>
                  <a:srgbClr val="990099"/>
                </a:solidFill>
              </a:rPr>
              <a:t>动态预测</a:t>
            </a:r>
            <a:r>
              <a:rPr kumimoji="0" lang="zh-CN" altLang="en-US" dirty="0">
                <a:solidFill>
                  <a:srgbClr val="990099"/>
                </a:solidFill>
              </a:rPr>
              <a:t>：</a:t>
            </a:r>
            <a:endParaRPr kumimoji="0" lang="en-US" altLang="zh-CN" dirty="0">
              <a:solidFill>
                <a:srgbClr val="990099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100"/>
              </a:spcBef>
            </a:pPr>
            <a:r>
              <a:rPr kumimoji="0" lang="en-US" altLang="zh-CN" dirty="0">
                <a:solidFill>
                  <a:schemeClr val="accent2"/>
                </a:solidFill>
              </a:rPr>
              <a:t>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algn="l" eaLnBrk="0" hangingPunct="0">
              <a:spcBef>
                <a:spcPts val="100"/>
              </a:spcBef>
            </a:pP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69" name="Text Box 88"/>
          <p:cNvSpPr txBox="1">
            <a:spLocks noChangeArrowheads="1"/>
          </p:cNvSpPr>
          <p:nvPr/>
        </p:nvSpPr>
        <p:spPr bwMode="auto">
          <a:xfrm>
            <a:off x="2376264" y="2841317"/>
            <a:ext cx="6588224" cy="34686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  (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静态预测</a:t>
            </a:r>
            <a:r>
              <a:rPr kumimoji="0"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kumimoji="0"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盲猜</a:t>
            </a:r>
            <a:r>
              <a:rPr kumimoji="0"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动态预测</a:t>
            </a:r>
            <a:r>
              <a:rPr kumimoji="0"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kumimoji="0"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基于转移历史</a:t>
            </a:r>
            <a:r>
              <a:rPr kumimoji="0"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无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先决条件</a:t>
            </a:r>
            <a:r>
              <a:rPr kumimoji="0" lang="en-US" altLang="zh-CN" sz="1800" spc="50" dirty="0">
                <a:solidFill>
                  <a:schemeClr val="tx1"/>
                </a:solidFill>
                <a:latin typeface="+mn-ea"/>
                <a:ea typeface="+mn-ea"/>
              </a:rPr>
              <a:t>(PC+1</a:t>
            </a:r>
            <a:r>
              <a:rPr kumimoji="0" lang="zh-CN" altLang="en-US" sz="1800" spc="50" dirty="0">
                <a:solidFill>
                  <a:schemeClr val="tx1"/>
                </a:solidFill>
                <a:latin typeface="+mn-ea"/>
                <a:ea typeface="+mn-ea"/>
              </a:rPr>
              <a:t>已知</a:t>
            </a:r>
            <a:r>
              <a:rPr kumimoji="0" lang="en-US" altLang="zh-CN" sz="1800" spc="5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0" lang="zh-CN" altLang="en-US" u="sng" dirty="0">
                <a:solidFill>
                  <a:srgbClr val="0070C0"/>
                </a:solidFill>
                <a:latin typeface="+mn-ea"/>
                <a:ea typeface="+mn-ea"/>
              </a:rPr>
              <a:t>可在</a:t>
            </a:r>
            <a:r>
              <a:rPr kumimoji="0" lang="en-US" altLang="zh-CN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段预测</a:t>
            </a: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需先计算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目标地址，</a:t>
            </a:r>
            <a:r>
              <a:rPr kumimoji="0" lang="zh-CN" altLang="en-US" u="sng" dirty="0">
                <a:solidFill>
                  <a:srgbClr val="0070C0"/>
                </a:solidFill>
                <a:latin typeface="+mn-ea"/>
                <a:ea typeface="+mn-ea"/>
              </a:rPr>
              <a:t>最早在</a:t>
            </a:r>
            <a:r>
              <a:rPr kumimoji="0" lang="en-US" altLang="zh-CN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段预测</a:t>
            </a: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需保存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转移历史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目标地址，</a:t>
            </a:r>
            <a:r>
              <a:rPr kumimoji="0" lang="zh-CN" altLang="en-US" u="sng" dirty="0">
                <a:solidFill>
                  <a:srgbClr val="0070C0"/>
                </a:solidFill>
                <a:latin typeface="+mn-ea"/>
                <a:ea typeface="+mn-ea"/>
              </a:rPr>
              <a:t>可在</a:t>
            </a:r>
            <a:r>
              <a:rPr kumimoji="0" lang="en-US" altLang="zh-CN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段预测</a:t>
            </a: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猜对时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不写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dirty="0">
              <a:solidFill>
                <a:srgbClr val="990099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猜错时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重写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清空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流水线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产生气泡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en-US" altLang="zh-CN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猜对</a:t>
            </a:r>
            <a:r>
              <a:rPr lang="zh-CN" altLang="zh-CN" spc="-50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en-US" spc="-50" dirty="0">
                <a:solidFill>
                  <a:srgbClr val="990099"/>
                </a:solidFill>
                <a:latin typeface="+mn-ea"/>
                <a:ea typeface="+mn-ea"/>
              </a:rPr>
              <a:t>≥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拍，猜</a:t>
            </a:r>
            <a:r>
              <a:rPr lang="zh-CN" altLang="zh-CN" spc="-50" dirty="0">
                <a:solidFill>
                  <a:schemeClr val="tx1"/>
                </a:solidFill>
                <a:latin typeface="+mn-ea"/>
                <a:ea typeface="+mn-ea"/>
              </a:rPr>
              <a:t>错时</a:t>
            </a:r>
            <a:r>
              <a:rPr lang="zh-CN" altLang="en-US" spc="-50" dirty="0">
                <a:solidFill>
                  <a:srgbClr val="990099"/>
                </a:solidFill>
                <a:latin typeface="+mn-ea"/>
                <a:ea typeface="+mn-ea"/>
              </a:rPr>
              <a:t>＝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阻塞法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到</a:t>
            </a:r>
            <a:r>
              <a:rPr lang="zh-CN" altLang="en-US" sz="1800" dirty="0">
                <a:latin typeface="+mn-ea"/>
                <a:ea typeface="+mn-ea"/>
              </a:rPr>
              <a:t>指令执行完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为止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ea typeface="+mn-ea"/>
              </a:rPr>
              <a:t>(ID</a:t>
            </a:r>
            <a:r>
              <a:rPr lang="zh-CN" altLang="en-US" sz="1600" spc="-50" dirty="0">
                <a:solidFill>
                  <a:schemeClr val="tx1"/>
                </a:solidFill>
                <a:latin typeface="+mn-ea"/>
                <a:ea typeface="+mn-ea"/>
              </a:rPr>
              <a:t>预测时＝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600" spc="-50" dirty="0">
                <a:solidFill>
                  <a:schemeClr val="tx1"/>
                </a:solidFill>
                <a:latin typeface="+mn-ea"/>
                <a:ea typeface="+mn-ea"/>
              </a:rPr>
              <a:t>拍</a:t>
            </a:r>
            <a:r>
              <a:rPr lang="en-US" altLang="zh-CN" sz="1600" spc="-5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←无论是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预测或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预测←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</a:rPr>
              <a:t>┘</a:t>
            </a:r>
            <a:endParaRPr lang="en-US" altLang="zh-CN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1268768"/>
            <a:ext cx="3960440" cy="1548008"/>
            <a:chOff x="899592" y="1772824"/>
            <a:chExt cx="3960440" cy="1548008"/>
          </a:xfrm>
        </p:grpSpPr>
        <p:cxnSp>
          <p:nvCxnSpPr>
            <p:cNvPr id="135" name="直接箭头连接符 134"/>
            <p:cNvCxnSpPr/>
            <p:nvPr/>
          </p:nvCxnSpPr>
          <p:spPr bwMode="auto">
            <a:xfrm>
              <a:off x="1327446" y="2924816"/>
              <a:ext cx="353258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 flipV="1">
              <a:off x="1327446" y="1772824"/>
              <a:ext cx="4194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1327446" y="2708816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</a:p>
          </p:txBody>
        </p: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899592" y="1844696"/>
              <a:ext cx="432048" cy="10801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1763688" y="2708792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2195736" y="270879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1763688" y="2492790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2195736" y="2492792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2627784" y="249279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2195736" y="2276766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627784" y="2276768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491880" y="270603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2627784" y="2708792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059832" y="2276766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2627784" y="206074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3059832" y="20607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3491880" y="206074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52" name="Text Box 61"/>
            <p:cNvSpPr txBox="1">
              <a:spLocks noChangeArrowheads="1"/>
            </p:cNvSpPr>
            <p:nvPr/>
          </p:nvSpPr>
          <p:spPr bwMode="auto">
            <a:xfrm>
              <a:off x="3059832" y="1844720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53" name="Text Box 61"/>
            <p:cNvSpPr txBox="1">
              <a:spLocks noChangeArrowheads="1"/>
            </p:cNvSpPr>
            <p:nvPr/>
          </p:nvSpPr>
          <p:spPr bwMode="auto">
            <a:xfrm>
              <a:off x="3923928" y="1844720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54" name="Text Box 61"/>
            <p:cNvSpPr txBox="1">
              <a:spLocks noChangeArrowheads="1"/>
            </p:cNvSpPr>
            <p:nvPr/>
          </p:nvSpPr>
          <p:spPr bwMode="auto">
            <a:xfrm>
              <a:off x="3491880" y="2276766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55" name="Text Box 61"/>
            <p:cNvSpPr txBox="1">
              <a:spLocks noChangeArrowheads="1"/>
            </p:cNvSpPr>
            <p:nvPr/>
          </p:nvSpPr>
          <p:spPr bwMode="auto">
            <a:xfrm>
              <a:off x="3923928" y="2060742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56" name="Text Box 61"/>
            <p:cNvSpPr txBox="1">
              <a:spLocks noChangeArrowheads="1"/>
            </p:cNvSpPr>
            <p:nvPr/>
          </p:nvSpPr>
          <p:spPr bwMode="auto">
            <a:xfrm>
              <a:off x="4355976" y="1844720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3059832" y="2492792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3059832" y="2706038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59" name="Text Box 61"/>
            <p:cNvSpPr txBox="1">
              <a:spLocks noChangeArrowheads="1"/>
            </p:cNvSpPr>
            <p:nvPr/>
          </p:nvSpPr>
          <p:spPr bwMode="auto">
            <a:xfrm>
              <a:off x="3491880" y="2492792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3923928" y="2276766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4355976" y="2060742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3923928" y="249279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4355976" y="2276766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 flipV="1">
              <a:off x="2015716" y="2924816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1763688" y="3068832"/>
              <a:ext cx="576064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预测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 flipV="1">
              <a:off x="3671900" y="2924816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7" name="Text Box 60"/>
            <p:cNvSpPr txBox="1">
              <a:spLocks noChangeArrowheads="1"/>
            </p:cNvSpPr>
            <p:nvPr/>
          </p:nvSpPr>
          <p:spPr bwMode="auto">
            <a:xfrm>
              <a:off x="3455876" y="3068832"/>
              <a:ext cx="1080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猜对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继续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) 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 flipV="1">
              <a:off x="2055994" y="2636912"/>
              <a:ext cx="180000" cy="46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5076056" y="1268760"/>
            <a:ext cx="3636284" cy="1548016"/>
            <a:chOff x="5076056" y="1772816"/>
            <a:chExt cx="3636284" cy="1548016"/>
          </a:xfrm>
        </p:grpSpPr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668344" y="270876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I9</a:t>
              </a: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7668344" y="184469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668344" y="206072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8100392" y="184469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7668344" y="227674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8100392" y="206072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68344" y="2492768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100392" y="249276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I9</a:t>
              </a: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100392" y="227672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5503910" y="2924816"/>
              <a:ext cx="316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H="1" flipV="1">
              <a:off x="5503910" y="1772816"/>
              <a:ext cx="4194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5503910" y="270879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</a:p>
          </p:txBody>
        </p:sp>
        <p:sp>
          <p:nvSpPr>
            <p:cNvPr id="190" name="Text Box 63"/>
            <p:cNvSpPr txBox="1">
              <a:spLocks noChangeArrowheads="1"/>
            </p:cNvSpPr>
            <p:nvPr/>
          </p:nvSpPr>
          <p:spPr bwMode="auto">
            <a:xfrm>
              <a:off x="5076056" y="1841546"/>
              <a:ext cx="432048" cy="10801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5940152" y="2708768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6372200" y="270876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940152" y="2492766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94" name="Text Box 61"/>
            <p:cNvSpPr txBox="1">
              <a:spLocks noChangeArrowheads="1"/>
            </p:cNvSpPr>
            <p:nvPr/>
          </p:nvSpPr>
          <p:spPr bwMode="auto">
            <a:xfrm>
              <a:off x="6372200" y="2492768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Text Box 61"/>
            <p:cNvSpPr txBox="1">
              <a:spLocks noChangeArrowheads="1"/>
            </p:cNvSpPr>
            <p:nvPr/>
          </p:nvSpPr>
          <p:spPr bwMode="auto">
            <a:xfrm>
              <a:off x="6804248" y="2492768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96" name="Text Box 61"/>
            <p:cNvSpPr txBox="1">
              <a:spLocks noChangeArrowheads="1"/>
            </p:cNvSpPr>
            <p:nvPr/>
          </p:nvSpPr>
          <p:spPr bwMode="auto">
            <a:xfrm>
              <a:off x="6372200" y="2276742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97" name="Text Box 61"/>
            <p:cNvSpPr txBox="1">
              <a:spLocks noChangeArrowheads="1"/>
            </p:cNvSpPr>
            <p:nvPr/>
          </p:nvSpPr>
          <p:spPr bwMode="auto">
            <a:xfrm>
              <a:off x="6804248" y="2276744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8" name="Text Box 61"/>
            <p:cNvSpPr txBox="1">
              <a:spLocks noChangeArrowheads="1"/>
            </p:cNvSpPr>
            <p:nvPr/>
          </p:nvSpPr>
          <p:spPr bwMode="auto">
            <a:xfrm>
              <a:off x="6804248" y="2708768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99" name="Text Box 61"/>
            <p:cNvSpPr txBox="1">
              <a:spLocks noChangeArrowheads="1"/>
            </p:cNvSpPr>
            <p:nvPr/>
          </p:nvSpPr>
          <p:spPr bwMode="auto">
            <a:xfrm>
              <a:off x="7236296" y="227674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200" name="Text Box 61"/>
            <p:cNvSpPr txBox="1">
              <a:spLocks noChangeArrowheads="1"/>
            </p:cNvSpPr>
            <p:nvPr/>
          </p:nvSpPr>
          <p:spPr bwMode="auto">
            <a:xfrm>
              <a:off x="6804248" y="206071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01" name="Text Box 61"/>
            <p:cNvSpPr txBox="1">
              <a:spLocks noChangeArrowheads="1"/>
            </p:cNvSpPr>
            <p:nvPr/>
          </p:nvSpPr>
          <p:spPr bwMode="auto">
            <a:xfrm>
              <a:off x="7236296" y="2060720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7236296" y="1844696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03" name="Text Box 61"/>
            <p:cNvSpPr txBox="1">
              <a:spLocks noChangeArrowheads="1"/>
            </p:cNvSpPr>
            <p:nvPr/>
          </p:nvSpPr>
          <p:spPr bwMode="auto">
            <a:xfrm>
              <a:off x="7236296" y="2492768"/>
              <a:ext cx="432048" cy="216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7236296" y="2708792"/>
              <a:ext cx="432048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cxnSp>
          <p:nvCxnSpPr>
            <p:cNvPr id="205" name="直接箭头连接符 204"/>
            <p:cNvCxnSpPr/>
            <p:nvPr/>
          </p:nvCxnSpPr>
          <p:spPr bwMode="auto">
            <a:xfrm flipV="1">
              <a:off x="6192180" y="2921666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06" name="Text Box 60"/>
            <p:cNvSpPr txBox="1">
              <a:spLocks noChangeArrowheads="1"/>
            </p:cNvSpPr>
            <p:nvPr/>
          </p:nvSpPr>
          <p:spPr bwMode="auto">
            <a:xfrm>
              <a:off x="5940152" y="3068832"/>
              <a:ext cx="576064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预测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  <p:cxnSp>
          <p:nvCxnSpPr>
            <p:cNvPr id="207" name="直接箭头连接符 206"/>
            <p:cNvCxnSpPr/>
            <p:nvPr/>
          </p:nvCxnSpPr>
          <p:spPr bwMode="auto">
            <a:xfrm flipV="1">
              <a:off x="7848364" y="2921642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08" name="Text Box 60"/>
            <p:cNvSpPr txBox="1">
              <a:spLocks noChangeArrowheads="1"/>
            </p:cNvSpPr>
            <p:nvPr/>
          </p:nvSpPr>
          <p:spPr bwMode="auto">
            <a:xfrm>
              <a:off x="7632340" y="3068832"/>
              <a:ext cx="1080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猜</a:t>
              </a:r>
              <a:r>
                <a:rPr lang="zh-CN" altLang="en-US" sz="1600" dirty="0">
                  <a:solidFill>
                    <a:srgbClr val="990099"/>
                  </a:solidFill>
                </a:rPr>
                <a:t>错</a:t>
              </a:r>
              <a:r>
                <a:rPr lang="en-US" altLang="zh-CN" sz="1600" dirty="0">
                  <a:solidFill>
                    <a:srgbClr val="990099"/>
                  </a:solidFill>
                </a:rPr>
                <a:t>(</a:t>
              </a:r>
              <a:r>
                <a:rPr lang="zh-CN" altLang="en-US" sz="1600" dirty="0">
                  <a:solidFill>
                    <a:srgbClr val="990099"/>
                  </a:solidFill>
                </a:rPr>
                <a:t>回头</a:t>
              </a:r>
              <a:r>
                <a:rPr lang="en-US" altLang="zh-CN" sz="1600" dirty="0">
                  <a:solidFill>
                    <a:srgbClr val="990099"/>
                  </a:solidFill>
                </a:rPr>
                <a:t>)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 flipV="1">
              <a:off x="6228184" y="2636912"/>
              <a:ext cx="216024" cy="468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91" name="Text Box 61"/>
          <p:cNvSpPr txBox="1">
            <a:spLocks noChangeArrowheads="1"/>
          </p:cNvSpPr>
          <p:nvPr/>
        </p:nvSpPr>
        <p:spPr bwMode="auto">
          <a:xfrm>
            <a:off x="7528874" y="1556640"/>
            <a:ext cx="139470" cy="86407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</a:ln>
          <a:effectLst/>
        </p:spPr>
        <p:txBody>
          <a:bodyPr vert="vert"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bub</a:t>
            </a:r>
          </a:p>
        </p:txBody>
      </p:sp>
      <p:cxnSp>
        <p:nvCxnSpPr>
          <p:cNvPr id="85" name="直接箭头连接符 84"/>
          <p:cNvCxnSpPr/>
          <p:nvPr/>
        </p:nvCxnSpPr>
        <p:spPr bwMode="auto">
          <a:xfrm flipV="1">
            <a:off x="5076056" y="2348880"/>
            <a:ext cx="2522553" cy="2808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539552" y="3429000"/>
            <a:ext cx="612288" cy="576064"/>
            <a:chOff x="719344" y="4005064"/>
            <a:chExt cx="612288" cy="576064"/>
          </a:xfrm>
        </p:grpSpPr>
        <p:sp>
          <p:nvSpPr>
            <p:cNvPr id="11" name="左大括号 10"/>
            <p:cNvSpPr/>
            <p:nvPr/>
          </p:nvSpPr>
          <p:spPr bwMode="auto">
            <a:xfrm>
              <a:off x="1259632" y="4005064"/>
              <a:ext cx="72000" cy="57606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Text Box 60"/>
            <p:cNvSpPr txBox="1">
              <a:spLocks noChangeArrowheads="1"/>
            </p:cNvSpPr>
            <p:nvPr/>
          </p:nvSpPr>
          <p:spPr bwMode="auto">
            <a:xfrm>
              <a:off x="719344" y="4027910"/>
              <a:ext cx="504000" cy="50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静态预测</a:t>
              </a:r>
              <a:endPara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 bwMode="auto">
          <a:xfrm flipV="1">
            <a:off x="7524328" y="2492896"/>
            <a:ext cx="0" cy="3150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84" name="线形标注 2 83"/>
          <p:cNvSpPr/>
          <p:nvPr/>
        </p:nvSpPr>
        <p:spPr bwMode="auto">
          <a:xfrm>
            <a:off x="7056000" y="4834800"/>
            <a:ext cx="1332000" cy="252000"/>
          </a:xfrm>
          <a:prstGeom prst="borderCallout2">
            <a:avLst>
              <a:gd name="adj1" fmla="val 49933"/>
              <a:gd name="adj2" fmla="val -61"/>
              <a:gd name="adj3" fmla="val 50342"/>
              <a:gd name="adj4" fmla="val -16923"/>
              <a:gd name="adj5" fmla="val 144350"/>
              <a:gd name="adj6" fmla="val -27648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0" lang="zh-CN" altLang="en-US" sz="1600" dirty="0">
                <a:solidFill>
                  <a:srgbClr val="990099"/>
                </a:solidFill>
                <a:latin typeface="+mn-ea"/>
              </a:rPr>
              <a:t>不占</a:t>
            </a:r>
            <a:r>
              <a:rPr kumimoji="0" lang="zh-CN" altLang="en-US" sz="1600" dirty="0">
                <a:solidFill>
                  <a:schemeClr val="tx1"/>
                </a:solidFill>
                <a:latin typeface="+mn-ea"/>
              </a:rPr>
              <a:t>额外时间</a:t>
            </a:r>
            <a:endParaRPr lang="en-US" altLang="zh-CN" sz="1600" b="1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4"/>
          <p:cNvSpPr txBox="1">
            <a:spLocks noChangeArrowheads="1"/>
          </p:cNvSpPr>
          <p:nvPr/>
        </p:nvSpPr>
        <p:spPr bwMode="auto">
          <a:xfrm>
            <a:off x="179263" y="1239282"/>
            <a:ext cx="5616860" cy="5286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、流水线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FF3399"/>
                </a:solidFill>
                <a:latin typeface="+mn-lt"/>
              </a:rPr>
              <a:t>pipeline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的工作原理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*基本思想：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*基本组成：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21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*工作原理：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程序执行时间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60" name="Text Box 3"/>
          <p:cNvSpPr txBox="1">
            <a:spLocks noChangeArrowheads="1"/>
          </p:cNvSpPr>
          <p:nvPr/>
        </p:nvSpPr>
        <p:spPr bwMode="auto">
          <a:xfrm>
            <a:off x="2051720" y="1706170"/>
            <a:ext cx="6984776" cy="2669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指令执行过程分为</a:t>
            </a:r>
            <a:r>
              <a:rPr lang="zh-CN" altLang="en-US" u="sng" dirty="0">
                <a:solidFill>
                  <a:schemeClr val="tx1"/>
                </a:solidFill>
              </a:rPr>
              <a:t>多个阶段</a:t>
            </a:r>
            <a:r>
              <a:rPr lang="zh-CN" altLang="en-US" dirty="0">
                <a:solidFill>
                  <a:schemeClr val="tx1"/>
                </a:solidFill>
              </a:rPr>
              <a:t>，        </a:t>
            </a:r>
            <a:r>
              <a:rPr lang="zh-CN" altLang="en-US" sz="1800" spc="-50" dirty="0">
                <a:solidFill>
                  <a:srgbClr val="990099"/>
                </a:solidFill>
              </a:rPr>
              <a:t>←基础</a:t>
            </a:r>
            <a:r>
              <a:rPr lang="en-US" altLang="zh-CN" sz="1800" spc="-50" dirty="0">
                <a:solidFill>
                  <a:schemeClr val="tx1"/>
                </a:solidFill>
              </a:rPr>
              <a:t>(</a:t>
            </a:r>
            <a:r>
              <a:rPr lang="zh-CN" altLang="en-US" sz="1800" spc="-50" dirty="0">
                <a:solidFill>
                  <a:schemeClr val="tx1"/>
                </a:solidFill>
              </a:rPr>
              <a:t>分割</a:t>
            </a:r>
            <a:r>
              <a:rPr lang="en-US" altLang="zh-CN" sz="1800" spc="-5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各个阶段可</a:t>
            </a:r>
            <a:r>
              <a:rPr lang="zh-CN" altLang="en-US" u="sng" dirty="0">
                <a:solidFill>
                  <a:srgbClr val="990099"/>
                </a:solidFill>
              </a:rPr>
              <a:t>同时处理</a:t>
            </a:r>
            <a:r>
              <a:rPr lang="zh-CN" altLang="en-US" dirty="0">
                <a:solidFill>
                  <a:schemeClr val="tx1"/>
                </a:solidFill>
              </a:rPr>
              <a:t>不同指令的操作  </a:t>
            </a:r>
            <a:r>
              <a:rPr lang="zh-CN" altLang="en-US" sz="1800" spc="-50" dirty="0">
                <a:solidFill>
                  <a:srgbClr val="990099"/>
                </a:solidFill>
              </a:rPr>
              <a:t>←效果</a:t>
            </a:r>
            <a:r>
              <a:rPr lang="en-US" altLang="zh-CN" sz="1800" spc="-50" dirty="0">
                <a:solidFill>
                  <a:schemeClr val="tx1"/>
                </a:solidFill>
              </a:rPr>
              <a:t>(</a:t>
            </a:r>
            <a:r>
              <a:rPr lang="zh-CN" altLang="en-US" sz="1800" spc="-50" dirty="0">
                <a:solidFill>
                  <a:schemeClr val="tx1"/>
                </a:solidFill>
              </a:rPr>
              <a:t>重叠</a:t>
            </a:r>
            <a:r>
              <a:rPr lang="en-US" altLang="zh-CN" sz="1800" spc="-5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所有功能段按序连接                </a:t>
            </a:r>
            <a:r>
              <a:rPr lang="zh-CN" altLang="en-US" sz="1800" spc="-50" dirty="0">
                <a:solidFill>
                  <a:schemeClr val="tx1"/>
                </a:solidFill>
              </a:rPr>
              <a:t>←类似多周期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pc="-5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zh-CN" altLang="en-US" dirty="0">
                <a:solidFill>
                  <a:schemeClr val="tx1"/>
                </a:solidFill>
              </a:rPr>
              <a:t>每条指令</a:t>
            </a:r>
            <a:r>
              <a:rPr lang="zh-CN" altLang="en-US" u="sng" dirty="0">
                <a:solidFill>
                  <a:srgbClr val="990099"/>
                </a:solidFill>
              </a:rPr>
              <a:t>按序通过</a:t>
            </a:r>
            <a:r>
              <a:rPr lang="zh-CN" altLang="en-US" dirty="0">
                <a:solidFill>
                  <a:schemeClr val="tx1"/>
                </a:solidFill>
              </a:rPr>
              <a:t>各个段，不同指令执行过程</a:t>
            </a:r>
            <a:r>
              <a:rPr lang="zh-CN" altLang="en-US" u="sng" dirty="0">
                <a:solidFill>
                  <a:srgbClr val="990099"/>
                </a:solidFill>
              </a:rPr>
              <a:t>重叠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0" y="328613"/>
            <a:ext cx="6324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节  流水线的概念</a:t>
            </a:r>
          </a:p>
        </p:txBody>
      </p:sp>
      <p:sp>
        <p:nvSpPr>
          <p:cNvPr id="107" name="Text Box 152"/>
          <p:cNvSpPr txBox="1">
            <a:spLocks noChangeArrowheads="1"/>
          </p:cNvSpPr>
          <p:nvPr/>
        </p:nvSpPr>
        <p:spPr bwMode="auto">
          <a:xfrm>
            <a:off x="5940152" y="5919802"/>
            <a:ext cx="2450117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="1" baseline="-14000" dirty="0">
                <a:solidFill>
                  <a:schemeClr val="tx1"/>
                </a:solidFill>
                <a:latin typeface="+mn-lt"/>
              </a:rPr>
              <a:t>串行</a:t>
            </a:r>
            <a:r>
              <a:rPr lang="zh-CN" altLang="en-US" b="1" dirty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latin typeface="+mn-lt"/>
              </a:rPr>
              <a:t>·(</a:t>
            </a:r>
            <a:r>
              <a:rPr lang="en-US" altLang="zh-CN" b="1" i="1" dirty="0" err="1">
                <a:solidFill>
                  <a:schemeClr val="tx1"/>
                </a:solidFill>
                <a:latin typeface="+mn-lt"/>
              </a:rPr>
              <a:t>mΔt</a:t>
            </a:r>
            <a:r>
              <a:rPr lang="en-US" altLang="zh-CN" b="1" dirty="0">
                <a:solidFill>
                  <a:schemeClr val="tx1"/>
                </a:solidFill>
                <a:latin typeface="+mn-lt"/>
              </a:rPr>
              <a:t>)</a:t>
            </a:r>
            <a:endParaRPr lang="zh-CN" altLang="en-US" b="1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Text Box 155"/>
          <p:cNvSpPr txBox="1">
            <a:spLocks noChangeArrowheads="1"/>
          </p:cNvSpPr>
          <p:nvPr/>
        </p:nvSpPr>
        <p:spPr bwMode="auto">
          <a:xfrm>
            <a:off x="3059832" y="5991810"/>
            <a:ext cx="2952000" cy="391143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l"/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="1" baseline="-20000" dirty="0">
                <a:solidFill>
                  <a:schemeClr val="tx1"/>
                </a:solidFill>
                <a:latin typeface="+mn-lt"/>
              </a:rPr>
              <a:t>流水</a:t>
            </a:r>
            <a:r>
              <a:rPr lang="zh-CN" altLang="en-US" b="1" dirty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b="1" i="1" dirty="0" err="1">
                <a:solidFill>
                  <a:schemeClr val="tx1"/>
                </a:solidFill>
                <a:latin typeface="+mn-lt"/>
              </a:rPr>
              <a:t>mΔt</a:t>
            </a:r>
            <a:r>
              <a:rPr lang="zh-CN" altLang="en-US" b="1" dirty="0">
                <a:solidFill>
                  <a:schemeClr val="tx1"/>
                </a:solidFill>
                <a:latin typeface="+mn-lt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b="1" i="1" dirty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+mn-lt"/>
              </a:rPr>
              <a:t>1)</a:t>
            </a:r>
            <a:r>
              <a:rPr lang="en-US" altLang="zh-CN" b="1" i="1" dirty="0" err="1">
                <a:solidFill>
                  <a:schemeClr val="tx1"/>
                </a:solidFill>
                <a:latin typeface="+mn-lt"/>
              </a:rPr>
              <a:t>Δt</a:t>
            </a:r>
            <a:endParaRPr lang="en-US" altLang="zh-CN" b="1" i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2447744" y="4263618"/>
            <a:ext cx="5364616" cy="325125"/>
            <a:chOff x="2289194" y="3536470"/>
            <a:chExt cx="5364616" cy="325125"/>
          </a:xfrm>
        </p:grpSpPr>
        <p:sp>
          <p:nvSpPr>
            <p:cNvPr id="187" name="Text Box 137"/>
            <p:cNvSpPr txBox="1">
              <a:spLocks noChangeArrowheads="1"/>
            </p:cNvSpPr>
            <p:nvPr/>
          </p:nvSpPr>
          <p:spPr bwMode="auto">
            <a:xfrm>
              <a:off x="2757266" y="3536470"/>
              <a:ext cx="504750" cy="252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填入</a:t>
              </a:r>
              <a:endParaRPr lang="zh-CN" altLang="en-US" sz="1600" baseline="-20000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" name="AutoShape 138"/>
            <p:cNvSpPr/>
            <p:nvPr/>
          </p:nvSpPr>
          <p:spPr bwMode="auto">
            <a:xfrm rot="5400000">
              <a:off x="2955475" y="3123876"/>
              <a:ext cx="71438" cy="1404000"/>
            </a:xfrm>
            <a:prstGeom prst="leftBrace">
              <a:avLst>
                <a:gd name="adj1" fmla="val 201481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" name="Text Box 139"/>
            <p:cNvSpPr txBox="1">
              <a:spLocks noChangeArrowheads="1"/>
            </p:cNvSpPr>
            <p:nvPr/>
          </p:nvSpPr>
          <p:spPr bwMode="auto">
            <a:xfrm>
              <a:off x="4701482" y="3536470"/>
              <a:ext cx="504056" cy="252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流水</a:t>
              </a:r>
              <a:endParaRPr lang="zh-CN" altLang="en-US" sz="1600" baseline="-20000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" name="AutoShape 140"/>
            <p:cNvSpPr/>
            <p:nvPr/>
          </p:nvSpPr>
          <p:spPr bwMode="auto">
            <a:xfrm rot="5400000">
              <a:off x="4918453" y="2598703"/>
              <a:ext cx="69850" cy="2448000"/>
            </a:xfrm>
            <a:prstGeom prst="leftBrace">
              <a:avLst>
                <a:gd name="adj1" fmla="val 309091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" name="Text Box 141"/>
            <p:cNvSpPr txBox="1">
              <a:spLocks noChangeArrowheads="1"/>
            </p:cNvSpPr>
            <p:nvPr/>
          </p:nvSpPr>
          <p:spPr bwMode="auto">
            <a:xfrm>
              <a:off x="6717706" y="3536470"/>
              <a:ext cx="456012" cy="252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排空</a:t>
              </a:r>
              <a:endParaRPr lang="zh-CN" altLang="en-US" sz="1600" baseline="-20000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2" name="AutoShape 142"/>
            <p:cNvSpPr/>
            <p:nvPr/>
          </p:nvSpPr>
          <p:spPr bwMode="auto">
            <a:xfrm rot="5400000">
              <a:off x="6916885" y="3121494"/>
              <a:ext cx="69850" cy="1404000"/>
            </a:xfrm>
            <a:prstGeom prst="leftBrace">
              <a:avLst>
                <a:gd name="adj1" fmla="val 257765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99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dirty="0">
                <a:solidFill>
                  <a:schemeClr val="tx1"/>
                </a:solidFill>
              </a:rPr>
              <a:t>工作原理，组成要求，分类，性能指标，段数选择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1547664" y="4191610"/>
            <a:ext cx="6768752" cy="1800200"/>
            <a:chOff x="1115616" y="3717032"/>
            <a:chExt cx="6768752" cy="1800200"/>
          </a:xfrm>
        </p:grpSpPr>
        <p:sp>
          <p:nvSpPr>
            <p:cNvPr id="195" name="Text Box 57"/>
            <p:cNvSpPr txBox="1">
              <a:spLocks noChangeArrowheads="1"/>
            </p:cNvSpPr>
            <p:nvPr/>
          </p:nvSpPr>
          <p:spPr bwMode="auto">
            <a:xfrm>
              <a:off x="1907704" y="5301208"/>
              <a:ext cx="5688632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28800" tIns="10800" rIns="18000" bIns="10800"/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spc="3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1   2   3   4   5   6                  </a:t>
              </a:r>
              <a:r>
                <a:rPr lang="en-US" altLang="zh-CN" sz="1400" b="1" spc="3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n              n+4</a:t>
              </a:r>
            </a:p>
          </p:txBody>
        </p:sp>
        <p:sp>
          <p:nvSpPr>
            <p:cNvPr id="196" name="Line 58"/>
            <p:cNvSpPr>
              <a:spLocks noChangeShapeType="1"/>
            </p:cNvSpPr>
            <p:nvPr/>
          </p:nvSpPr>
          <p:spPr bwMode="auto">
            <a:xfrm>
              <a:off x="1979712" y="5301208"/>
              <a:ext cx="561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Line 59"/>
            <p:cNvSpPr>
              <a:spLocks noChangeShapeType="1"/>
            </p:cNvSpPr>
            <p:nvPr/>
          </p:nvSpPr>
          <p:spPr bwMode="auto">
            <a:xfrm flipV="1">
              <a:off x="1979712" y="4005064"/>
              <a:ext cx="0" cy="12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Text Box 60"/>
            <p:cNvSpPr txBox="1">
              <a:spLocks noChangeArrowheads="1"/>
            </p:cNvSpPr>
            <p:nvPr/>
          </p:nvSpPr>
          <p:spPr bwMode="auto">
            <a:xfrm>
              <a:off x="7596336" y="5155111"/>
              <a:ext cx="288032" cy="2901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拍</a:t>
              </a:r>
              <a:endParaRPr lang="en-US" altLang="zh-CN" sz="1600" b="1" baseline="-20000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9" name="Text Box 61"/>
            <p:cNvSpPr txBox="1">
              <a:spLocks noChangeArrowheads="1"/>
            </p:cNvSpPr>
            <p:nvPr/>
          </p:nvSpPr>
          <p:spPr bwMode="auto">
            <a:xfrm>
              <a:off x="1979712" y="5085184"/>
              <a:ext cx="360040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200" name="Text Box 62"/>
            <p:cNvSpPr txBox="1">
              <a:spLocks noChangeArrowheads="1"/>
            </p:cNvSpPr>
            <p:nvPr/>
          </p:nvSpPr>
          <p:spPr bwMode="auto">
            <a:xfrm>
              <a:off x="1691680" y="3717032"/>
              <a:ext cx="786226" cy="3568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段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级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01" name="Text Box 63"/>
            <p:cNvSpPr txBox="1">
              <a:spLocks noChangeArrowheads="1"/>
            </p:cNvSpPr>
            <p:nvPr/>
          </p:nvSpPr>
          <p:spPr bwMode="auto">
            <a:xfrm>
              <a:off x="1115616" y="4221088"/>
              <a:ext cx="865188" cy="10801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写回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访存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执行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译码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取指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202" name="Text Box 64"/>
            <p:cNvSpPr txBox="1">
              <a:spLocks noChangeArrowheads="1"/>
            </p:cNvSpPr>
            <p:nvPr/>
          </p:nvSpPr>
          <p:spPr bwMode="auto">
            <a:xfrm>
              <a:off x="2339752" y="5085208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203" name="Text Box 65"/>
            <p:cNvSpPr txBox="1">
              <a:spLocks noChangeArrowheads="1"/>
            </p:cNvSpPr>
            <p:nvPr/>
          </p:nvSpPr>
          <p:spPr bwMode="auto">
            <a:xfrm>
              <a:off x="2699792" y="5085208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204" name="Text Box 66"/>
            <p:cNvSpPr txBox="1">
              <a:spLocks noChangeArrowheads="1"/>
            </p:cNvSpPr>
            <p:nvPr/>
          </p:nvSpPr>
          <p:spPr bwMode="auto">
            <a:xfrm>
              <a:off x="3059832" y="5085208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205" name="Text Box 67"/>
            <p:cNvSpPr txBox="1">
              <a:spLocks noChangeArrowheads="1"/>
            </p:cNvSpPr>
            <p:nvPr/>
          </p:nvSpPr>
          <p:spPr bwMode="auto">
            <a:xfrm>
              <a:off x="3419872" y="5085208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206" name="Line 68"/>
            <p:cNvSpPr>
              <a:spLocks noChangeShapeType="1"/>
            </p:cNvSpPr>
            <p:nvPr/>
          </p:nvSpPr>
          <p:spPr bwMode="auto">
            <a:xfrm>
              <a:off x="233975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Text Box 78"/>
            <p:cNvSpPr txBox="1">
              <a:spLocks noChangeArrowheads="1"/>
            </p:cNvSpPr>
            <p:nvPr/>
          </p:nvSpPr>
          <p:spPr bwMode="auto">
            <a:xfrm>
              <a:off x="2339752" y="4869184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208" name="Text Box 82"/>
            <p:cNvSpPr txBox="1">
              <a:spLocks noChangeArrowheads="1"/>
            </p:cNvSpPr>
            <p:nvPr/>
          </p:nvSpPr>
          <p:spPr bwMode="auto">
            <a:xfrm>
              <a:off x="2699792" y="4869184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209" name="Text Box 86"/>
            <p:cNvSpPr txBox="1">
              <a:spLocks noChangeArrowheads="1"/>
            </p:cNvSpPr>
            <p:nvPr/>
          </p:nvSpPr>
          <p:spPr bwMode="auto">
            <a:xfrm>
              <a:off x="3059832" y="4869184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210" name="Text Box 90"/>
            <p:cNvSpPr txBox="1">
              <a:spLocks noChangeArrowheads="1"/>
            </p:cNvSpPr>
            <p:nvPr/>
          </p:nvSpPr>
          <p:spPr bwMode="auto">
            <a:xfrm>
              <a:off x="3419872" y="4869184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211" name="Text Box 94"/>
            <p:cNvSpPr txBox="1">
              <a:spLocks noChangeArrowheads="1"/>
            </p:cNvSpPr>
            <p:nvPr/>
          </p:nvSpPr>
          <p:spPr bwMode="auto">
            <a:xfrm>
              <a:off x="3779912" y="4869184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212" name="Line 98"/>
            <p:cNvSpPr>
              <a:spLocks noChangeShapeType="1"/>
            </p:cNvSpPr>
            <p:nvPr/>
          </p:nvSpPr>
          <p:spPr bwMode="auto">
            <a:xfrm flipH="1" flipV="1">
              <a:off x="3624037" y="4076625"/>
              <a:ext cx="1588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Line 99"/>
            <p:cNvSpPr>
              <a:spLocks noChangeShapeType="1"/>
            </p:cNvSpPr>
            <p:nvPr/>
          </p:nvSpPr>
          <p:spPr bwMode="auto">
            <a:xfrm flipV="1">
              <a:off x="3995936" y="4076625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Line 100"/>
            <p:cNvSpPr>
              <a:spLocks noChangeShapeType="1"/>
            </p:cNvSpPr>
            <p:nvPr/>
          </p:nvSpPr>
          <p:spPr bwMode="auto">
            <a:xfrm flipV="1">
              <a:off x="4355976" y="4076625"/>
              <a:ext cx="0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Line 101"/>
            <p:cNvSpPr>
              <a:spLocks noChangeShapeType="1"/>
            </p:cNvSpPr>
            <p:nvPr/>
          </p:nvSpPr>
          <p:spPr bwMode="auto">
            <a:xfrm flipV="1">
              <a:off x="4716016" y="4076625"/>
              <a:ext cx="0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Line 102"/>
            <p:cNvSpPr>
              <a:spLocks noChangeShapeType="1"/>
            </p:cNvSpPr>
            <p:nvPr/>
          </p:nvSpPr>
          <p:spPr bwMode="auto">
            <a:xfrm flipV="1">
              <a:off x="5076056" y="4076625"/>
              <a:ext cx="0" cy="1412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Text Box 103"/>
            <p:cNvSpPr txBox="1">
              <a:spLocks noChangeArrowheads="1"/>
            </p:cNvSpPr>
            <p:nvPr/>
          </p:nvSpPr>
          <p:spPr bwMode="auto">
            <a:xfrm>
              <a:off x="5580112" y="5085208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In</a:t>
              </a:r>
            </a:p>
          </p:txBody>
        </p:sp>
        <p:sp>
          <p:nvSpPr>
            <p:cNvPr id="218" name="Text Box 104"/>
            <p:cNvSpPr txBox="1">
              <a:spLocks noChangeArrowheads="1"/>
            </p:cNvSpPr>
            <p:nvPr/>
          </p:nvSpPr>
          <p:spPr bwMode="auto">
            <a:xfrm>
              <a:off x="5940152" y="4869184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In</a:t>
              </a:r>
            </a:p>
          </p:txBody>
        </p:sp>
        <p:sp>
          <p:nvSpPr>
            <p:cNvPr id="219" name="Text Box 105"/>
            <p:cNvSpPr txBox="1">
              <a:spLocks noChangeArrowheads="1"/>
            </p:cNvSpPr>
            <p:nvPr/>
          </p:nvSpPr>
          <p:spPr bwMode="auto">
            <a:xfrm>
              <a:off x="6300192" y="4653160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In</a:t>
              </a:r>
            </a:p>
          </p:txBody>
        </p:sp>
        <p:sp>
          <p:nvSpPr>
            <p:cNvPr id="220" name="Text Box 106"/>
            <p:cNvSpPr txBox="1">
              <a:spLocks noChangeArrowheads="1"/>
            </p:cNvSpPr>
            <p:nvPr/>
          </p:nvSpPr>
          <p:spPr bwMode="auto">
            <a:xfrm>
              <a:off x="6660232" y="4437136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In</a:t>
              </a:r>
            </a:p>
          </p:txBody>
        </p:sp>
        <p:sp>
          <p:nvSpPr>
            <p:cNvPr id="221" name="Text Box 107"/>
            <p:cNvSpPr txBox="1">
              <a:spLocks noChangeArrowheads="1"/>
            </p:cNvSpPr>
            <p:nvPr/>
          </p:nvSpPr>
          <p:spPr bwMode="auto">
            <a:xfrm>
              <a:off x="7020272" y="4221112"/>
              <a:ext cx="360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In</a:t>
              </a:r>
            </a:p>
          </p:txBody>
        </p:sp>
        <p:sp>
          <p:nvSpPr>
            <p:cNvPr id="222" name="Line 108"/>
            <p:cNvSpPr>
              <a:spLocks noChangeShapeType="1"/>
            </p:cNvSpPr>
            <p:nvPr/>
          </p:nvSpPr>
          <p:spPr bwMode="auto">
            <a:xfrm flipV="1">
              <a:off x="7236296" y="4076625"/>
              <a:ext cx="0" cy="144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Text Box 111"/>
            <p:cNvSpPr txBox="1">
              <a:spLocks noChangeArrowheads="1"/>
            </p:cNvSpPr>
            <p:nvPr/>
          </p:nvSpPr>
          <p:spPr bwMode="auto">
            <a:xfrm>
              <a:off x="4139952" y="508520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4" name="Text Box 112"/>
            <p:cNvSpPr txBox="1">
              <a:spLocks noChangeArrowheads="1"/>
            </p:cNvSpPr>
            <p:nvPr/>
          </p:nvSpPr>
          <p:spPr bwMode="auto">
            <a:xfrm>
              <a:off x="4500032" y="486918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5" name="Line 119"/>
            <p:cNvSpPr>
              <a:spLocks noChangeShapeType="1"/>
            </p:cNvSpPr>
            <p:nvPr/>
          </p:nvSpPr>
          <p:spPr bwMode="auto">
            <a:xfrm>
              <a:off x="269979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Line 120"/>
            <p:cNvSpPr>
              <a:spLocks noChangeShapeType="1"/>
            </p:cNvSpPr>
            <p:nvPr/>
          </p:nvSpPr>
          <p:spPr bwMode="auto">
            <a:xfrm>
              <a:off x="305983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>
              <a:off x="3419872" y="530755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Line 122"/>
            <p:cNvSpPr>
              <a:spLocks noChangeShapeType="1"/>
            </p:cNvSpPr>
            <p:nvPr/>
          </p:nvSpPr>
          <p:spPr bwMode="auto">
            <a:xfrm>
              <a:off x="377991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Line 123"/>
            <p:cNvSpPr>
              <a:spLocks noChangeShapeType="1"/>
            </p:cNvSpPr>
            <p:nvPr/>
          </p:nvSpPr>
          <p:spPr bwMode="auto">
            <a:xfrm>
              <a:off x="1979712" y="530438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Line 124"/>
            <p:cNvSpPr>
              <a:spLocks noChangeShapeType="1"/>
            </p:cNvSpPr>
            <p:nvPr/>
          </p:nvSpPr>
          <p:spPr bwMode="auto">
            <a:xfrm>
              <a:off x="5940152" y="5298603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Line 125"/>
            <p:cNvSpPr>
              <a:spLocks noChangeShapeType="1"/>
            </p:cNvSpPr>
            <p:nvPr/>
          </p:nvSpPr>
          <p:spPr bwMode="auto">
            <a:xfrm>
              <a:off x="630019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Line 126"/>
            <p:cNvSpPr>
              <a:spLocks noChangeShapeType="1"/>
            </p:cNvSpPr>
            <p:nvPr/>
          </p:nvSpPr>
          <p:spPr bwMode="auto">
            <a:xfrm>
              <a:off x="666023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Line 127"/>
            <p:cNvSpPr>
              <a:spLocks noChangeShapeType="1"/>
            </p:cNvSpPr>
            <p:nvPr/>
          </p:nvSpPr>
          <p:spPr bwMode="auto">
            <a:xfrm>
              <a:off x="702027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Line 128"/>
            <p:cNvSpPr>
              <a:spLocks noChangeShapeType="1"/>
            </p:cNvSpPr>
            <p:nvPr/>
          </p:nvSpPr>
          <p:spPr bwMode="auto">
            <a:xfrm>
              <a:off x="738031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129"/>
            <p:cNvSpPr>
              <a:spLocks noChangeShapeType="1"/>
            </p:cNvSpPr>
            <p:nvPr/>
          </p:nvSpPr>
          <p:spPr bwMode="auto">
            <a:xfrm>
              <a:off x="558011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Text Box 61"/>
            <p:cNvSpPr txBox="1">
              <a:spLocks noChangeArrowheads="1"/>
            </p:cNvSpPr>
            <p:nvPr/>
          </p:nvSpPr>
          <p:spPr bwMode="auto">
            <a:xfrm>
              <a:off x="2699792" y="4653160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237" name="Text Box 64"/>
            <p:cNvSpPr txBox="1">
              <a:spLocks noChangeArrowheads="1"/>
            </p:cNvSpPr>
            <p:nvPr/>
          </p:nvSpPr>
          <p:spPr bwMode="auto">
            <a:xfrm>
              <a:off x="3059832" y="4653160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238" name="Text Box 65"/>
            <p:cNvSpPr txBox="1">
              <a:spLocks noChangeArrowheads="1"/>
            </p:cNvSpPr>
            <p:nvPr/>
          </p:nvSpPr>
          <p:spPr bwMode="auto">
            <a:xfrm>
              <a:off x="3419872" y="4653160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239" name="Text Box 66"/>
            <p:cNvSpPr txBox="1">
              <a:spLocks noChangeArrowheads="1"/>
            </p:cNvSpPr>
            <p:nvPr/>
          </p:nvSpPr>
          <p:spPr bwMode="auto">
            <a:xfrm>
              <a:off x="3779912" y="4653160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240" name="Text Box 67"/>
            <p:cNvSpPr txBox="1">
              <a:spLocks noChangeArrowheads="1"/>
            </p:cNvSpPr>
            <p:nvPr/>
          </p:nvSpPr>
          <p:spPr bwMode="auto">
            <a:xfrm>
              <a:off x="4139952" y="4653160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241" name="Text Box 78"/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242" name="Text Box 82"/>
            <p:cNvSpPr txBox="1">
              <a:spLocks noChangeArrowheads="1"/>
            </p:cNvSpPr>
            <p:nvPr/>
          </p:nvSpPr>
          <p:spPr bwMode="auto">
            <a:xfrm>
              <a:off x="3419872" y="4437112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243" name="Text Box 86"/>
            <p:cNvSpPr txBox="1">
              <a:spLocks noChangeArrowheads="1"/>
            </p:cNvSpPr>
            <p:nvPr/>
          </p:nvSpPr>
          <p:spPr bwMode="auto">
            <a:xfrm>
              <a:off x="3779912" y="4437112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244" name="Text Box 90"/>
            <p:cNvSpPr txBox="1">
              <a:spLocks noChangeArrowheads="1"/>
            </p:cNvSpPr>
            <p:nvPr/>
          </p:nvSpPr>
          <p:spPr bwMode="auto">
            <a:xfrm>
              <a:off x="4139952" y="4437112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245" name="Text Box 94"/>
            <p:cNvSpPr txBox="1">
              <a:spLocks noChangeArrowheads="1"/>
            </p:cNvSpPr>
            <p:nvPr/>
          </p:nvSpPr>
          <p:spPr bwMode="auto">
            <a:xfrm>
              <a:off x="4499992" y="4437112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246" name="Text Box 111"/>
            <p:cNvSpPr txBox="1">
              <a:spLocks noChangeArrowheads="1"/>
            </p:cNvSpPr>
            <p:nvPr/>
          </p:nvSpPr>
          <p:spPr bwMode="auto">
            <a:xfrm>
              <a:off x="4860032" y="4653160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7" name="Text Box 112"/>
            <p:cNvSpPr txBox="1">
              <a:spLocks noChangeArrowheads="1"/>
            </p:cNvSpPr>
            <p:nvPr/>
          </p:nvSpPr>
          <p:spPr bwMode="auto">
            <a:xfrm>
              <a:off x="5220072" y="445508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8" name="Text Box 78"/>
            <p:cNvSpPr txBox="1">
              <a:spLocks noChangeArrowheads="1"/>
            </p:cNvSpPr>
            <p:nvPr/>
          </p:nvSpPr>
          <p:spPr bwMode="auto">
            <a:xfrm>
              <a:off x="3419872" y="4221088"/>
              <a:ext cx="360000" cy="216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I1</a:t>
              </a:r>
            </a:p>
          </p:txBody>
        </p:sp>
        <p:sp>
          <p:nvSpPr>
            <p:cNvPr id="249" name="Text Box 82"/>
            <p:cNvSpPr txBox="1">
              <a:spLocks noChangeArrowheads="1"/>
            </p:cNvSpPr>
            <p:nvPr/>
          </p:nvSpPr>
          <p:spPr bwMode="auto">
            <a:xfrm>
              <a:off x="3779912" y="4221088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I2</a:t>
              </a:r>
            </a:p>
          </p:txBody>
        </p:sp>
        <p:sp>
          <p:nvSpPr>
            <p:cNvPr id="250" name="Text Box 86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360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I3</a:t>
              </a:r>
            </a:p>
          </p:txBody>
        </p:sp>
        <p:sp>
          <p:nvSpPr>
            <p:cNvPr id="251" name="Text Box 90"/>
            <p:cNvSpPr txBox="1">
              <a:spLocks noChangeArrowheads="1"/>
            </p:cNvSpPr>
            <p:nvPr/>
          </p:nvSpPr>
          <p:spPr bwMode="auto">
            <a:xfrm>
              <a:off x="4499992" y="4221088"/>
              <a:ext cx="360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I4</a:t>
              </a:r>
            </a:p>
          </p:txBody>
        </p:sp>
        <p:sp>
          <p:nvSpPr>
            <p:cNvPr id="252" name="Text Box 94"/>
            <p:cNvSpPr txBox="1">
              <a:spLocks noChangeArrowheads="1"/>
            </p:cNvSpPr>
            <p:nvPr/>
          </p:nvSpPr>
          <p:spPr bwMode="auto">
            <a:xfrm>
              <a:off x="4860032" y="4221088"/>
              <a:ext cx="360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I5</a:t>
              </a:r>
            </a:p>
          </p:txBody>
        </p:sp>
        <p:sp>
          <p:nvSpPr>
            <p:cNvPr id="253" name="Text Box 112"/>
            <p:cNvSpPr txBox="1">
              <a:spLocks noChangeArrowheads="1"/>
            </p:cNvSpPr>
            <p:nvPr/>
          </p:nvSpPr>
          <p:spPr bwMode="auto">
            <a:xfrm>
              <a:off x="5580112" y="423906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4" name="Line 119"/>
            <p:cNvSpPr>
              <a:spLocks noChangeShapeType="1"/>
            </p:cNvSpPr>
            <p:nvPr/>
          </p:nvSpPr>
          <p:spPr bwMode="auto">
            <a:xfrm>
              <a:off x="4139952" y="5301208"/>
              <a:ext cx="0" cy="3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Text Box 111"/>
            <p:cNvSpPr txBox="1">
              <a:spLocks noChangeArrowheads="1"/>
            </p:cNvSpPr>
            <p:nvPr/>
          </p:nvSpPr>
          <p:spPr bwMode="auto">
            <a:xfrm>
              <a:off x="4860032" y="508520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6" name="Text Box 112"/>
            <p:cNvSpPr txBox="1">
              <a:spLocks noChangeArrowheads="1"/>
            </p:cNvSpPr>
            <p:nvPr/>
          </p:nvSpPr>
          <p:spPr bwMode="auto">
            <a:xfrm>
              <a:off x="5220112" y="486918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7" name="Text Box 111"/>
            <p:cNvSpPr txBox="1">
              <a:spLocks noChangeArrowheads="1"/>
            </p:cNvSpPr>
            <p:nvPr/>
          </p:nvSpPr>
          <p:spPr bwMode="auto">
            <a:xfrm>
              <a:off x="5580112" y="4653160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8" name="Text Box 112"/>
            <p:cNvSpPr txBox="1">
              <a:spLocks noChangeArrowheads="1"/>
            </p:cNvSpPr>
            <p:nvPr/>
          </p:nvSpPr>
          <p:spPr bwMode="auto">
            <a:xfrm>
              <a:off x="5940152" y="4455088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9" name="Text Box 112"/>
            <p:cNvSpPr txBox="1">
              <a:spLocks noChangeArrowheads="1"/>
            </p:cNvSpPr>
            <p:nvPr/>
          </p:nvSpPr>
          <p:spPr bwMode="auto">
            <a:xfrm>
              <a:off x="6300192" y="423906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5728" y="3183498"/>
            <a:ext cx="7294387" cy="576064"/>
            <a:chOff x="1115728" y="3212976"/>
            <a:chExt cx="7294387" cy="576064"/>
          </a:xfrm>
        </p:grpSpPr>
        <p:sp>
          <p:nvSpPr>
            <p:cNvPr id="105" name="Text Box 45"/>
            <p:cNvSpPr txBox="1">
              <a:spLocks noChangeArrowheads="1"/>
            </p:cNvSpPr>
            <p:nvPr/>
          </p:nvSpPr>
          <p:spPr bwMode="auto">
            <a:xfrm>
              <a:off x="7402115" y="3537040"/>
              <a:ext cx="100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写回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(WB)</a:t>
              </a:r>
            </a:p>
          </p:txBody>
        </p:sp>
        <p:sp>
          <p:nvSpPr>
            <p:cNvPr id="117" name="Text Box 45"/>
            <p:cNvSpPr txBox="1">
              <a:spLocks noChangeArrowheads="1"/>
            </p:cNvSpPr>
            <p:nvPr/>
          </p:nvSpPr>
          <p:spPr bwMode="auto">
            <a:xfrm>
              <a:off x="7905352" y="3212976"/>
              <a:ext cx="503237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8" name="Text Box 45"/>
            <p:cNvSpPr txBox="1">
              <a:spLocks noChangeArrowheads="1"/>
            </p:cNvSpPr>
            <p:nvPr/>
          </p:nvSpPr>
          <p:spPr bwMode="auto">
            <a:xfrm>
              <a:off x="7402115" y="3212976"/>
              <a:ext cx="50323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3491136" y="3214563"/>
              <a:ext cx="100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译码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(ID)</a:t>
              </a:r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取指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(IF)</a:t>
              </a:r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6083523" y="3212976"/>
              <a:ext cx="1008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dirty="0">
                  <a:solidFill>
                    <a:schemeClr val="tx1"/>
                  </a:solidFill>
                </a:rPr>
                <a:t>执行</a:t>
              </a:r>
              <a:r>
                <a:rPr kumimoji="0" lang="en-US" altLang="zh-CN" sz="1600" b="1" dirty="0">
                  <a:solidFill>
                    <a:schemeClr val="tx1"/>
                  </a:solidFill>
                </a:rPr>
                <a:t>(EX)</a:t>
              </a: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4788123" y="3212976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取数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(OF)</a:t>
              </a:r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V="1">
              <a:off x="7114083" y="3365777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 flipV="1">
              <a:off x="5796185" y="3365777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 flipV="1">
              <a:off x="4500786" y="3365777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 flipV="1">
              <a:off x="3203798" y="3356992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1" name="Text Box 40"/>
            <p:cNvSpPr txBox="1">
              <a:spLocks noChangeArrowheads="1"/>
            </p:cNvSpPr>
            <p:nvPr/>
          </p:nvSpPr>
          <p:spPr bwMode="auto">
            <a:xfrm>
              <a:off x="3491136" y="3537040"/>
              <a:ext cx="100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译码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(ID)</a:t>
              </a:r>
            </a:p>
          </p:txBody>
        </p:sp>
        <p:sp>
          <p:nvSpPr>
            <p:cNvPr id="102" name="Text Box 42"/>
            <p:cNvSpPr txBox="1">
              <a:spLocks noChangeArrowheads="1"/>
            </p:cNvSpPr>
            <p:nvPr/>
          </p:nvSpPr>
          <p:spPr bwMode="auto">
            <a:xfrm>
              <a:off x="2195736" y="3537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取指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(IF)</a:t>
              </a:r>
            </a:p>
          </p:txBody>
        </p:sp>
        <p:sp>
          <p:nvSpPr>
            <p:cNvPr id="103" name="Text Box 43"/>
            <p:cNvSpPr txBox="1">
              <a:spLocks noChangeArrowheads="1"/>
            </p:cNvSpPr>
            <p:nvPr/>
          </p:nvSpPr>
          <p:spPr bwMode="auto">
            <a:xfrm>
              <a:off x="6083523" y="3537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访存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(MEM)</a:t>
              </a:r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4788123" y="3535453"/>
              <a:ext cx="1008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执行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(EX)</a:t>
              </a:r>
            </a:p>
          </p:txBody>
        </p:sp>
        <p:sp>
          <p:nvSpPr>
            <p:cNvPr id="106" name="Line 46"/>
            <p:cNvSpPr>
              <a:spLocks noChangeShapeType="1"/>
            </p:cNvSpPr>
            <p:nvPr/>
          </p:nvSpPr>
          <p:spPr bwMode="auto">
            <a:xfrm flipV="1">
              <a:off x="7114083" y="3645024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2" name="Line 47"/>
            <p:cNvSpPr>
              <a:spLocks noChangeShapeType="1"/>
            </p:cNvSpPr>
            <p:nvPr/>
          </p:nvSpPr>
          <p:spPr bwMode="auto">
            <a:xfrm flipV="1">
              <a:off x="5796185" y="3645024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Line 48"/>
            <p:cNvSpPr>
              <a:spLocks noChangeShapeType="1"/>
            </p:cNvSpPr>
            <p:nvPr/>
          </p:nvSpPr>
          <p:spPr bwMode="auto">
            <a:xfrm flipV="1">
              <a:off x="4500786" y="3645024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4" name="Line 49"/>
            <p:cNvSpPr>
              <a:spLocks noChangeShapeType="1"/>
            </p:cNvSpPr>
            <p:nvPr/>
          </p:nvSpPr>
          <p:spPr bwMode="auto">
            <a:xfrm flipV="1">
              <a:off x="3203798" y="3645024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5" name="Text Box 42"/>
            <p:cNvSpPr txBox="1">
              <a:spLocks noChangeArrowheads="1"/>
            </p:cNvSpPr>
            <p:nvPr/>
          </p:nvSpPr>
          <p:spPr bwMode="auto">
            <a:xfrm>
              <a:off x="1115728" y="3212976"/>
              <a:ext cx="1008000" cy="25200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CISC</a:t>
              </a:r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示例</a:t>
              </a:r>
              <a:endPara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6" name="Text Box 42"/>
            <p:cNvSpPr txBox="1">
              <a:spLocks noChangeArrowheads="1"/>
            </p:cNvSpPr>
            <p:nvPr/>
          </p:nvSpPr>
          <p:spPr bwMode="auto">
            <a:xfrm>
              <a:off x="1115728" y="3537040"/>
              <a:ext cx="1008000" cy="25200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RISC</a:t>
              </a:r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示例</a:t>
              </a:r>
              <a:endPara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7402115" y="3212976"/>
              <a:ext cx="1008000" cy="252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写回</a:t>
              </a: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(WB)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7" grpId="0"/>
      <p:bldP spid="10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404664"/>
            <a:ext cx="8773988" cy="36107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流水线有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段→</a:t>
            </a:r>
            <a:r>
              <a:rPr kumimoji="0"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段转发线路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solidFill>
                  <a:schemeClr val="tx1"/>
                </a:solidFill>
                <a:latin typeface="+mn-ea"/>
                <a:ea typeface="+mn-ea"/>
              </a:rPr>
              <a:t>bne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指令在</a:t>
            </a:r>
            <a:r>
              <a:rPr lang="en-US" altLang="zh-CN" sz="2200" b="1" u="sng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计算分支目标地址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专用部件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、在</a:t>
            </a:r>
            <a:r>
              <a:rPr lang="en-US" altLang="zh-CN" sz="2200" b="1" u="sng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写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。现有如下指令序列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同例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2)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L1:  add  $8, $6, $7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I2: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$7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假设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$4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100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$5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0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$8, 20($6)     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I3: M[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$6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20]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$8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$5, $5, 1 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I4: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</a:rPr>
              <a:t>bne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$5, $4, L1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I5: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$5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≠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$4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PC←L1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</a:rPr>
              <a:t>addi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$9, $9, 10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I6: 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$9</a:t>
            </a:r>
            <a:r>
              <a:rPr lang="zh-CN" altLang="zh-CN" sz="1800" b="1" dirty="0">
                <a:solidFill>
                  <a:schemeClr val="tx1"/>
                </a:solidFill>
                <a:latin typeface="+mn-ea"/>
                <a:ea typeface="+mn-ea"/>
              </a:rPr>
              <a:t>＋</a:t>
            </a:r>
            <a:r>
              <a:rPr lang="pt-BR" altLang="zh-CN" sz="1800" b="1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endParaRPr lang="zh-CN" altLang="zh-CN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   ⑴控制</a:t>
            </a:r>
            <a:r>
              <a:rPr lang="zh-CN" altLang="zh-CN" sz="2200" dirty="0">
                <a:solidFill>
                  <a:schemeClr val="tx1"/>
                </a:solidFill>
                <a:latin typeface="+mn-ea"/>
                <a:ea typeface="+mn-ea"/>
              </a:rPr>
              <a:t>冒险用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阻塞法处理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代码</a:t>
            </a:r>
            <a:r>
              <a:rPr lang="zh-CN" altLang="zh-CN" sz="2200" b="1" dirty="0">
                <a:solidFill>
                  <a:schemeClr val="tx1"/>
                </a:solidFill>
                <a:latin typeface="+mn-ea"/>
                <a:ea typeface="+mn-ea"/>
              </a:rPr>
              <a:t>执行时间？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⑵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控制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冒险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段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预测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预测不转移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代码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执行时间？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⑶若在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ID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段</a:t>
            </a:r>
            <a:r>
              <a:rPr kumimoji="0" lang="zh-CN" altLang="en-US" sz="2200" dirty="0">
                <a:solidFill>
                  <a:schemeClr val="tx1"/>
                </a:solidFill>
                <a:latin typeface="+mn-ea"/>
              </a:rPr>
              <a:t>预测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预测转移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，则预测的总停顿时间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500" y="3933056"/>
            <a:ext cx="8773988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RAW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冒险有</a:t>
            </a:r>
            <a:r>
              <a:rPr kumimoji="0"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I1-I2</a:t>
            </a:r>
            <a:r>
              <a:rPr kumimoji="0"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I5-I4</a:t>
            </a:r>
            <a:r>
              <a:rPr kumimoji="0" lang="zh-CN" altLang="en-US" sz="2200" b="1" dirty="0">
                <a:solidFill>
                  <a:schemeClr val="tx1"/>
                </a:solidFill>
              </a:rPr>
              <a:t>，冒险</a:t>
            </a:r>
            <a:r>
              <a:rPr kumimoji="0" lang="zh-CN" altLang="en-US" sz="2200" dirty="0">
                <a:solidFill>
                  <a:schemeClr val="tx1"/>
                </a:solidFill>
              </a:rPr>
              <a:t>需停顿</a:t>
            </a:r>
            <a:r>
              <a:rPr kumimoji="0" lang="en-US" altLang="zh-CN" sz="2200" dirty="0">
                <a:solidFill>
                  <a:srgbClr val="C00000"/>
                </a:solidFill>
              </a:rPr>
              <a:t>0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1800" dirty="0">
                <a:solidFill>
                  <a:schemeClr val="tx1"/>
                </a:solidFill>
              </a:rPr>
              <a:t>(</a:t>
            </a:r>
            <a:r>
              <a:rPr kumimoji="0" lang="zh-CN" altLang="en-US" sz="1800" dirty="0">
                <a:solidFill>
                  <a:schemeClr val="tx1"/>
                </a:solidFill>
              </a:rPr>
              <a:t>可转发</a:t>
            </a:r>
            <a:r>
              <a:rPr kumimoji="0" lang="en-US" altLang="zh-CN" sz="1800" dirty="0">
                <a:solidFill>
                  <a:schemeClr val="tx1"/>
                </a:solidFill>
              </a:rPr>
              <a:t>)</a:t>
            </a:r>
            <a:r>
              <a:rPr kumimoji="0" lang="zh-CN" altLang="en-US" sz="2200" dirty="0">
                <a:solidFill>
                  <a:schemeClr val="tx1"/>
                </a:solidFill>
              </a:rPr>
              <a:t>；</a:t>
            </a:r>
            <a:endParaRPr kumimoji="0"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179512" y="4380200"/>
            <a:ext cx="8856984" cy="21501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sz="2200" b="1" dirty="0">
                <a:solidFill>
                  <a:schemeClr val="tx1"/>
                </a:solidFill>
              </a:rPr>
              <a:t>    ⑴每次控制冒险暂停  拍；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T</a:t>
            </a:r>
            <a:r>
              <a:rPr kumimoji="0" lang="zh-CN" altLang="en-US" sz="2200" b="1" dirty="0">
                <a:solidFill>
                  <a:schemeClr val="tx1"/>
                </a:solidFill>
              </a:rPr>
              <a:t>＝</a:t>
            </a:r>
            <a:endParaRPr kumimoji="0" lang="en-US" altLang="zh-CN" sz="2200" b="1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sz="2200" dirty="0">
                <a:solidFill>
                  <a:schemeClr val="tx1"/>
                </a:solidFill>
              </a:rPr>
              <a:t>    ⑵</a:t>
            </a:r>
            <a:r>
              <a:rPr kumimoji="0" lang="en-US" altLang="zh-CN" sz="2200" dirty="0">
                <a:solidFill>
                  <a:schemeClr val="tx1"/>
                </a:solidFill>
              </a:rPr>
              <a:t>I5</a:t>
            </a:r>
            <a:r>
              <a:rPr kumimoji="0" lang="zh-CN" altLang="en-US" sz="2200" dirty="0">
                <a:solidFill>
                  <a:schemeClr val="tx1"/>
                </a:solidFill>
              </a:rPr>
              <a:t>预测正确   次</a:t>
            </a:r>
            <a:r>
              <a:rPr kumimoji="0" lang="en-US" altLang="zh-CN" sz="2200" dirty="0">
                <a:solidFill>
                  <a:schemeClr val="tx1"/>
                </a:solidFill>
              </a:rPr>
              <a:t>(</a:t>
            </a:r>
            <a:r>
              <a:rPr kumimoji="0" lang="zh-CN" altLang="en-US" sz="2200" dirty="0">
                <a:solidFill>
                  <a:schemeClr val="tx1"/>
                </a:solidFill>
              </a:rPr>
              <a:t>停</a:t>
            </a:r>
            <a:r>
              <a:rPr kumimoji="0" lang="en-US" altLang="zh-CN" sz="2200" dirty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>
                <a:solidFill>
                  <a:schemeClr val="tx1"/>
                </a:solidFill>
              </a:rPr>
              <a:t>次</a:t>
            </a:r>
            <a:r>
              <a:rPr kumimoji="0" lang="en-US" altLang="zh-CN" sz="2200" dirty="0">
                <a:solidFill>
                  <a:schemeClr val="tx1"/>
                </a:solidFill>
              </a:rPr>
              <a:t>)</a:t>
            </a:r>
            <a:r>
              <a:rPr kumimoji="0" lang="zh-CN" altLang="en-US" sz="2200" dirty="0">
                <a:solidFill>
                  <a:schemeClr val="tx1"/>
                </a:solidFill>
              </a:rPr>
              <a:t>、预测错误   次</a:t>
            </a:r>
            <a:r>
              <a:rPr kumimoji="0" lang="en-US" altLang="zh-CN" sz="2200" dirty="0">
                <a:solidFill>
                  <a:schemeClr val="tx1"/>
                </a:solidFill>
              </a:rPr>
              <a:t>(</a:t>
            </a:r>
            <a:r>
              <a:rPr kumimoji="0" lang="zh-CN" altLang="en-US" sz="2200" dirty="0">
                <a:solidFill>
                  <a:schemeClr val="tx1"/>
                </a:solidFill>
              </a:rPr>
              <a:t>停</a:t>
            </a:r>
            <a:r>
              <a:rPr kumimoji="0" lang="en-US" altLang="zh-CN" sz="2200" dirty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>
                <a:solidFill>
                  <a:schemeClr val="tx1"/>
                </a:solidFill>
              </a:rPr>
              <a:t>次</a:t>
            </a:r>
            <a:r>
              <a:rPr kumimoji="0" lang="en-US" altLang="zh-CN" sz="2200" dirty="0">
                <a:solidFill>
                  <a:schemeClr val="tx1"/>
                </a:solidFill>
              </a:rPr>
              <a:t>)</a:t>
            </a:r>
            <a:r>
              <a:rPr kumimoji="0" lang="zh-CN" altLang="en-US" sz="2200" dirty="0">
                <a:solidFill>
                  <a:schemeClr val="tx1"/>
                </a:solidFill>
              </a:rPr>
              <a:t>；</a:t>
            </a:r>
            <a:endParaRPr kumimoji="0" lang="en-US" altLang="zh-CN" sz="220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</a:rPr>
              <a:t>       T</a:t>
            </a:r>
            <a:r>
              <a:rPr kumimoji="0" lang="zh-CN" altLang="en-US" sz="2200" dirty="0">
                <a:solidFill>
                  <a:schemeClr val="tx1"/>
                </a:solidFill>
              </a:rPr>
              <a:t>＝</a:t>
            </a:r>
            <a:endParaRPr kumimoji="0" lang="en-US" altLang="zh-CN" sz="220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sz="2200" dirty="0">
                <a:solidFill>
                  <a:schemeClr val="tx1"/>
                </a:solidFill>
              </a:rPr>
              <a:t>    ⑶</a:t>
            </a:r>
            <a:r>
              <a:rPr kumimoji="0" lang="en-US" altLang="zh-CN" sz="2200" dirty="0">
                <a:solidFill>
                  <a:schemeClr val="tx1"/>
                </a:solidFill>
              </a:rPr>
              <a:t>I5</a:t>
            </a:r>
            <a:r>
              <a:rPr kumimoji="0" lang="zh-CN" altLang="en-US" sz="2200" dirty="0">
                <a:solidFill>
                  <a:schemeClr val="tx1"/>
                </a:solidFill>
              </a:rPr>
              <a:t>预测正确时停</a:t>
            </a:r>
            <a:r>
              <a:rPr kumimoji="0" lang="en-US" altLang="zh-CN" sz="2200" dirty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>
                <a:solidFill>
                  <a:schemeClr val="tx1"/>
                </a:solidFill>
              </a:rPr>
              <a:t>次、错误时停</a:t>
            </a:r>
            <a:r>
              <a:rPr kumimoji="0" lang="en-US" altLang="zh-CN" sz="2200" dirty="0">
                <a:solidFill>
                  <a:schemeClr val="tx1"/>
                </a:solidFill>
              </a:rPr>
              <a:t>  </a:t>
            </a:r>
            <a:r>
              <a:rPr kumimoji="0" lang="zh-CN" altLang="en-US" sz="2200" dirty="0">
                <a:solidFill>
                  <a:schemeClr val="tx1"/>
                </a:solidFill>
              </a:rPr>
              <a:t>拍</a:t>
            </a:r>
            <a:r>
              <a:rPr kumimoji="0" lang="en-US" altLang="zh-CN" sz="2200" dirty="0">
                <a:solidFill>
                  <a:schemeClr val="tx1"/>
                </a:solidFill>
              </a:rPr>
              <a:t>/</a:t>
            </a:r>
            <a:r>
              <a:rPr kumimoji="0" lang="zh-CN" altLang="en-US" sz="2200" dirty="0">
                <a:solidFill>
                  <a:schemeClr val="tx1"/>
                </a:solidFill>
              </a:rPr>
              <a:t>次</a:t>
            </a:r>
            <a:endParaRPr kumimoji="0" lang="en-US" altLang="zh-CN" sz="220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chemeClr val="tx1"/>
                </a:solidFill>
              </a:rPr>
              <a:t>       T</a:t>
            </a:r>
            <a:r>
              <a:rPr kumimoji="0" lang="zh-CN" altLang="en-US" sz="2200" b="1" baseline="-18000" dirty="0">
                <a:solidFill>
                  <a:schemeClr val="tx1"/>
                </a:solidFill>
              </a:rPr>
              <a:t>停顿</a:t>
            </a:r>
            <a:r>
              <a:rPr kumimoji="0" lang="zh-CN" altLang="en-US" sz="2200" dirty="0">
                <a:solidFill>
                  <a:schemeClr val="tx1"/>
                </a:solidFill>
              </a:rPr>
              <a:t>＝</a:t>
            </a:r>
            <a:endParaRPr kumimoji="0"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2" name="Text Box 88"/>
          <p:cNvSpPr txBox="1">
            <a:spLocks noChangeArrowheads="1"/>
          </p:cNvSpPr>
          <p:nvPr/>
        </p:nvSpPr>
        <p:spPr bwMode="auto">
          <a:xfrm>
            <a:off x="1547664" y="4380200"/>
            <a:ext cx="7488832" cy="2183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</a:rPr>
              <a:t>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200" dirty="0">
                <a:solidFill>
                  <a:srgbClr val="C00000"/>
                </a:solidFill>
              </a:rPr>
              <a:t>3</a:t>
            </a:r>
            <a:r>
              <a:rPr kumimoji="0" lang="en-US" altLang="zh-CN" sz="2200" dirty="0">
                <a:solidFill>
                  <a:schemeClr val="tx1"/>
                </a:solidFill>
              </a:rPr>
              <a:t> 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      [5</a:t>
            </a:r>
            <a:r>
              <a:rPr lang="en-US" altLang="zh-CN" sz="2200" b="1" dirty="0">
                <a:solidFill>
                  <a:schemeClr val="tx1"/>
                </a:solidFill>
              </a:rPr>
              <a:t>t+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(</a:t>
            </a:r>
            <a:r>
              <a:rPr kumimoji="0" lang="en-US" altLang="zh-CN" sz="2200" dirty="0">
                <a:solidFill>
                  <a:schemeClr val="tx1"/>
                </a:solidFill>
              </a:rPr>
              <a:t>400+1-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1)</a:t>
            </a:r>
            <a:r>
              <a:rPr lang="en-US" altLang="zh-CN" sz="2200" b="1" dirty="0">
                <a:solidFill>
                  <a:schemeClr val="tx1"/>
                </a:solidFill>
              </a:rPr>
              <a:t>t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]+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3</a:t>
            </a:r>
            <a:r>
              <a:rPr lang="en-US" altLang="zh-CN" sz="2200" b="1" dirty="0">
                <a:solidFill>
                  <a:schemeClr val="tx1"/>
                </a:solidFill>
              </a:rPr>
              <a:t>t</a:t>
            </a:r>
            <a:r>
              <a:rPr lang="zh-CN" altLang="en-US" sz="2200" b="1" dirty="0">
                <a:solidFill>
                  <a:schemeClr val="tx1"/>
                </a:solidFill>
              </a:rPr>
              <a:t>*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kumimoji="0" lang="zh-CN" altLang="en-US" sz="2200" b="1" dirty="0">
                <a:solidFill>
                  <a:schemeClr val="tx1"/>
                </a:solidFill>
              </a:rPr>
              <a:t>＝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705</a:t>
            </a:r>
            <a:r>
              <a:rPr lang="en-US" altLang="zh-CN" sz="2200" b="1" dirty="0">
                <a:solidFill>
                  <a:schemeClr val="tx1"/>
                </a:solidFill>
              </a:rPr>
              <a:t>t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</a:rPr>
              <a:t>    </a:t>
            </a:r>
            <a:r>
              <a:rPr kumimoji="0" lang="en-US" altLang="zh-CN" sz="1800" dirty="0">
                <a:solidFill>
                  <a:schemeClr val="tx1"/>
                </a:solidFill>
              </a:rPr>
              <a:t>    </a:t>
            </a:r>
            <a:r>
              <a:rPr kumimoji="0" lang="en-US" altLang="zh-CN" sz="2200" dirty="0">
                <a:solidFill>
                  <a:srgbClr val="990099"/>
                </a:solidFill>
              </a:rPr>
              <a:t>1</a:t>
            </a:r>
            <a:r>
              <a:rPr kumimoji="0" lang="en-US" altLang="zh-CN" sz="2200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1800" dirty="0">
                <a:solidFill>
                  <a:schemeClr val="tx1"/>
                </a:solidFill>
              </a:rPr>
              <a:t>   </a:t>
            </a:r>
            <a:r>
              <a:rPr kumimoji="0" lang="en-US" altLang="zh-CN" sz="2200" dirty="0">
                <a:solidFill>
                  <a:srgbClr val="C00000"/>
                </a:solidFill>
              </a:rPr>
              <a:t>0</a:t>
            </a:r>
            <a:r>
              <a:rPr kumimoji="0" lang="en-US" altLang="zh-CN" sz="2200" dirty="0">
                <a:solidFill>
                  <a:schemeClr val="tx1"/>
                </a:solidFill>
              </a:rPr>
              <a:t>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1800" dirty="0">
                <a:solidFill>
                  <a:schemeClr val="tx1"/>
                </a:solidFill>
              </a:rPr>
              <a:t>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1800" dirty="0">
                <a:solidFill>
                  <a:schemeClr val="tx1"/>
                </a:solidFill>
              </a:rPr>
              <a:t>    </a:t>
            </a:r>
            <a:r>
              <a:rPr kumimoji="0" lang="en-US" altLang="zh-CN" sz="2200" dirty="0">
                <a:solidFill>
                  <a:srgbClr val="990099"/>
                </a:solidFill>
              </a:rPr>
              <a:t>99</a:t>
            </a:r>
            <a:r>
              <a:rPr kumimoji="0" lang="en-US" altLang="zh-CN" sz="2200" dirty="0">
                <a:solidFill>
                  <a:schemeClr val="tx1"/>
                </a:solidFill>
              </a:rPr>
              <a:t>      </a:t>
            </a:r>
            <a:r>
              <a:rPr kumimoji="0" lang="en-US" altLang="zh-CN" sz="2200" dirty="0">
                <a:solidFill>
                  <a:srgbClr val="C00000"/>
                </a:solidFill>
              </a:rPr>
              <a:t>3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</a:rPr>
              <a:t>[5</a:t>
            </a:r>
            <a:r>
              <a:rPr lang="en-US" altLang="zh-CN" sz="2200" dirty="0">
                <a:solidFill>
                  <a:schemeClr val="tx1"/>
                </a:solidFill>
              </a:rPr>
              <a:t>t+</a:t>
            </a:r>
            <a:r>
              <a:rPr kumimoji="0" lang="en-US" altLang="zh-CN" sz="2200" dirty="0">
                <a:solidFill>
                  <a:schemeClr val="tx1"/>
                </a:solidFill>
              </a:rPr>
              <a:t>(400+1-1)</a:t>
            </a:r>
            <a:r>
              <a:rPr lang="en-US" altLang="zh-CN" sz="2200" dirty="0">
                <a:solidFill>
                  <a:schemeClr val="tx1"/>
                </a:solidFill>
              </a:rPr>
              <a:t>t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]+</a:t>
            </a:r>
            <a:r>
              <a:rPr kumimoji="0" lang="en-US" altLang="zh-CN" sz="22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t</a:t>
            </a:r>
            <a:r>
              <a:rPr lang="zh-CN" altLang="en-US" sz="2200" dirty="0">
                <a:solidFill>
                  <a:schemeClr val="tx1"/>
                </a:solidFill>
              </a:rPr>
              <a:t>*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99</a:t>
            </a:r>
            <a:r>
              <a:rPr kumimoji="0" lang="zh-CN" altLang="en-US" sz="2200" dirty="0">
                <a:solidFill>
                  <a:schemeClr val="tx1"/>
                </a:solidFill>
              </a:rPr>
              <a:t>＝</a:t>
            </a:r>
            <a:r>
              <a:rPr kumimoji="0" lang="en-US" altLang="zh-CN" sz="2200" dirty="0">
                <a:solidFill>
                  <a:schemeClr val="tx1"/>
                </a:solidFill>
              </a:rPr>
              <a:t>702</a:t>
            </a:r>
            <a:r>
              <a:rPr lang="en-US" altLang="zh-CN" sz="2200" dirty="0">
                <a:solidFill>
                  <a:schemeClr val="tx1"/>
                </a:solidFill>
              </a:rPr>
              <a:t>t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</a:rPr>
              <a:t>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200" dirty="0">
                <a:solidFill>
                  <a:srgbClr val="C00000"/>
                </a:solidFill>
              </a:rPr>
              <a:t>1</a:t>
            </a:r>
            <a:r>
              <a:rPr kumimoji="0" lang="en-US" altLang="zh-CN" sz="2200" dirty="0">
                <a:solidFill>
                  <a:schemeClr val="tx1"/>
                </a:solidFill>
              </a:rPr>
              <a:t> 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  </a:t>
            </a:r>
            <a:r>
              <a:rPr kumimoji="0" lang="en-US" altLang="zh-CN" sz="2200" dirty="0">
                <a:solidFill>
                  <a:srgbClr val="C00000"/>
                </a:solidFill>
              </a:rPr>
              <a:t>3</a:t>
            </a:r>
            <a:r>
              <a:rPr kumimoji="0" lang="en-US" altLang="zh-CN" sz="2200" dirty="0">
                <a:solidFill>
                  <a:schemeClr val="tx1"/>
                </a:solidFill>
              </a:rPr>
              <a:t>      </a:t>
            </a:r>
            <a:r>
              <a:rPr kumimoji="0" lang="en-US" altLang="zh-CN" sz="1600" dirty="0">
                <a:solidFill>
                  <a:schemeClr val="tx1"/>
                </a:solidFill>
              </a:rPr>
              <a:t>(</a:t>
            </a:r>
            <a:r>
              <a:rPr kumimoji="0" lang="zh-CN" altLang="en-US" sz="1600" dirty="0">
                <a:solidFill>
                  <a:schemeClr val="tx1"/>
                </a:solidFill>
              </a:rPr>
              <a:t>分支执行完即可回头</a:t>
            </a:r>
            <a:r>
              <a:rPr kumimoji="0" lang="en-US" altLang="zh-CN" sz="16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sz="2200" dirty="0">
                <a:solidFill>
                  <a:schemeClr val="tx1"/>
                </a:solidFill>
              </a:rPr>
              <a:t>   1t*99+3t*1</a:t>
            </a:r>
            <a:r>
              <a:rPr kumimoji="0" lang="zh-CN" altLang="en-US" sz="2200" dirty="0">
                <a:solidFill>
                  <a:schemeClr val="tx1"/>
                </a:solidFill>
              </a:rPr>
              <a:t>＝</a:t>
            </a:r>
            <a:r>
              <a:rPr kumimoji="0" lang="en-US" altLang="zh-CN" sz="2200" dirty="0">
                <a:solidFill>
                  <a:schemeClr val="tx1"/>
                </a:solidFill>
              </a:rPr>
              <a:t>102t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31" y="359222"/>
            <a:ext cx="2555869" cy="5781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延迟分支法：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200"/>
              </a:spcBef>
            </a:pPr>
            <a:r>
              <a:rPr kumimoji="0" lang="en-US" altLang="zh-CN" dirty="0">
                <a:solidFill>
                  <a:schemeClr val="accent2"/>
                </a:solidFill>
              </a:rPr>
              <a:t>    </a:t>
            </a:r>
            <a:r>
              <a:rPr kumimoji="0" lang="zh-CN" altLang="en-US" dirty="0">
                <a:solidFill>
                  <a:schemeClr val="accent2"/>
                </a:solidFill>
              </a:rPr>
              <a:t>延迟槽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  <a:endParaRPr lang="en-US" altLang="zh-CN" spc="-100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700"/>
              </a:spcBef>
            </a:pPr>
            <a:r>
              <a:rPr kumimoji="0" lang="zh-CN" altLang="en-US" dirty="0">
                <a:solidFill>
                  <a:schemeClr val="accent2"/>
                </a:solidFill>
              </a:rPr>
              <a:t>    实现机制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1100"/>
              </a:spcBef>
            </a:pPr>
            <a:r>
              <a:rPr kumimoji="0" lang="en-US" altLang="zh-CN" dirty="0">
                <a:solidFill>
                  <a:schemeClr val="accent2"/>
                </a:solidFill>
              </a:rPr>
              <a:t>    </a:t>
            </a:r>
            <a:r>
              <a:rPr kumimoji="0" lang="zh-CN" altLang="en-US" dirty="0">
                <a:solidFill>
                  <a:schemeClr val="accent2"/>
                </a:solidFill>
              </a:rPr>
              <a:t>停顿拍数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dirty="0">
                <a:solidFill>
                  <a:schemeClr val="accent2"/>
                </a:solidFill>
              </a:rPr>
              <a:t>    </a:t>
            </a:r>
            <a:r>
              <a:rPr kumimoji="0" lang="zh-CN" altLang="en-US" dirty="0">
                <a:solidFill>
                  <a:schemeClr val="accent2"/>
                </a:solidFill>
              </a:rPr>
              <a:t>适用场合</a:t>
            </a:r>
            <a:r>
              <a:rPr kumimoji="0" lang="en-US" altLang="zh-CN" dirty="0">
                <a:solidFill>
                  <a:schemeClr val="accent2"/>
                </a:solidFill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368648"/>
            <a:ext cx="6768752" cy="1502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71780" indent="-271780" eaLnBrk="0" hangingPunct="0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zh-CN" dirty="0">
                <a:solidFill>
                  <a:schemeClr val="tx1"/>
                </a:solidFill>
              </a:rPr>
              <a:t>延迟槽中指令</a:t>
            </a:r>
            <a:r>
              <a:rPr lang="zh-CN" altLang="zh-CN" u="sng" dirty="0">
                <a:solidFill>
                  <a:srgbClr val="0070C0"/>
                </a:solidFill>
              </a:rPr>
              <a:t>总是</a:t>
            </a:r>
            <a:r>
              <a:rPr lang="zh-CN" altLang="zh-CN" u="sng" dirty="0">
                <a:solidFill>
                  <a:schemeClr val="tx1"/>
                </a:solidFill>
              </a:rPr>
              <a:t>被执行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71780" indent="-271780" eaLnBrk="0" hangingPunct="0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使延迟槽中</a:t>
            </a:r>
            <a:r>
              <a:rPr lang="zh-CN" altLang="en-US" u="sng" dirty="0">
                <a:solidFill>
                  <a:srgbClr val="0070C0"/>
                </a:solidFill>
              </a:rPr>
              <a:t>尽量为</a:t>
            </a:r>
            <a:r>
              <a:rPr lang="zh-CN" altLang="en-US" u="sng" dirty="0">
                <a:solidFill>
                  <a:schemeClr val="tx1"/>
                </a:solidFill>
              </a:rPr>
              <a:t>有用指令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zh-CN" spc="-100" dirty="0">
                <a:solidFill>
                  <a:schemeClr val="tx1"/>
                </a:solidFill>
              </a:rPr>
              <a:t>分支指令执行</a:t>
            </a:r>
            <a:r>
              <a:rPr lang="zh-CN" altLang="en-US" spc="-100" dirty="0">
                <a:solidFill>
                  <a:schemeClr val="tx1"/>
                </a:solidFill>
              </a:rPr>
              <a:t>完</a:t>
            </a:r>
            <a:r>
              <a:rPr lang="zh-CN" altLang="zh-CN" spc="-100" dirty="0">
                <a:solidFill>
                  <a:schemeClr val="tx1"/>
                </a:solidFill>
              </a:rPr>
              <a:t>前，</a:t>
            </a:r>
            <a:r>
              <a:rPr lang="zh-CN" altLang="en-US" spc="-100" dirty="0">
                <a:solidFill>
                  <a:schemeClr val="tx1"/>
                </a:solidFill>
              </a:rPr>
              <a:t>可</a:t>
            </a:r>
            <a:r>
              <a:rPr lang="zh-CN" altLang="zh-CN" spc="-100" dirty="0">
                <a:solidFill>
                  <a:schemeClr val="tx1"/>
                </a:solidFill>
              </a:rPr>
              <a:t>流入流水线的指令位置</a:t>
            </a:r>
            <a:endParaRPr lang="en-US" altLang="zh-CN" spc="-100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2E69C1-58BD-474C-87E8-994E3C38958D}"/>
              </a:ext>
            </a:extLst>
          </p:cNvPr>
          <p:cNvGrpSpPr/>
          <p:nvPr/>
        </p:nvGrpSpPr>
        <p:grpSpPr>
          <a:xfrm>
            <a:off x="1691680" y="1836000"/>
            <a:ext cx="4968552" cy="1429145"/>
            <a:chOff x="1691680" y="1836000"/>
            <a:chExt cx="4968552" cy="1429145"/>
          </a:xfrm>
        </p:grpSpPr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55CC0A5A-7775-4413-A708-11381371A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184680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2119534" y="2924816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 flipV="1">
              <a:off x="2119534" y="1836000"/>
              <a:ext cx="0" cy="108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2119534" y="2711570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1691680" y="1844696"/>
              <a:ext cx="432048" cy="10800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2555776" y="2708792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2987824" y="270879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2555776" y="2492768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987824" y="2492770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3419872" y="249277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987824" y="2276744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419872" y="2276746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4283968" y="2708792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419872" y="270879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3851920" y="227674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3419872" y="2066646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851920" y="2066648"/>
              <a:ext cx="432048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4283968" y="206664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851920" y="1850624"/>
              <a:ext cx="432048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16016" y="1844848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4283968" y="227674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716016" y="206087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148064" y="1844848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3851920" y="249277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851920" y="270879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4283968" y="2492770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4716016" y="2276744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5148064" y="2060872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4716016" y="2492770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5148064" y="2276744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3113838" y="2996952"/>
              <a:ext cx="1044116" cy="26819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延迟槽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5580112" y="1844696"/>
              <a:ext cx="432048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5580112" y="2060720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6012160" y="1844696"/>
              <a:ext cx="432048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1" name="右大括号 40"/>
            <p:cNvSpPr/>
            <p:nvPr/>
          </p:nvSpPr>
          <p:spPr bwMode="auto">
            <a:xfrm rot="5400000">
              <a:off x="3596354" y="2316413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6252145" y="2204864"/>
            <a:ext cx="2324869" cy="648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T</a:t>
            </a:r>
            <a:r>
              <a:rPr lang="zh-CN" altLang="en-US" sz="1800" baseline="-18000" dirty="0">
                <a:solidFill>
                  <a:schemeClr val="tx1"/>
                </a:solidFill>
                <a:latin typeface="+mn-ea"/>
              </a:rPr>
              <a:t>延迟</a:t>
            </a:r>
            <a:r>
              <a:rPr lang="zh-CN" altLang="en-US" sz="1800" baseline="-16000" dirty="0">
                <a:solidFill>
                  <a:schemeClr val="tx1"/>
                </a:solidFill>
                <a:latin typeface="+mn-ea"/>
              </a:rPr>
              <a:t>分支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T</a:t>
            </a:r>
            <a:r>
              <a:rPr lang="zh-CN" altLang="en-US" sz="1800" baseline="-18000" dirty="0">
                <a:solidFill>
                  <a:schemeClr val="tx1"/>
                </a:solidFill>
              </a:rPr>
              <a:t>分支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zh-CN" altLang="en-US" sz="1800" baseline="-18000" dirty="0">
                <a:solidFill>
                  <a:schemeClr val="tx1"/>
                </a:solidFill>
              </a:rPr>
              <a:t>延迟槽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     </a:t>
            </a:r>
            <a:r>
              <a:rPr lang="en-US" altLang="zh-CN" sz="1800" b="1" spc="300" dirty="0">
                <a:solidFill>
                  <a:schemeClr val="tx1"/>
                </a:solidFill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7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拍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6" name="Text Box 88"/>
          <p:cNvSpPr txBox="1">
            <a:spLocks noChangeArrowheads="1"/>
          </p:cNvSpPr>
          <p:nvPr/>
        </p:nvSpPr>
        <p:spPr bwMode="auto">
          <a:xfrm>
            <a:off x="2411760" y="3212976"/>
            <a:ext cx="6624736" cy="33070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软件实现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编译时</a:t>
            </a:r>
            <a:r>
              <a:rPr lang="zh-CN" altLang="en-US" sz="1800" u="sng" dirty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指令序列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dirty="0">
              <a:solidFill>
                <a:schemeClr val="tx1"/>
              </a:solidFill>
            </a:endParaRPr>
          </a:p>
          <a:p>
            <a:pPr algn="l" eaLnBrk="0" hangingPunct="0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延迟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槽中</a:t>
            </a:r>
            <a:r>
              <a:rPr lang="zh-CN" altLang="en-US" b="1" u="sng" dirty="0">
                <a:solidFill>
                  <a:srgbClr val="0070C0"/>
                </a:solidFill>
                <a:latin typeface="+mn-ea"/>
                <a:ea typeface="+mn-ea"/>
              </a:rPr>
              <a:t>均为</a:t>
            </a:r>
            <a:r>
              <a:rPr lang="en-US" altLang="zh-CN" b="1" u="sng" dirty="0" err="1">
                <a:solidFill>
                  <a:srgbClr val="0070C0"/>
                </a:solidFill>
                <a:latin typeface="+mn-ea"/>
                <a:ea typeface="+mn-ea"/>
              </a:rPr>
              <a:t>nop</a:t>
            </a:r>
            <a:r>
              <a:rPr lang="zh-CN" altLang="en-US" b="1" u="sng" dirty="0">
                <a:solidFill>
                  <a:srgbClr val="0070C0"/>
                </a:solidFill>
                <a:latin typeface="+mn-ea"/>
                <a:ea typeface="+mn-ea"/>
              </a:rPr>
              <a:t>指令</a:t>
            </a:r>
            <a:r>
              <a:rPr lang="zh-CN" altLang="zh-CN" b="1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，＝阻塞法；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延迟槽中</a:t>
            </a:r>
            <a:r>
              <a:rPr lang="zh-CN" altLang="en-US" b="1" u="sng" spc="250" dirty="0">
                <a:solidFill>
                  <a:srgbClr val="0070C0"/>
                </a:solidFill>
                <a:latin typeface="+mn-ea"/>
              </a:rPr>
              <a:t>含有用指令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时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，＜阻塞法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eaLnBrk="0" hangingPunct="0"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延迟槽＝</a:t>
            </a:r>
            <a:r>
              <a:rPr kumimoji="0" lang="en-US" altLang="zh-CN" dirty="0">
                <a:solidFill>
                  <a:srgbClr val="0070C0"/>
                </a:solidFill>
              </a:rPr>
              <a:t>1</a:t>
            </a:r>
            <a:r>
              <a:rPr kumimoji="0" lang="zh-CN" altLang="en-US" dirty="0">
                <a:solidFill>
                  <a:srgbClr val="0070C0"/>
                </a:solidFill>
              </a:rPr>
              <a:t>条</a:t>
            </a:r>
            <a:r>
              <a:rPr kumimoji="0" lang="zh-CN" altLang="en-US" dirty="0">
                <a:solidFill>
                  <a:schemeClr val="tx1"/>
                </a:solidFill>
              </a:rPr>
              <a:t>指令时</a:t>
            </a:r>
            <a:r>
              <a:rPr kumimoji="0" lang="en-US" altLang="zh-CN" sz="1800" dirty="0">
                <a:solidFill>
                  <a:schemeClr val="tx1"/>
                </a:solidFill>
              </a:rPr>
              <a:t>(</a:t>
            </a:r>
            <a:r>
              <a:rPr kumimoji="0" lang="zh-CN" altLang="en-US" sz="1800" dirty="0">
                <a:solidFill>
                  <a:schemeClr val="tx1"/>
                </a:solidFill>
              </a:rPr>
              <a:t>即</a:t>
            </a:r>
            <a:r>
              <a:rPr kumimoji="0" lang="en-US" altLang="zh-CN" sz="1800" i="1" dirty="0">
                <a:solidFill>
                  <a:schemeClr val="tx1"/>
                </a:solidFill>
              </a:rPr>
              <a:t>T</a:t>
            </a:r>
            <a:r>
              <a:rPr kumimoji="0" lang="zh-CN" altLang="en-US" sz="1800" baseline="-18000" dirty="0">
                <a:solidFill>
                  <a:schemeClr val="tx1"/>
                </a:solidFill>
              </a:rPr>
              <a:t>分支</a:t>
            </a:r>
            <a:r>
              <a:rPr kumimoji="0" lang="zh-CN" altLang="en-US" sz="1800" dirty="0">
                <a:solidFill>
                  <a:schemeClr val="tx1"/>
                </a:solidFill>
              </a:rPr>
              <a:t>＝</a:t>
            </a:r>
            <a:r>
              <a:rPr kumimoji="0" lang="en-US" altLang="zh-CN" sz="1800" dirty="0">
                <a:solidFill>
                  <a:schemeClr val="tx1"/>
                </a:solidFill>
              </a:rPr>
              <a:t>2</a:t>
            </a:r>
            <a:r>
              <a:rPr kumimoji="0" lang="en-US" altLang="zh-CN" sz="1800" i="1" dirty="0">
                <a:solidFill>
                  <a:schemeClr val="tx1"/>
                </a:solidFill>
              </a:rPr>
              <a:t>T</a:t>
            </a:r>
            <a:r>
              <a:rPr kumimoji="0" lang="en-US" altLang="zh-CN" sz="1800" baseline="-18000" dirty="0">
                <a:solidFill>
                  <a:schemeClr val="tx1"/>
                </a:solidFill>
              </a:rPr>
              <a:t>C</a:t>
            </a:r>
            <a:r>
              <a:rPr kumimoji="0" lang="en-US" altLang="zh-CN" sz="1800" dirty="0">
                <a:solidFill>
                  <a:schemeClr val="tx1"/>
                </a:solidFill>
              </a:rPr>
              <a:t>)</a:t>
            </a:r>
            <a:r>
              <a:rPr kumimoji="0" lang="zh-CN" altLang="en-US" sz="1800" dirty="0">
                <a:solidFill>
                  <a:schemeClr val="tx1"/>
                </a:solidFill>
              </a:rPr>
              <a:t>   </a:t>
            </a:r>
            <a:r>
              <a:rPr kumimoji="0" lang="zh-CN" altLang="en-US" sz="1600" dirty="0">
                <a:solidFill>
                  <a:schemeClr val="tx1"/>
                </a:solidFill>
              </a:rPr>
              <a:t>←性能损失</a:t>
            </a:r>
            <a:r>
              <a:rPr kumimoji="0" lang="en-US" altLang="zh-CN" sz="1400" dirty="0">
                <a:solidFill>
                  <a:schemeClr val="tx1"/>
                </a:solidFill>
              </a:rPr>
              <a:t>(</a:t>
            </a:r>
            <a:r>
              <a:rPr kumimoji="0" lang="zh-CN" altLang="en-US" sz="1400" dirty="0">
                <a:solidFill>
                  <a:schemeClr val="tx1"/>
                </a:solidFill>
              </a:rPr>
              <a:t>为</a:t>
            </a:r>
            <a:r>
              <a:rPr kumimoji="0" lang="en-US" altLang="zh-CN" sz="1400" dirty="0" err="1">
                <a:solidFill>
                  <a:schemeClr val="tx1"/>
                </a:solidFill>
              </a:rPr>
              <a:t>nop</a:t>
            </a:r>
            <a:r>
              <a:rPr kumimoji="0" lang="en-US" altLang="zh-CN" sz="1400" dirty="0">
                <a:solidFill>
                  <a:schemeClr val="tx1"/>
                </a:solidFill>
              </a:rPr>
              <a:t>)</a:t>
            </a:r>
            <a:r>
              <a:rPr kumimoji="0" lang="zh-CN" altLang="en-US" sz="1600" dirty="0">
                <a:solidFill>
                  <a:schemeClr val="tx1"/>
                </a:solidFill>
              </a:rPr>
              <a:t>小</a:t>
            </a:r>
            <a:endParaRPr kumimoji="0" lang="en-US" altLang="zh-CN" sz="1600" dirty="0">
              <a:solidFill>
                <a:schemeClr val="tx1"/>
              </a:solidFill>
            </a:endParaRPr>
          </a:p>
          <a:p>
            <a:pPr eaLnBrk="0" hangingPunct="0">
              <a:lnSpc>
                <a:spcPct val="105000"/>
              </a:lnSpc>
            </a:pPr>
            <a:r>
              <a:rPr kumimoji="0" lang="en-US" altLang="zh-CN" sz="1800" i="1" dirty="0">
                <a:solidFill>
                  <a:schemeClr val="tx1"/>
                </a:solidFill>
              </a:rPr>
              <a:t>           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zh-CN" altLang="en-US" sz="1800" dirty="0">
                <a:solidFill>
                  <a:srgbClr val="0070C0"/>
                </a:solidFill>
                <a:latin typeface="+mn-ea"/>
              </a:rPr>
              <a:t>≥</a:t>
            </a:r>
            <a:r>
              <a:rPr kumimoji="0" lang="en-US" altLang="zh-CN" sz="1800" dirty="0">
                <a:solidFill>
                  <a:srgbClr val="0070C0"/>
                </a:solidFill>
              </a:rPr>
              <a:t>2</a:t>
            </a:r>
            <a:r>
              <a:rPr kumimoji="0" lang="zh-CN" altLang="en-US" sz="1800" dirty="0">
                <a:solidFill>
                  <a:srgbClr val="0070C0"/>
                </a:solidFill>
              </a:rPr>
              <a:t>条</a:t>
            </a:r>
            <a:r>
              <a:rPr kumimoji="0" lang="zh-CN" altLang="en-US" sz="1800" dirty="0">
                <a:solidFill>
                  <a:schemeClr val="tx1"/>
                </a:solidFill>
              </a:rPr>
              <a:t>时常用</a:t>
            </a:r>
            <a:r>
              <a:rPr kumimoji="0" lang="zh-CN" altLang="en-US" sz="1800" u="sng" dirty="0">
                <a:solidFill>
                  <a:schemeClr val="tx1"/>
                </a:solidFill>
              </a:rPr>
              <a:t>分支预测</a:t>
            </a:r>
            <a:r>
              <a:rPr kumimoji="0" lang="zh-CN" altLang="en-US" sz="1800" dirty="0">
                <a:solidFill>
                  <a:schemeClr val="tx1"/>
                </a:solidFill>
              </a:rPr>
              <a:t>法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0" lang="zh-CN" altLang="en-US" sz="1600" dirty="0">
                <a:solidFill>
                  <a:schemeClr val="tx1"/>
                </a:solidFill>
              </a:rPr>
              <a:t>←</a:t>
            </a:r>
            <a:r>
              <a:rPr kumimoji="0" lang="zh-CN" altLang="en-US" sz="1600" dirty="0">
                <a:solidFill>
                  <a:schemeClr val="tx1"/>
                </a:solidFill>
                <a:latin typeface="+mn-ea"/>
              </a:rPr>
              <a:t>与延迟分支法</a:t>
            </a:r>
            <a:r>
              <a:rPr kumimoji="0" lang="zh-CN" altLang="en-US" sz="1600" dirty="0">
                <a:latin typeface="+mn-ea"/>
              </a:rPr>
              <a:t>不兼容</a:t>
            </a:r>
            <a:endParaRPr kumimoji="0" lang="en-US" altLang="zh-CN" sz="1600" dirty="0">
              <a:latin typeface="+mn-ea"/>
            </a:endParaRPr>
          </a:p>
        </p:txBody>
      </p:sp>
      <p:sp>
        <p:nvSpPr>
          <p:cNvPr id="48" name="线形标注 2 47"/>
          <p:cNvSpPr/>
          <p:nvPr/>
        </p:nvSpPr>
        <p:spPr bwMode="auto">
          <a:xfrm>
            <a:off x="6588224" y="620688"/>
            <a:ext cx="1854019" cy="576064"/>
          </a:xfrm>
          <a:prstGeom prst="borderCallout2">
            <a:avLst>
              <a:gd name="adj1" fmla="val 49933"/>
              <a:gd name="adj2" fmla="val 78"/>
              <a:gd name="adj3" fmla="val 51104"/>
              <a:gd name="adj4" fmla="val -16071"/>
              <a:gd name="adj5" fmla="val 32093"/>
              <a:gd name="adj6" fmla="val -3571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 eaLnBrk="0" hangingPunct="0"/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逻辑上延长了分支指令执行时间</a:t>
            </a:r>
            <a:endParaRPr kumimoji="0" lang="en-US" altLang="zh-CN" sz="1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267744" y="3717032"/>
            <a:ext cx="6408712" cy="1008509"/>
            <a:chOff x="2699792" y="4725144"/>
            <a:chExt cx="6408712" cy="1008509"/>
          </a:xfrm>
        </p:grpSpPr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788024" y="5229596"/>
              <a:ext cx="4320479" cy="2520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4788024" y="4725144"/>
              <a:ext cx="4320480" cy="10085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顺序指令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I1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～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I5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中</a:t>
              </a:r>
              <a:r>
                <a:rPr lang="zh-CN" altLang="en-US" sz="1600" b="1" u="sng" dirty="0">
                  <a:latin typeface="宋体" panose="02010600030101010101" pitchFamily="2" charset="-122"/>
                </a:rPr>
                <a:t>与</a:t>
              </a:r>
              <a:r>
                <a:rPr lang="en-US" altLang="zh-CN" sz="1600" b="1" u="sng" dirty="0">
                  <a:latin typeface="宋体" panose="02010600030101010101" pitchFamily="2" charset="-122"/>
                </a:rPr>
                <a:t>I6</a:t>
              </a:r>
              <a:r>
                <a:rPr lang="zh-CN" altLang="en-US" sz="1600" b="1" u="sng" dirty="0">
                  <a:latin typeface="宋体" panose="02010600030101010101" pitchFamily="2" charset="-122"/>
                </a:rPr>
                <a:t>有相关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的指令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转移指令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I6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延迟槽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I1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～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I5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中</a:t>
              </a:r>
              <a:r>
                <a:rPr lang="zh-CN" altLang="en-US" sz="1600" b="1" u="sng" dirty="0">
                  <a:latin typeface="宋体" panose="02010600030101010101" pitchFamily="2" charset="-122"/>
                </a:rPr>
                <a:t>与</a:t>
              </a:r>
              <a:r>
                <a:rPr lang="en-US" altLang="zh-CN" sz="1600" b="1" u="sng" dirty="0">
                  <a:latin typeface="宋体" panose="02010600030101010101" pitchFamily="2" charset="-122"/>
                </a:rPr>
                <a:t>I6</a:t>
              </a:r>
              <a:r>
                <a:rPr lang="zh-CN" altLang="en-US" sz="1600" b="1" u="sng" dirty="0">
                  <a:latin typeface="宋体" panose="02010600030101010101" pitchFamily="2" charset="-122"/>
                </a:rPr>
                <a:t>无相关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的指令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或</a:t>
              </a:r>
              <a:r>
                <a:rPr lang="en-US" altLang="zh-CN" sz="1600" b="1" dirty="0" err="1">
                  <a:solidFill>
                    <a:schemeClr val="accent2"/>
                  </a:solidFill>
                  <a:latin typeface="宋体" panose="02010600030101010101" pitchFamily="2" charset="-122"/>
                </a:rPr>
                <a:t>nop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顺序指令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I7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～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I9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1584000" cy="10085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顺序指令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I1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～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I5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转移指令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I6</a:t>
              </a:r>
            </a:p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顺序指令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I7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～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I9</a:t>
              </a: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4390901" y="5085581"/>
              <a:ext cx="325115" cy="34719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214281" y="1268760"/>
            <a:ext cx="6156779" cy="2644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多周期数据通路回顾：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以</a:t>
            </a:r>
            <a:r>
              <a:rPr lang="en-US" altLang="zh-CN" sz="1800" dirty="0">
                <a:solidFill>
                  <a:schemeClr val="tx1"/>
                </a:solidFill>
              </a:rPr>
              <a:t>MIPS</a:t>
            </a:r>
            <a:r>
              <a:rPr lang="zh-CN" altLang="en-US" sz="1800" dirty="0">
                <a:solidFill>
                  <a:schemeClr val="tx1"/>
                </a:solidFill>
              </a:rPr>
              <a:t>为例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指令执行过程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0" y="328613"/>
            <a:ext cx="6324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节  流水线的实现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spc="-80" dirty="0">
                <a:solidFill>
                  <a:schemeClr val="tx1"/>
                </a:solidFill>
                <a:latin typeface="+mn-ea"/>
                <a:ea typeface="+mn-ea"/>
              </a:rPr>
              <a:t>流水线数据通路的实现，流水线控制器的实现</a:t>
            </a:r>
            <a:endParaRPr lang="en-US" altLang="zh-CN" sz="2200" b="1" u="none" spc="-8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971664" y="1772816"/>
            <a:ext cx="7847098" cy="1656184"/>
            <a:chOff x="971664" y="1772816"/>
            <a:chExt cx="7847098" cy="1656184"/>
          </a:xfrm>
        </p:grpSpPr>
        <p:grpSp>
          <p:nvGrpSpPr>
            <p:cNvPr id="6" name="组合 5"/>
            <p:cNvGrpSpPr/>
            <p:nvPr/>
          </p:nvGrpSpPr>
          <p:grpSpPr>
            <a:xfrm>
              <a:off x="2555816" y="2188096"/>
              <a:ext cx="6057940" cy="815696"/>
              <a:chOff x="2555816" y="3556248"/>
              <a:chExt cx="6057940" cy="815696"/>
            </a:xfrm>
          </p:grpSpPr>
          <p:sp>
            <p:nvSpPr>
              <p:cNvPr id="7" name="Text Box 323"/>
              <p:cNvSpPr txBox="1">
                <a:spLocks noChangeArrowheads="1"/>
              </p:cNvSpPr>
              <p:nvPr/>
            </p:nvSpPr>
            <p:spPr bwMode="auto">
              <a:xfrm>
                <a:off x="2555816" y="3573048"/>
                <a:ext cx="36000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IR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" name="Text Box 323"/>
              <p:cNvSpPr txBox="1">
                <a:spLocks noChangeArrowheads="1"/>
              </p:cNvSpPr>
              <p:nvPr/>
            </p:nvSpPr>
            <p:spPr bwMode="auto">
              <a:xfrm>
                <a:off x="5006328" y="3556248"/>
                <a:ext cx="285752" cy="3048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A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9" name="Text Box 323"/>
              <p:cNvSpPr txBox="1">
                <a:spLocks noChangeArrowheads="1"/>
              </p:cNvSpPr>
              <p:nvPr/>
            </p:nvSpPr>
            <p:spPr bwMode="auto">
              <a:xfrm>
                <a:off x="5006328" y="3933056"/>
                <a:ext cx="285752" cy="3048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B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" name="Text Box 323"/>
              <p:cNvSpPr txBox="1">
                <a:spLocks noChangeArrowheads="1"/>
              </p:cNvSpPr>
              <p:nvPr/>
            </p:nvSpPr>
            <p:spPr bwMode="auto">
              <a:xfrm>
                <a:off x="6734520" y="3693424"/>
                <a:ext cx="285752" cy="3048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T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1" name="Text Box 323"/>
              <p:cNvSpPr txBox="1">
                <a:spLocks noChangeArrowheads="1"/>
              </p:cNvSpPr>
              <p:nvPr/>
            </p:nvSpPr>
            <p:spPr bwMode="auto">
              <a:xfrm>
                <a:off x="8328004" y="3836300"/>
                <a:ext cx="285752" cy="3048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M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Text Box 323"/>
              <p:cNvSpPr txBox="1">
                <a:spLocks noChangeArrowheads="1"/>
              </p:cNvSpPr>
              <p:nvPr/>
            </p:nvSpPr>
            <p:spPr bwMode="auto">
              <a:xfrm>
                <a:off x="6734520" y="4067144"/>
                <a:ext cx="285752" cy="3048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C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71664" y="2099574"/>
              <a:ext cx="7128664" cy="1185410"/>
              <a:chOff x="971664" y="608774"/>
              <a:chExt cx="7128664" cy="1185410"/>
            </a:xfrm>
          </p:grpSpPr>
          <p:sp>
            <p:nvSpPr>
              <p:cNvPr id="14" name="Text Box 322"/>
              <p:cNvSpPr txBox="1">
                <a:spLocks noChangeArrowheads="1"/>
              </p:cNvSpPr>
              <p:nvPr/>
            </p:nvSpPr>
            <p:spPr bwMode="auto">
              <a:xfrm>
                <a:off x="5724128" y="752798"/>
                <a:ext cx="648000" cy="504000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5" name="Text Box 323"/>
              <p:cNvSpPr txBox="1">
                <a:spLocks noChangeArrowheads="1"/>
              </p:cNvSpPr>
              <p:nvPr/>
            </p:nvSpPr>
            <p:spPr bwMode="auto">
              <a:xfrm>
                <a:off x="4068024" y="789986"/>
                <a:ext cx="720000" cy="466748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GPRs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6" name="Text Box 365"/>
              <p:cNvSpPr txBox="1">
                <a:spLocks noChangeArrowheads="1"/>
              </p:cNvSpPr>
              <p:nvPr/>
            </p:nvSpPr>
            <p:spPr bwMode="auto">
              <a:xfrm>
                <a:off x="7524328" y="760714"/>
                <a:ext cx="576000" cy="792000"/>
              </a:xfrm>
              <a:prstGeom prst="rect">
                <a:avLst/>
              </a:prstGeom>
              <a:solidFill>
                <a:srgbClr val="99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DMEM</a:t>
                </a:r>
              </a:p>
            </p:txBody>
          </p:sp>
          <p:sp>
            <p:nvSpPr>
              <p:cNvPr id="17" name="Text Box 365"/>
              <p:cNvSpPr txBox="1">
                <a:spLocks noChangeArrowheads="1"/>
              </p:cNvSpPr>
              <p:nvPr/>
            </p:nvSpPr>
            <p:spPr bwMode="auto">
              <a:xfrm>
                <a:off x="1619736" y="608774"/>
                <a:ext cx="576000" cy="504000"/>
              </a:xfrm>
              <a:prstGeom prst="rect">
                <a:avLst/>
              </a:prstGeom>
              <a:solidFill>
                <a:srgbClr val="99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IMEM</a:t>
                </a:r>
              </a:p>
            </p:txBody>
          </p:sp>
          <p:sp>
            <p:nvSpPr>
              <p:cNvPr id="18" name="Text Box 323"/>
              <p:cNvSpPr txBox="1">
                <a:spLocks noChangeArrowheads="1"/>
              </p:cNvSpPr>
              <p:nvPr/>
            </p:nvSpPr>
            <p:spPr bwMode="auto">
              <a:xfrm>
                <a:off x="971664" y="680758"/>
                <a:ext cx="360000" cy="288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PC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9" name="Text Box 322"/>
              <p:cNvSpPr txBox="1">
                <a:spLocks noChangeArrowheads="1"/>
              </p:cNvSpPr>
              <p:nvPr/>
            </p:nvSpPr>
            <p:spPr bwMode="auto">
              <a:xfrm>
                <a:off x="4068024" y="1332218"/>
                <a:ext cx="720000" cy="288000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ExtU</a:t>
                </a:r>
                <a:endPara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0" name="Text Box 323"/>
              <p:cNvSpPr txBox="1">
                <a:spLocks noChangeArrowheads="1"/>
              </p:cNvSpPr>
              <p:nvPr/>
            </p:nvSpPr>
            <p:spPr bwMode="auto">
              <a:xfrm>
                <a:off x="3131880" y="1578184"/>
                <a:ext cx="360000" cy="2160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ID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58224" y="1772816"/>
              <a:ext cx="5618233" cy="1656184"/>
              <a:chOff x="3058224" y="3645024"/>
              <a:chExt cx="5618233" cy="1656184"/>
            </a:xfrm>
          </p:grpSpPr>
          <p:cxnSp>
            <p:nvCxnSpPr>
              <p:cNvPr id="22" name="直接箭头连接符 69"/>
              <p:cNvCxnSpPr/>
              <p:nvPr/>
            </p:nvCxnSpPr>
            <p:spPr>
              <a:xfrm flipH="1">
                <a:off x="3058224" y="3645024"/>
                <a:ext cx="1608" cy="1656184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69"/>
              <p:cNvCxnSpPr/>
              <p:nvPr/>
            </p:nvCxnSpPr>
            <p:spPr>
              <a:xfrm flipH="1">
                <a:off x="5364088" y="3645024"/>
                <a:ext cx="1588" cy="1656184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69"/>
              <p:cNvCxnSpPr/>
              <p:nvPr/>
            </p:nvCxnSpPr>
            <p:spPr>
              <a:xfrm>
                <a:off x="7092280" y="3645024"/>
                <a:ext cx="0" cy="1656184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69"/>
              <p:cNvCxnSpPr/>
              <p:nvPr/>
            </p:nvCxnSpPr>
            <p:spPr>
              <a:xfrm>
                <a:off x="8676456" y="3659274"/>
                <a:ext cx="1" cy="1641934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339702" y="2347292"/>
              <a:ext cx="1216074" cy="1588"/>
              <a:chOff x="1111138" y="4723556"/>
              <a:chExt cx="1216074" cy="1588"/>
            </a:xfrm>
          </p:grpSpPr>
          <p:cxnSp>
            <p:nvCxnSpPr>
              <p:cNvPr id="27" name="直接箭头连接符 69"/>
              <p:cNvCxnSpPr/>
              <p:nvPr/>
            </p:nvCxnSpPr>
            <p:spPr>
              <a:xfrm>
                <a:off x="1968394" y="4723556"/>
                <a:ext cx="35881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69"/>
              <p:cNvCxnSpPr/>
              <p:nvPr/>
            </p:nvCxnSpPr>
            <p:spPr>
              <a:xfrm>
                <a:off x="1111138" y="4723556"/>
                <a:ext cx="285752" cy="1588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3851920" y="1988912"/>
              <a:ext cx="4966842" cy="648000"/>
              <a:chOff x="3851920" y="4365176"/>
              <a:chExt cx="4966842" cy="648000"/>
            </a:xfrm>
          </p:grpSpPr>
          <p:cxnSp>
            <p:nvCxnSpPr>
              <p:cNvPr id="30" name="直接箭头连接符 69"/>
              <p:cNvCxnSpPr/>
              <p:nvPr/>
            </p:nvCxnSpPr>
            <p:spPr>
              <a:xfrm rot="10800000" flipV="1">
                <a:off x="4572304" y="4369049"/>
                <a:ext cx="2736000" cy="288000"/>
              </a:xfrm>
              <a:prstGeom prst="bentConnector3">
                <a:avLst>
                  <a:gd name="adj1" fmla="val 10010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69"/>
              <p:cNvCxnSpPr/>
              <p:nvPr/>
            </p:nvCxnSpPr>
            <p:spPr>
              <a:xfrm rot="5400000">
                <a:off x="4067166" y="4515297"/>
                <a:ext cx="288000" cy="1588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69"/>
              <p:cNvCxnSpPr/>
              <p:nvPr/>
            </p:nvCxnSpPr>
            <p:spPr>
              <a:xfrm rot="5400000" flipH="1" flipV="1">
                <a:off x="3636317" y="4587694"/>
                <a:ext cx="432000" cy="794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69"/>
              <p:cNvCxnSpPr/>
              <p:nvPr/>
            </p:nvCxnSpPr>
            <p:spPr>
              <a:xfrm flipV="1">
                <a:off x="8604448" y="4365176"/>
                <a:ext cx="214314" cy="64800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69"/>
              <p:cNvCxnSpPr/>
              <p:nvPr/>
            </p:nvCxnSpPr>
            <p:spPr>
              <a:xfrm flipH="1">
                <a:off x="7308328" y="4372091"/>
                <a:ext cx="151043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69"/>
              <p:cNvCxnSpPr/>
              <p:nvPr/>
            </p:nvCxnSpPr>
            <p:spPr>
              <a:xfrm flipV="1">
                <a:off x="7236296" y="4371511"/>
                <a:ext cx="0" cy="50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5472328" y="2492896"/>
              <a:ext cx="2842378" cy="648072"/>
              <a:chOff x="5472328" y="4869160"/>
              <a:chExt cx="2842378" cy="648072"/>
            </a:xfrm>
          </p:grpSpPr>
          <p:cxnSp>
            <p:nvCxnSpPr>
              <p:cNvPr id="37" name="直接箭头连接符 69"/>
              <p:cNvCxnSpPr/>
              <p:nvPr/>
            </p:nvCxnSpPr>
            <p:spPr>
              <a:xfrm>
                <a:off x="7020272" y="4869160"/>
                <a:ext cx="216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69"/>
              <p:cNvCxnSpPr/>
              <p:nvPr/>
            </p:nvCxnSpPr>
            <p:spPr>
              <a:xfrm>
                <a:off x="7236296" y="4871363"/>
                <a:ext cx="288000" cy="1588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69"/>
              <p:cNvCxnSpPr/>
              <p:nvPr/>
            </p:nvCxnSpPr>
            <p:spPr>
              <a:xfrm flipV="1">
                <a:off x="5472328" y="5228553"/>
                <a:ext cx="2052000" cy="288000"/>
              </a:xfrm>
              <a:prstGeom prst="bentConnector3">
                <a:avLst>
                  <a:gd name="adj1" fmla="val 91826"/>
                </a:avLst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69"/>
              <p:cNvCxnSpPr/>
              <p:nvPr/>
            </p:nvCxnSpPr>
            <p:spPr>
              <a:xfrm rot="5400000">
                <a:off x="5260830" y="5300438"/>
                <a:ext cx="43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69"/>
              <p:cNvCxnSpPr/>
              <p:nvPr/>
            </p:nvCxnSpPr>
            <p:spPr>
              <a:xfrm>
                <a:off x="8100392" y="5011588"/>
                <a:ext cx="21431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4788024" y="2352223"/>
              <a:ext cx="1944176" cy="724640"/>
              <a:chOff x="4788024" y="4728487"/>
              <a:chExt cx="1944176" cy="724640"/>
            </a:xfrm>
          </p:grpSpPr>
          <p:cxnSp>
            <p:nvCxnSpPr>
              <p:cNvPr id="43" name="直接箭头连接符 69"/>
              <p:cNvCxnSpPr/>
              <p:nvPr/>
            </p:nvCxnSpPr>
            <p:spPr>
              <a:xfrm flipV="1">
                <a:off x="4788024" y="5093087"/>
                <a:ext cx="792000" cy="288000"/>
              </a:xfrm>
              <a:prstGeom prst="bentConnector3">
                <a:avLst>
                  <a:gd name="adj1" fmla="val 9991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 Box 323"/>
              <p:cNvSpPr txBox="1">
                <a:spLocks noChangeArrowheads="1"/>
              </p:cNvSpPr>
              <p:nvPr/>
            </p:nvSpPr>
            <p:spPr bwMode="auto">
              <a:xfrm>
                <a:off x="6228184" y="5238813"/>
                <a:ext cx="285752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ZF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45" name="直接箭头连接符 69"/>
              <p:cNvCxnSpPr/>
              <p:nvPr/>
            </p:nvCxnSpPr>
            <p:spPr>
              <a:xfrm>
                <a:off x="5292128" y="4728487"/>
                <a:ext cx="43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69"/>
              <p:cNvCxnSpPr/>
              <p:nvPr/>
            </p:nvCxnSpPr>
            <p:spPr>
              <a:xfrm>
                <a:off x="5292128" y="5083596"/>
                <a:ext cx="43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69"/>
              <p:cNvCxnSpPr/>
              <p:nvPr/>
            </p:nvCxnSpPr>
            <p:spPr>
              <a:xfrm>
                <a:off x="6372200" y="4869775"/>
                <a:ext cx="360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69"/>
              <p:cNvCxnSpPr/>
              <p:nvPr/>
            </p:nvCxnSpPr>
            <p:spPr>
              <a:xfrm>
                <a:off x="6372200" y="5013176"/>
                <a:ext cx="360000" cy="216000"/>
              </a:xfrm>
              <a:prstGeom prst="bentConnector3">
                <a:avLst>
                  <a:gd name="adj1" fmla="val 26909"/>
                </a:avLst>
              </a:prstGeom>
              <a:ln w="19050">
                <a:solidFill>
                  <a:srgbClr val="99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>
              <a:off x="2915856" y="1990871"/>
              <a:ext cx="2088192" cy="1222105"/>
              <a:chOff x="2915856" y="4367135"/>
              <a:chExt cx="2088192" cy="1222105"/>
            </a:xfrm>
          </p:grpSpPr>
          <p:cxnSp>
            <p:nvCxnSpPr>
              <p:cNvPr id="50" name="直接箭头连接符 69"/>
              <p:cNvCxnSpPr/>
              <p:nvPr/>
            </p:nvCxnSpPr>
            <p:spPr>
              <a:xfrm>
                <a:off x="3275856" y="4797473"/>
                <a:ext cx="792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3275856" y="5013497"/>
                <a:ext cx="792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69"/>
              <p:cNvCxnSpPr/>
              <p:nvPr/>
            </p:nvCxnSpPr>
            <p:spPr>
              <a:xfrm>
                <a:off x="4789734" y="4728808"/>
                <a:ext cx="21431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69"/>
              <p:cNvCxnSpPr/>
              <p:nvPr/>
            </p:nvCxnSpPr>
            <p:spPr>
              <a:xfrm>
                <a:off x="4789734" y="5084410"/>
                <a:ext cx="21431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69"/>
              <p:cNvCxnSpPr/>
              <p:nvPr/>
            </p:nvCxnSpPr>
            <p:spPr>
              <a:xfrm flipV="1">
                <a:off x="3275856" y="4367135"/>
                <a:ext cx="936000" cy="214314"/>
              </a:xfrm>
              <a:prstGeom prst="bentConnector3">
                <a:avLst>
                  <a:gd name="adj1" fmla="val 41769"/>
                </a:avLst>
              </a:prstGeom>
              <a:ln w="19050">
                <a:solidFill>
                  <a:srgbClr val="CC33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69"/>
              <p:cNvCxnSpPr/>
              <p:nvPr/>
            </p:nvCxnSpPr>
            <p:spPr>
              <a:xfrm>
                <a:off x="3275856" y="5371750"/>
                <a:ext cx="792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323"/>
              <p:cNvSpPr txBox="1">
                <a:spLocks noChangeArrowheads="1"/>
              </p:cNvSpPr>
              <p:nvPr/>
            </p:nvSpPr>
            <p:spPr bwMode="auto">
              <a:xfrm>
                <a:off x="3275856" y="4371618"/>
                <a:ext cx="357190" cy="6429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rd</a:t>
                </a:r>
              </a:p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rt</a:t>
                </a:r>
                <a:endPara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 dirty="0" err="1">
                    <a:solidFill>
                      <a:schemeClr val="tx1"/>
                    </a:solidFill>
                  </a:rPr>
                  <a:t>rs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7" name="Text Box 323"/>
              <p:cNvSpPr txBox="1">
                <a:spLocks noChangeArrowheads="1"/>
              </p:cNvSpPr>
              <p:nvPr/>
            </p:nvSpPr>
            <p:spPr bwMode="auto">
              <a:xfrm>
                <a:off x="3275856" y="5157436"/>
                <a:ext cx="500066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imme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8" name="直接箭头连接符 69"/>
              <p:cNvCxnSpPr/>
              <p:nvPr/>
            </p:nvCxnSpPr>
            <p:spPr>
              <a:xfrm>
                <a:off x="3491928" y="5587652"/>
                <a:ext cx="432000" cy="1588"/>
              </a:xfrm>
              <a:prstGeom prst="straightConnector1">
                <a:avLst/>
              </a:prstGeom>
              <a:ln w="19050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 Box 323"/>
              <p:cNvSpPr txBox="1">
                <a:spLocks noChangeArrowheads="1"/>
              </p:cNvSpPr>
              <p:nvPr/>
            </p:nvSpPr>
            <p:spPr bwMode="auto">
              <a:xfrm>
                <a:off x="3566168" y="5371750"/>
                <a:ext cx="285752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OP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60" name="直接箭头连接符 69"/>
              <p:cNvCxnSpPr/>
              <p:nvPr/>
            </p:nvCxnSpPr>
            <p:spPr>
              <a:xfrm>
                <a:off x="2915856" y="4723877"/>
                <a:ext cx="360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9"/>
              <p:cNvCxnSpPr/>
              <p:nvPr/>
            </p:nvCxnSpPr>
            <p:spPr>
              <a:xfrm flipV="1">
                <a:off x="3275856" y="4437112"/>
                <a:ext cx="0" cy="100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971751" y="1844824"/>
              <a:ext cx="6264547" cy="1512168"/>
              <a:chOff x="971751" y="4221088"/>
              <a:chExt cx="6264547" cy="1512168"/>
            </a:xfrm>
          </p:grpSpPr>
          <p:cxnSp>
            <p:nvCxnSpPr>
              <p:cNvPr id="63" name="直接箭头连接符 69"/>
              <p:cNvCxnSpPr/>
              <p:nvPr/>
            </p:nvCxnSpPr>
            <p:spPr>
              <a:xfrm rot="5400000" flipH="1" flipV="1">
                <a:off x="1394334" y="4287126"/>
                <a:ext cx="507399" cy="375324"/>
              </a:xfrm>
              <a:prstGeom prst="bentConnector3">
                <a:avLst>
                  <a:gd name="adj1" fmla="val 99559"/>
                </a:avLst>
              </a:prstGeom>
              <a:ln w="19050">
                <a:solidFill>
                  <a:srgbClr val="CC33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H="1">
                <a:off x="5580112" y="4978520"/>
                <a:ext cx="1588" cy="97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 Box 323"/>
              <p:cNvSpPr txBox="1">
                <a:spLocks noChangeArrowheads="1"/>
              </p:cNvSpPr>
              <p:nvPr/>
            </p:nvSpPr>
            <p:spPr bwMode="auto">
              <a:xfrm>
                <a:off x="5510552" y="4784993"/>
                <a:ext cx="214314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4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66" name="直接箭头连接符 69"/>
              <p:cNvCxnSpPr/>
              <p:nvPr/>
            </p:nvCxnSpPr>
            <p:spPr>
              <a:xfrm>
                <a:off x="1836136" y="4221088"/>
                <a:ext cx="3780000" cy="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9"/>
              <p:cNvCxnSpPr/>
              <p:nvPr/>
            </p:nvCxnSpPr>
            <p:spPr>
              <a:xfrm rot="5400000">
                <a:off x="5361360" y="4472294"/>
                <a:ext cx="504000" cy="15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9"/>
              <p:cNvCxnSpPr/>
              <p:nvPr/>
            </p:nvCxnSpPr>
            <p:spPr>
              <a:xfrm rot="10800000" flipV="1">
                <a:off x="2339680" y="4864619"/>
                <a:ext cx="4248000" cy="864000"/>
              </a:xfrm>
              <a:prstGeom prst="bentConnector3">
                <a:avLst>
                  <a:gd name="adj1" fmla="val 120"/>
                </a:avLst>
              </a:prstGeom>
              <a:ln w="190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9"/>
              <p:cNvCxnSpPr/>
              <p:nvPr/>
            </p:nvCxnSpPr>
            <p:spPr>
              <a:xfrm>
                <a:off x="7020272" y="5237103"/>
                <a:ext cx="216000" cy="0"/>
              </a:xfrm>
              <a:prstGeom prst="straightConnector1">
                <a:avLst/>
              </a:prstGeom>
              <a:ln w="19050">
                <a:solidFill>
                  <a:srgbClr val="99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10800000">
                <a:off x="971751" y="4725256"/>
                <a:ext cx="1368000" cy="1008000"/>
              </a:xfrm>
              <a:prstGeom prst="bentConnector3">
                <a:avLst>
                  <a:gd name="adj1" fmla="val 116456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69"/>
              <p:cNvCxnSpPr/>
              <p:nvPr/>
            </p:nvCxnSpPr>
            <p:spPr>
              <a:xfrm rot="5400000">
                <a:off x="6479990" y="4976947"/>
                <a:ext cx="864000" cy="648617"/>
              </a:xfrm>
              <a:prstGeom prst="bentConnector3">
                <a:avLst>
                  <a:gd name="adj1" fmla="val 99972"/>
                </a:avLst>
              </a:prstGeom>
              <a:ln w="190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41766"/>
              </p:ext>
            </p:extLst>
          </p:nvPr>
        </p:nvGraphicFramePr>
        <p:xfrm>
          <a:off x="1115616" y="3861048"/>
          <a:ext cx="7632848" cy="21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288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ori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)|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)+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imme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if((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CN" sz="16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PC</a:t>
                      </a:r>
                      <a:r>
                        <a:rPr lang="zh-CN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(PC)+4+imme&lt;&lt;2</a:t>
                      </a:r>
                      <a:endParaRPr lang="zh-CN" alt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06016"/>
              </p:ext>
            </p:extLst>
          </p:nvPr>
        </p:nvGraphicFramePr>
        <p:xfrm>
          <a:off x="1691680" y="4401184"/>
          <a:ext cx="7056784" cy="16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56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IM[(PC)],                            PC</a:t>
                      </a:r>
                      <a:r>
                        <a:rPr lang="zh-CN" altLang="en-US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r>
                        <a:rPr lang="zh-CN" altLang="en-US" sz="1800" b="1" spc="0" baseline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24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B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                     T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2">
                <a:tc>
                  <a:txBody>
                    <a:bodyPr/>
                    <a:lstStyle/>
                    <a:p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800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zh-CN" altLang="en-US" sz="1800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((A)</a:t>
                      </a:r>
                      <a:r>
                        <a:rPr lang="en-US" altLang="zh-CN" sz="1800" b="1" spc="0" baseline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(B))? 1:0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altLang="zh-CN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T(C=1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Text Box 8">
            <a:extLst>
              <a:ext uri="{FF2B5EF4-FFF2-40B4-BE49-F238E27FC236}">
                <a16:creationId xmlns:a16="http://schemas.microsoft.com/office/drawing/2014/main" id="{C66902D9-EE30-43C8-8310-8A7F5B320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6165336"/>
            <a:ext cx="6696744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zh-CN" altLang="en-US" sz="1800" b="1" dirty="0">
                <a:solidFill>
                  <a:schemeClr val="tx1"/>
                </a:solidFill>
              </a:rPr>
              <a:t>上图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PC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1800" b="1" dirty="0">
                <a:solidFill>
                  <a:schemeClr val="tx1"/>
                </a:solidFill>
              </a:rPr>
              <a:t>PC)+4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sym typeface="Symbol" panose="05050102010706020507"/>
              </a:rPr>
              <a:t>等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  <a:sym typeface="Symbol" panose="05050102010706020507"/>
              </a:rPr>
              <a:t>uOP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sym typeface="Symbol" panose="05050102010706020507"/>
              </a:rPr>
              <a:t>使用的数据路径</a:t>
            </a:r>
            <a:r>
              <a:rPr lang="zh-CN" altLang="en-US" sz="1800" b="1" dirty="0">
                <a:solidFill>
                  <a:schemeClr val="tx1"/>
                </a:solidFill>
              </a:rPr>
              <a:t>？结构冒险的表现？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F603E89-ECFC-B3A3-F8CA-3EF171914A5B}"/>
              </a:ext>
            </a:extLst>
          </p:cNvPr>
          <p:cNvSpPr txBox="1"/>
          <p:nvPr/>
        </p:nvSpPr>
        <p:spPr>
          <a:xfrm>
            <a:off x="0" y="6536348"/>
            <a:ext cx="9900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chemeClr val="tx1"/>
                </a:solidFill>
              </a:rPr>
              <a:t>ALU</a:t>
            </a:r>
            <a:r>
              <a:rPr lang="zh-CN" altLang="en-US" sz="1600" b="0" dirty="0">
                <a:solidFill>
                  <a:schemeClr val="tx1"/>
                </a:solidFill>
              </a:rPr>
              <a:t>入端为</a:t>
            </a:r>
            <a:r>
              <a:rPr lang="en-US" altLang="zh-CN" sz="1600" b="0" dirty="0">
                <a:solidFill>
                  <a:schemeClr val="tx1"/>
                </a:solidFill>
              </a:rPr>
              <a:t>PC</a:t>
            </a:r>
            <a:r>
              <a:rPr lang="zh-CN" altLang="en-US" sz="1600" b="0" dirty="0">
                <a:solidFill>
                  <a:schemeClr val="tx1"/>
                </a:solidFill>
              </a:rPr>
              <a:t>及</a:t>
            </a:r>
            <a:r>
              <a:rPr lang="en-US" altLang="zh-CN" sz="1600" b="0" dirty="0">
                <a:solidFill>
                  <a:schemeClr val="tx1"/>
                </a:solidFill>
              </a:rPr>
              <a:t>4</a:t>
            </a:r>
            <a:r>
              <a:rPr lang="zh-CN" altLang="en-US" sz="1600" b="0" dirty="0">
                <a:solidFill>
                  <a:schemeClr val="tx1"/>
                </a:solidFill>
              </a:rPr>
              <a:t>，</a:t>
            </a:r>
            <a:r>
              <a:rPr lang="en-US" altLang="zh-CN" sz="1600" b="0" dirty="0">
                <a:solidFill>
                  <a:schemeClr val="tx1"/>
                </a:solidFill>
              </a:rPr>
              <a:t>ALU</a:t>
            </a:r>
            <a:r>
              <a:rPr lang="zh-CN" altLang="en-US" sz="1600" b="0" dirty="0">
                <a:solidFill>
                  <a:schemeClr val="tx1"/>
                </a:solidFill>
              </a:rPr>
              <a:t>出端直连</a:t>
            </a:r>
            <a:r>
              <a:rPr lang="en-US" altLang="zh-CN" sz="1600" b="0" dirty="0">
                <a:solidFill>
                  <a:schemeClr val="tx1"/>
                </a:solidFill>
              </a:rPr>
              <a:t>PC</a:t>
            </a:r>
            <a:r>
              <a:rPr lang="zh-CN" altLang="en-US" sz="1600" b="0" dirty="0">
                <a:solidFill>
                  <a:schemeClr val="tx1"/>
                </a:solidFill>
              </a:rPr>
              <a:t>；部件复用</a:t>
            </a:r>
            <a:r>
              <a:rPr lang="en-US" altLang="zh-CN" sz="1600" b="0" dirty="0">
                <a:solidFill>
                  <a:schemeClr val="tx1"/>
                </a:solidFill>
              </a:rPr>
              <a:t>3</a:t>
            </a:r>
            <a:r>
              <a:rPr lang="zh-CN" altLang="en-US" sz="1600" b="0" dirty="0">
                <a:solidFill>
                  <a:schemeClr val="tx1"/>
                </a:solidFill>
              </a:rPr>
              <a:t>次，</a:t>
            </a:r>
            <a:r>
              <a:rPr lang="en-US" altLang="zh-CN" sz="1600" b="0" dirty="0">
                <a:solidFill>
                  <a:schemeClr val="tx1"/>
                </a:solidFill>
              </a:rPr>
              <a:t>ALU</a:t>
            </a:r>
            <a:r>
              <a:rPr lang="zh-CN" altLang="en-US" sz="1600" b="0" dirty="0">
                <a:solidFill>
                  <a:schemeClr val="tx1"/>
                </a:solidFill>
              </a:rPr>
              <a:t>操作、写</a:t>
            </a:r>
            <a:r>
              <a:rPr lang="en-US" altLang="zh-CN" sz="1600" b="0" dirty="0">
                <a:solidFill>
                  <a:schemeClr val="tx1"/>
                </a:solidFill>
              </a:rPr>
              <a:t>GPRs</a:t>
            </a:r>
            <a:r>
              <a:rPr lang="zh-CN" altLang="en-US" sz="1600" b="0" dirty="0">
                <a:solidFill>
                  <a:schemeClr val="tx1"/>
                </a:solidFill>
              </a:rPr>
              <a:t>、写</a:t>
            </a:r>
            <a:r>
              <a:rPr lang="en-US" altLang="zh-CN" sz="1600" b="0" dirty="0">
                <a:solidFill>
                  <a:schemeClr val="tx1"/>
                </a:solidFill>
              </a:rPr>
              <a:t>PC</a:t>
            </a:r>
            <a:r>
              <a:rPr lang="zh-CN" altLang="en-US" sz="1600" b="0" dirty="0">
                <a:solidFill>
                  <a:schemeClr val="tx1"/>
                </a:solidFill>
              </a:rPr>
              <a:t>时间不唯一，</a:t>
            </a:r>
            <a:r>
              <a:rPr lang="en-US" altLang="zh-CN" sz="1600" b="0" dirty="0">
                <a:solidFill>
                  <a:schemeClr val="tx1"/>
                </a:solidFill>
              </a:rPr>
              <a:t>T</a:t>
            </a:r>
            <a:r>
              <a:rPr lang="zh-CN" altLang="en-US" sz="1600" b="0" dirty="0">
                <a:solidFill>
                  <a:schemeClr val="tx1"/>
                </a:solidFill>
              </a:rPr>
              <a:t>、</a:t>
            </a:r>
            <a:r>
              <a:rPr lang="en-US" altLang="zh-CN" sz="1600" b="0" dirty="0">
                <a:solidFill>
                  <a:schemeClr val="tx1"/>
                </a:solidFill>
              </a:rPr>
              <a:t>B</a:t>
            </a:r>
            <a:r>
              <a:rPr lang="zh-CN" altLang="en-US" sz="1600" b="0" dirty="0">
                <a:solidFill>
                  <a:schemeClr val="tx1"/>
                </a:solidFill>
              </a:rPr>
              <a:t>隔段使用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组合 507"/>
          <p:cNvGrpSpPr/>
          <p:nvPr/>
        </p:nvGrpSpPr>
        <p:grpSpPr>
          <a:xfrm>
            <a:off x="5256216" y="4293112"/>
            <a:ext cx="2036848" cy="1512152"/>
            <a:chOff x="5271456" y="332656"/>
            <a:chExt cx="2036848" cy="1512152"/>
          </a:xfrm>
        </p:grpSpPr>
        <p:sp>
          <p:nvSpPr>
            <p:cNvPr id="509" name="Text Box 365"/>
            <p:cNvSpPr txBox="1">
              <a:spLocks noChangeArrowheads="1"/>
            </p:cNvSpPr>
            <p:nvPr/>
          </p:nvSpPr>
          <p:spPr bwMode="auto">
            <a:xfrm>
              <a:off x="6984296" y="1700808"/>
              <a:ext cx="216000" cy="144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0" name="Text Box 365"/>
            <p:cNvSpPr txBox="1">
              <a:spLocks noChangeArrowheads="1"/>
            </p:cNvSpPr>
            <p:nvPr/>
          </p:nvSpPr>
          <p:spPr bwMode="auto">
            <a:xfrm>
              <a:off x="7020304" y="332656"/>
              <a:ext cx="288000" cy="432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1" name="Text Box 365"/>
            <p:cNvSpPr txBox="1">
              <a:spLocks noChangeArrowheads="1"/>
            </p:cNvSpPr>
            <p:nvPr/>
          </p:nvSpPr>
          <p:spPr bwMode="auto">
            <a:xfrm>
              <a:off x="5271456" y="779562"/>
              <a:ext cx="1152000" cy="576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04" name="组合 503"/>
          <p:cNvGrpSpPr/>
          <p:nvPr/>
        </p:nvGrpSpPr>
        <p:grpSpPr>
          <a:xfrm>
            <a:off x="5256216" y="2060848"/>
            <a:ext cx="2052088" cy="1512152"/>
            <a:chOff x="5256216" y="332656"/>
            <a:chExt cx="2052088" cy="1512152"/>
          </a:xfrm>
        </p:grpSpPr>
        <p:sp>
          <p:nvSpPr>
            <p:cNvPr id="505" name="Text Box 365"/>
            <p:cNvSpPr txBox="1">
              <a:spLocks noChangeArrowheads="1"/>
            </p:cNvSpPr>
            <p:nvPr/>
          </p:nvSpPr>
          <p:spPr bwMode="auto">
            <a:xfrm>
              <a:off x="6984296" y="1700808"/>
              <a:ext cx="216000" cy="144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06" name="Text Box 365"/>
            <p:cNvSpPr txBox="1">
              <a:spLocks noChangeArrowheads="1"/>
            </p:cNvSpPr>
            <p:nvPr/>
          </p:nvSpPr>
          <p:spPr bwMode="auto">
            <a:xfrm>
              <a:off x="7020304" y="332656"/>
              <a:ext cx="288000" cy="432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07" name="Text Box 365"/>
            <p:cNvSpPr txBox="1">
              <a:spLocks noChangeArrowheads="1"/>
            </p:cNvSpPr>
            <p:nvPr/>
          </p:nvSpPr>
          <p:spPr bwMode="auto">
            <a:xfrm>
              <a:off x="5256216" y="779562"/>
              <a:ext cx="1152000" cy="5760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91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6609352" cy="40934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、流水线数据通路的实现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*</a:t>
            </a:r>
            <a:r>
              <a:rPr lang="zh-CN" altLang="en-US" sz="2200" dirty="0">
                <a:solidFill>
                  <a:srgbClr val="C00000"/>
                </a:solidFill>
              </a:rPr>
              <a:t>步骤：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*</a:t>
            </a:r>
            <a:r>
              <a:rPr lang="zh-CN" altLang="en-US" sz="2200" dirty="0">
                <a:solidFill>
                  <a:srgbClr val="C00000"/>
                </a:solidFill>
              </a:rPr>
              <a:t>基本通路组成及结构冒险处理：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部件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互连组织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    部件复用处理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2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chemeClr val="accent2"/>
                </a:solidFill>
              </a:rPr>
              <a:t>    部件使用时间冲突处理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270" name="Text Box 5"/>
          <p:cNvSpPr txBox="1">
            <a:spLocks noChangeArrowheads="1"/>
          </p:cNvSpPr>
          <p:nvPr/>
        </p:nvSpPr>
        <p:spPr bwMode="auto">
          <a:xfrm>
            <a:off x="1321207" y="764704"/>
            <a:ext cx="7714945" cy="13398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54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u="sng" dirty="0">
                <a:solidFill>
                  <a:schemeClr val="tx1"/>
                </a:solidFill>
              </a:rPr>
              <a:t>构建</a:t>
            </a:r>
            <a:r>
              <a:rPr lang="zh-CN" altLang="en-US" sz="2200" dirty="0">
                <a:solidFill>
                  <a:schemeClr val="tx1"/>
                </a:solidFill>
              </a:rPr>
              <a:t>基本通路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含结构冒险处理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en-US" sz="2200" u="sng" dirty="0">
                <a:solidFill>
                  <a:schemeClr val="tx1"/>
                </a:solidFill>
              </a:rPr>
              <a:t>增加</a:t>
            </a:r>
            <a:r>
              <a:rPr lang="zh-CN" altLang="en-US" sz="2200" dirty="0">
                <a:solidFill>
                  <a:schemeClr val="tx1"/>
                </a:solidFill>
              </a:rPr>
              <a:t>数据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控制冒险处理通路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zh-CN" altLang="en-US" sz="2200" dirty="0">
                <a:solidFill>
                  <a:schemeClr val="tx1"/>
                </a:solidFill>
              </a:rPr>
              <a:t>          增设</a:t>
            </a:r>
            <a:r>
              <a:rPr lang="en-US" altLang="zh-CN" sz="2200" dirty="0">
                <a:solidFill>
                  <a:schemeClr val="tx1"/>
                </a:solidFill>
              </a:rPr>
              <a:t>PC+4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(A)=(B)?</a:t>
            </a:r>
            <a:r>
              <a:rPr lang="zh-CN" altLang="en-US" sz="2200" dirty="0">
                <a:solidFill>
                  <a:schemeClr val="tx1"/>
                </a:solidFill>
              </a:rPr>
              <a:t>部件</a:t>
            </a:r>
            <a:endParaRPr lang="en-US" altLang="zh-CN" sz="2200" b="0" dirty="0">
              <a:solidFill>
                <a:schemeClr val="tx1"/>
              </a:solidFill>
            </a:endParaRPr>
          </a:p>
        </p:txBody>
      </p:sp>
      <p:sp>
        <p:nvSpPr>
          <p:cNvPr id="439" name="Text Box 5"/>
          <p:cNvSpPr txBox="1">
            <a:spLocks noChangeArrowheads="1"/>
          </p:cNvSpPr>
          <p:nvPr/>
        </p:nvSpPr>
        <p:spPr bwMode="auto">
          <a:xfrm>
            <a:off x="3882815" y="3861048"/>
            <a:ext cx="5153337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spc="-70" dirty="0">
                <a:solidFill>
                  <a:schemeClr val="tx1"/>
                </a:solidFill>
              </a:rPr>
              <a:t>写</a:t>
            </a:r>
            <a:r>
              <a:rPr lang="en-US" altLang="zh-CN" sz="2200" spc="-70" dirty="0">
                <a:solidFill>
                  <a:schemeClr val="tx1"/>
                </a:solidFill>
              </a:rPr>
              <a:t>GPRs</a:t>
            </a:r>
            <a:r>
              <a:rPr lang="zh-CN" altLang="en-US" sz="2200" spc="-70" dirty="0">
                <a:solidFill>
                  <a:schemeClr val="tx1"/>
                </a:solidFill>
              </a:rPr>
              <a:t>及</a:t>
            </a:r>
            <a:r>
              <a:rPr lang="en-US" altLang="zh-CN" sz="2200" spc="-70" dirty="0">
                <a:solidFill>
                  <a:schemeClr val="tx1"/>
                </a:solidFill>
              </a:rPr>
              <a:t>ALU</a:t>
            </a:r>
            <a:r>
              <a:rPr lang="zh-CN" altLang="en-US" sz="2200" spc="-70" dirty="0">
                <a:solidFill>
                  <a:schemeClr val="tx1"/>
                </a:solidFill>
              </a:rPr>
              <a:t>时间唯一、写</a:t>
            </a:r>
            <a:r>
              <a:rPr lang="en-US" altLang="zh-CN" sz="2200" spc="-70" dirty="0">
                <a:solidFill>
                  <a:schemeClr val="tx1"/>
                </a:solidFill>
              </a:rPr>
              <a:t>PC</a:t>
            </a:r>
            <a:r>
              <a:rPr lang="zh-CN" altLang="en-US" sz="2200" spc="-70" dirty="0">
                <a:solidFill>
                  <a:schemeClr val="tx1"/>
                </a:solidFill>
              </a:rPr>
              <a:t>在</a:t>
            </a:r>
            <a:r>
              <a:rPr lang="en-US" altLang="zh-CN" sz="2200" spc="-70" dirty="0">
                <a:solidFill>
                  <a:schemeClr val="tx1"/>
                </a:solidFill>
              </a:rPr>
              <a:t>IF</a:t>
            </a:r>
            <a:r>
              <a:rPr lang="zh-CN" altLang="en-US" sz="2200" spc="-70" dirty="0">
                <a:solidFill>
                  <a:schemeClr val="tx1"/>
                </a:solidFill>
              </a:rPr>
              <a:t>段</a:t>
            </a:r>
            <a:r>
              <a:rPr lang="en-US" altLang="zh-CN" sz="1600" spc="-70" dirty="0">
                <a:solidFill>
                  <a:schemeClr val="tx1"/>
                </a:solidFill>
              </a:rPr>
              <a:t>(</a:t>
            </a:r>
            <a:r>
              <a:rPr lang="zh-CN" altLang="en-US" sz="1600" spc="-70" dirty="0">
                <a:solidFill>
                  <a:schemeClr val="tx1"/>
                </a:solidFill>
              </a:rPr>
              <a:t>选数据</a:t>
            </a:r>
            <a:r>
              <a:rPr lang="en-US" altLang="zh-CN" sz="1600" spc="-70" dirty="0">
                <a:solidFill>
                  <a:schemeClr val="tx1"/>
                </a:solidFill>
              </a:rPr>
              <a:t>)</a:t>
            </a:r>
            <a:endParaRPr lang="en-US" altLang="zh-CN" sz="1800" b="0" spc="-70" dirty="0">
              <a:solidFill>
                <a:schemeClr val="tx1"/>
              </a:solidFill>
            </a:endParaRPr>
          </a:p>
        </p:txBody>
      </p:sp>
      <p:sp>
        <p:nvSpPr>
          <p:cNvPr id="170" name="Text Box 8"/>
          <p:cNvSpPr txBox="1">
            <a:spLocks noChangeArrowheads="1"/>
          </p:cNvSpPr>
          <p:nvPr/>
        </p:nvSpPr>
        <p:spPr bwMode="auto">
          <a:xfrm>
            <a:off x="1187624" y="6093296"/>
            <a:ext cx="468052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</a:rPr>
              <a:t>思考：</a:t>
            </a:r>
            <a:r>
              <a:rPr lang="zh-CN" altLang="en-US" sz="1800" b="1" dirty="0">
                <a:solidFill>
                  <a:schemeClr val="tx1"/>
                </a:solidFill>
              </a:rPr>
              <a:t>第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</a:rPr>
              <a:t>条</a:t>
            </a:r>
            <a:r>
              <a:rPr lang="zh-CN" altLang="en-US" sz="1800" dirty="0">
                <a:solidFill>
                  <a:schemeClr val="tx1"/>
                </a:solidFill>
              </a:rPr>
              <a:t>指令</a:t>
            </a:r>
            <a:r>
              <a:rPr lang="en-US" altLang="zh-CN" sz="1800" b="1" dirty="0">
                <a:solidFill>
                  <a:schemeClr val="tx1"/>
                </a:solidFill>
              </a:rPr>
              <a:t>IF</a:t>
            </a:r>
            <a:r>
              <a:rPr lang="zh-CN" altLang="en-US" sz="1800" b="1" dirty="0">
                <a:solidFill>
                  <a:schemeClr val="tx1"/>
                </a:solidFill>
              </a:rPr>
              <a:t>段</a:t>
            </a:r>
            <a:r>
              <a:rPr lang="en-US" altLang="zh-CN" sz="1800" b="1" dirty="0">
                <a:solidFill>
                  <a:schemeClr val="tx1"/>
                </a:solidFill>
              </a:rPr>
              <a:t>PC</a:t>
            </a:r>
            <a:r>
              <a:rPr lang="zh-CN" altLang="en-US" sz="1800" b="1" dirty="0">
                <a:solidFill>
                  <a:schemeClr val="tx1"/>
                </a:solidFill>
              </a:rPr>
              <a:t>写</a:t>
            </a:r>
            <a:r>
              <a:rPr lang="zh-CN" altLang="en-US" sz="1800" dirty="0">
                <a:solidFill>
                  <a:schemeClr val="tx1"/>
                </a:solidFill>
              </a:rPr>
              <a:t>的值</a:t>
            </a:r>
            <a:r>
              <a:rPr lang="zh-CN" altLang="en-US" sz="1800" b="1" dirty="0">
                <a:solidFill>
                  <a:schemeClr val="tx1"/>
                </a:solidFill>
              </a:rPr>
              <a:t>？如何实现？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77" name="Text Box 323"/>
          <p:cNvSpPr txBox="1">
            <a:spLocks noChangeArrowheads="1"/>
          </p:cNvSpPr>
          <p:nvPr/>
        </p:nvSpPr>
        <p:spPr bwMode="auto">
          <a:xfrm>
            <a:off x="5940152" y="6093296"/>
            <a:ext cx="3096000" cy="28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(PC)+4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/>
              <a:t>C</a:t>
            </a:r>
            <a:r>
              <a:rPr lang="zh-CN" altLang="en-US" sz="1800" dirty="0"/>
              <a:t>初值＝</a:t>
            </a:r>
            <a:r>
              <a:rPr lang="en-US" altLang="zh-CN" sz="1800" dirty="0"/>
              <a:t>0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初始化时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kumimoji="1"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263" name="组合 262"/>
          <p:cNvGrpSpPr/>
          <p:nvPr/>
        </p:nvGrpSpPr>
        <p:grpSpPr>
          <a:xfrm>
            <a:off x="827585" y="2132857"/>
            <a:ext cx="7999482" cy="1656183"/>
            <a:chOff x="827585" y="2204864"/>
            <a:chExt cx="7999482" cy="1656183"/>
          </a:xfrm>
        </p:grpSpPr>
        <p:cxnSp>
          <p:nvCxnSpPr>
            <p:cNvPr id="264" name="直接箭头连接符 69"/>
            <p:cNvCxnSpPr/>
            <p:nvPr/>
          </p:nvCxnSpPr>
          <p:spPr>
            <a:xfrm flipH="1">
              <a:off x="2843808" y="2420888"/>
              <a:ext cx="0" cy="1368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69"/>
            <p:cNvCxnSpPr/>
            <p:nvPr/>
          </p:nvCxnSpPr>
          <p:spPr>
            <a:xfrm flipH="1">
              <a:off x="5076056" y="2420888"/>
              <a:ext cx="0" cy="1368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69"/>
            <p:cNvCxnSpPr/>
            <p:nvPr/>
          </p:nvCxnSpPr>
          <p:spPr>
            <a:xfrm>
              <a:off x="6876256" y="2420888"/>
              <a:ext cx="0" cy="1368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69"/>
            <p:cNvCxnSpPr/>
            <p:nvPr/>
          </p:nvCxnSpPr>
          <p:spPr>
            <a:xfrm flipH="1">
              <a:off x="8532440" y="2420888"/>
              <a:ext cx="0" cy="1368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69"/>
            <p:cNvCxnSpPr/>
            <p:nvPr/>
          </p:nvCxnSpPr>
          <p:spPr>
            <a:xfrm>
              <a:off x="7091536" y="3068960"/>
              <a:ext cx="221328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 Box 322"/>
            <p:cNvSpPr txBox="1">
              <a:spLocks noChangeArrowheads="1"/>
            </p:cNvSpPr>
            <p:nvPr/>
          </p:nvSpPr>
          <p:spPr bwMode="auto">
            <a:xfrm>
              <a:off x="5652184" y="2622490"/>
              <a:ext cx="576000" cy="50204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278" name="Text Box 323"/>
            <p:cNvSpPr txBox="1">
              <a:spLocks noChangeArrowheads="1"/>
            </p:cNvSpPr>
            <p:nvPr/>
          </p:nvSpPr>
          <p:spPr bwMode="auto">
            <a:xfrm>
              <a:off x="3851920" y="2636960"/>
              <a:ext cx="576000" cy="432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9" name="Text Box 365"/>
            <p:cNvSpPr txBox="1">
              <a:spLocks noChangeArrowheads="1"/>
            </p:cNvSpPr>
            <p:nvPr/>
          </p:nvSpPr>
          <p:spPr bwMode="auto">
            <a:xfrm>
              <a:off x="7308304" y="2996992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314" name="Text Box 365"/>
            <p:cNvSpPr txBox="1">
              <a:spLocks noChangeArrowheads="1"/>
            </p:cNvSpPr>
            <p:nvPr/>
          </p:nvSpPr>
          <p:spPr bwMode="auto">
            <a:xfrm>
              <a:off x="1694613" y="2492896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315" name="Text Box 323"/>
            <p:cNvSpPr txBox="1">
              <a:spLocks noChangeArrowheads="1"/>
            </p:cNvSpPr>
            <p:nvPr/>
          </p:nvSpPr>
          <p:spPr bwMode="auto">
            <a:xfrm>
              <a:off x="971600" y="2566705"/>
              <a:ext cx="432000" cy="288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40" name="直接箭头连接符 69"/>
            <p:cNvCxnSpPr/>
            <p:nvPr/>
          </p:nvCxnSpPr>
          <p:spPr>
            <a:xfrm>
              <a:off x="3131920" y="2780928"/>
              <a:ext cx="720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箭头连接符 340"/>
            <p:cNvCxnSpPr/>
            <p:nvPr/>
          </p:nvCxnSpPr>
          <p:spPr>
            <a:xfrm>
              <a:off x="3131920" y="2996952"/>
              <a:ext cx="720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箭头连接符 69"/>
            <p:cNvCxnSpPr/>
            <p:nvPr/>
          </p:nvCxnSpPr>
          <p:spPr>
            <a:xfrm>
              <a:off x="4427984" y="2779340"/>
              <a:ext cx="288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箭头连接符 69"/>
            <p:cNvCxnSpPr/>
            <p:nvPr/>
          </p:nvCxnSpPr>
          <p:spPr>
            <a:xfrm>
              <a:off x="4427984" y="2996952"/>
              <a:ext cx="288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69"/>
            <p:cNvCxnSpPr/>
            <p:nvPr/>
          </p:nvCxnSpPr>
          <p:spPr>
            <a:xfrm>
              <a:off x="6871696" y="3212976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箭头连接符 69"/>
            <p:cNvCxnSpPr/>
            <p:nvPr/>
          </p:nvCxnSpPr>
          <p:spPr>
            <a:xfrm flipV="1">
              <a:off x="3132024" y="2492896"/>
              <a:ext cx="1584000" cy="72000"/>
            </a:xfrm>
            <a:prstGeom prst="bentConnector3">
              <a:avLst>
                <a:gd name="adj1" fmla="val 2312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69"/>
            <p:cNvCxnSpPr/>
            <p:nvPr/>
          </p:nvCxnSpPr>
          <p:spPr>
            <a:xfrm>
              <a:off x="5218484" y="3068976"/>
              <a:ext cx="1296000" cy="144000"/>
            </a:xfrm>
            <a:prstGeom prst="bentConnector3">
              <a:avLst>
                <a:gd name="adj1" fmla="val -478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 Box 322"/>
            <p:cNvSpPr txBox="1">
              <a:spLocks noChangeArrowheads="1"/>
            </p:cNvSpPr>
            <p:nvPr/>
          </p:nvSpPr>
          <p:spPr bwMode="auto">
            <a:xfrm>
              <a:off x="3851920" y="3140968"/>
              <a:ext cx="576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49" name="直接箭头连接符 69"/>
            <p:cNvCxnSpPr/>
            <p:nvPr/>
          </p:nvCxnSpPr>
          <p:spPr>
            <a:xfrm flipV="1">
              <a:off x="4427984" y="3068984"/>
              <a:ext cx="864000" cy="216000"/>
            </a:xfrm>
            <a:prstGeom prst="bentConnector3">
              <a:avLst>
                <a:gd name="adj1" fmla="val 100408"/>
              </a:avLst>
            </a:prstGeom>
            <a:ln w="190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69"/>
            <p:cNvCxnSpPr/>
            <p:nvPr/>
          </p:nvCxnSpPr>
          <p:spPr>
            <a:xfrm>
              <a:off x="3137540" y="3284984"/>
              <a:ext cx="7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箭头连接符 69"/>
            <p:cNvCxnSpPr/>
            <p:nvPr/>
          </p:nvCxnSpPr>
          <p:spPr>
            <a:xfrm rot="5400000" flipH="1" flipV="1">
              <a:off x="3491499" y="2636531"/>
              <a:ext cx="288000" cy="7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 Box 323"/>
            <p:cNvSpPr txBox="1">
              <a:spLocks noChangeArrowheads="1"/>
            </p:cNvSpPr>
            <p:nvPr/>
          </p:nvSpPr>
          <p:spPr bwMode="auto">
            <a:xfrm>
              <a:off x="2987864" y="3416855"/>
              <a:ext cx="360000" cy="216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53" name="直接箭头连接符 69"/>
            <p:cNvCxnSpPr/>
            <p:nvPr/>
          </p:nvCxnSpPr>
          <p:spPr>
            <a:xfrm>
              <a:off x="2270024" y="2728669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69"/>
            <p:cNvCxnSpPr/>
            <p:nvPr/>
          </p:nvCxnSpPr>
          <p:spPr>
            <a:xfrm>
              <a:off x="1403680" y="2708920"/>
              <a:ext cx="288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 Box 323"/>
            <p:cNvSpPr txBox="1">
              <a:spLocks noChangeArrowheads="1"/>
            </p:cNvSpPr>
            <p:nvPr/>
          </p:nvSpPr>
          <p:spPr bwMode="auto">
            <a:xfrm>
              <a:off x="3095920" y="2338144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rt</a:t>
              </a:r>
              <a:endPara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8" name="Text Box 323"/>
            <p:cNvSpPr txBox="1">
              <a:spLocks noChangeArrowheads="1"/>
            </p:cNvSpPr>
            <p:nvPr/>
          </p:nvSpPr>
          <p:spPr bwMode="auto">
            <a:xfrm>
              <a:off x="3131896" y="3068960"/>
              <a:ext cx="504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59" name="直接箭头连接符 69"/>
            <p:cNvCxnSpPr/>
            <p:nvPr/>
          </p:nvCxnSpPr>
          <p:spPr>
            <a:xfrm flipV="1">
              <a:off x="3344099" y="3559433"/>
              <a:ext cx="432000" cy="0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 Box 323"/>
            <p:cNvSpPr txBox="1">
              <a:spLocks noChangeArrowheads="1"/>
            </p:cNvSpPr>
            <p:nvPr/>
          </p:nvSpPr>
          <p:spPr bwMode="auto">
            <a:xfrm>
              <a:off x="3419904" y="3358702"/>
              <a:ext cx="288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1" name="Text Box 323"/>
            <p:cNvSpPr txBox="1">
              <a:spLocks noChangeArrowheads="1"/>
            </p:cNvSpPr>
            <p:nvPr/>
          </p:nvSpPr>
          <p:spPr bwMode="auto">
            <a:xfrm>
              <a:off x="2483768" y="2622903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62" name="直接箭头连接符 69"/>
            <p:cNvCxnSpPr/>
            <p:nvPr/>
          </p:nvCxnSpPr>
          <p:spPr>
            <a:xfrm flipV="1">
              <a:off x="2843840" y="2732478"/>
              <a:ext cx="288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 Box 323"/>
            <p:cNvSpPr txBox="1">
              <a:spLocks noChangeArrowheads="1"/>
            </p:cNvSpPr>
            <p:nvPr/>
          </p:nvSpPr>
          <p:spPr bwMode="auto">
            <a:xfrm>
              <a:off x="4716016" y="2638622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4" name="Text Box 323"/>
            <p:cNvSpPr txBox="1">
              <a:spLocks noChangeArrowheads="1"/>
            </p:cNvSpPr>
            <p:nvPr/>
          </p:nvSpPr>
          <p:spPr bwMode="auto">
            <a:xfrm>
              <a:off x="4716016" y="2926654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65" name="直接箭头连接符 69"/>
            <p:cNvCxnSpPr/>
            <p:nvPr/>
          </p:nvCxnSpPr>
          <p:spPr>
            <a:xfrm>
              <a:off x="5080046" y="3067372"/>
              <a:ext cx="57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 Box 323"/>
            <p:cNvSpPr txBox="1">
              <a:spLocks noChangeArrowheads="1"/>
            </p:cNvSpPr>
            <p:nvPr/>
          </p:nvSpPr>
          <p:spPr bwMode="auto">
            <a:xfrm>
              <a:off x="6516216" y="2752158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67" name="直接箭头连接符 69"/>
            <p:cNvCxnSpPr/>
            <p:nvPr/>
          </p:nvCxnSpPr>
          <p:spPr>
            <a:xfrm>
              <a:off x="6228184" y="2852936"/>
              <a:ext cx="28803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箭头连接符 69"/>
            <p:cNvCxnSpPr/>
            <p:nvPr/>
          </p:nvCxnSpPr>
          <p:spPr>
            <a:xfrm>
              <a:off x="7884368" y="3162156"/>
              <a:ext cx="2863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69"/>
            <p:cNvCxnSpPr/>
            <p:nvPr/>
          </p:nvCxnSpPr>
          <p:spPr>
            <a:xfrm>
              <a:off x="2195736" y="3562285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69"/>
            <p:cNvCxnSpPr/>
            <p:nvPr/>
          </p:nvCxnSpPr>
          <p:spPr>
            <a:xfrm>
              <a:off x="2844048" y="3717032"/>
              <a:ext cx="1872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箭头连接符 69"/>
            <p:cNvCxnSpPr/>
            <p:nvPr/>
          </p:nvCxnSpPr>
          <p:spPr>
            <a:xfrm flipV="1">
              <a:off x="5076056" y="2491186"/>
              <a:ext cx="144016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箭头连接符 69"/>
            <p:cNvCxnSpPr/>
            <p:nvPr/>
          </p:nvCxnSpPr>
          <p:spPr>
            <a:xfrm flipV="1">
              <a:off x="6876256" y="2204864"/>
              <a:ext cx="360000" cy="6480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箭头连接符 69"/>
            <p:cNvCxnSpPr/>
            <p:nvPr/>
          </p:nvCxnSpPr>
          <p:spPr>
            <a:xfrm flipV="1">
              <a:off x="7092280" y="2348896"/>
              <a:ext cx="0" cy="14400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箭头连接符 69"/>
            <p:cNvCxnSpPr/>
            <p:nvPr/>
          </p:nvCxnSpPr>
          <p:spPr>
            <a:xfrm>
              <a:off x="7095700" y="2852936"/>
              <a:ext cx="0" cy="10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 Box 323"/>
            <p:cNvSpPr txBox="1">
              <a:spLocks noChangeArrowheads="1"/>
            </p:cNvSpPr>
            <p:nvPr/>
          </p:nvSpPr>
          <p:spPr bwMode="auto">
            <a:xfrm>
              <a:off x="8172400" y="3059934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76" name="直接箭头连接符 69"/>
            <p:cNvCxnSpPr/>
            <p:nvPr/>
          </p:nvCxnSpPr>
          <p:spPr>
            <a:xfrm rot="5400000" flipH="1" flipV="1">
              <a:off x="8214558" y="2528458"/>
              <a:ext cx="936000" cy="289019"/>
            </a:xfrm>
            <a:prstGeom prst="bentConnector3">
              <a:avLst>
                <a:gd name="adj1" fmla="val 22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箭头连接符 69"/>
            <p:cNvCxnSpPr/>
            <p:nvPr/>
          </p:nvCxnSpPr>
          <p:spPr>
            <a:xfrm rot="5400000" flipH="1" flipV="1">
              <a:off x="467600" y="3069581"/>
              <a:ext cx="864000" cy="144000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箭头连接符 69"/>
            <p:cNvCxnSpPr/>
            <p:nvPr/>
          </p:nvCxnSpPr>
          <p:spPr>
            <a:xfrm rot="10800000">
              <a:off x="827585" y="3573047"/>
              <a:ext cx="6264000" cy="288000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69"/>
            <p:cNvCxnSpPr/>
            <p:nvPr/>
          </p:nvCxnSpPr>
          <p:spPr>
            <a:xfrm rot="10800000" flipV="1">
              <a:off x="4139952" y="2204911"/>
              <a:ext cx="4680000" cy="432000"/>
            </a:xfrm>
            <a:prstGeom prst="bentConnector3">
              <a:avLst>
                <a:gd name="adj1" fmla="val 10015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69"/>
            <p:cNvCxnSpPr/>
            <p:nvPr/>
          </p:nvCxnSpPr>
          <p:spPr>
            <a:xfrm rot="5400000" flipH="1" flipV="1">
              <a:off x="4734056" y="3051032"/>
              <a:ext cx="1008000" cy="324000"/>
            </a:xfrm>
            <a:prstGeom prst="bentConnector3">
              <a:avLst>
                <a:gd name="adj1" fmla="val -6"/>
              </a:avLst>
            </a:prstGeom>
            <a:ln w="19050">
              <a:solidFill>
                <a:srgbClr val="C00000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69"/>
            <p:cNvCxnSpPr/>
            <p:nvPr/>
          </p:nvCxnSpPr>
          <p:spPr>
            <a:xfrm>
              <a:off x="6876256" y="3573016"/>
              <a:ext cx="216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箭头连接符 69"/>
            <p:cNvCxnSpPr/>
            <p:nvPr/>
          </p:nvCxnSpPr>
          <p:spPr>
            <a:xfrm>
              <a:off x="5076056" y="2708920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箭头连接符 69"/>
            <p:cNvCxnSpPr/>
            <p:nvPr/>
          </p:nvCxnSpPr>
          <p:spPr>
            <a:xfrm>
              <a:off x="4716056" y="2492896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69"/>
            <p:cNvCxnSpPr/>
            <p:nvPr/>
          </p:nvCxnSpPr>
          <p:spPr>
            <a:xfrm>
              <a:off x="6516216" y="2492896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/>
            <p:cNvCxnSpPr/>
            <p:nvPr/>
          </p:nvCxnSpPr>
          <p:spPr>
            <a:xfrm>
              <a:off x="4716016" y="3717031"/>
              <a:ext cx="36289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箭头连接符 385"/>
            <p:cNvCxnSpPr/>
            <p:nvPr/>
          </p:nvCxnSpPr>
          <p:spPr>
            <a:xfrm>
              <a:off x="6516216" y="3212976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箭头连接符 386"/>
            <p:cNvCxnSpPr/>
            <p:nvPr/>
          </p:nvCxnSpPr>
          <p:spPr>
            <a:xfrm>
              <a:off x="2483808" y="3573032"/>
              <a:ext cx="360000" cy="144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Text Box 323"/>
            <p:cNvSpPr txBox="1">
              <a:spLocks noChangeArrowheads="1"/>
            </p:cNvSpPr>
            <p:nvPr/>
          </p:nvSpPr>
          <p:spPr bwMode="auto">
            <a:xfrm>
              <a:off x="6516216" y="3462932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9" name="直接箭头连接符 69"/>
            <p:cNvCxnSpPr/>
            <p:nvPr/>
          </p:nvCxnSpPr>
          <p:spPr>
            <a:xfrm>
              <a:off x="6300192" y="3573016"/>
              <a:ext cx="216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箭头连接符 69"/>
            <p:cNvCxnSpPr/>
            <p:nvPr/>
          </p:nvCxnSpPr>
          <p:spPr>
            <a:xfrm>
              <a:off x="6876256" y="2492895"/>
              <a:ext cx="1296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69"/>
            <p:cNvCxnSpPr/>
            <p:nvPr/>
          </p:nvCxnSpPr>
          <p:spPr>
            <a:xfrm rot="5400000" flipH="1" flipV="1">
              <a:off x="8533502" y="2348896"/>
              <a:ext cx="144000" cy="144000"/>
            </a:xfrm>
            <a:prstGeom prst="bentConnector3">
              <a:avLst>
                <a:gd name="adj1" fmla="val -1244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69"/>
            <p:cNvCxnSpPr/>
            <p:nvPr/>
          </p:nvCxnSpPr>
          <p:spPr>
            <a:xfrm rot="10800000" flipV="1">
              <a:off x="4284456" y="2348912"/>
              <a:ext cx="4392000" cy="288000"/>
            </a:xfrm>
            <a:prstGeom prst="bentConnector3">
              <a:avLst>
                <a:gd name="adj1" fmla="val 99955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69"/>
            <p:cNvCxnSpPr/>
            <p:nvPr/>
          </p:nvCxnSpPr>
          <p:spPr>
            <a:xfrm>
              <a:off x="8177909" y="2491186"/>
              <a:ext cx="354531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箭头连接符 69"/>
            <p:cNvCxnSpPr/>
            <p:nvPr/>
          </p:nvCxnSpPr>
          <p:spPr>
            <a:xfrm flipV="1">
              <a:off x="3131840" y="2411708"/>
              <a:ext cx="0" cy="10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69"/>
            <p:cNvCxnSpPr/>
            <p:nvPr/>
          </p:nvCxnSpPr>
          <p:spPr>
            <a:xfrm>
              <a:off x="1475656" y="2996952"/>
              <a:ext cx="720000" cy="576000"/>
            </a:xfrm>
            <a:prstGeom prst="bentConnector3">
              <a:avLst>
                <a:gd name="adj1" fmla="val 100113"/>
              </a:avLst>
            </a:prstGeom>
            <a:ln w="19050">
              <a:solidFill>
                <a:srgbClr val="CC330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/>
            <p:cNvCxnSpPr/>
            <p:nvPr/>
          </p:nvCxnSpPr>
          <p:spPr>
            <a:xfrm>
              <a:off x="1475656" y="2708920"/>
              <a:ext cx="0" cy="28800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5220072" y="2698190"/>
            <a:ext cx="1152128" cy="1090739"/>
            <a:chOff x="5220072" y="2419449"/>
            <a:chExt cx="1152128" cy="1090739"/>
          </a:xfrm>
        </p:grpSpPr>
        <p:cxnSp>
          <p:nvCxnSpPr>
            <p:cNvPr id="398" name="直接箭头连接符 69"/>
            <p:cNvCxnSpPr/>
            <p:nvPr/>
          </p:nvCxnSpPr>
          <p:spPr>
            <a:xfrm flipH="1">
              <a:off x="6372200" y="2502188"/>
              <a:ext cx="0" cy="10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398"/>
            <p:cNvCxnSpPr/>
            <p:nvPr/>
          </p:nvCxnSpPr>
          <p:spPr>
            <a:xfrm flipH="1">
              <a:off x="5292080" y="2612976"/>
              <a:ext cx="1588" cy="97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 Box 323"/>
            <p:cNvSpPr txBox="1">
              <a:spLocks noChangeArrowheads="1"/>
            </p:cNvSpPr>
            <p:nvPr/>
          </p:nvSpPr>
          <p:spPr bwMode="auto">
            <a:xfrm>
              <a:off x="5220072" y="2419449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401" name="直接箭头连接符 69"/>
          <p:cNvCxnSpPr/>
          <p:nvPr/>
        </p:nvCxnSpPr>
        <p:spPr>
          <a:xfrm rot="16200000" flipH="1">
            <a:off x="6012184" y="3206327"/>
            <a:ext cx="504000" cy="72000"/>
          </a:xfrm>
          <a:prstGeom prst="bentConnector3">
            <a:avLst>
              <a:gd name="adj1" fmla="val 120"/>
            </a:avLst>
          </a:prstGeom>
          <a:ln w="19050">
            <a:solidFill>
              <a:srgbClr val="9900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组合 401"/>
          <p:cNvGrpSpPr/>
          <p:nvPr/>
        </p:nvGrpSpPr>
        <p:grpSpPr>
          <a:xfrm>
            <a:off x="827752" y="2636914"/>
            <a:ext cx="5472432" cy="1008111"/>
            <a:chOff x="827752" y="2566497"/>
            <a:chExt cx="5472432" cy="1008111"/>
          </a:xfrm>
        </p:grpSpPr>
        <p:cxnSp>
          <p:nvCxnSpPr>
            <p:cNvPr id="403" name="直接箭头连接符 69"/>
            <p:cNvCxnSpPr/>
            <p:nvPr/>
          </p:nvCxnSpPr>
          <p:spPr>
            <a:xfrm rot="16200000" flipH="1">
              <a:off x="1439664" y="2890520"/>
              <a:ext cx="216000" cy="144016"/>
            </a:xfrm>
            <a:prstGeom prst="bentConnector2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 Box 323"/>
            <p:cNvSpPr txBox="1">
              <a:spLocks noChangeArrowheads="1"/>
            </p:cNvSpPr>
            <p:nvPr/>
          </p:nvSpPr>
          <p:spPr bwMode="auto">
            <a:xfrm>
              <a:off x="5801266" y="3297406"/>
              <a:ext cx="426918" cy="27720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5" name="Text Box 323"/>
            <p:cNvSpPr txBox="1">
              <a:spLocks noChangeArrowheads="1"/>
            </p:cNvSpPr>
            <p:nvPr/>
          </p:nvSpPr>
          <p:spPr bwMode="auto">
            <a:xfrm>
              <a:off x="1619672" y="2998544"/>
              <a:ext cx="432000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06" name="直接箭头连接符 69"/>
            <p:cNvCxnSpPr/>
            <p:nvPr/>
          </p:nvCxnSpPr>
          <p:spPr>
            <a:xfrm flipH="1" flipV="1">
              <a:off x="827752" y="3429000"/>
              <a:ext cx="1008000" cy="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箭头连接符 69"/>
            <p:cNvCxnSpPr/>
            <p:nvPr/>
          </p:nvCxnSpPr>
          <p:spPr>
            <a:xfrm>
              <a:off x="6228184" y="3430592"/>
              <a:ext cx="72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/>
            <p:cNvCxnSpPr/>
            <p:nvPr/>
          </p:nvCxnSpPr>
          <p:spPr>
            <a:xfrm>
              <a:off x="1481926" y="3214568"/>
              <a:ext cx="14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 Box 323"/>
            <p:cNvSpPr txBox="1">
              <a:spLocks noChangeArrowheads="1"/>
            </p:cNvSpPr>
            <p:nvPr/>
          </p:nvSpPr>
          <p:spPr bwMode="auto">
            <a:xfrm>
              <a:off x="1331656" y="3116272"/>
              <a:ext cx="144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10" name="直接箭头连接符 69"/>
            <p:cNvCxnSpPr/>
            <p:nvPr/>
          </p:nvCxnSpPr>
          <p:spPr>
            <a:xfrm rot="16200000" flipH="1">
              <a:off x="5166136" y="2872497"/>
              <a:ext cx="936000" cy="324000"/>
            </a:xfrm>
            <a:prstGeom prst="bentConnector3">
              <a:avLst>
                <a:gd name="adj1" fmla="val 10037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箭头连接符 69"/>
            <p:cNvCxnSpPr/>
            <p:nvPr/>
          </p:nvCxnSpPr>
          <p:spPr>
            <a:xfrm>
              <a:off x="1835696" y="3286576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69"/>
            <p:cNvCxnSpPr/>
            <p:nvPr/>
          </p:nvCxnSpPr>
          <p:spPr>
            <a:xfrm>
              <a:off x="5580112" y="3070600"/>
              <a:ext cx="216000" cy="288000"/>
            </a:xfrm>
            <a:prstGeom prst="bentConnector3">
              <a:avLst>
                <a:gd name="adj1" fmla="val -1684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组合 491"/>
          <p:cNvGrpSpPr/>
          <p:nvPr/>
        </p:nvGrpSpPr>
        <p:grpSpPr>
          <a:xfrm>
            <a:off x="7092280" y="5013176"/>
            <a:ext cx="1729177" cy="1589"/>
            <a:chOff x="7092280" y="4867572"/>
            <a:chExt cx="1729177" cy="1589"/>
          </a:xfrm>
        </p:grpSpPr>
        <p:cxnSp>
          <p:nvCxnSpPr>
            <p:cNvPr id="493" name="直接箭头连接符 69"/>
            <p:cNvCxnSpPr/>
            <p:nvPr/>
          </p:nvCxnSpPr>
          <p:spPr>
            <a:xfrm>
              <a:off x="7092280" y="4867572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箭头连接符 69"/>
            <p:cNvCxnSpPr/>
            <p:nvPr/>
          </p:nvCxnSpPr>
          <p:spPr>
            <a:xfrm>
              <a:off x="8532440" y="4869161"/>
              <a:ext cx="2890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箭头连接符 494"/>
            <p:cNvCxnSpPr/>
            <p:nvPr/>
          </p:nvCxnSpPr>
          <p:spPr>
            <a:xfrm>
              <a:off x="8172400" y="4867574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组合 495"/>
          <p:cNvGrpSpPr/>
          <p:nvPr/>
        </p:nvGrpSpPr>
        <p:grpSpPr>
          <a:xfrm>
            <a:off x="869104" y="5733256"/>
            <a:ext cx="6114504" cy="216024"/>
            <a:chOff x="869104" y="5661296"/>
            <a:chExt cx="6114504" cy="216024"/>
          </a:xfrm>
        </p:grpSpPr>
        <p:cxnSp>
          <p:nvCxnSpPr>
            <p:cNvPr id="497" name="直接箭头连接符 69"/>
            <p:cNvCxnSpPr/>
            <p:nvPr/>
          </p:nvCxnSpPr>
          <p:spPr>
            <a:xfrm>
              <a:off x="6875608" y="5661296"/>
              <a:ext cx="108000" cy="216000"/>
            </a:xfrm>
            <a:prstGeom prst="bentConnector2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箭头连接符 69"/>
            <p:cNvCxnSpPr/>
            <p:nvPr/>
          </p:nvCxnSpPr>
          <p:spPr>
            <a:xfrm flipH="1" flipV="1">
              <a:off x="869104" y="5697320"/>
              <a:ext cx="180000" cy="18000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箭头连接符 69"/>
            <p:cNvCxnSpPr/>
            <p:nvPr/>
          </p:nvCxnSpPr>
          <p:spPr>
            <a:xfrm flipH="1">
              <a:off x="1043608" y="5877320"/>
              <a:ext cx="5940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" name="组合 511"/>
          <p:cNvGrpSpPr/>
          <p:nvPr/>
        </p:nvGrpSpPr>
        <p:grpSpPr>
          <a:xfrm>
            <a:off x="6876256" y="4365104"/>
            <a:ext cx="360048" cy="1368152"/>
            <a:chOff x="6876256" y="2204864"/>
            <a:chExt cx="360048" cy="1368152"/>
          </a:xfrm>
        </p:grpSpPr>
        <p:cxnSp>
          <p:nvCxnSpPr>
            <p:cNvPr id="513" name="直接箭头连接符 69"/>
            <p:cNvCxnSpPr/>
            <p:nvPr/>
          </p:nvCxnSpPr>
          <p:spPr>
            <a:xfrm flipV="1">
              <a:off x="7092304" y="2204864"/>
              <a:ext cx="144000" cy="6480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箭头连接符 69"/>
            <p:cNvCxnSpPr/>
            <p:nvPr/>
          </p:nvCxnSpPr>
          <p:spPr>
            <a:xfrm flipV="1">
              <a:off x="7092280" y="2348896"/>
              <a:ext cx="0" cy="14400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箭头连接符 69"/>
            <p:cNvCxnSpPr/>
            <p:nvPr/>
          </p:nvCxnSpPr>
          <p:spPr>
            <a:xfrm>
              <a:off x="6876256" y="3573016"/>
              <a:ext cx="216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组合 515"/>
          <p:cNvGrpSpPr/>
          <p:nvPr/>
        </p:nvGrpSpPr>
        <p:grpSpPr>
          <a:xfrm>
            <a:off x="827585" y="4365151"/>
            <a:ext cx="7999482" cy="1656136"/>
            <a:chOff x="827585" y="2204911"/>
            <a:chExt cx="7999482" cy="1656136"/>
          </a:xfrm>
        </p:grpSpPr>
        <p:grpSp>
          <p:nvGrpSpPr>
            <p:cNvPr id="517" name="组合 516"/>
            <p:cNvGrpSpPr/>
            <p:nvPr/>
          </p:nvGrpSpPr>
          <p:grpSpPr>
            <a:xfrm>
              <a:off x="827752" y="2708921"/>
              <a:ext cx="5472432" cy="1008111"/>
              <a:chOff x="827752" y="2566497"/>
              <a:chExt cx="5472432" cy="1008111"/>
            </a:xfrm>
          </p:grpSpPr>
          <p:cxnSp>
            <p:nvCxnSpPr>
              <p:cNvPr id="581" name="直接箭头连接符 69"/>
              <p:cNvCxnSpPr/>
              <p:nvPr/>
            </p:nvCxnSpPr>
            <p:spPr>
              <a:xfrm rot="16200000" flipH="1">
                <a:off x="1439664" y="2890520"/>
                <a:ext cx="216000" cy="144016"/>
              </a:xfrm>
              <a:prstGeom prst="bentConnector2">
                <a:avLst/>
              </a:prstGeom>
              <a:ln w="19050">
                <a:solidFill>
                  <a:srgbClr val="CC3300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Text Box 323"/>
              <p:cNvSpPr txBox="1">
                <a:spLocks noChangeArrowheads="1"/>
              </p:cNvSpPr>
              <p:nvPr/>
            </p:nvSpPr>
            <p:spPr bwMode="auto">
              <a:xfrm>
                <a:off x="5801266" y="3297406"/>
                <a:ext cx="426918" cy="27720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=?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83" name="Text Box 323"/>
              <p:cNvSpPr txBox="1">
                <a:spLocks noChangeArrowheads="1"/>
              </p:cNvSpPr>
              <p:nvPr/>
            </p:nvSpPr>
            <p:spPr bwMode="auto">
              <a:xfrm>
                <a:off x="1619672" y="2998544"/>
                <a:ext cx="432000" cy="287340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ADD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84" name="直接箭头连接符 69"/>
              <p:cNvCxnSpPr/>
              <p:nvPr/>
            </p:nvCxnSpPr>
            <p:spPr>
              <a:xfrm flipH="1" flipV="1">
                <a:off x="827752" y="3429000"/>
                <a:ext cx="1008000" cy="1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直接箭头连接符 69"/>
              <p:cNvCxnSpPr/>
              <p:nvPr/>
            </p:nvCxnSpPr>
            <p:spPr>
              <a:xfrm>
                <a:off x="6228184" y="3430592"/>
                <a:ext cx="72000" cy="0"/>
              </a:xfrm>
              <a:prstGeom prst="straightConnector1">
                <a:avLst/>
              </a:prstGeom>
              <a:ln w="19050">
                <a:solidFill>
                  <a:srgbClr val="99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直接箭头连接符 585"/>
              <p:cNvCxnSpPr/>
              <p:nvPr/>
            </p:nvCxnSpPr>
            <p:spPr>
              <a:xfrm>
                <a:off x="1481926" y="3214568"/>
                <a:ext cx="144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Text Box 323"/>
              <p:cNvSpPr txBox="1">
                <a:spLocks noChangeArrowheads="1"/>
              </p:cNvSpPr>
              <p:nvPr/>
            </p:nvSpPr>
            <p:spPr bwMode="auto">
              <a:xfrm>
                <a:off x="1331656" y="3116272"/>
                <a:ext cx="144000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4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88" name="直接箭头连接符 69"/>
              <p:cNvCxnSpPr/>
              <p:nvPr/>
            </p:nvCxnSpPr>
            <p:spPr>
              <a:xfrm rot="16200000" flipH="1">
                <a:off x="5166136" y="2872497"/>
                <a:ext cx="936000" cy="324000"/>
              </a:xfrm>
              <a:prstGeom prst="bentConnector3">
                <a:avLst>
                  <a:gd name="adj1" fmla="val 100371"/>
                </a:avLst>
              </a:prstGeom>
              <a:ln w="19050">
                <a:solidFill>
                  <a:schemeClr val="tx1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接箭头连接符 69"/>
              <p:cNvCxnSpPr/>
              <p:nvPr/>
            </p:nvCxnSpPr>
            <p:spPr>
              <a:xfrm>
                <a:off x="1835696" y="3286576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接箭头连接符 69"/>
              <p:cNvCxnSpPr/>
              <p:nvPr/>
            </p:nvCxnSpPr>
            <p:spPr>
              <a:xfrm>
                <a:off x="5580112" y="3070600"/>
                <a:ext cx="216000" cy="288000"/>
              </a:xfrm>
              <a:prstGeom prst="bentConnector3">
                <a:avLst>
                  <a:gd name="adj1" fmla="val -1684"/>
                </a:avLst>
              </a:prstGeom>
              <a:ln w="19050">
                <a:solidFill>
                  <a:schemeClr val="tx1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" name="组合 517"/>
            <p:cNvGrpSpPr/>
            <p:nvPr/>
          </p:nvGrpSpPr>
          <p:grpSpPr>
            <a:xfrm>
              <a:off x="827585" y="2204911"/>
              <a:ext cx="7999482" cy="1656136"/>
              <a:chOff x="827585" y="2204911"/>
              <a:chExt cx="7999482" cy="1656136"/>
            </a:xfrm>
          </p:grpSpPr>
          <p:cxnSp>
            <p:nvCxnSpPr>
              <p:cNvPr id="519" name="直接箭头连接符 69"/>
              <p:cNvCxnSpPr/>
              <p:nvPr/>
            </p:nvCxnSpPr>
            <p:spPr>
              <a:xfrm flipH="1">
                <a:off x="2843808" y="2420888"/>
                <a:ext cx="0" cy="1368000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箭头连接符 69"/>
              <p:cNvCxnSpPr/>
              <p:nvPr/>
            </p:nvCxnSpPr>
            <p:spPr>
              <a:xfrm flipH="1">
                <a:off x="5076056" y="2420888"/>
                <a:ext cx="0" cy="1368000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直接箭头连接符 69"/>
              <p:cNvCxnSpPr/>
              <p:nvPr/>
            </p:nvCxnSpPr>
            <p:spPr>
              <a:xfrm>
                <a:off x="6876256" y="2420888"/>
                <a:ext cx="0" cy="1368000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直接箭头连接符 69"/>
              <p:cNvCxnSpPr/>
              <p:nvPr/>
            </p:nvCxnSpPr>
            <p:spPr>
              <a:xfrm flipH="1">
                <a:off x="8532440" y="2420888"/>
                <a:ext cx="0" cy="1368000"/>
              </a:xfrm>
              <a:prstGeom prst="straightConnector1">
                <a:avLst/>
              </a:prstGeom>
              <a:ln w="15875">
                <a:solidFill>
                  <a:srgbClr val="990099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直接箭头连接符 69"/>
              <p:cNvCxnSpPr/>
              <p:nvPr/>
            </p:nvCxnSpPr>
            <p:spPr>
              <a:xfrm>
                <a:off x="7091536" y="3068960"/>
                <a:ext cx="221328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4" name="Text Box 322"/>
              <p:cNvSpPr txBox="1">
                <a:spLocks noChangeArrowheads="1"/>
              </p:cNvSpPr>
              <p:nvPr/>
            </p:nvSpPr>
            <p:spPr bwMode="auto">
              <a:xfrm>
                <a:off x="5652184" y="2622490"/>
                <a:ext cx="576000" cy="50204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525" name="Text Box 323"/>
              <p:cNvSpPr txBox="1">
                <a:spLocks noChangeArrowheads="1"/>
              </p:cNvSpPr>
              <p:nvPr/>
            </p:nvSpPr>
            <p:spPr bwMode="auto">
              <a:xfrm>
                <a:off x="3851920" y="2636960"/>
                <a:ext cx="576000" cy="432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GPRs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26" name="Text Box 365"/>
              <p:cNvSpPr txBox="1">
                <a:spLocks noChangeArrowheads="1"/>
              </p:cNvSpPr>
              <p:nvPr/>
            </p:nvSpPr>
            <p:spPr bwMode="auto">
              <a:xfrm>
                <a:off x="7308304" y="2996992"/>
                <a:ext cx="576000" cy="360000"/>
              </a:xfrm>
              <a:prstGeom prst="rect">
                <a:avLst/>
              </a:prstGeom>
              <a:solidFill>
                <a:srgbClr val="99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DMEM</a:t>
                </a:r>
              </a:p>
            </p:txBody>
          </p:sp>
          <p:sp>
            <p:nvSpPr>
              <p:cNvPr id="527" name="Text Box 365"/>
              <p:cNvSpPr txBox="1">
                <a:spLocks noChangeArrowheads="1"/>
              </p:cNvSpPr>
              <p:nvPr/>
            </p:nvSpPr>
            <p:spPr bwMode="auto">
              <a:xfrm>
                <a:off x="1694613" y="2492896"/>
                <a:ext cx="576000" cy="360000"/>
              </a:xfrm>
              <a:prstGeom prst="rect">
                <a:avLst/>
              </a:prstGeom>
              <a:solidFill>
                <a:srgbClr val="99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IMEM</a:t>
                </a:r>
              </a:p>
            </p:txBody>
          </p:sp>
          <p:sp>
            <p:nvSpPr>
              <p:cNvPr id="528" name="Text Box 323"/>
              <p:cNvSpPr txBox="1">
                <a:spLocks noChangeArrowheads="1"/>
              </p:cNvSpPr>
              <p:nvPr/>
            </p:nvSpPr>
            <p:spPr bwMode="auto">
              <a:xfrm>
                <a:off x="971600" y="2566705"/>
                <a:ext cx="432000" cy="288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PC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29" name="直接箭头连接符 69"/>
              <p:cNvCxnSpPr/>
              <p:nvPr/>
            </p:nvCxnSpPr>
            <p:spPr>
              <a:xfrm>
                <a:off x="3131920" y="2780928"/>
                <a:ext cx="720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箭头连接符 529"/>
              <p:cNvCxnSpPr/>
              <p:nvPr/>
            </p:nvCxnSpPr>
            <p:spPr>
              <a:xfrm>
                <a:off x="3131920" y="2996952"/>
                <a:ext cx="720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直接箭头连接符 69"/>
              <p:cNvCxnSpPr/>
              <p:nvPr/>
            </p:nvCxnSpPr>
            <p:spPr>
              <a:xfrm>
                <a:off x="4427984" y="2779340"/>
                <a:ext cx="288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接箭头连接符 69"/>
              <p:cNvCxnSpPr/>
              <p:nvPr/>
            </p:nvCxnSpPr>
            <p:spPr>
              <a:xfrm>
                <a:off x="4427984" y="2996952"/>
                <a:ext cx="288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接箭头连接符 69"/>
              <p:cNvCxnSpPr/>
              <p:nvPr/>
            </p:nvCxnSpPr>
            <p:spPr>
              <a:xfrm>
                <a:off x="6871696" y="3212976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接箭头连接符 69"/>
              <p:cNvCxnSpPr/>
              <p:nvPr/>
            </p:nvCxnSpPr>
            <p:spPr>
              <a:xfrm flipV="1">
                <a:off x="3132024" y="2492896"/>
                <a:ext cx="1584000" cy="72000"/>
              </a:xfrm>
              <a:prstGeom prst="bentConnector3">
                <a:avLst>
                  <a:gd name="adj1" fmla="val 23129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接箭头连接符 69"/>
              <p:cNvCxnSpPr/>
              <p:nvPr/>
            </p:nvCxnSpPr>
            <p:spPr>
              <a:xfrm>
                <a:off x="5218484" y="3068976"/>
                <a:ext cx="1296000" cy="144000"/>
              </a:xfrm>
              <a:prstGeom prst="bentConnector3">
                <a:avLst>
                  <a:gd name="adj1" fmla="val -478"/>
                </a:avLst>
              </a:prstGeom>
              <a:ln w="19050">
                <a:solidFill>
                  <a:schemeClr val="tx1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Text Box 322"/>
              <p:cNvSpPr txBox="1">
                <a:spLocks noChangeArrowheads="1"/>
              </p:cNvSpPr>
              <p:nvPr/>
            </p:nvSpPr>
            <p:spPr bwMode="auto">
              <a:xfrm>
                <a:off x="3851920" y="3140968"/>
                <a:ext cx="576000" cy="288000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ExtU</a:t>
                </a:r>
                <a:endPara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37" name="直接箭头连接符 69"/>
              <p:cNvCxnSpPr/>
              <p:nvPr/>
            </p:nvCxnSpPr>
            <p:spPr>
              <a:xfrm flipV="1">
                <a:off x="4427984" y="3068984"/>
                <a:ext cx="864000" cy="216000"/>
              </a:xfrm>
              <a:prstGeom prst="bentConnector3">
                <a:avLst>
                  <a:gd name="adj1" fmla="val 100408"/>
                </a:avLst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直接箭头连接符 69"/>
              <p:cNvCxnSpPr/>
              <p:nvPr/>
            </p:nvCxnSpPr>
            <p:spPr>
              <a:xfrm>
                <a:off x="3137540" y="3284984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直接箭头连接符 69"/>
              <p:cNvCxnSpPr/>
              <p:nvPr/>
            </p:nvCxnSpPr>
            <p:spPr>
              <a:xfrm rot="5400000" flipH="1" flipV="1">
                <a:off x="3491499" y="2636531"/>
                <a:ext cx="288000" cy="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 Box 323"/>
              <p:cNvSpPr txBox="1">
                <a:spLocks noChangeArrowheads="1"/>
              </p:cNvSpPr>
              <p:nvPr/>
            </p:nvSpPr>
            <p:spPr bwMode="auto">
              <a:xfrm>
                <a:off x="2987864" y="3416855"/>
                <a:ext cx="360000" cy="2160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ID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41" name="直接箭头连接符 69"/>
              <p:cNvCxnSpPr/>
              <p:nvPr/>
            </p:nvCxnSpPr>
            <p:spPr>
              <a:xfrm>
                <a:off x="2270024" y="2728669"/>
                <a:ext cx="216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69"/>
              <p:cNvCxnSpPr/>
              <p:nvPr/>
            </p:nvCxnSpPr>
            <p:spPr>
              <a:xfrm>
                <a:off x="1403680" y="2708920"/>
                <a:ext cx="288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Text Box 323"/>
              <p:cNvSpPr txBox="1">
                <a:spLocks noChangeArrowheads="1"/>
              </p:cNvSpPr>
              <p:nvPr/>
            </p:nvSpPr>
            <p:spPr bwMode="auto">
              <a:xfrm>
                <a:off x="3095920" y="2338144"/>
                <a:ext cx="357190" cy="6429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rd</a:t>
                </a:r>
              </a:p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rt</a:t>
                </a:r>
                <a:endPara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 dirty="0" err="1">
                    <a:solidFill>
                      <a:schemeClr val="tx1"/>
                    </a:solidFill>
                  </a:rPr>
                  <a:t>rs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44" name="Text Box 323"/>
              <p:cNvSpPr txBox="1">
                <a:spLocks noChangeArrowheads="1"/>
              </p:cNvSpPr>
              <p:nvPr/>
            </p:nvSpPr>
            <p:spPr bwMode="auto">
              <a:xfrm>
                <a:off x="3131896" y="3068960"/>
                <a:ext cx="504000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imme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45" name="直接箭头连接符 69"/>
              <p:cNvCxnSpPr/>
              <p:nvPr/>
            </p:nvCxnSpPr>
            <p:spPr>
              <a:xfrm flipV="1">
                <a:off x="3344099" y="3559433"/>
                <a:ext cx="432000" cy="0"/>
              </a:xfrm>
              <a:prstGeom prst="straightConnector1">
                <a:avLst/>
              </a:prstGeom>
              <a:ln w="19050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6" name="Text Box 323"/>
              <p:cNvSpPr txBox="1">
                <a:spLocks noChangeArrowheads="1"/>
              </p:cNvSpPr>
              <p:nvPr/>
            </p:nvSpPr>
            <p:spPr bwMode="auto">
              <a:xfrm>
                <a:off x="3419904" y="3358702"/>
                <a:ext cx="288000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OP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47" name="Text Box 323"/>
              <p:cNvSpPr txBox="1">
                <a:spLocks noChangeArrowheads="1"/>
              </p:cNvSpPr>
              <p:nvPr/>
            </p:nvSpPr>
            <p:spPr bwMode="auto">
              <a:xfrm>
                <a:off x="2483768" y="2622903"/>
                <a:ext cx="360040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IR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48" name="直接箭头连接符 69"/>
              <p:cNvCxnSpPr/>
              <p:nvPr/>
            </p:nvCxnSpPr>
            <p:spPr>
              <a:xfrm flipV="1">
                <a:off x="2843840" y="2732478"/>
                <a:ext cx="28800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9" name="Text Box 323"/>
              <p:cNvSpPr txBox="1">
                <a:spLocks noChangeArrowheads="1"/>
              </p:cNvSpPr>
              <p:nvPr/>
            </p:nvSpPr>
            <p:spPr bwMode="auto">
              <a:xfrm>
                <a:off x="4716016" y="2638622"/>
                <a:ext cx="360000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A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50" name="Text Box 323"/>
              <p:cNvSpPr txBox="1">
                <a:spLocks noChangeArrowheads="1"/>
              </p:cNvSpPr>
              <p:nvPr/>
            </p:nvSpPr>
            <p:spPr bwMode="auto">
              <a:xfrm>
                <a:off x="4716016" y="2926654"/>
                <a:ext cx="360000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B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51" name="直接箭头连接符 69"/>
              <p:cNvCxnSpPr/>
              <p:nvPr/>
            </p:nvCxnSpPr>
            <p:spPr>
              <a:xfrm>
                <a:off x="5080046" y="3067372"/>
                <a:ext cx="576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Text Box 323"/>
              <p:cNvSpPr txBox="1">
                <a:spLocks noChangeArrowheads="1"/>
              </p:cNvSpPr>
              <p:nvPr/>
            </p:nvSpPr>
            <p:spPr bwMode="auto">
              <a:xfrm>
                <a:off x="6516216" y="2752158"/>
                <a:ext cx="360040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T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53" name="直接箭头连接符 69"/>
              <p:cNvCxnSpPr/>
              <p:nvPr/>
            </p:nvCxnSpPr>
            <p:spPr>
              <a:xfrm>
                <a:off x="6228184" y="2852936"/>
                <a:ext cx="288032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69"/>
              <p:cNvCxnSpPr/>
              <p:nvPr/>
            </p:nvCxnSpPr>
            <p:spPr>
              <a:xfrm>
                <a:off x="7884368" y="3162156"/>
                <a:ext cx="2863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69"/>
              <p:cNvCxnSpPr/>
              <p:nvPr/>
            </p:nvCxnSpPr>
            <p:spPr>
              <a:xfrm>
                <a:off x="2195736" y="3562285"/>
                <a:ext cx="288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69"/>
              <p:cNvCxnSpPr/>
              <p:nvPr/>
            </p:nvCxnSpPr>
            <p:spPr>
              <a:xfrm>
                <a:off x="2844048" y="3717032"/>
                <a:ext cx="1872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箭头连接符 69"/>
              <p:cNvCxnSpPr/>
              <p:nvPr/>
            </p:nvCxnSpPr>
            <p:spPr>
              <a:xfrm flipV="1">
                <a:off x="5076056" y="2491186"/>
                <a:ext cx="144016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接箭头连接符 69"/>
              <p:cNvCxnSpPr/>
              <p:nvPr/>
            </p:nvCxnSpPr>
            <p:spPr>
              <a:xfrm>
                <a:off x="7095700" y="2852936"/>
                <a:ext cx="0" cy="100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9" name="Text Box 323"/>
              <p:cNvSpPr txBox="1">
                <a:spLocks noChangeArrowheads="1"/>
              </p:cNvSpPr>
              <p:nvPr/>
            </p:nvSpPr>
            <p:spPr bwMode="auto">
              <a:xfrm>
                <a:off x="8172400" y="3059934"/>
                <a:ext cx="360040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M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560" name="直接箭头连接符 69"/>
              <p:cNvCxnSpPr/>
              <p:nvPr/>
            </p:nvCxnSpPr>
            <p:spPr>
              <a:xfrm rot="5400000" flipH="1" flipV="1">
                <a:off x="8214558" y="2528458"/>
                <a:ext cx="936000" cy="289019"/>
              </a:xfrm>
              <a:prstGeom prst="bentConnector3">
                <a:avLst>
                  <a:gd name="adj1" fmla="val 223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直接箭头连接符 69"/>
              <p:cNvCxnSpPr/>
              <p:nvPr/>
            </p:nvCxnSpPr>
            <p:spPr>
              <a:xfrm rot="5400000" flipH="1" flipV="1">
                <a:off x="467600" y="3069581"/>
                <a:ext cx="864000" cy="144000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接箭头连接符 69"/>
              <p:cNvCxnSpPr/>
              <p:nvPr/>
            </p:nvCxnSpPr>
            <p:spPr>
              <a:xfrm rot="10800000">
                <a:off x="827585" y="3573047"/>
                <a:ext cx="6264000" cy="288000"/>
              </a:xfrm>
              <a:prstGeom prst="bentConnector3">
                <a:avLst>
                  <a:gd name="adj1" fmla="val 9998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直接箭头连接符 69"/>
              <p:cNvCxnSpPr/>
              <p:nvPr/>
            </p:nvCxnSpPr>
            <p:spPr>
              <a:xfrm rot="10800000" flipV="1">
                <a:off x="4139952" y="2204911"/>
                <a:ext cx="4680000" cy="432000"/>
              </a:xfrm>
              <a:prstGeom prst="bentConnector3">
                <a:avLst>
                  <a:gd name="adj1" fmla="val 10015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直接箭头连接符 69"/>
              <p:cNvCxnSpPr/>
              <p:nvPr/>
            </p:nvCxnSpPr>
            <p:spPr>
              <a:xfrm rot="5400000" flipH="1" flipV="1">
                <a:off x="4734056" y="3051032"/>
                <a:ext cx="1008000" cy="324000"/>
              </a:xfrm>
              <a:prstGeom prst="bentConnector3">
                <a:avLst>
                  <a:gd name="adj1" fmla="val -6"/>
                </a:avLst>
              </a:prstGeom>
              <a:ln w="19050">
                <a:solidFill>
                  <a:srgbClr val="C0000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箭头连接符 69"/>
              <p:cNvCxnSpPr/>
              <p:nvPr/>
            </p:nvCxnSpPr>
            <p:spPr>
              <a:xfrm>
                <a:off x="5076056" y="2708920"/>
                <a:ext cx="57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箭头连接符 69"/>
              <p:cNvCxnSpPr/>
              <p:nvPr/>
            </p:nvCxnSpPr>
            <p:spPr>
              <a:xfrm>
                <a:off x="4716056" y="2492896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接箭头连接符 69"/>
              <p:cNvCxnSpPr/>
              <p:nvPr/>
            </p:nvCxnSpPr>
            <p:spPr>
              <a:xfrm>
                <a:off x="6516216" y="2492896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直接箭头连接符 567"/>
              <p:cNvCxnSpPr/>
              <p:nvPr/>
            </p:nvCxnSpPr>
            <p:spPr>
              <a:xfrm>
                <a:off x="4716016" y="3717031"/>
                <a:ext cx="362894" cy="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直接箭头连接符 568"/>
              <p:cNvCxnSpPr/>
              <p:nvPr/>
            </p:nvCxnSpPr>
            <p:spPr>
              <a:xfrm>
                <a:off x="6516216" y="3212976"/>
                <a:ext cx="36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直接箭头连接符 569"/>
              <p:cNvCxnSpPr/>
              <p:nvPr/>
            </p:nvCxnSpPr>
            <p:spPr>
              <a:xfrm>
                <a:off x="2483808" y="3573032"/>
                <a:ext cx="360000" cy="144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1" name="Text Box 323"/>
              <p:cNvSpPr txBox="1">
                <a:spLocks noChangeArrowheads="1"/>
              </p:cNvSpPr>
              <p:nvPr/>
            </p:nvSpPr>
            <p:spPr bwMode="auto">
              <a:xfrm>
                <a:off x="6516216" y="3462932"/>
                <a:ext cx="36004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C</a:t>
                </a:r>
                <a:endParaRPr kumimoji="1" lang="zh-CN" altLang="en-US" sz="1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2" name="直接箭头连接符 69"/>
              <p:cNvCxnSpPr/>
              <p:nvPr/>
            </p:nvCxnSpPr>
            <p:spPr>
              <a:xfrm>
                <a:off x="6300192" y="3573016"/>
                <a:ext cx="216000" cy="0"/>
              </a:xfrm>
              <a:prstGeom prst="straightConnector1">
                <a:avLst/>
              </a:prstGeom>
              <a:ln w="19050">
                <a:solidFill>
                  <a:srgbClr val="99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箭头连接符 69"/>
              <p:cNvCxnSpPr/>
              <p:nvPr/>
            </p:nvCxnSpPr>
            <p:spPr>
              <a:xfrm>
                <a:off x="6876256" y="2492895"/>
                <a:ext cx="1296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箭头连接符 69"/>
              <p:cNvCxnSpPr/>
              <p:nvPr/>
            </p:nvCxnSpPr>
            <p:spPr>
              <a:xfrm rot="5400000" flipH="1" flipV="1">
                <a:off x="8533502" y="2348896"/>
                <a:ext cx="144000" cy="144000"/>
              </a:xfrm>
              <a:prstGeom prst="bentConnector3">
                <a:avLst>
                  <a:gd name="adj1" fmla="val -1244"/>
                </a:avLst>
              </a:prstGeom>
              <a:ln w="19050">
                <a:solidFill>
                  <a:srgbClr val="CC33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箭头连接符 69"/>
              <p:cNvCxnSpPr/>
              <p:nvPr/>
            </p:nvCxnSpPr>
            <p:spPr>
              <a:xfrm rot="10800000" flipV="1">
                <a:off x="4284456" y="2348912"/>
                <a:ext cx="4392000" cy="288000"/>
              </a:xfrm>
              <a:prstGeom prst="bentConnector3">
                <a:avLst>
                  <a:gd name="adj1" fmla="val 99955"/>
                </a:avLst>
              </a:prstGeom>
              <a:ln w="19050">
                <a:solidFill>
                  <a:srgbClr val="CC33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箭头连接符 69"/>
              <p:cNvCxnSpPr/>
              <p:nvPr/>
            </p:nvCxnSpPr>
            <p:spPr>
              <a:xfrm>
                <a:off x="8172440" y="2491186"/>
                <a:ext cx="360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箭头连接符 69"/>
              <p:cNvCxnSpPr/>
              <p:nvPr/>
            </p:nvCxnSpPr>
            <p:spPr>
              <a:xfrm flipV="1">
                <a:off x="3131840" y="2411708"/>
                <a:ext cx="0" cy="1008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69"/>
              <p:cNvCxnSpPr/>
              <p:nvPr/>
            </p:nvCxnSpPr>
            <p:spPr>
              <a:xfrm>
                <a:off x="1475656" y="2996952"/>
                <a:ext cx="720000" cy="576000"/>
              </a:xfrm>
              <a:prstGeom prst="bentConnector3">
                <a:avLst>
                  <a:gd name="adj1" fmla="val 100113"/>
                </a:avLst>
              </a:prstGeom>
              <a:ln w="19050">
                <a:solidFill>
                  <a:srgbClr val="CC3300"/>
                </a:solidFill>
                <a:headEnd type="non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/>
              <p:nvPr/>
            </p:nvCxnSpPr>
            <p:spPr>
              <a:xfrm>
                <a:off x="1475656" y="2708920"/>
                <a:ext cx="0" cy="288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箭头连接符 69"/>
              <p:cNvCxnSpPr/>
              <p:nvPr/>
            </p:nvCxnSpPr>
            <p:spPr>
              <a:xfrm>
                <a:off x="6876256" y="2852936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7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7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/>
      <p:bldP spid="170" grpId="0" animBg="1"/>
      <p:bldP spid="2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3888432" cy="386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    各段操作独立组织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zh-CN" altLang="en-US" sz="2200" dirty="0">
                <a:solidFill>
                  <a:schemeClr val="accent2"/>
                </a:solidFill>
              </a:rPr>
              <a:t>   各段功能组织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275" name="组合 274"/>
          <p:cNvGrpSpPr/>
          <p:nvPr/>
        </p:nvGrpSpPr>
        <p:grpSpPr>
          <a:xfrm>
            <a:off x="2267744" y="1288988"/>
            <a:ext cx="6403012" cy="2089375"/>
            <a:chOff x="2267744" y="3571179"/>
            <a:chExt cx="6403012" cy="2089375"/>
          </a:xfrm>
        </p:grpSpPr>
        <p:sp>
          <p:nvSpPr>
            <p:cNvPr id="267" name="Rectangle 99"/>
            <p:cNvSpPr>
              <a:spLocks noChangeArrowheads="1"/>
            </p:cNvSpPr>
            <p:nvPr/>
          </p:nvSpPr>
          <p:spPr bwMode="auto">
            <a:xfrm>
              <a:off x="2483808" y="3787203"/>
              <a:ext cx="360000" cy="187335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8" name="Rectangle 99"/>
            <p:cNvSpPr>
              <a:spLocks noChangeArrowheads="1"/>
            </p:cNvSpPr>
            <p:nvPr/>
          </p:nvSpPr>
          <p:spPr bwMode="auto">
            <a:xfrm>
              <a:off x="4716016" y="3787654"/>
              <a:ext cx="360040" cy="18729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99"/>
            <p:cNvSpPr>
              <a:spLocks noChangeArrowheads="1"/>
            </p:cNvSpPr>
            <p:nvPr/>
          </p:nvSpPr>
          <p:spPr bwMode="auto">
            <a:xfrm>
              <a:off x="6516216" y="3787203"/>
              <a:ext cx="360000" cy="187335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0" name="Rectangle 99"/>
            <p:cNvSpPr>
              <a:spLocks noChangeArrowheads="1"/>
            </p:cNvSpPr>
            <p:nvPr/>
          </p:nvSpPr>
          <p:spPr bwMode="auto">
            <a:xfrm>
              <a:off x="8172400" y="3787654"/>
              <a:ext cx="360000" cy="18729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1" name="Text Box 323"/>
            <p:cNvSpPr txBox="1">
              <a:spLocks noChangeArrowheads="1"/>
            </p:cNvSpPr>
            <p:nvPr/>
          </p:nvSpPr>
          <p:spPr bwMode="auto">
            <a:xfrm>
              <a:off x="2267744" y="3571179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2" name="Text Box 323"/>
            <p:cNvSpPr txBox="1">
              <a:spLocks noChangeArrowheads="1"/>
            </p:cNvSpPr>
            <p:nvPr/>
          </p:nvSpPr>
          <p:spPr bwMode="auto">
            <a:xfrm>
              <a:off x="4499992" y="3571179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3" name="Text Box 323"/>
            <p:cNvSpPr txBox="1">
              <a:spLocks noChangeArrowheads="1"/>
            </p:cNvSpPr>
            <p:nvPr/>
          </p:nvSpPr>
          <p:spPr bwMode="auto">
            <a:xfrm>
              <a:off x="6300192" y="3571179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EX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Text Box 323"/>
            <p:cNvSpPr txBox="1">
              <a:spLocks noChangeArrowheads="1"/>
            </p:cNvSpPr>
            <p:nvPr/>
          </p:nvSpPr>
          <p:spPr bwMode="auto">
            <a:xfrm>
              <a:off x="7956376" y="3571179"/>
              <a:ext cx="71438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261" name="Text Box 5"/>
          <p:cNvSpPr txBox="1">
            <a:spLocks noChangeArrowheads="1"/>
          </p:cNvSpPr>
          <p:nvPr/>
        </p:nvSpPr>
        <p:spPr bwMode="auto">
          <a:xfrm>
            <a:off x="1583688" y="332656"/>
            <a:ext cx="6660720" cy="80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设置</a:t>
            </a:r>
            <a:r>
              <a:rPr lang="zh-CN" altLang="en-US" sz="2200" u="sng" dirty="0">
                <a:solidFill>
                  <a:schemeClr val="tx1"/>
                </a:solidFill>
              </a:rPr>
              <a:t>段间寄存器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→边沿触发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拍结束时写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18" name="Text Box 5"/>
          <p:cNvSpPr txBox="1">
            <a:spLocks noChangeArrowheads="1"/>
          </p:cNvSpPr>
          <p:nvPr/>
        </p:nvSpPr>
        <p:spPr bwMode="auto">
          <a:xfrm>
            <a:off x="4574759" y="332656"/>
            <a:ext cx="4173705" cy="751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(</a:t>
            </a:r>
            <a:r>
              <a:rPr lang="zh-CN" altLang="en-US" sz="1800" u="sng" dirty="0">
                <a:solidFill>
                  <a:srgbClr val="990099"/>
                </a:solidFill>
              </a:rPr>
              <a:t>暂存</a:t>
            </a:r>
            <a:r>
              <a:rPr lang="zh-CN" altLang="en-US" sz="1800" dirty="0">
                <a:solidFill>
                  <a:schemeClr val="tx1"/>
                </a:solidFill>
              </a:rPr>
              <a:t>数据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地址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/>
              <a:t>命令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←产生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使用间的</a:t>
            </a:r>
            <a:r>
              <a:rPr lang="zh-CN" altLang="en-US" sz="1800" u="sng" dirty="0">
                <a:solidFill>
                  <a:srgbClr val="0070C0"/>
                </a:solidFill>
              </a:rPr>
              <a:t>所有</a:t>
            </a:r>
            <a:r>
              <a:rPr lang="zh-CN" altLang="en-US" sz="1800" dirty="0">
                <a:solidFill>
                  <a:schemeClr val="tx1"/>
                </a:solidFill>
              </a:rPr>
              <a:t>段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20" name="Text Box 5"/>
          <p:cNvSpPr txBox="1">
            <a:spLocks noChangeArrowheads="1"/>
          </p:cNvSpPr>
          <p:nvPr/>
        </p:nvSpPr>
        <p:spPr bwMode="auto">
          <a:xfrm>
            <a:off x="2771800" y="3573016"/>
            <a:ext cx="6120680" cy="447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36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IF</a:t>
            </a:r>
            <a:r>
              <a:rPr lang="zh-CN" altLang="en-US" sz="2200" dirty="0">
                <a:solidFill>
                  <a:schemeClr val="tx1"/>
                </a:solidFill>
              </a:rPr>
              <a:t>段源自</a:t>
            </a:r>
            <a:r>
              <a:rPr lang="en-US" altLang="zh-CN" sz="2200" u="sng" dirty="0">
                <a:solidFill>
                  <a:schemeClr val="tx1"/>
                </a:solidFill>
              </a:rPr>
              <a:t>PC</a:t>
            </a:r>
            <a:r>
              <a:rPr lang="zh-CN" altLang="en-US" sz="2200" dirty="0">
                <a:solidFill>
                  <a:schemeClr val="tx1"/>
                </a:solidFill>
              </a:rPr>
              <a:t>，其余段源自</a:t>
            </a:r>
            <a:r>
              <a:rPr lang="zh-CN" altLang="en-US" sz="2200" u="sng" dirty="0">
                <a:solidFill>
                  <a:schemeClr val="tx1"/>
                </a:solidFill>
              </a:rPr>
              <a:t>段间</a:t>
            </a:r>
            <a:r>
              <a:rPr lang="en-US" altLang="zh-CN" sz="2200" u="sng" dirty="0">
                <a:solidFill>
                  <a:schemeClr val="tx1"/>
                </a:solidFill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传递信息未写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19853" y="1644358"/>
            <a:ext cx="3819278" cy="1584172"/>
            <a:chOff x="4719853" y="1628805"/>
            <a:chExt cx="3819278" cy="1584172"/>
          </a:xfrm>
        </p:grpSpPr>
        <p:cxnSp>
          <p:nvCxnSpPr>
            <p:cNvPr id="297" name="直接箭头连接符 69"/>
            <p:cNvCxnSpPr/>
            <p:nvPr/>
          </p:nvCxnSpPr>
          <p:spPr>
            <a:xfrm>
              <a:off x="6514883" y="1628805"/>
              <a:ext cx="3752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69"/>
            <p:cNvCxnSpPr/>
            <p:nvPr/>
          </p:nvCxnSpPr>
          <p:spPr>
            <a:xfrm>
              <a:off x="8176237" y="1628805"/>
              <a:ext cx="354531" cy="1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/>
            <p:cNvCxnSpPr/>
            <p:nvPr/>
          </p:nvCxnSpPr>
          <p:spPr>
            <a:xfrm>
              <a:off x="8176237" y="1988844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/>
            <p:nvPr/>
          </p:nvCxnSpPr>
          <p:spPr>
            <a:xfrm>
              <a:off x="4719853" y="2924948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>
              <a:off x="6516216" y="3212975"/>
              <a:ext cx="362894" cy="1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>
              <a:off x="8169546" y="3212976"/>
              <a:ext cx="362894" cy="1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487645" y="1428329"/>
            <a:ext cx="6044795" cy="1800201"/>
            <a:chOff x="2487645" y="1412776"/>
            <a:chExt cx="6044795" cy="1800201"/>
          </a:xfrm>
        </p:grpSpPr>
        <p:cxnSp>
          <p:nvCxnSpPr>
            <p:cNvPr id="292" name="直接箭头连接符 69"/>
            <p:cNvCxnSpPr/>
            <p:nvPr/>
          </p:nvCxnSpPr>
          <p:spPr>
            <a:xfrm flipH="1">
              <a:off x="2843808" y="1412776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69"/>
            <p:cNvCxnSpPr/>
            <p:nvPr/>
          </p:nvCxnSpPr>
          <p:spPr>
            <a:xfrm flipH="1">
              <a:off x="5076056" y="1412776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69"/>
            <p:cNvCxnSpPr/>
            <p:nvPr/>
          </p:nvCxnSpPr>
          <p:spPr>
            <a:xfrm>
              <a:off x="6876256" y="1427026"/>
              <a:ext cx="0" cy="1645803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69"/>
            <p:cNvCxnSpPr/>
            <p:nvPr/>
          </p:nvCxnSpPr>
          <p:spPr>
            <a:xfrm flipH="1">
              <a:off x="8532440" y="1412776"/>
              <a:ext cx="0" cy="1656184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69"/>
            <p:cNvCxnSpPr/>
            <p:nvPr/>
          </p:nvCxnSpPr>
          <p:spPr>
            <a:xfrm>
              <a:off x="4718143" y="1627095"/>
              <a:ext cx="361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/>
            <p:nvPr/>
          </p:nvCxnSpPr>
          <p:spPr>
            <a:xfrm>
              <a:off x="6520053" y="2492900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/>
            <p:cNvCxnSpPr/>
            <p:nvPr/>
          </p:nvCxnSpPr>
          <p:spPr>
            <a:xfrm>
              <a:off x="2487645" y="2887954"/>
              <a:ext cx="356163" cy="369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/>
            <p:nvPr/>
          </p:nvCxnSpPr>
          <p:spPr>
            <a:xfrm>
              <a:off x="4716016" y="2568773"/>
              <a:ext cx="3628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/>
            <p:nvPr/>
          </p:nvCxnSpPr>
          <p:spPr>
            <a:xfrm>
              <a:off x="4716016" y="3212976"/>
              <a:ext cx="362894" cy="1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>
            <a:off x="2483808" y="1572102"/>
            <a:ext cx="4392408" cy="1767981"/>
            <a:chOff x="2483808" y="3820541"/>
            <a:chExt cx="4392408" cy="1767981"/>
          </a:xfrm>
        </p:grpSpPr>
        <p:sp>
          <p:nvSpPr>
            <p:cNvPr id="166" name="Text Box 323"/>
            <p:cNvSpPr txBox="1">
              <a:spLocks noChangeArrowheads="1"/>
            </p:cNvSpPr>
            <p:nvPr/>
          </p:nvSpPr>
          <p:spPr bwMode="auto">
            <a:xfrm>
              <a:off x="2483808" y="5082777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8" name="Text Box 323"/>
            <p:cNvSpPr txBox="1">
              <a:spLocks noChangeArrowheads="1"/>
            </p:cNvSpPr>
            <p:nvPr/>
          </p:nvSpPr>
          <p:spPr bwMode="auto">
            <a:xfrm>
              <a:off x="4716016" y="3820541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9" name="Text Box 323"/>
            <p:cNvSpPr txBox="1">
              <a:spLocks noChangeArrowheads="1"/>
            </p:cNvSpPr>
            <p:nvPr/>
          </p:nvSpPr>
          <p:spPr bwMode="auto">
            <a:xfrm>
              <a:off x="6516216" y="4649019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4716016" y="5372522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 Box 323"/>
            <p:cNvSpPr txBox="1">
              <a:spLocks noChangeArrowheads="1"/>
            </p:cNvSpPr>
            <p:nvPr/>
          </p:nvSpPr>
          <p:spPr bwMode="auto">
            <a:xfrm>
              <a:off x="4719853" y="4795141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16056" y="1572345"/>
            <a:ext cx="3816384" cy="1769691"/>
            <a:chOff x="4716056" y="1554839"/>
            <a:chExt cx="3816384" cy="1769691"/>
          </a:xfrm>
        </p:grpSpPr>
        <p:sp>
          <p:nvSpPr>
            <p:cNvPr id="116" name="Text Box 323"/>
            <p:cNvSpPr txBox="1">
              <a:spLocks noChangeArrowheads="1"/>
            </p:cNvSpPr>
            <p:nvPr/>
          </p:nvSpPr>
          <p:spPr bwMode="auto">
            <a:xfrm>
              <a:off x="4716056" y="2818785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7" name="Text Box 323"/>
            <p:cNvSpPr txBox="1">
              <a:spLocks noChangeArrowheads="1"/>
            </p:cNvSpPr>
            <p:nvPr/>
          </p:nvSpPr>
          <p:spPr bwMode="auto">
            <a:xfrm>
              <a:off x="6516216" y="1554839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3" name="Text Box 323"/>
            <p:cNvSpPr txBox="1">
              <a:spLocks noChangeArrowheads="1"/>
            </p:cNvSpPr>
            <p:nvPr/>
          </p:nvSpPr>
          <p:spPr bwMode="auto">
            <a:xfrm>
              <a:off x="8172400" y="1564364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" name="Text Box 323"/>
            <p:cNvSpPr txBox="1">
              <a:spLocks noChangeArrowheads="1"/>
            </p:cNvSpPr>
            <p:nvPr/>
          </p:nvSpPr>
          <p:spPr bwMode="auto">
            <a:xfrm>
              <a:off x="6516216" y="3108530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 Box 323"/>
            <p:cNvSpPr txBox="1">
              <a:spLocks noChangeArrowheads="1"/>
            </p:cNvSpPr>
            <p:nvPr/>
          </p:nvSpPr>
          <p:spPr bwMode="auto">
            <a:xfrm>
              <a:off x="8172400" y="3108530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 Box 323"/>
            <p:cNvSpPr txBox="1">
              <a:spLocks noChangeArrowheads="1"/>
            </p:cNvSpPr>
            <p:nvPr/>
          </p:nvSpPr>
          <p:spPr bwMode="auto">
            <a:xfrm>
              <a:off x="8172400" y="1916791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6127" y="1196752"/>
            <a:ext cx="8004345" cy="2326321"/>
            <a:chOff x="816127" y="1181199"/>
            <a:chExt cx="8004345" cy="2326321"/>
          </a:xfrm>
        </p:grpSpPr>
        <p:cxnSp>
          <p:nvCxnSpPr>
            <p:cNvPr id="122" name="直接箭头连接符 69"/>
            <p:cNvCxnSpPr/>
            <p:nvPr/>
          </p:nvCxnSpPr>
          <p:spPr>
            <a:xfrm>
              <a:off x="7088777" y="2281251"/>
              <a:ext cx="221328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322"/>
            <p:cNvSpPr txBox="1">
              <a:spLocks noChangeArrowheads="1"/>
            </p:cNvSpPr>
            <p:nvPr/>
          </p:nvSpPr>
          <p:spPr bwMode="auto">
            <a:xfrm>
              <a:off x="5577353" y="1776050"/>
              <a:ext cx="648072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3849161" y="1849198"/>
              <a:ext cx="648072" cy="500066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5" name="Text Box 365"/>
            <p:cNvSpPr txBox="1">
              <a:spLocks noChangeArrowheads="1"/>
            </p:cNvSpPr>
            <p:nvPr/>
          </p:nvSpPr>
          <p:spPr bwMode="auto">
            <a:xfrm>
              <a:off x="7310105" y="2212088"/>
              <a:ext cx="571504" cy="35719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126" name="Text Box 365"/>
            <p:cNvSpPr txBox="1">
              <a:spLocks noChangeArrowheads="1"/>
            </p:cNvSpPr>
            <p:nvPr/>
          </p:nvSpPr>
          <p:spPr bwMode="auto">
            <a:xfrm>
              <a:off x="1686993" y="1718291"/>
              <a:ext cx="571504" cy="42862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127" name="Text Box 323"/>
            <p:cNvSpPr txBox="1">
              <a:spLocks noChangeArrowheads="1"/>
            </p:cNvSpPr>
            <p:nvPr/>
          </p:nvSpPr>
          <p:spPr bwMode="auto">
            <a:xfrm>
              <a:off x="974241" y="1789727"/>
              <a:ext cx="428628" cy="28575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8" name="直接箭头连接符 69"/>
            <p:cNvCxnSpPr/>
            <p:nvPr/>
          </p:nvCxnSpPr>
          <p:spPr>
            <a:xfrm rot="16200000" flipH="1">
              <a:off x="1167476" y="2258928"/>
              <a:ext cx="864000" cy="180000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69"/>
            <p:cNvCxnSpPr/>
            <p:nvPr/>
          </p:nvCxnSpPr>
          <p:spPr>
            <a:xfrm>
              <a:off x="3129081" y="1993214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3129081" y="2209238"/>
              <a:ext cx="71438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69"/>
            <p:cNvCxnSpPr/>
            <p:nvPr/>
          </p:nvCxnSpPr>
          <p:spPr>
            <a:xfrm>
              <a:off x="4497233" y="1921206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69"/>
            <p:cNvCxnSpPr/>
            <p:nvPr/>
          </p:nvCxnSpPr>
          <p:spPr>
            <a:xfrm>
              <a:off x="4497233" y="2279663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69"/>
            <p:cNvCxnSpPr/>
            <p:nvPr/>
          </p:nvCxnSpPr>
          <p:spPr>
            <a:xfrm>
              <a:off x="6873497" y="1993216"/>
              <a:ext cx="1296144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69"/>
            <p:cNvCxnSpPr/>
            <p:nvPr/>
          </p:nvCxnSpPr>
          <p:spPr>
            <a:xfrm>
              <a:off x="6868937" y="2497275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69"/>
            <p:cNvCxnSpPr/>
            <p:nvPr/>
          </p:nvCxnSpPr>
          <p:spPr>
            <a:xfrm flipV="1">
              <a:off x="3129081" y="1629954"/>
              <a:ext cx="1580339" cy="146097"/>
            </a:xfrm>
            <a:prstGeom prst="bentConnector3">
              <a:avLst>
                <a:gd name="adj1" fmla="val 23239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69"/>
            <p:cNvCxnSpPr/>
            <p:nvPr/>
          </p:nvCxnSpPr>
          <p:spPr>
            <a:xfrm>
              <a:off x="5215725" y="2287625"/>
              <a:ext cx="1292562" cy="209645"/>
            </a:xfrm>
            <a:prstGeom prst="bentConnector3">
              <a:avLst>
                <a:gd name="adj1" fmla="val -478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322"/>
            <p:cNvSpPr txBox="1">
              <a:spLocks noChangeArrowheads="1"/>
            </p:cNvSpPr>
            <p:nvPr/>
          </p:nvSpPr>
          <p:spPr bwMode="auto">
            <a:xfrm>
              <a:off x="3849161" y="2425262"/>
              <a:ext cx="648072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38" name="直接箭头连接符 69"/>
            <p:cNvCxnSpPr/>
            <p:nvPr/>
          </p:nvCxnSpPr>
          <p:spPr>
            <a:xfrm flipV="1">
              <a:off x="5069877" y="2281283"/>
              <a:ext cx="228475" cy="288000"/>
            </a:xfrm>
            <a:prstGeom prst="bentConnector2">
              <a:avLst/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69"/>
            <p:cNvCxnSpPr/>
            <p:nvPr/>
          </p:nvCxnSpPr>
          <p:spPr>
            <a:xfrm>
              <a:off x="3129081" y="2569278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69"/>
            <p:cNvCxnSpPr/>
            <p:nvPr/>
          </p:nvCxnSpPr>
          <p:spPr>
            <a:xfrm rot="5400000" flipH="1" flipV="1">
              <a:off x="3449239" y="1811372"/>
              <a:ext cx="357190" cy="7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69"/>
            <p:cNvCxnSpPr/>
            <p:nvPr/>
          </p:nvCxnSpPr>
          <p:spPr>
            <a:xfrm>
              <a:off x="2262404" y="1916832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69"/>
            <p:cNvCxnSpPr/>
            <p:nvPr/>
          </p:nvCxnSpPr>
          <p:spPr>
            <a:xfrm>
              <a:off x="1401241" y="1916832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 Box 323"/>
            <p:cNvSpPr txBox="1">
              <a:spLocks noChangeArrowheads="1"/>
            </p:cNvSpPr>
            <p:nvPr/>
          </p:nvSpPr>
          <p:spPr bwMode="auto">
            <a:xfrm>
              <a:off x="3129081" y="1561166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rt</a:t>
              </a:r>
              <a:endPara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rs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5" name="Text Box 323"/>
            <p:cNvSpPr txBox="1">
              <a:spLocks noChangeArrowheads="1"/>
            </p:cNvSpPr>
            <p:nvPr/>
          </p:nvSpPr>
          <p:spPr bwMode="auto">
            <a:xfrm>
              <a:off x="3129081" y="2335831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7" name="Text Box 323"/>
            <p:cNvSpPr txBox="1">
              <a:spLocks noChangeArrowheads="1"/>
            </p:cNvSpPr>
            <p:nvPr/>
          </p:nvSpPr>
          <p:spPr bwMode="auto">
            <a:xfrm>
              <a:off x="3203848" y="2983109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8" name="Text Box 323"/>
            <p:cNvSpPr txBox="1">
              <a:spLocks noChangeArrowheads="1"/>
            </p:cNvSpPr>
            <p:nvPr/>
          </p:nvSpPr>
          <p:spPr bwMode="auto">
            <a:xfrm>
              <a:off x="2483768" y="1845925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49" name="直接箭头连接符 69"/>
            <p:cNvCxnSpPr/>
            <p:nvPr/>
          </p:nvCxnSpPr>
          <p:spPr>
            <a:xfrm flipV="1">
              <a:off x="2836188" y="1955500"/>
              <a:ext cx="29565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 Box 323"/>
            <p:cNvSpPr txBox="1">
              <a:spLocks noChangeArrowheads="1"/>
            </p:cNvSpPr>
            <p:nvPr/>
          </p:nvSpPr>
          <p:spPr bwMode="auto">
            <a:xfrm>
              <a:off x="4713257" y="1822528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1" name="Text Box 323"/>
            <p:cNvSpPr txBox="1">
              <a:spLocks noChangeArrowheads="1"/>
            </p:cNvSpPr>
            <p:nvPr/>
          </p:nvSpPr>
          <p:spPr bwMode="auto">
            <a:xfrm>
              <a:off x="4713257" y="2180468"/>
              <a:ext cx="35662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52" name="直接箭头连接符 69"/>
            <p:cNvCxnSpPr/>
            <p:nvPr/>
          </p:nvCxnSpPr>
          <p:spPr>
            <a:xfrm>
              <a:off x="5077287" y="2279663"/>
              <a:ext cx="5017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323"/>
            <p:cNvSpPr txBox="1">
              <a:spLocks noChangeArrowheads="1"/>
            </p:cNvSpPr>
            <p:nvPr/>
          </p:nvSpPr>
          <p:spPr bwMode="auto">
            <a:xfrm>
              <a:off x="6513457" y="1887298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54" name="直接箭头连接符 69"/>
            <p:cNvCxnSpPr/>
            <p:nvPr/>
          </p:nvCxnSpPr>
          <p:spPr>
            <a:xfrm>
              <a:off x="6225425" y="1993219"/>
              <a:ext cx="28803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69"/>
            <p:cNvCxnSpPr/>
            <p:nvPr/>
          </p:nvCxnSpPr>
          <p:spPr>
            <a:xfrm>
              <a:off x="7883319" y="2383739"/>
              <a:ext cx="286322" cy="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69"/>
            <p:cNvCxnSpPr/>
            <p:nvPr/>
          </p:nvCxnSpPr>
          <p:spPr>
            <a:xfrm>
              <a:off x="4497233" y="2567695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69"/>
            <p:cNvCxnSpPr/>
            <p:nvPr/>
          </p:nvCxnSpPr>
          <p:spPr>
            <a:xfrm>
              <a:off x="2231768" y="2883416"/>
              <a:ext cx="25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69"/>
            <p:cNvCxnSpPr/>
            <p:nvPr/>
          </p:nvCxnSpPr>
          <p:spPr>
            <a:xfrm>
              <a:off x="2844056" y="2930762"/>
              <a:ext cx="18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69"/>
            <p:cNvCxnSpPr/>
            <p:nvPr/>
          </p:nvCxnSpPr>
          <p:spPr>
            <a:xfrm flipV="1">
              <a:off x="5073297" y="1631469"/>
              <a:ext cx="1440160" cy="171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69"/>
            <p:cNvCxnSpPr/>
            <p:nvPr/>
          </p:nvCxnSpPr>
          <p:spPr>
            <a:xfrm flipV="1">
              <a:off x="8529681" y="1993214"/>
              <a:ext cx="29079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69"/>
            <p:cNvCxnSpPr/>
            <p:nvPr/>
          </p:nvCxnSpPr>
          <p:spPr>
            <a:xfrm>
              <a:off x="6883505" y="1633179"/>
              <a:ext cx="1286136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69"/>
            <p:cNvCxnSpPr/>
            <p:nvPr/>
          </p:nvCxnSpPr>
          <p:spPr>
            <a:xfrm rot="5400000" flipH="1" flipV="1">
              <a:off x="8419299" y="1377734"/>
              <a:ext cx="371437" cy="139453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69"/>
            <p:cNvCxnSpPr/>
            <p:nvPr/>
          </p:nvCxnSpPr>
          <p:spPr>
            <a:xfrm>
              <a:off x="7092941" y="1994802"/>
              <a:ext cx="0" cy="15127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323"/>
            <p:cNvSpPr txBox="1">
              <a:spLocks noChangeArrowheads="1"/>
            </p:cNvSpPr>
            <p:nvPr/>
          </p:nvSpPr>
          <p:spPr bwMode="auto">
            <a:xfrm>
              <a:off x="8158755" y="2282956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65" name="直接箭头连接符 69"/>
            <p:cNvCxnSpPr/>
            <p:nvPr/>
          </p:nvCxnSpPr>
          <p:spPr>
            <a:xfrm rot="5400000" flipH="1" flipV="1">
              <a:off x="8091613" y="1624876"/>
              <a:ext cx="1169779" cy="282425"/>
            </a:xfrm>
            <a:prstGeom prst="bentConnector3">
              <a:avLst>
                <a:gd name="adj1" fmla="val -211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69"/>
            <p:cNvCxnSpPr/>
            <p:nvPr/>
          </p:nvCxnSpPr>
          <p:spPr>
            <a:xfrm rot="5400000" flipH="1" flipV="1">
              <a:off x="328580" y="2420150"/>
              <a:ext cx="1133208" cy="15811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69"/>
            <p:cNvCxnSpPr/>
            <p:nvPr/>
          </p:nvCxnSpPr>
          <p:spPr>
            <a:xfrm rot="10800000">
              <a:off x="824785" y="3077204"/>
              <a:ext cx="6264000" cy="429623"/>
            </a:xfrm>
            <a:prstGeom prst="bentConnector3">
              <a:avLst>
                <a:gd name="adj1" fmla="val 999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69"/>
            <p:cNvCxnSpPr/>
            <p:nvPr/>
          </p:nvCxnSpPr>
          <p:spPr>
            <a:xfrm rot="10800000" flipV="1">
              <a:off x="4281209" y="1275414"/>
              <a:ext cx="4392000" cy="573784"/>
            </a:xfrm>
            <a:prstGeom prst="bentConnector3">
              <a:avLst>
                <a:gd name="adj1" fmla="val 99992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69"/>
            <p:cNvCxnSpPr/>
            <p:nvPr/>
          </p:nvCxnSpPr>
          <p:spPr>
            <a:xfrm rot="10800000" flipV="1">
              <a:off x="4031367" y="1206260"/>
              <a:ext cx="4786346" cy="642942"/>
            </a:xfrm>
            <a:prstGeom prst="bentConnector3">
              <a:avLst>
                <a:gd name="adj1" fmla="val 100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69"/>
            <p:cNvCxnSpPr/>
            <p:nvPr/>
          </p:nvCxnSpPr>
          <p:spPr>
            <a:xfrm rot="5400000" flipH="1" flipV="1">
              <a:off x="4724239" y="2274259"/>
              <a:ext cx="1008000" cy="301904"/>
            </a:xfrm>
            <a:prstGeom prst="bentConnector3">
              <a:avLst>
                <a:gd name="adj1" fmla="val -6"/>
              </a:avLst>
            </a:prstGeom>
            <a:ln w="190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69"/>
            <p:cNvCxnSpPr/>
            <p:nvPr/>
          </p:nvCxnSpPr>
          <p:spPr>
            <a:xfrm rot="16200000" flipH="1">
              <a:off x="6624256" y="3040522"/>
              <a:ext cx="648000" cy="144000"/>
            </a:xfrm>
            <a:prstGeom prst="bentConnector3">
              <a:avLst>
                <a:gd name="adj1" fmla="val -315"/>
              </a:avLst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69"/>
            <p:cNvCxnSpPr/>
            <p:nvPr/>
          </p:nvCxnSpPr>
          <p:spPr>
            <a:xfrm flipH="1" flipV="1">
              <a:off x="899592" y="3119213"/>
              <a:ext cx="175754" cy="31731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69"/>
            <p:cNvCxnSpPr/>
            <p:nvPr/>
          </p:nvCxnSpPr>
          <p:spPr>
            <a:xfrm flipH="1">
              <a:off x="1080272" y="3436524"/>
              <a:ext cx="5940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69"/>
            <p:cNvCxnSpPr/>
            <p:nvPr/>
          </p:nvCxnSpPr>
          <p:spPr>
            <a:xfrm>
              <a:off x="5073297" y="1918477"/>
              <a:ext cx="505766" cy="2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 Box 323"/>
            <p:cNvSpPr txBox="1">
              <a:spLocks noChangeArrowheads="1"/>
            </p:cNvSpPr>
            <p:nvPr/>
          </p:nvSpPr>
          <p:spPr bwMode="auto">
            <a:xfrm>
              <a:off x="6513457" y="2662623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4" name="直接箭头连接符 69"/>
            <p:cNvCxnSpPr/>
            <p:nvPr/>
          </p:nvCxnSpPr>
          <p:spPr>
            <a:xfrm>
              <a:off x="6300192" y="2785307"/>
              <a:ext cx="216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 Box 323"/>
            <p:cNvSpPr txBox="1">
              <a:spLocks noChangeArrowheads="1"/>
            </p:cNvSpPr>
            <p:nvPr/>
          </p:nvSpPr>
          <p:spPr bwMode="auto">
            <a:xfrm>
              <a:off x="5796257" y="2638286"/>
              <a:ext cx="360000" cy="27720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56" name="Text Box 323"/>
            <p:cNvSpPr txBox="1">
              <a:spLocks noChangeArrowheads="1"/>
            </p:cNvSpPr>
            <p:nvPr/>
          </p:nvSpPr>
          <p:spPr bwMode="auto">
            <a:xfrm>
              <a:off x="1686371" y="2709612"/>
              <a:ext cx="432000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57" name="直接箭头连接符 69"/>
            <p:cNvCxnSpPr/>
            <p:nvPr/>
          </p:nvCxnSpPr>
          <p:spPr>
            <a:xfrm flipH="1" flipV="1">
              <a:off x="828000" y="3073186"/>
              <a:ext cx="1080000" cy="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69"/>
            <p:cNvCxnSpPr/>
            <p:nvPr/>
          </p:nvCxnSpPr>
          <p:spPr>
            <a:xfrm>
              <a:off x="6156176" y="2785154"/>
              <a:ext cx="146056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/>
            <p:nvPr/>
          </p:nvCxnSpPr>
          <p:spPr>
            <a:xfrm>
              <a:off x="1472056" y="2923356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 Box 323"/>
            <p:cNvSpPr txBox="1">
              <a:spLocks noChangeArrowheads="1"/>
            </p:cNvSpPr>
            <p:nvPr/>
          </p:nvSpPr>
          <p:spPr bwMode="auto">
            <a:xfrm>
              <a:off x="1257742" y="2803788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62" name="直接箭头连接符 69"/>
            <p:cNvCxnSpPr/>
            <p:nvPr/>
          </p:nvCxnSpPr>
          <p:spPr>
            <a:xfrm rot="16200000" flipH="1">
              <a:off x="5165595" y="2213181"/>
              <a:ext cx="922785" cy="338539"/>
            </a:xfrm>
            <a:prstGeom prst="bentConnector3">
              <a:avLst>
                <a:gd name="adj1" fmla="val 10037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69"/>
            <p:cNvCxnSpPr/>
            <p:nvPr/>
          </p:nvCxnSpPr>
          <p:spPr>
            <a:xfrm>
              <a:off x="1907704" y="2996960"/>
              <a:ext cx="0" cy="7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69"/>
            <p:cNvCxnSpPr/>
            <p:nvPr/>
          </p:nvCxnSpPr>
          <p:spPr>
            <a:xfrm>
              <a:off x="5575105" y="2499056"/>
              <a:ext cx="221151" cy="201276"/>
            </a:xfrm>
            <a:prstGeom prst="bentConnector3">
              <a:avLst>
                <a:gd name="adj1" fmla="val -1684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 Box 322"/>
            <p:cNvSpPr txBox="1">
              <a:spLocks noChangeArrowheads="1"/>
            </p:cNvSpPr>
            <p:nvPr/>
          </p:nvSpPr>
          <p:spPr bwMode="auto">
            <a:xfrm>
              <a:off x="3563888" y="3053407"/>
              <a:ext cx="504000" cy="252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CU</a:t>
              </a:r>
            </a:p>
          </p:txBody>
        </p:sp>
        <p:cxnSp>
          <p:nvCxnSpPr>
            <p:cNvPr id="266" name="直接箭头连接符 69"/>
            <p:cNvCxnSpPr/>
            <p:nvPr/>
          </p:nvCxnSpPr>
          <p:spPr>
            <a:xfrm>
              <a:off x="3131840" y="3197423"/>
              <a:ext cx="432000" cy="0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箭头连接符 69"/>
            <p:cNvCxnSpPr/>
            <p:nvPr/>
          </p:nvCxnSpPr>
          <p:spPr>
            <a:xfrm flipV="1">
              <a:off x="4067944" y="3197423"/>
              <a:ext cx="64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箭头连接符 69"/>
            <p:cNvCxnSpPr/>
            <p:nvPr/>
          </p:nvCxnSpPr>
          <p:spPr>
            <a:xfrm flipV="1">
              <a:off x="3131840" y="1628912"/>
              <a:ext cx="0" cy="15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69"/>
            <p:cNvCxnSpPr/>
            <p:nvPr/>
          </p:nvCxnSpPr>
          <p:spPr>
            <a:xfrm>
              <a:off x="5083883" y="3212975"/>
              <a:ext cx="1427616" cy="1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69"/>
            <p:cNvCxnSpPr/>
            <p:nvPr/>
          </p:nvCxnSpPr>
          <p:spPr>
            <a:xfrm flipV="1">
              <a:off x="6890101" y="3205758"/>
              <a:ext cx="1282299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69"/>
            <p:cNvCxnSpPr/>
            <p:nvPr/>
          </p:nvCxnSpPr>
          <p:spPr>
            <a:xfrm>
              <a:off x="822141" y="2442660"/>
              <a:ext cx="1411200" cy="432000"/>
            </a:xfrm>
            <a:prstGeom prst="bentConnector3">
              <a:avLst>
                <a:gd name="adj1" fmla="val 100113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4" name="表格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50251"/>
              </p:ext>
            </p:extLst>
          </p:nvPr>
        </p:nvGraphicFramePr>
        <p:xfrm>
          <a:off x="1331640" y="4077072"/>
          <a:ext cx="7488832" cy="221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288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指令</a:t>
                      </a:r>
                      <a:endParaRPr lang="en-US" altLang="zh-CN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defTabSz="914400" rtl="0" eaLnBrk="1" latinLnBrk="0" hangingPunct="1">
                        <a:lnSpc>
                          <a:spcPct val="4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段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算逻运算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(add/</a:t>
                      </a:r>
                      <a:r>
                        <a:rPr lang="en-US" altLang="zh-CN" sz="16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ori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存取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6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分支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33588"/>
              </p:ext>
            </p:extLst>
          </p:nvPr>
        </p:nvGraphicFramePr>
        <p:xfrm>
          <a:off x="2051720" y="4437112"/>
          <a:ext cx="6768752" cy="186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27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r>
                        <a:rPr lang="zh-CN" altLang="en-US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IM[(PC)], </a:t>
                      </a:r>
                      <a:r>
                        <a:rPr lang="en-US" altLang="zh-CN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b="1" spc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NPC</a:t>
                      </a:r>
                      <a:r>
                        <a:rPr lang="zh-CN" altLang="en-US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EX/MEM.</a:t>
                      </a:r>
                      <a:r>
                        <a:rPr lang="en-US" altLang="zh-CN" b="1" spc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C?</a:t>
                      </a:r>
                      <a:r>
                        <a:rPr lang="en-US" altLang="zh-CN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</a:t>
                      </a:r>
                      <a:r>
                        <a:rPr lang="en-US" altLang="zh-CN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T:(PC)</a:t>
                      </a:r>
                      <a:r>
                        <a:rPr lang="zh-CN" altLang="en-US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96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],B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R[rt],E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</a:t>
                      </a:r>
                      <a:r>
                        <a:rPr lang="en-US" altLang="zh-CN" sz="18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altLang="zh-CN" sz="18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d:rt,Cmd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en-US" altLang="zh-CN" sz="1800" b="1" spc="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en-US" altLang="zh-CN" sz="1800" b="1" spc="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E)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(A)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(E)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spc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NPC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)+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((A)=(B))? 1:0</a:t>
                      </a:r>
                    </a:p>
                  </a:txBody>
                  <a:tcPr marL="36000" marR="36000" marT="18000" marB="18000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8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空闲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DM[T]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(B)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8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空闲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(IF</a:t>
                      </a:r>
                      <a:r>
                        <a:rPr lang="zh-CN" altLang="en-US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段使用数据</a:t>
                      </a:r>
                      <a:r>
                        <a:rPr lang="en-US" altLang="zh-CN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 panose="05050102010706020507"/>
                        </a:rPr>
                        <a:t>)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800" b="1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(M) </a:t>
                      </a: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7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椭圆 151"/>
          <p:cNvSpPr/>
          <p:nvPr/>
        </p:nvSpPr>
        <p:spPr bwMode="auto">
          <a:xfrm>
            <a:off x="5832160" y="3067285"/>
            <a:ext cx="108000" cy="252000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FF339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27884" y="2635237"/>
            <a:ext cx="5148573" cy="572416"/>
            <a:chOff x="3527884" y="3212977"/>
            <a:chExt cx="5148573" cy="572416"/>
          </a:xfrm>
        </p:grpSpPr>
        <p:sp>
          <p:nvSpPr>
            <p:cNvPr id="189" name="Rectangle 99"/>
            <p:cNvSpPr>
              <a:spLocks noChangeArrowheads="1"/>
            </p:cNvSpPr>
            <p:nvPr/>
          </p:nvSpPr>
          <p:spPr bwMode="auto">
            <a:xfrm>
              <a:off x="3527884" y="3212977"/>
              <a:ext cx="324036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0" name="Rectangle 99"/>
            <p:cNvSpPr>
              <a:spLocks noChangeArrowheads="1"/>
            </p:cNvSpPr>
            <p:nvPr/>
          </p:nvSpPr>
          <p:spPr bwMode="auto">
            <a:xfrm>
              <a:off x="8402541" y="3356993"/>
              <a:ext cx="273916" cy="4284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1331712" y="2203189"/>
            <a:ext cx="7632712" cy="1620176"/>
            <a:chOff x="1331712" y="2348880"/>
            <a:chExt cx="7632712" cy="1620176"/>
          </a:xfrm>
        </p:grpSpPr>
        <p:grpSp>
          <p:nvGrpSpPr>
            <p:cNvPr id="226" name="组合 225"/>
            <p:cNvGrpSpPr/>
            <p:nvPr/>
          </p:nvGrpSpPr>
          <p:grpSpPr>
            <a:xfrm>
              <a:off x="1331712" y="2348880"/>
              <a:ext cx="7632712" cy="1586460"/>
              <a:chOff x="1331712" y="2348880"/>
              <a:chExt cx="7632712" cy="1586460"/>
            </a:xfrm>
          </p:grpSpPr>
          <p:sp>
            <p:nvSpPr>
              <p:cNvPr id="236" name="Text Box 323"/>
              <p:cNvSpPr txBox="1">
                <a:spLocks noChangeArrowheads="1"/>
              </p:cNvSpPr>
              <p:nvPr/>
            </p:nvSpPr>
            <p:spPr bwMode="auto">
              <a:xfrm>
                <a:off x="8388424" y="2924992"/>
                <a:ext cx="576000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GPRs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7" name="Text Box 323"/>
              <p:cNvSpPr txBox="1">
                <a:spLocks noChangeArrowheads="1"/>
              </p:cNvSpPr>
              <p:nvPr/>
            </p:nvSpPr>
            <p:spPr bwMode="auto">
              <a:xfrm>
                <a:off x="3203848" y="2780928"/>
                <a:ext cx="648072" cy="43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GPRs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" name="Text Box 322"/>
              <p:cNvSpPr txBox="1">
                <a:spLocks noChangeArrowheads="1"/>
              </p:cNvSpPr>
              <p:nvPr/>
            </p:nvSpPr>
            <p:spPr bwMode="auto">
              <a:xfrm>
                <a:off x="5076056" y="2780928"/>
                <a:ext cx="648000" cy="504000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239" name="Text Box 365"/>
              <p:cNvSpPr txBox="1">
                <a:spLocks noChangeArrowheads="1"/>
              </p:cNvSpPr>
              <p:nvPr/>
            </p:nvSpPr>
            <p:spPr bwMode="auto">
              <a:xfrm>
                <a:off x="6804248" y="3068960"/>
                <a:ext cx="648072" cy="432000"/>
              </a:xfrm>
              <a:prstGeom prst="rect">
                <a:avLst/>
              </a:prstGeom>
              <a:solidFill>
                <a:srgbClr val="99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DMEM</a:t>
                </a:r>
              </a:p>
            </p:txBody>
          </p:sp>
          <p:sp>
            <p:nvSpPr>
              <p:cNvPr id="240" name="Text Box 365"/>
              <p:cNvSpPr txBox="1">
                <a:spLocks noChangeArrowheads="1"/>
              </p:cNvSpPr>
              <p:nvPr/>
            </p:nvSpPr>
            <p:spPr bwMode="auto">
              <a:xfrm>
                <a:off x="1331712" y="2924992"/>
                <a:ext cx="648000" cy="432000"/>
              </a:xfrm>
              <a:prstGeom prst="rect">
                <a:avLst/>
              </a:prstGeom>
              <a:solidFill>
                <a:srgbClr val="99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IMEM</a:t>
                </a:r>
              </a:p>
            </p:txBody>
          </p:sp>
          <p:cxnSp>
            <p:nvCxnSpPr>
              <p:cNvPr id="241" name="直接箭头连接符 69"/>
              <p:cNvCxnSpPr/>
              <p:nvPr/>
            </p:nvCxnSpPr>
            <p:spPr>
              <a:xfrm>
                <a:off x="7452320" y="3284984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99"/>
              <p:cNvSpPr>
                <a:spLocks noChangeArrowheads="1"/>
              </p:cNvSpPr>
              <p:nvPr/>
            </p:nvSpPr>
            <p:spPr bwMode="auto">
              <a:xfrm>
                <a:off x="4067984" y="2567340"/>
                <a:ext cx="360000" cy="1368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3" name="直接箭头连接符 69"/>
              <p:cNvCxnSpPr/>
              <p:nvPr/>
            </p:nvCxnSpPr>
            <p:spPr>
              <a:xfrm>
                <a:off x="1972092" y="3139828"/>
                <a:ext cx="2143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69"/>
              <p:cNvCxnSpPr/>
              <p:nvPr/>
            </p:nvCxnSpPr>
            <p:spPr>
              <a:xfrm>
                <a:off x="6372200" y="2994732"/>
                <a:ext cx="129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箭头连接符 69"/>
              <p:cNvCxnSpPr/>
              <p:nvPr/>
            </p:nvCxnSpPr>
            <p:spPr>
              <a:xfrm>
                <a:off x="3853630" y="2924944"/>
                <a:ext cx="2143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箭头连接符 69"/>
              <p:cNvCxnSpPr/>
              <p:nvPr/>
            </p:nvCxnSpPr>
            <p:spPr>
              <a:xfrm>
                <a:off x="3853630" y="3140968"/>
                <a:ext cx="2143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箭头连接符 69"/>
              <p:cNvCxnSpPr/>
              <p:nvPr/>
            </p:nvCxnSpPr>
            <p:spPr>
              <a:xfrm flipV="1">
                <a:off x="4427984" y="3150119"/>
                <a:ext cx="646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箭头连接符 69"/>
              <p:cNvCxnSpPr/>
              <p:nvPr/>
            </p:nvCxnSpPr>
            <p:spPr>
              <a:xfrm>
                <a:off x="8028384" y="3005687"/>
                <a:ext cx="35833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箭头连接符 69"/>
              <p:cNvCxnSpPr/>
              <p:nvPr/>
            </p:nvCxnSpPr>
            <p:spPr>
              <a:xfrm>
                <a:off x="5722418" y="3007275"/>
                <a:ext cx="288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箭头连接符 69"/>
              <p:cNvCxnSpPr/>
              <p:nvPr/>
            </p:nvCxnSpPr>
            <p:spPr>
              <a:xfrm>
                <a:off x="5004048" y="3140968"/>
                <a:ext cx="1008112" cy="216000"/>
              </a:xfrm>
              <a:prstGeom prst="bentConnector3">
                <a:avLst>
                  <a:gd name="adj1" fmla="val -211"/>
                </a:avLst>
              </a:prstGeom>
              <a:ln w="1905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 Box 323"/>
              <p:cNvSpPr txBox="1">
                <a:spLocks noChangeArrowheads="1"/>
              </p:cNvSpPr>
              <p:nvPr/>
            </p:nvSpPr>
            <p:spPr bwMode="auto">
              <a:xfrm>
                <a:off x="4067944" y="2863258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4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A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252" name="直接箭头连接符 69"/>
              <p:cNvCxnSpPr/>
              <p:nvPr/>
            </p:nvCxnSpPr>
            <p:spPr>
              <a:xfrm flipV="1">
                <a:off x="4428056" y="2924944"/>
                <a:ext cx="648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箭头连接符 69"/>
              <p:cNvCxnSpPr/>
              <p:nvPr/>
            </p:nvCxnSpPr>
            <p:spPr>
              <a:xfrm rot="5400000" flipH="1" flipV="1">
                <a:off x="8010384" y="3019258"/>
                <a:ext cx="288000" cy="252000"/>
              </a:xfrm>
              <a:prstGeom prst="bentConnector3">
                <a:avLst>
                  <a:gd name="adj1" fmla="val 165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箭头连接符 69"/>
              <p:cNvCxnSpPr/>
              <p:nvPr/>
            </p:nvCxnSpPr>
            <p:spPr>
              <a:xfrm>
                <a:off x="2768950" y="2922094"/>
                <a:ext cx="432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箭头连接符 254"/>
              <p:cNvCxnSpPr/>
              <p:nvPr/>
            </p:nvCxnSpPr>
            <p:spPr>
              <a:xfrm>
                <a:off x="2768950" y="3140968"/>
                <a:ext cx="432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箭头连接符 69"/>
              <p:cNvCxnSpPr/>
              <p:nvPr/>
            </p:nvCxnSpPr>
            <p:spPr>
              <a:xfrm>
                <a:off x="2768950" y="3429000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箭头连接符 69"/>
              <p:cNvCxnSpPr/>
              <p:nvPr/>
            </p:nvCxnSpPr>
            <p:spPr>
              <a:xfrm flipV="1">
                <a:off x="3059832" y="2700710"/>
                <a:ext cx="0" cy="22423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 Box 323"/>
              <p:cNvSpPr txBox="1">
                <a:spLocks noChangeArrowheads="1"/>
              </p:cNvSpPr>
              <p:nvPr/>
            </p:nvSpPr>
            <p:spPr bwMode="auto">
              <a:xfrm>
                <a:off x="2768950" y="2492896"/>
                <a:ext cx="290882" cy="6429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rd</a:t>
                </a:r>
              </a:p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rt</a:t>
                </a:r>
                <a:endPara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 dirty="0" err="1">
                    <a:solidFill>
                      <a:schemeClr val="tx1"/>
                    </a:solidFill>
                  </a:rPr>
                  <a:t>rs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59" name="Text Box 322"/>
              <p:cNvSpPr txBox="1">
                <a:spLocks noChangeArrowheads="1"/>
              </p:cNvSpPr>
              <p:nvPr/>
            </p:nvSpPr>
            <p:spPr bwMode="auto">
              <a:xfrm>
                <a:off x="3203848" y="3285008"/>
                <a:ext cx="648072" cy="216000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ExtU</a:t>
                </a:r>
                <a:endPara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0" name="Text Box 323"/>
              <p:cNvSpPr txBox="1">
                <a:spLocks noChangeArrowheads="1"/>
              </p:cNvSpPr>
              <p:nvPr/>
            </p:nvSpPr>
            <p:spPr bwMode="auto">
              <a:xfrm>
                <a:off x="4067944" y="2633131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rW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1" name="Text Box 323"/>
              <p:cNvSpPr txBox="1">
                <a:spLocks noChangeArrowheads="1"/>
              </p:cNvSpPr>
              <p:nvPr/>
            </p:nvSpPr>
            <p:spPr bwMode="auto">
              <a:xfrm>
                <a:off x="4067944" y="3073095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B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2" name="Text Box 323"/>
              <p:cNvSpPr txBox="1">
                <a:spLocks noChangeArrowheads="1"/>
              </p:cNvSpPr>
              <p:nvPr/>
            </p:nvSpPr>
            <p:spPr bwMode="auto">
              <a:xfrm>
                <a:off x="4067944" y="3356992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E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3" name="Text Box 323"/>
              <p:cNvSpPr txBox="1">
                <a:spLocks noChangeArrowheads="1"/>
              </p:cNvSpPr>
              <p:nvPr/>
            </p:nvSpPr>
            <p:spPr bwMode="auto">
              <a:xfrm>
                <a:off x="4067944" y="3575454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NPC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4" name="Rectangle 99"/>
              <p:cNvSpPr>
                <a:spLocks noChangeArrowheads="1"/>
              </p:cNvSpPr>
              <p:nvPr/>
            </p:nvSpPr>
            <p:spPr bwMode="auto">
              <a:xfrm>
                <a:off x="2195776" y="2564904"/>
                <a:ext cx="360000" cy="1224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xt Box 323"/>
              <p:cNvSpPr txBox="1">
                <a:spLocks noChangeArrowheads="1"/>
              </p:cNvSpPr>
              <p:nvPr/>
            </p:nvSpPr>
            <p:spPr bwMode="auto">
              <a:xfrm>
                <a:off x="2195736" y="3070657"/>
                <a:ext cx="36004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6" name="Text Box 323"/>
              <p:cNvSpPr txBox="1">
                <a:spLocks noChangeArrowheads="1"/>
              </p:cNvSpPr>
              <p:nvPr/>
            </p:nvSpPr>
            <p:spPr bwMode="auto">
              <a:xfrm>
                <a:off x="2195776" y="3573016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NPC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267" name="直接箭头连接符 69"/>
              <p:cNvCxnSpPr/>
              <p:nvPr/>
            </p:nvCxnSpPr>
            <p:spPr>
              <a:xfrm>
                <a:off x="2555800" y="3140968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99"/>
              <p:cNvSpPr>
                <a:spLocks noChangeArrowheads="1"/>
              </p:cNvSpPr>
              <p:nvPr/>
            </p:nvSpPr>
            <p:spPr bwMode="auto">
              <a:xfrm>
                <a:off x="6012200" y="2564904"/>
                <a:ext cx="360000" cy="1368152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Text Box 323"/>
              <p:cNvSpPr txBox="1">
                <a:spLocks noChangeArrowheads="1"/>
              </p:cNvSpPr>
              <p:nvPr/>
            </p:nvSpPr>
            <p:spPr bwMode="auto">
              <a:xfrm>
                <a:off x="6012200" y="2935266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T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70" name="Text Box 323"/>
              <p:cNvSpPr txBox="1">
                <a:spLocks noChangeArrowheads="1"/>
              </p:cNvSpPr>
              <p:nvPr/>
            </p:nvSpPr>
            <p:spPr bwMode="auto">
              <a:xfrm>
                <a:off x="6012160" y="2630693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rW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71" name="Text Box 323"/>
              <p:cNvSpPr txBox="1">
                <a:spLocks noChangeArrowheads="1"/>
              </p:cNvSpPr>
              <p:nvPr/>
            </p:nvSpPr>
            <p:spPr bwMode="auto">
              <a:xfrm>
                <a:off x="6012200" y="3281077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B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72" name="Text Box 323"/>
              <p:cNvSpPr txBox="1">
                <a:spLocks noChangeArrowheads="1"/>
              </p:cNvSpPr>
              <p:nvPr/>
            </p:nvSpPr>
            <p:spPr bwMode="auto">
              <a:xfrm>
                <a:off x="6012200" y="3505144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C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273" name="直接箭头连接符 69"/>
              <p:cNvCxnSpPr/>
              <p:nvPr/>
            </p:nvCxnSpPr>
            <p:spPr>
              <a:xfrm>
                <a:off x="3851920" y="3429000"/>
                <a:ext cx="2143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69"/>
              <p:cNvCxnSpPr/>
              <p:nvPr/>
            </p:nvCxnSpPr>
            <p:spPr>
              <a:xfrm>
                <a:off x="2555968" y="3643326"/>
                <a:ext cx="151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Text Box 323"/>
              <p:cNvSpPr txBox="1">
                <a:spLocks noChangeArrowheads="1"/>
              </p:cNvSpPr>
              <p:nvPr/>
            </p:nvSpPr>
            <p:spPr bwMode="auto">
              <a:xfrm>
                <a:off x="5292080" y="3429000"/>
                <a:ext cx="432000" cy="216024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=?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276" name="直接箭头连接符 69"/>
              <p:cNvCxnSpPr/>
              <p:nvPr/>
            </p:nvCxnSpPr>
            <p:spPr>
              <a:xfrm>
                <a:off x="5724128" y="3573016"/>
                <a:ext cx="28803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69"/>
              <p:cNvCxnSpPr/>
              <p:nvPr/>
            </p:nvCxnSpPr>
            <p:spPr>
              <a:xfrm>
                <a:off x="5148080" y="3359344"/>
                <a:ext cx="144000" cy="144000"/>
              </a:xfrm>
              <a:prstGeom prst="bentConnector3">
                <a:avLst>
                  <a:gd name="adj1" fmla="val -524"/>
                </a:avLst>
              </a:prstGeom>
              <a:ln w="1905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69"/>
              <p:cNvCxnSpPr/>
              <p:nvPr/>
            </p:nvCxnSpPr>
            <p:spPr>
              <a:xfrm rot="16200000" flipH="1">
                <a:off x="4788080" y="3070691"/>
                <a:ext cx="648000" cy="360000"/>
              </a:xfrm>
              <a:prstGeom prst="bentConnector3">
                <a:avLst>
                  <a:gd name="adj1" fmla="val 99894"/>
                </a:avLst>
              </a:prstGeom>
              <a:ln w="1905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69"/>
              <p:cNvCxnSpPr/>
              <p:nvPr/>
            </p:nvCxnSpPr>
            <p:spPr>
              <a:xfrm>
                <a:off x="6372199" y="3356992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69"/>
              <p:cNvCxnSpPr/>
              <p:nvPr/>
            </p:nvCxnSpPr>
            <p:spPr>
              <a:xfrm>
                <a:off x="6516248" y="3209328"/>
                <a:ext cx="288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 99"/>
              <p:cNvSpPr>
                <a:spLocks noChangeArrowheads="1"/>
              </p:cNvSpPr>
              <p:nvPr/>
            </p:nvSpPr>
            <p:spPr bwMode="auto">
              <a:xfrm>
                <a:off x="7668384" y="2564904"/>
                <a:ext cx="360000" cy="1368152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Text Box 323"/>
              <p:cNvSpPr txBox="1">
                <a:spLocks noChangeArrowheads="1"/>
              </p:cNvSpPr>
              <p:nvPr/>
            </p:nvSpPr>
            <p:spPr bwMode="auto">
              <a:xfrm>
                <a:off x="7668384" y="2935267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T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3" name="Text Box 323"/>
              <p:cNvSpPr txBox="1">
                <a:spLocks noChangeArrowheads="1"/>
              </p:cNvSpPr>
              <p:nvPr/>
            </p:nvSpPr>
            <p:spPr bwMode="auto">
              <a:xfrm>
                <a:off x="7668384" y="2636928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rW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4" name="Text Box 323"/>
              <p:cNvSpPr txBox="1">
                <a:spLocks noChangeArrowheads="1"/>
              </p:cNvSpPr>
              <p:nvPr/>
            </p:nvSpPr>
            <p:spPr bwMode="auto">
              <a:xfrm>
                <a:off x="7668384" y="3212992"/>
                <a:ext cx="360000" cy="144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M</a:t>
                </a:r>
                <a:endParaRPr kumimoji="1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5" name="Text Box 323"/>
              <p:cNvSpPr txBox="1">
                <a:spLocks noChangeArrowheads="1"/>
              </p:cNvSpPr>
              <p:nvPr/>
            </p:nvSpPr>
            <p:spPr bwMode="auto">
              <a:xfrm>
                <a:off x="1979792" y="2348880"/>
                <a:ext cx="720000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IF/ID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6" name="Text Box 323"/>
              <p:cNvSpPr txBox="1">
                <a:spLocks noChangeArrowheads="1"/>
              </p:cNvSpPr>
              <p:nvPr/>
            </p:nvSpPr>
            <p:spPr bwMode="auto">
              <a:xfrm>
                <a:off x="3852000" y="2348880"/>
                <a:ext cx="720000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ID/EX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7" name="Text Box 323"/>
              <p:cNvSpPr txBox="1">
                <a:spLocks noChangeArrowheads="1"/>
              </p:cNvSpPr>
              <p:nvPr/>
            </p:nvSpPr>
            <p:spPr bwMode="auto">
              <a:xfrm>
                <a:off x="5724208" y="2348880"/>
                <a:ext cx="720000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EX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/MEM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88" name="Text Box 323"/>
              <p:cNvSpPr txBox="1">
                <a:spLocks noChangeArrowheads="1"/>
              </p:cNvSpPr>
              <p:nvPr/>
            </p:nvSpPr>
            <p:spPr bwMode="auto">
              <a:xfrm>
                <a:off x="7380392" y="2348880"/>
                <a:ext cx="720000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MEM/WB</a:t>
                </a:r>
                <a:endPara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289" name="直接箭头连接符 69"/>
              <p:cNvCxnSpPr/>
              <p:nvPr/>
            </p:nvCxnSpPr>
            <p:spPr>
              <a:xfrm flipV="1">
                <a:off x="4427984" y="2707210"/>
                <a:ext cx="1584176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289"/>
              <p:cNvCxnSpPr/>
              <p:nvPr/>
            </p:nvCxnSpPr>
            <p:spPr>
              <a:xfrm>
                <a:off x="6372200" y="2708920"/>
                <a:ext cx="129600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69"/>
              <p:cNvCxnSpPr/>
              <p:nvPr/>
            </p:nvCxnSpPr>
            <p:spPr>
              <a:xfrm>
                <a:off x="8028384" y="2708944"/>
                <a:ext cx="504000" cy="216000"/>
              </a:xfrm>
              <a:prstGeom prst="bentConnector3">
                <a:avLst>
                  <a:gd name="adj1" fmla="val 100925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69"/>
              <p:cNvCxnSpPr/>
              <p:nvPr/>
            </p:nvCxnSpPr>
            <p:spPr>
              <a:xfrm>
                <a:off x="2771944" y="2708920"/>
                <a:ext cx="1296000" cy="0"/>
              </a:xfrm>
              <a:prstGeom prst="straightConnector1">
                <a:avLst/>
              </a:prstGeom>
              <a:ln w="19050">
                <a:solidFill>
                  <a:srgbClr val="CC33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69"/>
              <p:cNvCxnSpPr/>
              <p:nvPr/>
            </p:nvCxnSpPr>
            <p:spPr>
              <a:xfrm>
                <a:off x="6519636" y="2997056"/>
                <a:ext cx="0" cy="93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69"/>
              <p:cNvCxnSpPr/>
              <p:nvPr/>
            </p:nvCxnSpPr>
            <p:spPr>
              <a:xfrm rot="16200000" flipH="1">
                <a:off x="6228200" y="3717056"/>
                <a:ext cx="360000" cy="72000"/>
              </a:xfrm>
              <a:prstGeom prst="bentConnector3">
                <a:avLst>
                  <a:gd name="adj1" fmla="val -315"/>
                </a:avLst>
              </a:prstGeom>
              <a:ln w="19050">
                <a:solidFill>
                  <a:srgbClr val="99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ext Box 323"/>
              <p:cNvSpPr txBox="1">
                <a:spLocks noChangeArrowheads="1"/>
              </p:cNvSpPr>
              <p:nvPr/>
            </p:nvSpPr>
            <p:spPr bwMode="auto">
              <a:xfrm>
                <a:off x="1396028" y="2567183"/>
                <a:ext cx="432000" cy="288000"/>
              </a:xfrm>
              <a:prstGeom prst="rect">
                <a:avLst/>
              </a:prstGeom>
              <a:solidFill>
                <a:srgbClr val="FFCC99">
                  <a:alpha val="70195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PC</a:t>
                </a:r>
                <a:endParaRPr kumimoji="1"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296" name="直接箭头连接符 69"/>
              <p:cNvCxnSpPr/>
              <p:nvPr/>
            </p:nvCxnSpPr>
            <p:spPr>
              <a:xfrm flipV="1">
                <a:off x="2771800" y="2564903"/>
                <a:ext cx="0" cy="129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99"/>
              <p:cNvSpPr>
                <a:spLocks noChangeArrowheads="1"/>
              </p:cNvSpPr>
              <p:nvPr/>
            </p:nvSpPr>
            <p:spPr bwMode="auto">
              <a:xfrm>
                <a:off x="4786309" y="3099439"/>
                <a:ext cx="73153" cy="324000"/>
              </a:xfrm>
              <a:prstGeom prst="rect">
                <a:avLst/>
              </a:prstGeom>
              <a:solidFill>
                <a:srgbClr val="CC99FF"/>
              </a:solidFill>
              <a:ln w="15875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vert="vert270" wrap="none" anchor="ctr"/>
              <a:lstStyle/>
              <a:p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8" name="直接箭头连接符 69"/>
              <p:cNvCxnSpPr/>
              <p:nvPr/>
            </p:nvCxnSpPr>
            <p:spPr>
              <a:xfrm flipV="1">
                <a:off x="4427976" y="3357000"/>
                <a:ext cx="144000" cy="72000"/>
              </a:xfrm>
              <a:prstGeom prst="bentConnector3">
                <a:avLst>
                  <a:gd name="adj1" fmla="val 98500"/>
                </a:avLst>
              </a:prstGeom>
              <a:ln w="19050">
                <a:solidFill>
                  <a:schemeClr val="tx1"/>
                </a:solidFill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69"/>
              <p:cNvCxnSpPr/>
              <p:nvPr/>
            </p:nvCxnSpPr>
            <p:spPr>
              <a:xfrm>
                <a:off x="4572024" y="3357008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组合 226"/>
            <p:cNvGrpSpPr/>
            <p:nvPr/>
          </p:nvGrpSpPr>
          <p:grpSpPr>
            <a:xfrm>
              <a:off x="2771800" y="3717056"/>
              <a:ext cx="5256584" cy="252000"/>
              <a:chOff x="2771800" y="3717056"/>
              <a:chExt cx="5256584" cy="252000"/>
            </a:xfrm>
          </p:grpSpPr>
          <p:sp>
            <p:nvSpPr>
              <p:cNvPr id="228" name="Text Box 323"/>
              <p:cNvSpPr txBox="1">
                <a:spLocks noChangeArrowheads="1"/>
              </p:cNvSpPr>
              <p:nvPr/>
            </p:nvSpPr>
            <p:spPr bwMode="auto">
              <a:xfrm>
                <a:off x="4074921" y="3789056"/>
                <a:ext cx="360000" cy="14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 err="1">
                    <a:solidFill>
                      <a:schemeClr val="tx1"/>
                    </a:solidFill>
                  </a:rPr>
                  <a:t>Cmd</a:t>
                </a:r>
                <a:endParaRPr kumimoji="1"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Text Box 323"/>
              <p:cNvSpPr txBox="1">
                <a:spLocks noChangeArrowheads="1"/>
              </p:cNvSpPr>
              <p:nvPr/>
            </p:nvSpPr>
            <p:spPr bwMode="auto">
              <a:xfrm>
                <a:off x="6016876" y="3789056"/>
                <a:ext cx="360000" cy="14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 err="1">
                    <a:solidFill>
                      <a:schemeClr val="tx1"/>
                    </a:solidFill>
                  </a:rPr>
                  <a:t>Cmd</a:t>
                </a:r>
                <a:endParaRPr kumimoji="1"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Text Box 323"/>
              <p:cNvSpPr txBox="1">
                <a:spLocks noChangeArrowheads="1"/>
              </p:cNvSpPr>
              <p:nvPr/>
            </p:nvSpPr>
            <p:spPr bwMode="auto">
              <a:xfrm>
                <a:off x="7668384" y="3789056"/>
                <a:ext cx="360000" cy="144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dirty="0" err="1">
                    <a:solidFill>
                      <a:schemeClr val="tx1"/>
                    </a:solidFill>
                  </a:rPr>
                  <a:t>Cmd</a:t>
                </a:r>
                <a:endParaRPr kumimoji="1"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1" name="直接箭头连接符 69"/>
              <p:cNvCxnSpPr/>
              <p:nvPr/>
            </p:nvCxnSpPr>
            <p:spPr>
              <a:xfrm flipV="1">
                <a:off x="4427984" y="3861048"/>
                <a:ext cx="1584176" cy="1"/>
              </a:xfrm>
              <a:prstGeom prst="straightConnector1">
                <a:avLst/>
              </a:prstGeom>
              <a:ln w="158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箭头连接符 69"/>
              <p:cNvCxnSpPr/>
              <p:nvPr/>
            </p:nvCxnSpPr>
            <p:spPr>
              <a:xfrm flipV="1">
                <a:off x="6372200" y="3861048"/>
                <a:ext cx="1296000" cy="0"/>
              </a:xfrm>
              <a:prstGeom prst="straightConnector1">
                <a:avLst/>
              </a:prstGeom>
              <a:ln w="158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 Box 322"/>
              <p:cNvSpPr txBox="1">
                <a:spLocks noChangeArrowheads="1"/>
              </p:cNvSpPr>
              <p:nvPr/>
            </p:nvSpPr>
            <p:spPr bwMode="auto">
              <a:xfrm>
                <a:off x="3059832" y="3717056"/>
                <a:ext cx="432000" cy="2520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CU</a:t>
                </a:r>
              </a:p>
            </p:txBody>
          </p:sp>
          <p:cxnSp>
            <p:nvCxnSpPr>
              <p:cNvPr id="234" name="直接箭头连接符 69"/>
              <p:cNvCxnSpPr/>
              <p:nvPr/>
            </p:nvCxnSpPr>
            <p:spPr>
              <a:xfrm>
                <a:off x="2771800" y="3861046"/>
                <a:ext cx="288000" cy="2"/>
              </a:xfrm>
              <a:prstGeom prst="straightConnector1">
                <a:avLst/>
              </a:prstGeom>
              <a:ln w="19050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箭头连接符 69"/>
              <p:cNvCxnSpPr/>
              <p:nvPr/>
            </p:nvCxnSpPr>
            <p:spPr>
              <a:xfrm flipV="1">
                <a:off x="3491880" y="3861048"/>
                <a:ext cx="576000" cy="0"/>
              </a:xfrm>
              <a:prstGeom prst="straightConnector1">
                <a:avLst/>
              </a:prstGeom>
              <a:ln w="158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 Box 5"/>
          <p:cNvSpPr txBox="1">
            <a:spLocks noChangeArrowheads="1"/>
          </p:cNvSpPr>
          <p:nvPr/>
        </p:nvSpPr>
        <p:spPr bwMode="auto">
          <a:xfrm>
            <a:off x="179512" y="1628800"/>
            <a:ext cx="2088232" cy="41303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dirty="0">
                <a:solidFill>
                  <a:srgbClr val="990099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转发法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(</a:t>
            </a:r>
            <a:r>
              <a:rPr lang="zh-CN" altLang="en-US" sz="1800" dirty="0">
                <a:solidFill>
                  <a:schemeClr val="tx1"/>
                </a:solidFill>
              </a:rPr>
              <a:t>其他</a:t>
            </a:r>
            <a:r>
              <a:rPr lang="en-US" altLang="zh-CN" sz="1800" dirty="0">
                <a:solidFill>
                  <a:schemeClr val="tx1"/>
                </a:solidFill>
              </a:rPr>
              <a:t>RAW)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阻塞法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 (load-use)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85698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*数据冒险处理：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冲突检测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183" name="Text Box 5"/>
          <p:cNvSpPr txBox="1">
            <a:spLocks noChangeArrowheads="1"/>
          </p:cNvSpPr>
          <p:nvPr/>
        </p:nvSpPr>
        <p:spPr bwMode="auto">
          <a:xfrm>
            <a:off x="1907704" y="1628800"/>
            <a:ext cx="6721442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增设</a:t>
            </a:r>
            <a:r>
              <a:rPr lang="en-US" altLang="zh-CN" sz="2200" dirty="0">
                <a:solidFill>
                  <a:schemeClr val="tx1"/>
                </a:solidFill>
              </a:rPr>
              <a:t>EX</a:t>
            </a:r>
            <a:r>
              <a:rPr lang="zh-CN" altLang="en-US" sz="2200" dirty="0">
                <a:solidFill>
                  <a:schemeClr val="tx1"/>
                </a:solidFill>
              </a:rPr>
              <a:t>段转发线路，</a:t>
            </a:r>
            <a:r>
              <a:rPr lang="zh-CN" altLang="en-US" sz="2200" dirty="0">
                <a:solidFill>
                  <a:srgbClr val="990099"/>
                </a:solidFill>
              </a:rPr>
              <a:t>在前半拍写</a:t>
            </a:r>
            <a:r>
              <a:rPr lang="en-US" altLang="zh-CN" sz="2200" dirty="0">
                <a:solidFill>
                  <a:schemeClr val="tx1"/>
                </a:solidFill>
              </a:rPr>
              <a:t>GPRs</a:t>
            </a:r>
          </a:p>
        </p:txBody>
      </p:sp>
      <p:sp>
        <p:nvSpPr>
          <p:cNvPr id="512" name="Text Box 5"/>
          <p:cNvSpPr txBox="1">
            <a:spLocks noChangeArrowheads="1"/>
          </p:cNvSpPr>
          <p:nvPr/>
        </p:nvSpPr>
        <p:spPr bwMode="auto">
          <a:xfrm>
            <a:off x="2195736" y="825242"/>
            <a:ext cx="6768688" cy="4294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CU</a:t>
            </a:r>
            <a:r>
              <a:rPr lang="zh-CN" altLang="en-US" sz="2200" dirty="0">
                <a:solidFill>
                  <a:schemeClr val="tx1"/>
                </a:solidFill>
              </a:rPr>
              <a:t>实现，</a:t>
            </a:r>
            <a:r>
              <a:rPr lang="en-US" altLang="zh-CN" sz="2200" dirty="0">
                <a:solidFill>
                  <a:schemeClr val="tx1"/>
                </a:solidFill>
              </a:rPr>
              <a:t>IF/ID.IR.rs</a:t>
            </a:r>
            <a:r>
              <a:rPr lang="zh-CN" altLang="en-US" sz="2200" dirty="0">
                <a:solidFill>
                  <a:schemeClr val="tx1"/>
                </a:solidFill>
              </a:rPr>
              <a:t>及</a:t>
            </a:r>
            <a:r>
              <a:rPr lang="en-US" altLang="zh-CN" sz="2200" dirty="0">
                <a:solidFill>
                  <a:schemeClr val="tx1"/>
                </a:solidFill>
              </a:rPr>
              <a:t>rt=</a:t>
            </a:r>
            <a:r>
              <a:rPr lang="zh-CN" altLang="en-US" sz="2200" dirty="0">
                <a:solidFill>
                  <a:srgbClr val="0070C0"/>
                </a:solidFill>
              </a:rPr>
              <a:t>前驱指令</a:t>
            </a:r>
            <a:r>
              <a:rPr lang="zh-CN" altLang="en-US" sz="2200" u="sng" dirty="0">
                <a:solidFill>
                  <a:schemeClr val="tx1"/>
                </a:solidFill>
              </a:rPr>
              <a:t>目的</a:t>
            </a:r>
            <a:r>
              <a:rPr lang="en-US" altLang="zh-CN" sz="2200" u="sng" dirty="0">
                <a:solidFill>
                  <a:schemeClr val="tx1"/>
                </a:solidFill>
              </a:rPr>
              <a:t>OPD</a:t>
            </a:r>
            <a:r>
              <a:rPr lang="zh-CN" altLang="en-US" sz="2200" u="sng" dirty="0">
                <a:solidFill>
                  <a:schemeClr val="tx1"/>
                </a:solidFill>
              </a:rPr>
              <a:t>地址</a:t>
            </a:r>
            <a:r>
              <a:rPr lang="zh-CN" altLang="en-US" sz="2200" dirty="0">
                <a:solidFill>
                  <a:schemeClr val="tx1"/>
                </a:solidFill>
              </a:rPr>
              <a:t>？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155" name="Text Box 5"/>
          <p:cNvSpPr txBox="1">
            <a:spLocks noChangeArrowheads="1"/>
          </p:cNvSpPr>
          <p:nvPr/>
        </p:nvSpPr>
        <p:spPr bwMode="auto">
          <a:xfrm>
            <a:off x="1907704" y="4941168"/>
            <a:ext cx="7128792" cy="1081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CU</a:t>
            </a:r>
            <a:r>
              <a:rPr lang="zh-CN" altLang="en-US" sz="2200" dirty="0">
                <a:solidFill>
                  <a:schemeClr val="tx1"/>
                </a:solidFill>
              </a:rPr>
              <a:t>实现，</a:t>
            </a:r>
            <a:r>
              <a:rPr lang="en-US" altLang="zh-CN" sz="2200" dirty="0">
                <a:solidFill>
                  <a:schemeClr val="tx1"/>
                </a:solidFill>
              </a:rPr>
              <a:t>ID</a:t>
            </a:r>
            <a:r>
              <a:rPr lang="zh-CN" altLang="en-US" sz="2200" dirty="0">
                <a:solidFill>
                  <a:schemeClr val="tx1"/>
                </a:solidFill>
              </a:rPr>
              <a:t>段</a:t>
            </a:r>
            <a:r>
              <a:rPr lang="zh-CN" altLang="en-US" sz="2200" u="sng" dirty="0">
                <a:solidFill>
                  <a:schemeClr val="tx1"/>
                </a:solidFill>
              </a:rPr>
              <a:t>产生</a:t>
            </a:r>
            <a:r>
              <a:rPr lang="zh-CN" altLang="en-US" sz="2200" dirty="0">
                <a:solidFill>
                  <a:schemeClr val="tx1"/>
                </a:solidFill>
              </a:rPr>
              <a:t>气泡、</a:t>
            </a:r>
            <a:r>
              <a:rPr lang="en-US" altLang="zh-CN" sz="2200" dirty="0">
                <a:solidFill>
                  <a:schemeClr val="tx1"/>
                </a:solidFill>
              </a:rPr>
              <a:t>IF</a:t>
            </a:r>
            <a:r>
              <a:rPr lang="zh-CN" altLang="en-US" sz="2200" dirty="0">
                <a:solidFill>
                  <a:schemeClr val="tx1"/>
                </a:solidFill>
              </a:rPr>
              <a:t>段</a:t>
            </a:r>
            <a:r>
              <a:rPr lang="zh-CN" altLang="en-US" sz="2200" u="sng" dirty="0">
                <a:solidFill>
                  <a:schemeClr val="tx1"/>
                </a:solidFill>
              </a:rPr>
              <a:t>停顿</a:t>
            </a:r>
            <a:r>
              <a:rPr lang="zh-CN" altLang="en-US" sz="2200" dirty="0">
                <a:solidFill>
                  <a:schemeClr val="tx1"/>
                </a:solidFill>
              </a:rPr>
              <a:t>，停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拍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当前拍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│               └→</a:t>
            </a:r>
            <a:r>
              <a:rPr lang="zh-CN" altLang="en-US" sz="1800" dirty="0">
                <a:solidFill>
                  <a:schemeClr val="tx1"/>
                </a:solidFill>
              </a:rPr>
              <a:t>锁步机制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不写</a:t>
            </a:r>
            <a:r>
              <a:rPr lang="en-US" altLang="zh-CN" sz="1600" dirty="0">
                <a:solidFill>
                  <a:schemeClr val="tx1"/>
                </a:solidFill>
              </a:rPr>
              <a:t>IF/ID</a:t>
            </a:r>
            <a:r>
              <a:rPr lang="zh-CN" altLang="en-US" sz="1600" dirty="0">
                <a:solidFill>
                  <a:schemeClr val="tx1"/>
                </a:solidFill>
              </a:rPr>
              <a:t>及</a:t>
            </a:r>
            <a:r>
              <a:rPr lang="en-US" altLang="zh-CN" sz="1600" dirty="0">
                <a:solidFill>
                  <a:schemeClr val="tx1"/>
                </a:solidFill>
              </a:rPr>
              <a:t>PC)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2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└→</a:t>
            </a:r>
            <a:r>
              <a:rPr lang="zh-CN" altLang="en-US" sz="1800" dirty="0">
                <a:solidFill>
                  <a:schemeClr val="tx1"/>
                </a:solidFill>
              </a:rPr>
              <a:t>锁步机制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气泡写入</a:t>
            </a:r>
            <a:r>
              <a:rPr lang="en-US" altLang="zh-CN" sz="1600" dirty="0">
                <a:solidFill>
                  <a:schemeClr val="tx1"/>
                </a:solidFill>
              </a:rPr>
              <a:t>ID/</a:t>
            </a:r>
            <a:r>
              <a:rPr lang="en-US" altLang="zh-CN" sz="1600" dirty="0" err="1">
                <a:solidFill>
                  <a:schemeClr val="tx1"/>
                </a:solidFill>
              </a:rPr>
              <a:t>EX.Cmd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56" name="Text Box 5"/>
          <p:cNvSpPr txBox="1">
            <a:spLocks noChangeArrowheads="1"/>
          </p:cNvSpPr>
          <p:nvPr/>
        </p:nvSpPr>
        <p:spPr bwMode="auto">
          <a:xfrm>
            <a:off x="1403649" y="6093328"/>
            <a:ext cx="561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9455" indent="-719455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思考④：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en-US" sz="1800" dirty="0">
                <a:solidFill>
                  <a:schemeClr val="tx1"/>
                </a:solidFill>
              </a:rPr>
              <a:t>段检测到冒险，同一拍为何能使</a:t>
            </a:r>
            <a:r>
              <a:rPr lang="en-US" altLang="zh-CN" sz="1800" dirty="0">
                <a:solidFill>
                  <a:schemeClr val="tx1"/>
                </a:solidFill>
              </a:rPr>
              <a:t>IF</a:t>
            </a:r>
            <a:r>
              <a:rPr lang="zh-CN" altLang="en-US" sz="1800" dirty="0">
                <a:solidFill>
                  <a:schemeClr val="tx1"/>
                </a:solidFill>
              </a:rPr>
              <a:t>段停顿？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73" name="Text Box 5"/>
          <p:cNvSpPr txBox="1">
            <a:spLocks noChangeArrowheads="1"/>
          </p:cNvSpPr>
          <p:nvPr/>
        </p:nvSpPr>
        <p:spPr bwMode="auto">
          <a:xfrm>
            <a:off x="1403650" y="4619236"/>
            <a:ext cx="518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9455" indent="-719455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思考③：</a:t>
            </a:r>
            <a:r>
              <a:rPr lang="en-US" altLang="zh-CN" sz="1800" dirty="0">
                <a:solidFill>
                  <a:schemeClr val="tx1"/>
                </a:solidFill>
              </a:rPr>
              <a:t>EX/MEM.B</a:t>
            </a:r>
            <a:r>
              <a:rPr lang="zh-CN" altLang="en-US" sz="1800" dirty="0">
                <a:solidFill>
                  <a:schemeClr val="tx1"/>
                </a:solidFill>
              </a:rPr>
              <a:t>连接</a:t>
            </a:r>
            <a:r>
              <a:rPr lang="en-US" altLang="zh-CN" sz="1800" dirty="0">
                <a:solidFill>
                  <a:schemeClr val="tx1"/>
                </a:solidFill>
              </a:rPr>
              <a:t>MUX(</a:t>
            </a:r>
            <a:r>
              <a:rPr lang="zh-CN" altLang="en-US" sz="1800" dirty="0">
                <a:solidFill>
                  <a:schemeClr val="tx1"/>
                </a:solidFill>
              </a:rPr>
              <a:t>而非</a:t>
            </a:r>
            <a:r>
              <a:rPr lang="en-US" altLang="zh-CN" sz="1800" dirty="0">
                <a:solidFill>
                  <a:schemeClr val="tx1"/>
                </a:solidFill>
              </a:rPr>
              <a:t>ID/EX.B)</a:t>
            </a:r>
            <a:r>
              <a:rPr lang="zh-CN" altLang="en-US" sz="1800" dirty="0">
                <a:solidFill>
                  <a:schemeClr val="tx1"/>
                </a:solidFill>
              </a:rPr>
              <a:t>的好处？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10" name="Text Box 5"/>
          <p:cNvSpPr txBox="1">
            <a:spLocks noChangeArrowheads="1"/>
          </p:cNvSpPr>
          <p:nvPr/>
        </p:nvSpPr>
        <p:spPr bwMode="auto">
          <a:xfrm>
            <a:off x="1475656" y="1340800"/>
            <a:ext cx="6192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>
            <a:noAutofit/>
          </a:bodyPr>
          <a:lstStyle/>
          <a:p>
            <a:pPr marL="271780" indent="-271780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思考①：</a:t>
            </a:r>
            <a:r>
              <a:rPr lang="zh-CN" altLang="en-US" sz="1800" dirty="0">
                <a:solidFill>
                  <a:schemeClr val="tx1"/>
                </a:solidFill>
              </a:rPr>
              <a:t>图中表示上条、上上条指令</a:t>
            </a:r>
            <a:r>
              <a:rPr lang="zh-CN" altLang="en-US" sz="1800" u="sng" dirty="0">
                <a:solidFill>
                  <a:schemeClr val="tx1"/>
                </a:solidFill>
              </a:rPr>
              <a:t>目的</a:t>
            </a:r>
            <a:r>
              <a:rPr lang="en-US" altLang="zh-CN" sz="1800" u="sng" dirty="0">
                <a:solidFill>
                  <a:schemeClr val="tx1"/>
                </a:solidFill>
              </a:rPr>
              <a:t>OPD</a:t>
            </a:r>
            <a:r>
              <a:rPr lang="zh-CN" altLang="en-US" sz="1800" u="sng" dirty="0">
                <a:solidFill>
                  <a:schemeClr val="tx1"/>
                </a:solidFill>
              </a:rPr>
              <a:t>地址</a:t>
            </a:r>
            <a:r>
              <a:rPr lang="zh-CN" altLang="en-US" sz="1800" dirty="0">
                <a:solidFill>
                  <a:schemeClr val="tx1"/>
                </a:solidFill>
              </a:rPr>
              <a:t>的信号线？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11" name="Text Box 5"/>
          <p:cNvSpPr txBox="1">
            <a:spLocks noChangeArrowheads="1"/>
          </p:cNvSpPr>
          <p:nvPr/>
        </p:nvSpPr>
        <p:spPr bwMode="auto">
          <a:xfrm>
            <a:off x="1403648" y="4221096"/>
            <a:ext cx="381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9455" indent="-719455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思考②：</a:t>
            </a:r>
            <a:r>
              <a:rPr lang="en-US" altLang="zh-CN" sz="1800" dirty="0">
                <a:solidFill>
                  <a:schemeClr val="tx1"/>
                </a:solidFill>
              </a:rPr>
              <a:t>GPRs</a:t>
            </a:r>
            <a:r>
              <a:rPr lang="zh-CN" altLang="en-US" sz="1800" dirty="0">
                <a:solidFill>
                  <a:schemeClr val="tx1"/>
                </a:solidFill>
              </a:rPr>
              <a:t>在前半拍写如何实现？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cxnSp>
        <p:nvCxnSpPr>
          <p:cNvPr id="114" name="直接箭头连接符 69"/>
          <p:cNvCxnSpPr/>
          <p:nvPr/>
        </p:nvCxnSpPr>
        <p:spPr>
          <a:xfrm flipV="1">
            <a:off x="3635896" y="3558640"/>
            <a:ext cx="0" cy="156717"/>
          </a:xfrm>
          <a:prstGeom prst="straightConnector1">
            <a:avLst/>
          </a:prstGeom>
          <a:ln w="15875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69"/>
          <p:cNvCxnSpPr/>
          <p:nvPr/>
        </p:nvCxnSpPr>
        <p:spPr>
          <a:xfrm flipV="1">
            <a:off x="5508104" y="3558640"/>
            <a:ext cx="0" cy="156717"/>
          </a:xfrm>
          <a:prstGeom prst="straightConnector1">
            <a:avLst/>
          </a:prstGeom>
          <a:ln w="15875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69"/>
          <p:cNvCxnSpPr/>
          <p:nvPr/>
        </p:nvCxnSpPr>
        <p:spPr>
          <a:xfrm flipV="1">
            <a:off x="7164288" y="3558640"/>
            <a:ext cx="0" cy="156717"/>
          </a:xfrm>
          <a:prstGeom prst="straightConnector1">
            <a:avLst/>
          </a:prstGeom>
          <a:ln w="15875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组合 217"/>
          <p:cNvGrpSpPr/>
          <p:nvPr/>
        </p:nvGrpSpPr>
        <p:grpSpPr>
          <a:xfrm>
            <a:off x="1763688" y="3643349"/>
            <a:ext cx="1944017" cy="216023"/>
            <a:chOff x="1763688" y="3789040"/>
            <a:chExt cx="1944017" cy="216023"/>
          </a:xfrm>
        </p:grpSpPr>
        <p:cxnSp>
          <p:nvCxnSpPr>
            <p:cNvPr id="219" name="直接箭头连接符 69"/>
            <p:cNvCxnSpPr/>
            <p:nvPr/>
          </p:nvCxnSpPr>
          <p:spPr>
            <a:xfrm flipV="1">
              <a:off x="2411760" y="3789040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69"/>
            <p:cNvCxnSpPr/>
            <p:nvPr/>
          </p:nvCxnSpPr>
          <p:spPr>
            <a:xfrm flipH="1" flipV="1">
              <a:off x="1763688" y="3789040"/>
              <a:ext cx="7200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69"/>
            <p:cNvCxnSpPr/>
            <p:nvPr/>
          </p:nvCxnSpPr>
          <p:spPr>
            <a:xfrm rot="10800000" flipV="1">
              <a:off x="1835705" y="3861063"/>
              <a:ext cx="1872000" cy="144000"/>
            </a:xfrm>
            <a:prstGeom prst="bentConnector3">
              <a:avLst>
                <a:gd name="adj1" fmla="val -457"/>
              </a:avLst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线形标注 2 221"/>
          <p:cNvSpPr/>
          <p:nvPr/>
        </p:nvSpPr>
        <p:spPr bwMode="auto">
          <a:xfrm>
            <a:off x="395648" y="3356992"/>
            <a:ext cx="1008000" cy="252000"/>
          </a:xfrm>
          <a:prstGeom prst="borderCallout2">
            <a:avLst>
              <a:gd name="adj1" fmla="val 48798"/>
              <a:gd name="adj2" fmla="val 99427"/>
              <a:gd name="adj3" fmla="val 50739"/>
              <a:gd name="adj4" fmla="val 121479"/>
              <a:gd name="adj5" fmla="val 182337"/>
              <a:gd name="adj6" fmla="val 178040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锁步机制</a:t>
            </a:r>
            <a:r>
              <a:rPr lang="en-US" altLang="zh-CN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572002" y="2132856"/>
            <a:ext cx="3594698" cy="1008032"/>
            <a:chOff x="4499994" y="1990515"/>
            <a:chExt cx="3594698" cy="1008032"/>
          </a:xfrm>
        </p:grpSpPr>
        <p:cxnSp>
          <p:nvCxnSpPr>
            <p:cNvPr id="520" name="直接箭头连接符 69"/>
            <p:cNvCxnSpPr/>
            <p:nvPr/>
          </p:nvCxnSpPr>
          <p:spPr>
            <a:xfrm rot="16200000" flipH="1">
              <a:off x="4247151" y="2243360"/>
              <a:ext cx="720000" cy="214309"/>
            </a:xfrm>
            <a:prstGeom prst="bentConnector3">
              <a:avLst>
                <a:gd name="adj1" fmla="val 9992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Rectangle 99"/>
            <p:cNvSpPr>
              <a:spLocks noChangeArrowheads="1"/>
            </p:cNvSpPr>
            <p:nvPr/>
          </p:nvSpPr>
          <p:spPr bwMode="auto">
            <a:xfrm>
              <a:off x="4716016" y="2495177"/>
              <a:ext cx="71438" cy="285752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270" wrap="none" anchor="ctr"/>
            <a:lstStyle/>
            <a:p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22" name="直接箭头连接符 69"/>
            <p:cNvCxnSpPr/>
            <p:nvPr/>
          </p:nvCxnSpPr>
          <p:spPr>
            <a:xfrm rot="16200000" flipH="1">
              <a:off x="4393142" y="2242614"/>
              <a:ext cx="504000" cy="144000"/>
            </a:xfrm>
            <a:prstGeom prst="bentConnector3">
              <a:avLst>
                <a:gd name="adj1" fmla="val 100117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箭头连接符 69"/>
            <p:cNvCxnSpPr/>
            <p:nvPr/>
          </p:nvCxnSpPr>
          <p:spPr>
            <a:xfrm rot="10800000">
              <a:off x="4573142" y="2056785"/>
              <a:ext cx="1875218" cy="648000"/>
            </a:xfrm>
            <a:prstGeom prst="bentConnector3">
              <a:avLst>
                <a:gd name="adj1" fmla="val -388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箭头连接符 69"/>
            <p:cNvCxnSpPr/>
            <p:nvPr/>
          </p:nvCxnSpPr>
          <p:spPr>
            <a:xfrm rot="10800000">
              <a:off x="4499994" y="1999244"/>
              <a:ext cx="3594698" cy="720000"/>
            </a:xfrm>
            <a:prstGeom prst="bentConnector3">
              <a:avLst>
                <a:gd name="adj1" fmla="val -239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69"/>
            <p:cNvCxnSpPr/>
            <p:nvPr/>
          </p:nvCxnSpPr>
          <p:spPr>
            <a:xfrm rot="16200000" flipH="1">
              <a:off x="4463133" y="2747379"/>
              <a:ext cx="288032" cy="214304"/>
            </a:xfrm>
            <a:prstGeom prst="bentConnector3">
              <a:avLst>
                <a:gd name="adj1" fmla="val 101021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69"/>
            <p:cNvCxnSpPr/>
            <p:nvPr/>
          </p:nvCxnSpPr>
          <p:spPr>
            <a:xfrm rot="16200000" flipH="1">
              <a:off x="4464502" y="2675257"/>
              <a:ext cx="358441" cy="141160"/>
            </a:xfrm>
            <a:prstGeom prst="bentConnector3">
              <a:avLst>
                <a:gd name="adj1" fmla="val 100110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707904" y="3571341"/>
            <a:ext cx="216024" cy="216000"/>
            <a:chOff x="3707904" y="3717032"/>
            <a:chExt cx="216024" cy="216000"/>
          </a:xfrm>
        </p:grpSpPr>
        <p:sp>
          <p:nvSpPr>
            <p:cNvPr id="121" name="Text Box 285"/>
            <p:cNvSpPr txBox="1">
              <a:spLocks noChangeArrowheads="1"/>
            </p:cNvSpPr>
            <p:nvPr/>
          </p:nvSpPr>
          <p:spPr bwMode="auto">
            <a:xfrm>
              <a:off x="3851928" y="3717032"/>
              <a:ext cx="72000" cy="2160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60" name="直接箭头连接符 69"/>
            <p:cNvCxnSpPr/>
            <p:nvPr/>
          </p:nvCxnSpPr>
          <p:spPr>
            <a:xfrm flipV="1">
              <a:off x="3707904" y="3789040"/>
              <a:ext cx="14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5436096" y="4221088"/>
            <a:ext cx="2772320" cy="360048"/>
            <a:chOff x="6104064" y="4264645"/>
            <a:chExt cx="2772320" cy="360048"/>
          </a:xfrm>
        </p:grpSpPr>
        <p:sp>
          <p:nvSpPr>
            <p:cNvPr id="144" name="Text Box 140"/>
            <p:cNvSpPr txBox="1">
              <a:spLocks noChangeArrowheads="1"/>
            </p:cNvSpPr>
            <p:nvPr/>
          </p:nvSpPr>
          <p:spPr bwMode="auto">
            <a:xfrm>
              <a:off x="7688272" y="4264669"/>
              <a:ext cx="648000" cy="180000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 bwMode="auto">
            <a:xfrm flipV="1">
              <a:off x="6536064" y="4444701"/>
              <a:ext cx="144016" cy="3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6680080" y="4264653"/>
              <a:ext cx="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6680080" y="4264669"/>
              <a:ext cx="936000" cy="61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7616184" y="4264669"/>
              <a:ext cx="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7616272" y="4445010"/>
              <a:ext cx="93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8552288" y="4264669"/>
              <a:ext cx="0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8552288" y="4264669"/>
              <a:ext cx="216000" cy="6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H="1">
              <a:off x="7616080" y="4264645"/>
              <a:ext cx="104" cy="126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139" name="Text Box 140"/>
            <p:cNvSpPr txBox="1">
              <a:spLocks noChangeArrowheads="1"/>
            </p:cNvSpPr>
            <p:nvPr/>
          </p:nvSpPr>
          <p:spPr bwMode="auto">
            <a:xfrm>
              <a:off x="7256384" y="4444693"/>
              <a:ext cx="1620000" cy="180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400" b="1" dirty="0">
                  <a:solidFill>
                    <a:schemeClr val="tx1"/>
                  </a:solidFill>
                </a:rPr>
                <a:t>写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GPRs    </a:t>
              </a:r>
              <a:r>
                <a:rPr lang="zh-CN" altLang="en-US" sz="1400" dirty="0">
                  <a:solidFill>
                    <a:schemeClr val="tx1"/>
                  </a:solidFill>
                </a:rPr>
                <a:t>写</a:t>
              </a:r>
              <a:r>
                <a:rPr lang="en-US" altLang="zh-CN" sz="1400" dirty="0">
                  <a:solidFill>
                    <a:schemeClr val="tx1"/>
                  </a:solidFill>
                </a:rPr>
                <a:t>ID/EX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 bwMode="auto">
            <a:xfrm flipV="1">
              <a:off x="8552288" y="4336661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147" name="Text Box 140"/>
            <p:cNvSpPr txBox="1">
              <a:spLocks noChangeArrowheads="1"/>
            </p:cNvSpPr>
            <p:nvPr/>
          </p:nvSpPr>
          <p:spPr bwMode="auto">
            <a:xfrm>
              <a:off x="6104064" y="4264645"/>
              <a:ext cx="432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CLK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7812360" y="1268760"/>
            <a:ext cx="1152000" cy="504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 ID/</a:t>
            </a:r>
            <a:r>
              <a:rPr lang="en-US" altLang="zh-CN" sz="1600" dirty="0" err="1">
                <a:solidFill>
                  <a:schemeClr val="tx1"/>
                </a:solidFill>
              </a:rPr>
              <a:t>EX.rW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EX/</a:t>
            </a:r>
            <a:r>
              <a:rPr lang="en-US" altLang="zh-CN" sz="1600" dirty="0" err="1">
                <a:solidFill>
                  <a:schemeClr val="tx1"/>
                </a:solidFill>
              </a:rPr>
              <a:t>MEM.rW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32240" y="4653144"/>
            <a:ext cx="1836136" cy="25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可处理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add-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sw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RAW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92280" y="5876932"/>
            <a:ext cx="1872096" cy="504396"/>
            <a:chOff x="7092280" y="5876932"/>
            <a:chExt cx="1872096" cy="504396"/>
          </a:xfrm>
        </p:grpSpPr>
        <p:cxnSp>
          <p:nvCxnSpPr>
            <p:cNvPr id="176" name="直接连接符 175"/>
            <p:cNvCxnSpPr/>
            <p:nvPr/>
          </p:nvCxnSpPr>
          <p:spPr>
            <a:xfrm>
              <a:off x="7668288" y="5877288"/>
              <a:ext cx="504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7668232" y="5876932"/>
              <a:ext cx="0" cy="144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7586672" y="6018618"/>
              <a:ext cx="8156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8676344" y="5877288"/>
              <a:ext cx="0" cy="144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8172288" y="5877288"/>
              <a:ext cx="0" cy="14400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8172344" y="6018618"/>
              <a:ext cx="50400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676344" y="5877288"/>
              <a:ext cx="72008" cy="178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8676344" y="6056422"/>
              <a:ext cx="0" cy="144000"/>
            </a:xfrm>
            <a:prstGeom prst="line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8172376" y="6200438"/>
              <a:ext cx="792000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写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IF/ID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 flipV="1">
              <a:off x="7812248" y="6056422"/>
              <a:ext cx="0" cy="144000"/>
            </a:xfrm>
            <a:prstGeom prst="line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7092280" y="6201328"/>
              <a:ext cx="1008000" cy="18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CU</a:t>
              </a: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产生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Cmd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Text Box 140"/>
            <p:cNvSpPr txBox="1">
              <a:spLocks noChangeArrowheads="1"/>
            </p:cNvSpPr>
            <p:nvPr/>
          </p:nvSpPr>
          <p:spPr bwMode="auto">
            <a:xfrm>
              <a:off x="7884368" y="6092422"/>
              <a:ext cx="756000" cy="72000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endPara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45" name="线形标注 2 144"/>
          <p:cNvSpPr/>
          <p:nvPr/>
        </p:nvSpPr>
        <p:spPr bwMode="auto">
          <a:xfrm>
            <a:off x="4572112" y="3861080"/>
            <a:ext cx="1008000" cy="252000"/>
          </a:xfrm>
          <a:prstGeom prst="borderCallout2">
            <a:avLst>
              <a:gd name="adj1" fmla="val 52700"/>
              <a:gd name="adj2" fmla="val 422"/>
              <a:gd name="adj3" fmla="val 52163"/>
              <a:gd name="adj4" fmla="val -39935"/>
              <a:gd name="adj5" fmla="val -24235"/>
              <a:gd name="adj6" fmla="val -62344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锁步机制</a:t>
            </a:r>
            <a:r>
              <a:rPr lang="en-US" altLang="zh-CN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151" name="线形标注 2 221">
            <a:extLst>
              <a:ext uri="{FF2B5EF4-FFF2-40B4-BE49-F238E27FC236}">
                <a16:creationId xmlns:a16="http://schemas.microsoft.com/office/drawing/2014/main" id="{45081441-7A3E-4799-86AA-770D0B16F156}"/>
              </a:ext>
            </a:extLst>
          </p:cNvPr>
          <p:cNvSpPr/>
          <p:nvPr/>
        </p:nvSpPr>
        <p:spPr bwMode="auto">
          <a:xfrm>
            <a:off x="3131840" y="527617"/>
            <a:ext cx="702393" cy="236621"/>
          </a:xfrm>
          <a:prstGeom prst="borderCallout2">
            <a:avLst>
              <a:gd name="adj1" fmla="val 48798"/>
              <a:gd name="adj2" fmla="val 403"/>
              <a:gd name="adj3" fmla="val 50738"/>
              <a:gd name="adj4" fmla="val -27403"/>
              <a:gd name="adj5" fmla="val 157408"/>
              <a:gd name="adj6" fmla="val -39397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ID</a:t>
            </a: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段</a:t>
            </a:r>
            <a:endParaRPr lang="en-US" altLang="zh-CN" sz="1600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3C7D57-5D4D-44A3-659A-BB32E3579FDF}"/>
              </a:ext>
            </a:extLst>
          </p:cNvPr>
          <p:cNvSpPr txBox="1"/>
          <p:nvPr/>
        </p:nvSpPr>
        <p:spPr>
          <a:xfrm>
            <a:off x="80506" y="6359179"/>
            <a:ext cx="8174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思考①：</a:t>
            </a:r>
            <a:r>
              <a:rPr lang="en-US" altLang="zh-CN" sz="1400" dirty="0">
                <a:solidFill>
                  <a:schemeClr val="tx1"/>
                </a:solidFill>
              </a:rPr>
              <a:t>ID/</a:t>
            </a:r>
            <a:r>
              <a:rPr lang="en-US" altLang="zh-CN" sz="1400" dirty="0" err="1">
                <a:solidFill>
                  <a:schemeClr val="tx1"/>
                </a:solidFill>
              </a:rPr>
              <a:t>EX.rW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EX/</a:t>
            </a:r>
            <a:r>
              <a:rPr lang="en-US" altLang="zh-CN" sz="1400" dirty="0" err="1">
                <a:solidFill>
                  <a:schemeClr val="tx1"/>
                </a:solidFill>
              </a:rPr>
              <a:t>MEM.rW</a:t>
            </a:r>
            <a:r>
              <a:rPr lang="zh-CN" altLang="en-US" sz="1400" dirty="0">
                <a:solidFill>
                  <a:schemeClr val="tx1"/>
                </a:solidFill>
              </a:rPr>
              <a:t>。 思考②：</a:t>
            </a:r>
            <a:r>
              <a:rPr lang="en-US" altLang="zh-CN" sz="1400" dirty="0">
                <a:solidFill>
                  <a:schemeClr val="tx1"/>
                </a:solidFill>
              </a:rPr>
              <a:t>GPRs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 err="1">
                <a:solidFill>
                  <a:schemeClr val="tx1"/>
                </a:solidFill>
              </a:rPr>
              <a:t>Clk</a:t>
            </a:r>
            <a:r>
              <a:rPr lang="zh-CN" altLang="en-US" sz="1400" dirty="0">
                <a:solidFill>
                  <a:schemeClr val="tx1"/>
                </a:solidFill>
              </a:rPr>
              <a:t>接</a:t>
            </a:r>
            <a:r>
              <a:rPr lang="en-US" altLang="zh-CN" sz="1400" dirty="0">
                <a:solidFill>
                  <a:schemeClr val="tx1"/>
                </a:solidFill>
              </a:rPr>
              <a:t>P1</a:t>
            </a:r>
            <a:r>
              <a:rPr lang="zh-CN" altLang="en-US" sz="1400" dirty="0">
                <a:solidFill>
                  <a:schemeClr val="tx1"/>
                </a:solidFill>
              </a:rPr>
              <a:t>引脚。思考③：可处理</a:t>
            </a:r>
            <a:r>
              <a:rPr lang="en-US" altLang="zh-CN" sz="1400" dirty="0">
                <a:solidFill>
                  <a:schemeClr val="tx1"/>
                </a:solidFill>
              </a:rPr>
              <a:t>add-</a:t>
            </a:r>
            <a:r>
              <a:rPr lang="en-US" altLang="zh-CN" sz="1400" dirty="0" err="1">
                <a:solidFill>
                  <a:schemeClr val="tx1"/>
                </a:solidFill>
              </a:rPr>
              <a:t>sw</a:t>
            </a:r>
            <a:r>
              <a:rPr lang="zh-CN" altLang="en-US" sz="1400" dirty="0">
                <a:solidFill>
                  <a:schemeClr val="tx1"/>
                </a:solidFill>
              </a:rPr>
              <a:t>指令的转发。思考④：</a:t>
            </a:r>
            <a:r>
              <a:rPr lang="en-US" altLang="zh-CN" sz="1400" dirty="0" err="1">
                <a:solidFill>
                  <a:schemeClr val="tx1"/>
                </a:solidFill>
              </a:rPr>
              <a:t>Cmd</a:t>
            </a:r>
            <a:r>
              <a:rPr lang="zh-CN" altLang="en-US" sz="1400" dirty="0">
                <a:solidFill>
                  <a:schemeClr val="tx1"/>
                </a:solidFill>
              </a:rPr>
              <a:t>产生延迟很小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由组合逻辑电路产生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CLK</a:t>
            </a:r>
            <a:r>
              <a:rPr lang="zh-CN" altLang="en-US" sz="1400" dirty="0">
                <a:solidFill>
                  <a:schemeClr val="tx1"/>
                </a:solidFill>
              </a:rPr>
              <a:t>结束时才写</a:t>
            </a:r>
            <a:r>
              <a:rPr lang="en-US" altLang="zh-CN" sz="1400" dirty="0">
                <a:solidFill>
                  <a:schemeClr val="tx1"/>
                </a:solidFill>
              </a:rPr>
              <a:t>IF/ID REG</a:t>
            </a:r>
            <a:r>
              <a:rPr lang="zh-CN" altLang="en-US" sz="1400" dirty="0">
                <a:solidFill>
                  <a:schemeClr val="tx1"/>
                </a:solidFill>
              </a:rPr>
              <a:t>，来得及。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512" grpId="0"/>
      <p:bldP spid="155" grpId="0"/>
      <p:bldP spid="156" grpId="0" animBg="1"/>
      <p:bldP spid="173" grpId="0" animBg="1"/>
      <p:bldP spid="110" grpId="0" animBg="1"/>
      <p:bldP spid="111" grpId="0" animBg="1"/>
      <p:bldP spid="222" grpId="0" animBg="1"/>
      <p:bldP spid="148" grpId="0"/>
      <p:bldP spid="149" grpId="0"/>
      <p:bldP spid="145" grpId="0" animBg="1"/>
      <p:bldP spid="1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2954702" cy="62016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*控制冒险处理： 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冲突检测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阻塞法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990099"/>
                </a:solidFill>
              </a:rPr>
              <a:t>      优化：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solidFill>
                  <a:schemeClr val="accent2"/>
                </a:solidFill>
              </a:rPr>
              <a:t>    预测法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75" name="组合 174"/>
          <p:cNvGrpSpPr/>
          <p:nvPr/>
        </p:nvGrpSpPr>
        <p:grpSpPr>
          <a:xfrm>
            <a:off x="611576" y="2276872"/>
            <a:ext cx="8352912" cy="2448272"/>
            <a:chOff x="539552" y="3284984"/>
            <a:chExt cx="8352912" cy="2448272"/>
          </a:xfrm>
        </p:grpSpPr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2411752" y="3861216"/>
              <a:ext cx="360000" cy="151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Rectangle 99"/>
            <p:cNvSpPr>
              <a:spLocks noChangeArrowheads="1"/>
            </p:cNvSpPr>
            <p:nvPr/>
          </p:nvSpPr>
          <p:spPr bwMode="auto">
            <a:xfrm>
              <a:off x="4355928" y="3861240"/>
              <a:ext cx="36004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Rectangle 99"/>
            <p:cNvSpPr>
              <a:spLocks noChangeArrowheads="1"/>
            </p:cNvSpPr>
            <p:nvPr/>
          </p:nvSpPr>
          <p:spPr bwMode="auto">
            <a:xfrm>
              <a:off x="6444176" y="3861240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99"/>
            <p:cNvSpPr>
              <a:spLocks noChangeArrowheads="1"/>
            </p:cNvSpPr>
            <p:nvPr/>
          </p:nvSpPr>
          <p:spPr bwMode="auto">
            <a:xfrm>
              <a:off x="8028352" y="3861240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2411752" y="5013176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1" name="Text Box 323"/>
            <p:cNvSpPr txBox="1">
              <a:spLocks noChangeArrowheads="1"/>
            </p:cNvSpPr>
            <p:nvPr/>
          </p:nvSpPr>
          <p:spPr bwMode="auto">
            <a:xfrm>
              <a:off x="4355928" y="5086894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2" name="Text Box 323"/>
            <p:cNvSpPr txBox="1">
              <a:spLocks noChangeArrowheads="1"/>
            </p:cNvSpPr>
            <p:nvPr/>
          </p:nvSpPr>
          <p:spPr bwMode="auto">
            <a:xfrm>
              <a:off x="4355928" y="3862758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3" name="Text Box 323"/>
            <p:cNvSpPr txBox="1">
              <a:spLocks noChangeArrowheads="1"/>
            </p:cNvSpPr>
            <p:nvPr/>
          </p:nvSpPr>
          <p:spPr bwMode="auto">
            <a:xfrm>
              <a:off x="6444176" y="4654846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" name="Text Box 323"/>
            <p:cNvSpPr txBox="1">
              <a:spLocks noChangeArrowheads="1"/>
            </p:cNvSpPr>
            <p:nvPr/>
          </p:nvSpPr>
          <p:spPr bwMode="auto">
            <a:xfrm>
              <a:off x="6440339" y="3862758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5" name="Text Box 323"/>
            <p:cNvSpPr txBox="1">
              <a:spLocks noChangeArrowheads="1"/>
            </p:cNvSpPr>
            <p:nvPr/>
          </p:nvSpPr>
          <p:spPr bwMode="auto">
            <a:xfrm>
              <a:off x="8024515" y="4221088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6" name="Text Box 323"/>
            <p:cNvSpPr txBox="1">
              <a:spLocks noChangeArrowheads="1"/>
            </p:cNvSpPr>
            <p:nvPr/>
          </p:nvSpPr>
          <p:spPr bwMode="auto">
            <a:xfrm>
              <a:off x="8028352" y="3862758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7" name="Text Box 323"/>
            <p:cNvSpPr txBox="1">
              <a:spLocks noChangeArrowheads="1"/>
            </p:cNvSpPr>
            <p:nvPr/>
          </p:nvSpPr>
          <p:spPr bwMode="auto">
            <a:xfrm>
              <a:off x="2195688" y="3646734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8" name="Text Box 323"/>
            <p:cNvSpPr txBox="1">
              <a:spLocks noChangeArrowheads="1"/>
            </p:cNvSpPr>
            <p:nvPr/>
          </p:nvSpPr>
          <p:spPr bwMode="auto">
            <a:xfrm>
              <a:off x="4139904" y="3646734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9" name="Text Box 323"/>
            <p:cNvSpPr txBox="1">
              <a:spLocks noChangeArrowheads="1"/>
            </p:cNvSpPr>
            <p:nvPr/>
          </p:nvSpPr>
          <p:spPr bwMode="auto">
            <a:xfrm>
              <a:off x="6228216" y="3646734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EX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+mn-ea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0" name="Text Box 323"/>
            <p:cNvSpPr txBox="1">
              <a:spLocks noChangeArrowheads="1"/>
            </p:cNvSpPr>
            <p:nvPr/>
          </p:nvSpPr>
          <p:spPr bwMode="auto">
            <a:xfrm>
              <a:off x="7668296" y="3646734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1" name="直接箭头连接符 69"/>
            <p:cNvCxnSpPr/>
            <p:nvPr/>
          </p:nvCxnSpPr>
          <p:spPr>
            <a:xfrm>
              <a:off x="6948232" y="4581128"/>
              <a:ext cx="288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322"/>
            <p:cNvSpPr txBox="1">
              <a:spLocks noChangeArrowheads="1"/>
            </p:cNvSpPr>
            <p:nvPr/>
          </p:nvSpPr>
          <p:spPr bwMode="auto">
            <a:xfrm>
              <a:off x="5796136" y="4149136"/>
              <a:ext cx="432000" cy="50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193" name="Text Box 323"/>
            <p:cNvSpPr txBox="1">
              <a:spLocks noChangeArrowheads="1"/>
            </p:cNvSpPr>
            <p:nvPr/>
          </p:nvSpPr>
          <p:spPr bwMode="auto">
            <a:xfrm>
              <a:off x="3563904" y="4149080"/>
              <a:ext cx="576000" cy="504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4" name="Text Box 365"/>
            <p:cNvSpPr txBox="1">
              <a:spLocks noChangeArrowheads="1"/>
            </p:cNvSpPr>
            <p:nvPr/>
          </p:nvSpPr>
          <p:spPr bwMode="auto">
            <a:xfrm>
              <a:off x="7236328" y="4509120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195" name="Text Box 365"/>
            <p:cNvSpPr txBox="1">
              <a:spLocks noChangeArrowheads="1"/>
            </p:cNvSpPr>
            <p:nvPr/>
          </p:nvSpPr>
          <p:spPr bwMode="auto">
            <a:xfrm>
              <a:off x="1260261" y="3793784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196" name="Text Box 323"/>
            <p:cNvSpPr txBox="1">
              <a:spLocks noChangeArrowheads="1"/>
            </p:cNvSpPr>
            <p:nvPr/>
          </p:nvSpPr>
          <p:spPr bwMode="auto">
            <a:xfrm>
              <a:off x="539552" y="3862310"/>
              <a:ext cx="432000" cy="216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7" name="直接箭头连接符 69"/>
            <p:cNvCxnSpPr/>
            <p:nvPr/>
          </p:nvCxnSpPr>
          <p:spPr>
            <a:xfrm rot="16200000" flipH="1">
              <a:off x="935568" y="4185064"/>
              <a:ext cx="864000" cy="504000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69"/>
            <p:cNvCxnSpPr/>
            <p:nvPr/>
          </p:nvCxnSpPr>
          <p:spPr>
            <a:xfrm>
              <a:off x="2987840" y="4293096"/>
              <a:ext cx="576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>
              <a:off x="2987840" y="4509120"/>
              <a:ext cx="576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69"/>
            <p:cNvCxnSpPr/>
            <p:nvPr/>
          </p:nvCxnSpPr>
          <p:spPr>
            <a:xfrm>
              <a:off x="4143741" y="4293096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69"/>
            <p:cNvCxnSpPr/>
            <p:nvPr/>
          </p:nvCxnSpPr>
          <p:spPr>
            <a:xfrm>
              <a:off x="4143741" y="450912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69"/>
            <p:cNvCxnSpPr/>
            <p:nvPr/>
          </p:nvCxnSpPr>
          <p:spPr>
            <a:xfrm>
              <a:off x="6804216" y="4365104"/>
              <a:ext cx="12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69"/>
            <p:cNvCxnSpPr/>
            <p:nvPr/>
          </p:nvCxnSpPr>
          <p:spPr>
            <a:xfrm>
              <a:off x="6799656" y="4797152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69"/>
            <p:cNvCxnSpPr/>
            <p:nvPr/>
          </p:nvCxnSpPr>
          <p:spPr>
            <a:xfrm flipV="1">
              <a:off x="2987832" y="3861048"/>
              <a:ext cx="50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322"/>
            <p:cNvSpPr txBox="1">
              <a:spLocks noChangeArrowheads="1"/>
            </p:cNvSpPr>
            <p:nvPr/>
          </p:nvSpPr>
          <p:spPr bwMode="auto">
            <a:xfrm>
              <a:off x="3563904" y="4725144"/>
              <a:ext cx="576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92" name="直接箭头连接符 69"/>
            <p:cNvCxnSpPr/>
            <p:nvPr/>
          </p:nvCxnSpPr>
          <p:spPr>
            <a:xfrm>
              <a:off x="2987840" y="4869160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69"/>
            <p:cNvCxnSpPr/>
            <p:nvPr/>
          </p:nvCxnSpPr>
          <p:spPr>
            <a:xfrm rot="5400000" flipH="1" flipV="1">
              <a:off x="3272059" y="4077064"/>
              <a:ext cx="288000" cy="144000"/>
            </a:xfrm>
            <a:prstGeom prst="bentConnector3">
              <a:avLst>
                <a:gd name="adj1" fmla="val 101009"/>
              </a:avLst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69"/>
            <p:cNvCxnSpPr/>
            <p:nvPr/>
          </p:nvCxnSpPr>
          <p:spPr>
            <a:xfrm>
              <a:off x="2195712" y="4219500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69"/>
            <p:cNvCxnSpPr/>
            <p:nvPr/>
          </p:nvCxnSpPr>
          <p:spPr>
            <a:xfrm>
              <a:off x="974509" y="4003476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 Box 323"/>
            <p:cNvSpPr txBox="1">
              <a:spLocks noChangeArrowheads="1"/>
            </p:cNvSpPr>
            <p:nvPr/>
          </p:nvSpPr>
          <p:spPr bwMode="auto">
            <a:xfrm>
              <a:off x="2947503" y="3861048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+mn-ea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+mn-ea"/>
                </a:rPr>
                <a:t>rs</a:t>
              </a:r>
              <a:endParaRPr kumimoji="1" lang="en-US" altLang="zh-CN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+mn-ea"/>
                </a:rPr>
                <a:t>rt</a:t>
              </a:r>
              <a:endParaRPr kumimoji="1"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8" name="Text Box 323"/>
            <p:cNvSpPr txBox="1">
              <a:spLocks noChangeArrowheads="1"/>
            </p:cNvSpPr>
            <p:nvPr/>
          </p:nvSpPr>
          <p:spPr bwMode="auto">
            <a:xfrm>
              <a:off x="2948643" y="4645482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99" name="直接箭头连接符 69"/>
            <p:cNvCxnSpPr/>
            <p:nvPr/>
          </p:nvCxnSpPr>
          <p:spPr>
            <a:xfrm>
              <a:off x="3635896" y="5445224"/>
              <a:ext cx="720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 Box 323"/>
            <p:cNvSpPr txBox="1">
              <a:spLocks noChangeArrowheads="1"/>
            </p:cNvSpPr>
            <p:nvPr/>
          </p:nvSpPr>
          <p:spPr bwMode="auto">
            <a:xfrm>
              <a:off x="2411712" y="4078782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01" name="直接箭头连接符 69"/>
            <p:cNvCxnSpPr/>
            <p:nvPr/>
          </p:nvCxnSpPr>
          <p:spPr>
            <a:xfrm flipV="1">
              <a:off x="2771776" y="4221087"/>
              <a:ext cx="216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 Box 323"/>
            <p:cNvSpPr txBox="1">
              <a:spLocks noChangeArrowheads="1"/>
            </p:cNvSpPr>
            <p:nvPr/>
          </p:nvSpPr>
          <p:spPr bwMode="auto">
            <a:xfrm>
              <a:off x="4359765" y="4150790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3" name="Text Box 323"/>
            <p:cNvSpPr txBox="1">
              <a:spLocks noChangeArrowheads="1"/>
            </p:cNvSpPr>
            <p:nvPr/>
          </p:nvSpPr>
          <p:spPr bwMode="auto">
            <a:xfrm>
              <a:off x="4355968" y="4437112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4" name="Text Box 323"/>
            <p:cNvSpPr txBox="1">
              <a:spLocks noChangeArrowheads="1"/>
            </p:cNvSpPr>
            <p:nvPr/>
          </p:nvSpPr>
          <p:spPr bwMode="auto">
            <a:xfrm>
              <a:off x="6444176" y="4221088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05" name="直接箭头连接符 69"/>
            <p:cNvCxnSpPr/>
            <p:nvPr/>
          </p:nvCxnSpPr>
          <p:spPr>
            <a:xfrm>
              <a:off x="6228160" y="4372496"/>
              <a:ext cx="216000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69"/>
            <p:cNvCxnSpPr/>
            <p:nvPr/>
          </p:nvCxnSpPr>
          <p:spPr>
            <a:xfrm>
              <a:off x="7812328" y="4725144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 Box 323"/>
            <p:cNvSpPr txBox="1">
              <a:spLocks noChangeArrowheads="1"/>
            </p:cNvSpPr>
            <p:nvPr/>
          </p:nvSpPr>
          <p:spPr bwMode="auto">
            <a:xfrm>
              <a:off x="4355968" y="4798862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08" name="直接箭头连接符 69"/>
            <p:cNvCxnSpPr/>
            <p:nvPr/>
          </p:nvCxnSpPr>
          <p:spPr>
            <a:xfrm>
              <a:off x="4139928" y="4869160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箭头连接符 69"/>
            <p:cNvCxnSpPr/>
            <p:nvPr/>
          </p:nvCxnSpPr>
          <p:spPr>
            <a:xfrm flipV="1">
              <a:off x="2195736" y="515719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箭头连接符 69"/>
            <p:cNvCxnSpPr/>
            <p:nvPr/>
          </p:nvCxnSpPr>
          <p:spPr>
            <a:xfrm>
              <a:off x="2771960" y="5157192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69"/>
            <p:cNvCxnSpPr/>
            <p:nvPr/>
          </p:nvCxnSpPr>
          <p:spPr>
            <a:xfrm flipV="1">
              <a:off x="4719805" y="3933056"/>
              <a:ext cx="172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箭头连接符 69"/>
            <p:cNvCxnSpPr/>
            <p:nvPr/>
          </p:nvCxnSpPr>
          <p:spPr>
            <a:xfrm rot="5400000" flipH="1" flipV="1">
              <a:off x="8208464" y="3824984"/>
              <a:ext cx="1224000" cy="144000"/>
            </a:xfrm>
            <a:prstGeom prst="bentConnector3">
              <a:avLst>
                <a:gd name="adj1" fmla="val -100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箭头连接符 69"/>
            <p:cNvCxnSpPr/>
            <p:nvPr/>
          </p:nvCxnSpPr>
          <p:spPr>
            <a:xfrm>
              <a:off x="6804216" y="3933056"/>
              <a:ext cx="12240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箭头连接符 69"/>
            <p:cNvCxnSpPr/>
            <p:nvPr/>
          </p:nvCxnSpPr>
          <p:spPr>
            <a:xfrm rot="5400000" flipH="1" flipV="1">
              <a:off x="8280464" y="3464992"/>
              <a:ext cx="576000" cy="360000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箭头连接符 69"/>
            <p:cNvCxnSpPr/>
            <p:nvPr/>
          </p:nvCxnSpPr>
          <p:spPr>
            <a:xfrm>
              <a:off x="6948232" y="4365104"/>
              <a:ext cx="0" cy="129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 Box 323"/>
            <p:cNvSpPr txBox="1">
              <a:spLocks noChangeArrowheads="1"/>
            </p:cNvSpPr>
            <p:nvPr/>
          </p:nvSpPr>
          <p:spPr bwMode="auto">
            <a:xfrm>
              <a:off x="8028352" y="4581128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17" name="直接箭头连接符 69"/>
            <p:cNvCxnSpPr/>
            <p:nvPr/>
          </p:nvCxnSpPr>
          <p:spPr>
            <a:xfrm rot="10800000">
              <a:off x="972216" y="5445224"/>
              <a:ext cx="5976000" cy="216023"/>
            </a:xfrm>
            <a:prstGeom prst="bentConnector3">
              <a:avLst>
                <a:gd name="adj1" fmla="val 975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箭头连接符 69"/>
            <p:cNvCxnSpPr/>
            <p:nvPr/>
          </p:nvCxnSpPr>
          <p:spPr>
            <a:xfrm rot="10800000" flipV="1">
              <a:off x="4068464" y="3357080"/>
              <a:ext cx="4680000" cy="792000"/>
            </a:xfrm>
            <a:prstGeom prst="bentConnector3">
              <a:avLst>
                <a:gd name="adj1" fmla="val 99992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箭头连接符 69"/>
            <p:cNvCxnSpPr/>
            <p:nvPr/>
          </p:nvCxnSpPr>
          <p:spPr>
            <a:xfrm rot="10800000" flipV="1">
              <a:off x="3960432" y="3285079"/>
              <a:ext cx="4932000" cy="864000"/>
            </a:xfrm>
            <a:prstGeom prst="bentConnector3">
              <a:avLst>
                <a:gd name="adj1" fmla="val 100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69"/>
            <p:cNvCxnSpPr/>
            <p:nvPr/>
          </p:nvCxnSpPr>
          <p:spPr>
            <a:xfrm rot="16200000" flipH="1">
              <a:off x="6588614" y="5300787"/>
              <a:ext cx="646485" cy="215280"/>
            </a:xfrm>
            <a:prstGeom prst="bentConnector3">
              <a:avLst>
                <a:gd name="adj1" fmla="val -1076"/>
              </a:avLst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/>
            <p:cNvCxnSpPr/>
            <p:nvPr/>
          </p:nvCxnSpPr>
          <p:spPr>
            <a:xfrm flipH="1" flipV="1">
              <a:off x="899592" y="5517256"/>
              <a:ext cx="8" cy="21600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/>
            <p:cNvCxnSpPr/>
            <p:nvPr/>
          </p:nvCxnSpPr>
          <p:spPr>
            <a:xfrm flipH="1">
              <a:off x="899592" y="5733256"/>
              <a:ext cx="6120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Text Box 323"/>
            <p:cNvSpPr txBox="1">
              <a:spLocks noChangeArrowheads="1"/>
            </p:cNvSpPr>
            <p:nvPr/>
          </p:nvSpPr>
          <p:spPr bwMode="auto">
            <a:xfrm>
              <a:off x="6444176" y="4941168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24" name="直接箭头连接符 69"/>
            <p:cNvCxnSpPr/>
            <p:nvPr/>
          </p:nvCxnSpPr>
          <p:spPr>
            <a:xfrm>
              <a:off x="6156160" y="5013176"/>
              <a:ext cx="288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3"/>
            <p:cNvSpPr txBox="1">
              <a:spLocks noChangeArrowheads="1"/>
            </p:cNvSpPr>
            <p:nvPr/>
          </p:nvSpPr>
          <p:spPr bwMode="auto">
            <a:xfrm>
              <a:off x="5796128" y="4869192"/>
              <a:ext cx="36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26" name="Text Box 323"/>
            <p:cNvSpPr txBox="1">
              <a:spLocks noChangeArrowheads="1"/>
            </p:cNvSpPr>
            <p:nvPr/>
          </p:nvSpPr>
          <p:spPr bwMode="auto">
            <a:xfrm>
              <a:off x="1619672" y="4653136"/>
              <a:ext cx="432000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27" name="直接箭头连接符 69"/>
            <p:cNvCxnSpPr/>
            <p:nvPr/>
          </p:nvCxnSpPr>
          <p:spPr>
            <a:xfrm flipH="1">
              <a:off x="1331640" y="5085184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/>
            <p:nvPr/>
          </p:nvCxnSpPr>
          <p:spPr>
            <a:xfrm>
              <a:off x="1403648" y="472514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 Box 323"/>
            <p:cNvSpPr txBox="1">
              <a:spLocks noChangeArrowheads="1"/>
            </p:cNvSpPr>
            <p:nvPr/>
          </p:nvSpPr>
          <p:spPr bwMode="auto">
            <a:xfrm>
              <a:off x="1187624" y="4616072"/>
              <a:ext cx="214314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30" name="直接箭头连接符 69"/>
            <p:cNvCxnSpPr/>
            <p:nvPr/>
          </p:nvCxnSpPr>
          <p:spPr>
            <a:xfrm>
              <a:off x="1835648" y="4941168"/>
              <a:ext cx="31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 99"/>
            <p:cNvSpPr>
              <a:spLocks noChangeArrowheads="1"/>
            </p:cNvSpPr>
            <p:nvPr/>
          </p:nvSpPr>
          <p:spPr bwMode="auto">
            <a:xfrm>
              <a:off x="827584" y="5085232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2" name="直接箭头连接符 69"/>
            <p:cNvCxnSpPr/>
            <p:nvPr/>
          </p:nvCxnSpPr>
          <p:spPr>
            <a:xfrm flipH="1">
              <a:off x="683568" y="5301208"/>
              <a:ext cx="14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99"/>
            <p:cNvSpPr>
              <a:spLocks noChangeArrowheads="1"/>
            </p:cNvSpPr>
            <p:nvPr/>
          </p:nvSpPr>
          <p:spPr bwMode="auto">
            <a:xfrm>
              <a:off x="3488075" y="3645072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MUX4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4" name="直接箭头连接符 69"/>
            <p:cNvCxnSpPr/>
            <p:nvPr/>
          </p:nvCxnSpPr>
          <p:spPr>
            <a:xfrm flipV="1">
              <a:off x="3635928" y="3941242"/>
              <a:ext cx="720000" cy="733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箭头连接符 69"/>
            <p:cNvCxnSpPr/>
            <p:nvPr/>
          </p:nvCxnSpPr>
          <p:spPr>
            <a:xfrm>
              <a:off x="5364064" y="4221088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箭头连接符 69"/>
            <p:cNvCxnSpPr/>
            <p:nvPr/>
          </p:nvCxnSpPr>
          <p:spPr>
            <a:xfrm>
              <a:off x="5364048" y="4581128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 Box 323"/>
            <p:cNvSpPr txBox="1">
              <a:spLocks noChangeArrowheads="1"/>
            </p:cNvSpPr>
            <p:nvPr/>
          </p:nvSpPr>
          <p:spPr bwMode="auto">
            <a:xfrm>
              <a:off x="4355928" y="5374926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8" name="Text Box 322"/>
            <p:cNvSpPr txBox="1">
              <a:spLocks noChangeArrowheads="1"/>
            </p:cNvSpPr>
            <p:nvPr/>
          </p:nvSpPr>
          <p:spPr bwMode="auto">
            <a:xfrm>
              <a:off x="3203848" y="5265232"/>
              <a:ext cx="432000" cy="252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CU</a:t>
              </a:r>
            </a:p>
          </p:txBody>
        </p:sp>
        <p:cxnSp>
          <p:nvCxnSpPr>
            <p:cNvPr id="339" name="直接箭头连接符 69"/>
            <p:cNvCxnSpPr/>
            <p:nvPr/>
          </p:nvCxnSpPr>
          <p:spPr>
            <a:xfrm flipV="1">
              <a:off x="2987824" y="5445223"/>
              <a:ext cx="216000" cy="1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箭头连接符 69"/>
            <p:cNvCxnSpPr/>
            <p:nvPr/>
          </p:nvCxnSpPr>
          <p:spPr>
            <a:xfrm flipV="1">
              <a:off x="3779912" y="5265224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箭头连接符 69"/>
            <p:cNvCxnSpPr/>
            <p:nvPr/>
          </p:nvCxnSpPr>
          <p:spPr>
            <a:xfrm>
              <a:off x="4715968" y="5453410"/>
              <a:ext cx="172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 Box 323"/>
            <p:cNvSpPr txBox="1">
              <a:spLocks noChangeArrowheads="1"/>
            </p:cNvSpPr>
            <p:nvPr/>
          </p:nvSpPr>
          <p:spPr bwMode="auto">
            <a:xfrm>
              <a:off x="6444216" y="5374926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43" name="直接箭头连接符 69"/>
            <p:cNvCxnSpPr/>
            <p:nvPr/>
          </p:nvCxnSpPr>
          <p:spPr>
            <a:xfrm>
              <a:off x="6804216" y="5445224"/>
              <a:ext cx="122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 Box 323"/>
            <p:cNvSpPr txBox="1">
              <a:spLocks noChangeArrowheads="1"/>
            </p:cNvSpPr>
            <p:nvPr/>
          </p:nvSpPr>
          <p:spPr bwMode="auto">
            <a:xfrm>
              <a:off x="8028352" y="5374926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5" name="Rectangle 99"/>
            <p:cNvSpPr>
              <a:spLocks noChangeArrowheads="1"/>
            </p:cNvSpPr>
            <p:nvPr/>
          </p:nvSpPr>
          <p:spPr bwMode="auto">
            <a:xfrm>
              <a:off x="8604416" y="4293096"/>
              <a:ext cx="144000" cy="50243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MUX8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46" name="直接箭头连接符 69"/>
            <p:cNvCxnSpPr/>
            <p:nvPr/>
          </p:nvCxnSpPr>
          <p:spPr>
            <a:xfrm>
              <a:off x="8388416" y="4725144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69"/>
            <p:cNvCxnSpPr/>
            <p:nvPr/>
          </p:nvCxnSpPr>
          <p:spPr>
            <a:xfrm>
              <a:off x="8388392" y="4365104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69"/>
            <p:cNvCxnSpPr/>
            <p:nvPr/>
          </p:nvCxnSpPr>
          <p:spPr>
            <a:xfrm>
              <a:off x="8388416" y="5445224"/>
              <a:ext cx="28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箭头连接符 348"/>
            <p:cNvCxnSpPr/>
            <p:nvPr/>
          </p:nvCxnSpPr>
          <p:spPr>
            <a:xfrm flipV="1">
              <a:off x="683568" y="4077072"/>
              <a:ext cx="0" cy="1224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69"/>
            <p:cNvCxnSpPr/>
            <p:nvPr/>
          </p:nvCxnSpPr>
          <p:spPr>
            <a:xfrm flipV="1">
              <a:off x="2987776" y="3789208"/>
              <a:ext cx="0" cy="16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箭头连接符 69"/>
            <p:cNvCxnSpPr/>
            <p:nvPr/>
          </p:nvCxnSpPr>
          <p:spPr>
            <a:xfrm>
              <a:off x="683568" y="4581128"/>
              <a:ext cx="1512000" cy="576000"/>
            </a:xfrm>
            <a:prstGeom prst="bentConnector3">
              <a:avLst>
                <a:gd name="adj1" fmla="val 100113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箭头连接符 69"/>
            <p:cNvCxnSpPr/>
            <p:nvPr/>
          </p:nvCxnSpPr>
          <p:spPr>
            <a:xfrm flipV="1">
              <a:off x="5652072" y="5265224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箭头连接符 69"/>
            <p:cNvCxnSpPr/>
            <p:nvPr/>
          </p:nvCxnSpPr>
          <p:spPr>
            <a:xfrm flipV="1">
              <a:off x="7524296" y="5265224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箭头连接符 69"/>
            <p:cNvCxnSpPr/>
            <p:nvPr/>
          </p:nvCxnSpPr>
          <p:spPr>
            <a:xfrm>
              <a:off x="1835648" y="3931468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箭头连接符 69"/>
            <p:cNvCxnSpPr/>
            <p:nvPr/>
          </p:nvCxnSpPr>
          <p:spPr>
            <a:xfrm flipV="1">
              <a:off x="4716032" y="4725144"/>
              <a:ext cx="216032" cy="144000"/>
            </a:xfrm>
            <a:prstGeom prst="bentConnector3">
              <a:avLst>
                <a:gd name="adj1" fmla="val 98500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69"/>
            <p:cNvCxnSpPr/>
            <p:nvPr/>
          </p:nvCxnSpPr>
          <p:spPr>
            <a:xfrm>
              <a:off x="4716008" y="450912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箭头连接符 69"/>
            <p:cNvCxnSpPr/>
            <p:nvPr/>
          </p:nvCxnSpPr>
          <p:spPr>
            <a:xfrm rot="5400000" flipH="1" flipV="1">
              <a:off x="4319996" y="4617164"/>
              <a:ext cx="936000" cy="144056"/>
            </a:xfrm>
            <a:prstGeom prst="bentConnector3">
              <a:avLst>
                <a:gd name="adj1" fmla="val -1017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箭头连接符 69"/>
            <p:cNvCxnSpPr/>
            <p:nvPr/>
          </p:nvCxnSpPr>
          <p:spPr>
            <a:xfrm>
              <a:off x="4719845" y="4290362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Rectangle 99"/>
            <p:cNvSpPr>
              <a:spLocks noChangeArrowheads="1"/>
            </p:cNvSpPr>
            <p:nvPr/>
          </p:nvSpPr>
          <p:spPr bwMode="auto">
            <a:xfrm>
              <a:off x="5220080" y="3969104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MUX6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0" name="Rectangle 99"/>
            <p:cNvSpPr>
              <a:spLocks noChangeArrowheads="1"/>
            </p:cNvSpPr>
            <p:nvPr/>
          </p:nvSpPr>
          <p:spPr bwMode="auto">
            <a:xfrm>
              <a:off x="5220064" y="4437144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MUX7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61" name="直接箭头连接符 69"/>
            <p:cNvCxnSpPr/>
            <p:nvPr/>
          </p:nvCxnSpPr>
          <p:spPr>
            <a:xfrm>
              <a:off x="4860024" y="4221088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69"/>
            <p:cNvCxnSpPr/>
            <p:nvPr/>
          </p:nvCxnSpPr>
          <p:spPr>
            <a:xfrm>
              <a:off x="4932064" y="4725144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箭头连接符 69"/>
            <p:cNvCxnSpPr/>
            <p:nvPr/>
          </p:nvCxnSpPr>
          <p:spPr>
            <a:xfrm>
              <a:off x="5580112" y="4581128"/>
              <a:ext cx="216000" cy="504000"/>
            </a:xfrm>
            <a:prstGeom prst="bentConnector3">
              <a:avLst>
                <a:gd name="adj1" fmla="val 3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箭头连接符 69"/>
            <p:cNvCxnSpPr/>
            <p:nvPr/>
          </p:nvCxnSpPr>
          <p:spPr>
            <a:xfrm rot="16200000" flipH="1">
              <a:off x="5364120" y="4509168"/>
              <a:ext cx="720000" cy="144000"/>
            </a:xfrm>
            <a:prstGeom prst="bentConnector3">
              <a:avLst>
                <a:gd name="adj1" fmla="val 99697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箭头连接符 69"/>
            <p:cNvCxnSpPr/>
            <p:nvPr/>
          </p:nvCxnSpPr>
          <p:spPr>
            <a:xfrm>
              <a:off x="5580064" y="4797152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 Box 323"/>
            <p:cNvSpPr txBox="1">
              <a:spLocks noChangeArrowheads="1"/>
            </p:cNvSpPr>
            <p:nvPr/>
          </p:nvSpPr>
          <p:spPr bwMode="auto">
            <a:xfrm>
              <a:off x="5364039" y="4005064"/>
              <a:ext cx="432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400" dirty="0" err="1">
                  <a:solidFill>
                    <a:schemeClr val="accent2"/>
                  </a:solidFill>
                  <a:latin typeface="宋体" panose="02010600030101010101" pitchFamily="2" charset="-122"/>
                </a:rPr>
                <a:t>FwA</a:t>
              </a:r>
              <a:endParaRPr kumimoji="1" lang="zh-CN" altLang="en-US" sz="1400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67" name="直接箭头连接符 69"/>
            <p:cNvCxnSpPr/>
            <p:nvPr/>
          </p:nvCxnSpPr>
          <p:spPr>
            <a:xfrm>
              <a:off x="2051720" y="3933056"/>
              <a:ext cx="158400" cy="295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箭头连接符 69"/>
            <p:cNvCxnSpPr/>
            <p:nvPr/>
          </p:nvCxnSpPr>
          <p:spPr>
            <a:xfrm flipH="1">
              <a:off x="971600" y="515719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69"/>
            <p:cNvCxnSpPr/>
            <p:nvPr/>
          </p:nvCxnSpPr>
          <p:spPr>
            <a:xfrm flipH="1">
              <a:off x="1187648" y="5085128"/>
              <a:ext cx="144000" cy="720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69"/>
            <p:cNvCxnSpPr/>
            <p:nvPr/>
          </p:nvCxnSpPr>
          <p:spPr>
            <a:xfrm rot="16200000" flipH="1">
              <a:off x="4859192" y="4291906"/>
              <a:ext cx="504000" cy="214304"/>
            </a:xfrm>
            <a:prstGeom prst="bentConnector3">
              <a:avLst>
                <a:gd name="adj1" fmla="val 99044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箭头连接符 69"/>
            <p:cNvCxnSpPr/>
            <p:nvPr/>
          </p:nvCxnSpPr>
          <p:spPr>
            <a:xfrm rot="16200000" flipH="1">
              <a:off x="4896830" y="4254271"/>
              <a:ext cx="502455" cy="144014"/>
            </a:xfrm>
            <a:prstGeom prst="bentConnector3">
              <a:avLst>
                <a:gd name="adj1" fmla="val 99288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箭头连接符 69"/>
            <p:cNvCxnSpPr/>
            <p:nvPr/>
          </p:nvCxnSpPr>
          <p:spPr>
            <a:xfrm rot="16200000" flipH="1">
              <a:off x="4790749" y="3715768"/>
              <a:ext cx="648000" cy="214309"/>
            </a:xfrm>
            <a:prstGeom prst="bentConnector3">
              <a:avLst>
                <a:gd name="adj1" fmla="val 9992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箭头连接符 69"/>
            <p:cNvCxnSpPr/>
            <p:nvPr/>
          </p:nvCxnSpPr>
          <p:spPr>
            <a:xfrm rot="16200000" flipH="1">
              <a:off x="4900740" y="3750930"/>
              <a:ext cx="504000" cy="144000"/>
            </a:xfrm>
            <a:prstGeom prst="bentConnector3">
              <a:avLst>
                <a:gd name="adj1" fmla="val 100117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箭头连接符 69"/>
            <p:cNvCxnSpPr/>
            <p:nvPr/>
          </p:nvCxnSpPr>
          <p:spPr>
            <a:xfrm rot="10800000">
              <a:off x="5080006" y="3570931"/>
              <a:ext cx="2016000" cy="792000"/>
            </a:xfrm>
            <a:prstGeom prst="bentConnector3">
              <a:avLst>
                <a:gd name="adj1" fmla="val -388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箭头连接符 69"/>
            <p:cNvCxnSpPr/>
            <p:nvPr/>
          </p:nvCxnSpPr>
          <p:spPr>
            <a:xfrm rot="10800000">
              <a:off x="5004000" y="3499025"/>
              <a:ext cx="3492000" cy="864000"/>
            </a:xfrm>
            <a:prstGeom prst="bentConnector3">
              <a:avLst>
                <a:gd name="adj1" fmla="val -66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箭头连接符 69"/>
            <p:cNvCxnSpPr/>
            <p:nvPr/>
          </p:nvCxnSpPr>
          <p:spPr>
            <a:xfrm flipV="1">
              <a:off x="2627736" y="5373240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箭头连接符 69"/>
            <p:cNvCxnSpPr/>
            <p:nvPr/>
          </p:nvCxnSpPr>
          <p:spPr>
            <a:xfrm rot="10800000" flipV="1">
              <a:off x="1907705" y="5445239"/>
              <a:ext cx="1944000" cy="144000"/>
            </a:xfrm>
            <a:prstGeom prst="bentConnector3">
              <a:avLst>
                <a:gd name="adj1" fmla="val -457"/>
              </a:avLst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69"/>
            <p:cNvCxnSpPr/>
            <p:nvPr/>
          </p:nvCxnSpPr>
          <p:spPr>
            <a:xfrm flipV="1">
              <a:off x="3923928" y="5301208"/>
              <a:ext cx="14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ectangle 99"/>
            <p:cNvSpPr>
              <a:spLocks noChangeArrowheads="1"/>
            </p:cNvSpPr>
            <p:nvPr/>
          </p:nvSpPr>
          <p:spPr bwMode="auto">
            <a:xfrm>
              <a:off x="4067944" y="5193240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MUX5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81" name="直接箭头连接符 69"/>
            <p:cNvCxnSpPr/>
            <p:nvPr/>
          </p:nvCxnSpPr>
          <p:spPr>
            <a:xfrm flipH="1" flipV="1">
              <a:off x="1763688" y="5374926"/>
              <a:ext cx="144016" cy="214314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7704" y="772890"/>
            <a:ext cx="7128792" cy="151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64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dirty="0">
                <a:solidFill>
                  <a:srgbClr val="990099"/>
                </a:solidFill>
              </a:rPr>
              <a:t>CU</a:t>
            </a:r>
            <a:r>
              <a:rPr lang="zh-CN" altLang="en-US" sz="2200" dirty="0">
                <a:solidFill>
                  <a:schemeClr val="tx1"/>
                </a:solidFill>
              </a:rPr>
              <a:t>实现，</a:t>
            </a:r>
            <a:r>
              <a:rPr lang="zh-CN" altLang="en-US" sz="2200" dirty="0">
                <a:solidFill>
                  <a:srgbClr val="0070C0"/>
                </a:solidFill>
              </a:rPr>
              <a:t>当前指令</a:t>
            </a:r>
            <a:r>
              <a:rPr lang="en-US" altLang="zh-CN" sz="2200" dirty="0">
                <a:solidFill>
                  <a:schemeClr val="tx1"/>
                </a:solidFill>
              </a:rPr>
              <a:t>=(</a:t>
            </a:r>
            <a:r>
              <a:rPr lang="en-US" altLang="zh-CN" sz="2200" dirty="0" err="1">
                <a:solidFill>
                  <a:schemeClr val="tx1"/>
                </a:solidFill>
              </a:rPr>
              <a:t>beq|bne|j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？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IF</a:t>
            </a:r>
            <a:r>
              <a:rPr lang="zh-CN" altLang="en-US" sz="2200" dirty="0">
                <a:solidFill>
                  <a:schemeClr val="tx1"/>
                </a:solidFill>
              </a:rPr>
              <a:t>段</a:t>
            </a:r>
            <a:r>
              <a:rPr lang="zh-CN" altLang="en-US" sz="2200" u="sng" dirty="0">
                <a:solidFill>
                  <a:schemeClr val="tx1"/>
                </a:solidFill>
              </a:rPr>
              <a:t>产生</a:t>
            </a:r>
            <a:r>
              <a:rPr lang="zh-CN" altLang="en-US" sz="2200" dirty="0">
                <a:solidFill>
                  <a:schemeClr val="tx1"/>
                </a:solidFill>
              </a:rPr>
              <a:t>气泡、</a:t>
            </a:r>
            <a:r>
              <a:rPr lang="en-US" altLang="zh-CN" sz="2200" dirty="0">
                <a:solidFill>
                  <a:schemeClr val="tx1"/>
                </a:solidFill>
              </a:rPr>
              <a:t>PC</a:t>
            </a:r>
            <a:r>
              <a:rPr lang="zh-CN" altLang="en-US" sz="2200" u="sng" dirty="0">
                <a:solidFill>
                  <a:schemeClr val="tx1"/>
                </a:solidFill>
              </a:rPr>
              <a:t>为</a:t>
            </a:r>
            <a:r>
              <a:rPr lang="zh-CN" altLang="en-US" sz="2200" dirty="0">
                <a:solidFill>
                  <a:schemeClr val="tx1"/>
                </a:solidFill>
              </a:rPr>
              <a:t>分支结果，停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拍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当前起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←锁步机制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      </a:t>
            </a:r>
            <a:r>
              <a:rPr lang="zh-CN" altLang="en-US" sz="1800" b="0" dirty="0">
                <a:solidFill>
                  <a:schemeClr val="tx1"/>
                </a:solidFill>
              </a:rPr>
              <a:t>│</a:t>
            </a:r>
            <a:r>
              <a:rPr lang="zh-CN" altLang="en-US" sz="1800" dirty="0">
                <a:solidFill>
                  <a:schemeClr val="tx1"/>
                </a:solidFill>
              </a:rPr>
              <a:t>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└──</a:t>
            </a:r>
            <a:r>
              <a:rPr lang="zh-CN" altLang="en-US" sz="1800" dirty="0">
                <a:solidFill>
                  <a:schemeClr val="tx1"/>
                </a:solidFill>
              </a:rPr>
              <a:t>←最后一拍写的值目标地址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→每拍写</a:t>
            </a:r>
            <a:r>
              <a:rPr lang="en-US" altLang="zh-CN" sz="1800" dirty="0">
                <a:solidFill>
                  <a:schemeClr val="tx1"/>
                </a:solidFill>
              </a:rPr>
              <a:t>IF/ID.IR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1907704" y="5177538"/>
            <a:ext cx="7209050" cy="13142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u="sng" dirty="0">
                <a:solidFill>
                  <a:schemeClr val="tx1"/>
                </a:solidFill>
              </a:rPr>
              <a:t>EX</a:t>
            </a:r>
            <a:r>
              <a:rPr lang="zh-CN" altLang="en-US" sz="2200" u="sng" dirty="0">
                <a:solidFill>
                  <a:schemeClr val="tx1"/>
                </a:solidFill>
              </a:rPr>
              <a:t>段</a:t>
            </a:r>
            <a:r>
              <a:rPr lang="zh-CN" altLang="en-US" sz="2200" dirty="0">
                <a:solidFill>
                  <a:schemeClr val="tx1"/>
                </a:solidFill>
              </a:rPr>
              <a:t>写</a:t>
            </a:r>
            <a:r>
              <a:rPr lang="en-US" altLang="zh-CN" sz="2200" dirty="0">
                <a:solidFill>
                  <a:schemeClr val="tx1"/>
                </a:solidFill>
              </a:rPr>
              <a:t>PC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停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，需</a:t>
            </a:r>
            <a:r>
              <a:rPr lang="zh-CN" altLang="en-US" sz="2200" u="sng" dirty="0">
                <a:solidFill>
                  <a:schemeClr val="tx1"/>
                </a:solidFill>
              </a:rPr>
              <a:t>保证</a:t>
            </a:r>
            <a:r>
              <a:rPr lang="zh-CN" altLang="en-US" sz="2200" dirty="0">
                <a:solidFill>
                  <a:schemeClr val="tx1"/>
                </a:solidFill>
              </a:rPr>
              <a:t>拍时长</a:t>
            </a:r>
            <a:r>
              <a:rPr lang="en-US" altLang="zh-CN" sz="1800" dirty="0">
                <a:solidFill>
                  <a:schemeClr val="tx1"/>
                </a:solidFill>
              </a:rPr>
              <a:t>(EX</a:t>
            </a:r>
            <a:r>
              <a:rPr lang="zh-CN" altLang="en-US" sz="1800" dirty="0">
                <a:solidFill>
                  <a:schemeClr val="tx1"/>
                </a:solidFill>
              </a:rPr>
              <a:t>段</a:t>
            </a:r>
            <a:r>
              <a:rPr lang="en-US" altLang="zh-CN" sz="1800" dirty="0">
                <a:solidFill>
                  <a:schemeClr val="tx1"/>
                </a:solidFill>
              </a:rPr>
              <a:t>+MUX1)</a:t>
            </a:r>
            <a:r>
              <a:rPr lang="zh-CN" altLang="en-US" sz="2200" dirty="0">
                <a:solidFill>
                  <a:schemeClr val="tx1"/>
                </a:solidFill>
              </a:rPr>
              <a:t>、拍结束时写；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u="sng" dirty="0">
                <a:solidFill>
                  <a:schemeClr val="tx1"/>
                </a:solidFill>
              </a:rPr>
              <a:t>ID</a:t>
            </a:r>
            <a:r>
              <a:rPr lang="zh-CN" altLang="en-US" sz="2200" u="sng" dirty="0">
                <a:solidFill>
                  <a:schemeClr val="tx1"/>
                </a:solidFill>
              </a:rPr>
              <a:t>段</a:t>
            </a:r>
            <a:r>
              <a:rPr lang="zh-CN" altLang="en-US" sz="2200" dirty="0">
                <a:solidFill>
                  <a:schemeClr val="tx1"/>
                </a:solidFill>
              </a:rPr>
              <a:t>写</a:t>
            </a:r>
            <a:r>
              <a:rPr lang="en-US" altLang="zh-CN" sz="2200" dirty="0">
                <a:solidFill>
                  <a:schemeClr val="tx1"/>
                </a:solidFill>
              </a:rPr>
              <a:t>PC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停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，需</a:t>
            </a:r>
            <a:r>
              <a:rPr lang="zh-CN" altLang="en-US" sz="2200" u="sng" dirty="0">
                <a:solidFill>
                  <a:schemeClr val="tx1"/>
                </a:solidFill>
              </a:rPr>
              <a:t>前移</a:t>
            </a:r>
            <a:r>
              <a:rPr lang="zh-CN" altLang="en-US" sz="2200" dirty="0">
                <a:solidFill>
                  <a:schemeClr val="tx1"/>
                </a:solidFill>
              </a:rPr>
              <a:t>比较器、</a:t>
            </a:r>
            <a:r>
              <a:rPr lang="zh-CN" altLang="en-US" sz="2200" u="sng" dirty="0">
                <a:solidFill>
                  <a:schemeClr val="tx1"/>
                </a:solidFill>
              </a:rPr>
              <a:t>增设</a:t>
            </a:r>
            <a:r>
              <a:rPr lang="zh-CN" altLang="en-US" sz="2200" dirty="0">
                <a:solidFill>
                  <a:schemeClr val="tx1"/>
                </a:solidFill>
              </a:rPr>
              <a:t>加法器、写</a:t>
            </a:r>
            <a:r>
              <a:rPr lang="en-US" altLang="zh-CN" sz="2200" dirty="0">
                <a:solidFill>
                  <a:schemeClr val="tx1"/>
                </a:solidFill>
              </a:rPr>
              <a:t>PC</a:t>
            </a:r>
            <a:r>
              <a:rPr lang="zh-CN" altLang="en-US" sz="2200" dirty="0">
                <a:solidFill>
                  <a:schemeClr val="tx1"/>
                </a:solidFill>
              </a:rPr>
              <a:t>同上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第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章讨论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7" name="线形标注 2 376"/>
          <p:cNvSpPr/>
          <p:nvPr/>
        </p:nvSpPr>
        <p:spPr bwMode="auto">
          <a:xfrm>
            <a:off x="611560" y="2384912"/>
            <a:ext cx="1080000" cy="252000"/>
          </a:xfrm>
          <a:prstGeom prst="borderCallout2">
            <a:avLst>
              <a:gd name="adj1" fmla="val 46847"/>
              <a:gd name="adj2" fmla="val 101866"/>
              <a:gd name="adj3" fmla="val 48788"/>
              <a:gd name="adj4" fmla="val 116209"/>
              <a:gd name="adj5" fmla="val 158298"/>
              <a:gd name="adj6" fmla="val 139409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锁步机制</a:t>
            </a:r>
            <a:r>
              <a:rPr lang="en-US" altLang="zh-CN" sz="1600" spc="-100" dirty="0">
                <a:solidFill>
                  <a:schemeClr val="tx1"/>
                </a:solidFill>
              </a:rPr>
              <a:t>3</a:t>
            </a:r>
            <a:endParaRPr lang="en-US" altLang="zh-CN" sz="1600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65" name="Text Box 5"/>
          <p:cNvSpPr txBox="1">
            <a:spLocks noChangeArrowheads="1"/>
          </p:cNvSpPr>
          <p:nvPr/>
        </p:nvSpPr>
        <p:spPr bwMode="auto">
          <a:xfrm>
            <a:off x="6588224" y="908752"/>
            <a:ext cx="237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>
            <a:noAutofit/>
          </a:bodyPr>
          <a:lstStyle/>
          <a:p>
            <a:pPr marL="271780" indent="-271780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思考①：</a:t>
            </a:r>
            <a:r>
              <a:rPr lang="zh-CN" altLang="en-US" sz="1800" dirty="0">
                <a:solidFill>
                  <a:schemeClr val="tx1"/>
                </a:solidFill>
              </a:rPr>
              <a:t>逻辑表达式？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39" name="Text Box 5">
            <a:extLst>
              <a:ext uri="{FF2B5EF4-FFF2-40B4-BE49-F238E27FC236}">
                <a16:creationId xmlns:a16="http://schemas.microsoft.com/office/drawing/2014/main" id="{2E03CFC0-AE4C-4A99-8270-D714A703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60" y="4869160"/>
            <a:ext cx="4950348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>
            <a:noAutofit/>
          </a:bodyPr>
          <a:lstStyle/>
          <a:p>
            <a:pPr marL="271780" indent="-271780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思考：</a:t>
            </a:r>
            <a:r>
              <a:rPr lang="zh-CN" altLang="en-US" sz="1800" dirty="0">
                <a:solidFill>
                  <a:schemeClr val="tx1"/>
                </a:solidFill>
              </a:rPr>
              <a:t>最后一拍写如何实现？最后一拍的表示？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40" name="TextBox 148">
            <a:extLst>
              <a:ext uri="{FF2B5EF4-FFF2-40B4-BE49-F238E27FC236}">
                <a16:creationId xmlns:a16="http://schemas.microsoft.com/office/drawing/2014/main" id="{54E490D5-EB90-4E32-9F05-5F048DBCB910}"/>
              </a:ext>
            </a:extLst>
          </p:cNvPr>
          <p:cNvSpPr txBox="1"/>
          <p:nvPr/>
        </p:nvSpPr>
        <p:spPr>
          <a:xfrm>
            <a:off x="6520792" y="4869160"/>
            <a:ext cx="2443696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EX/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MEM.Cmd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1800" b="1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beq|bne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时</a:t>
            </a:r>
            <a:endParaRPr lang="en-US" altLang="zh-CN" sz="1800" b="1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8194DFD-B413-490D-B606-1E0D05B31748}"/>
              </a:ext>
            </a:extLst>
          </p:cNvPr>
          <p:cNvGrpSpPr/>
          <p:nvPr/>
        </p:nvGrpSpPr>
        <p:grpSpPr>
          <a:xfrm>
            <a:off x="1262605" y="2852936"/>
            <a:ext cx="1005139" cy="1728192"/>
            <a:chOff x="1262605" y="2852936"/>
            <a:chExt cx="1005139" cy="1728192"/>
          </a:xfrm>
        </p:grpSpPr>
        <p:sp>
          <p:nvSpPr>
            <p:cNvPr id="167" name="Rectangle 99"/>
            <p:cNvSpPr>
              <a:spLocks noChangeArrowheads="1"/>
            </p:cNvSpPr>
            <p:nvPr/>
          </p:nvSpPr>
          <p:spPr bwMode="auto">
            <a:xfrm>
              <a:off x="2123744" y="2852936"/>
              <a:ext cx="144000" cy="57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MUX2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9" name="直接箭头连接符 69"/>
            <p:cNvCxnSpPr/>
            <p:nvPr/>
          </p:nvCxnSpPr>
          <p:spPr>
            <a:xfrm>
              <a:off x="1907720" y="3355404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 Box 323"/>
            <p:cNvSpPr txBox="1">
              <a:spLocks noChangeArrowheads="1"/>
            </p:cNvSpPr>
            <p:nvPr/>
          </p:nvSpPr>
          <p:spPr bwMode="auto">
            <a:xfrm>
              <a:off x="1406621" y="3213008"/>
              <a:ext cx="501051" cy="2880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nop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1" name="直接箭头连接符 69"/>
            <p:cNvCxnSpPr/>
            <p:nvPr/>
          </p:nvCxnSpPr>
          <p:spPr>
            <a:xfrm flipV="1">
              <a:off x="2126701" y="4365128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99"/>
            <p:cNvSpPr>
              <a:spLocks noChangeArrowheads="1"/>
            </p:cNvSpPr>
            <p:nvPr/>
          </p:nvSpPr>
          <p:spPr bwMode="auto">
            <a:xfrm>
              <a:off x="1262605" y="3969104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MUX3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3" name="直接箭头连接符 69"/>
            <p:cNvCxnSpPr/>
            <p:nvPr/>
          </p:nvCxnSpPr>
          <p:spPr>
            <a:xfrm rot="5400000">
              <a:off x="1262621" y="4005048"/>
              <a:ext cx="432000" cy="144000"/>
            </a:xfrm>
            <a:prstGeom prst="bentConnector3">
              <a:avLst>
                <a:gd name="adj1" fmla="val 100147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69"/>
            <p:cNvCxnSpPr/>
            <p:nvPr/>
          </p:nvCxnSpPr>
          <p:spPr>
            <a:xfrm rot="10800000">
              <a:off x="1334604" y="4366800"/>
              <a:ext cx="792000" cy="144000"/>
            </a:xfrm>
            <a:prstGeom prst="bentConnector3">
              <a:avLst>
                <a:gd name="adj1" fmla="val 100120"/>
              </a:avLst>
            </a:prstGeom>
            <a:ln w="15875">
              <a:solidFill>
                <a:srgbClr val="FF33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线形标注 2 221">
            <a:extLst>
              <a:ext uri="{FF2B5EF4-FFF2-40B4-BE49-F238E27FC236}">
                <a16:creationId xmlns:a16="http://schemas.microsoft.com/office/drawing/2014/main" id="{A0AB043F-DFE1-4980-89BA-6313F7C6EE11}"/>
              </a:ext>
            </a:extLst>
          </p:cNvPr>
          <p:cNvSpPr/>
          <p:nvPr/>
        </p:nvSpPr>
        <p:spPr bwMode="auto">
          <a:xfrm>
            <a:off x="3969034" y="287672"/>
            <a:ext cx="1584176" cy="252000"/>
          </a:xfrm>
          <a:prstGeom prst="borderCallout2">
            <a:avLst>
              <a:gd name="adj1" fmla="val 48798"/>
              <a:gd name="adj2" fmla="val 403"/>
              <a:gd name="adj3" fmla="val 50738"/>
              <a:gd name="adj4" fmla="val -14184"/>
              <a:gd name="adj5" fmla="val 160178"/>
              <a:gd name="adj6" fmla="val -18688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ID</a:t>
            </a: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EX</a:t>
            </a: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段</a:t>
            </a:r>
            <a:endParaRPr lang="en-US" altLang="zh-CN" sz="1600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4" name="Text Box 5">
            <a:extLst>
              <a:ext uri="{FF2B5EF4-FFF2-40B4-BE49-F238E27FC236}">
                <a16:creationId xmlns:a16="http://schemas.microsoft.com/office/drawing/2014/main" id="{A74AE986-7122-4ADB-9CDE-7E22E867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899815"/>
            <a:ext cx="3096304" cy="3770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64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0" dirty="0">
                <a:solidFill>
                  <a:schemeClr val="tx1"/>
                </a:solidFill>
              </a:rPr>
              <a:t>└</a:t>
            </a:r>
            <a:r>
              <a:rPr lang="zh-CN" altLang="en-US" sz="1600" dirty="0">
                <a:solidFill>
                  <a:schemeClr val="tx1"/>
                </a:solidFill>
              </a:rPr>
              <a:t>←</a:t>
            </a:r>
            <a:r>
              <a:rPr lang="zh-CN" altLang="en-US" sz="1600" dirty="0">
                <a:solidFill>
                  <a:srgbClr val="0070C0"/>
                </a:solidFill>
              </a:rPr>
              <a:t>每拍都写</a:t>
            </a:r>
            <a:r>
              <a:rPr lang="zh-CN" altLang="en-US" sz="1600" dirty="0">
                <a:solidFill>
                  <a:schemeClr val="tx1"/>
                </a:solidFill>
              </a:rPr>
              <a:t>，其余拍的值为</a:t>
            </a:r>
            <a:r>
              <a:rPr lang="en-US" altLang="zh-CN" sz="16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5E0362-C687-D717-3E31-34ED5C641025}"/>
              </a:ext>
            </a:extLst>
          </p:cNvPr>
          <p:cNvSpPr txBox="1"/>
          <p:nvPr/>
        </p:nvSpPr>
        <p:spPr>
          <a:xfrm>
            <a:off x="3923729" y="576353"/>
            <a:ext cx="5433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ea typeface="+mn-ea"/>
              </a:rPr>
              <a:t>CU.Brn</a:t>
            </a:r>
            <a:r>
              <a:rPr lang="en-US" altLang="zh-CN" sz="1400" baseline="0" dirty="0" err="1">
                <a:solidFill>
                  <a:schemeClr val="tx1"/>
                </a:solidFill>
                <a:latin typeface="+mn-ea"/>
                <a:ea typeface="+mn-ea"/>
              </a:rPr>
              <a:t>|EX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ea typeface="+mn-ea"/>
              </a:rPr>
              <a:t>MEM.Brn|MEM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ea typeface="+mn-ea"/>
              </a:rPr>
              <a:t>WB.Brn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产生气泡，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ea typeface="+mn-ea"/>
              </a:rPr>
              <a:t>Brn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为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ea typeface="+mn-ea"/>
              </a:rPr>
              <a:t>beq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sz="1400" dirty="0" err="1">
                <a:solidFill>
                  <a:schemeClr val="tx1"/>
                </a:solidFill>
                <a:latin typeface="+mn-ea"/>
                <a:ea typeface="+mn-ea"/>
              </a:rPr>
              <a:t>uOPCmd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165" grpId="0" animBg="1"/>
      <p:bldP spid="139" grpId="0" animBg="1"/>
      <p:bldP spid="140" grpId="0"/>
      <p:bldP spid="1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514975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*完整的数据通路及段功能组织： 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29" name="Text Box 5"/>
          <p:cNvSpPr txBox="1">
            <a:spLocks noChangeArrowheads="1"/>
          </p:cNvSpPr>
          <p:nvPr/>
        </p:nvSpPr>
        <p:spPr bwMode="auto">
          <a:xfrm>
            <a:off x="4862839" y="392104"/>
            <a:ext cx="3813617" cy="446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576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(IF</a:t>
            </a:r>
            <a:r>
              <a:rPr lang="zh-CN" altLang="en-US" sz="1800" dirty="0">
                <a:solidFill>
                  <a:schemeClr val="tx1"/>
                </a:solidFill>
              </a:rPr>
              <a:t>段源自</a:t>
            </a:r>
            <a:r>
              <a:rPr lang="en-US" altLang="zh-CN" sz="1800" u="sng" dirty="0">
                <a:solidFill>
                  <a:schemeClr val="tx1"/>
                </a:solidFill>
              </a:rPr>
              <a:t>PC</a:t>
            </a:r>
            <a:r>
              <a:rPr lang="zh-CN" altLang="en-US" sz="1800" dirty="0">
                <a:solidFill>
                  <a:schemeClr val="tx1"/>
                </a:solidFill>
              </a:rPr>
              <a:t>，其余段源自</a:t>
            </a:r>
            <a:r>
              <a:rPr lang="zh-CN" altLang="en-US" sz="1800" u="sng" dirty="0">
                <a:solidFill>
                  <a:schemeClr val="tx1"/>
                </a:solidFill>
              </a:rPr>
              <a:t>段间</a:t>
            </a:r>
            <a:r>
              <a:rPr lang="en-US" altLang="zh-CN" sz="1800" u="sng" dirty="0">
                <a:solidFill>
                  <a:schemeClr val="tx1"/>
                </a:solidFill>
              </a:rPr>
              <a:t>REG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04725"/>
              </p:ext>
            </p:extLst>
          </p:nvPr>
        </p:nvGraphicFramePr>
        <p:xfrm>
          <a:off x="755576" y="3644992"/>
          <a:ext cx="8064896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.NPC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spc="0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EX/MEM.C?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EX/MEM.T : (</a:t>
                      </a:r>
                      <a:r>
                        <a:rPr lang="en-US" altLang="zh-CN" sz="1800" b="1" spc="0" dirty="0" err="1">
                          <a:solidFill>
                            <a:srgbClr val="990099"/>
                          </a:solidFill>
                          <a:latin typeface="+mn-ea"/>
                        </a:rPr>
                        <a:t>CHazd</a:t>
                      </a:r>
                      <a:r>
                        <a:rPr lang="en-US" altLang="zh-CN" sz="1800" b="1" spc="0" dirty="0">
                          <a:solidFill>
                            <a:srgbClr val="990099"/>
                          </a:solidFill>
                          <a:latin typeface="+mn-ea"/>
                        </a:rPr>
                        <a:t>[</a:t>
                      </a:r>
                      <a:r>
                        <a:rPr lang="zh-CN" altLang="en-US" sz="1800" b="1" spc="0" dirty="0">
                          <a:solidFill>
                            <a:srgbClr val="990099"/>
                          </a:solidFill>
                          <a:latin typeface="+mn-ea"/>
                        </a:rPr>
                        <a:t>非末拍</a:t>
                      </a:r>
                      <a:r>
                        <a:rPr lang="en-US" altLang="zh-CN" sz="1800" b="1" spc="0" dirty="0">
                          <a:solidFill>
                            <a:srgbClr val="990099"/>
                          </a:solidFill>
                          <a:latin typeface="+mn-ea"/>
                        </a:rPr>
                        <a:t>])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?</a:t>
                      </a:r>
                      <a:r>
                        <a:rPr lang="en-US" altLang="zh-CN" sz="1800" b="1" spc="0" dirty="0">
                          <a:solidFill>
                            <a:srgbClr val="990099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PC: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4)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.IR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spc="0" baseline="0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zh-CN" sz="1800" b="1" spc="0" baseline="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nop:IM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[PC]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800" b="1" spc="0" baseline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           .</a:t>
                      </a:r>
                      <a:r>
                        <a:rPr lang="en-US" altLang="zh-CN" sz="1800" b="1" spc="0" baseline="0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Cmd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(IF/ID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PC)</a:t>
                      </a:r>
                      <a:r>
                        <a:rPr lang="zh-CN" altLang="en-US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dirty="0" err="1">
                          <a:solidFill>
                            <a:srgbClr val="990099"/>
                          </a:solidFill>
                          <a:latin typeface="+mn-ea"/>
                        </a:rPr>
                        <a:t>DHazd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</a:rPr>
                        <a:t>? 0:1</a:t>
                      </a: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5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59"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7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4" name="Text Box 365"/>
          <p:cNvSpPr txBox="1">
            <a:spLocks noChangeArrowheads="1"/>
          </p:cNvSpPr>
          <p:nvPr/>
        </p:nvSpPr>
        <p:spPr bwMode="auto">
          <a:xfrm>
            <a:off x="1187624" y="4274992"/>
            <a:ext cx="7632808" cy="217824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lIns="72000" tIns="18000" rIns="36000" bIns="18000" anchor="t" anchorCtr="0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.A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R[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rs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], .B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R[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rt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], .E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ExtU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imme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.NPC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IF/ID.NPC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，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+mn-ea"/>
              </a:rPr>
              <a:t>.</a:t>
            </a:r>
            <a:r>
              <a:rPr lang="en-US" altLang="zh-CN" sz="1800" dirty="0" err="1">
                <a:solidFill>
                  <a:srgbClr val="C00000"/>
                </a:solidFill>
                <a:latin typeface="+mn-ea"/>
              </a:rPr>
              <a:t>rW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rt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rd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   </a:t>
            </a:r>
            <a:r>
              <a:rPr lang="en-US" altLang="zh-CN" sz="1800" dirty="0">
                <a:latin typeface="+mn-ea"/>
              </a:rPr>
              <a:t>.</a:t>
            </a:r>
            <a:r>
              <a:rPr lang="en-US" altLang="zh-CN" sz="1800" dirty="0" err="1">
                <a:latin typeface="+mn-ea"/>
              </a:rPr>
              <a:t>Cmd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 err="1">
                <a:solidFill>
                  <a:srgbClr val="990099"/>
                </a:solidFill>
                <a:latin typeface="+mn-ea"/>
              </a:rPr>
              <a:t>DHazd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? 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nop:IR.op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含转发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) 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.T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FwA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)op(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FwB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.B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FwB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.C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(ID/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EX.Cmd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beq</a:t>
            </a:r>
            <a:r>
              <a:rPr lang="en-US" altLang="zh-CN" sz="1800" baseline="-25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1800" baseline="-25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FwA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FwB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)? 1:0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                 </a:t>
            </a:r>
            <a:r>
              <a:rPr lang="en-US" altLang="zh-CN" sz="1800" dirty="0">
                <a:solidFill>
                  <a:srgbClr val="C00000"/>
                </a:solidFill>
                <a:latin typeface="+mn-ea"/>
              </a:rPr>
              <a:t>.</a:t>
            </a:r>
            <a:r>
              <a:rPr lang="en-US" altLang="zh-CN" sz="1800" dirty="0" err="1">
                <a:solidFill>
                  <a:srgbClr val="C00000"/>
                </a:solidFill>
                <a:latin typeface="+mn-ea"/>
              </a:rPr>
              <a:t>rW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ID/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EX.rW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 </a:t>
            </a:r>
            <a:r>
              <a:rPr lang="en-US" altLang="zh-CN" sz="1800" dirty="0">
                <a:latin typeface="+mn-ea"/>
              </a:rPr>
              <a:t>.</a:t>
            </a:r>
            <a:r>
              <a:rPr lang="en-US" altLang="zh-CN" sz="1800" dirty="0" err="1">
                <a:latin typeface="+mn-ea"/>
              </a:rPr>
              <a:t>Cmd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ID/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EX.Cmd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子集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.M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DM[EX/MEM.T]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 或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M[EX/MEM.T]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EX/MEM.B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.T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EX/MEM.T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     </a:t>
            </a:r>
            <a:r>
              <a:rPr lang="en-US" altLang="zh-CN" sz="1800" dirty="0">
                <a:solidFill>
                  <a:srgbClr val="C00000"/>
                </a:solidFill>
                <a:latin typeface="+mn-ea"/>
              </a:rPr>
              <a:t>.</a:t>
            </a:r>
            <a:r>
              <a:rPr lang="en-US" altLang="zh-CN" sz="1800" dirty="0" err="1">
                <a:solidFill>
                  <a:srgbClr val="C00000"/>
                </a:solidFill>
                <a:latin typeface="+mn-ea"/>
              </a:rPr>
              <a:t>rW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EX/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MEM.rW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；</a:t>
            </a:r>
            <a:r>
              <a:rPr lang="en-US" altLang="zh-CN" sz="1800" dirty="0">
                <a:latin typeface="+mn-ea"/>
              </a:rPr>
              <a:t>.</a:t>
            </a:r>
            <a:r>
              <a:rPr lang="en-US" altLang="zh-CN" sz="1800" dirty="0" err="1">
                <a:latin typeface="+mn-ea"/>
              </a:rPr>
              <a:t>Cmd</a:t>
            </a:r>
            <a:r>
              <a:rPr lang="zh-CN" altLang="en-US" sz="1800" dirty="0"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EX/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MEM.Cmd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子集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R[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rW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MEM/WB.T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或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MEM/WB.M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线形标注 2 135"/>
          <p:cNvSpPr/>
          <p:nvPr/>
        </p:nvSpPr>
        <p:spPr bwMode="auto">
          <a:xfrm>
            <a:off x="611560" y="3356992"/>
            <a:ext cx="936000" cy="252000"/>
          </a:xfrm>
          <a:prstGeom prst="borderCallout2">
            <a:avLst>
              <a:gd name="adj1" fmla="val 54846"/>
              <a:gd name="adj2" fmla="val 99931"/>
              <a:gd name="adj3" fmla="val 54408"/>
              <a:gd name="adj4" fmla="val 126031"/>
              <a:gd name="adj5" fmla="val 278191"/>
              <a:gd name="adj6" fmla="val 161028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控制冒险</a:t>
            </a:r>
            <a:endParaRPr lang="en-US" altLang="zh-CN" sz="1600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37" name="线形标注 2 136"/>
          <p:cNvSpPr/>
          <p:nvPr/>
        </p:nvSpPr>
        <p:spPr bwMode="auto">
          <a:xfrm>
            <a:off x="7668344" y="3356992"/>
            <a:ext cx="1224000" cy="252000"/>
          </a:xfrm>
          <a:prstGeom prst="borderCallout2">
            <a:avLst>
              <a:gd name="adj1" fmla="val 48798"/>
              <a:gd name="adj2" fmla="val 385"/>
              <a:gd name="adj3" fmla="val 45887"/>
              <a:gd name="adj4" fmla="val -16117"/>
              <a:gd name="adj5" fmla="val 262667"/>
              <a:gd name="adj6" fmla="val -22873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600" spc="-100" dirty="0">
                <a:solidFill>
                  <a:schemeClr val="tx1"/>
                </a:solidFill>
              </a:rPr>
              <a:t>Load-use</a:t>
            </a:r>
            <a:r>
              <a:rPr lang="zh-CN" altLang="en-US" sz="1600" spc="-100" dirty="0">
                <a:solidFill>
                  <a:schemeClr val="tx1"/>
                </a:solidFill>
              </a:rPr>
              <a:t>冒险</a:t>
            </a:r>
            <a:endParaRPr lang="en-US" altLang="zh-CN" sz="1600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65" name="线形标注 2 264"/>
          <p:cNvSpPr/>
          <p:nvPr/>
        </p:nvSpPr>
        <p:spPr bwMode="auto">
          <a:xfrm>
            <a:off x="5472224" y="3356992"/>
            <a:ext cx="1116000" cy="252000"/>
          </a:xfrm>
          <a:prstGeom prst="borderCallout2">
            <a:avLst>
              <a:gd name="adj1" fmla="val 48513"/>
              <a:gd name="adj2" fmla="val 100821"/>
              <a:gd name="adj3" fmla="val 46723"/>
              <a:gd name="adj4" fmla="val 115700"/>
              <a:gd name="adj5" fmla="val 144397"/>
              <a:gd name="adj6" fmla="val 131364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0800" rIns="36000" bIns="108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en-US" altLang="zh-CN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PC</a:t>
            </a:r>
            <a:r>
              <a:rPr lang="zh-CN" altLang="en-US" sz="1600" spc="-100" dirty="0">
                <a:solidFill>
                  <a:schemeClr val="tx1"/>
                </a:solidFill>
                <a:latin typeface="宋体" panose="02010600030101010101" pitchFamily="2" charset="-122"/>
              </a:rPr>
              <a:t>保持不变</a:t>
            </a:r>
            <a:endParaRPr lang="en-US" altLang="zh-CN" sz="1600" spc="-1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A9CF01-A0D1-4C63-AC44-42876D18B776}"/>
              </a:ext>
            </a:extLst>
          </p:cNvPr>
          <p:cNvGrpSpPr/>
          <p:nvPr/>
        </p:nvGrpSpPr>
        <p:grpSpPr>
          <a:xfrm>
            <a:off x="539552" y="799200"/>
            <a:ext cx="8352912" cy="2448272"/>
            <a:chOff x="539552" y="836712"/>
            <a:chExt cx="8352912" cy="2448272"/>
          </a:xfrm>
        </p:grpSpPr>
        <p:sp>
          <p:nvSpPr>
            <p:cNvPr id="138" name="Rectangle 99"/>
            <p:cNvSpPr>
              <a:spLocks noChangeArrowheads="1"/>
            </p:cNvSpPr>
            <p:nvPr/>
          </p:nvSpPr>
          <p:spPr bwMode="auto">
            <a:xfrm>
              <a:off x="2411752" y="1412944"/>
              <a:ext cx="360000" cy="151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Rectangle 99"/>
            <p:cNvSpPr>
              <a:spLocks noChangeArrowheads="1"/>
            </p:cNvSpPr>
            <p:nvPr/>
          </p:nvSpPr>
          <p:spPr bwMode="auto">
            <a:xfrm>
              <a:off x="4355928" y="1412968"/>
              <a:ext cx="36004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99"/>
            <p:cNvSpPr>
              <a:spLocks noChangeArrowheads="1"/>
            </p:cNvSpPr>
            <p:nvPr/>
          </p:nvSpPr>
          <p:spPr bwMode="auto">
            <a:xfrm>
              <a:off x="6444176" y="1412968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Rectangle 99"/>
            <p:cNvSpPr>
              <a:spLocks noChangeArrowheads="1"/>
            </p:cNvSpPr>
            <p:nvPr/>
          </p:nvSpPr>
          <p:spPr bwMode="auto">
            <a:xfrm>
              <a:off x="8028352" y="1412968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 Box 323"/>
            <p:cNvSpPr txBox="1">
              <a:spLocks noChangeArrowheads="1"/>
            </p:cNvSpPr>
            <p:nvPr/>
          </p:nvSpPr>
          <p:spPr bwMode="auto">
            <a:xfrm>
              <a:off x="2411752" y="2564904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5" name="Text Box 323"/>
            <p:cNvSpPr txBox="1">
              <a:spLocks noChangeArrowheads="1"/>
            </p:cNvSpPr>
            <p:nvPr/>
          </p:nvSpPr>
          <p:spPr bwMode="auto">
            <a:xfrm>
              <a:off x="4355928" y="2638622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6" name="Text Box 323"/>
            <p:cNvSpPr txBox="1">
              <a:spLocks noChangeArrowheads="1"/>
            </p:cNvSpPr>
            <p:nvPr/>
          </p:nvSpPr>
          <p:spPr bwMode="auto">
            <a:xfrm>
              <a:off x="4355928" y="1414486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7" name="Text Box 323"/>
            <p:cNvSpPr txBox="1">
              <a:spLocks noChangeArrowheads="1"/>
            </p:cNvSpPr>
            <p:nvPr/>
          </p:nvSpPr>
          <p:spPr bwMode="auto">
            <a:xfrm>
              <a:off x="6444176" y="2206574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8" name="Text Box 323"/>
            <p:cNvSpPr txBox="1">
              <a:spLocks noChangeArrowheads="1"/>
            </p:cNvSpPr>
            <p:nvPr/>
          </p:nvSpPr>
          <p:spPr bwMode="auto">
            <a:xfrm>
              <a:off x="6440339" y="1414486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9" name="Text Box 323"/>
            <p:cNvSpPr txBox="1">
              <a:spLocks noChangeArrowheads="1"/>
            </p:cNvSpPr>
            <p:nvPr/>
          </p:nvSpPr>
          <p:spPr bwMode="auto">
            <a:xfrm>
              <a:off x="8024515" y="1772816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0" name="Text Box 323"/>
            <p:cNvSpPr txBox="1">
              <a:spLocks noChangeArrowheads="1"/>
            </p:cNvSpPr>
            <p:nvPr/>
          </p:nvSpPr>
          <p:spPr bwMode="auto">
            <a:xfrm>
              <a:off x="8028352" y="1414486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1" name="Text Box 323"/>
            <p:cNvSpPr txBox="1">
              <a:spLocks noChangeArrowheads="1"/>
            </p:cNvSpPr>
            <p:nvPr/>
          </p:nvSpPr>
          <p:spPr bwMode="auto">
            <a:xfrm>
              <a:off x="2195688" y="119846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2" name="Text Box 323"/>
            <p:cNvSpPr txBox="1">
              <a:spLocks noChangeArrowheads="1"/>
            </p:cNvSpPr>
            <p:nvPr/>
          </p:nvSpPr>
          <p:spPr bwMode="auto">
            <a:xfrm>
              <a:off x="4139904" y="119846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3" name="Text Box 323"/>
            <p:cNvSpPr txBox="1">
              <a:spLocks noChangeArrowheads="1"/>
            </p:cNvSpPr>
            <p:nvPr/>
          </p:nvSpPr>
          <p:spPr bwMode="auto">
            <a:xfrm>
              <a:off x="6228216" y="119846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EX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+mn-ea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4" name="Text Box 323"/>
            <p:cNvSpPr txBox="1">
              <a:spLocks noChangeArrowheads="1"/>
            </p:cNvSpPr>
            <p:nvPr/>
          </p:nvSpPr>
          <p:spPr bwMode="auto">
            <a:xfrm>
              <a:off x="7668296" y="119846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55" name="直接箭头连接符 69"/>
            <p:cNvCxnSpPr/>
            <p:nvPr/>
          </p:nvCxnSpPr>
          <p:spPr>
            <a:xfrm>
              <a:off x="6948232" y="2132856"/>
              <a:ext cx="288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322"/>
            <p:cNvSpPr txBox="1">
              <a:spLocks noChangeArrowheads="1"/>
            </p:cNvSpPr>
            <p:nvPr/>
          </p:nvSpPr>
          <p:spPr bwMode="auto">
            <a:xfrm>
              <a:off x="5796136" y="1700864"/>
              <a:ext cx="432000" cy="50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157" name="Text Box 323"/>
            <p:cNvSpPr txBox="1">
              <a:spLocks noChangeArrowheads="1"/>
            </p:cNvSpPr>
            <p:nvPr/>
          </p:nvSpPr>
          <p:spPr bwMode="auto">
            <a:xfrm>
              <a:off x="3563904" y="1700808"/>
              <a:ext cx="576000" cy="504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8" name="Text Box 365"/>
            <p:cNvSpPr txBox="1">
              <a:spLocks noChangeArrowheads="1"/>
            </p:cNvSpPr>
            <p:nvPr/>
          </p:nvSpPr>
          <p:spPr bwMode="auto">
            <a:xfrm>
              <a:off x="7236328" y="2060848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159" name="Text Box 365"/>
            <p:cNvSpPr txBox="1">
              <a:spLocks noChangeArrowheads="1"/>
            </p:cNvSpPr>
            <p:nvPr/>
          </p:nvSpPr>
          <p:spPr bwMode="auto">
            <a:xfrm>
              <a:off x="1260261" y="1345512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160" name="Text Box 323"/>
            <p:cNvSpPr txBox="1">
              <a:spLocks noChangeArrowheads="1"/>
            </p:cNvSpPr>
            <p:nvPr/>
          </p:nvSpPr>
          <p:spPr bwMode="auto">
            <a:xfrm>
              <a:off x="539552" y="1414038"/>
              <a:ext cx="432000" cy="216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61" name="直接箭头连接符 69"/>
            <p:cNvCxnSpPr/>
            <p:nvPr/>
          </p:nvCxnSpPr>
          <p:spPr>
            <a:xfrm rot="16200000" flipH="1">
              <a:off x="935568" y="1736792"/>
              <a:ext cx="864000" cy="504000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69"/>
            <p:cNvCxnSpPr/>
            <p:nvPr/>
          </p:nvCxnSpPr>
          <p:spPr>
            <a:xfrm>
              <a:off x="2987840" y="1844824"/>
              <a:ext cx="576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2987840" y="2060848"/>
              <a:ext cx="576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69"/>
            <p:cNvCxnSpPr/>
            <p:nvPr/>
          </p:nvCxnSpPr>
          <p:spPr>
            <a:xfrm>
              <a:off x="4143741" y="184482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69"/>
            <p:cNvCxnSpPr/>
            <p:nvPr/>
          </p:nvCxnSpPr>
          <p:spPr>
            <a:xfrm>
              <a:off x="4143741" y="206084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69"/>
            <p:cNvCxnSpPr/>
            <p:nvPr/>
          </p:nvCxnSpPr>
          <p:spPr>
            <a:xfrm>
              <a:off x="6804216" y="1916832"/>
              <a:ext cx="12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69"/>
            <p:cNvCxnSpPr/>
            <p:nvPr/>
          </p:nvCxnSpPr>
          <p:spPr>
            <a:xfrm>
              <a:off x="6799656" y="2348880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69"/>
            <p:cNvCxnSpPr/>
            <p:nvPr/>
          </p:nvCxnSpPr>
          <p:spPr>
            <a:xfrm flipV="1">
              <a:off x="2987832" y="1412776"/>
              <a:ext cx="50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22"/>
            <p:cNvSpPr txBox="1">
              <a:spLocks noChangeArrowheads="1"/>
            </p:cNvSpPr>
            <p:nvPr/>
          </p:nvSpPr>
          <p:spPr bwMode="auto">
            <a:xfrm>
              <a:off x="3563904" y="2276872"/>
              <a:ext cx="576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0" name="直接箭头连接符 69"/>
            <p:cNvCxnSpPr/>
            <p:nvPr/>
          </p:nvCxnSpPr>
          <p:spPr>
            <a:xfrm>
              <a:off x="2987840" y="2420888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69"/>
            <p:cNvCxnSpPr/>
            <p:nvPr/>
          </p:nvCxnSpPr>
          <p:spPr>
            <a:xfrm rot="5400000" flipH="1" flipV="1">
              <a:off x="3272059" y="1628792"/>
              <a:ext cx="288000" cy="144000"/>
            </a:xfrm>
            <a:prstGeom prst="bentConnector3">
              <a:avLst>
                <a:gd name="adj1" fmla="val 101009"/>
              </a:avLst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69"/>
            <p:cNvCxnSpPr/>
            <p:nvPr/>
          </p:nvCxnSpPr>
          <p:spPr>
            <a:xfrm>
              <a:off x="2195712" y="1771228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69"/>
            <p:cNvCxnSpPr/>
            <p:nvPr/>
          </p:nvCxnSpPr>
          <p:spPr>
            <a:xfrm>
              <a:off x="974509" y="1555204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 Box 323"/>
            <p:cNvSpPr txBox="1">
              <a:spLocks noChangeArrowheads="1"/>
            </p:cNvSpPr>
            <p:nvPr/>
          </p:nvSpPr>
          <p:spPr bwMode="auto">
            <a:xfrm>
              <a:off x="2947503" y="1412776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+mn-ea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+mn-ea"/>
                </a:rPr>
                <a:t>rs</a:t>
              </a:r>
              <a:endParaRPr kumimoji="1" lang="en-US" altLang="zh-CN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+mn-ea"/>
                </a:rPr>
                <a:t>rt</a:t>
              </a:r>
              <a:endParaRPr kumimoji="1"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5" name="Text Box 323"/>
            <p:cNvSpPr txBox="1">
              <a:spLocks noChangeArrowheads="1"/>
            </p:cNvSpPr>
            <p:nvPr/>
          </p:nvSpPr>
          <p:spPr bwMode="auto">
            <a:xfrm>
              <a:off x="2948643" y="2197210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6" name="直接箭头连接符 69"/>
            <p:cNvCxnSpPr/>
            <p:nvPr/>
          </p:nvCxnSpPr>
          <p:spPr>
            <a:xfrm>
              <a:off x="3635896" y="2996952"/>
              <a:ext cx="720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2411712" y="1630510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8" name="直接箭头连接符 69"/>
            <p:cNvCxnSpPr/>
            <p:nvPr/>
          </p:nvCxnSpPr>
          <p:spPr>
            <a:xfrm flipV="1">
              <a:off x="2771776" y="1772815"/>
              <a:ext cx="216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 Box 323"/>
            <p:cNvSpPr txBox="1">
              <a:spLocks noChangeArrowheads="1"/>
            </p:cNvSpPr>
            <p:nvPr/>
          </p:nvSpPr>
          <p:spPr bwMode="auto">
            <a:xfrm>
              <a:off x="4359765" y="1702518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4355968" y="1988840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1" name="Text Box 323"/>
            <p:cNvSpPr txBox="1">
              <a:spLocks noChangeArrowheads="1"/>
            </p:cNvSpPr>
            <p:nvPr/>
          </p:nvSpPr>
          <p:spPr bwMode="auto">
            <a:xfrm>
              <a:off x="6444176" y="1772816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82" name="直接箭头连接符 69"/>
            <p:cNvCxnSpPr/>
            <p:nvPr/>
          </p:nvCxnSpPr>
          <p:spPr>
            <a:xfrm>
              <a:off x="6228160" y="1924224"/>
              <a:ext cx="216000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69"/>
            <p:cNvCxnSpPr/>
            <p:nvPr/>
          </p:nvCxnSpPr>
          <p:spPr>
            <a:xfrm>
              <a:off x="7812328" y="227687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 Box 323"/>
            <p:cNvSpPr txBox="1">
              <a:spLocks noChangeArrowheads="1"/>
            </p:cNvSpPr>
            <p:nvPr/>
          </p:nvSpPr>
          <p:spPr bwMode="auto">
            <a:xfrm>
              <a:off x="4355968" y="2350590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85" name="直接箭头连接符 69"/>
            <p:cNvCxnSpPr/>
            <p:nvPr/>
          </p:nvCxnSpPr>
          <p:spPr>
            <a:xfrm>
              <a:off x="4139928" y="2420888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69"/>
            <p:cNvCxnSpPr/>
            <p:nvPr/>
          </p:nvCxnSpPr>
          <p:spPr>
            <a:xfrm flipV="1">
              <a:off x="2195736" y="270892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69"/>
            <p:cNvCxnSpPr/>
            <p:nvPr/>
          </p:nvCxnSpPr>
          <p:spPr>
            <a:xfrm>
              <a:off x="2771960" y="2708920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69"/>
            <p:cNvCxnSpPr/>
            <p:nvPr/>
          </p:nvCxnSpPr>
          <p:spPr>
            <a:xfrm flipV="1">
              <a:off x="4719805" y="1484784"/>
              <a:ext cx="172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69"/>
            <p:cNvCxnSpPr/>
            <p:nvPr/>
          </p:nvCxnSpPr>
          <p:spPr>
            <a:xfrm rot="5400000" flipH="1" flipV="1">
              <a:off x="8208464" y="1376712"/>
              <a:ext cx="1224000" cy="144000"/>
            </a:xfrm>
            <a:prstGeom prst="bentConnector3">
              <a:avLst>
                <a:gd name="adj1" fmla="val -100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69"/>
            <p:cNvCxnSpPr/>
            <p:nvPr/>
          </p:nvCxnSpPr>
          <p:spPr>
            <a:xfrm>
              <a:off x="6804216" y="1484784"/>
              <a:ext cx="12240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69"/>
            <p:cNvCxnSpPr/>
            <p:nvPr/>
          </p:nvCxnSpPr>
          <p:spPr>
            <a:xfrm rot="5400000" flipH="1" flipV="1">
              <a:off x="8280464" y="1016720"/>
              <a:ext cx="576000" cy="360000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69"/>
            <p:cNvCxnSpPr/>
            <p:nvPr/>
          </p:nvCxnSpPr>
          <p:spPr>
            <a:xfrm>
              <a:off x="6948232" y="1916832"/>
              <a:ext cx="0" cy="129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 Box 323"/>
            <p:cNvSpPr txBox="1">
              <a:spLocks noChangeArrowheads="1"/>
            </p:cNvSpPr>
            <p:nvPr/>
          </p:nvSpPr>
          <p:spPr bwMode="auto">
            <a:xfrm>
              <a:off x="8028352" y="2132856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4" name="直接箭头连接符 69"/>
            <p:cNvCxnSpPr/>
            <p:nvPr/>
          </p:nvCxnSpPr>
          <p:spPr>
            <a:xfrm rot="10800000">
              <a:off x="972216" y="2996952"/>
              <a:ext cx="5976000" cy="216023"/>
            </a:xfrm>
            <a:prstGeom prst="bentConnector3">
              <a:avLst>
                <a:gd name="adj1" fmla="val 975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69"/>
            <p:cNvCxnSpPr/>
            <p:nvPr/>
          </p:nvCxnSpPr>
          <p:spPr>
            <a:xfrm rot="10800000" flipV="1">
              <a:off x="4068464" y="908808"/>
              <a:ext cx="4680000" cy="792000"/>
            </a:xfrm>
            <a:prstGeom prst="bentConnector3">
              <a:avLst>
                <a:gd name="adj1" fmla="val 99992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69"/>
            <p:cNvCxnSpPr/>
            <p:nvPr/>
          </p:nvCxnSpPr>
          <p:spPr>
            <a:xfrm rot="10800000" flipV="1">
              <a:off x="3960432" y="836807"/>
              <a:ext cx="4932000" cy="864000"/>
            </a:xfrm>
            <a:prstGeom prst="bentConnector3">
              <a:avLst>
                <a:gd name="adj1" fmla="val 100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69"/>
            <p:cNvCxnSpPr/>
            <p:nvPr/>
          </p:nvCxnSpPr>
          <p:spPr>
            <a:xfrm rot="16200000" flipH="1">
              <a:off x="6588614" y="2852515"/>
              <a:ext cx="646485" cy="215280"/>
            </a:xfrm>
            <a:prstGeom prst="bentConnector3">
              <a:avLst>
                <a:gd name="adj1" fmla="val -1076"/>
              </a:avLst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 flipH="1" flipV="1">
              <a:off x="899592" y="3068984"/>
              <a:ext cx="8" cy="21600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H="1">
              <a:off x="899592" y="3284984"/>
              <a:ext cx="6120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 Box 323"/>
            <p:cNvSpPr txBox="1">
              <a:spLocks noChangeArrowheads="1"/>
            </p:cNvSpPr>
            <p:nvPr/>
          </p:nvSpPr>
          <p:spPr bwMode="auto">
            <a:xfrm>
              <a:off x="6444176" y="2492896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1" name="直接箭头连接符 69"/>
            <p:cNvCxnSpPr/>
            <p:nvPr/>
          </p:nvCxnSpPr>
          <p:spPr>
            <a:xfrm>
              <a:off x="6156160" y="2564904"/>
              <a:ext cx="288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 Box 323"/>
            <p:cNvSpPr txBox="1">
              <a:spLocks noChangeArrowheads="1"/>
            </p:cNvSpPr>
            <p:nvPr/>
          </p:nvSpPr>
          <p:spPr bwMode="auto">
            <a:xfrm>
              <a:off x="5796128" y="2420920"/>
              <a:ext cx="36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3" name="Text Box 323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432000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04" name="直接箭头连接符 69"/>
            <p:cNvCxnSpPr/>
            <p:nvPr/>
          </p:nvCxnSpPr>
          <p:spPr>
            <a:xfrm flipH="1">
              <a:off x="1331640" y="2636912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/>
            <p:nvPr/>
          </p:nvCxnSpPr>
          <p:spPr>
            <a:xfrm>
              <a:off x="1403648" y="2276872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323"/>
            <p:cNvSpPr txBox="1">
              <a:spLocks noChangeArrowheads="1"/>
            </p:cNvSpPr>
            <p:nvPr/>
          </p:nvSpPr>
          <p:spPr bwMode="auto">
            <a:xfrm>
              <a:off x="1187624" y="2167800"/>
              <a:ext cx="214314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07" name="直接箭头连接符 69"/>
            <p:cNvCxnSpPr/>
            <p:nvPr/>
          </p:nvCxnSpPr>
          <p:spPr>
            <a:xfrm>
              <a:off x="1835648" y="2492896"/>
              <a:ext cx="31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99"/>
            <p:cNvSpPr>
              <a:spLocks noChangeArrowheads="1"/>
            </p:cNvSpPr>
            <p:nvPr/>
          </p:nvSpPr>
          <p:spPr bwMode="auto">
            <a:xfrm>
              <a:off x="827584" y="2636960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9" name="直接箭头连接符 69"/>
            <p:cNvCxnSpPr/>
            <p:nvPr/>
          </p:nvCxnSpPr>
          <p:spPr>
            <a:xfrm flipH="1">
              <a:off x="683568" y="2852936"/>
              <a:ext cx="14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99"/>
            <p:cNvSpPr>
              <a:spLocks noChangeArrowheads="1"/>
            </p:cNvSpPr>
            <p:nvPr/>
          </p:nvSpPr>
          <p:spPr bwMode="auto">
            <a:xfrm>
              <a:off x="3488075" y="1196800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MUX4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1" name="直接箭头连接符 69"/>
            <p:cNvCxnSpPr/>
            <p:nvPr/>
          </p:nvCxnSpPr>
          <p:spPr>
            <a:xfrm flipV="1">
              <a:off x="3635928" y="1492970"/>
              <a:ext cx="720000" cy="733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69"/>
            <p:cNvCxnSpPr/>
            <p:nvPr/>
          </p:nvCxnSpPr>
          <p:spPr>
            <a:xfrm>
              <a:off x="5364064" y="1772816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69"/>
            <p:cNvCxnSpPr/>
            <p:nvPr/>
          </p:nvCxnSpPr>
          <p:spPr>
            <a:xfrm>
              <a:off x="5364048" y="2132856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 Box 323"/>
            <p:cNvSpPr txBox="1">
              <a:spLocks noChangeArrowheads="1"/>
            </p:cNvSpPr>
            <p:nvPr/>
          </p:nvSpPr>
          <p:spPr bwMode="auto">
            <a:xfrm>
              <a:off x="4355928" y="2926654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" name="Text Box 322"/>
            <p:cNvSpPr txBox="1">
              <a:spLocks noChangeArrowheads="1"/>
            </p:cNvSpPr>
            <p:nvPr/>
          </p:nvSpPr>
          <p:spPr bwMode="auto">
            <a:xfrm>
              <a:off x="3203848" y="2816960"/>
              <a:ext cx="432000" cy="252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CU</a:t>
              </a:r>
            </a:p>
          </p:txBody>
        </p:sp>
        <p:cxnSp>
          <p:nvCxnSpPr>
            <p:cNvPr id="216" name="直接箭头连接符 69"/>
            <p:cNvCxnSpPr/>
            <p:nvPr/>
          </p:nvCxnSpPr>
          <p:spPr>
            <a:xfrm flipV="1">
              <a:off x="2987824" y="2996951"/>
              <a:ext cx="216000" cy="1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69"/>
            <p:cNvCxnSpPr/>
            <p:nvPr/>
          </p:nvCxnSpPr>
          <p:spPr>
            <a:xfrm flipV="1">
              <a:off x="3779912" y="2816952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69"/>
            <p:cNvCxnSpPr/>
            <p:nvPr/>
          </p:nvCxnSpPr>
          <p:spPr>
            <a:xfrm>
              <a:off x="4715968" y="3005138"/>
              <a:ext cx="172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 Box 323"/>
            <p:cNvSpPr txBox="1">
              <a:spLocks noChangeArrowheads="1"/>
            </p:cNvSpPr>
            <p:nvPr/>
          </p:nvSpPr>
          <p:spPr bwMode="auto">
            <a:xfrm>
              <a:off x="6444216" y="2926654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20" name="直接箭头连接符 69"/>
            <p:cNvCxnSpPr/>
            <p:nvPr/>
          </p:nvCxnSpPr>
          <p:spPr>
            <a:xfrm>
              <a:off x="6804216" y="2996952"/>
              <a:ext cx="122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 Box 323"/>
            <p:cNvSpPr txBox="1">
              <a:spLocks noChangeArrowheads="1"/>
            </p:cNvSpPr>
            <p:nvPr/>
          </p:nvSpPr>
          <p:spPr bwMode="auto">
            <a:xfrm>
              <a:off x="8028352" y="2926654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2" name="Rectangle 99"/>
            <p:cNvSpPr>
              <a:spLocks noChangeArrowheads="1"/>
            </p:cNvSpPr>
            <p:nvPr/>
          </p:nvSpPr>
          <p:spPr bwMode="auto">
            <a:xfrm>
              <a:off x="8604416" y="1844824"/>
              <a:ext cx="144000" cy="50243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MUX8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23" name="直接箭头连接符 69"/>
            <p:cNvCxnSpPr/>
            <p:nvPr/>
          </p:nvCxnSpPr>
          <p:spPr>
            <a:xfrm>
              <a:off x="8388416" y="227687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69"/>
            <p:cNvCxnSpPr/>
            <p:nvPr/>
          </p:nvCxnSpPr>
          <p:spPr>
            <a:xfrm>
              <a:off x="8388392" y="191683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69"/>
            <p:cNvCxnSpPr/>
            <p:nvPr/>
          </p:nvCxnSpPr>
          <p:spPr>
            <a:xfrm>
              <a:off x="8388416" y="2996952"/>
              <a:ext cx="28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V="1">
              <a:off x="683568" y="1628800"/>
              <a:ext cx="0" cy="1224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69"/>
            <p:cNvCxnSpPr/>
            <p:nvPr/>
          </p:nvCxnSpPr>
          <p:spPr>
            <a:xfrm flipV="1">
              <a:off x="2987776" y="1340936"/>
              <a:ext cx="0" cy="16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69"/>
            <p:cNvCxnSpPr/>
            <p:nvPr/>
          </p:nvCxnSpPr>
          <p:spPr>
            <a:xfrm>
              <a:off x="683568" y="2132856"/>
              <a:ext cx="1512000" cy="576000"/>
            </a:xfrm>
            <a:prstGeom prst="bentConnector3">
              <a:avLst>
                <a:gd name="adj1" fmla="val 100113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69"/>
            <p:cNvCxnSpPr/>
            <p:nvPr/>
          </p:nvCxnSpPr>
          <p:spPr>
            <a:xfrm flipV="1">
              <a:off x="5652072" y="2816952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69"/>
            <p:cNvCxnSpPr/>
            <p:nvPr/>
          </p:nvCxnSpPr>
          <p:spPr>
            <a:xfrm flipV="1">
              <a:off x="7524296" y="2816952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69"/>
            <p:cNvCxnSpPr/>
            <p:nvPr/>
          </p:nvCxnSpPr>
          <p:spPr>
            <a:xfrm>
              <a:off x="1835648" y="1483196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69"/>
            <p:cNvCxnSpPr/>
            <p:nvPr/>
          </p:nvCxnSpPr>
          <p:spPr>
            <a:xfrm flipV="1">
              <a:off x="4716032" y="2276872"/>
              <a:ext cx="216032" cy="144000"/>
            </a:xfrm>
            <a:prstGeom prst="bentConnector3">
              <a:avLst>
                <a:gd name="adj1" fmla="val 98500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69"/>
            <p:cNvCxnSpPr/>
            <p:nvPr/>
          </p:nvCxnSpPr>
          <p:spPr>
            <a:xfrm>
              <a:off x="4716008" y="2060848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69"/>
            <p:cNvCxnSpPr/>
            <p:nvPr/>
          </p:nvCxnSpPr>
          <p:spPr>
            <a:xfrm rot="5400000" flipH="1" flipV="1">
              <a:off x="4319996" y="2168892"/>
              <a:ext cx="936000" cy="144056"/>
            </a:xfrm>
            <a:prstGeom prst="bentConnector3">
              <a:avLst>
                <a:gd name="adj1" fmla="val -1017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69"/>
            <p:cNvCxnSpPr/>
            <p:nvPr/>
          </p:nvCxnSpPr>
          <p:spPr>
            <a:xfrm>
              <a:off x="4719845" y="184209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99"/>
            <p:cNvSpPr>
              <a:spLocks noChangeArrowheads="1"/>
            </p:cNvSpPr>
            <p:nvPr/>
          </p:nvSpPr>
          <p:spPr bwMode="auto">
            <a:xfrm>
              <a:off x="5220080" y="1520832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MUX6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7" name="Rectangle 99"/>
            <p:cNvSpPr>
              <a:spLocks noChangeArrowheads="1"/>
            </p:cNvSpPr>
            <p:nvPr/>
          </p:nvSpPr>
          <p:spPr bwMode="auto">
            <a:xfrm>
              <a:off x="5220064" y="1988872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MUX7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8" name="直接箭头连接符 69"/>
            <p:cNvCxnSpPr/>
            <p:nvPr/>
          </p:nvCxnSpPr>
          <p:spPr>
            <a:xfrm>
              <a:off x="4860024" y="1772816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69"/>
            <p:cNvCxnSpPr/>
            <p:nvPr/>
          </p:nvCxnSpPr>
          <p:spPr>
            <a:xfrm>
              <a:off x="4932064" y="2276872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69"/>
            <p:cNvCxnSpPr/>
            <p:nvPr/>
          </p:nvCxnSpPr>
          <p:spPr>
            <a:xfrm>
              <a:off x="5580112" y="2132856"/>
              <a:ext cx="216000" cy="504000"/>
            </a:xfrm>
            <a:prstGeom prst="bentConnector3">
              <a:avLst>
                <a:gd name="adj1" fmla="val 3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69"/>
            <p:cNvCxnSpPr/>
            <p:nvPr/>
          </p:nvCxnSpPr>
          <p:spPr>
            <a:xfrm rot="16200000" flipH="1">
              <a:off x="5364120" y="2060896"/>
              <a:ext cx="720000" cy="144000"/>
            </a:xfrm>
            <a:prstGeom prst="bentConnector3">
              <a:avLst>
                <a:gd name="adj1" fmla="val 99697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69"/>
            <p:cNvCxnSpPr/>
            <p:nvPr/>
          </p:nvCxnSpPr>
          <p:spPr>
            <a:xfrm>
              <a:off x="5580064" y="2348880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 Box 323"/>
            <p:cNvSpPr txBox="1">
              <a:spLocks noChangeArrowheads="1"/>
            </p:cNvSpPr>
            <p:nvPr/>
          </p:nvSpPr>
          <p:spPr bwMode="auto">
            <a:xfrm>
              <a:off x="5364039" y="1556792"/>
              <a:ext cx="432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400" dirty="0" err="1">
                  <a:solidFill>
                    <a:schemeClr val="accent2"/>
                  </a:solidFill>
                  <a:latin typeface="宋体" panose="02010600030101010101" pitchFamily="2" charset="-122"/>
                </a:rPr>
                <a:t>FwA</a:t>
              </a:r>
              <a:endParaRPr kumimoji="1" lang="zh-CN" altLang="en-US" sz="1400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44" name="直接箭头连接符 69"/>
            <p:cNvCxnSpPr/>
            <p:nvPr/>
          </p:nvCxnSpPr>
          <p:spPr>
            <a:xfrm>
              <a:off x="2051720" y="1484784"/>
              <a:ext cx="158400" cy="295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69"/>
            <p:cNvCxnSpPr/>
            <p:nvPr/>
          </p:nvCxnSpPr>
          <p:spPr>
            <a:xfrm flipH="1">
              <a:off x="971600" y="270892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69"/>
            <p:cNvCxnSpPr/>
            <p:nvPr/>
          </p:nvCxnSpPr>
          <p:spPr>
            <a:xfrm flipH="1">
              <a:off x="1187648" y="2636856"/>
              <a:ext cx="144000" cy="720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69"/>
            <p:cNvCxnSpPr/>
            <p:nvPr/>
          </p:nvCxnSpPr>
          <p:spPr>
            <a:xfrm rot="16200000" flipH="1">
              <a:off x="4859192" y="1843634"/>
              <a:ext cx="504000" cy="214304"/>
            </a:xfrm>
            <a:prstGeom prst="bentConnector3">
              <a:avLst>
                <a:gd name="adj1" fmla="val 99044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69"/>
            <p:cNvCxnSpPr/>
            <p:nvPr/>
          </p:nvCxnSpPr>
          <p:spPr>
            <a:xfrm rot="16200000" flipH="1">
              <a:off x="4896830" y="1805999"/>
              <a:ext cx="502455" cy="144014"/>
            </a:xfrm>
            <a:prstGeom prst="bentConnector3">
              <a:avLst>
                <a:gd name="adj1" fmla="val 99288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69"/>
            <p:cNvCxnSpPr/>
            <p:nvPr/>
          </p:nvCxnSpPr>
          <p:spPr>
            <a:xfrm rot="16200000" flipH="1">
              <a:off x="4790749" y="1267496"/>
              <a:ext cx="648000" cy="214309"/>
            </a:xfrm>
            <a:prstGeom prst="bentConnector3">
              <a:avLst>
                <a:gd name="adj1" fmla="val 9992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69"/>
            <p:cNvCxnSpPr/>
            <p:nvPr/>
          </p:nvCxnSpPr>
          <p:spPr>
            <a:xfrm rot="16200000" flipH="1">
              <a:off x="4900740" y="1302658"/>
              <a:ext cx="504000" cy="144000"/>
            </a:xfrm>
            <a:prstGeom prst="bentConnector3">
              <a:avLst>
                <a:gd name="adj1" fmla="val 100117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69"/>
            <p:cNvCxnSpPr/>
            <p:nvPr/>
          </p:nvCxnSpPr>
          <p:spPr>
            <a:xfrm rot="10800000">
              <a:off x="5080006" y="1122659"/>
              <a:ext cx="2016000" cy="792000"/>
            </a:xfrm>
            <a:prstGeom prst="bentConnector3">
              <a:avLst>
                <a:gd name="adj1" fmla="val -388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69"/>
            <p:cNvCxnSpPr/>
            <p:nvPr/>
          </p:nvCxnSpPr>
          <p:spPr>
            <a:xfrm rot="10800000">
              <a:off x="5004000" y="1050753"/>
              <a:ext cx="3492000" cy="864000"/>
            </a:xfrm>
            <a:prstGeom prst="bentConnector3">
              <a:avLst>
                <a:gd name="adj1" fmla="val -66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69"/>
            <p:cNvCxnSpPr/>
            <p:nvPr/>
          </p:nvCxnSpPr>
          <p:spPr>
            <a:xfrm flipV="1">
              <a:off x="2627736" y="2924968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69"/>
            <p:cNvCxnSpPr/>
            <p:nvPr/>
          </p:nvCxnSpPr>
          <p:spPr>
            <a:xfrm rot="10800000" flipV="1">
              <a:off x="1907705" y="2996967"/>
              <a:ext cx="1944000" cy="144000"/>
            </a:xfrm>
            <a:prstGeom prst="bentConnector3">
              <a:avLst>
                <a:gd name="adj1" fmla="val -457"/>
              </a:avLst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69"/>
            <p:cNvCxnSpPr/>
            <p:nvPr/>
          </p:nvCxnSpPr>
          <p:spPr>
            <a:xfrm flipV="1">
              <a:off x="3923928" y="2852936"/>
              <a:ext cx="14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99"/>
            <p:cNvSpPr>
              <a:spLocks noChangeArrowheads="1"/>
            </p:cNvSpPr>
            <p:nvPr/>
          </p:nvSpPr>
          <p:spPr bwMode="auto">
            <a:xfrm>
              <a:off x="4067944" y="2744968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MUX5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7" name="直接箭头连接符 69"/>
            <p:cNvCxnSpPr/>
            <p:nvPr/>
          </p:nvCxnSpPr>
          <p:spPr>
            <a:xfrm flipH="1" flipV="1">
              <a:off x="1763688" y="2926654"/>
              <a:ext cx="144016" cy="214314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99"/>
            <p:cNvSpPr>
              <a:spLocks noChangeArrowheads="1"/>
            </p:cNvSpPr>
            <p:nvPr/>
          </p:nvSpPr>
          <p:spPr bwMode="auto">
            <a:xfrm>
              <a:off x="2048763" y="1412776"/>
              <a:ext cx="144000" cy="57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MUX2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9" name="直接箭头连接符 69"/>
            <p:cNvCxnSpPr/>
            <p:nvPr/>
          </p:nvCxnSpPr>
          <p:spPr>
            <a:xfrm>
              <a:off x="1832739" y="1915244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 Box 323"/>
            <p:cNvSpPr txBox="1">
              <a:spLocks noChangeArrowheads="1"/>
            </p:cNvSpPr>
            <p:nvPr/>
          </p:nvSpPr>
          <p:spPr bwMode="auto">
            <a:xfrm>
              <a:off x="1331640" y="1772848"/>
              <a:ext cx="501051" cy="2880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nop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61" name="直接箭头连接符 69"/>
            <p:cNvCxnSpPr/>
            <p:nvPr/>
          </p:nvCxnSpPr>
          <p:spPr>
            <a:xfrm flipV="1">
              <a:off x="2051720" y="2924968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99"/>
            <p:cNvSpPr>
              <a:spLocks noChangeArrowheads="1"/>
            </p:cNvSpPr>
            <p:nvPr/>
          </p:nvSpPr>
          <p:spPr bwMode="auto">
            <a:xfrm>
              <a:off x="1187624" y="2528944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MUX3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3" name="直接箭头连接符 69"/>
            <p:cNvCxnSpPr/>
            <p:nvPr/>
          </p:nvCxnSpPr>
          <p:spPr>
            <a:xfrm rot="5400000">
              <a:off x="1187640" y="2564888"/>
              <a:ext cx="432000" cy="144000"/>
            </a:xfrm>
            <a:prstGeom prst="bentConnector3">
              <a:avLst>
                <a:gd name="adj1" fmla="val 100147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69"/>
            <p:cNvCxnSpPr/>
            <p:nvPr/>
          </p:nvCxnSpPr>
          <p:spPr>
            <a:xfrm rot="10800000">
              <a:off x="1259623" y="2924944"/>
              <a:ext cx="792000" cy="144000"/>
            </a:xfrm>
            <a:prstGeom prst="bentConnector3">
              <a:avLst>
                <a:gd name="adj1" fmla="val 99225"/>
              </a:avLst>
            </a:prstGeom>
            <a:ln w="15875">
              <a:solidFill>
                <a:srgbClr val="FF33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6" grpId="0" animBg="1"/>
      <p:bldP spid="137" grpId="0" animBg="1"/>
      <p:bldP spid="2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48796"/>
            <a:ext cx="8640960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例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MIPS</a:t>
            </a:r>
            <a:r>
              <a:rPr lang="zh-CN" altLang="en-US" sz="2200" dirty="0">
                <a:solidFill>
                  <a:schemeClr val="tx1"/>
                </a:solidFill>
              </a:rPr>
              <a:t>流水线中，</a:t>
            </a:r>
            <a:r>
              <a:rPr lang="en-US" altLang="zh-CN" sz="2200" dirty="0">
                <a:solidFill>
                  <a:schemeClr val="tx1"/>
                </a:solidFill>
              </a:rPr>
              <a:t>GPRs</a:t>
            </a:r>
            <a:r>
              <a:rPr lang="zh-CN" altLang="en-US" sz="2200" dirty="0">
                <a:solidFill>
                  <a:schemeClr val="tx1"/>
                </a:solidFill>
              </a:rPr>
              <a:t>在前半拍写，</a:t>
            </a:r>
            <a:r>
              <a:rPr lang="en-US" altLang="zh-CN" sz="2200" dirty="0">
                <a:solidFill>
                  <a:schemeClr val="tx1"/>
                </a:solidFill>
              </a:rPr>
              <a:t>RAW</a:t>
            </a:r>
            <a:r>
              <a:rPr lang="zh-CN" altLang="en-US" sz="2200" dirty="0">
                <a:solidFill>
                  <a:schemeClr val="tx1"/>
                </a:solidFill>
              </a:rPr>
              <a:t>冒险用转发法处理，控制冒险用阻塞法处理，写出下列代码执行时流水线各拍的状态。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06" name="Text Box 63"/>
          <p:cNvSpPr txBox="1">
            <a:spLocks noChangeArrowheads="1"/>
          </p:cNvSpPr>
          <p:nvPr/>
        </p:nvSpPr>
        <p:spPr bwMode="auto">
          <a:xfrm>
            <a:off x="431528" y="3957449"/>
            <a:ext cx="2196256" cy="15121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28800" rIns="18000" bIns="10800"/>
          <a:lstStyle/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/>
                </a:solidFill>
              </a:rPr>
              <a:t>I1:$1</a:t>
            </a:r>
            <a:r>
              <a:rPr lang="zh-CN" altLang="en-US" sz="1800" b="1" dirty="0">
                <a:solidFill>
                  <a:schemeClr val="tx1"/>
                </a:solidFill>
              </a:rPr>
              <a:t>←</a:t>
            </a:r>
            <a:r>
              <a:rPr lang="en-US" altLang="zh-CN" sz="1800" b="1" dirty="0">
                <a:solidFill>
                  <a:schemeClr val="tx1"/>
                </a:solidFill>
              </a:rPr>
              <a:t>$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en-US" altLang="zh-CN" sz="1800" b="1" dirty="0">
                <a:solidFill>
                  <a:schemeClr val="tx1"/>
                </a:solidFill>
              </a:rPr>
              <a:t>+40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/>
                </a:solidFill>
              </a:rPr>
              <a:t>I2:$2</a:t>
            </a:r>
            <a:r>
              <a:rPr lang="zh-CN" altLang="en-US" sz="1800" b="1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M[$0+4] I3</a:t>
            </a:r>
            <a:r>
              <a:rPr lang="en-US" altLang="zh-CN" sz="1800" b="1" dirty="0">
                <a:solidFill>
                  <a:schemeClr val="tx1"/>
                </a:solidFill>
              </a:rPr>
              <a:t>:$3</a:t>
            </a:r>
            <a:r>
              <a:rPr lang="zh-CN" altLang="en-US" sz="1800" b="1" dirty="0">
                <a:solidFill>
                  <a:schemeClr val="tx1"/>
                </a:solidFill>
              </a:rPr>
              <a:t>←</a:t>
            </a:r>
            <a:r>
              <a:rPr lang="en-US" altLang="zh-CN" sz="1800" b="1" dirty="0">
                <a:solidFill>
                  <a:schemeClr val="tx1"/>
                </a:solidFill>
              </a:rPr>
              <a:t>$1-$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/>
                </a:solidFill>
              </a:rPr>
              <a:t>I4:$4</a:t>
            </a:r>
            <a:r>
              <a:rPr lang="zh-CN" altLang="en-US" sz="1800" b="1" dirty="0">
                <a:solidFill>
                  <a:schemeClr val="tx1"/>
                </a:solidFill>
              </a:rPr>
              <a:t>←</a:t>
            </a:r>
            <a:r>
              <a:rPr lang="en-US" altLang="zh-CN" sz="1800" b="1" dirty="0">
                <a:solidFill>
                  <a:schemeClr val="tx1"/>
                </a:solidFill>
              </a:rPr>
              <a:t>$1+$3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pt-BR" altLang="zh-CN" sz="1800" dirty="0">
                <a:solidFill>
                  <a:schemeClr val="tx1"/>
                </a:solidFill>
                <a:latin typeface="+mn-ea"/>
              </a:rPr>
              <a:t>I5:$5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$5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时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PC←I2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107" name="Text Box 5"/>
          <p:cNvSpPr txBox="1">
            <a:spLocks noChangeArrowheads="1"/>
          </p:cNvSpPr>
          <p:nvPr/>
        </p:nvSpPr>
        <p:spPr bwMode="auto">
          <a:xfrm>
            <a:off x="2411760" y="3933056"/>
            <a:ext cx="2556256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流水线操作说明：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⑴</a:t>
            </a:r>
            <a:r>
              <a:rPr lang="zh-CN" altLang="en-US" sz="2000" dirty="0">
                <a:solidFill>
                  <a:srgbClr val="990099"/>
                </a:solidFill>
              </a:rPr>
              <a:t>操作的数据</a:t>
            </a:r>
            <a:r>
              <a:rPr lang="en-US" altLang="zh-CN" sz="2000" dirty="0">
                <a:solidFill>
                  <a:srgbClr val="990099"/>
                </a:solidFill>
              </a:rPr>
              <a:t>-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⑵</a:t>
            </a:r>
            <a:r>
              <a:rPr lang="zh-CN" altLang="en-US" sz="2000" dirty="0">
                <a:solidFill>
                  <a:srgbClr val="990099"/>
                </a:solidFill>
              </a:rPr>
              <a:t>转发的数据</a:t>
            </a:r>
            <a:r>
              <a:rPr lang="en-US" altLang="zh-CN" sz="2000" dirty="0">
                <a:solidFill>
                  <a:srgbClr val="990099"/>
                </a:solidFill>
              </a:rPr>
              <a:t>-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⑶</a:t>
            </a:r>
            <a:r>
              <a:rPr lang="zh-CN" altLang="en-US" sz="2000" dirty="0">
                <a:solidFill>
                  <a:srgbClr val="990099"/>
                </a:solidFill>
              </a:rPr>
              <a:t>操作的控制</a:t>
            </a:r>
            <a:r>
              <a:rPr lang="en-US" altLang="zh-CN" sz="2000" dirty="0">
                <a:solidFill>
                  <a:srgbClr val="990099"/>
                </a:solidFill>
              </a:rPr>
              <a:t>-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⑷</a:t>
            </a:r>
            <a:r>
              <a:rPr lang="zh-CN" altLang="en-US" sz="2000" dirty="0">
                <a:solidFill>
                  <a:srgbClr val="990099"/>
                </a:solidFill>
              </a:rPr>
              <a:t>气泡的产生</a:t>
            </a:r>
            <a:r>
              <a:rPr lang="en-US" altLang="zh-CN" sz="2000" dirty="0">
                <a:solidFill>
                  <a:srgbClr val="990099"/>
                </a:solidFill>
              </a:rPr>
              <a:t>-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⑸</a:t>
            </a:r>
            <a:r>
              <a:rPr lang="en-US" altLang="zh-CN" sz="2000" dirty="0">
                <a:solidFill>
                  <a:srgbClr val="990099"/>
                </a:solidFill>
              </a:rPr>
              <a:t>IF</a:t>
            </a:r>
            <a:r>
              <a:rPr lang="zh-CN" altLang="en-US" sz="2000" dirty="0">
                <a:solidFill>
                  <a:srgbClr val="990099"/>
                </a:solidFill>
              </a:rPr>
              <a:t>段的停顿</a:t>
            </a:r>
            <a:r>
              <a:rPr lang="en-US" altLang="zh-CN" sz="2000" dirty="0">
                <a:solidFill>
                  <a:srgbClr val="990099"/>
                </a:solidFill>
              </a:rPr>
              <a:t>-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4355976" y="4317777"/>
            <a:ext cx="4608512" cy="20159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IF</a:t>
            </a:r>
            <a:r>
              <a:rPr lang="zh-CN" altLang="en-US" sz="2000" dirty="0">
                <a:solidFill>
                  <a:schemeClr val="tx1"/>
                </a:solidFill>
              </a:rPr>
              <a:t>段源自</a:t>
            </a:r>
            <a:r>
              <a:rPr lang="en-US" altLang="zh-CN" sz="2000" u="sng" dirty="0">
                <a:solidFill>
                  <a:srgbClr val="0070C0"/>
                </a:solidFill>
              </a:rPr>
              <a:t>PC</a:t>
            </a:r>
            <a:r>
              <a:rPr lang="zh-CN" altLang="en-US" sz="2000" dirty="0">
                <a:solidFill>
                  <a:schemeClr val="tx1"/>
                </a:solidFill>
              </a:rPr>
              <a:t>，其余段源自</a:t>
            </a:r>
            <a:r>
              <a:rPr lang="zh-CN" altLang="en-US" sz="2000" u="sng" dirty="0">
                <a:solidFill>
                  <a:srgbClr val="0070C0"/>
                </a:solidFill>
              </a:rPr>
              <a:t>段间</a:t>
            </a:r>
            <a:r>
              <a:rPr lang="en-US" altLang="zh-CN" sz="2000" u="sng" dirty="0">
                <a:solidFill>
                  <a:srgbClr val="0070C0"/>
                </a:solidFill>
              </a:rPr>
              <a:t>REG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源自</a:t>
            </a:r>
            <a:r>
              <a:rPr lang="en-US" altLang="zh-CN" sz="2000" u="sng" dirty="0">
                <a:solidFill>
                  <a:srgbClr val="0070C0"/>
                </a:solidFill>
              </a:rPr>
              <a:t>EX/MEM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u="sng" dirty="0">
                <a:solidFill>
                  <a:srgbClr val="0070C0"/>
                </a:solidFill>
              </a:rPr>
              <a:t>MEM/WB</a:t>
            </a:r>
            <a:r>
              <a:rPr lang="zh-CN" altLang="en-US" sz="2000" dirty="0">
                <a:solidFill>
                  <a:schemeClr val="tx1"/>
                </a:solidFill>
              </a:rPr>
              <a:t>，到达</a:t>
            </a:r>
            <a:r>
              <a:rPr lang="en-US" altLang="zh-CN" sz="2000" u="sng" dirty="0">
                <a:solidFill>
                  <a:srgbClr val="0070C0"/>
                </a:solidFill>
              </a:rPr>
              <a:t>EX</a:t>
            </a:r>
            <a:r>
              <a:rPr lang="zh-CN" altLang="en-US" sz="2000" u="sng" dirty="0">
                <a:solidFill>
                  <a:srgbClr val="0070C0"/>
                </a:solidFill>
              </a:rPr>
              <a:t>段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IF&amp;ID</a:t>
            </a:r>
            <a:r>
              <a:rPr lang="zh-CN" altLang="en-US" sz="2000" dirty="0">
                <a:solidFill>
                  <a:schemeClr val="tx1"/>
                </a:solidFill>
              </a:rPr>
              <a:t>段基于</a:t>
            </a:r>
            <a:r>
              <a:rPr lang="en-US" altLang="zh-CN" sz="2000" u="sng" dirty="0"/>
              <a:t>CU</a:t>
            </a:r>
            <a:r>
              <a:rPr lang="zh-CN" altLang="en-US" sz="2000" dirty="0">
                <a:solidFill>
                  <a:schemeClr val="tx1"/>
                </a:solidFill>
              </a:rPr>
              <a:t>，其余基于</a:t>
            </a:r>
            <a:r>
              <a:rPr lang="zh-CN" altLang="en-US" sz="2000" u="sng" dirty="0"/>
              <a:t>段间</a:t>
            </a:r>
            <a:r>
              <a:rPr lang="en-US" altLang="zh-CN" sz="2000" u="sng" dirty="0" err="1"/>
              <a:t>REG.Cmd</a:t>
            </a:r>
            <a:endParaRPr lang="en-US" altLang="zh-CN" sz="2200" u="sng" dirty="0"/>
          </a:p>
          <a:p>
            <a:pPr>
              <a:lnSpc>
                <a:spcPct val="125000"/>
              </a:lnSpc>
            </a:pPr>
            <a:r>
              <a:rPr lang="en-US" altLang="zh-CN" sz="2000" u="sng" dirty="0"/>
              <a:t>CU</a:t>
            </a:r>
            <a:r>
              <a:rPr lang="zh-CN" altLang="en-US" sz="2000" dirty="0">
                <a:solidFill>
                  <a:schemeClr val="tx1"/>
                </a:solidFill>
              </a:rPr>
              <a:t>控制，写入</a:t>
            </a:r>
            <a:r>
              <a:rPr lang="en-US" altLang="zh-CN" sz="2000" u="sng" dirty="0">
                <a:solidFill>
                  <a:srgbClr val="0070C0"/>
                </a:solidFill>
              </a:rPr>
              <a:t>IF/ID.IR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u="sng" dirty="0">
                <a:solidFill>
                  <a:srgbClr val="0070C0"/>
                </a:solidFill>
              </a:rPr>
              <a:t>ID/</a:t>
            </a:r>
            <a:r>
              <a:rPr lang="en-US" altLang="zh-CN" sz="2000" u="sng" dirty="0" err="1">
                <a:solidFill>
                  <a:srgbClr val="0070C0"/>
                </a:solidFill>
              </a:rPr>
              <a:t>EX.Cmd</a:t>
            </a:r>
            <a:endParaRPr lang="en-US" altLang="zh-CN" sz="2000" u="sng" dirty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u="sng" dirty="0"/>
              <a:t>CU</a:t>
            </a:r>
            <a:r>
              <a:rPr lang="zh-CN" altLang="en-US" sz="2000" dirty="0">
                <a:solidFill>
                  <a:schemeClr val="tx1"/>
                </a:solidFill>
              </a:rPr>
              <a:t>控制，</a:t>
            </a:r>
            <a:r>
              <a:rPr lang="zh-CN" altLang="en-US" sz="2000" u="sng" dirty="0">
                <a:solidFill>
                  <a:schemeClr val="tx1"/>
                </a:solidFill>
              </a:rPr>
              <a:t>不写</a:t>
            </a:r>
            <a:r>
              <a:rPr lang="en-US" altLang="zh-CN" sz="2000" dirty="0">
                <a:solidFill>
                  <a:schemeClr val="tx1"/>
                </a:solidFill>
              </a:rPr>
              <a:t>IF/ID</a:t>
            </a:r>
            <a:r>
              <a:rPr lang="zh-CN" altLang="en-US" sz="2000" dirty="0">
                <a:solidFill>
                  <a:schemeClr val="tx1"/>
                </a:solidFill>
              </a:rPr>
              <a:t>及</a:t>
            </a:r>
            <a:r>
              <a:rPr lang="en-US" altLang="zh-CN" sz="2000" dirty="0">
                <a:solidFill>
                  <a:schemeClr val="tx1"/>
                </a:solidFill>
              </a:rPr>
              <a:t>PC</a:t>
            </a:r>
          </a:p>
        </p:txBody>
      </p:sp>
      <p:graphicFrame>
        <p:nvGraphicFramePr>
          <p:cNvPr id="110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46452"/>
              </p:ext>
            </p:extLst>
          </p:nvPr>
        </p:nvGraphicFramePr>
        <p:xfrm>
          <a:off x="107504" y="5505625"/>
          <a:ext cx="2448272" cy="68407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9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shm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func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imme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addr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D50324C6-86D1-481F-9A1C-1F61139F6BF2}"/>
              </a:ext>
            </a:extLst>
          </p:cNvPr>
          <p:cNvGrpSpPr/>
          <p:nvPr/>
        </p:nvGrpSpPr>
        <p:grpSpPr>
          <a:xfrm>
            <a:off x="539552" y="1375200"/>
            <a:ext cx="8352912" cy="2448272"/>
            <a:chOff x="539552" y="1375200"/>
            <a:chExt cx="8352912" cy="2448272"/>
          </a:xfrm>
        </p:grpSpPr>
        <p:sp>
          <p:nvSpPr>
            <p:cNvPr id="132" name="Rectangle 99"/>
            <p:cNvSpPr>
              <a:spLocks noChangeArrowheads="1"/>
            </p:cNvSpPr>
            <p:nvPr/>
          </p:nvSpPr>
          <p:spPr bwMode="auto">
            <a:xfrm>
              <a:off x="2411752" y="1951432"/>
              <a:ext cx="360000" cy="151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Rectangle 99"/>
            <p:cNvSpPr>
              <a:spLocks noChangeArrowheads="1"/>
            </p:cNvSpPr>
            <p:nvPr/>
          </p:nvSpPr>
          <p:spPr bwMode="auto">
            <a:xfrm>
              <a:off x="4355928" y="1951456"/>
              <a:ext cx="36004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Rectangle 99"/>
            <p:cNvSpPr>
              <a:spLocks noChangeArrowheads="1"/>
            </p:cNvSpPr>
            <p:nvPr/>
          </p:nvSpPr>
          <p:spPr bwMode="auto">
            <a:xfrm>
              <a:off x="6444176" y="1951456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ectangle 99"/>
            <p:cNvSpPr>
              <a:spLocks noChangeArrowheads="1"/>
            </p:cNvSpPr>
            <p:nvPr/>
          </p:nvSpPr>
          <p:spPr bwMode="auto">
            <a:xfrm>
              <a:off x="8028352" y="1951456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Text Box 323"/>
            <p:cNvSpPr txBox="1">
              <a:spLocks noChangeArrowheads="1"/>
            </p:cNvSpPr>
            <p:nvPr/>
          </p:nvSpPr>
          <p:spPr bwMode="auto">
            <a:xfrm>
              <a:off x="2411752" y="3103392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7" name="Text Box 323"/>
            <p:cNvSpPr txBox="1">
              <a:spLocks noChangeArrowheads="1"/>
            </p:cNvSpPr>
            <p:nvPr/>
          </p:nvSpPr>
          <p:spPr bwMode="auto">
            <a:xfrm>
              <a:off x="4355928" y="3177110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8" name="Text Box 323"/>
            <p:cNvSpPr txBox="1">
              <a:spLocks noChangeArrowheads="1"/>
            </p:cNvSpPr>
            <p:nvPr/>
          </p:nvSpPr>
          <p:spPr bwMode="auto">
            <a:xfrm>
              <a:off x="4355928" y="1952974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6444176" y="2745062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0" name="Text Box 323"/>
            <p:cNvSpPr txBox="1">
              <a:spLocks noChangeArrowheads="1"/>
            </p:cNvSpPr>
            <p:nvPr/>
          </p:nvSpPr>
          <p:spPr bwMode="auto">
            <a:xfrm>
              <a:off x="6440339" y="1952974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1" name="Text Box 323"/>
            <p:cNvSpPr txBox="1">
              <a:spLocks noChangeArrowheads="1"/>
            </p:cNvSpPr>
            <p:nvPr/>
          </p:nvSpPr>
          <p:spPr bwMode="auto">
            <a:xfrm>
              <a:off x="8024515" y="2311304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2" name="Text Box 323"/>
            <p:cNvSpPr txBox="1">
              <a:spLocks noChangeArrowheads="1"/>
            </p:cNvSpPr>
            <p:nvPr/>
          </p:nvSpPr>
          <p:spPr bwMode="auto">
            <a:xfrm>
              <a:off x="8028352" y="1952974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" name="Text Box 323"/>
            <p:cNvSpPr txBox="1">
              <a:spLocks noChangeArrowheads="1"/>
            </p:cNvSpPr>
            <p:nvPr/>
          </p:nvSpPr>
          <p:spPr bwMode="auto">
            <a:xfrm>
              <a:off x="2195688" y="1736950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4" name="Text Box 323"/>
            <p:cNvSpPr txBox="1">
              <a:spLocks noChangeArrowheads="1"/>
            </p:cNvSpPr>
            <p:nvPr/>
          </p:nvSpPr>
          <p:spPr bwMode="auto">
            <a:xfrm>
              <a:off x="4139904" y="1736950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5" name="Text Box 323"/>
            <p:cNvSpPr txBox="1">
              <a:spLocks noChangeArrowheads="1"/>
            </p:cNvSpPr>
            <p:nvPr/>
          </p:nvSpPr>
          <p:spPr bwMode="auto">
            <a:xfrm>
              <a:off x="6228216" y="1736950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EX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+mn-ea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6" name="Text Box 323"/>
            <p:cNvSpPr txBox="1">
              <a:spLocks noChangeArrowheads="1"/>
            </p:cNvSpPr>
            <p:nvPr/>
          </p:nvSpPr>
          <p:spPr bwMode="auto">
            <a:xfrm>
              <a:off x="7668296" y="1736950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47" name="直接箭头连接符 69"/>
            <p:cNvCxnSpPr/>
            <p:nvPr/>
          </p:nvCxnSpPr>
          <p:spPr>
            <a:xfrm>
              <a:off x="6948232" y="2671344"/>
              <a:ext cx="288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 Box 322"/>
            <p:cNvSpPr txBox="1">
              <a:spLocks noChangeArrowheads="1"/>
            </p:cNvSpPr>
            <p:nvPr/>
          </p:nvSpPr>
          <p:spPr bwMode="auto">
            <a:xfrm>
              <a:off x="5796136" y="2239352"/>
              <a:ext cx="432000" cy="50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149" name="Text Box 323"/>
            <p:cNvSpPr txBox="1">
              <a:spLocks noChangeArrowheads="1"/>
            </p:cNvSpPr>
            <p:nvPr/>
          </p:nvSpPr>
          <p:spPr bwMode="auto">
            <a:xfrm>
              <a:off x="3563904" y="2239296"/>
              <a:ext cx="576000" cy="504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0" name="Text Box 365"/>
            <p:cNvSpPr txBox="1">
              <a:spLocks noChangeArrowheads="1"/>
            </p:cNvSpPr>
            <p:nvPr/>
          </p:nvSpPr>
          <p:spPr bwMode="auto">
            <a:xfrm>
              <a:off x="7236328" y="2599336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151" name="Text Box 365"/>
            <p:cNvSpPr txBox="1">
              <a:spLocks noChangeArrowheads="1"/>
            </p:cNvSpPr>
            <p:nvPr/>
          </p:nvSpPr>
          <p:spPr bwMode="auto">
            <a:xfrm>
              <a:off x="1260261" y="1884000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152" name="Text Box 323"/>
            <p:cNvSpPr txBox="1">
              <a:spLocks noChangeArrowheads="1"/>
            </p:cNvSpPr>
            <p:nvPr/>
          </p:nvSpPr>
          <p:spPr bwMode="auto">
            <a:xfrm>
              <a:off x="539552" y="1952526"/>
              <a:ext cx="432000" cy="216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53" name="直接箭头连接符 69"/>
            <p:cNvCxnSpPr/>
            <p:nvPr/>
          </p:nvCxnSpPr>
          <p:spPr>
            <a:xfrm rot="16200000" flipH="1">
              <a:off x="935568" y="2275280"/>
              <a:ext cx="864000" cy="504000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69"/>
            <p:cNvCxnSpPr/>
            <p:nvPr/>
          </p:nvCxnSpPr>
          <p:spPr>
            <a:xfrm>
              <a:off x="2987840" y="2383312"/>
              <a:ext cx="576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2987840" y="2599336"/>
              <a:ext cx="576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69"/>
            <p:cNvCxnSpPr/>
            <p:nvPr/>
          </p:nvCxnSpPr>
          <p:spPr>
            <a:xfrm>
              <a:off x="4143741" y="2383312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69"/>
            <p:cNvCxnSpPr/>
            <p:nvPr/>
          </p:nvCxnSpPr>
          <p:spPr>
            <a:xfrm>
              <a:off x="4143741" y="2599336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69"/>
            <p:cNvCxnSpPr/>
            <p:nvPr/>
          </p:nvCxnSpPr>
          <p:spPr>
            <a:xfrm>
              <a:off x="6804216" y="2455320"/>
              <a:ext cx="12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69"/>
            <p:cNvCxnSpPr/>
            <p:nvPr/>
          </p:nvCxnSpPr>
          <p:spPr>
            <a:xfrm>
              <a:off x="6799656" y="2887368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69"/>
            <p:cNvCxnSpPr/>
            <p:nvPr/>
          </p:nvCxnSpPr>
          <p:spPr>
            <a:xfrm flipV="1">
              <a:off x="2987832" y="1951264"/>
              <a:ext cx="50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 Box 322"/>
            <p:cNvSpPr txBox="1">
              <a:spLocks noChangeArrowheads="1"/>
            </p:cNvSpPr>
            <p:nvPr/>
          </p:nvSpPr>
          <p:spPr bwMode="auto">
            <a:xfrm>
              <a:off x="3563904" y="2815360"/>
              <a:ext cx="576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62" name="直接箭头连接符 69"/>
            <p:cNvCxnSpPr/>
            <p:nvPr/>
          </p:nvCxnSpPr>
          <p:spPr>
            <a:xfrm>
              <a:off x="2987840" y="2959376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69"/>
            <p:cNvCxnSpPr/>
            <p:nvPr/>
          </p:nvCxnSpPr>
          <p:spPr>
            <a:xfrm rot="5400000" flipH="1" flipV="1">
              <a:off x="3272059" y="2167280"/>
              <a:ext cx="288000" cy="144000"/>
            </a:xfrm>
            <a:prstGeom prst="bentConnector3">
              <a:avLst>
                <a:gd name="adj1" fmla="val 101009"/>
              </a:avLst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69"/>
            <p:cNvCxnSpPr/>
            <p:nvPr/>
          </p:nvCxnSpPr>
          <p:spPr>
            <a:xfrm>
              <a:off x="2195712" y="2309716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69"/>
            <p:cNvCxnSpPr/>
            <p:nvPr/>
          </p:nvCxnSpPr>
          <p:spPr>
            <a:xfrm>
              <a:off x="974509" y="2093692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323"/>
            <p:cNvSpPr txBox="1">
              <a:spLocks noChangeArrowheads="1"/>
            </p:cNvSpPr>
            <p:nvPr/>
          </p:nvSpPr>
          <p:spPr bwMode="auto">
            <a:xfrm>
              <a:off x="2947503" y="1951264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+mn-ea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+mn-ea"/>
                </a:rPr>
                <a:t>rs</a:t>
              </a:r>
              <a:endParaRPr kumimoji="1" lang="en-US" altLang="zh-CN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+mn-ea"/>
                </a:rPr>
                <a:t>rt</a:t>
              </a:r>
              <a:endParaRPr kumimoji="1"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7" name="Text Box 323"/>
            <p:cNvSpPr txBox="1">
              <a:spLocks noChangeArrowheads="1"/>
            </p:cNvSpPr>
            <p:nvPr/>
          </p:nvSpPr>
          <p:spPr bwMode="auto">
            <a:xfrm>
              <a:off x="2948643" y="2735698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68" name="直接箭头连接符 69"/>
            <p:cNvCxnSpPr/>
            <p:nvPr/>
          </p:nvCxnSpPr>
          <p:spPr>
            <a:xfrm>
              <a:off x="3635896" y="3535440"/>
              <a:ext cx="720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23"/>
            <p:cNvSpPr txBox="1">
              <a:spLocks noChangeArrowheads="1"/>
            </p:cNvSpPr>
            <p:nvPr/>
          </p:nvSpPr>
          <p:spPr bwMode="auto">
            <a:xfrm>
              <a:off x="2411712" y="2168998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0" name="直接箭头连接符 69"/>
            <p:cNvCxnSpPr/>
            <p:nvPr/>
          </p:nvCxnSpPr>
          <p:spPr>
            <a:xfrm flipV="1">
              <a:off x="2771776" y="2311303"/>
              <a:ext cx="216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323"/>
            <p:cNvSpPr txBox="1">
              <a:spLocks noChangeArrowheads="1"/>
            </p:cNvSpPr>
            <p:nvPr/>
          </p:nvSpPr>
          <p:spPr bwMode="auto">
            <a:xfrm>
              <a:off x="4359765" y="2241006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2" name="Text Box 323"/>
            <p:cNvSpPr txBox="1">
              <a:spLocks noChangeArrowheads="1"/>
            </p:cNvSpPr>
            <p:nvPr/>
          </p:nvSpPr>
          <p:spPr bwMode="auto">
            <a:xfrm>
              <a:off x="4355968" y="2527328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3" name="Text Box 323"/>
            <p:cNvSpPr txBox="1">
              <a:spLocks noChangeArrowheads="1"/>
            </p:cNvSpPr>
            <p:nvPr/>
          </p:nvSpPr>
          <p:spPr bwMode="auto">
            <a:xfrm>
              <a:off x="6444176" y="2311304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4" name="直接箭头连接符 69"/>
            <p:cNvCxnSpPr/>
            <p:nvPr/>
          </p:nvCxnSpPr>
          <p:spPr>
            <a:xfrm>
              <a:off x="6228160" y="2462712"/>
              <a:ext cx="216000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69"/>
            <p:cNvCxnSpPr/>
            <p:nvPr/>
          </p:nvCxnSpPr>
          <p:spPr>
            <a:xfrm>
              <a:off x="7812328" y="281536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323"/>
            <p:cNvSpPr txBox="1">
              <a:spLocks noChangeArrowheads="1"/>
            </p:cNvSpPr>
            <p:nvPr/>
          </p:nvSpPr>
          <p:spPr bwMode="auto">
            <a:xfrm>
              <a:off x="4355968" y="2889078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77" name="直接箭头连接符 69"/>
            <p:cNvCxnSpPr/>
            <p:nvPr/>
          </p:nvCxnSpPr>
          <p:spPr>
            <a:xfrm>
              <a:off x="4139928" y="2959376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69"/>
            <p:cNvCxnSpPr/>
            <p:nvPr/>
          </p:nvCxnSpPr>
          <p:spPr>
            <a:xfrm flipV="1">
              <a:off x="2195736" y="3247408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69"/>
            <p:cNvCxnSpPr/>
            <p:nvPr/>
          </p:nvCxnSpPr>
          <p:spPr>
            <a:xfrm>
              <a:off x="2771960" y="3247408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69"/>
            <p:cNvCxnSpPr/>
            <p:nvPr/>
          </p:nvCxnSpPr>
          <p:spPr>
            <a:xfrm flipV="1">
              <a:off x="4719805" y="2023272"/>
              <a:ext cx="172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69"/>
            <p:cNvCxnSpPr/>
            <p:nvPr/>
          </p:nvCxnSpPr>
          <p:spPr>
            <a:xfrm rot="5400000" flipH="1" flipV="1">
              <a:off x="8208464" y="1915200"/>
              <a:ext cx="1224000" cy="144000"/>
            </a:xfrm>
            <a:prstGeom prst="bentConnector3">
              <a:avLst>
                <a:gd name="adj1" fmla="val -100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69"/>
            <p:cNvCxnSpPr/>
            <p:nvPr/>
          </p:nvCxnSpPr>
          <p:spPr>
            <a:xfrm>
              <a:off x="6804216" y="2023272"/>
              <a:ext cx="12240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69"/>
            <p:cNvCxnSpPr/>
            <p:nvPr/>
          </p:nvCxnSpPr>
          <p:spPr>
            <a:xfrm rot="5400000" flipH="1" flipV="1">
              <a:off x="8280464" y="1555208"/>
              <a:ext cx="576000" cy="360000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69"/>
            <p:cNvCxnSpPr/>
            <p:nvPr/>
          </p:nvCxnSpPr>
          <p:spPr>
            <a:xfrm>
              <a:off x="6948232" y="2455320"/>
              <a:ext cx="0" cy="129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 Box 323"/>
            <p:cNvSpPr txBox="1">
              <a:spLocks noChangeArrowheads="1"/>
            </p:cNvSpPr>
            <p:nvPr/>
          </p:nvSpPr>
          <p:spPr bwMode="auto">
            <a:xfrm>
              <a:off x="8028352" y="2671344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86" name="直接箭头连接符 69"/>
            <p:cNvCxnSpPr/>
            <p:nvPr/>
          </p:nvCxnSpPr>
          <p:spPr>
            <a:xfrm rot="10800000">
              <a:off x="972216" y="3535440"/>
              <a:ext cx="5976000" cy="216023"/>
            </a:xfrm>
            <a:prstGeom prst="bentConnector3">
              <a:avLst>
                <a:gd name="adj1" fmla="val 975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69"/>
            <p:cNvCxnSpPr/>
            <p:nvPr/>
          </p:nvCxnSpPr>
          <p:spPr>
            <a:xfrm rot="10800000" flipV="1">
              <a:off x="4068464" y="1447296"/>
              <a:ext cx="4680000" cy="792000"/>
            </a:xfrm>
            <a:prstGeom prst="bentConnector3">
              <a:avLst>
                <a:gd name="adj1" fmla="val 99992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69"/>
            <p:cNvCxnSpPr/>
            <p:nvPr/>
          </p:nvCxnSpPr>
          <p:spPr>
            <a:xfrm rot="10800000" flipV="1">
              <a:off x="3960432" y="1375295"/>
              <a:ext cx="4932000" cy="864000"/>
            </a:xfrm>
            <a:prstGeom prst="bentConnector3">
              <a:avLst>
                <a:gd name="adj1" fmla="val 100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69"/>
            <p:cNvCxnSpPr/>
            <p:nvPr/>
          </p:nvCxnSpPr>
          <p:spPr>
            <a:xfrm rot="16200000" flipH="1">
              <a:off x="6588614" y="3391003"/>
              <a:ext cx="646485" cy="215280"/>
            </a:xfrm>
            <a:prstGeom prst="bentConnector3">
              <a:avLst>
                <a:gd name="adj1" fmla="val -1076"/>
              </a:avLst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H="1" flipV="1">
              <a:off x="899592" y="3607472"/>
              <a:ext cx="8" cy="21600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/>
            <p:nvPr/>
          </p:nvCxnSpPr>
          <p:spPr>
            <a:xfrm flipH="1">
              <a:off x="899592" y="3823472"/>
              <a:ext cx="6120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323"/>
            <p:cNvSpPr txBox="1">
              <a:spLocks noChangeArrowheads="1"/>
            </p:cNvSpPr>
            <p:nvPr/>
          </p:nvSpPr>
          <p:spPr bwMode="auto">
            <a:xfrm>
              <a:off x="6444176" y="3031384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3" name="直接箭头连接符 69"/>
            <p:cNvCxnSpPr/>
            <p:nvPr/>
          </p:nvCxnSpPr>
          <p:spPr>
            <a:xfrm>
              <a:off x="6156160" y="3103392"/>
              <a:ext cx="288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 Box 323"/>
            <p:cNvSpPr txBox="1">
              <a:spLocks noChangeArrowheads="1"/>
            </p:cNvSpPr>
            <p:nvPr/>
          </p:nvSpPr>
          <p:spPr bwMode="auto">
            <a:xfrm>
              <a:off x="5796128" y="2959408"/>
              <a:ext cx="36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5" name="Text Box 323"/>
            <p:cNvSpPr txBox="1">
              <a:spLocks noChangeArrowheads="1"/>
            </p:cNvSpPr>
            <p:nvPr/>
          </p:nvSpPr>
          <p:spPr bwMode="auto">
            <a:xfrm>
              <a:off x="1619672" y="2743352"/>
              <a:ext cx="432000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6" name="直接箭头连接符 69"/>
            <p:cNvCxnSpPr/>
            <p:nvPr/>
          </p:nvCxnSpPr>
          <p:spPr>
            <a:xfrm flipH="1">
              <a:off x="1331640" y="317540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>
              <a:off x="1403648" y="2815360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 Box 323"/>
            <p:cNvSpPr txBox="1">
              <a:spLocks noChangeArrowheads="1"/>
            </p:cNvSpPr>
            <p:nvPr/>
          </p:nvSpPr>
          <p:spPr bwMode="auto">
            <a:xfrm>
              <a:off x="1187624" y="2706288"/>
              <a:ext cx="214314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9" name="直接箭头连接符 69"/>
            <p:cNvCxnSpPr/>
            <p:nvPr/>
          </p:nvCxnSpPr>
          <p:spPr>
            <a:xfrm>
              <a:off x="1835648" y="3031384"/>
              <a:ext cx="31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99"/>
            <p:cNvSpPr>
              <a:spLocks noChangeArrowheads="1"/>
            </p:cNvSpPr>
            <p:nvPr/>
          </p:nvSpPr>
          <p:spPr bwMode="auto">
            <a:xfrm>
              <a:off x="827584" y="3175448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1" name="直接箭头连接符 69"/>
            <p:cNvCxnSpPr/>
            <p:nvPr/>
          </p:nvCxnSpPr>
          <p:spPr>
            <a:xfrm flipH="1">
              <a:off x="683568" y="3391424"/>
              <a:ext cx="14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99"/>
            <p:cNvSpPr>
              <a:spLocks noChangeArrowheads="1"/>
            </p:cNvSpPr>
            <p:nvPr/>
          </p:nvSpPr>
          <p:spPr bwMode="auto">
            <a:xfrm>
              <a:off x="3488075" y="1735288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MUX4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3" name="直接箭头连接符 69"/>
            <p:cNvCxnSpPr/>
            <p:nvPr/>
          </p:nvCxnSpPr>
          <p:spPr>
            <a:xfrm flipV="1">
              <a:off x="3635928" y="2031458"/>
              <a:ext cx="720000" cy="733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69"/>
            <p:cNvCxnSpPr/>
            <p:nvPr/>
          </p:nvCxnSpPr>
          <p:spPr>
            <a:xfrm>
              <a:off x="5364064" y="2311304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69"/>
            <p:cNvCxnSpPr/>
            <p:nvPr/>
          </p:nvCxnSpPr>
          <p:spPr>
            <a:xfrm>
              <a:off x="5364048" y="2671344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323"/>
            <p:cNvSpPr txBox="1">
              <a:spLocks noChangeArrowheads="1"/>
            </p:cNvSpPr>
            <p:nvPr/>
          </p:nvSpPr>
          <p:spPr bwMode="auto">
            <a:xfrm>
              <a:off x="4355928" y="3465142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7" name="Text Box 322"/>
            <p:cNvSpPr txBox="1">
              <a:spLocks noChangeArrowheads="1"/>
            </p:cNvSpPr>
            <p:nvPr/>
          </p:nvSpPr>
          <p:spPr bwMode="auto">
            <a:xfrm>
              <a:off x="3203848" y="3355448"/>
              <a:ext cx="432000" cy="252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CU</a:t>
              </a:r>
            </a:p>
          </p:txBody>
        </p:sp>
        <p:cxnSp>
          <p:nvCxnSpPr>
            <p:cNvPr id="208" name="直接箭头连接符 69"/>
            <p:cNvCxnSpPr/>
            <p:nvPr/>
          </p:nvCxnSpPr>
          <p:spPr>
            <a:xfrm flipV="1">
              <a:off x="2987824" y="3535439"/>
              <a:ext cx="216000" cy="1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69"/>
            <p:cNvCxnSpPr/>
            <p:nvPr/>
          </p:nvCxnSpPr>
          <p:spPr>
            <a:xfrm flipV="1">
              <a:off x="3779912" y="3355440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69"/>
            <p:cNvCxnSpPr/>
            <p:nvPr/>
          </p:nvCxnSpPr>
          <p:spPr>
            <a:xfrm>
              <a:off x="4715968" y="3543626"/>
              <a:ext cx="172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 Box 323"/>
            <p:cNvSpPr txBox="1">
              <a:spLocks noChangeArrowheads="1"/>
            </p:cNvSpPr>
            <p:nvPr/>
          </p:nvSpPr>
          <p:spPr bwMode="auto">
            <a:xfrm>
              <a:off x="6444216" y="3465142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12" name="直接箭头连接符 69"/>
            <p:cNvCxnSpPr/>
            <p:nvPr/>
          </p:nvCxnSpPr>
          <p:spPr>
            <a:xfrm>
              <a:off x="6804216" y="3535440"/>
              <a:ext cx="122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 Box 323"/>
            <p:cNvSpPr txBox="1">
              <a:spLocks noChangeArrowheads="1"/>
            </p:cNvSpPr>
            <p:nvPr/>
          </p:nvSpPr>
          <p:spPr bwMode="auto">
            <a:xfrm>
              <a:off x="8028352" y="3465142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4" name="Rectangle 99"/>
            <p:cNvSpPr>
              <a:spLocks noChangeArrowheads="1"/>
            </p:cNvSpPr>
            <p:nvPr/>
          </p:nvSpPr>
          <p:spPr bwMode="auto">
            <a:xfrm>
              <a:off x="8604416" y="2383312"/>
              <a:ext cx="144000" cy="50243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MUX8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5" name="直接箭头连接符 69"/>
            <p:cNvCxnSpPr/>
            <p:nvPr/>
          </p:nvCxnSpPr>
          <p:spPr>
            <a:xfrm>
              <a:off x="8388416" y="281536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69"/>
            <p:cNvCxnSpPr/>
            <p:nvPr/>
          </p:nvCxnSpPr>
          <p:spPr>
            <a:xfrm>
              <a:off x="8388392" y="245532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69"/>
            <p:cNvCxnSpPr/>
            <p:nvPr/>
          </p:nvCxnSpPr>
          <p:spPr>
            <a:xfrm>
              <a:off x="8388416" y="3535440"/>
              <a:ext cx="28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flipV="1">
              <a:off x="683568" y="2167288"/>
              <a:ext cx="0" cy="1224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69"/>
            <p:cNvCxnSpPr/>
            <p:nvPr/>
          </p:nvCxnSpPr>
          <p:spPr>
            <a:xfrm flipV="1">
              <a:off x="2987776" y="1879424"/>
              <a:ext cx="0" cy="16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69"/>
            <p:cNvCxnSpPr/>
            <p:nvPr/>
          </p:nvCxnSpPr>
          <p:spPr>
            <a:xfrm>
              <a:off x="683568" y="2671344"/>
              <a:ext cx="1512000" cy="576000"/>
            </a:xfrm>
            <a:prstGeom prst="bentConnector3">
              <a:avLst>
                <a:gd name="adj1" fmla="val 100113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69"/>
            <p:cNvCxnSpPr/>
            <p:nvPr/>
          </p:nvCxnSpPr>
          <p:spPr>
            <a:xfrm flipV="1">
              <a:off x="5652072" y="3355440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69"/>
            <p:cNvCxnSpPr/>
            <p:nvPr/>
          </p:nvCxnSpPr>
          <p:spPr>
            <a:xfrm flipV="1">
              <a:off x="7524296" y="3355440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69"/>
            <p:cNvCxnSpPr/>
            <p:nvPr/>
          </p:nvCxnSpPr>
          <p:spPr>
            <a:xfrm>
              <a:off x="1835648" y="2021684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69"/>
            <p:cNvCxnSpPr/>
            <p:nvPr/>
          </p:nvCxnSpPr>
          <p:spPr>
            <a:xfrm flipV="1">
              <a:off x="4716032" y="2815360"/>
              <a:ext cx="216032" cy="144000"/>
            </a:xfrm>
            <a:prstGeom prst="bentConnector3">
              <a:avLst>
                <a:gd name="adj1" fmla="val 98500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69"/>
            <p:cNvCxnSpPr/>
            <p:nvPr/>
          </p:nvCxnSpPr>
          <p:spPr>
            <a:xfrm>
              <a:off x="4716008" y="2599336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69"/>
            <p:cNvCxnSpPr/>
            <p:nvPr/>
          </p:nvCxnSpPr>
          <p:spPr>
            <a:xfrm rot="5400000" flipH="1" flipV="1">
              <a:off x="4319996" y="2707380"/>
              <a:ext cx="936000" cy="144056"/>
            </a:xfrm>
            <a:prstGeom prst="bentConnector3">
              <a:avLst>
                <a:gd name="adj1" fmla="val -1017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69"/>
            <p:cNvCxnSpPr/>
            <p:nvPr/>
          </p:nvCxnSpPr>
          <p:spPr>
            <a:xfrm>
              <a:off x="4719845" y="2380578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99"/>
            <p:cNvSpPr>
              <a:spLocks noChangeArrowheads="1"/>
            </p:cNvSpPr>
            <p:nvPr/>
          </p:nvSpPr>
          <p:spPr bwMode="auto">
            <a:xfrm>
              <a:off x="5220080" y="2059320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MUX6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0" name="Rectangle 99"/>
            <p:cNvSpPr>
              <a:spLocks noChangeArrowheads="1"/>
            </p:cNvSpPr>
            <p:nvPr/>
          </p:nvSpPr>
          <p:spPr bwMode="auto">
            <a:xfrm>
              <a:off x="5220064" y="2527360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MUX7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1" name="直接箭头连接符 69"/>
            <p:cNvCxnSpPr/>
            <p:nvPr/>
          </p:nvCxnSpPr>
          <p:spPr>
            <a:xfrm>
              <a:off x="4860024" y="2311304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69"/>
            <p:cNvCxnSpPr/>
            <p:nvPr/>
          </p:nvCxnSpPr>
          <p:spPr>
            <a:xfrm>
              <a:off x="4932064" y="2815360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69"/>
            <p:cNvCxnSpPr/>
            <p:nvPr/>
          </p:nvCxnSpPr>
          <p:spPr>
            <a:xfrm>
              <a:off x="5580112" y="2671344"/>
              <a:ext cx="216000" cy="504000"/>
            </a:xfrm>
            <a:prstGeom prst="bentConnector3">
              <a:avLst>
                <a:gd name="adj1" fmla="val 3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69"/>
            <p:cNvCxnSpPr/>
            <p:nvPr/>
          </p:nvCxnSpPr>
          <p:spPr>
            <a:xfrm rot="16200000" flipH="1">
              <a:off x="5364120" y="2599384"/>
              <a:ext cx="720000" cy="144000"/>
            </a:xfrm>
            <a:prstGeom prst="bentConnector3">
              <a:avLst>
                <a:gd name="adj1" fmla="val 99697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69"/>
            <p:cNvCxnSpPr/>
            <p:nvPr/>
          </p:nvCxnSpPr>
          <p:spPr>
            <a:xfrm>
              <a:off x="5580064" y="2887368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 Box 323"/>
            <p:cNvSpPr txBox="1">
              <a:spLocks noChangeArrowheads="1"/>
            </p:cNvSpPr>
            <p:nvPr/>
          </p:nvSpPr>
          <p:spPr bwMode="auto">
            <a:xfrm>
              <a:off x="5364039" y="2095280"/>
              <a:ext cx="432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400" dirty="0" err="1">
                  <a:solidFill>
                    <a:schemeClr val="accent2"/>
                  </a:solidFill>
                  <a:latin typeface="宋体" panose="02010600030101010101" pitchFamily="2" charset="-122"/>
                </a:rPr>
                <a:t>FwA</a:t>
              </a:r>
              <a:endParaRPr kumimoji="1" lang="zh-CN" altLang="en-US" sz="1400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37" name="直接箭头连接符 69"/>
            <p:cNvCxnSpPr/>
            <p:nvPr/>
          </p:nvCxnSpPr>
          <p:spPr>
            <a:xfrm>
              <a:off x="2051720" y="2023272"/>
              <a:ext cx="158400" cy="295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69"/>
            <p:cNvCxnSpPr/>
            <p:nvPr/>
          </p:nvCxnSpPr>
          <p:spPr>
            <a:xfrm flipH="1">
              <a:off x="971600" y="3247408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69"/>
            <p:cNvCxnSpPr/>
            <p:nvPr/>
          </p:nvCxnSpPr>
          <p:spPr>
            <a:xfrm flipH="1">
              <a:off x="1187648" y="3175344"/>
              <a:ext cx="144000" cy="720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69"/>
            <p:cNvCxnSpPr/>
            <p:nvPr/>
          </p:nvCxnSpPr>
          <p:spPr>
            <a:xfrm rot="16200000" flipH="1">
              <a:off x="4859192" y="2382122"/>
              <a:ext cx="504000" cy="214304"/>
            </a:xfrm>
            <a:prstGeom prst="bentConnector3">
              <a:avLst>
                <a:gd name="adj1" fmla="val 99044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69"/>
            <p:cNvCxnSpPr/>
            <p:nvPr/>
          </p:nvCxnSpPr>
          <p:spPr>
            <a:xfrm rot="16200000" flipH="1">
              <a:off x="4896830" y="2344487"/>
              <a:ext cx="502455" cy="144014"/>
            </a:xfrm>
            <a:prstGeom prst="bentConnector3">
              <a:avLst>
                <a:gd name="adj1" fmla="val 99288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69"/>
            <p:cNvCxnSpPr/>
            <p:nvPr/>
          </p:nvCxnSpPr>
          <p:spPr>
            <a:xfrm rot="16200000" flipH="1">
              <a:off x="4790749" y="1805984"/>
              <a:ext cx="648000" cy="214309"/>
            </a:xfrm>
            <a:prstGeom prst="bentConnector3">
              <a:avLst>
                <a:gd name="adj1" fmla="val 9992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69"/>
            <p:cNvCxnSpPr/>
            <p:nvPr/>
          </p:nvCxnSpPr>
          <p:spPr>
            <a:xfrm rot="16200000" flipH="1">
              <a:off x="4900740" y="1841146"/>
              <a:ext cx="504000" cy="144000"/>
            </a:xfrm>
            <a:prstGeom prst="bentConnector3">
              <a:avLst>
                <a:gd name="adj1" fmla="val 100117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69"/>
            <p:cNvCxnSpPr/>
            <p:nvPr/>
          </p:nvCxnSpPr>
          <p:spPr>
            <a:xfrm rot="10800000">
              <a:off x="5080006" y="1661147"/>
              <a:ext cx="2016000" cy="792000"/>
            </a:xfrm>
            <a:prstGeom prst="bentConnector3">
              <a:avLst>
                <a:gd name="adj1" fmla="val -388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69"/>
            <p:cNvCxnSpPr/>
            <p:nvPr/>
          </p:nvCxnSpPr>
          <p:spPr>
            <a:xfrm rot="10800000">
              <a:off x="5004000" y="1589241"/>
              <a:ext cx="3492000" cy="864000"/>
            </a:xfrm>
            <a:prstGeom prst="bentConnector3">
              <a:avLst>
                <a:gd name="adj1" fmla="val -66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69"/>
            <p:cNvCxnSpPr/>
            <p:nvPr/>
          </p:nvCxnSpPr>
          <p:spPr>
            <a:xfrm flipV="1">
              <a:off x="2627736" y="3463456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69"/>
            <p:cNvCxnSpPr/>
            <p:nvPr/>
          </p:nvCxnSpPr>
          <p:spPr>
            <a:xfrm rot="10800000" flipV="1">
              <a:off x="1907705" y="3535455"/>
              <a:ext cx="1944000" cy="144000"/>
            </a:xfrm>
            <a:prstGeom prst="bentConnector3">
              <a:avLst>
                <a:gd name="adj1" fmla="val -457"/>
              </a:avLst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69"/>
            <p:cNvCxnSpPr/>
            <p:nvPr/>
          </p:nvCxnSpPr>
          <p:spPr>
            <a:xfrm flipV="1">
              <a:off x="3923928" y="3391424"/>
              <a:ext cx="14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99"/>
            <p:cNvSpPr>
              <a:spLocks noChangeArrowheads="1"/>
            </p:cNvSpPr>
            <p:nvPr/>
          </p:nvSpPr>
          <p:spPr bwMode="auto">
            <a:xfrm>
              <a:off x="4067944" y="3283456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MUX5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0" name="直接箭头连接符 69"/>
            <p:cNvCxnSpPr/>
            <p:nvPr/>
          </p:nvCxnSpPr>
          <p:spPr>
            <a:xfrm flipH="1" flipV="1">
              <a:off x="1763688" y="3465142"/>
              <a:ext cx="144016" cy="214314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99"/>
            <p:cNvSpPr>
              <a:spLocks noChangeArrowheads="1"/>
            </p:cNvSpPr>
            <p:nvPr/>
          </p:nvSpPr>
          <p:spPr bwMode="auto">
            <a:xfrm>
              <a:off x="2048763" y="1951264"/>
              <a:ext cx="144000" cy="57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MUX2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2" name="直接箭头连接符 69"/>
            <p:cNvCxnSpPr/>
            <p:nvPr/>
          </p:nvCxnSpPr>
          <p:spPr>
            <a:xfrm>
              <a:off x="1832739" y="2453732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 Box 323"/>
            <p:cNvSpPr txBox="1">
              <a:spLocks noChangeArrowheads="1"/>
            </p:cNvSpPr>
            <p:nvPr/>
          </p:nvSpPr>
          <p:spPr bwMode="auto">
            <a:xfrm>
              <a:off x="1331640" y="2311336"/>
              <a:ext cx="501051" cy="2880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nop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54" name="直接箭头连接符 69"/>
            <p:cNvCxnSpPr/>
            <p:nvPr/>
          </p:nvCxnSpPr>
          <p:spPr>
            <a:xfrm flipV="1">
              <a:off x="2051720" y="3463456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99"/>
            <p:cNvSpPr>
              <a:spLocks noChangeArrowheads="1"/>
            </p:cNvSpPr>
            <p:nvPr/>
          </p:nvSpPr>
          <p:spPr bwMode="auto">
            <a:xfrm>
              <a:off x="1187624" y="3067432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MUX3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6" name="直接箭头连接符 69"/>
            <p:cNvCxnSpPr/>
            <p:nvPr/>
          </p:nvCxnSpPr>
          <p:spPr>
            <a:xfrm rot="5400000">
              <a:off x="1187640" y="3103376"/>
              <a:ext cx="432000" cy="144000"/>
            </a:xfrm>
            <a:prstGeom prst="bentConnector3">
              <a:avLst>
                <a:gd name="adj1" fmla="val 100147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69"/>
            <p:cNvCxnSpPr>
              <a:cxnSpLocks/>
            </p:cNvCxnSpPr>
            <p:nvPr/>
          </p:nvCxnSpPr>
          <p:spPr>
            <a:xfrm rot="10800000">
              <a:off x="1259623" y="3463432"/>
              <a:ext cx="792000" cy="144016"/>
            </a:xfrm>
            <a:prstGeom prst="bentConnector3">
              <a:avLst>
                <a:gd name="adj1" fmla="val 100120"/>
              </a:avLst>
            </a:prstGeom>
            <a:ln w="15875">
              <a:solidFill>
                <a:srgbClr val="FF33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7452320" y="649136"/>
          <a:ext cx="792088" cy="458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(I4)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转②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$1=40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6732216" y="620688"/>
          <a:ext cx="720104" cy="436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96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(I3)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39</a:t>
            </a:fld>
            <a:endParaRPr lang="en-US" altLang="zh-CN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323528" y="408080"/>
          <a:ext cx="8640960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段间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逻辑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初始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 row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EX/MEM.C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0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EX/MEM.T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PC+4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PC(</a:t>
                      </a:r>
                      <a:r>
                        <a:rPr lang="en-US" altLang="zh-CN" sz="1600" b="1" spc="0" baseline="0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？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nop:IM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[PC]</a:t>
                      </a:r>
                      <a:endParaRPr lang="zh-CN" altLang="en-US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 rowSpan="6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R[IR.rs]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IR.rt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zh-CN" altLang="en-US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IR.imme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IR.rt:IR.rd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DHazd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nop:IR.op</a:t>
                      </a:r>
                      <a:r>
                        <a:rPr lang="en-US" altLang="zh-CN" sz="12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含转发</a:t>
                      </a:r>
                      <a:r>
                        <a:rPr lang="en-US" altLang="zh-CN" sz="12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IF/ID.NPC</a:t>
                      </a:r>
                      <a:endParaRPr lang="zh-CN" altLang="en-US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 rowSpan="5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FwA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op 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FwB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·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FwA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FwB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)? 1:0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FwB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EX.rW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EX.Cmd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 row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DM[EX/MEM.T]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EX/MEM.T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2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MEM.rW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MEM.Cmd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R[E/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M.rW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MEM/WB.T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395536" y="5273332"/>
            <a:ext cx="1872208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28800" rIns="18000" bIns="10800"/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I1:</a:t>
            </a:r>
            <a:r>
              <a:rPr lang="en-US" altLang="zh-CN" sz="1600" b="1" dirty="0">
                <a:solidFill>
                  <a:srgbClr val="990099"/>
                </a:solidFill>
              </a:rPr>
              <a:t>$1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chemeClr val="tx1"/>
                </a:solidFill>
              </a:rPr>
              <a:t>$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en-US" altLang="zh-CN" sz="1600" b="1" dirty="0">
                <a:solidFill>
                  <a:schemeClr val="tx1"/>
                </a:solidFill>
              </a:rPr>
              <a:t>+40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I2:</a:t>
            </a:r>
            <a:r>
              <a:rPr lang="en-US" altLang="zh-CN" sz="1600" b="1" dirty="0">
                <a:solidFill>
                  <a:srgbClr val="C00000"/>
                </a:solidFill>
              </a:rPr>
              <a:t>$2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dirty="0">
                <a:solidFill>
                  <a:schemeClr val="tx1"/>
                </a:solidFill>
              </a:rPr>
              <a:t>M[</a:t>
            </a:r>
            <a:r>
              <a:rPr lang="en-US" altLang="zh-CN" sz="1600" dirty="0">
                <a:solidFill>
                  <a:srgbClr val="990099"/>
                </a:solidFill>
              </a:rPr>
              <a:t>$1</a:t>
            </a:r>
            <a:r>
              <a:rPr lang="en-US" altLang="zh-CN" sz="1600" dirty="0">
                <a:solidFill>
                  <a:schemeClr val="tx1"/>
                </a:solidFill>
              </a:rPr>
              <a:t>+4] I3</a:t>
            </a:r>
            <a:r>
              <a:rPr lang="en-US" altLang="zh-CN" sz="1600" b="1" dirty="0">
                <a:solidFill>
                  <a:schemeClr val="tx1"/>
                </a:solidFill>
              </a:rPr>
              <a:t>:</a:t>
            </a:r>
            <a:r>
              <a:rPr lang="en-US" altLang="zh-CN" sz="1600" b="1" dirty="0">
                <a:solidFill>
                  <a:srgbClr val="0070C0"/>
                </a:solidFill>
              </a:rPr>
              <a:t>$3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chemeClr val="tx1"/>
                </a:solidFill>
              </a:rPr>
              <a:t>$0-</a:t>
            </a:r>
            <a:r>
              <a:rPr lang="en-US" altLang="zh-CN" sz="1600" b="1" dirty="0">
                <a:solidFill>
                  <a:srgbClr val="C00000"/>
                </a:solidFill>
              </a:rPr>
              <a:t>$</a:t>
            </a:r>
            <a:r>
              <a:rPr lang="en-US" altLang="zh-CN" sz="1600" dirty="0">
                <a:solidFill>
                  <a:srgbClr val="C00000"/>
                </a:solidFill>
              </a:rPr>
              <a:t>2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I4:$4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rgbClr val="C00000"/>
                </a:solidFill>
              </a:rPr>
              <a:t>$2</a:t>
            </a:r>
            <a:r>
              <a:rPr lang="en-US" altLang="zh-CN" sz="1600" b="1" dirty="0">
                <a:solidFill>
                  <a:schemeClr val="tx1"/>
                </a:solidFill>
              </a:rPr>
              <a:t>+</a:t>
            </a:r>
            <a:r>
              <a:rPr lang="en-US" altLang="zh-CN" sz="1600" dirty="0">
                <a:solidFill>
                  <a:srgbClr val="990099"/>
                </a:solidFill>
              </a:rPr>
              <a:t>$1</a:t>
            </a:r>
            <a:endParaRPr lang="en-US" altLang="zh-CN" sz="1600" b="1" dirty="0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I5:$5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$5</a:t>
            </a:r>
            <a:r>
              <a:rPr lang="zh-CN" altLang="zh-CN" sz="1600" dirty="0">
                <a:latin typeface="+mn-ea"/>
              </a:rPr>
              <a:t>时</a:t>
            </a:r>
            <a:r>
              <a:rPr lang="en-US" altLang="zh-CN" sz="1600" dirty="0">
                <a:latin typeface="+mn-ea"/>
              </a:rPr>
              <a:t>PC←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I2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75" name="Text Box 63"/>
          <p:cNvSpPr txBox="1">
            <a:spLocks noChangeArrowheads="1"/>
          </p:cNvSpPr>
          <p:nvPr/>
        </p:nvSpPr>
        <p:spPr bwMode="auto">
          <a:xfrm>
            <a:off x="5364088" y="5517232"/>
            <a:ext cx="3744000" cy="86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46800" rIns="18000" bIns="10800" anchor="t" anchorCtr="0"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③转发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990099"/>
                </a:solidFill>
              </a:rPr>
              <a:t>EX/MEM.T</a:t>
            </a:r>
            <a:r>
              <a:rPr lang="en-US" altLang="zh-CN" sz="1600" dirty="0">
                <a:solidFill>
                  <a:schemeClr val="tx1"/>
                </a:solidFill>
              </a:rPr>
              <a:t>+ID/EX.E=40+4)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⑤转发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990099"/>
                </a:solidFill>
              </a:rPr>
              <a:t>MEM/WB.T</a:t>
            </a:r>
            <a:r>
              <a:rPr lang="en-US" altLang="zh-CN" sz="1600" dirty="0">
                <a:solidFill>
                  <a:schemeClr val="tx1"/>
                </a:solidFill>
              </a:rPr>
              <a:t>+ID/EX.E=0-22)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⑦相关≠</a:t>
            </a:r>
            <a:r>
              <a:rPr lang="en-US" altLang="zh-CN" sz="1600" dirty="0">
                <a:solidFill>
                  <a:schemeClr val="tx1"/>
                </a:solidFill>
              </a:rPr>
              <a:t>RAW($1</a:t>
            </a:r>
            <a:r>
              <a:rPr lang="zh-CN" altLang="en-US" sz="1600" dirty="0">
                <a:solidFill>
                  <a:schemeClr val="tx1"/>
                </a:solidFill>
              </a:rPr>
              <a:t>已就绪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Text Box 63"/>
          <p:cNvSpPr txBox="1">
            <a:spLocks noChangeArrowheads="1"/>
          </p:cNvSpPr>
          <p:nvPr/>
        </p:nvSpPr>
        <p:spPr bwMode="auto">
          <a:xfrm>
            <a:off x="1979712" y="5265573"/>
            <a:ext cx="7128792" cy="3236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28800" rIns="18000" bIns="10800"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1600" dirty="0">
                <a:solidFill>
                  <a:schemeClr val="tx1"/>
                </a:solidFill>
              </a:rPr>
              <a:t>：①写</a:t>
            </a:r>
            <a:r>
              <a:rPr lang="en-US" altLang="zh-CN" sz="1600" dirty="0">
                <a:solidFill>
                  <a:schemeClr val="tx1"/>
                </a:solidFill>
              </a:rPr>
              <a:t>MEM</a:t>
            </a:r>
            <a:r>
              <a:rPr lang="zh-CN" altLang="en-US" sz="1600" dirty="0">
                <a:solidFill>
                  <a:schemeClr val="tx1"/>
                </a:solidFill>
              </a:rPr>
              <a:t>功能未列出，  *</a:t>
            </a:r>
            <a:r>
              <a:rPr lang="en-US" altLang="zh-CN" sz="1600" dirty="0">
                <a:solidFill>
                  <a:schemeClr val="tx1"/>
                </a:solidFill>
              </a:rPr>
              <a:t>-</a:t>
            </a:r>
            <a:r>
              <a:rPr lang="zh-CN" altLang="en-US" sz="1600" dirty="0">
                <a:solidFill>
                  <a:schemeClr val="tx1"/>
                </a:solidFill>
              </a:rPr>
              <a:t>表示当前指令未使用， </a:t>
            </a:r>
            <a:r>
              <a:rPr lang="en-US" altLang="zh-CN" sz="1600" dirty="0">
                <a:solidFill>
                  <a:schemeClr val="tx1"/>
                </a:solidFill>
              </a:rPr>
              <a:t>?-</a:t>
            </a:r>
            <a:r>
              <a:rPr lang="zh-CN" altLang="en-US" sz="1600" dirty="0">
                <a:solidFill>
                  <a:schemeClr val="tx1"/>
                </a:solidFill>
              </a:rPr>
              <a:t>表示数据尚未就绪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2411760" y="5517232"/>
            <a:ext cx="2808312" cy="86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46800" rIns="18000" bIns="10800" anchor="t" anchorCtr="0"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1600" dirty="0">
                <a:solidFill>
                  <a:schemeClr val="tx1"/>
                </a:solidFill>
              </a:rPr>
              <a:t>其他</a:t>
            </a:r>
            <a:r>
              <a:rPr lang="en-US" altLang="zh-CN" sz="1600" dirty="0">
                <a:solidFill>
                  <a:schemeClr val="tx1"/>
                </a:solidFill>
              </a:rPr>
              <a:t>RAW(</a:t>
            </a:r>
            <a:r>
              <a:rPr lang="en-US" altLang="zh-CN" sz="1600" dirty="0" err="1">
                <a:solidFill>
                  <a:schemeClr val="tx1"/>
                </a:solidFill>
              </a:rPr>
              <a:t>Cmd</a:t>
            </a:r>
            <a:r>
              <a:rPr lang="zh-CN" altLang="en-US" sz="1600" dirty="0">
                <a:solidFill>
                  <a:schemeClr val="tx1"/>
                </a:solidFill>
              </a:rPr>
              <a:t>中含转发路径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④</a:t>
            </a:r>
            <a:r>
              <a:rPr lang="en-US" altLang="zh-CN" sz="1600" dirty="0">
                <a:solidFill>
                  <a:schemeClr val="tx1"/>
                </a:solidFill>
              </a:rPr>
              <a:t>load-use(</a:t>
            </a:r>
            <a:r>
              <a:rPr lang="zh-CN" altLang="en-US" sz="1600" dirty="0">
                <a:solidFill>
                  <a:schemeClr val="tx1"/>
                </a:solidFill>
              </a:rPr>
              <a:t>插入气泡</a:t>
            </a:r>
            <a:r>
              <a:rPr lang="en-US" altLang="zh-CN" sz="1600" dirty="0">
                <a:solidFill>
                  <a:schemeClr val="tx1"/>
                </a:solidFill>
              </a:rPr>
              <a:t>/IF</a:t>
            </a:r>
            <a:r>
              <a:rPr lang="zh-CN" altLang="en-US" sz="1600" dirty="0">
                <a:solidFill>
                  <a:schemeClr val="tx1"/>
                </a:solidFill>
              </a:rPr>
              <a:t>暂停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⑥同一拍写后可读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572000" y="649136"/>
          <a:ext cx="2160240" cy="458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(I1)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pSp>
        <p:nvGrpSpPr>
          <p:cNvPr id="79" name="组合 78"/>
          <p:cNvGrpSpPr/>
          <p:nvPr/>
        </p:nvGrpSpPr>
        <p:grpSpPr>
          <a:xfrm>
            <a:off x="4355976" y="764704"/>
            <a:ext cx="432000" cy="2376000"/>
            <a:chOff x="3887928" y="764704"/>
            <a:chExt cx="432000" cy="2376000"/>
          </a:xfrm>
        </p:grpSpPr>
        <p:cxnSp>
          <p:nvCxnSpPr>
            <p:cNvPr id="80" name="直接箭头连接符 79"/>
            <p:cNvCxnSpPr/>
            <p:nvPr/>
          </p:nvCxnSpPr>
          <p:spPr bwMode="auto">
            <a:xfrm>
              <a:off x="3959936" y="764704"/>
              <a:ext cx="216000" cy="468000"/>
            </a:xfrm>
            <a:prstGeom prst="straightConnector1">
              <a:avLst/>
            </a:prstGeom>
            <a:noFill/>
            <a:ln w="12700" cap="flat" cmpd="sng" algn="ctr">
              <a:solidFill>
                <a:srgbClr val="3333FF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3887928" y="764704"/>
              <a:ext cx="432000" cy="237600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5292080" y="620688"/>
          <a:ext cx="720080" cy="219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96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(I2)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3" name="组合 82"/>
          <p:cNvGrpSpPr/>
          <p:nvPr/>
        </p:nvGrpSpPr>
        <p:grpSpPr>
          <a:xfrm>
            <a:off x="4499992" y="1268760"/>
            <a:ext cx="216718" cy="3852512"/>
            <a:chOff x="4355976" y="1268760"/>
            <a:chExt cx="216718" cy="3852512"/>
          </a:xfrm>
        </p:grpSpPr>
        <p:cxnSp>
          <p:nvCxnSpPr>
            <p:cNvPr id="84" name="直接箭头连接符 83"/>
            <p:cNvCxnSpPr/>
            <p:nvPr/>
          </p:nvCxnSpPr>
          <p:spPr bwMode="auto">
            <a:xfrm>
              <a:off x="4355976" y="2492984"/>
              <a:ext cx="216718" cy="720000"/>
            </a:xfrm>
            <a:prstGeom prst="straightConnector1">
              <a:avLst/>
            </a:prstGeom>
            <a:noFill/>
            <a:ln w="12700" cap="flat" cmpd="sng" algn="ctr">
              <a:solidFill>
                <a:srgbClr val="3333FF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4355992" y="1268760"/>
              <a:ext cx="144000" cy="1224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4355992" y="2493032"/>
              <a:ext cx="144000" cy="1440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4355992" y="3933216"/>
              <a:ext cx="144000" cy="972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4355976" y="4905272"/>
              <a:ext cx="180000" cy="216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>
            <a:off x="5220072" y="1268760"/>
            <a:ext cx="216718" cy="3816400"/>
            <a:chOff x="5076056" y="1268760"/>
            <a:chExt cx="216718" cy="3816400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5076056" y="1268760"/>
              <a:ext cx="144000" cy="1224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5076056" y="2493032"/>
              <a:ext cx="144000" cy="1440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076056" y="3861208"/>
              <a:ext cx="144000" cy="1044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076056" y="4869160"/>
              <a:ext cx="180000" cy="216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5076056" y="2492896"/>
              <a:ext cx="216718" cy="720000"/>
            </a:xfrm>
            <a:prstGeom prst="straightConnector1">
              <a:avLst/>
            </a:prstGeom>
            <a:noFill/>
            <a:ln w="12700" cap="flat" cmpd="sng" algn="ctr">
              <a:solidFill>
                <a:srgbClr val="3333FF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5076104" y="764704"/>
            <a:ext cx="432000" cy="2376000"/>
            <a:chOff x="3887928" y="764704"/>
            <a:chExt cx="432000" cy="2376000"/>
          </a:xfrm>
        </p:grpSpPr>
        <p:cxnSp>
          <p:nvCxnSpPr>
            <p:cNvPr id="96" name="直接箭头连接符 95"/>
            <p:cNvCxnSpPr/>
            <p:nvPr/>
          </p:nvCxnSpPr>
          <p:spPr bwMode="auto">
            <a:xfrm>
              <a:off x="3959936" y="764704"/>
              <a:ext cx="216000" cy="468000"/>
            </a:xfrm>
            <a:prstGeom prst="straightConnector1">
              <a:avLst/>
            </a:prstGeom>
            <a:noFill/>
            <a:ln w="12700" cap="flat" cmpd="sng" algn="ctr">
              <a:solidFill>
                <a:srgbClr val="3333FF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flipV="1">
              <a:off x="3887928" y="764704"/>
              <a:ext cx="432000" cy="237600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012160" y="620688"/>
          <a:ext cx="720080" cy="340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96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(I3)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转②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99" name="组合 98"/>
          <p:cNvGrpSpPr/>
          <p:nvPr/>
        </p:nvGrpSpPr>
        <p:grpSpPr>
          <a:xfrm>
            <a:off x="5940846" y="2492896"/>
            <a:ext cx="215330" cy="1440000"/>
            <a:chOff x="5796830" y="2492896"/>
            <a:chExt cx="215330" cy="1440000"/>
          </a:xfrm>
        </p:grpSpPr>
        <p:cxnSp>
          <p:nvCxnSpPr>
            <p:cNvPr id="100" name="直接箭头连接符 99"/>
            <p:cNvCxnSpPr/>
            <p:nvPr/>
          </p:nvCxnSpPr>
          <p:spPr bwMode="auto">
            <a:xfrm>
              <a:off x="5796830" y="2492896"/>
              <a:ext cx="144000" cy="1440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5796830" y="2493032"/>
              <a:ext cx="215330" cy="50392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5868144" y="1268760"/>
            <a:ext cx="288024" cy="1116000"/>
            <a:chOff x="5724128" y="1268760"/>
            <a:chExt cx="288024" cy="1116000"/>
          </a:xfrm>
        </p:grpSpPr>
        <p:cxnSp>
          <p:nvCxnSpPr>
            <p:cNvPr id="103" name="直接箭头连接符 102"/>
            <p:cNvCxnSpPr/>
            <p:nvPr/>
          </p:nvCxnSpPr>
          <p:spPr bwMode="auto">
            <a:xfrm>
              <a:off x="5796152" y="1268760"/>
              <a:ext cx="216000" cy="1116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5724128" y="2132856"/>
              <a:ext cx="252000" cy="10800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6588224" y="1268760"/>
            <a:ext cx="360016" cy="1152000"/>
            <a:chOff x="6444208" y="1268760"/>
            <a:chExt cx="360016" cy="1152000"/>
          </a:xfrm>
        </p:grpSpPr>
        <p:cxnSp>
          <p:nvCxnSpPr>
            <p:cNvPr id="106" name="直接箭头连接符 105"/>
            <p:cNvCxnSpPr/>
            <p:nvPr/>
          </p:nvCxnSpPr>
          <p:spPr bwMode="auto">
            <a:xfrm flipV="1">
              <a:off x="6444208" y="2132856"/>
              <a:ext cx="288000" cy="107872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6516208" y="1268760"/>
              <a:ext cx="288016" cy="1152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516216" y="1268760"/>
              <a:ext cx="21599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7308304" y="2492896"/>
            <a:ext cx="288032" cy="2592288"/>
            <a:chOff x="7164288" y="2492896"/>
            <a:chExt cx="288032" cy="2592288"/>
          </a:xfrm>
        </p:grpSpPr>
        <p:cxnSp>
          <p:nvCxnSpPr>
            <p:cNvPr id="111" name="直接箭头连接符 110"/>
            <p:cNvCxnSpPr/>
            <p:nvPr/>
          </p:nvCxnSpPr>
          <p:spPr bwMode="auto">
            <a:xfrm>
              <a:off x="7164288" y="3933192"/>
              <a:ext cx="288032" cy="215752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7236296" y="4869432"/>
              <a:ext cx="144016" cy="215752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236312" y="2492896"/>
              <a:ext cx="144000" cy="1440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4" name="组合 113"/>
          <p:cNvGrpSpPr/>
          <p:nvPr/>
        </p:nvGrpSpPr>
        <p:grpSpPr>
          <a:xfrm>
            <a:off x="6588224" y="1268760"/>
            <a:ext cx="1008104" cy="1152000"/>
            <a:chOff x="6444208" y="1268760"/>
            <a:chExt cx="1008104" cy="1152000"/>
          </a:xfrm>
        </p:grpSpPr>
        <p:cxnSp>
          <p:nvCxnSpPr>
            <p:cNvPr id="115" name="直接箭头连接符 114"/>
            <p:cNvCxnSpPr/>
            <p:nvPr/>
          </p:nvCxnSpPr>
          <p:spPr bwMode="auto">
            <a:xfrm>
              <a:off x="7236312" y="1268760"/>
              <a:ext cx="216000" cy="1152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6444208" y="2240728"/>
              <a:ext cx="972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117" name="表格 116"/>
          <p:cNvGraphicFramePr>
            <a:graphicFrameLocks noGrp="1"/>
          </p:cNvGraphicFramePr>
          <p:nvPr/>
        </p:nvGraphicFramePr>
        <p:xfrm>
          <a:off x="8244408" y="649136"/>
          <a:ext cx="720080" cy="458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(I5)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-22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$2=22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118" name="直接箭头连接符 117"/>
          <p:cNvCxnSpPr/>
          <p:nvPr/>
        </p:nvCxnSpPr>
        <p:spPr bwMode="auto">
          <a:xfrm flipV="1">
            <a:off x="8892480" y="1484784"/>
            <a:ext cx="0" cy="3600400"/>
          </a:xfrm>
          <a:prstGeom prst="straightConnector1">
            <a:avLst/>
          </a:prstGeom>
          <a:noFill/>
          <a:ln w="12700" cap="flat" cmpd="sng" algn="ctr">
            <a:solidFill>
              <a:srgbClr val="3333FF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119" name="组合 118"/>
          <p:cNvGrpSpPr/>
          <p:nvPr/>
        </p:nvGrpSpPr>
        <p:grpSpPr>
          <a:xfrm>
            <a:off x="8100392" y="2492896"/>
            <a:ext cx="288000" cy="1656184"/>
            <a:chOff x="7308304" y="2492896"/>
            <a:chExt cx="288000" cy="165618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flipV="1">
              <a:off x="7308304" y="2961080"/>
              <a:ext cx="288000" cy="1188000"/>
            </a:xfrm>
            <a:prstGeom prst="straightConnector1">
              <a:avLst/>
            </a:prstGeom>
            <a:noFill/>
            <a:ln w="12700" cap="flat" cmpd="sng" algn="ctr">
              <a:solidFill>
                <a:srgbClr val="3333FF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7380312" y="2492896"/>
              <a:ext cx="144000" cy="720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6588224" y="2493032"/>
            <a:ext cx="324000" cy="504048"/>
            <a:chOff x="6444208" y="2493032"/>
            <a:chExt cx="324000" cy="504048"/>
          </a:xfrm>
        </p:grpSpPr>
        <p:cxnSp>
          <p:nvCxnSpPr>
            <p:cNvPr id="123" name="直接箭头连接符 122"/>
            <p:cNvCxnSpPr/>
            <p:nvPr/>
          </p:nvCxnSpPr>
          <p:spPr bwMode="auto">
            <a:xfrm>
              <a:off x="6516208" y="2493032"/>
              <a:ext cx="144000" cy="50392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6444208" y="2996952"/>
              <a:ext cx="324000" cy="128"/>
            </a:xfrm>
            <a:prstGeom prst="straightConnector1">
              <a:avLst/>
            </a:prstGeom>
            <a:noFill/>
            <a:ln w="12700" cap="flat" cmpd="sng" algn="ctr">
              <a:solidFill>
                <a:srgbClr val="3333FF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5931" y="827992"/>
            <a:ext cx="8750330" cy="13422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*要求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各个段的</a:t>
            </a:r>
            <a:r>
              <a:rPr lang="zh-CN" altLang="en-US" sz="2200" b="1" u="sng" dirty="0">
                <a:solidFill>
                  <a:schemeClr val="tx1"/>
                </a:solidFill>
                <a:latin typeface="宋体" panose="02010600030101010101" pitchFamily="2" charset="-122"/>
              </a:rPr>
              <a:t>操作</a:t>
            </a:r>
            <a:r>
              <a:rPr lang="zh-CN" altLang="en-US" sz="2200" b="1" u="sng" dirty="0">
                <a:solidFill>
                  <a:srgbClr val="FF3300"/>
                </a:solidFill>
                <a:latin typeface="宋体" panose="02010600030101010101" pitchFamily="2" charset="-122"/>
              </a:rPr>
              <a:t>相互独立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1800" b="1" dirty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可以</a:t>
            </a:r>
            <a:r>
              <a:rPr lang="zh-CN" altLang="en-US" sz="1800" b="1" dirty="0">
                <a:solidFill>
                  <a:schemeClr val="tx1"/>
                </a:solidFill>
              </a:rPr>
              <a:t>重叠所需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方法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实现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76" name="Text Box 4"/>
          <p:cNvSpPr txBox="1">
            <a:spLocks noChangeArrowheads="1"/>
          </p:cNvSpPr>
          <p:nvPr/>
        </p:nvSpPr>
        <p:spPr bwMode="auto">
          <a:xfrm>
            <a:off x="215931" y="346193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流水线组成的基本要求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5E109CD-3953-43FA-AC9B-A4C32A511F9E}"/>
              </a:ext>
            </a:extLst>
          </p:cNvPr>
          <p:cNvGrpSpPr/>
          <p:nvPr/>
        </p:nvGrpSpPr>
        <p:grpSpPr>
          <a:xfrm>
            <a:off x="2088000" y="3536936"/>
            <a:ext cx="5761634" cy="1908000"/>
            <a:chOff x="1835573" y="3861048"/>
            <a:chExt cx="5761634" cy="1908000"/>
          </a:xfrm>
          <a:solidFill>
            <a:srgbClr val="CCFFFF">
              <a:alpha val="80000"/>
            </a:srgbClr>
          </a:solidFill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B73B772E-D22B-4736-B282-C424FEA37E19}"/>
                </a:ext>
              </a:extLst>
            </p:cNvPr>
            <p:cNvGrpSpPr/>
            <p:nvPr/>
          </p:nvGrpSpPr>
          <p:grpSpPr>
            <a:xfrm>
              <a:off x="1835573" y="3861048"/>
              <a:ext cx="4429634" cy="900000"/>
              <a:chOff x="1835573" y="3861048"/>
              <a:chExt cx="4429634" cy="900000"/>
            </a:xfrm>
            <a:grpFill/>
          </p:grpSpPr>
          <p:sp>
            <p:nvSpPr>
              <p:cNvPr id="192" name="Rectangle 99">
                <a:extLst>
                  <a:ext uri="{FF2B5EF4-FFF2-40B4-BE49-F238E27FC236}">
                    <a16:creationId xmlns:a16="http://schemas.microsoft.com/office/drawing/2014/main" id="{6FB4D558-53C9-4880-A5D8-E3A581B6647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835573" y="3861048"/>
                <a:ext cx="432966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99">
                <a:extLst>
                  <a:ext uri="{FF2B5EF4-FFF2-40B4-BE49-F238E27FC236}">
                    <a16:creationId xmlns:a16="http://schemas.microsoft.com/office/drawing/2014/main" id="{56DC4D4D-5BFC-4466-A39A-1CCF4787106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3167573" y="3861048"/>
                <a:ext cx="432000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99">
                <a:extLst>
                  <a:ext uri="{FF2B5EF4-FFF2-40B4-BE49-F238E27FC236}">
                    <a16:creationId xmlns:a16="http://schemas.microsoft.com/office/drawing/2014/main" id="{33C4ADDB-A59F-420E-B7D7-28FF6D1813D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4499573" y="3861048"/>
                <a:ext cx="433634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99">
                <a:extLst>
                  <a:ext uri="{FF2B5EF4-FFF2-40B4-BE49-F238E27FC236}">
                    <a16:creationId xmlns:a16="http://schemas.microsoft.com/office/drawing/2014/main" id="{4ED8A2E0-A4BF-4765-A361-4A1C482270A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5831573" y="3861048"/>
                <a:ext cx="433634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22F1720F-B2A3-48C7-B70B-4509E8B3E18E}"/>
                </a:ext>
              </a:extLst>
            </p:cNvPr>
            <p:cNvGrpSpPr/>
            <p:nvPr/>
          </p:nvGrpSpPr>
          <p:grpSpPr>
            <a:xfrm>
              <a:off x="3167573" y="4869048"/>
              <a:ext cx="4429634" cy="900000"/>
              <a:chOff x="1728205" y="3716920"/>
              <a:chExt cx="4429634" cy="900000"/>
            </a:xfrm>
            <a:grpFill/>
          </p:grpSpPr>
          <p:sp>
            <p:nvSpPr>
              <p:cNvPr id="188" name="Rectangle 99">
                <a:extLst>
                  <a:ext uri="{FF2B5EF4-FFF2-40B4-BE49-F238E27FC236}">
                    <a16:creationId xmlns:a16="http://schemas.microsoft.com/office/drawing/2014/main" id="{2F79B850-8A2F-4B2C-BA30-5EBC77E32F0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728205" y="3716920"/>
                <a:ext cx="432050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99">
                <a:extLst>
                  <a:ext uri="{FF2B5EF4-FFF2-40B4-BE49-F238E27FC236}">
                    <a16:creationId xmlns:a16="http://schemas.microsoft.com/office/drawing/2014/main" id="{A63F1205-D5AF-4037-BA06-05FE1E3F679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3060205" y="3716920"/>
                <a:ext cx="432000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99">
                <a:extLst>
                  <a:ext uri="{FF2B5EF4-FFF2-40B4-BE49-F238E27FC236}">
                    <a16:creationId xmlns:a16="http://schemas.microsoft.com/office/drawing/2014/main" id="{CF9B8A10-1E0A-49A6-B2C5-CAA7A22C6E3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4392205" y="3716920"/>
                <a:ext cx="433634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99">
                <a:extLst>
                  <a:ext uri="{FF2B5EF4-FFF2-40B4-BE49-F238E27FC236}">
                    <a16:creationId xmlns:a16="http://schemas.microsoft.com/office/drawing/2014/main" id="{A27556BA-13D1-47DA-94B6-CE6D0ED6423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5724205" y="3716920"/>
                <a:ext cx="433634" cy="900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rgbClr val="990099"/>
                </a:solidFill>
                <a:prstDash val="solid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F2F8F84F-B94D-41AB-B905-F579E26131A1}"/>
              </a:ext>
            </a:extLst>
          </p:cNvPr>
          <p:cNvGrpSpPr/>
          <p:nvPr/>
        </p:nvGrpSpPr>
        <p:grpSpPr>
          <a:xfrm>
            <a:off x="683895" y="3464936"/>
            <a:ext cx="8099425" cy="2736850"/>
            <a:chOff x="1077" y="6291"/>
            <a:chExt cx="12755" cy="4310"/>
          </a:xfrm>
        </p:grpSpPr>
        <p:sp>
          <p:nvSpPr>
            <p:cNvPr id="199" name="Text Box 104">
              <a:extLst>
                <a:ext uri="{FF2B5EF4-FFF2-40B4-BE49-F238E27FC236}">
                  <a16:creationId xmlns:a16="http://schemas.microsoft.com/office/drawing/2014/main" id="{6801EACA-CB10-425F-93F7-F3C51714ADA2}"/>
                </a:ext>
              </a:extLst>
            </p:cNvPr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77" y="6688"/>
              <a:ext cx="737" cy="680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指令</a:t>
              </a:r>
              <a:endPara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k</a:t>
              </a:r>
            </a:p>
          </p:txBody>
        </p:sp>
        <p:sp>
          <p:nvSpPr>
            <p:cNvPr id="200" name="Text Box 104">
              <a:extLst>
                <a:ext uri="{FF2B5EF4-FFF2-40B4-BE49-F238E27FC236}">
                  <a16:creationId xmlns:a16="http://schemas.microsoft.com/office/drawing/2014/main" id="{65A6C187-72CD-4BBE-B602-0B7EB6FAC95E}"/>
                </a:ext>
              </a:extLst>
            </p:cNvPr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077" y="8389"/>
              <a:ext cx="737" cy="680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指令</a:t>
              </a:r>
              <a:endPara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k+1</a:t>
              </a:r>
            </a:p>
          </p:txBody>
        </p:sp>
        <p:sp>
          <p:nvSpPr>
            <p:cNvPr id="201" name="Text Box 51">
              <a:extLst>
                <a:ext uri="{FF2B5EF4-FFF2-40B4-BE49-F238E27FC236}">
                  <a16:creationId xmlns:a16="http://schemas.microsoft.com/office/drawing/2014/main" id="{2F07692C-1444-46D2-A22A-042E0F46BC7E}"/>
                </a:ext>
              </a:extLst>
            </p:cNvPr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721" y="10261"/>
              <a:ext cx="10602" cy="340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0" rIns="18000" bIns="0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1              2             3               4             5            6</a:t>
              </a:r>
            </a:p>
          </p:txBody>
        </p:sp>
        <p:sp>
          <p:nvSpPr>
            <p:cNvPr id="202" name="Text Box 188">
              <a:extLst>
                <a:ext uri="{FF2B5EF4-FFF2-40B4-BE49-F238E27FC236}">
                  <a16:creationId xmlns:a16="http://schemas.microsoft.com/office/drawing/2014/main" id="{DE6CF0C5-C42F-471B-8EA8-89B8BF349D43}"/>
                </a:ext>
              </a:extLst>
            </p:cNvPr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3492" y="10091"/>
              <a:ext cx="340" cy="340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kumimoji="0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拍</a:t>
              </a:r>
            </a:p>
          </p:txBody>
        </p: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7C50E9DD-3591-4640-97B0-B675D6A847B4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 bwMode="auto">
            <a:xfrm flipV="1">
              <a:off x="1587" y="10261"/>
              <a:ext cx="1190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79F933E2-94B4-47CF-AD75-EF74E5D2FE86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 bwMode="auto">
            <a:xfrm rot="5400000">
              <a:off x="3857" y="10375"/>
              <a:ext cx="2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911908B5-CE7A-4CA6-86DC-A22AB5F94ABE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 bwMode="auto">
            <a:xfrm rot="5400000">
              <a:off x="1759" y="10375"/>
              <a:ext cx="2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ED906832-3D4C-41C0-A115-09C4BA5E7784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 bwMode="auto">
            <a:xfrm rot="5400000">
              <a:off x="8052" y="10375"/>
              <a:ext cx="2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CA8C1DA1-20E1-4FEB-960C-EC77A71CF5AC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 bwMode="auto">
            <a:xfrm rot="5400000">
              <a:off x="5954" y="10375"/>
              <a:ext cx="2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F044C953-C200-4A75-91C7-86FFED9DCFA6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 bwMode="auto">
            <a:xfrm rot="5400000">
              <a:off x="12247" y="10375"/>
              <a:ext cx="2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9DB128C6-2182-48F6-9F72-B3585A31F155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 bwMode="auto">
            <a:xfrm rot="5400000">
              <a:off x="10149" y="10375"/>
              <a:ext cx="2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C2B5C7BA-6689-4645-8E04-063B1C6CE64B}"/>
                </a:ext>
              </a:extLst>
            </p:cNvPr>
            <p:cNvCxnSpPr/>
            <p:nvPr>
              <p:custDataLst>
                <p:tags r:id="rId51"/>
              </p:custDataLst>
            </p:nvPr>
          </p:nvCxnSpPr>
          <p:spPr bwMode="auto">
            <a:xfrm flipH="1" flipV="1">
              <a:off x="3968" y="6291"/>
              <a:ext cx="0" cy="41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1201419B-16A6-422C-8DA6-B8E65C58D127}"/>
                </a:ext>
              </a:extLst>
            </p:cNvPr>
            <p:cNvCxnSpPr/>
            <p:nvPr>
              <p:custDataLst>
                <p:tags r:id="rId52"/>
              </p:custDataLst>
            </p:nvPr>
          </p:nvCxnSpPr>
          <p:spPr bwMode="auto">
            <a:xfrm flipH="1" flipV="1">
              <a:off x="12359" y="7879"/>
              <a:ext cx="0" cy="26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0E2B2F2F-EE0F-4187-8216-06F0EE6ED895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 bwMode="auto">
            <a:xfrm flipH="1" flipV="1">
              <a:off x="10261" y="6291"/>
              <a:ext cx="0" cy="41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2AFBFBC7-B08E-41CA-ACF4-7A720DB26883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 bwMode="auto">
            <a:xfrm flipH="1" flipV="1">
              <a:off x="8163" y="6291"/>
              <a:ext cx="0" cy="41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9EE6B917-46A2-4A65-B4C6-924CF42F1238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 bwMode="auto">
            <a:xfrm flipH="1" flipV="1">
              <a:off x="6066" y="6291"/>
              <a:ext cx="0" cy="41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0F984F95-09F2-4EF0-A1B8-17B07EEC0601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 bwMode="auto">
            <a:xfrm flipH="1" flipV="1">
              <a:off x="1870" y="6293"/>
              <a:ext cx="0" cy="41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sp>
          <p:nvSpPr>
            <p:cNvPr id="216" name="Text Box 161">
              <a:extLst>
                <a:ext uri="{FF2B5EF4-FFF2-40B4-BE49-F238E27FC236}">
                  <a16:creationId xmlns:a16="http://schemas.microsoft.com/office/drawing/2014/main" id="{A015E9D7-109A-42A5-A960-7024B907B0C5}"/>
                </a:ext>
              </a:extLst>
            </p:cNvPr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6406" y="6802"/>
              <a:ext cx="680" cy="454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7" name="Text Box 166">
              <a:extLst>
                <a:ext uri="{FF2B5EF4-FFF2-40B4-BE49-F238E27FC236}">
                  <a16:creationId xmlns:a16="http://schemas.microsoft.com/office/drawing/2014/main" id="{C5329C32-D64B-4F57-AEF7-D4C3812043AF}"/>
                </a:ext>
              </a:extLst>
            </p:cNvPr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696" y="6745"/>
              <a:ext cx="452" cy="79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vert"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</a:p>
          </p:txBody>
        </p:sp>
        <p:sp>
          <p:nvSpPr>
            <p:cNvPr id="218" name="Text Box 177">
              <a:extLst>
                <a:ext uri="{FF2B5EF4-FFF2-40B4-BE49-F238E27FC236}">
                  <a16:creationId xmlns:a16="http://schemas.microsoft.com/office/drawing/2014/main" id="{F53D5D8B-954D-4722-87E9-810657019C7F}"/>
                </a:ext>
              </a:extLst>
            </p:cNvPr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081" y="6405"/>
              <a:ext cx="454" cy="3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 eaLnBrk="0" hangingPunct="0"/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027D089D-0961-476B-BEAC-82D587F590AE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 bwMode="auto">
            <a:xfrm>
              <a:off x="3004" y="7541"/>
              <a:ext cx="283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0" name="Text Box 177">
              <a:extLst>
                <a:ext uri="{FF2B5EF4-FFF2-40B4-BE49-F238E27FC236}">
                  <a16:creationId xmlns:a16="http://schemas.microsoft.com/office/drawing/2014/main" id="{DB79D8FF-BC92-4CA0-8CED-7754D1822F82}"/>
                </a:ext>
              </a:extLst>
            </p:cNvPr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154" y="7312"/>
              <a:ext cx="862" cy="4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221" name="Text Box 185">
              <a:extLst>
                <a:ext uri="{FF2B5EF4-FFF2-40B4-BE49-F238E27FC236}">
                  <a16:creationId xmlns:a16="http://schemas.microsoft.com/office/drawing/2014/main" id="{9CA45477-5612-4B6D-ACCB-E1C2D2D72514}"/>
                </a:ext>
              </a:extLst>
            </p:cNvPr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437" y="6688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</a:p>
          </p:txBody>
        </p: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0F6DC982-5F9C-4D5C-B01B-33D03FD5AC00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 bwMode="auto">
            <a:xfrm>
              <a:off x="3968" y="7539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5CA5239D-99DA-4B5F-9E6A-581FC51F9FE0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 bwMode="auto">
            <a:xfrm>
              <a:off x="2777" y="6972"/>
              <a:ext cx="0" cy="3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458DFA38-7D40-4276-B6E6-ED4BED4ACF38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 bwMode="auto">
            <a:xfrm>
              <a:off x="4251" y="6859"/>
              <a:ext cx="45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7EB4F3CF-B49E-44D0-BABC-D966BF7DEC7D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 bwMode="auto">
            <a:xfrm>
              <a:off x="4251" y="7709"/>
              <a:ext cx="113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8AFBC544-721E-486A-8E20-1A4A46728A43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 bwMode="auto">
            <a:xfrm>
              <a:off x="4251" y="7195"/>
              <a:ext cx="45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6874928-CC70-49FF-9C01-2E6B1504A60D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 bwMode="auto">
            <a:xfrm>
              <a:off x="4535" y="6518"/>
              <a:ext cx="8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B15E4425-1D9A-475B-8E1A-FFD6BBC3CCCE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 bwMode="auto">
            <a:xfrm>
              <a:off x="5159" y="6858"/>
              <a:ext cx="227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6F0F4266-652B-479D-9245-92BC9D0FB13E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 bwMode="auto">
            <a:xfrm>
              <a:off x="5159" y="7198"/>
              <a:ext cx="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BF9176D-14D3-46D8-9BC5-5BC62AE65EEF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 bwMode="auto">
            <a:xfrm>
              <a:off x="6066" y="6856"/>
              <a:ext cx="33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0ACE8D35-7890-4CE6-AD38-DA3949F3E6B5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 bwMode="auto">
            <a:xfrm>
              <a:off x="6066" y="7196"/>
              <a:ext cx="33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2" name="直接箭头连接符 121">
              <a:extLst>
                <a:ext uri="{FF2B5EF4-FFF2-40B4-BE49-F238E27FC236}">
                  <a16:creationId xmlns:a16="http://schemas.microsoft.com/office/drawing/2014/main" id="{D9D5B356-FF5E-482A-8370-C2D824FE4BFA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 bwMode="auto">
            <a:xfrm>
              <a:off x="6746" y="6519"/>
              <a:ext cx="0" cy="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F2098D03-0B09-4EAD-9E76-9C1C3DB4361E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 bwMode="auto">
            <a:xfrm>
              <a:off x="7086" y="7028"/>
              <a:ext cx="39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4" name="Rectangle 100">
              <a:extLst>
                <a:ext uri="{FF2B5EF4-FFF2-40B4-BE49-F238E27FC236}">
                  <a16:creationId xmlns:a16="http://schemas.microsoft.com/office/drawing/2014/main" id="{4160C222-DAEC-4F4B-BE5B-EBB7DE6BD7A8}"/>
                </a:ext>
              </a:extLst>
            </p:cNvPr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870" y="6405"/>
              <a:ext cx="452" cy="794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ALU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04CF04CB-655D-41BD-9F16-26C637E4A048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 bwMode="auto">
            <a:xfrm flipH="1">
              <a:off x="2324" y="7085"/>
              <a:ext cx="4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6" name="直接箭头连接符 123">
              <a:extLst>
                <a:ext uri="{FF2B5EF4-FFF2-40B4-BE49-F238E27FC236}">
                  <a16:creationId xmlns:a16="http://schemas.microsoft.com/office/drawing/2014/main" id="{7D4DE3D9-751A-4E18-A3AE-2262314106BC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 bwMode="auto">
            <a:xfrm>
              <a:off x="2324" y="6461"/>
              <a:ext cx="455" cy="225"/>
            </a:xfrm>
            <a:prstGeom prst="bentConnector3">
              <a:avLst>
                <a:gd name="adj1" fmla="val 9899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A0A7D57B-15B8-4463-965C-DE4E23752DC4}"/>
                </a:ext>
              </a:extLst>
            </p:cNvPr>
            <p:cNvCxnSpPr/>
            <p:nvPr>
              <p:custDataLst>
                <p:tags r:id="rId78"/>
              </p:custDataLst>
            </p:nvPr>
          </p:nvCxnSpPr>
          <p:spPr bwMode="auto">
            <a:xfrm>
              <a:off x="6057" y="6518"/>
              <a:ext cx="1417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4C132F5F-B91A-4658-95A9-C263FB28E0CE}"/>
                </a:ext>
              </a:extLst>
            </p:cNvPr>
            <p:cNvCxnSpPr/>
            <p:nvPr>
              <p:custDataLst>
                <p:tags r:id="rId79"/>
              </p:custDataLst>
            </p:nvPr>
          </p:nvCxnSpPr>
          <p:spPr bwMode="auto">
            <a:xfrm>
              <a:off x="6061" y="7709"/>
              <a:ext cx="141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9" name="Text Box 161">
              <a:extLst>
                <a:ext uri="{FF2B5EF4-FFF2-40B4-BE49-F238E27FC236}">
                  <a16:creationId xmlns:a16="http://schemas.microsoft.com/office/drawing/2014/main" id="{ED5A5DB4-7372-4091-B585-72DE5C5933C9}"/>
                </a:ext>
              </a:extLst>
            </p:cNvPr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8503" y="6972"/>
              <a:ext cx="794" cy="51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40" name="直接箭头连接符 157">
              <a:extLst>
                <a:ext uri="{FF2B5EF4-FFF2-40B4-BE49-F238E27FC236}">
                  <a16:creationId xmlns:a16="http://schemas.microsoft.com/office/drawing/2014/main" id="{F95F56E1-01E5-41F8-BCB3-6AF8DB92D0E6}"/>
                </a:ext>
              </a:extLst>
            </p:cNvPr>
            <p:cNvCxnSpPr/>
            <p:nvPr>
              <p:custDataLst>
                <p:tags r:id="rId81"/>
              </p:custDataLst>
            </p:nvPr>
          </p:nvCxnSpPr>
          <p:spPr bwMode="auto">
            <a:xfrm>
              <a:off x="6179" y="7199"/>
              <a:ext cx="1304" cy="170"/>
            </a:xfrm>
            <a:prstGeom prst="bentConnector3">
              <a:avLst>
                <a:gd name="adj1" fmla="val -13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98757A8A-45E7-4363-B4D3-0FF0BE62F8D9}"/>
                </a:ext>
              </a:extLst>
            </p:cNvPr>
            <p:cNvCxnSpPr/>
            <p:nvPr>
              <p:custDataLst>
                <p:tags r:id="rId82"/>
              </p:custDataLst>
            </p:nvPr>
          </p:nvCxnSpPr>
          <p:spPr bwMode="auto">
            <a:xfrm>
              <a:off x="8163" y="7083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8B504909-782B-43FC-9232-65FEB82833B8}"/>
                </a:ext>
              </a:extLst>
            </p:cNvPr>
            <p:cNvCxnSpPr/>
            <p:nvPr>
              <p:custDataLst>
                <p:tags r:id="rId83"/>
              </p:custDataLst>
            </p:nvPr>
          </p:nvCxnSpPr>
          <p:spPr bwMode="auto">
            <a:xfrm>
              <a:off x="8163" y="7369"/>
              <a:ext cx="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2531B7B4-71D0-4DEA-B147-0A83177F5929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 bwMode="auto">
            <a:xfrm>
              <a:off x="9297" y="7255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2BBFF9E0-5271-4A25-B049-A6615960D2DC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 bwMode="auto">
            <a:xfrm>
              <a:off x="8163" y="7709"/>
              <a:ext cx="141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77">
              <a:extLst>
                <a:ext uri="{FF2B5EF4-FFF2-40B4-BE49-F238E27FC236}">
                  <a16:creationId xmlns:a16="http://schemas.microsoft.com/office/drawing/2014/main" id="{2B5F9AB5-3FB8-47BD-9109-7E1C118A52B1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 bwMode="auto">
            <a:xfrm rot="5400000" flipH="1" flipV="1">
              <a:off x="10147" y="6915"/>
              <a:ext cx="454" cy="227"/>
            </a:xfrm>
            <a:prstGeom prst="bentConnector3">
              <a:avLst>
                <a:gd name="adj1" fmla="val -209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157">
              <a:extLst>
                <a:ext uri="{FF2B5EF4-FFF2-40B4-BE49-F238E27FC236}">
                  <a16:creationId xmlns:a16="http://schemas.microsoft.com/office/drawing/2014/main" id="{1C2B89B9-8CC7-404C-B062-BD1E396929A1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 bwMode="auto">
            <a:xfrm flipV="1">
              <a:off x="8277" y="6802"/>
              <a:ext cx="1304" cy="283"/>
            </a:xfrm>
            <a:prstGeom prst="bentConnector3">
              <a:avLst>
                <a:gd name="adj1" fmla="val -13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2D795E99-F33D-48A4-A6FF-A25E8B9621DF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 bwMode="auto">
            <a:xfrm>
              <a:off x="8163" y="6518"/>
              <a:ext cx="141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8" name="直接箭头连接符 121">
              <a:extLst>
                <a:ext uri="{FF2B5EF4-FFF2-40B4-BE49-F238E27FC236}">
                  <a16:creationId xmlns:a16="http://schemas.microsoft.com/office/drawing/2014/main" id="{5F6728B1-E91B-4515-8486-CBF6D49641B3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 bwMode="auto">
            <a:xfrm>
              <a:off x="9014" y="6518"/>
              <a:ext cx="0" cy="4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5E023C68-F852-4440-822C-84F4E1756169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 bwMode="auto">
            <a:xfrm flipV="1">
              <a:off x="10261" y="6518"/>
              <a:ext cx="45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7100EAA1-0EA9-42F0-97C9-889D03579434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 bwMode="auto">
            <a:xfrm>
              <a:off x="10261" y="7709"/>
              <a:ext cx="45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66">
              <a:extLst>
                <a:ext uri="{FF2B5EF4-FFF2-40B4-BE49-F238E27FC236}">
                  <a16:creationId xmlns:a16="http://schemas.microsoft.com/office/drawing/2014/main" id="{31B4BA67-3FC2-463D-8F51-0B9D5742749E}"/>
                </a:ext>
              </a:extLst>
            </p:cNvPr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0714" y="6461"/>
              <a:ext cx="454" cy="130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prstDash val="sysDash"/>
              <a:miter lim="800000"/>
            </a:ln>
          </p:spPr>
          <p:txBody>
            <a:bodyPr vert="vert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8A379140-1785-419E-A778-213D5FFF4482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 bwMode="auto">
            <a:xfrm flipV="1">
              <a:off x="10261" y="6802"/>
              <a:ext cx="452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B6ADDBC5-6622-4C74-ACD5-B2F03BA00482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 bwMode="auto">
            <a:xfrm flipV="1">
              <a:off x="7256" y="6802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54" name="Text Box 164">
              <a:extLst>
                <a:ext uri="{FF2B5EF4-FFF2-40B4-BE49-F238E27FC236}">
                  <a16:creationId xmlns:a16="http://schemas.microsoft.com/office/drawing/2014/main" id="{27FDB94A-C2B7-4486-B9E2-E61F5DAA8CE4}"/>
                </a:ext>
              </a:extLst>
            </p:cNvPr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5385" y="7028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55" name="Text Box 165">
              <a:extLst>
                <a:ext uri="{FF2B5EF4-FFF2-40B4-BE49-F238E27FC236}">
                  <a16:creationId xmlns:a16="http://schemas.microsoft.com/office/drawing/2014/main" id="{3BF52AB6-16D9-489D-8FD9-1663EE2E2BD0}"/>
                </a:ext>
              </a:extLst>
            </p:cNvPr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5385" y="674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256" name="Text Box 165">
              <a:extLst>
                <a:ext uri="{FF2B5EF4-FFF2-40B4-BE49-F238E27FC236}">
                  <a16:creationId xmlns:a16="http://schemas.microsoft.com/office/drawing/2014/main" id="{D4A93475-BD4B-4867-9E74-216647A1C33E}"/>
                </a:ext>
              </a:extLst>
            </p:cNvPr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7483" y="691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spc="-150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ALUO</a:t>
              </a:r>
            </a:p>
          </p:txBody>
        </p:sp>
        <p:sp>
          <p:nvSpPr>
            <p:cNvPr id="257" name="Text Box 185">
              <a:extLst>
                <a:ext uri="{FF2B5EF4-FFF2-40B4-BE49-F238E27FC236}">
                  <a16:creationId xmlns:a16="http://schemas.microsoft.com/office/drawing/2014/main" id="{C995F858-49C2-45CC-B56F-4E9BAE384752}"/>
                </a:ext>
              </a:extLst>
            </p:cNvPr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3288" y="7426"/>
              <a:ext cx="682" cy="2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</a:p>
          </p:txBody>
        </p: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CE0164D9-59DC-4D10-BA62-86691E226479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 bwMode="auto">
            <a:xfrm flipV="1">
              <a:off x="4251" y="6745"/>
              <a:ext cx="0" cy="1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B761F596-5C48-49F0-B76D-C4A85642B903}"/>
                </a:ext>
              </a:extLst>
            </p:cNvPr>
            <p:cNvCxnSpPr/>
            <p:nvPr>
              <p:custDataLst>
                <p:tags r:id="rId100"/>
              </p:custDataLst>
            </p:nvPr>
          </p:nvCxnSpPr>
          <p:spPr bwMode="auto">
            <a:xfrm>
              <a:off x="5385" y="6518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9AF9BDFF-A673-4E36-B26F-2F0FB959ED09}"/>
                </a:ext>
              </a:extLst>
            </p:cNvPr>
            <p:cNvCxnSpPr/>
            <p:nvPr>
              <p:custDataLst>
                <p:tags r:id="rId101"/>
              </p:custDataLst>
            </p:nvPr>
          </p:nvCxnSpPr>
          <p:spPr bwMode="auto">
            <a:xfrm>
              <a:off x="7483" y="6518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A9DB21AC-DB65-47EE-BBEF-6223EC9C33E9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 bwMode="auto">
            <a:xfrm>
              <a:off x="9581" y="6518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03A35380-E810-4D8B-A67F-85F911472C26}"/>
                </a:ext>
              </a:extLst>
            </p:cNvPr>
            <p:cNvCxnSpPr/>
            <p:nvPr>
              <p:custDataLst>
                <p:tags r:id="rId103"/>
              </p:custDataLst>
            </p:nvPr>
          </p:nvCxnSpPr>
          <p:spPr bwMode="auto">
            <a:xfrm>
              <a:off x="5385" y="7709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38759862-B112-4300-ABE5-827A592FF2E9}"/>
                </a:ext>
              </a:extLst>
            </p:cNvPr>
            <p:cNvCxnSpPr/>
            <p:nvPr>
              <p:custDataLst>
                <p:tags r:id="rId104"/>
              </p:custDataLst>
            </p:nvPr>
          </p:nvCxnSpPr>
          <p:spPr bwMode="auto">
            <a:xfrm>
              <a:off x="7483" y="7709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69C3A1E1-B7D4-410B-A7F6-4B70D1AED0DA}"/>
                </a:ext>
              </a:extLst>
            </p:cNvPr>
            <p:cNvCxnSpPr/>
            <p:nvPr>
              <p:custDataLst>
                <p:tags r:id="rId105"/>
              </p:custDataLst>
            </p:nvPr>
          </p:nvCxnSpPr>
          <p:spPr bwMode="auto">
            <a:xfrm>
              <a:off x="9581" y="7709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6E94231B-3108-4E45-B19A-866ABB9CA06D}"/>
                </a:ext>
              </a:extLst>
            </p:cNvPr>
            <p:cNvCxnSpPr/>
            <p:nvPr>
              <p:custDataLst>
                <p:tags r:id="rId106"/>
              </p:custDataLst>
            </p:nvPr>
          </p:nvCxnSpPr>
          <p:spPr bwMode="auto">
            <a:xfrm>
              <a:off x="7483" y="7369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F1FD957C-247A-4DD0-927A-2197C81DD73D}"/>
                </a:ext>
              </a:extLst>
            </p:cNvPr>
            <p:cNvCxnSpPr/>
            <p:nvPr>
              <p:custDataLst>
                <p:tags r:id="rId107"/>
              </p:custDataLst>
            </p:nvPr>
          </p:nvCxnSpPr>
          <p:spPr bwMode="auto">
            <a:xfrm>
              <a:off x="9581" y="7256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8EC497A3-12F4-4851-85D8-0CF765CAF958}"/>
                </a:ext>
              </a:extLst>
            </p:cNvPr>
            <p:cNvCxnSpPr/>
            <p:nvPr>
              <p:custDataLst>
                <p:tags r:id="rId108"/>
              </p:custDataLst>
            </p:nvPr>
          </p:nvCxnSpPr>
          <p:spPr bwMode="auto">
            <a:xfrm>
              <a:off x="9581" y="6803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8" name="Text Box 161">
              <a:extLst>
                <a:ext uri="{FF2B5EF4-FFF2-40B4-BE49-F238E27FC236}">
                  <a16:creationId xmlns:a16="http://schemas.microsoft.com/office/drawing/2014/main" id="{3F21D266-E402-4891-897A-708998379155}"/>
                </a:ext>
              </a:extLst>
            </p:cNvPr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8504" y="8389"/>
              <a:ext cx="680" cy="454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9" name="Text Box 166">
              <a:extLst>
                <a:ext uri="{FF2B5EF4-FFF2-40B4-BE49-F238E27FC236}">
                  <a16:creationId xmlns:a16="http://schemas.microsoft.com/office/drawing/2014/main" id="{2503CABF-E9F1-4E2A-8A23-4AEB53987DF9}"/>
                </a:ext>
              </a:extLst>
            </p:cNvPr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6794" y="8332"/>
              <a:ext cx="452" cy="79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vert"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</a:p>
          </p:txBody>
        </p:sp>
        <p:sp>
          <p:nvSpPr>
            <p:cNvPr id="270" name="Text Box 177">
              <a:extLst>
                <a:ext uri="{FF2B5EF4-FFF2-40B4-BE49-F238E27FC236}">
                  <a16:creationId xmlns:a16="http://schemas.microsoft.com/office/drawing/2014/main" id="{20A29A0F-BEB4-442A-8A4C-A11B76DC9BD8}"/>
                </a:ext>
              </a:extLst>
            </p:cNvPr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6179" y="7992"/>
              <a:ext cx="454" cy="3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 eaLnBrk="0" hangingPunct="0"/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FE7DD86B-D44E-4A2C-914E-9BA770C07A97}"/>
                </a:ext>
              </a:extLst>
            </p:cNvPr>
            <p:cNvCxnSpPr/>
            <p:nvPr>
              <p:custDataLst>
                <p:tags r:id="rId112"/>
              </p:custDataLst>
            </p:nvPr>
          </p:nvCxnSpPr>
          <p:spPr bwMode="auto">
            <a:xfrm>
              <a:off x="5102" y="9128"/>
              <a:ext cx="283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2" name="Text Box 177">
              <a:extLst>
                <a:ext uri="{FF2B5EF4-FFF2-40B4-BE49-F238E27FC236}">
                  <a16:creationId xmlns:a16="http://schemas.microsoft.com/office/drawing/2014/main" id="{67F06A4D-6AD4-459B-A2CC-8FE52584362E}"/>
                </a:ext>
              </a:extLst>
            </p:cNvPr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252" y="8899"/>
              <a:ext cx="862" cy="4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273" name="Text Box 185">
              <a:extLst>
                <a:ext uri="{FF2B5EF4-FFF2-40B4-BE49-F238E27FC236}">
                  <a16:creationId xmlns:a16="http://schemas.microsoft.com/office/drawing/2014/main" id="{AA7866EE-831A-452D-B604-7BA617BCB0D0}"/>
                </a:ext>
              </a:extLst>
            </p:cNvPr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535" y="827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</a:p>
          </p:txBody>
        </p: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76EF6E21-3E5B-410D-8444-C8528E5E3F21}"/>
                </a:ext>
              </a:extLst>
            </p:cNvPr>
            <p:cNvCxnSpPr/>
            <p:nvPr>
              <p:custDataLst>
                <p:tags r:id="rId115"/>
              </p:custDataLst>
            </p:nvPr>
          </p:nvCxnSpPr>
          <p:spPr bwMode="auto">
            <a:xfrm>
              <a:off x="6066" y="9126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2B3E5251-F98E-4949-82F0-689AB94BC3DF}"/>
                </a:ext>
              </a:extLst>
            </p:cNvPr>
            <p:cNvCxnSpPr/>
            <p:nvPr>
              <p:custDataLst>
                <p:tags r:id="rId116"/>
              </p:custDataLst>
            </p:nvPr>
          </p:nvCxnSpPr>
          <p:spPr bwMode="auto">
            <a:xfrm>
              <a:off x="4875" y="8559"/>
              <a:ext cx="0" cy="3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E6426876-2AD3-418F-8C79-A330D7444142}"/>
                </a:ext>
              </a:extLst>
            </p:cNvPr>
            <p:cNvCxnSpPr/>
            <p:nvPr>
              <p:custDataLst>
                <p:tags r:id="rId117"/>
              </p:custDataLst>
            </p:nvPr>
          </p:nvCxnSpPr>
          <p:spPr bwMode="auto">
            <a:xfrm>
              <a:off x="6349" y="8446"/>
              <a:ext cx="45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9B38E5BE-6CE8-450D-8359-D282B085F17F}"/>
                </a:ext>
              </a:extLst>
            </p:cNvPr>
            <p:cNvCxnSpPr/>
            <p:nvPr>
              <p:custDataLst>
                <p:tags r:id="rId118"/>
              </p:custDataLst>
            </p:nvPr>
          </p:nvCxnSpPr>
          <p:spPr bwMode="auto">
            <a:xfrm>
              <a:off x="6349" y="9296"/>
              <a:ext cx="113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85">
              <a:extLst>
                <a:ext uri="{FF2B5EF4-FFF2-40B4-BE49-F238E27FC236}">
                  <a16:creationId xmlns:a16="http://schemas.microsoft.com/office/drawing/2014/main" id="{375BD278-B707-4309-9AF4-ED206292746B}"/>
                </a:ext>
              </a:extLst>
            </p:cNvPr>
            <p:cNvCxnSpPr/>
            <p:nvPr>
              <p:custDataLst>
                <p:tags r:id="rId119"/>
              </p:custDataLst>
            </p:nvPr>
          </p:nvCxnSpPr>
          <p:spPr bwMode="auto">
            <a:xfrm>
              <a:off x="6349" y="8782"/>
              <a:ext cx="45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C3E67757-6E54-47E0-8211-16F41FD047F1}"/>
                </a:ext>
              </a:extLst>
            </p:cNvPr>
            <p:cNvCxnSpPr/>
            <p:nvPr>
              <p:custDataLst>
                <p:tags r:id="rId120"/>
              </p:custDataLst>
            </p:nvPr>
          </p:nvCxnSpPr>
          <p:spPr bwMode="auto">
            <a:xfrm>
              <a:off x="6633" y="8105"/>
              <a:ext cx="8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8" name="直接箭头连接符 417">
              <a:extLst>
                <a:ext uri="{FF2B5EF4-FFF2-40B4-BE49-F238E27FC236}">
                  <a16:creationId xmlns:a16="http://schemas.microsoft.com/office/drawing/2014/main" id="{CEDE927E-569D-4148-A868-CCE9A0F67C12}"/>
                </a:ext>
              </a:extLst>
            </p:cNvPr>
            <p:cNvCxnSpPr/>
            <p:nvPr>
              <p:custDataLst>
                <p:tags r:id="rId121"/>
              </p:custDataLst>
            </p:nvPr>
          </p:nvCxnSpPr>
          <p:spPr bwMode="auto">
            <a:xfrm>
              <a:off x="7257" y="8445"/>
              <a:ext cx="227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9" name="直接箭头连接符 418">
              <a:extLst>
                <a:ext uri="{FF2B5EF4-FFF2-40B4-BE49-F238E27FC236}">
                  <a16:creationId xmlns:a16="http://schemas.microsoft.com/office/drawing/2014/main" id="{D4503C72-3483-4A16-BB86-1AAD9D75C063}"/>
                </a:ext>
              </a:extLst>
            </p:cNvPr>
            <p:cNvCxnSpPr/>
            <p:nvPr>
              <p:custDataLst>
                <p:tags r:id="rId122"/>
              </p:custDataLst>
            </p:nvPr>
          </p:nvCxnSpPr>
          <p:spPr bwMode="auto">
            <a:xfrm>
              <a:off x="7257" y="8785"/>
              <a:ext cx="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0" name="直接箭头连接符 419">
              <a:extLst>
                <a:ext uri="{FF2B5EF4-FFF2-40B4-BE49-F238E27FC236}">
                  <a16:creationId xmlns:a16="http://schemas.microsoft.com/office/drawing/2014/main" id="{1DE3D773-3FFD-432B-AD89-D7AE29A35E43}"/>
                </a:ext>
              </a:extLst>
            </p:cNvPr>
            <p:cNvCxnSpPr/>
            <p:nvPr>
              <p:custDataLst>
                <p:tags r:id="rId123"/>
              </p:custDataLst>
            </p:nvPr>
          </p:nvCxnSpPr>
          <p:spPr bwMode="auto">
            <a:xfrm>
              <a:off x="8164" y="8443"/>
              <a:ext cx="33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1" name="直接箭头连接符 420">
              <a:extLst>
                <a:ext uri="{FF2B5EF4-FFF2-40B4-BE49-F238E27FC236}">
                  <a16:creationId xmlns:a16="http://schemas.microsoft.com/office/drawing/2014/main" id="{F4C9DDB4-6D6A-4114-BAC3-4E73955B89B8}"/>
                </a:ext>
              </a:extLst>
            </p:cNvPr>
            <p:cNvCxnSpPr/>
            <p:nvPr>
              <p:custDataLst>
                <p:tags r:id="rId124"/>
              </p:custDataLst>
            </p:nvPr>
          </p:nvCxnSpPr>
          <p:spPr bwMode="auto">
            <a:xfrm>
              <a:off x="8164" y="8783"/>
              <a:ext cx="33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2" name="直接箭头连接符 121">
              <a:extLst>
                <a:ext uri="{FF2B5EF4-FFF2-40B4-BE49-F238E27FC236}">
                  <a16:creationId xmlns:a16="http://schemas.microsoft.com/office/drawing/2014/main" id="{3145FD98-DF08-452F-9C63-D7777F232F6A}"/>
                </a:ext>
              </a:extLst>
            </p:cNvPr>
            <p:cNvCxnSpPr/>
            <p:nvPr>
              <p:custDataLst>
                <p:tags r:id="rId125"/>
              </p:custDataLst>
            </p:nvPr>
          </p:nvCxnSpPr>
          <p:spPr bwMode="auto">
            <a:xfrm>
              <a:off x="8844" y="8106"/>
              <a:ext cx="0" cy="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3" name="直接箭头连接符 422">
              <a:extLst>
                <a:ext uri="{FF2B5EF4-FFF2-40B4-BE49-F238E27FC236}">
                  <a16:creationId xmlns:a16="http://schemas.microsoft.com/office/drawing/2014/main" id="{D31EF6E3-AE99-43D5-8C48-9CB9277E84C3}"/>
                </a:ext>
              </a:extLst>
            </p:cNvPr>
            <p:cNvCxnSpPr/>
            <p:nvPr>
              <p:custDataLst>
                <p:tags r:id="rId126"/>
              </p:custDataLst>
            </p:nvPr>
          </p:nvCxnSpPr>
          <p:spPr bwMode="auto">
            <a:xfrm>
              <a:off x="9184" y="8615"/>
              <a:ext cx="39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4" name="Rectangle 100">
              <a:extLst>
                <a:ext uri="{FF2B5EF4-FFF2-40B4-BE49-F238E27FC236}">
                  <a16:creationId xmlns:a16="http://schemas.microsoft.com/office/drawing/2014/main" id="{871FAE46-2AAA-4C91-9B45-571A6A058EE9}"/>
                </a:ext>
              </a:extLst>
            </p:cNvPr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3968" y="7992"/>
              <a:ext cx="452" cy="794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ALU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5" name="直接箭头连接符 424">
              <a:extLst>
                <a:ext uri="{FF2B5EF4-FFF2-40B4-BE49-F238E27FC236}">
                  <a16:creationId xmlns:a16="http://schemas.microsoft.com/office/drawing/2014/main" id="{DA77ECF1-6151-4412-8BBD-13D82E2FA04A}"/>
                </a:ext>
              </a:extLst>
            </p:cNvPr>
            <p:cNvCxnSpPr/>
            <p:nvPr>
              <p:custDataLst>
                <p:tags r:id="rId128"/>
              </p:custDataLst>
            </p:nvPr>
          </p:nvCxnSpPr>
          <p:spPr bwMode="auto">
            <a:xfrm flipH="1">
              <a:off x="4422" y="8672"/>
              <a:ext cx="4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26" name="直接箭头连接符 123">
              <a:extLst>
                <a:ext uri="{FF2B5EF4-FFF2-40B4-BE49-F238E27FC236}">
                  <a16:creationId xmlns:a16="http://schemas.microsoft.com/office/drawing/2014/main" id="{57313BE2-A585-4826-A58A-56B6121AD769}"/>
                </a:ext>
              </a:extLst>
            </p:cNvPr>
            <p:cNvCxnSpPr/>
            <p:nvPr>
              <p:custDataLst>
                <p:tags r:id="rId129"/>
              </p:custDataLst>
            </p:nvPr>
          </p:nvCxnSpPr>
          <p:spPr bwMode="auto">
            <a:xfrm>
              <a:off x="4422" y="8048"/>
              <a:ext cx="455" cy="225"/>
            </a:xfrm>
            <a:prstGeom prst="bentConnector3">
              <a:avLst>
                <a:gd name="adj1" fmla="val 9899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7" name="直接箭头连接符 426">
              <a:extLst>
                <a:ext uri="{FF2B5EF4-FFF2-40B4-BE49-F238E27FC236}">
                  <a16:creationId xmlns:a16="http://schemas.microsoft.com/office/drawing/2014/main" id="{160383C6-BA84-4677-B4DC-FDA14F9C37A6}"/>
                </a:ext>
              </a:extLst>
            </p:cNvPr>
            <p:cNvCxnSpPr/>
            <p:nvPr>
              <p:custDataLst>
                <p:tags r:id="rId130"/>
              </p:custDataLst>
            </p:nvPr>
          </p:nvCxnSpPr>
          <p:spPr bwMode="auto">
            <a:xfrm>
              <a:off x="8155" y="8105"/>
              <a:ext cx="1417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8" name="直接箭头连接符 427">
              <a:extLst>
                <a:ext uri="{FF2B5EF4-FFF2-40B4-BE49-F238E27FC236}">
                  <a16:creationId xmlns:a16="http://schemas.microsoft.com/office/drawing/2014/main" id="{58D5BAC1-80DB-4917-9315-04EAF6294E91}"/>
                </a:ext>
              </a:extLst>
            </p:cNvPr>
            <p:cNvCxnSpPr/>
            <p:nvPr>
              <p:custDataLst>
                <p:tags r:id="rId131"/>
              </p:custDataLst>
            </p:nvPr>
          </p:nvCxnSpPr>
          <p:spPr bwMode="auto">
            <a:xfrm>
              <a:off x="8159" y="9296"/>
              <a:ext cx="141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9" name="Text Box 161">
              <a:extLst>
                <a:ext uri="{FF2B5EF4-FFF2-40B4-BE49-F238E27FC236}">
                  <a16:creationId xmlns:a16="http://schemas.microsoft.com/office/drawing/2014/main" id="{082C5C84-738C-49B2-84C5-BE70277991A1}"/>
                </a:ext>
              </a:extLst>
            </p:cNvPr>
            <p:cNvSpPr txBox="1"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01" y="8559"/>
              <a:ext cx="794" cy="51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30" name="直接箭头连接符 157">
              <a:extLst>
                <a:ext uri="{FF2B5EF4-FFF2-40B4-BE49-F238E27FC236}">
                  <a16:creationId xmlns:a16="http://schemas.microsoft.com/office/drawing/2014/main" id="{F6AF9DFC-DF7E-496A-9DA7-D0394A236AA2}"/>
                </a:ext>
              </a:extLst>
            </p:cNvPr>
            <p:cNvCxnSpPr/>
            <p:nvPr>
              <p:custDataLst>
                <p:tags r:id="rId133"/>
              </p:custDataLst>
            </p:nvPr>
          </p:nvCxnSpPr>
          <p:spPr bwMode="auto">
            <a:xfrm>
              <a:off x="8277" y="8786"/>
              <a:ext cx="1304" cy="170"/>
            </a:xfrm>
            <a:prstGeom prst="bentConnector3">
              <a:avLst>
                <a:gd name="adj1" fmla="val -13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31" name="直接箭头连接符 430">
              <a:extLst>
                <a:ext uri="{FF2B5EF4-FFF2-40B4-BE49-F238E27FC236}">
                  <a16:creationId xmlns:a16="http://schemas.microsoft.com/office/drawing/2014/main" id="{EB6B4EC5-4985-40AB-86F7-17DB743D5B9D}"/>
                </a:ext>
              </a:extLst>
            </p:cNvPr>
            <p:cNvCxnSpPr/>
            <p:nvPr>
              <p:custDataLst>
                <p:tags r:id="rId134"/>
              </p:custDataLst>
            </p:nvPr>
          </p:nvCxnSpPr>
          <p:spPr bwMode="auto">
            <a:xfrm>
              <a:off x="10261" y="8670"/>
              <a:ext cx="340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3610CC74-ABA4-4F8B-B917-1D1D9B60C22F}"/>
                </a:ext>
              </a:extLst>
            </p:cNvPr>
            <p:cNvCxnSpPr/>
            <p:nvPr>
              <p:custDataLst>
                <p:tags r:id="rId135"/>
              </p:custDataLst>
            </p:nvPr>
          </p:nvCxnSpPr>
          <p:spPr bwMode="auto">
            <a:xfrm>
              <a:off x="10261" y="8956"/>
              <a:ext cx="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3" name="直接箭头连接符 432">
              <a:extLst>
                <a:ext uri="{FF2B5EF4-FFF2-40B4-BE49-F238E27FC236}">
                  <a16:creationId xmlns:a16="http://schemas.microsoft.com/office/drawing/2014/main" id="{EFCA2458-E4FD-45F4-B8D5-231B3127C978}"/>
                </a:ext>
              </a:extLst>
            </p:cNvPr>
            <p:cNvCxnSpPr/>
            <p:nvPr>
              <p:custDataLst>
                <p:tags r:id="rId136"/>
              </p:custDataLst>
            </p:nvPr>
          </p:nvCxnSpPr>
          <p:spPr bwMode="auto">
            <a:xfrm>
              <a:off x="11395" y="8842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4" name="直接箭头连接符 433">
              <a:extLst>
                <a:ext uri="{FF2B5EF4-FFF2-40B4-BE49-F238E27FC236}">
                  <a16:creationId xmlns:a16="http://schemas.microsoft.com/office/drawing/2014/main" id="{21AB1A98-64D3-45FB-8C83-FD48E108D721}"/>
                </a:ext>
              </a:extLst>
            </p:cNvPr>
            <p:cNvCxnSpPr/>
            <p:nvPr>
              <p:custDataLst>
                <p:tags r:id="rId137"/>
              </p:custDataLst>
            </p:nvPr>
          </p:nvCxnSpPr>
          <p:spPr bwMode="auto">
            <a:xfrm>
              <a:off x="10261" y="9296"/>
              <a:ext cx="141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5" name="直接箭头连接符 177">
              <a:extLst>
                <a:ext uri="{FF2B5EF4-FFF2-40B4-BE49-F238E27FC236}">
                  <a16:creationId xmlns:a16="http://schemas.microsoft.com/office/drawing/2014/main" id="{E822F784-71BA-40EB-B7E7-A9AEBA74B093}"/>
                </a:ext>
              </a:extLst>
            </p:cNvPr>
            <p:cNvCxnSpPr/>
            <p:nvPr>
              <p:custDataLst>
                <p:tags r:id="rId138"/>
              </p:custDataLst>
            </p:nvPr>
          </p:nvCxnSpPr>
          <p:spPr bwMode="auto">
            <a:xfrm rot="5400000" flipH="1" flipV="1">
              <a:off x="12245" y="8502"/>
              <a:ext cx="454" cy="227"/>
            </a:xfrm>
            <a:prstGeom prst="bentConnector3">
              <a:avLst>
                <a:gd name="adj1" fmla="val -209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6" name="直接箭头连接符 157">
              <a:extLst>
                <a:ext uri="{FF2B5EF4-FFF2-40B4-BE49-F238E27FC236}">
                  <a16:creationId xmlns:a16="http://schemas.microsoft.com/office/drawing/2014/main" id="{5391637E-755F-4521-9611-5F80F15D2AD9}"/>
                </a:ext>
              </a:extLst>
            </p:cNvPr>
            <p:cNvCxnSpPr/>
            <p:nvPr>
              <p:custDataLst>
                <p:tags r:id="rId139"/>
              </p:custDataLst>
            </p:nvPr>
          </p:nvCxnSpPr>
          <p:spPr bwMode="auto">
            <a:xfrm flipV="1">
              <a:off x="10375" y="8389"/>
              <a:ext cx="1304" cy="283"/>
            </a:xfrm>
            <a:prstGeom prst="bentConnector3">
              <a:avLst>
                <a:gd name="adj1" fmla="val -13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37" name="直接箭头连接符 436">
              <a:extLst>
                <a:ext uri="{FF2B5EF4-FFF2-40B4-BE49-F238E27FC236}">
                  <a16:creationId xmlns:a16="http://schemas.microsoft.com/office/drawing/2014/main" id="{C8506936-6410-41EB-8462-7A3ED0FF6E0D}"/>
                </a:ext>
              </a:extLst>
            </p:cNvPr>
            <p:cNvCxnSpPr/>
            <p:nvPr>
              <p:custDataLst>
                <p:tags r:id="rId140"/>
              </p:custDataLst>
            </p:nvPr>
          </p:nvCxnSpPr>
          <p:spPr bwMode="auto">
            <a:xfrm>
              <a:off x="10261" y="8105"/>
              <a:ext cx="141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8" name="直接箭头连接符 121">
              <a:extLst>
                <a:ext uri="{FF2B5EF4-FFF2-40B4-BE49-F238E27FC236}">
                  <a16:creationId xmlns:a16="http://schemas.microsoft.com/office/drawing/2014/main" id="{C4841D4E-F047-486E-9247-65264260148A}"/>
                </a:ext>
              </a:extLst>
            </p:cNvPr>
            <p:cNvCxnSpPr/>
            <p:nvPr>
              <p:custDataLst>
                <p:tags r:id="rId141"/>
              </p:custDataLst>
            </p:nvPr>
          </p:nvCxnSpPr>
          <p:spPr bwMode="auto">
            <a:xfrm>
              <a:off x="11112" y="8105"/>
              <a:ext cx="0" cy="4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9" name="直接箭头连接符 438">
              <a:extLst>
                <a:ext uri="{FF2B5EF4-FFF2-40B4-BE49-F238E27FC236}">
                  <a16:creationId xmlns:a16="http://schemas.microsoft.com/office/drawing/2014/main" id="{73C302B1-D488-4962-BD59-0E44BD090CA0}"/>
                </a:ext>
              </a:extLst>
            </p:cNvPr>
            <p:cNvCxnSpPr/>
            <p:nvPr>
              <p:custDataLst>
                <p:tags r:id="rId142"/>
              </p:custDataLst>
            </p:nvPr>
          </p:nvCxnSpPr>
          <p:spPr bwMode="auto">
            <a:xfrm flipV="1">
              <a:off x="12359" y="8105"/>
              <a:ext cx="45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0" name="直接箭头连接符 439">
              <a:extLst>
                <a:ext uri="{FF2B5EF4-FFF2-40B4-BE49-F238E27FC236}">
                  <a16:creationId xmlns:a16="http://schemas.microsoft.com/office/drawing/2014/main" id="{1A480209-CCEE-4918-A81F-16CF1C919A8E}"/>
                </a:ext>
              </a:extLst>
            </p:cNvPr>
            <p:cNvCxnSpPr/>
            <p:nvPr>
              <p:custDataLst>
                <p:tags r:id="rId143"/>
              </p:custDataLst>
            </p:nvPr>
          </p:nvCxnSpPr>
          <p:spPr bwMode="auto">
            <a:xfrm>
              <a:off x="12359" y="9296"/>
              <a:ext cx="45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1" name="Text Box 166">
              <a:extLst>
                <a:ext uri="{FF2B5EF4-FFF2-40B4-BE49-F238E27FC236}">
                  <a16:creationId xmlns:a16="http://schemas.microsoft.com/office/drawing/2014/main" id="{2121BA5A-2959-43E8-8E2F-CB8150DC0AD5}"/>
                </a:ext>
              </a:extLst>
            </p:cNvPr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2812" y="8048"/>
              <a:ext cx="454" cy="1304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prstDash val="sysDash"/>
              <a:miter lim="800000"/>
            </a:ln>
          </p:spPr>
          <p:txBody>
            <a:bodyPr vert="vert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</a:p>
          </p:txBody>
        </p:sp>
        <p:cxnSp>
          <p:nvCxnSpPr>
            <p:cNvPr id="442" name="直接箭头连接符 441">
              <a:extLst>
                <a:ext uri="{FF2B5EF4-FFF2-40B4-BE49-F238E27FC236}">
                  <a16:creationId xmlns:a16="http://schemas.microsoft.com/office/drawing/2014/main" id="{CD64E3D1-96AA-47A9-917D-577D8BDF7AB4}"/>
                </a:ext>
              </a:extLst>
            </p:cNvPr>
            <p:cNvCxnSpPr/>
            <p:nvPr>
              <p:custDataLst>
                <p:tags r:id="rId145"/>
              </p:custDataLst>
            </p:nvPr>
          </p:nvCxnSpPr>
          <p:spPr bwMode="auto">
            <a:xfrm flipV="1">
              <a:off x="12359" y="8389"/>
              <a:ext cx="452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3" name="直接箭头连接符 442">
              <a:extLst>
                <a:ext uri="{FF2B5EF4-FFF2-40B4-BE49-F238E27FC236}">
                  <a16:creationId xmlns:a16="http://schemas.microsoft.com/office/drawing/2014/main" id="{65A6D4E7-3297-42DD-9080-733915DBC970}"/>
                </a:ext>
              </a:extLst>
            </p:cNvPr>
            <p:cNvCxnSpPr/>
            <p:nvPr>
              <p:custDataLst>
                <p:tags r:id="rId146"/>
              </p:custDataLst>
            </p:nvPr>
          </p:nvCxnSpPr>
          <p:spPr bwMode="auto">
            <a:xfrm flipV="1">
              <a:off x="9354" y="8389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44" name="Text Box 164">
              <a:extLst>
                <a:ext uri="{FF2B5EF4-FFF2-40B4-BE49-F238E27FC236}">
                  <a16:creationId xmlns:a16="http://schemas.microsoft.com/office/drawing/2014/main" id="{EF93BB8C-36BC-4055-B216-EB58E53A61EC}"/>
                </a:ext>
              </a:extLst>
            </p:cNvPr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7483" y="861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445" name="Text Box 165">
              <a:extLst>
                <a:ext uri="{FF2B5EF4-FFF2-40B4-BE49-F238E27FC236}">
                  <a16:creationId xmlns:a16="http://schemas.microsoft.com/office/drawing/2014/main" id="{B19B96CC-C91A-48B4-999F-D13B1D113672}"/>
                </a:ext>
              </a:extLst>
            </p:cNvPr>
            <p:cNvSpPr txBox="1"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7483" y="8332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446" name="Text Box 165">
              <a:extLst>
                <a:ext uri="{FF2B5EF4-FFF2-40B4-BE49-F238E27FC236}">
                  <a16:creationId xmlns:a16="http://schemas.microsoft.com/office/drawing/2014/main" id="{A024AE8E-C4BA-49A5-B7AD-4B1C383C8096}"/>
                </a:ext>
              </a:extLst>
            </p:cNvPr>
            <p:cNvSpPr txBox="1"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9581" y="8502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spc="-150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ALUO</a:t>
              </a:r>
            </a:p>
          </p:txBody>
        </p:sp>
        <p:sp>
          <p:nvSpPr>
            <p:cNvPr id="447" name="Text Box 185">
              <a:extLst>
                <a:ext uri="{FF2B5EF4-FFF2-40B4-BE49-F238E27FC236}">
                  <a16:creationId xmlns:a16="http://schemas.microsoft.com/office/drawing/2014/main" id="{5486E3E8-BC6A-4ABE-AA4F-CD199EFCFD83}"/>
                </a:ext>
              </a:extLst>
            </p:cNvPr>
            <p:cNvSpPr txBox="1"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5386" y="9013"/>
              <a:ext cx="682" cy="28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</a:p>
          </p:txBody>
        </p:sp>
        <p:cxnSp>
          <p:nvCxnSpPr>
            <p:cNvPr id="448" name="直接箭头连接符 447">
              <a:extLst>
                <a:ext uri="{FF2B5EF4-FFF2-40B4-BE49-F238E27FC236}">
                  <a16:creationId xmlns:a16="http://schemas.microsoft.com/office/drawing/2014/main" id="{6E390CA3-F713-4C63-827F-4E6CAD47EDD6}"/>
                </a:ext>
              </a:extLst>
            </p:cNvPr>
            <p:cNvCxnSpPr/>
            <p:nvPr>
              <p:custDataLst>
                <p:tags r:id="rId151"/>
              </p:custDataLst>
            </p:nvPr>
          </p:nvCxnSpPr>
          <p:spPr bwMode="auto">
            <a:xfrm flipV="1">
              <a:off x="6349" y="8332"/>
              <a:ext cx="0" cy="1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9" name="直接箭头连接符 448">
              <a:extLst>
                <a:ext uri="{FF2B5EF4-FFF2-40B4-BE49-F238E27FC236}">
                  <a16:creationId xmlns:a16="http://schemas.microsoft.com/office/drawing/2014/main" id="{3EBFE9E3-4353-4047-BCE6-CAB3D93DF889}"/>
                </a:ext>
              </a:extLst>
            </p:cNvPr>
            <p:cNvCxnSpPr/>
            <p:nvPr>
              <p:custDataLst>
                <p:tags r:id="rId152"/>
              </p:custDataLst>
            </p:nvPr>
          </p:nvCxnSpPr>
          <p:spPr bwMode="auto">
            <a:xfrm>
              <a:off x="7483" y="8105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0" name="直接箭头连接符 449">
              <a:extLst>
                <a:ext uri="{FF2B5EF4-FFF2-40B4-BE49-F238E27FC236}">
                  <a16:creationId xmlns:a16="http://schemas.microsoft.com/office/drawing/2014/main" id="{2B4C7B03-E73B-4395-98CE-F4E19DC56AA3}"/>
                </a:ext>
              </a:extLst>
            </p:cNvPr>
            <p:cNvCxnSpPr/>
            <p:nvPr>
              <p:custDataLst>
                <p:tags r:id="rId153"/>
              </p:custDataLst>
            </p:nvPr>
          </p:nvCxnSpPr>
          <p:spPr bwMode="auto">
            <a:xfrm>
              <a:off x="9581" y="8105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1" name="直接箭头连接符 450">
              <a:extLst>
                <a:ext uri="{FF2B5EF4-FFF2-40B4-BE49-F238E27FC236}">
                  <a16:creationId xmlns:a16="http://schemas.microsoft.com/office/drawing/2014/main" id="{722DF8D4-2203-43A5-A0AD-3B7E0B4CDED5}"/>
                </a:ext>
              </a:extLst>
            </p:cNvPr>
            <p:cNvCxnSpPr/>
            <p:nvPr>
              <p:custDataLst>
                <p:tags r:id="rId154"/>
              </p:custDataLst>
            </p:nvPr>
          </p:nvCxnSpPr>
          <p:spPr bwMode="auto">
            <a:xfrm>
              <a:off x="11679" y="8105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932C98C7-1D42-44A9-9042-C1D688BE9D25}"/>
                </a:ext>
              </a:extLst>
            </p:cNvPr>
            <p:cNvCxnSpPr/>
            <p:nvPr>
              <p:custDataLst>
                <p:tags r:id="rId155"/>
              </p:custDataLst>
            </p:nvPr>
          </p:nvCxnSpPr>
          <p:spPr bwMode="auto">
            <a:xfrm>
              <a:off x="7483" y="9296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9558AB8D-F90D-416B-8C56-B65F96C1D060}"/>
                </a:ext>
              </a:extLst>
            </p:cNvPr>
            <p:cNvCxnSpPr/>
            <p:nvPr>
              <p:custDataLst>
                <p:tags r:id="rId156"/>
              </p:custDataLst>
            </p:nvPr>
          </p:nvCxnSpPr>
          <p:spPr bwMode="auto">
            <a:xfrm>
              <a:off x="9581" y="9296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4ACFD023-FD18-4961-A9BA-E990BF3FC7F2}"/>
                </a:ext>
              </a:extLst>
            </p:cNvPr>
            <p:cNvCxnSpPr/>
            <p:nvPr>
              <p:custDataLst>
                <p:tags r:id="rId157"/>
              </p:custDataLst>
            </p:nvPr>
          </p:nvCxnSpPr>
          <p:spPr bwMode="auto">
            <a:xfrm>
              <a:off x="11679" y="9296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5" name="直接箭头连接符 454">
              <a:extLst>
                <a:ext uri="{FF2B5EF4-FFF2-40B4-BE49-F238E27FC236}">
                  <a16:creationId xmlns:a16="http://schemas.microsoft.com/office/drawing/2014/main" id="{F4955737-0FBE-4FBF-BDA6-4F6F1F5429DF}"/>
                </a:ext>
              </a:extLst>
            </p:cNvPr>
            <p:cNvCxnSpPr/>
            <p:nvPr>
              <p:custDataLst>
                <p:tags r:id="rId158"/>
              </p:custDataLst>
            </p:nvPr>
          </p:nvCxnSpPr>
          <p:spPr bwMode="auto">
            <a:xfrm>
              <a:off x="9581" y="8956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6" name="直接箭头连接符 455">
              <a:extLst>
                <a:ext uri="{FF2B5EF4-FFF2-40B4-BE49-F238E27FC236}">
                  <a16:creationId xmlns:a16="http://schemas.microsoft.com/office/drawing/2014/main" id="{C22454F6-F9FA-4BFB-9AD4-A421E5EEC1D0}"/>
                </a:ext>
              </a:extLst>
            </p:cNvPr>
            <p:cNvCxnSpPr/>
            <p:nvPr>
              <p:custDataLst>
                <p:tags r:id="rId159"/>
              </p:custDataLst>
            </p:nvPr>
          </p:nvCxnSpPr>
          <p:spPr bwMode="auto">
            <a:xfrm>
              <a:off x="11679" y="8843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7" name="直接箭头连接符 456">
              <a:extLst>
                <a:ext uri="{FF2B5EF4-FFF2-40B4-BE49-F238E27FC236}">
                  <a16:creationId xmlns:a16="http://schemas.microsoft.com/office/drawing/2014/main" id="{023D5939-D393-41B5-878B-159C36FA2523}"/>
                </a:ext>
              </a:extLst>
            </p:cNvPr>
            <p:cNvCxnSpPr/>
            <p:nvPr>
              <p:custDataLst>
                <p:tags r:id="rId160"/>
              </p:custDataLst>
            </p:nvPr>
          </p:nvCxnSpPr>
          <p:spPr bwMode="auto">
            <a:xfrm>
              <a:off x="11679" y="8391"/>
              <a:ext cx="6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8" name="Text Box 185">
              <a:extLst>
                <a:ext uri="{FF2B5EF4-FFF2-40B4-BE49-F238E27FC236}">
                  <a16:creationId xmlns:a16="http://schemas.microsoft.com/office/drawing/2014/main" id="{F50BB597-E40D-42CB-ACD3-C19BBA74FBE3}"/>
                </a:ext>
              </a:extLst>
            </p:cNvPr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6633" y="9864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</a:p>
          </p:txBody>
        </p:sp>
        <p:sp>
          <p:nvSpPr>
            <p:cNvPr id="459" name="Rectangle 100">
              <a:extLst>
                <a:ext uri="{FF2B5EF4-FFF2-40B4-BE49-F238E27FC236}">
                  <a16:creationId xmlns:a16="http://schemas.microsoft.com/office/drawing/2014/main" id="{922821E7-F3A9-4033-AB45-829DA4A29FB1}"/>
                </a:ext>
              </a:extLst>
            </p:cNvPr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6066" y="9581"/>
              <a:ext cx="452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ALU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60" name="直接箭头连接符 123">
              <a:extLst>
                <a:ext uri="{FF2B5EF4-FFF2-40B4-BE49-F238E27FC236}">
                  <a16:creationId xmlns:a16="http://schemas.microsoft.com/office/drawing/2014/main" id="{61096BDF-A836-4773-A8AE-E39E0881B9D1}"/>
                </a:ext>
              </a:extLst>
            </p:cNvPr>
            <p:cNvCxnSpPr/>
            <p:nvPr>
              <p:custDataLst>
                <p:tags r:id="rId163"/>
              </p:custDataLst>
            </p:nvPr>
          </p:nvCxnSpPr>
          <p:spPr bwMode="auto">
            <a:xfrm>
              <a:off x="6520" y="9637"/>
              <a:ext cx="455" cy="225"/>
            </a:xfrm>
            <a:prstGeom prst="bentConnector3">
              <a:avLst>
                <a:gd name="adj1" fmla="val 9899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1" name="Text Box 177">
              <a:extLst>
                <a:ext uri="{FF2B5EF4-FFF2-40B4-BE49-F238E27FC236}">
                  <a16:creationId xmlns:a16="http://schemas.microsoft.com/office/drawing/2014/main" id="{090CBC84-927B-4946-B700-FE448AB156BD}"/>
                </a:ext>
              </a:extLst>
            </p:cNvPr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8277" y="9581"/>
              <a:ext cx="454" cy="3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 eaLnBrk="0" hangingPunct="0"/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cxnSp>
          <p:nvCxnSpPr>
            <p:cNvPr id="462" name="直接箭头连接符 461">
              <a:extLst>
                <a:ext uri="{FF2B5EF4-FFF2-40B4-BE49-F238E27FC236}">
                  <a16:creationId xmlns:a16="http://schemas.microsoft.com/office/drawing/2014/main" id="{FB96E0E0-8FE3-40B9-8813-1754F0B2C320}"/>
                </a:ext>
              </a:extLst>
            </p:cNvPr>
            <p:cNvCxnSpPr/>
            <p:nvPr>
              <p:custDataLst>
                <p:tags r:id="rId165"/>
              </p:custDataLst>
            </p:nvPr>
          </p:nvCxnSpPr>
          <p:spPr bwMode="auto">
            <a:xfrm>
              <a:off x="8731" y="9751"/>
              <a:ext cx="8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3" name="直接箭头连接符 462">
              <a:extLst>
                <a:ext uri="{FF2B5EF4-FFF2-40B4-BE49-F238E27FC236}">
                  <a16:creationId xmlns:a16="http://schemas.microsoft.com/office/drawing/2014/main" id="{A2514E79-6FEE-496B-8921-AD014040D96A}"/>
                </a:ext>
              </a:extLst>
            </p:cNvPr>
            <p:cNvCxnSpPr/>
            <p:nvPr>
              <p:custDataLst>
                <p:tags r:id="rId166"/>
              </p:custDataLst>
            </p:nvPr>
          </p:nvCxnSpPr>
          <p:spPr bwMode="auto">
            <a:xfrm flipV="1">
              <a:off x="8447" y="9921"/>
              <a:ext cx="0" cy="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64" name="Text Box 104">
              <a:extLst>
                <a:ext uri="{FF2B5EF4-FFF2-40B4-BE49-F238E27FC236}">
                  <a16:creationId xmlns:a16="http://schemas.microsoft.com/office/drawing/2014/main" id="{A2B751EA-9553-4278-808C-62C89E45B185}"/>
                </a:ext>
              </a:extLst>
            </p:cNvPr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077" y="9751"/>
              <a:ext cx="737" cy="340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kumimoji="0"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k+2</a:t>
              </a:r>
            </a:p>
          </p:txBody>
        </p:sp>
      </p:grpSp>
      <p:sp>
        <p:nvSpPr>
          <p:cNvPr id="465" name="Text Box 37">
            <a:extLst>
              <a:ext uri="{FF2B5EF4-FFF2-40B4-BE49-F238E27FC236}">
                <a16:creationId xmlns:a16="http://schemas.microsoft.com/office/drawing/2014/main" id="{AD3045E5-917C-4A5A-A847-2C7783D57C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56080" y="1268760"/>
            <a:ext cx="7305040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indent="0" algn="l" defTabSz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358140" algn="l"/>
              </a:tabLst>
            </a:pPr>
            <a:r>
              <a:rPr lang="zh-CN" altLang="en-US" sz="2200" b="1" kern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①部件</a:t>
            </a:r>
            <a:r>
              <a:rPr lang="zh-CN" altLang="en-US" sz="2200" b="1" u="sng" kern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不能复用</a:t>
            </a:r>
            <a:endParaRPr lang="zh-CN" altLang="en-US" sz="2200" b="1" kern="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algn="l" defTabSz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358140" algn="l"/>
              </a:tabLst>
            </a:pPr>
            <a:r>
              <a:rPr lang="zh-CN" altLang="en-US" sz="2200" b="1" kern="0" spc="-1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各个段的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部件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仅本段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使用，</a:t>
            </a:r>
            <a:r>
              <a:rPr lang="zh-CN" altLang="en-US" sz="2200" b="1" kern="0" spc="-1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各个段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增设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段间寄存器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末段除外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6" name="Text Box 217">
            <a:extLst>
              <a:ext uri="{FF2B5EF4-FFF2-40B4-BE49-F238E27FC236}">
                <a16:creationId xmlns:a16="http://schemas.microsoft.com/office/drawing/2014/main" id="{AD310C79-25F5-4317-B223-7E6B4F8056B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05" y="2852936"/>
            <a:ext cx="6566535" cy="475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示例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MIPS32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多周期数据通路的重叠现状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省略</a:t>
            </a:r>
            <a:r>
              <a:rPr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ExtU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67" name="Text Box 188">
            <a:extLst>
              <a:ext uri="{FF2B5EF4-FFF2-40B4-BE49-F238E27FC236}">
                <a16:creationId xmlns:a16="http://schemas.microsoft.com/office/drawing/2014/main" id="{2765004C-52C8-4923-BBD5-8DF3FE270E1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36296" y="3176201"/>
            <a:ext cx="1728000" cy="50400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  <a:miter lim="800000"/>
          </a:ln>
        </p:spPr>
        <p:txBody>
          <a:bodyPr lIns="18000" tIns="0" rIns="18000" bIns="0"/>
          <a:lstStyle/>
          <a:p>
            <a:pPr algn="l" eaLnBrk="0" hangingPunct="0"/>
            <a:r>
              <a:rPr kumimoji="0"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rd</a:t>
            </a:r>
            <a:r>
              <a:rPr kumimoji="0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←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rs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)-(</a:t>
            </a:r>
            <a:r>
              <a:rPr kumimoji="0"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rt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  <a:p>
            <a:pPr algn="l" eaLnBrk="0" hangingPunct="0"/>
            <a:r>
              <a:rPr kumimoji="0"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rt</a:t>
            </a:r>
            <a:r>
              <a:rPr kumimoji="0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←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M[(</a:t>
            </a:r>
            <a:r>
              <a:rPr kumimoji="0"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rs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)+</a:t>
            </a:r>
            <a:r>
              <a:rPr kumimoji="0"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</a:rPr>
              <a:t>imme</a:t>
            </a:r>
            <a:r>
              <a:rPr kumimoji="0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]</a:t>
            </a:r>
          </a:p>
        </p:txBody>
      </p: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203956A5-FC17-42E9-95F4-DD4A7CED1C86}"/>
              </a:ext>
            </a:extLst>
          </p:cNvPr>
          <p:cNvGrpSpPr/>
          <p:nvPr/>
        </p:nvGrpSpPr>
        <p:grpSpPr>
          <a:xfrm>
            <a:off x="4104000" y="3932936"/>
            <a:ext cx="4644000" cy="1512000"/>
            <a:chOff x="3852000" y="3874202"/>
            <a:chExt cx="4644000" cy="1512000"/>
          </a:xfrm>
        </p:grpSpPr>
        <p:sp>
          <p:nvSpPr>
            <p:cNvPr id="469" name="椭圆 468">
              <a:extLst>
                <a:ext uri="{FF2B5EF4-FFF2-40B4-BE49-F238E27FC236}">
                  <a16:creationId xmlns:a16="http://schemas.microsoft.com/office/drawing/2014/main" id="{F1F56885-202C-4F8F-B0C7-9C284D71133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auto">
            <a:xfrm>
              <a:off x="4032000" y="4234202"/>
              <a:ext cx="72000" cy="14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0" name="Text Box 188">
              <a:extLst>
                <a:ext uri="{FF2B5EF4-FFF2-40B4-BE49-F238E27FC236}">
                  <a16:creationId xmlns:a16="http://schemas.microsoft.com/office/drawing/2014/main" id="{09F2E80C-65C2-4635-AEC4-139BFDE76653}"/>
                </a:ext>
              </a:extLst>
            </p:cNvPr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984000" y="3874202"/>
              <a:ext cx="1512000" cy="2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7030A0"/>
              </a:solidFill>
              <a:prstDash val="sysDash"/>
              <a:miter lim="800000"/>
            </a:ln>
          </p:spPr>
          <p:txBody>
            <a:bodyPr lIns="18000" tIns="0" rIns="18000" bIns="0" anchor="ctr" anchorCtr="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GPR[k]</a:t>
              </a:r>
              <a:r>
                <a:rPr kumimoji="0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→</a:t>
              </a:r>
              <a:r>
                <a:rPr kumimoji="0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GPR[</a:t>
              </a:r>
              <a:r>
                <a:rPr kumimoji="0" lang="en-US" altLang="zh-CN" sz="14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k+1</a:t>
              </a:r>
              <a:r>
                <a:rPr kumimoji="0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]</a:t>
              </a:r>
              <a:endParaRPr kumimoji="0"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1" name="椭圆 470">
              <a:extLst>
                <a:ext uri="{FF2B5EF4-FFF2-40B4-BE49-F238E27FC236}">
                  <a16:creationId xmlns:a16="http://schemas.microsoft.com/office/drawing/2014/main" id="{5CC44EA5-ED65-4C4E-908D-1395548CBF8B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 bwMode="auto">
            <a:xfrm>
              <a:off x="3852000" y="5242202"/>
              <a:ext cx="72000" cy="14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72" name="直接箭头连接符 471">
              <a:extLst>
                <a:ext uri="{FF2B5EF4-FFF2-40B4-BE49-F238E27FC236}">
                  <a16:creationId xmlns:a16="http://schemas.microsoft.com/office/drawing/2014/main" id="{7DEB1C68-E656-4F76-9955-9E4F318BF35E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 bwMode="auto">
            <a:xfrm flipH="1">
              <a:off x="3888000" y="4378202"/>
              <a:ext cx="180000" cy="86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ysDash"/>
              <a:round/>
              <a:headEnd type="triangle" w="med" len="sm"/>
              <a:tailEnd type="none" w="med" len="sm"/>
            </a:ln>
            <a:effectLst/>
          </p:spPr>
        </p:cxnSp>
        <p:cxnSp>
          <p:nvCxnSpPr>
            <p:cNvPr id="473" name="直接箭头连接符 472">
              <a:extLst>
                <a:ext uri="{FF2B5EF4-FFF2-40B4-BE49-F238E27FC236}">
                  <a16:creationId xmlns:a16="http://schemas.microsoft.com/office/drawing/2014/main" id="{7E7F806C-25F0-4278-A0EF-4FFB2991AB47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auto">
            <a:xfrm flipH="1">
              <a:off x="6336000" y="3982202"/>
              <a:ext cx="648408" cy="30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85DE9D39-24DF-4EE4-9779-723FB220E019}"/>
              </a:ext>
            </a:extLst>
          </p:cNvPr>
          <p:cNvGrpSpPr/>
          <p:nvPr/>
        </p:nvGrpSpPr>
        <p:grpSpPr>
          <a:xfrm>
            <a:off x="4572000" y="3320936"/>
            <a:ext cx="1440000" cy="1728000"/>
            <a:chOff x="4994961" y="3082439"/>
            <a:chExt cx="1440000" cy="1728000"/>
          </a:xfrm>
        </p:grpSpPr>
        <p:sp>
          <p:nvSpPr>
            <p:cNvPr id="475" name="椭圆 474">
              <a:extLst>
                <a:ext uri="{FF2B5EF4-FFF2-40B4-BE49-F238E27FC236}">
                  <a16:creationId xmlns:a16="http://schemas.microsoft.com/office/drawing/2014/main" id="{FD939F27-3B29-48B5-985B-4CA82195433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auto">
            <a:xfrm>
              <a:off x="4994961" y="3658439"/>
              <a:ext cx="72000" cy="14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6" name="Text Box 188">
              <a:extLst>
                <a:ext uri="{FF2B5EF4-FFF2-40B4-BE49-F238E27FC236}">
                  <a16:creationId xmlns:a16="http://schemas.microsoft.com/office/drawing/2014/main" id="{8CCAC2DF-F86F-4114-BFD2-E9FCBBE1D62C}"/>
                </a:ext>
              </a:extLst>
            </p:cNvPr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714961" y="3082439"/>
              <a:ext cx="720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70C0"/>
              </a:solidFill>
              <a:prstDash val="sysDash"/>
              <a:miter lim="800000"/>
            </a:ln>
          </p:spPr>
          <p:txBody>
            <a:bodyPr lIns="18000" tIns="0" rIns="18000" bIns="0" anchor="ctr" anchorCtr="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M[</a:t>
              </a:r>
              <a:r>
                <a:rPr kumimoji="0" lang="en-US" altLang="zh-CN" sz="14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  <a:r>
                <a:rPr kumimoji="0" lang="en-US" altLang="zh-CN" sz="1400" b="1" dirty="0" err="1">
                  <a:solidFill>
                    <a:srgbClr val="990099"/>
                  </a:solidFill>
                  <a:latin typeface="宋体" panose="02010600030101010101" pitchFamily="2" charset="-122"/>
                </a:rPr>
                <a:t>k</a:t>
              </a:r>
              <a:r>
                <a:rPr kumimoji="0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]</a:t>
              </a:r>
              <a:endParaRPr kumimoji="0" lang="zh-CN" altLang="en-US" sz="14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7" name="椭圆 476">
              <a:extLst>
                <a:ext uri="{FF2B5EF4-FFF2-40B4-BE49-F238E27FC236}">
                  <a16:creationId xmlns:a16="http://schemas.microsoft.com/office/drawing/2014/main" id="{71CCED71-801D-4AC5-B1E1-BAFEE0019EB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auto">
            <a:xfrm>
              <a:off x="6326961" y="4666439"/>
              <a:ext cx="72000" cy="14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78" name="直接箭头连接符 477">
              <a:extLst>
                <a:ext uri="{FF2B5EF4-FFF2-40B4-BE49-F238E27FC236}">
                  <a16:creationId xmlns:a16="http://schemas.microsoft.com/office/drawing/2014/main" id="{65CEE229-51C5-411F-BE2D-9F9D8CC4D82B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 bwMode="auto">
            <a:xfrm>
              <a:off x="6290961" y="3298439"/>
              <a:ext cx="72000" cy="140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triangle" w="med" len="sm"/>
              <a:tailEnd type="none" w="med" len="sm"/>
            </a:ln>
            <a:effectLst/>
          </p:spPr>
        </p:cxnSp>
        <p:cxnSp>
          <p:nvCxnSpPr>
            <p:cNvPr id="479" name="直接箭头连接符 478">
              <a:extLst>
                <a:ext uri="{FF2B5EF4-FFF2-40B4-BE49-F238E27FC236}">
                  <a16:creationId xmlns:a16="http://schemas.microsoft.com/office/drawing/2014/main" id="{EB190970-91D1-4684-B004-52D901EA82ED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 bwMode="auto">
            <a:xfrm flipH="1">
              <a:off x="5714961" y="3298439"/>
              <a:ext cx="180000" cy="43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sm"/>
              <a:tailEnd type="triangle" w="med" len="sm"/>
            </a:ln>
            <a:effectLst/>
          </p:spPr>
        </p:cxnSp>
      </p:grpSp>
      <p:sp>
        <p:nvSpPr>
          <p:cNvPr id="481" name="Text Box 8">
            <a:extLst>
              <a:ext uri="{FF2B5EF4-FFF2-40B4-BE49-F238E27FC236}">
                <a16:creationId xmlns:a16="http://schemas.microsoft.com/office/drawing/2014/main" id="{0BCE0A29-1643-484A-ADCF-339423743D3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15616" y="2204864"/>
            <a:ext cx="7813998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思考：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哪些信息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需保存到段间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REG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？在哪些段保存？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如何实现段结束时保存？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3B9C6855-DAD1-4713-8491-8F1D6B64112B}"/>
              </a:ext>
            </a:extLst>
          </p:cNvPr>
          <p:cNvGrpSpPr/>
          <p:nvPr/>
        </p:nvGrpSpPr>
        <p:grpSpPr>
          <a:xfrm>
            <a:off x="3420000" y="3536936"/>
            <a:ext cx="4428055" cy="1908470"/>
            <a:chOff x="5102" y="2041"/>
            <a:chExt cx="6973" cy="3005"/>
          </a:xfrm>
        </p:grpSpPr>
        <p:sp>
          <p:nvSpPr>
            <p:cNvPr id="483" name="Text Box 186">
              <a:extLst>
                <a:ext uri="{FF2B5EF4-FFF2-40B4-BE49-F238E27FC236}">
                  <a16:creationId xmlns:a16="http://schemas.microsoft.com/office/drawing/2014/main" id="{223DE23F-B7A1-40BF-9F6C-FDB8818DCB47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102" y="317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RD1</a:t>
              </a:r>
            </a:p>
          </p:txBody>
        </p:sp>
        <p:sp>
          <p:nvSpPr>
            <p:cNvPr id="484" name="Text Box 186">
              <a:extLst>
                <a:ext uri="{FF2B5EF4-FFF2-40B4-BE49-F238E27FC236}">
                  <a16:creationId xmlns:a16="http://schemas.microsoft.com/office/drawing/2014/main" id="{C193BC5C-ECC2-4BEF-BB24-DC6C9611284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02" y="2041"/>
              <a:ext cx="680" cy="283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OP1</a:t>
              </a:r>
            </a:p>
          </p:txBody>
        </p:sp>
        <p:sp>
          <p:nvSpPr>
            <p:cNvPr id="485" name="Text Box 186">
              <a:extLst>
                <a:ext uri="{FF2B5EF4-FFF2-40B4-BE49-F238E27FC236}">
                  <a16:creationId xmlns:a16="http://schemas.microsoft.com/office/drawing/2014/main" id="{DC0E36CF-EBF9-4D93-A864-3A16720D0C96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200" y="4763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RD1</a:t>
              </a:r>
            </a:p>
          </p:txBody>
        </p:sp>
        <p:sp>
          <p:nvSpPr>
            <p:cNvPr id="486" name="Text Box 186">
              <a:extLst>
                <a:ext uri="{FF2B5EF4-FFF2-40B4-BE49-F238E27FC236}">
                  <a16:creationId xmlns:a16="http://schemas.microsoft.com/office/drawing/2014/main" id="{44C523B5-81D1-46C4-BC49-8E37B4B5DE48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200" y="3629"/>
              <a:ext cx="680" cy="283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OP1</a:t>
              </a:r>
            </a:p>
          </p:txBody>
        </p:sp>
        <p:sp>
          <p:nvSpPr>
            <p:cNvPr id="487" name="Text Box 186">
              <a:extLst>
                <a:ext uri="{FF2B5EF4-FFF2-40B4-BE49-F238E27FC236}">
                  <a16:creationId xmlns:a16="http://schemas.microsoft.com/office/drawing/2014/main" id="{9D4006B2-FA2B-42E8-8365-8CB71AA7FDAB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200" y="317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RD2</a:t>
              </a:r>
            </a:p>
          </p:txBody>
        </p:sp>
        <p:sp>
          <p:nvSpPr>
            <p:cNvPr id="488" name="Text Box 186">
              <a:extLst>
                <a:ext uri="{FF2B5EF4-FFF2-40B4-BE49-F238E27FC236}">
                  <a16:creationId xmlns:a16="http://schemas.microsoft.com/office/drawing/2014/main" id="{E3F1D8DF-DAD3-4439-8A3F-F08E9C92452A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00" y="2041"/>
              <a:ext cx="680" cy="283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OP2</a:t>
              </a:r>
            </a:p>
          </p:txBody>
        </p:sp>
        <p:sp>
          <p:nvSpPr>
            <p:cNvPr id="489" name="Text Box 186">
              <a:extLst>
                <a:ext uri="{FF2B5EF4-FFF2-40B4-BE49-F238E27FC236}">
                  <a16:creationId xmlns:a16="http://schemas.microsoft.com/office/drawing/2014/main" id="{CEE04BF2-BEDA-4544-8253-A45D014F287A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297" y="4763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RD2</a:t>
              </a:r>
            </a:p>
          </p:txBody>
        </p:sp>
        <p:sp>
          <p:nvSpPr>
            <p:cNvPr id="490" name="Text Box 186">
              <a:extLst>
                <a:ext uri="{FF2B5EF4-FFF2-40B4-BE49-F238E27FC236}">
                  <a16:creationId xmlns:a16="http://schemas.microsoft.com/office/drawing/2014/main" id="{6B81AC49-54BC-40D7-BA98-1C9E90E21D95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297" y="3629"/>
              <a:ext cx="680" cy="283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OP2</a:t>
              </a:r>
            </a:p>
          </p:txBody>
        </p:sp>
        <p:sp>
          <p:nvSpPr>
            <p:cNvPr id="491" name="Text Box 186">
              <a:extLst>
                <a:ext uri="{FF2B5EF4-FFF2-40B4-BE49-F238E27FC236}">
                  <a16:creationId xmlns:a16="http://schemas.microsoft.com/office/drawing/2014/main" id="{ED39E21F-C0E9-418E-9692-A5E48B5B43C9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200" y="2892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B2</a:t>
              </a:r>
            </a:p>
          </p:txBody>
        </p:sp>
        <p:sp>
          <p:nvSpPr>
            <p:cNvPr id="492" name="Text Box 186">
              <a:extLst>
                <a:ext uri="{FF2B5EF4-FFF2-40B4-BE49-F238E27FC236}">
                  <a16:creationId xmlns:a16="http://schemas.microsoft.com/office/drawing/2014/main" id="{FA6175A2-F8AD-4163-A98C-9CC2EE5AFF9F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297" y="4479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B2</a:t>
              </a:r>
            </a:p>
          </p:txBody>
        </p:sp>
        <p:sp>
          <p:nvSpPr>
            <p:cNvPr id="493" name="Text Box 186">
              <a:extLst>
                <a:ext uri="{FF2B5EF4-FFF2-40B4-BE49-F238E27FC236}">
                  <a16:creationId xmlns:a16="http://schemas.microsoft.com/office/drawing/2014/main" id="{0C3B7481-DEB7-403C-90C5-9E6B519FA81A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9297" y="317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RD3</a:t>
              </a:r>
            </a:p>
          </p:txBody>
        </p:sp>
        <p:sp>
          <p:nvSpPr>
            <p:cNvPr id="494" name="Text Box 186">
              <a:extLst>
                <a:ext uri="{FF2B5EF4-FFF2-40B4-BE49-F238E27FC236}">
                  <a16:creationId xmlns:a16="http://schemas.microsoft.com/office/drawing/2014/main" id="{7FC3014F-FFDC-42DB-8D78-5825FDB2E765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297" y="2041"/>
              <a:ext cx="680" cy="283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OP3</a:t>
              </a:r>
            </a:p>
          </p:txBody>
        </p:sp>
        <p:sp>
          <p:nvSpPr>
            <p:cNvPr id="495" name="Text Box 186">
              <a:extLst>
                <a:ext uri="{FF2B5EF4-FFF2-40B4-BE49-F238E27FC236}">
                  <a16:creationId xmlns:a16="http://schemas.microsoft.com/office/drawing/2014/main" id="{3C353C2C-0794-4B04-86A2-F551C1AEAAEC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297" y="2778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MDR</a:t>
              </a:r>
            </a:p>
          </p:txBody>
        </p:sp>
        <p:sp>
          <p:nvSpPr>
            <p:cNvPr id="496" name="Text Box 186">
              <a:extLst>
                <a:ext uri="{FF2B5EF4-FFF2-40B4-BE49-F238E27FC236}">
                  <a16:creationId xmlns:a16="http://schemas.microsoft.com/office/drawing/2014/main" id="{35D14711-A99C-4DE9-A360-13362648A8A7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297" y="2325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RDR</a:t>
              </a:r>
            </a:p>
          </p:txBody>
        </p:sp>
        <p:sp>
          <p:nvSpPr>
            <p:cNvPr id="497" name="Text Box 186">
              <a:extLst>
                <a:ext uri="{FF2B5EF4-FFF2-40B4-BE49-F238E27FC236}">
                  <a16:creationId xmlns:a16="http://schemas.microsoft.com/office/drawing/2014/main" id="{B9B356A2-4AA8-4C20-BDDE-A60530FEA0CF}"/>
                </a:ext>
              </a:extLst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395" y="4763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RD3</a:t>
              </a:r>
            </a:p>
          </p:txBody>
        </p:sp>
        <p:sp>
          <p:nvSpPr>
            <p:cNvPr id="498" name="Text Box 186">
              <a:extLst>
                <a:ext uri="{FF2B5EF4-FFF2-40B4-BE49-F238E27FC236}">
                  <a16:creationId xmlns:a16="http://schemas.microsoft.com/office/drawing/2014/main" id="{BDB5A754-9A9B-444F-B97F-CECBF7DA6150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395" y="3629"/>
              <a:ext cx="680" cy="283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OP3</a:t>
              </a:r>
            </a:p>
          </p:txBody>
        </p:sp>
        <p:sp>
          <p:nvSpPr>
            <p:cNvPr id="499" name="Text Box 186">
              <a:extLst>
                <a:ext uri="{FF2B5EF4-FFF2-40B4-BE49-F238E27FC236}">
                  <a16:creationId xmlns:a16="http://schemas.microsoft.com/office/drawing/2014/main" id="{60B5DFA0-4F7A-42A2-857F-EEBEDE55453C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395" y="4366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MDR</a:t>
              </a:r>
            </a:p>
          </p:txBody>
        </p:sp>
        <p:sp>
          <p:nvSpPr>
            <p:cNvPr id="500" name="Text Box 186">
              <a:extLst>
                <a:ext uri="{FF2B5EF4-FFF2-40B4-BE49-F238E27FC236}">
                  <a16:creationId xmlns:a16="http://schemas.microsoft.com/office/drawing/2014/main" id="{7794637D-89C4-428A-8924-55F7E5C8FFA1}"/>
                </a:ext>
              </a:extLst>
            </p:cNvPr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395" y="3912"/>
              <a:ext cx="680" cy="283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RDR</a:t>
              </a:r>
            </a:p>
          </p:txBody>
        </p:sp>
      </p:grp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4E58290D-A8EF-4E0D-84A7-7F6C97DC52DD}"/>
              </a:ext>
            </a:extLst>
          </p:cNvPr>
          <p:cNvGrpSpPr/>
          <p:nvPr/>
        </p:nvGrpSpPr>
        <p:grpSpPr>
          <a:xfrm>
            <a:off x="2835820" y="3932936"/>
            <a:ext cx="1376180" cy="1836000"/>
            <a:chOff x="4495126" y="2060584"/>
            <a:chExt cx="1376180" cy="1836000"/>
          </a:xfrm>
        </p:grpSpPr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2A09BC3A-36B0-4059-B705-22B63CB3139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5763306" y="2060584"/>
              <a:ext cx="108000" cy="1080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3" name="Text Box 188">
              <a:extLst>
                <a:ext uri="{FF2B5EF4-FFF2-40B4-BE49-F238E27FC236}">
                  <a16:creationId xmlns:a16="http://schemas.microsoft.com/office/drawing/2014/main" id="{14AACFB7-8271-4A92-BB44-66E92E5C578C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95126" y="3656479"/>
              <a:ext cx="540000" cy="216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prstDash val="sysDash"/>
              <a:miter lim="800000"/>
            </a:ln>
          </p:spPr>
          <p:txBody>
            <a:bodyPr lIns="18000" tIns="0" rIns="18000" bIns="0" anchor="ctr" anchorCtr="0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冲突</a:t>
              </a:r>
              <a:r>
                <a:rPr kumimoji="0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!</a:t>
              </a:r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A0F2D759-1E55-4C2C-B5F5-3875E35E13E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5547306" y="3788584"/>
              <a:ext cx="108000" cy="1080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05" name="直接箭头连接符 504">
              <a:extLst>
                <a:ext uri="{FF2B5EF4-FFF2-40B4-BE49-F238E27FC236}">
                  <a16:creationId xmlns:a16="http://schemas.microsoft.com/office/drawing/2014/main" id="{0AFDDF96-F1C5-4B54-A5B7-6407A89358E2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 bwMode="auto">
            <a:xfrm flipH="1">
              <a:off x="5043511" y="2177719"/>
              <a:ext cx="756000" cy="153098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triangle" w="med" len="sm"/>
              <a:tailEnd type="none" w="med" len="sm"/>
            </a:ln>
            <a:effectLst/>
          </p:spPr>
        </p:cxnSp>
        <p:cxnSp>
          <p:nvCxnSpPr>
            <p:cNvPr id="506" name="直接箭头连接符 505">
              <a:extLst>
                <a:ext uri="{FF2B5EF4-FFF2-40B4-BE49-F238E27FC236}">
                  <a16:creationId xmlns:a16="http://schemas.microsoft.com/office/drawing/2014/main" id="{82E68C72-76D1-459E-A817-D0715208555E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 bwMode="auto">
            <a:xfrm>
              <a:off x="5035171" y="3716584"/>
              <a:ext cx="50292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sm"/>
              <a:tailEnd type="triangle" w="med" len="sm"/>
            </a:ln>
            <a:effectLst/>
          </p:spPr>
        </p:cxnSp>
      </p:grpSp>
      <p:sp>
        <p:nvSpPr>
          <p:cNvPr id="507" name="Text Box 37">
            <a:extLst>
              <a:ext uri="{FF2B5EF4-FFF2-40B4-BE49-F238E27FC236}">
                <a16:creationId xmlns:a16="http://schemas.microsoft.com/office/drawing/2014/main" id="{C81DC25C-B391-45E5-8A3C-BC3890481CB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6000" y="1268760"/>
            <a:ext cx="511200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indent="0" algn="l" defTabSz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358140" algn="l"/>
              </a:tabLst>
            </a:pPr>
            <a:r>
              <a:rPr lang="zh-CN" altLang="en-US" sz="2200" b="1" kern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②操作的数据</a:t>
            </a:r>
            <a:r>
              <a:rPr lang="zh-CN" altLang="en-US" sz="2200" b="1" u="sng" kern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放在时序部件</a:t>
            </a:r>
            <a:r>
              <a:rPr lang="zh-CN" altLang="en-US" sz="2200" b="1" kern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r>
              <a:rPr lang="en-US" sz="1600" b="1" kern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结果也如此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</a:p>
        </p:txBody>
      </p:sp>
      <p:sp>
        <p:nvSpPr>
          <p:cNvPr id="508" name="线形标注 2 8">
            <a:extLst>
              <a:ext uri="{FF2B5EF4-FFF2-40B4-BE49-F238E27FC236}">
                <a16:creationId xmlns:a16="http://schemas.microsoft.com/office/drawing/2014/main" id="{8A834CF0-4BE6-4629-8937-763DCCFC640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12815" y="620688"/>
            <a:ext cx="1368000" cy="252000"/>
          </a:xfrm>
          <a:prstGeom prst="borderCallout2">
            <a:avLst>
              <a:gd name="adj1" fmla="val 52896"/>
              <a:gd name="adj2" fmla="val -162"/>
              <a:gd name="adj3" fmla="val 54408"/>
              <a:gd name="adj4" fmla="val -18985"/>
              <a:gd name="adj5" fmla="val 313448"/>
              <a:gd name="adj6" fmla="val -47346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0" numCol="1" rtlCol="0" anchor="ctr" anchorCtr="0" compatLnSpc="1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指来自其他段</a:t>
            </a:r>
            <a:endParaRPr lang="zh-CN" sz="1600" b="1" dirty="0" err="1">
              <a:solidFill>
                <a:schemeClr val="tx1"/>
              </a:solidFill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A62CB3B9-18F4-4B4E-8636-DFA944202B1D}"/>
              </a:ext>
            </a:extLst>
          </p:cNvPr>
          <p:cNvSpPr/>
          <p:nvPr/>
        </p:nvSpPr>
        <p:spPr>
          <a:xfrm>
            <a:off x="1907704" y="2492864"/>
            <a:ext cx="1944658" cy="360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数据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地址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命令，</a:t>
            </a:r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31178A50-6009-4926-85B0-B481FD13C3E1}"/>
              </a:ext>
            </a:extLst>
          </p:cNvPr>
          <p:cNvSpPr/>
          <p:nvPr/>
        </p:nvSpPr>
        <p:spPr>
          <a:xfrm>
            <a:off x="4284410" y="2492864"/>
            <a:ext cx="2448000" cy="360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产生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→</a:t>
            </a:r>
            <a:r>
              <a:rPr lang="zh-CN" altLang="en-US" sz="1800" dirty="0">
                <a:solidFill>
                  <a:schemeClr val="tx1"/>
                </a:solidFill>
              </a:rPr>
              <a:t>使用间</a:t>
            </a:r>
            <a:r>
              <a:rPr lang="zh-CN" altLang="en-US" sz="1800" dirty="0">
                <a:solidFill>
                  <a:srgbClr val="0070C0"/>
                </a:solidFill>
              </a:rPr>
              <a:t>所有段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511" name="矩形 510">
            <a:extLst>
              <a:ext uri="{FF2B5EF4-FFF2-40B4-BE49-F238E27FC236}">
                <a16:creationId xmlns:a16="http://schemas.microsoft.com/office/drawing/2014/main" id="{3CAF8DC3-4C0C-43C8-B8F3-270F407A4C58}"/>
              </a:ext>
            </a:extLst>
          </p:cNvPr>
          <p:cNvSpPr/>
          <p:nvPr/>
        </p:nvSpPr>
        <p:spPr>
          <a:xfrm>
            <a:off x="6804472" y="2492904"/>
            <a:ext cx="2016000" cy="360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采用边沿触发方式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1FB5E0-D1BC-9524-4000-6DF71175C2A3}"/>
              </a:ext>
            </a:extLst>
          </p:cNvPr>
          <p:cNvSpPr txBox="1"/>
          <p:nvPr/>
        </p:nvSpPr>
        <p:spPr>
          <a:xfrm>
            <a:off x="135725" y="6426843"/>
            <a:ext cx="74209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思考：数据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地址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命令，</a:t>
            </a:r>
            <a:r>
              <a:rPr lang="zh-CN" altLang="en-US" sz="1600" u="sng" dirty="0">
                <a:solidFill>
                  <a:schemeClr val="tx1"/>
                </a:solidFill>
              </a:rPr>
              <a:t>产生</a:t>
            </a:r>
            <a:r>
              <a:rPr lang="en-US" altLang="zh-CN" sz="1600" u="sng" dirty="0">
                <a:solidFill>
                  <a:schemeClr val="tx1"/>
                </a:solidFill>
              </a:rPr>
              <a:t>-</a:t>
            </a:r>
            <a:r>
              <a:rPr lang="zh-CN" altLang="en-US" sz="1600" u="sng" dirty="0">
                <a:solidFill>
                  <a:schemeClr val="tx1"/>
                </a:solidFill>
              </a:rPr>
              <a:t>使用之间</a:t>
            </a:r>
            <a:r>
              <a:rPr lang="zh-CN" altLang="en-US" sz="1600" dirty="0">
                <a:solidFill>
                  <a:schemeClr val="tx1"/>
                </a:solidFill>
              </a:rPr>
              <a:t>的所有段，寄存器采用边沿触发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75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66" grpId="0" bldLvl="0" animBg="1"/>
      <p:bldP spid="467" grpId="0" bldLvl="0" animBg="1"/>
      <p:bldP spid="481" grpId="0" bldLvl="0" animBg="1"/>
      <p:bldP spid="508" grpId="0" bldLvl="0" animBg="1"/>
      <p:bldP spid="509" grpId="0"/>
      <p:bldP spid="510" grpId="0"/>
      <p:bldP spid="5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40</a:t>
            </a:fld>
            <a:endParaRPr lang="en-US" altLang="zh-CN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23528" y="408080"/>
          <a:ext cx="7920880" cy="48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段间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逻辑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重复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 row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EX/MEM.C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0" baseline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EX/MEM.T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PC+4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PC(</a:t>
                      </a:r>
                      <a:r>
                        <a:rPr lang="en-US" altLang="zh-CN" sz="1600" b="1" spc="0" baseline="0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600" b="1" spc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？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nop:IM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[PC]</a:t>
                      </a:r>
                      <a:endParaRPr lang="zh-CN" altLang="en-US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(I5)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 rowSpan="6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R[IR.rs]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IR.rt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zh-CN" altLang="en-US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IR.imme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IR.rt:IR.rd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DHazd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nop:IR.op</a:t>
                      </a:r>
                      <a:r>
                        <a:rPr lang="en-US" altLang="zh-CN" sz="12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含转发</a:t>
                      </a:r>
                      <a:r>
                        <a:rPr lang="en-US" altLang="zh-CN" sz="12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IF/ID.NPC</a:t>
                      </a:r>
                      <a:endParaRPr lang="zh-CN" altLang="en-US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 rowSpan="5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FwA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op 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FwB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-22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·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FwA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FwB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)? 1:0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FwB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EX.rW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EX.Cmd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 row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DM[EX/MEM.T]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EX/MEM.T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2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MEM.rW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MEM.Cmd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子集</a:t>
                      </a:r>
                      <a:endParaRPr lang="en-US" altLang="zh-CN" sz="1600" b="1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R[E/</a:t>
                      </a:r>
                      <a:r>
                        <a:rPr lang="en-US" altLang="zh-CN" sz="1600" b="1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M.rW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MEM/WB.T</a:t>
                      </a:r>
                      <a:r>
                        <a:rPr lang="zh-CN" altLang="en-US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6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$2=22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54809"/>
              </p:ext>
            </p:extLst>
          </p:nvPr>
        </p:nvGraphicFramePr>
        <p:xfrm>
          <a:off x="4643984" y="649136"/>
          <a:ext cx="720080" cy="458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($5)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($5)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 bwMode="auto">
          <a:xfrm>
            <a:off x="4572000" y="1268760"/>
            <a:ext cx="180000" cy="1188000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395536" y="5273332"/>
            <a:ext cx="1872208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28800" rIns="18000" bIns="10800"/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I1:</a:t>
            </a:r>
            <a:r>
              <a:rPr lang="en-US" altLang="zh-CN" sz="1600" b="1" dirty="0">
                <a:solidFill>
                  <a:srgbClr val="990099"/>
                </a:solidFill>
              </a:rPr>
              <a:t>$1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chemeClr val="tx1"/>
                </a:solidFill>
              </a:rPr>
              <a:t>$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en-US" altLang="zh-CN" sz="1600" b="1" dirty="0">
                <a:solidFill>
                  <a:schemeClr val="tx1"/>
                </a:solidFill>
              </a:rPr>
              <a:t>+40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I2:</a:t>
            </a:r>
            <a:r>
              <a:rPr lang="en-US" altLang="zh-CN" sz="1600" b="1" dirty="0">
                <a:solidFill>
                  <a:srgbClr val="C00000"/>
                </a:solidFill>
              </a:rPr>
              <a:t>$2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dirty="0">
                <a:solidFill>
                  <a:schemeClr val="tx1"/>
                </a:solidFill>
              </a:rPr>
              <a:t>M[</a:t>
            </a:r>
            <a:r>
              <a:rPr lang="en-US" altLang="zh-CN" sz="1600" dirty="0">
                <a:solidFill>
                  <a:srgbClr val="990099"/>
                </a:solidFill>
              </a:rPr>
              <a:t>$1</a:t>
            </a:r>
            <a:r>
              <a:rPr lang="en-US" altLang="zh-CN" sz="1600" dirty="0">
                <a:solidFill>
                  <a:schemeClr val="tx1"/>
                </a:solidFill>
              </a:rPr>
              <a:t>+4] I3</a:t>
            </a:r>
            <a:r>
              <a:rPr lang="en-US" altLang="zh-CN" sz="1600" b="1" dirty="0">
                <a:solidFill>
                  <a:schemeClr val="tx1"/>
                </a:solidFill>
              </a:rPr>
              <a:t>:</a:t>
            </a:r>
            <a:r>
              <a:rPr lang="en-US" altLang="zh-CN" sz="1600" b="1" dirty="0">
                <a:solidFill>
                  <a:srgbClr val="0070C0"/>
                </a:solidFill>
              </a:rPr>
              <a:t>$3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chemeClr val="tx1"/>
                </a:solidFill>
              </a:rPr>
              <a:t>$0-</a:t>
            </a:r>
            <a:r>
              <a:rPr lang="en-US" altLang="zh-CN" sz="1600" b="1" dirty="0">
                <a:solidFill>
                  <a:srgbClr val="C00000"/>
                </a:solidFill>
              </a:rPr>
              <a:t>$</a:t>
            </a:r>
            <a:r>
              <a:rPr lang="en-US" altLang="zh-CN" sz="1600" dirty="0">
                <a:solidFill>
                  <a:srgbClr val="C00000"/>
                </a:solidFill>
              </a:rPr>
              <a:t>2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I4:$4</a:t>
            </a:r>
            <a:r>
              <a:rPr lang="zh-CN" altLang="en-US" sz="1600" b="1" dirty="0">
                <a:solidFill>
                  <a:schemeClr val="tx1"/>
                </a:solidFill>
              </a:rPr>
              <a:t>←</a:t>
            </a:r>
            <a:r>
              <a:rPr lang="en-US" altLang="zh-CN" sz="1600" b="1" dirty="0">
                <a:solidFill>
                  <a:srgbClr val="C00000"/>
                </a:solidFill>
              </a:rPr>
              <a:t>$2</a:t>
            </a:r>
            <a:r>
              <a:rPr lang="en-US" altLang="zh-CN" sz="1600" b="1" dirty="0">
                <a:solidFill>
                  <a:schemeClr val="tx1"/>
                </a:solidFill>
              </a:rPr>
              <a:t>+</a:t>
            </a:r>
            <a:r>
              <a:rPr lang="en-US" altLang="zh-CN" sz="1600" dirty="0">
                <a:solidFill>
                  <a:srgbClr val="990099"/>
                </a:solidFill>
              </a:rPr>
              <a:t>$1</a:t>
            </a:r>
            <a:endParaRPr lang="en-US" altLang="zh-CN" sz="1600" b="1" dirty="0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pt-BR" altLang="zh-CN" sz="1600" dirty="0">
                <a:solidFill>
                  <a:schemeClr val="tx1"/>
                </a:solidFill>
                <a:latin typeface="+mn-ea"/>
              </a:rPr>
              <a:t>I5:$5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$5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时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PC←I2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2123728" y="5301208"/>
            <a:ext cx="5472608" cy="93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28800" rIns="18000" bIns="10800"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注：①有控制冒险时，</a:t>
            </a:r>
            <a:r>
              <a:rPr lang="en-US" altLang="zh-CN" sz="1600" dirty="0">
                <a:solidFill>
                  <a:schemeClr val="tx1"/>
                </a:solidFill>
              </a:rPr>
              <a:t>IF</a:t>
            </a:r>
            <a:r>
              <a:rPr lang="zh-CN" altLang="en-US" sz="1600" dirty="0">
                <a:solidFill>
                  <a:schemeClr val="tx1"/>
                </a:solidFill>
              </a:rPr>
              <a:t>段产生气泡、</a:t>
            </a:r>
            <a:r>
              <a:rPr lang="en-US" altLang="zh-CN" sz="1600" dirty="0">
                <a:solidFill>
                  <a:schemeClr val="tx1"/>
                </a:solidFill>
              </a:rPr>
              <a:t>PC</a:t>
            </a:r>
            <a:r>
              <a:rPr lang="zh-CN" altLang="en-US" sz="1600" dirty="0">
                <a:solidFill>
                  <a:schemeClr val="tx1"/>
                </a:solidFill>
              </a:rPr>
              <a:t>保持不变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非末拍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    ②</a:t>
            </a:r>
            <a:r>
              <a:rPr lang="en-US" altLang="zh-CN" sz="1600" dirty="0">
                <a:solidFill>
                  <a:schemeClr val="tx1"/>
                </a:solidFill>
              </a:rPr>
              <a:t>ID/EX.NPC+ID/EX.E=20+FFFC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    ③控制冒险末拍时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进入</a:t>
            </a:r>
            <a:r>
              <a:rPr lang="en-US" altLang="zh-CN" sz="1600" dirty="0">
                <a:solidFill>
                  <a:schemeClr val="tx1"/>
                </a:solidFill>
              </a:rPr>
              <a:t>MEM</a:t>
            </a:r>
            <a:r>
              <a:rPr lang="zh-CN" altLang="en-US" sz="1600" dirty="0">
                <a:solidFill>
                  <a:schemeClr val="tx1"/>
                </a:solidFill>
              </a:rPr>
              <a:t>段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PC</a:t>
            </a:r>
            <a:r>
              <a:rPr lang="zh-CN" altLang="en-US" sz="1600" dirty="0">
                <a:solidFill>
                  <a:schemeClr val="tx1"/>
                </a:solidFill>
              </a:rPr>
              <a:t>为</a:t>
            </a:r>
            <a:r>
              <a:rPr lang="zh-CN" altLang="en-US" sz="1600" u="sng" dirty="0">
                <a:solidFill>
                  <a:schemeClr val="tx1"/>
                </a:solidFill>
              </a:rPr>
              <a:t>分支结果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89218"/>
              </p:ext>
            </p:extLst>
          </p:nvPr>
        </p:nvGraphicFramePr>
        <p:xfrm>
          <a:off x="5364064" y="649136"/>
          <a:ext cx="2088232" cy="458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(I2)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BEQ③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$3=-22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$4=62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5292056" y="1268760"/>
            <a:ext cx="216024" cy="1908128"/>
            <a:chOff x="5148064" y="1268760"/>
            <a:chExt cx="216024" cy="1908128"/>
          </a:xfrm>
        </p:grpSpPr>
        <p:grpSp>
          <p:nvGrpSpPr>
            <p:cNvPr id="36" name="组合 35"/>
            <p:cNvGrpSpPr/>
            <p:nvPr/>
          </p:nvGrpSpPr>
          <p:grpSpPr>
            <a:xfrm>
              <a:off x="5148080" y="2456760"/>
              <a:ext cx="216008" cy="720128"/>
              <a:chOff x="5148080" y="2456760"/>
              <a:chExt cx="216008" cy="720128"/>
            </a:xfrm>
          </p:grpSpPr>
          <p:cxnSp>
            <p:nvCxnSpPr>
              <p:cNvPr id="39" name="直接箭头连接符 38"/>
              <p:cNvCxnSpPr/>
              <p:nvPr/>
            </p:nvCxnSpPr>
            <p:spPr bwMode="auto">
              <a:xfrm>
                <a:off x="5148080" y="2456760"/>
                <a:ext cx="144000" cy="72012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直接箭头连接符 39"/>
              <p:cNvCxnSpPr/>
              <p:nvPr/>
            </p:nvCxnSpPr>
            <p:spPr bwMode="auto">
              <a:xfrm>
                <a:off x="5148080" y="2456760"/>
                <a:ext cx="216008" cy="5040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3399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38" name="直接箭头连接符 37"/>
            <p:cNvCxnSpPr/>
            <p:nvPr/>
          </p:nvCxnSpPr>
          <p:spPr bwMode="auto">
            <a:xfrm>
              <a:off x="5148064" y="1268760"/>
              <a:ext cx="144000" cy="1188000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1" name="组合 40"/>
          <p:cNvGrpSpPr/>
          <p:nvPr/>
        </p:nvGrpSpPr>
        <p:grpSpPr>
          <a:xfrm>
            <a:off x="5940128" y="764704"/>
            <a:ext cx="252000" cy="2376208"/>
            <a:chOff x="4572000" y="764704"/>
            <a:chExt cx="252000" cy="2376208"/>
          </a:xfrm>
        </p:grpSpPr>
        <p:cxnSp>
          <p:nvCxnSpPr>
            <p:cNvPr id="42" name="直接箭头连接符 41"/>
            <p:cNvCxnSpPr/>
            <p:nvPr/>
          </p:nvCxnSpPr>
          <p:spPr bwMode="auto">
            <a:xfrm flipV="1">
              <a:off x="4572000" y="764704"/>
              <a:ext cx="252000" cy="2160000"/>
            </a:xfrm>
            <a:prstGeom prst="straightConnector1">
              <a:avLst/>
            </a:prstGeom>
            <a:noFill/>
            <a:ln w="12700" cap="flat" cmpd="sng" algn="ctr">
              <a:solidFill>
                <a:srgbClr val="3333FF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 flipV="1">
              <a:off x="4608008" y="2708760"/>
              <a:ext cx="36000" cy="432152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7452320" y="649136"/>
          <a:ext cx="792088" cy="458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nop</a:t>
                      </a:r>
                      <a:endParaRPr lang="zh-CN" altLang="en-US" sz="1600" b="1" dirty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179512" y="367496"/>
            <a:ext cx="4321646" cy="2669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CC3300"/>
                </a:solidFill>
              </a:rPr>
              <a:t> *流水线数据通路实现小结：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功能段的划分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结构冒险处理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en-US" altLang="zh-CN" sz="2200" spc="150" dirty="0">
                <a:solidFill>
                  <a:schemeClr val="accent2"/>
                </a:solidFill>
              </a:rPr>
              <a:t>RAW</a:t>
            </a:r>
            <a:r>
              <a:rPr lang="zh-CN" altLang="en-US" sz="2200" spc="150" dirty="0">
                <a:solidFill>
                  <a:schemeClr val="accent2"/>
                </a:solidFill>
              </a:rPr>
              <a:t>冒险处理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控制冒险处理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286" name="Text Box 5"/>
          <p:cNvSpPr txBox="1">
            <a:spLocks noChangeArrowheads="1"/>
          </p:cNvSpPr>
          <p:nvPr/>
        </p:nvSpPr>
        <p:spPr bwMode="auto">
          <a:xfrm>
            <a:off x="2771800" y="799544"/>
            <a:ext cx="6300192" cy="2208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个段，分支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en-US" altLang="zh-CN" sz="2200" dirty="0" err="1">
                <a:solidFill>
                  <a:schemeClr val="tx1"/>
                </a:solidFill>
              </a:rPr>
              <a:t>sw</a:t>
            </a:r>
            <a:r>
              <a:rPr lang="zh-CN" altLang="en-US" sz="2200" dirty="0">
                <a:solidFill>
                  <a:schemeClr val="tx1"/>
                </a:solidFill>
              </a:rPr>
              <a:t>指令仅用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en-US" sz="2200" dirty="0">
                <a:solidFill>
                  <a:schemeClr val="tx1"/>
                </a:solidFill>
              </a:rPr>
              <a:t>个段</a:t>
            </a:r>
            <a:r>
              <a:rPr lang="en-US" altLang="zh-CN" sz="1800" dirty="0">
                <a:solidFill>
                  <a:schemeClr val="tx1"/>
                </a:solidFill>
              </a:rPr>
              <a:t>(WB</a:t>
            </a:r>
            <a:r>
              <a:rPr lang="zh-CN" altLang="en-US" sz="1800" dirty="0">
                <a:solidFill>
                  <a:schemeClr val="tx1"/>
                </a:solidFill>
              </a:rPr>
              <a:t>段为</a:t>
            </a:r>
            <a:r>
              <a:rPr lang="en-US" altLang="zh-CN" sz="1800" dirty="0" err="1">
                <a:solidFill>
                  <a:schemeClr val="tx1"/>
                </a:solidFill>
              </a:rPr>
              <a:t>nop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部件无复用、使用时间唯一，设置段间</a:t>
            </a:r>
            <a:r>
              <a:rPr lang="en-US" altLang="zh-CN" sz="2200" dirty="0">
                <a:solidFill>
                  <a:schemeClr val="tx1"/>
                </a:solidFill>
              </a:rPr>
              <a:t>REG</a:t>
            </a:r>
            <a:r>
              <a:rPr lang="en-US" altLang="zh-CN" sz="1800" dirty="0">
                <a:solidFill>
                  <a:schemeClr val="tx1"/>
                </a:solidFill>
              </a:rPr>
              <a:t>(D/A/C)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转发法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增设转发通路</a:t>
            </a:r>
            <a:r>
              <a:rPr lang="en-US" altLang="zh-CN" sz="1800" dirty="0">
                <a:solidFill>
                  <a:schemeClr val="tx1"/>
                </a:solidFill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</a:rPr>
              <a:t>前半拍写</a:t>
            </a:r>
            <a:r>
              <a:rPr lang="en-US" altLang="zh-CN" sz="1800" dirty="0">
                <a:solidFill>
                  <a:schemeClr val="tx1"/>
                </a:solidFill>
              </a:rPr>
              <a:t>GPRs)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阻塞法</a:t>
            </a:r>
            <a:r>
              <a:rPr lang="en-US" altLang="zh-CN" sz="1800" dirty="0">
                <a:solidFill>
                  <a:schemeClr val="tx1"/>
                </a:solidFill>
              </a:rPr>
              <a:t>(IF</a:t>
            </a:r>
            <a:r>
              <a:rPr lang="zh-CN" altLang="en-US" sz="1800" dirty="0">
                <a:solidFill>
                  <a:schemeClr val="tx1"/>
                </a:solidFill>
              </a:rPr>
              <a:t>段暂停</a:t>
            </a:r>
            <a:r>
              <a:rPr lang="en-US" altLang="zh-CN" sz="1800" dirty="0">
                <a:solidFill>
                  <a:schemeClr val="tx1"/>
                </a:solidFill>
              </a:rPr>
              <a:t>&amp;ID</a:t>
            </a:r>
            <a:r>
              <a:rPr lang="zh-CN" altLang="en-US" sz="1800" dirty="0">
                <a:solidFill>
                  <a:schemeClr val="tx1"/>
                </a:solidFill>
              </a:rPr>
              <a:t>产生气泡</a:t>
            </a:r>
            <a:r>
              <a:rPr lang="en-US" altLang="zh-CN" sz="1800" dirty="0">
                <a:solidFill>
                  <a:schemeClr val="tx1"/>
                </a:solidFill>
              </a:rPr>
              <a:t>,1</a:t>
            </a:r>
            <a:r>
              <a:rPr lang="zh-CN" altLang="en-US" sz="1800" dirty="0">
                <a:solidFill>
                  <a:schemeClr val="tx1"/>
                </a:solidFill>
              </a:rPr>
              <a:t>拍</a:t>
            </a:r>
            <a:r>
              <a:rPr lang="en-US" altLang="zh-CN" sz="1800" dirty="0">
                <a:solidFill>
                  <a:schemeClr val="tx1"/>
                </a:solidFill>
              </a:rPr>
              <a:t>)       </a:t>
            </a:r>
            <a:r>
              <a:rPr lang="zh-CN" altLang="en-US" sz="1800" dirty="0">
                <a:solidFill>
                  <a:schemeClr val="tx1"/>
                </a:solidFill>
              </a:rPr>
              <a:t>←锁步机制</a:t>
            </a:r>
            <a:r>
              <a:rPr lang="en-US" altLang="zh-CN" sz="1800" dirty="0">
                <a:solidFill>
                  <a:schemeClr val="tx1"/>
                </a:solidFill>
              </a:rPr>
              <a:t>1&amp;2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阻塞法</a:t>
            </a:r>
            <a:r>
              <a:rPr lang="en-US" altLang="zh-CN" sz="1800" dirty="0">
                <a:solidFill>
                  <a:schemeClr val="tx1"/>
                </a:solidFill>
              </a:rPr>
              <a:t>(IF</a:t>
            </a:r>
            <a:r>
              <a:rPr lang="zh-CN" altLang="en-US" sz="1800" dirty="0">
                <a:solidFill>
                  <a:schemeClr val="tx1"/>
                </a:solidFill>
              </a:rPr>
              <a:t>段产生气泡</a:t>
            </a:r>
            <a:r>
              <a:rPr lang="en-US" altLang="zh-CN" sz="1800" dirty="0">
                <a:solidFill>
                  <a:schemeClr val="tx1"/>
                </a:solidFill>
              </a:rPr>
              <a:t>&amp;PC</a:t>
            </a:r>
            <a:r>
              <a:rPr lang="zh-CN" altLang="en-US" sz="1800" dirty="0">
                <a:solidFill>
                  <a:schemeClr val="tx1"/>
                </a:solidFill>
              </a:rPr>
              <a:t>为分支结果</a:t>
            </a:r>
            <a:r>
              <a:rPr lang="en-US" altLang="zh-CN" sz="1800" dirty="0">
                <a:solidFill>
                  <a:schemeClr val="tx1"/>
                </a:solidFill>
              </a:rPr>
              <a:t>,3</a:t>
            </a:r>
            <a:r>
              <a:rPr lang="zh-CN" altLang="en-US" sz="1800" dirty="0">
                <a:solidFill>
                  <a:schemeClr val="tx1"/>
                </a:solidFill>
              </a:rPr>
              <a:t>拍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zh-CN" altLang="en-US" sz="1800" dirty="0">
                <a:solidFill>
                  <a:schemeClr val="tx1"/>
                </a:solidFill>
              </a:rPr>
              <a:t>←锁步机制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50" name="组合 249"/>
          <p:cNvGrpSpPr/>
          <p:nvPr/>
        </p:nvGrpSpPr>
        <p:grpSpPr>
          <a:xfrm>
            <a:off x="5004000" y="3210891"/>
            <a:ext cx="3492000" cy="1152135"/>
            <a:chOff x="5004000" y="1700745"/>
            <a:chExt cx="3492000" cy="1152135"/>
          </a:xfrm>
        </p:grpSpPr>
        <p:cxnSp>
          <p:nvCxnSpPr>
            <p:cNvPr id="251" name="直接箭头连接符 69"/>
            <p:cNvCxnSpPr/>
            <p:nvPr/>
          </p:nvCxnSpPr>
          <p:spPr>
            <a:xfrm rot="16200000" flipH="1">
              <a:off x="4859192" y="2493728"/>
              <a:ext cx="504000" cy="214304"/>
            </a:xfrm>
            <a:prstGeom prst="bentConnector3">
              <a:avLst>
                <a:gd name="adj1" fmla="val 99044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69"/>
            <p:cNvCxnSpPr/>
            <p:nvPr/>
          </p:nvCxnSpPr>
          <p:spPr>
            <a:xfrm rot="16200000" flipH="1">
              <a:off x="4896830" y="2456093"/>
              <a:ext cx="502455" cy="144014"/>
            </a:xfrm>
            <a:prstGeom prst="bentConnector3">
              <a:avLst>
                <a:gd name="adj1" fmla="val 99288"/>
              </a:avLst>
            </a:prstGeom>
            <a:ln w="1905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69"/>
            <p:cNvCxnSpPr/>
            <p:nvPr/>
          </p:nvCxnSpPr>
          <p:spPr>
            <a:xfrm rot="16200000" flipH="1">
              <a:off x="4790749" y="1917590"/>
              <a:ext cx="648000" cy="214309"/>
            </a:xfrm>
            <a:prstGeom prst="bentConnector3">
              <a:avLst>
                <a:gd name="adj1" fmla="val 99924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69"/>
            <p:cNvCxnSpPr/>
            <p:nvPr/>
          </p:nvCxnSpPr>
          <p:spPr>
            <a:xfrm rot="16200000" flipH="1">
              <a:off x="4900740" y="1952752"/>
              <a:ext cx="504000" cy="144000"/>
            </a:xfrm>
            <a:prstGeom prst="bentConnector3">
              <a:avLst>
                <a:gd name="adj1" fmla="val 100117"/>
              </a:avLst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69"/>
            <p:cNvCxnSpPr/>
            <p:nvPr/>
          </p:nvCxnSpPr>
          <p:spPr>
            <a:xfrm rot="10800000">
              <a:off x="5080006" y="1772753"/>
              <a:ext cx="2016000" cy="792000"/>
            </a:xfrm>
            <a:prstGeom prst="bentConnector3">
              <a:avLst>
                <a:gd name="adj1" fmla="val -388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69"/>
            <p:cNvCxnSpPr/>
            <p:nvPr/>
          </p:nvCxnSpPr>
          <p:spPr>
            <a:xfrm rot="10800000">
              <a:off x="5004000" y="1700847"/>
              <a:ext cx="3492000" cy="864000"/>
            </a:xfrm>
            <a:prstGeom prst="bentConnector3">
              <a:avLst>
                <a:gd name="adj1" fmla="val -66"/>
              </a:avLst>
            </a:prstGeom>
            <a:ln w="19050">
              <a:solidFill>
                <a:srgbClr val="3333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6" name="组合 475"/>
          <p:cNvGrpSpPr/>
          <p:nvPr/>
        </p:nvGrpSpPr>
        <p:grpSpPr>
          <a:xfrm>
            <a:off x="1763688" y="4905208"/>
            <a:ext cx="2448256" cy="396000"/>
            <a:chOff x="1916088" y="3177016"/>
            <a:chExt cx="2448256" cy="396000"/>
          </a:xfrm>
        </p:grpSpPr>
        <p:cxnSp>
          <p:nvCxnSpPr>
            <p:cNvPr id="477" name="直接箭头连接符 69"/>
            <p:cNvCxnSpPr/>
            <p:nvPr/>
          </p:nvCxnSpPr>
          <p:spPr>
            <a:xfrm flipV="1">
              <a:off x="2780136" y="3357016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箭头连接符 69"/>
            <p:cNvCxnSpPr/>
            <p:nvPr/>
          </p:nvCxnSpPr>
          <p:spPr>
            <a:xfrm rot="10800000" flipV="1">
              <a:off x="2060105" y="3429015"/>
              <a:ext cx="1944000" cy="144000"/>
            </a:xfrm>
            <a:prstGeom prst="bentConnector3">
              <a:avLst>
                <a:gd name="adj1" fmla="val -457"/>
              </a:avLst>
            </a:prstGeom>
            <a:ln w="15875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箭头连接符 69"/>
            <p:cNvCxnSpPr/>
            <p:nvPr/>
          </p:nvCxnSpPr>
          <p:spPr>
            <a:xfrm flipV="1">
              <a:off x="4076328" y="3284984"/>
              <a:ext cx="14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Rectangle 99"/>
            <p:cNvSpPr>
              <a:spLocks noChangeArrowheads="1"/>
            </p:cNvSpPr>
            <p:nvPr/>
          </p:nvSpPr>
          <p:spPr bwMode="auto">
            <a:xfrm>
              <a:off x="4220344" y="3177016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MUX5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81" name="直接箭头连接符 69"/>
            <p:cNvCxnSpPr/>
            <p:nvPr/>
          </p:nvCxnSpPr>
          <p:spPr>
            <a:xfrm flipH="1" flipV="1">
              <a:off x="1916088" y="3358702"/>
              <a:ext cx="144016" cy="214314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A58DA5-B9F5-41EB-AE78-601A4BB709C2}"/>
              </a:ext>
            </a:extLst>
          </p:cNvPr>
          <p:cNvGrpSpPr/>
          <p:nvPr/>
        </p:nvGrpSpPr>
        <p:grpSpPr>
          <a:xfrm>
            <a:off x="539552" y="2996952"/>
            <a:ext cx="8352912" cy="2448272"/>
            <a:chOff x="539552" y="2996952"/>
            <a:chExt cx="8352912" cy="2448272"/>
          </a:xfrm>
        </p:grpSpPr>
        <p:sp>
          <p:nvSpPr>
            <p:cNvPr id="369" name="Rectangle 99"/>
            <p:cNvSpPr>
              <a:spLocks noChangeArrowheads="1"/>
            </p:cNvSpPr>
            <p:nvPr/>
          </p:nvSpPr>
          <p:spPr bwMode="auto">
            <a:xfrm>
              <a:off x="2411752" y="3573184"/>
              <a:ext cx="360000" cy="151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0" name="Rectangle 99"/>
            <p:cNvSpPr>
              <a:spLocks noChangeArrowheads="1"/>
            </p:cNvSpPr>
            <p:nvPr/>
          </p:nvSpPr>
          <p:spPr bwMode="auto">
            <a:xfrm>
              <a:off x="4355928" y="3573208"/>
              <a:ext cx="36004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1" name="Rectangle 99"/>
            <p:cNvSpPr>
              <a:spLocks noChangeArrowheads="1"/>
            </p:cNvSpPr>
            <p:nvPr/>
          </p:nvSpPr>
          <p:spPr bwMode="auto">
            <a:xfrm>
              <a:off x="6444176" y="3573208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" name="Rectangle 99"/>
            <p:cNvSpPr>
              <a:spLocks noChangeArrowheads="1"/>
            </p:cNvSpPr>
            <p:nvPr/>
          </p:nvSpPr>
          <p:spPr bwMode="auto">
            <a:xfrm>
              <a:off x="8028352" y="3573208"/>
              <a:ext cx="360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3" name="Text Box 323"/>
            <p:cNvSpPr txBox="1">
              <a:spLocks noChangeArrowheads="1"/>
            </p:cNvSpPr>
            <p:nvPr/>
          </p:nvSpPr>
          <p:spPr bwMode="auto">
            <a:xfrm>
              <a:off x="2411752" y="4725144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4" name="Text Box 323"/>
            <p:cNvSpPr txBox="1">
              <a:spLocks noChangeArrowheads="1"/>
            </p:cNvSpPr>
            <p:nvPr/>
          </p:nvSpPr>
          <p:spPr bwMode="auto">
            <a:xfrm>
              <a:off x="4355928" y="4798862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NPC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5" name="Text Box 323"/>
            <p:cNvSpPr txBox="1">
              <a:spLocks noChangeArrowheads="1"/>
            </p:cNvSpPr>
            <p:nvPr/>
          </p:nvSpPr>
          <p:spPr bwMode="auto">
            <a:xfrm>
              <a:off x="4355928" y="3574726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6" name="Text Box 323"/>
            <p:cNvSpPr txBox="1">
              <a:spLocks noChangeArrowheads="1"/>
            </p:cNvSpPr>
            <p:nvPr/>
          </p:nvSpPr>
          <p:spPr bwMode="auto">
            <a:xfrm>
              <a:off x="6444176" y="4366814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7" name="Text Box 323"/>
            <p:cNvSpPr txBox="1">
              <a:spLocks noChangeArrowheads="1"/>
            </p:cNvSpPr>
            <p:nvPr/>
          </p:nvSpPr>
          <p:spPr bwMode="auto">
            <a:xfrm>
              <a:off x="6440339" y="3574726"/>
              <a:ext cx="36000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8" name="Text Box 323"/>
            <p:cNvSpPr txBox="1">
              <a:spLocks noChangeArrowheads="1"/>
            </p:cNvSpPr>
            <p:nvPr/>
          </p:nvSpPr>
          <p:spPr bwMode="auto">
            <a:xfrm>
              <a:off x="8024515" y="3933056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9" name="Text Box 323"/>
            <p:cNvSpPr txBox="1">
              <a:spLocks noChangeArrowheads="1"/>
            </p:cNvSpPr>
            <p:nvPr/>
          </p:nvSpPr>
          <p:spPr bwMode="auto">
            <a:xfrm>
              <a:off x="8028352" y="3574726"/>
              <a:ext cx="360040" cy="214314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0" name="Text Box 323"/>
            <p:cNvSpPr txBox="1">
              <a:spLocks noChangeArrowheads="1"/>
            </p:cNvSpPr>
            <p:nvPr/>
          </p:nvSpPr>
          <p:spPr bwMode="auto">
            <a:xfrm>
              <a:off x="2195688" y="335870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1" name="Text Box 323"/>
            <p:cNvSpPr txBox="1">
              <a:spLocks noChangeArrowheads="1"/>
            </p:cNvSpPr>
            <p:nvPr/>
          </p:nvSpPr>
          <p:spPr bwMode="auto">
            <a:xfrm>
              <a:off x="4139904" y="335870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2" name="Text Box 323"/>
            <p:cNvSpPr txBox="1">
              <a:spLocks noChangeArrowheads="1"/>
            </p:cNvSpPr>
            <p:nvPr/>
          </p:nvSpPr>
          <p:spPr bwMode="auto">
            <a:xfrm>
              <a:off x="6228216" y="335870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EX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+mn-ea"/>
                </a:rPr>
                <a:t>/MEM</a:t>
              </a:r>
              <a:endParaRPr kumimoji="1"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3" name="Text Box 323"/>
            <p:cNvSpPr txBox="1">
              <a:spLocks noChangeArrowheads="1"/>
            </p:cNvSpPr>
            <p:nvPr/>
          </p:nvSpPr>
          <p:spPr bwMode="auto">
            <a:xfrm>
              <a:off x="7668296" y="3358702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MEM/WB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84" name="直接箭头连接符 69"/>
            <p:cNvCxnSpPr/>
            <p:nvPr/>
          </p:nvCxnSpPr>
          <p:spPr>
            <a:xfrm>
              <a:off x="6948232" y="4293096"/>
              <a:ext cx="288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Text Box 322"/>
            <p:cNvSpPr txBox="1">
              <a:spLocks noChangeArrowheads="1"/>
            </p:cNvSpPr>
            <p:nvPr/>
          </p:nvSpPr>
          <p:spPr bwMode="auto">
            <a:xfrm>
              <a:off x="5796136" y="3861104"/>
              <a:ext cx="432000" cy="50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386" name="Text Box 323"/>
            <p:cNvSpPr txBox="1">
              <a:spLocks noChangeArrowheads="1"/>
            </p:cNvSpPr>
            <p:nvPr/>
          </p:nvSpPr>
          <p:spPr bwMode="auto">
            <a:xfrm>
              <a:off x="3563904" y="3861048"/>
              <a:ext cx="576000" cy="504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GPRs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7" name="Text Box 365"/>
            <p:cNvSpPr txBox="1">
              <a:spLocks noChangeArrowheads="1"/>
            </p:cNvSpPr>
            <p:nvPr/>
          </p:nvSpPr>
          <p:spPr bwMode="auto">
            <a:xfrm>
              <a:off x="7236328" y="4221088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DMEM</a:t>
              </a:r>
            </a:p>
          </p:txBody>
        </p:sp>
        <p:sp>
          <p:nvSpPr>
            <p:cNvPr id="388" name="Text Box 365"/>
            <p:cNvSpPr txBox="1">
              <a:spLocks noChangeArrowheads="1"/>
            </p:cNvSpPr>
            <p:nvPr/>
          </p:nvSpPr>
          <p:spPr bwMode="auto">
            <a:xfrm>
              <a:off x="1260261" y="3505752"/>
              <a:ext cx="576000" cy="36000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IMEM</a:t>
              </a:r>
            </a:p>
          </p:txBody>
        </p:sp>
        <p:sp>
          <p:nvSpPr>
            <p:cNvPr id="389" name="Text Box 323"/>
            <p:cNvSpPr txBox="1">
              <a:spLocks noChangeArrowheads="1"/>
            </p:cNvSpPr>
            <p:nvPr/>
          </p:nvSpPr>
          <p:spPr bwMode="auto">
            <a:xfrm>
              <a:off x="539552" y="3574278"/>
              <a:ext cx="432000" cy="216000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90" name="直接箭头连接符 69"/>
            <p:cNvCxnSpPr/>
            <p:nvPr/>
          </p:nvCxnSpPr>
          <p:spPr>
            <a:xfrm rot="16200000" flipH="1">
              <a:off x="935568" y="3897032"/>
              <a:ext cx="864000" cy="504000"/>
            </a:xfrm>
            <a:prstGeom prst="bentConnector3">
              <a:avLst>
                <a:gd name="adj1" fmla="val 99976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69"/>
            <p:cNvCxnSpPr/>
            <p:nvPr/>
          </p:nvCxnSpPr>
          <p:spPr>
            <a:xfrm>
              <a:off x="2987840" y="4005064"/>
              <a:ext cx="576000" cy="0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/>
            <p:nvPr/>
          </p:nvCxnSpPr>
          <p:spPr>
            <a:xfrm>
              <a:off x="2987840" y="4221088"/>
              <a:ext cx="576000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69"/>
            <p:cNvCxnSpPr/>
            <p:nvPr/>
          </p:nvCxnSpPr>
          <p:spPr>
            <a:xfrm>
              <a:off x="4143741" y="4005064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箭头连接符 69"/>
            <p:cNvCxnSpPr/>
            <p:nvPr/>
          </p:nvCxnSpPr>
          <p:spPr>
            <a:xfrm>
              <a:off x="4143741" y="4221088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69"/>
            <p:cNvCxnSpPr/>
            <p:nvPr/>
          </p:nvCxnSpPr>
          <p:spPr>
            <a:xfrm>
              <a:off x="6804216" y="4077072"/>
              <a:ext cx="12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69"/>
            <p:cNvCxnSpPr/>
            <p:nvPr/>
          </p:nvCxnSpPr>
          <p:spPr>
            <a:xfrm>
              <a:off x="6799656" y="4509120"/>
              <a:ext cx="436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箭头连接符 69"/>
            <p:cNvCxnSpPr/>
            <p:nvPr/>
          </p:nvCxnSpPr>
          <p:spPr>
            <a:xfrm flipV="1">
              <a:off x="2987832" y="3573016"/>
              <a:ext cx="50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 Box 322"/>
            <p:cNvSpPr txBox="1">
              <a:spLocks noChangeArrowheads="1"/>
            </p:cNvSpPr>
            <p:nvPr/>
          </p:nvSpPr>
          <p:spPr bwMode="auto">
            <a:xfrm>
              <a:off x="3563904" y="4437112"/>
              <a:ext cx="576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ExtU</a:t>
              </a:r>
              <a:endParaRPr kumimoji="1"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99" name="直接箭头连接符 69"/>
            <p:cNvCxnSpPr/>
            <p:nvPr/>
          </p:nvCxnSpPr>
          <p:spPr>
            <a:xfrm>
              <a:off x="2987840" y="4581128"/>
              <a:ext cx="5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69"/>
            <p:cNvCxnSpPr/>
            <p:nvPr/>
          </p:nvCxnSpPr>
          <p:spPr>
            <a:xfrm rot="5400000" flipH="1" flipV="1">
              <a:off x="3272059" y="3789032"/>
              <a:ext cx="288000" cy="144000"/>
            </a:xfrm>
            <a:prstGeom prst="bentConnector3">
              <a:avLst>
                <a:gd name="adj1" fmla="val 101009"/>
              </a:avLst>
            </a:prstGeom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69"/>
            <p:cNvCxnSpPr/>
            <p:nvPr/>
          </p:nvCxnSpPr>
          <p:spPr>
            <a:xfrm>
              <a:off x="2195712" y="3931468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69"/>
            <p:cNvCxnSpPr/>
            <p:nvPr/>
          </p:nvCxnSpPr>
          <p:spPr>
            <a:xfrm>
              <a:off x="974509" y="3715444"/>
              <a:ext cx="28575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 Box 323"/>
            <p:cNvSpPr txBox="1">
              <a:spLocks noChangeArrowheads="1"/>
            </p:cNvSpPr>
            <p:nvPr/>
          </p:nvSpPr>
          <p:spPr bwMode="auto">
            <a:xfrm>
              <a:off x="2947503" y="3573016"/>
              <a:ext cx="357190" cy="64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+mn-ea"/>
                </a:rPr>
                <a:t>rd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+mn-ea"/>
                </a:rPr>
                <a:t>rs</a:t>
              </a:r>
              <a:endParaRPr kumimoji="1" lang="en-US" altLang="zh-CN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+mn-ea"/>
                </a:rPr>
                <a:t>rt</a:t>
              </a:r>
              <a:endParaRPr kumimoji="1"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4" name="Text Box 323"/>
            <p:cNvSpPr txBox="1">
              <a:spLocks noChangeArrowheads="1"/>
            </p:cNvSpPr>
            <p:nvPr/>
          </p:nvSpPr>
          <p:spPr bwMode="auto">
            <a:xfrm>
              <a:off x="2948643" y="4357450"/>
              <a:ext cx="500066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imme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05" name="直接箭头连接符 69"/>
            <p:cNvCxnSpPr/>
            <p:nvPr/>
          </p:nvCxnSpPr>
          <p:spPr>
            <a:xfrm>
              <a:off x="3635896" y="5157192"/>
              <a:ext cx="720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 Box 323"/>
            <p:cNvSpPr txBox="1">
              <a:spLocks noChangeArrowheads="1"/>
            </p:cNvSpPr>
            <p:nvPr/>
          </p:nvSpPr>
          <p:spPr bwMode="auto">
            <a:xfrm>
              <a:off x="2411712" y="3790750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IR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07" name="直接箭头连接符 69"/>
            <p:cNvCxnSpPr/>
            <p:nvPr/>
          </p:nvCxnSpPr>
          <p:spPr>
            <a:xfrm flipV="1">
              <a:off x="2771776" y="3933055"/>
              <a:ext cx="216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 Box 323"/>
            <p:cNvSpPr txBox="1">
              <a:spLocks noChangeArrowheads="1"/>
            </p:cNvSpPr>
            <p:nvPr/>
          </p:nvSpPr>
          <p:spPr bwMode="auto">
            <a:xfrm>
              <a:off x="4359765" y="3862758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9" name="Text Box 323"/>
            <p:cNvSpPr txBox="1">
              <a:spLocks noChangeArrowheads="1"/>
            </p:cNvSpPr>
            <p:nvPr/>
          </p:nvSpPr>
          <p:spPr bwMode="auto">
            <a:xfrm>
              <a:off x="4355968" y="4149080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10" name="Text Box 323"/>
            <p:cNvSpPr txBox="1">
              <a:spLocks noChangeArrowheads="1"/>
            </p:cNvSpPr>
            <p:nvPr/>
          </p:nvSpPr>
          <p:spPr bwMode="auto">
            <a:xfrm>
              <a:off x="6444176" y="3933056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11" name="直接箭头连接符 69"/>
            <p:cNvCxnSpPr/>
            <p:nvPr/>
          </p:nvCxnSpPr>
          <p:spPr>
            <a:xfrm>
              <a:off x="6228160" y="4084464"/>
              <a:ext cx="216000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69"/>
            <p:cNvCxnSpPr/>
            <p:nvPr/>
          </p:nvCxnSpPr>
          <p:spPr>
            <a:xfrm>
              <a:off x="7812328" y="443711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 Box 323"/>
            <p:cNvSpPr txBox="1">
              <a:spLocks noChangeArrowheads="1"/>
            </p:cNvSpPr>
            <p:nvPr/>
          </p:nvSpPr>
          <p:spPr bwMode="auto">
            <a:xfrm>
              <a:off x="4355968" y="4510830"/>
              <a:ext cx="360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14" name="直接箭头连接符 69"/>
            <p:cNvCxnSpPr/>
            <p:nvPr/>
          </p:nvCxnSpPr>
          <p:spPr>
            <a:xfrm>
              <a:off x="4139928" y="4581128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箭头连接符 69"/>
            <p:cNvCxnSpPr/>
            <p:nvPr/>
          </p:nvCxnSpPr>
          <p:spPr>
            <a:xfrm flipV="1">
              <a:off x="2195736" y="486916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69"/>
            <p:cNvCxnSpPr/>
            <p:nvPr/>
          </p:nvCxnSpPr>
          <p:spPr>
            <a:xfrm>
              <a:off x="2771960" y="4869160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69"/>
            <p:cNvCxnSpPr/>
            <p:nvPr/>
          </p:nvCxnSpPr>
          <p:spPr>
            <a:xfrm flipV="1">
              <a:off x="4719805" y="3645024"/>
              <a:ext cx="172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箭头连接符 69"/>
            <p:cNvCxnSpPr/>
            <p:nvPr/>
          </p:nvCxnSpPr>
          <p:spPr>
            <a:xfrm rot="5400000" flipH="1" flipV="1">
              <a:off x="8208464" y="3536952"/>
              <a:ext cx="1224000" cy="144000"/>
            </a:xfrm>
            <a:prstGeom prst="bentConnector3">
              <a:avLst>
                <a:gd name="adj1" fmla="val -1005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69"/>
            <p:cNvCxnSpPr/>
            <p:nvPr/>
          </p:nvCxnSpPr>
          <p:spPr>
            <a:xfrm>
              <a:off x="6804216" y="3645024"/>
              <a:ext cx="12240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箭头连接符 69"/>
            <p:cNvCxnSpPr/>
            <p:nvPr/>
          </p:nvCxnSpPr>
          <p:spPr>
            <a:xfrm rot="5400000" flipH="1" flipV="1">
              <a:off x="8280464" y="3176960"/>
              <a:ext cx="576000" cy="360000"/>
            </a:xfrm>
            <a:prstGeom prst="bentConnector3">
              <a:avLst>
                <a:gd name="adj1" fmla="val -5"/>
              </a:avLst>
            </a:prstGeom>
            <a:ln w="19050">
              <a:solidFill>
                <a:srgbClr val="CC33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69"/>
            <p:cNvCxnSpPr/>
            <p:nvPr/>
          </p:nvCxnSpPr>
          <p:spPr>
            <a:xfrm>
              <a:off x="6948232" y="4077072"/>
              <a:ext cx="0" cy="129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 Box 323"/>
            <p:cNvSpPr txBox="1">
              <a:spLocks noChangeArrowheads="1"/>
            </p:cNvSpPr>
            <p:nvPr/>
          </p:nvSpPr>
          <p:spPr bwMode="auto">
            <a:xfrm>
              <a:off x="8028352" y="4293096"/>
              <a:ext cx="36004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23" name="直接箭头连接符 69"/>
            <p:cNvCxnSpPr/>
            <p:nvPr/>
          </p:nvCxnSpPr>
          <p:spPr>
            <a:xfrm rot="10800000">
              <a:off x="972216" y="5157192"/>
              <a:ext cx="5976000" cy="216023"/>
            </a:xfrm>
            <a:prstGeom prst="bentConnector3">
              <a:avLst>
                <a:gd name="adj1" fmla="val 975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69"/>
            <p:cNvCxnSpPr/>
            <p:nvPr/>
          </p:nvCxnSpPr>
          <p:spPr>
            <a:xfrm rot="10800000" flipV="1">
              <a:off x="4068464" y="3069048"/>
              <a:ext cx="4680000" cy="792000"/>
            </a:xfrm>
            <a:prstGeom prst="bentConnector3">
              <a:avLst>
                <a:gd name="adj1" fmla="val 99992"/>
              </a:avLst>
            </a:prstGeom>
            <a:ln w="19050">
              <a:solidFill>
                <a:srgbClr val="CC33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69"/>
            <p:cNvCxnSpPr/>
            <p:nvPr/>
          </p:nvCxnSpPr>
          <p:spPr>
            <a:xfrm rot="10800000" flipV="1">
              <a:off x="3960432" y="2997047"/>
              <a:ext cx="4932000" cy="864000"/>
            </a:xfrm>
            <a:prstGeom prst="bentConnector3">
              <a:avLst>
                <a:gd name="adj1" fmla="val 100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箭头连接符 69"/>
            <p:cNvCxnSpPr/>
            <p:nvPr/>
          </p:nvCxnSpPr>
          <p:spPr>
            <a:xfrm rot="16200000" flipH="1">
              <a:off x="6588614" y="5012755"/>
              <a:ext cx="646485" cy="215280"/>
            </a:xfrm>
            <a:prstGeom prst="bentConnector3">
              <a:avLst>
                <a:gd name="adj1" fmla="val -1076"/>
              </a:avLst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箭头连接符 428"/>
            <p:cNvCxnSpPr/>
            <p:nvPr/>
          </p:nvCxnSpPr>
          <p:spPr>
            <a:xfrm flipH="1" flipV="1">
              <a:off x="899592" y="5229224"/>
              <a:ext cx="8" cy="21600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箭头连接符 429"/>
            <p:cNvCxnSpPr/>
            <p:nvPr/>
          </p:nvCxnSpPr>
          <p:spPr>
            <a:xfrm flipH="1">
              <a:off x="899592" y="5445224"/>
              <a:ext cx="6120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 Box 323"/>
            <p:cNvSpPr txBox="1">
              <a:spLocks noChangeArrowheads="1"/>
            </p:cNvSpPr>
            <p:nvPr/>
          </p:nvSpPr>
          <p:spPr bwMode="auto">
            <a:xfrm>
              <a:off x="6444176" y="4653136"/>
              <a:ext cx="36004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32" name="直接箭头连接符 69"/>
            <p:cNvCxnSpPr/>
            <p:nvPr/>
          </p:nvCxnSpPr>
          <p:spPr>
            <a:xfrm>
              <a:off x="6156160" y="4725144"/>
              <a:ext cx="288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 Box 323"/>
            <p:cNvSpPr txBox="1">
              <a:spLocks noChangeArrowheads="1"/>
            </p:cNvSpPr>
            <p:nvPr/>
          </p:nvSpPr>
          <p:spPr bwMode="auto">
            <a:xfrm>
              <a:off x="5796128" y="4581160"/>
              <a:ext cx="36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34" name="Text Box 323"/>
            <p:cNvSpPr txBox="1">
              <a:spLocks noChangeArrowheads="1"/>
            </p:cNvSpPr>
            <p:nvPr/>
          </p:nvSpPr>
          <p:spPr bwMode="auto">
            <a:xfrm>
              <a:off x="1619672" y="4365104"/>
              <a:ext cx="432000" cy="28734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ADD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35" name="直接箭头连接符 69"/>
            <p:cNvCxnSpPr/>
            <p:nvPr/>
          </p:nvCxnSpPr>
          <p:spPr>
            <a:xfrm flipH="1">
              <a:off x="1331640" y="4797152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箭头连接符 435"/>
            <p:cNvCxnSpPr/>
            <p:nvPr/>
          </p:nvCxnSpPr>
          <p:spPr>
            <a:xfrm>
              <a:off x="1403648" y="4437112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Text Box 323"/>
            <p:cNvSpPr txBox="1">
              <a:spLocks noChangeArrowheads="1"/>
            </p:cNvSpPr>
            <p:nvPr/>
          </p:nvSpPr>
          <p:spPr bwMode="auto">
            <a:xfrm>
              <a:off x="1187624" y="4328040"/>
              <a:ext cx="214314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38" name="直接箭头连接符 69"/>
            <p:cNvCxnSpPr/>
            <p:nvPr/>
          </p:nvCxnSpPr>
          <p:spPr>
            <a:xfrm>
              <a:off x="1835648" y="4653136"/>
              <a:ext cx="31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Rectangle 99"/>
            <p:cNvSpPr>
              <a:spLocks noChangeArrowheads="1"/>
            </p:cNvSpPr>
            <p:nvPr/>
          </p:nvSpPr>
          <p:spPr bwMode="auto">
            <a:xfrm>
              <a:off x="827584" y="4797200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40" name="直接箭头连接符 69"/>
            <p:cNvCxnSpPr/>
            <p:nvPr/>
          </p:nvCxnSpPr>
          <p:spPr>
            <a:xfrm flipH="1">
              <a:off x="683568" y="5013176"/>
              <a:ext cx="14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Rectangle 99"/>
            <p:cNvSpPr>
              <a:spLocks noChangeArrowheads="1"/>
            </p:cNvSpPr>
            <p:nvPr/>
          </p:nvSpPr>
          <p:spPr bwMode="auto">
            <a:xfrm>
              <a:off x="3488075" y="3357040"/>
              <a:ext cx="144000" cy="43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MUX4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42" name="直接箭头连接符 69"/>
            <p:cNvCxnSpPr/>
            <p:nvPr/>
          </p:nvCxnSpPr>
          <p:spPr>
            <a:xfrm flipV="1">
              <a:off x="3635928" y="3653210"/>
              <a:ext cx="720000" cy="733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箭头连接符 69"/>
            <p:cNvCxnSpPr/>
            <p:nvPr/>
          </p:nvCxnSpPr>
          <p:spPr>
            <a:xfrm>
              <a:off x="5364064" y="3933056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箭头连接符 69"/>
            <p:cNvCxnSpPr/>
            <p:nvPr/>
          </p:nvCxnSpPr>
          <p:spPr>
            <a:xfrm>
              <a:off x="5364048" y="4293096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 Box 323"/>
            <p:cNvSpPr txBox="1">
              <a:spLocks noChangeArrowheads="1"/>
            </p:cNvSpPr>
            <p:nvPr/>
          </p:nvSpPr>
          <p:spPr bwMode="auto">
            <a:xfrm>
              <a:off x="4355928" y="5086894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46" name="Text Box 322"/>
            <p:cNvSpPr txBox="1">
              <a:spLocks noChangeArrowheads="1"/>
            </p:cNvSpPr>
            <p:nvPr/>
          </p:nvSpPr>
          <p:spPr bwMode="auto">
            <a:xfrm>
              <a:off x="3203848" y="4977200"/>
              <a:ext cx="432000" cy="252000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CU</a:t>
              </a:r>
            </a:p>
          </p:txBody>
        </p:sp>
        <p:cxnSp>
          <p:nvCxnSpPr>
            <p:cNvPr id="447" name="直接箭头连接符 69"/>
            <p:cNvCxnSpPr/>
            <p:nvPr/>
          </p:nvCxnSpPr>
          <p:spPr>
            <a:xfrm flipV="1">
              <a:off x="2987824" y="5157191"/>
              <a:ext cx="216000" cy="1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箭头连接符 69"/>
            <p:cNvCxnSpPr/>
            <p:nvPr/>
          </p:nvCxnSpPr>
          <p:spPr>
            <a:xfrm flipV="1">
              <a:off x="3779912" y="4977192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箭头连接符 69"/>
            <p:cNvCxnSpPr/>
            <p:nvPr/>
          </p:nvCxnSpPr>
          <p:spPr>
            <a:xfrm>
              <a:off x="4715968" y="5165378"/>
              <a:ext cx="172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Text Box 323"/>
            <p:cNvSpPr txBox="1">
              <a:spLocks noChangeArrowheads="1"/>
            </p:cNvSpPr>
            <p:nvPr/>
          </p:nvSpPr>
          <p:spPr bwMode="auto">
            <a:xfrm>
              <a:off x="6444216" y="5086894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51" name="直接箭头连接符 69"/>
            <p:cNvCxnSpPr/>
            <p:nvPr/>
          </p:nvCxnSpPr>
          <p:spPr>
            <a:xfrm>
              <a:off x="6804216" y="5157192"/>
              <a:ext cx="1224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Text Box 323"/>
            <p:cNvSpPr txBox="1">
              <a:spLocks noChangeArrowheads="1"/>
            </p:cNvSpPr>
            <p:nvPr/>
          </p:nvSpPr>
          <p:spPr bwMode="auto">
            <a:xfrm>
              <a:off x="8028352" y="5086894"/>
              <a:ext cx="360000" cy="21431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53" name="Rectangle 99"/>
            <p:cNvSpPr>
              <a:spLocks noChangeArrowheads="1"/>
            </p:cNvSpPr>
            <p:nvPr/>
          </p:nvSpPr>
          <p:spPr bwMode="auto">
            <a:xfrm>
              <a:off x="8604416" y="4005064"/>
              <a:ext cx="144000" cy="50243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MUX8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54" name="直接箭头连接符 69"/>
            <p:cNvCxnSpPr/>
            <p:nvPr/>
          </p:nvCxnSpPr>
          <p:spPr>
            <a:xfrm>
              <a:off x="8388416" y="443711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箭头连接符 69"/>
            <p:cNvCxnSpPr/>
            <p:nvPr/>
          </p:nvCxnSpPr>
          <p:spPr>
            <a:xfrm>
              <a:off x="8388392" y="407707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箭头连接符 69"/>
            <p:cNvCxnSpPr/>
            <p:nvPr/>
          </p:nvCxnSpPr>
          <p:spPr>
            <a:xfrm>
              <a:off x="8388416" y="5157192"/>
              <a:ext cx="288000" cy="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箭头连接符 456"/>
            <p:cNvCxnSpPr/>
            <p:nvPr/>
          </p:nvCxnSpPr>
          <p:spPr>
            <a:xfrm flipV="1">
              <a:off x="683568" y="3789040"/>
              <a:ext cx="0" cy="1224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箭头连接符 69"/>
            <p:cNvCxnSpPr/>
            <p:nvPr/>
          </p:nvCxnSpPr>
          <p:spPr>
            <a:xfrm flipV="1">
              <a:off x="2987776" y="3501176"/>
              <a:ext cx="0" cy="16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箭头连接符 69"/>
            <p:cNvCxnSpPr/>
            <p:nvPr/>
          </p:nvCxnSpPr>
          <p:spPr>
            <a:xfrm>
              <a:off x="683568" y="4293096"/>
              <a:ext cx="1512000" cy="576000"/>
            </a:xfrm>
            <a:prstGeom prst="bentConnector3">
              <a:avLst>
                <a:gd name="adj1" fmla="val 100113"/>
              </a:avLst>
            </a:prstGeom>
            <a:ln w="1905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箭头连接符 69"/>
            <p:cNvCxnSpPr/>
            <p:nvPr/>
          </p:nvCxnSpPr>
          <p:spPr>
            <a:xfrm flipV="1">
              <a:off x="5652072" y="4977192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箭头连接符 69"/>
            <p:cNvCxnSpPr/>
            <p:nvPr/>
          </p:nvCxnSpPr>
          <p:spPr>
            <a:xfrm flipV="1">
              <a:off x="7524296" y="4977192"/>
              <a:ext cx="0" cy="180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箭头连接符 69"/>
            <p:cNvCxnSpPr/>
            <p:nvPr/>
          </p:nvCxnSpPr>
          <p:spPr>
            <a:xfrm>
              <a:off x="1835648" y="3643436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箭头连接符 69"/>
            <p:cNvCxnSpPr/>
            <p:nvPr/>
          </p:nvCxnSpPr>
          <p:spPr>
            <a:xfrm flipV="1">
              <a:off x="4716032" y="4437112"/>
              <a:ext cx="216032" cy="144000"/>
            </a:xfrm>
            <a:prstGeom prst="bentConnector3">
              <a:avLst>
                <a:gd name="adj1" fmla="val 98500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箭头连接符 69"/>
            <p:cNvCxnSpPr/>
            <p:nvPr/>
          </p:nvCxnSpPr>
          <p:spPr>
            <a:xfrm>
              <a:off x="4716008" y="4221088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箭头连接符 69"/>
            <p:cNvCxnSpPr/>
            <p:nvPr/>
          </p:nvCxnSpPr>
          <p:spPr>
            <a:xfrm rot="5400000" flipH="1" flipV="1">
              <a:off x="4319996" y="4329132"/>
              <a:ext cx="936000" cy="144056"/>
            </a:xfrm>
            <a:prstGeom prst="bentConnector3">
              <a:avLst>
                <a:gd name="adj1" fmla="val -1017"/>
              </a:avLst>
            </a:prstGeom>
            <a:ln w="19050">
              <a:solidFill>
                <a:schemeClr val="tx1"/>
              </a:solidFill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箭头连接符 69"/>
            <p:cNvCxnSpPr/>
            <p:nvPr/>
          </p:nvCxnSpPr>
          <p:spPr>
            <a:xfrm>
              <a:off x="4719845" y="4002330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Rectangle 99"/>
            <p:cNvSpPr>
              <a:spLocks noChangeArrowheads="1"/>
            </p:cNvSpPr>
            <p:nvPr/>
          </p:nvSpPr>
          <p:spPr bwMode="auto">
            <a:xfrm>
              <a:off x="5220080" y="3681072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MUX6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8" name="Rectangle 99"/>
            <p:cNvSpPr>
              <a:spLocks noChangeArrowheads="1"/>
            </p:cNvSpPr>
            <p:nvPr/>
          </p:nvSpPr>
          <p:spPr bwMode="auto">
            <a:xfrm>
              <a:off x="5220064" y="4149112"/>
              <a:ext cx="144000" cy="39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MUX7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69" name="直接箭头连接符 69"/>
            <p:cNvCxnSpPr/>
            <p:nvPr/>
          </p:nvCxnSpPr>
          <p:spPr>
            <a:xfrm>
              <a:off x="4860024" y="3933056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箭头连接符 69"/>
            <p:cNvCxnSpPr/>
            <p:nvPr/>
          </p:nvCxnSpPr>
          <p:spPr>
            <a:xfrm>
              <a:off x="4932064" y="4437112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箭头连接符 69"/>
            <p:cNvCxnSpPr/>
            <p:nvPr/>
          </p:nvCxnSpPr>
          <p:spPr>
            <a:xfrm>
              <a:off x="5580112" y="4293096"/>
              <a:ext cx="216000" cy="504000"/>
            </a:xfrm>
            <a:prstGeom prst="bentConnector3">
              <a:avLst>
                <a:gd name="adj1" fmla="val 3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箭头连接符 69"/>
            <p:cNvCxnSpPr/>
            <p:nvPr/>
          </p:nvCxnSpPr>
          <p:spPr>
            <a:xfrm rot="16200000" flipH="1">
              <a:off x="5364120" y="4221136"/>
              <a:ext cx="720000" cy="144000"/>
            </a:xfrm>
            <a:prstGeom prst="bentConnector3">
              <a:avLst>
                <a:gd name="adj1" fmla="val 99697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箭头连接符 69"/>
            <p:cNvCxnSpPr/>
            <p:nvPr/>
          </p:nvCxnSpPr>
          <p:spPr>
            <a:xfrm>
              <a:off x="5580064" y="4509120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 Box 323"/>
            <p:cNvSpPr txBox="1">
              <a:spLocks noChangeArrowheads="1"/>
            </p:cNvSpPr>
            <p:nvPr/>
          </p:nvSpPr>
          <p:spPr bwMode="auto">
            <a:xfrm>
              <a:off x="5364039" y="3717032"/>
              <a:ext cx="432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400" dirty="0" err="1">
                  <a:solidFill>
                    <a:schemeClr val="accent2"/>
                  </a:solidFill>
                  <a:latin typeface="宋体" panose="02010600030101010101" pitchFamily="2" charset="-122"/>
                </a:rPr>
                <a:t>FwA</a:t>
              </a:r>
              <a:endParaRPr kumimoji="1" lang="zh-CN" altLang="en-US" sz="1400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75" name="直接箭头连接符 69"/>
            <p:cNvCxnSpPr/>
            <p:nvPr/>
          </p:nvCxnSpPr>
          <p:spPr>
            <a:xfrm>
              <a:off x="2051720" y="3645024"/>
              <a:ext cx="158400" cy="295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69"/>
            <p:cNvCxnSpPr/>
            <p:nvPr/>
          </p:nvCxnSpPr>
          <p:spPr>
            <a:xfrm flipH="1">
              <a:off x="971600" y="486916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69"/>
            <p:cNvCxnSpPr/>
            <p:nvPr/>
          </p:nvCxnSpPr>
          <p:spPr>
            <a:xfrm flipH="1">
              <a:off x="1187648" y="4797096"/>
              <a:ext cx="144000" cy="720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4213E5-77A5-4481-A8B0-E2D55C3EB8E3}"/>
              </a:ext>
            </a:extLst>
          </p:cNvPr>
          <p:cNvGrpSpPr/>
          <p:nvPr/>
        </p:nvGrpSpPr>
        <p:grpSpPr>
          <a:xfrm>
            <a:off x="1187624" y="3573016"/>
            <a:ext cx="1005139" cy="1728192"/>
            <a:chOff x="1187624" y="3573016"/>
            <a:chExt cx="1005139" cy="1728192"/>
          </a:xfrm>
        </p:grpSpPr>
        <p:sp>
          <p:nvSpPr>
            <p:cNvPr id="483" name="Rectangle 99"/>
            <p:cNvSpPr>
              <a:spLocks noChangeArrowheads="1"/>
            </p:cNvSpPr>
            <p:nvPr/>
          </p:nvSpPr>
          <p:spPr bwMode="auto">
            <a:xfrm>
              <a:off x="2048763" y="3573016"/>
              <a:ext cx="144000" cy="57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MUX2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84" name="直接箭头连接符 69"/>
            <p:cNvCxnSpPr/>
            <p:nvPr/>
          </p:nvCxnSpPr>
          <p:spPr>
            <a:xfrm>
              <a:off x="1832739" y="4075484"/>
              <a:ext cx="21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Text Box 323"/>
            <p:cNvSpPr txBox="1">
              <a:spLocks noChangeArrowheads="1"/>
            </p:cNvSpPr>
            <p:nvPr/>
          </p:nvSpPr>
          <p:spPr bwMode="auto">
            <a:xfrm>
              <a:off x="1331640" y="3933088"/>
              <a:ext cx="501051" cy="2880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nop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486" name="直接箭头连接符 69"/>
            <p:cNvCxnSpPr/>
            <p:nvPr/>
          </p:nvCxnSpPr>
          <p:spPr>
            <a:xfrm flipV="1">
              <a:off x="2048763" y="5085208"/>
              <a:ext cx="0" cy="216000"/>
            </a:xfrm>
            <a:prstGeom prst="straightConnector1">
              <a:avLst/>
            </a:prstGeom>
            <a:ln w="158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99"/>
            <p:cNvSpPr>
              <a:spLocks noChangeArrowheads="1"/>
            </p:cNvSpPr>
            <p:nvPr/>
          </p:nvSpPr>
          <p:spPr bwMode="auto">
            <a:xfrm>
              <a:off x="1187624" y="4689184"/>
              <a:ext cx="144000" cy="39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MUX3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6" name="直接箭头连接符 69"/>
            <p:cNvCxnSpPr/>
            <p:nvPr/>
          </p:nvCxnSpPr>
          <p:spPr>
            <a:xfrm rot="5400000">
              <a:off x="1187640" y="4725128"/>
              <a:ext cx="432000" cy="144000"/>
            </a:xfrm>
            <a:prstGeom prst="bentConnector3">
              <a:avLst>
                <a:gd name="adj1" fmla="val 100147"/>
              </a:avLst>
            </a:prstGeom>
            <a:ln w="19050">
              <a:solidFill>
                <a:srgbClr val="CC33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69"/>
            <p:cNvCxnSpPr/>
            <p:nvPr/>
          </p:nvCxnSpPr>
          <p:spPr>
            <a:xfrm rot="10800000">
              <a:off x="1259624" y="5085184"/>
              <a:ext cx="792000" cy="144000"/>
            </a:xfrm>
            <a:prstGeom prst="bentConnector3">
              <a:avLst>
                <a:gd name="adj1" fmla="val 100120"/>
              </a:avLst>
            </a:prstGeom>
            <a:ln w="15875">
              <a:solidFill>
                <a:srgbClr val="FF33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42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67496"/>
            <a:ext cx="3349606" cy="3742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    操作实现的组织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</a:t>
            </a:r>
            <a:r>
              <a:rPr lang="zh-CN" altLang="en-US" sz="2200" dirty="0">
                <a:solidFill>
                  <a:srgbClr val="990099"/>
                </a:solidFill>
              </a:rPr>
              <a:t>各段的操作：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</a:t>
            </a:r>
            <a:r>
              <a:rPr lang="zh-CN" altLang="en-US" sz="2200" dirty="0">
                <a:solidFill>
                  <a:srgbClr val="990099"/>
                </a:solidFill>
              </a:rPr>
              <a:t>操作的控制：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    阻塞功能汇总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</a:t>
            </a:r>
            <a:r>
              <a:rPr lang="zh-CN" altLang="en-US" sz="2200" dirty="0">
                <a:solidFill>
                  <a:srgbClr val="990099"/>
                </a:solidFill>
              </a:rPr>
              <a:t>锁步机制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</a:t>
            </a:r>
            <a:r>
              <a:rPr lang="zh-CN" altLang="en-US" sz="2200" dirty="0">
                <a:solidFill>
                  <a:srgbClr val="990099"/>
                </a:solidFill>
              </a:rPr>
              <a:t>锁步机制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</a:t>
            </a:r>
            <a:r>
              <a:rPr lang="zh-CN" altLang="en-US" sz="2200" dirty="0">
                <a:solidFill>
                  <a:srgbClr val="990099"/>
                </a:solidFill>
              </a:rPr>
              <a:t>锁步机制</a:t>
            </a:r>
            <a:r>
              <a:rPr lang="en-US" altLang="zh-CN" sz="2200" dirty="0">
                <a:solidFill>
                  <a:srgbClr val="990099"/>
                </a:solidFill>
              </a:rPr>
              <a:t>3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en-US" altLang="zh-CN" sz="2200" b="0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sz="2200" dirty="0" err="1">
                <a:solidFill>
                  <a:schemeClr val="accent2"/>
                </a:solidFill>
                <a:latin typeface="+mn-ea"/>
              </a:rPr>
              <a:t>OPCmd</a:t>
            </a:r>
            <a:r>
              <a:rPr lang="zh-CN" altLang="en-US" sz="2200" dirty="0">
                <a:solidFill>
                  <a:schemeClr val="accent2"/>
                </a:solidFill>
              </a:rPr>
              <a:t>组织</a:t>
            </a:r>
            <a:r>
              <a:rPr lang="en-US" altLang="zh-CN" sz="2200" dirty="0">
                <a:solidFill>
                  <a:schemeClr val="accent2"/>
                </a:solidFill>
              </a:rPr>
              <a:t>— 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99792" y="799544"/>
            <a:ext cx="6336704" cy="2996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IF</a:t>
            </a:r>
            <a:r>
              <a:rPr lang="zh-CN" altLang="en-US" sz="2200" dirty="0">
                <a:solidFill>
                  <a:schemeClr val="tx1"/>
                </a:solidFill>
              </a:rPr>
              <a:t>段基于</a:t>
            </a:r>
            <a:r>
              <a:rPr lang="en-US" altLang="zh-CN" sz="2200" u="sng" dirty="0">
                <a:solidFill>
                  <a:schemeClr val="tx1"/>
                </a:solidFill>
              </a:rPr>
              <a:t>PC</a:t>
            </a:r>
            <a:r>
              <a:rPr lang="zh-CN" altLang="en-US" sz="2200" u="sng" dirty="0">
                <a:solidFill>
                  <a:schemeClr val="tx1"/>
                </a:solidFill>
              </a:rPr>
              <a:t>及</a:t>
            </a:r>
            <a:r>
              <a:rPr lang="en-US" altLang="zh-CN" sz="2200" u="sng" dirty="0">
                <a:solidFill>
                  <a:schemeClr val="tx1"/>
                </a:solidFill>
              </a:rPr>
              <a:t>EX/MEM</a:t>
            </a:r>
            <a:r>
              <a:rPr lang="zh-CN" altLang="en-US" sz="2200" dirty="0">
                <a:solidFill>
                  <a:schemeClr val="tx1"/>
                </a:solidFill>
              </a:rPr>
              <a:t>、其余段基于</a:t>
            </a:r>
            <a:r>
              <a:rPr lang="zh-CN" altLang="en-US" sz="2200" u="sng" dirty="0">
                <a:solidFill>
                  <a:schemeClr val="tx1"/>
                </a:solidFill>
              </a:rPr>
              <a:t>段间</a:t>
            </a:r>
            <a:r>
              <a:rPr lang="en-US" altLang="zh-CN" sz="2200" u="sng" dirty="0">
                <a:solidFill>
                  <a:schemeClr val="tx1"/>
                </a:solidFill>
              </a:rPr>
              <a:t>REG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IF</a:t>
            </a:r>
            <a:r>
              <a:rPr lang="zh-CN" altLang="en-US" sz="2200" dirty="0">
                <a:solidFill>
                  <a:schemeClr val="tx1"/>
                </a:solidFill>
              </a:rPr>
              <a:t>及</a:t>
            </a:r>
            <a:r>
              <a:rPr lang="en-US" altLang="zh-CN" sz="2200" dirty="0">
                <a:solidFill>
                  <a:schemeClr val="tx1"/>
                </a:solidFill>
              </a:rPr>
              <a:t>ID</a:t>
            </a:r>
            <a:r>
              <a:rPr lang="zh-CN" altLang="en-US" sz="2200" dirty="0">
                <a:solidFill>
                  <a:schemeClr val="tx1"/>
                </a:solidFill>
              </a:rPr>
              <a:t>段源自</a:t>
            </a:r>
            <a:r>
              <a:rPr lang="en-US" altLang="zh-CN" sz="2200" u="sng" dirty="0">
                <a:solidFill>
                  <a:schemeClr val="tx1"/>
                </a:solidFill>
              </a:rPr>
              <a:t>CU</a:t>
            </a:r>
            <a:r>
              <a:rPr lang="zh-CN" altLang="en-US" sz="2200" dirty="0">
                <a:solidFill>
                  <a:schemeClr val="tx1"/>
                </a:solidFill>
              </a:rPr>
              <a:t>，其余段源自</a:t>
            </a:r>
            <a:r>
              <a:rPr lang="zh-CN" altLang="en-US" sz="2200" u="sng" dirty="0">
                <a:solidFill>
                  <a:schemeClr val="tx1"/>
                </a:solidFill>
              </a:rPr>
              <a:t>段间</a:t>
            </a:r>
            <a:r>
              <a:rPr lang="en-US" altLang="zh-CN" sz="2200" u="sng" dirty="0">
                <a:solidFill>
                  <a:schemeClr val="tx1"/>
                </a:solidFill>
              </a:rPr>
              <a:t>REG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IF</a:t>
            </a:r>
            <a:r>
              <a:rPr lang="zh-CN" altLang="en-US" sz="2200" dirty="0">
                <a:solidFill>
                  <a:schemeClr val="tx1"/>
                </a:solidFill>
              </a:rPr>
              <a:t>段暂停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不写</a:t>
            </a:r>
            <a:r>
              <a:rPr lang="en-US" altLang="zh-CN" sz="1800" dirty="0">
                <a:solidFill>
                  <a:schemeClr val="tx1"/>
                </a:solidFill>
              </a:rPr>
              <a:t>IF/ID</a:t>
            </a:r>
            <a:r>
              <a:rPr lang="zh-CN" altLang="en-US" sz="1800" dirty="0">
                <a:solidFill>
                  <a:schemeClr val="tx1"/>
                </a:solidFill>
              </a:rPr>
              <a:t>及</a:t>
            </a:r>
            <a:r>
              <a:rPr lang="en-US" altLang="zh-CN" sz="1800" dirty="0">
                <a:solidFill>
                  <a:schemeClr val="tx1"/>
                </a:solidFill>
              </a:rPr>
              <a:t>PC)</a:t>
            </a:r>
            <a:r>
              <a:rPr lang="zh-CN" altLang="en-US" sz="2200" dirty="0">
                <a:solidFill>
                  <a:schemeClr val="tx1"/>
                </a:solidFill>
              </a:rPr>
              <a:t>， </a:t>
            </a:r>
            <a:r>
              <a:rPr lang="zh-CN" altLang="en-US" sz="2200" spc="5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直至</a:t>
            </a:r>
            <a:r>
              <a:rPr lang="en-US" altLang="zh-CN" sz="2200" dirty="0">
                <a:solidFill>
                  <a:schemeClr val="tx1"/>
                </a:solidFill>
              </a:rPr>
              <a:t>RAW</a:t>
            </a:r>
            <a:r>
              <a:rPr lang="zh-CN" altLang="en-US" sz="2200" dirty="0">
                <a:solidFill>
                  <a:schemeClr val="tx1"/>
                </a:solidFill>
              </a:rPr>
              <a:t>冒险消除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ID</a:t>
            </a:r>
            <a:r>
              <a:rPr lang="zh-CN" altLang="en-US" sz="2200" dirty="0">
                <a:solidFill>
                  <a:schemeClr val="tx1"/>
                </a:solidFill>
              </a:rPr>
              <a:t>段产生气泡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写</a:t>
            </a:r>
            <a:r>
              <a:rPr lang="en-US" altLang="zh-CN" sz="1800" dirty="0">
                <a:solidFill>
                  <a:schemeClr val="tx1"/>
                </a:solidFill>
              </a:rPr>
              <a:t>ID/</a:t>
            </a:r>
            <a:r>
              <a:rPr lang="en-US" altLang="zh-CN" sz="1800" dirty="0" err="1">
                <a:solidFill>
                  <a:schemeClr val="tx1"/>
                </a:solidFill>
              </a:rPr>
              <a:t>EX.Cmd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，直至</a:t>
            </a:r>
            <a:r>
              <a:rPr lang="en-US" altLang="zh-CN" sz="2200" dirty="0">
                <a:solidFill>
                  <a:schemeClr val="tx1"/>
                </a:solidFill>
              </a:rPr>
              <a:t>RAW</a:t>
            </a:r>
            <a:r>
              <a:rPr lang="zh-CN" altLang="en-US" sz="2200" dirty="0">
                <a:solidFill>
                  <a:schemeClr val="tx1"/>
                </a:solidFill>
              </a:rPr>
              <a:t>冒险消除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895350" indent="-895350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IF</a:t>
            </a:r>
            <a:r>
              <a:rPr lang="zh-CN" altLang="en-US" sz="2200" dirty="0">
                <a:solidFill>
                  <a:schemeClr val="tx1"/>
                </a:solidFill>
              </a:rPr>
              <a:t>段产生气泡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写</a:t>
            </a:r>
            <a:r>
              <a:rPr lang="en-US" altLang="zh-CN" sz="1800" dirty="0">
                <a:solidFill>
                  <a:schemeClr val="tx1"/>
                </a:solidFill>
              </a:rPr>
              <a:t>IF/ID.IR)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PC</a:t>
            </a:r>
            <a:r>
              <a:rPr lang="zh-CN" altLang="en-US" sz="2200" dirty="0">
                <a:solidFill>
                  <a:schemeClr val="tx1"/>
                </a:solidFill>
              </a:rPr>
              <a:t>为分支结果，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895350" indent="-895350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                </a:t>
            </a:r>
            <a:r>
              <a:rPr lang="zh-CN" altLang="en-US" sz="2200" dirty="0">
                <a:solidFill>
                  <a:schemeClr val="tx1"/>
                </a:solidFill>
              </a:rPr>
              <a:t>直至控制冒险消除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89525"/>
              </p:ext>
            </p:extLst>
          </p:nvPr>
        </p:nvGraphicFramePr>
        <p:xfrm>
          <a:off x="1259632" y="4077072"/>
          <a:ext cx="6840760" cy="18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指令功能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冒险处理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0401"/>
              </p:ext>
            </p:extLst>
          </p:nvPr>
        </p:nvGraphicFramePr>
        <p:xfrm>
          <a:off x="1835696" y="4365104"/>
          <a:ext cx="6264696" cy="15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PCsrc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PCWr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1800" b="1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IRsrc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, IF/</a:t>
                      </a:r>
                      <a:r>
                        <a:rPr lang="en-US" altLang="zh-CN" sz="1800" b="1" dirty="0" err="1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IDctr</a:t>
                      </a:r>
                      <a:endParaRPr lang="zh-CN" altLang="en-US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rWsrc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ExtUOp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气泡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uOPCmd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由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产生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ALUAsrc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ALUBsrc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ALUctr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MemRd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MemWr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RegDsrc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RegWr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755576" y="6021288"/>
            <a:ext cx="6336000" cy="31335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18000" bIns="18000">
            <a:spAutoFit/>
          </a:bodyPr>
          <a:lstStyle/>
          <a:p>
            <a:r>
              <a:rPr lang="zh-CN" altLang="en-US" sz="1800" dirty="0">
                <a:solidFill>
                  <a:srgbClr val="990099"/>
                </a:solidFill>
              </a:rPr>
              <a:t>思考：</a:t>
            </a:r>
            <a:r>
              <a:rPr lang="zh-CN" altLang="en-US" sz="1800" dirty="0">
                <a:solidFill>
                  <a:schemeClr val="tx1"/>
                </a:solidFill>
              </a:rPr>
              <a:t>增加</a:t>
            </a:r>
            <a:r>
              <a:rPr lang="en-US" altLang="zh-CN" sz="1800" dirty="0" err="1">
                <a:solidFill>
                  <a:schemeClr val="tx1"/>
                </a:solidFill>
              </a:rPr>
              <a:t>bne</a:t>
            </a:r>
            <a:r>
              <a:rPr lang="zh-CN" altLang="en-US" sz="1800" dirty="0">
                <a:solidFill>
                  <a:schemeClr val="tx1"/>
                </a:solidFill>
              </a:rPr>
              <a:t>指令时，数据通路的变化？需增加</a:t>
            </a:r>
            <a:r>
              <a:rPr lang="en-US" altLang="zh-CN" sz="1800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sz="1800" dirty="0" err="1">
                <a:solidFill>
                  <a:schemeClr val="tx1"/>
                </a:solidFill>
              </a:rPr>
              <a:t>OPCmd</a:t>
            </a:r>
            <a:r>
              <a:rPr lang="zh-CN" altLang="en-US" sz="1800" dirty="0">
                <a:solidFill>
                  <a:schemeClr val="tx1"/>
                </a:solidFill>
              </a:rPr>
              <a:t>吗？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52360" y="6021312"/>
            <a:ext cx="1584136" cy="432024"/>
            <a:chOff x="5436136" y="5949304"/>
            <a:chExt cx="1584136" cy="432024"/>
          </a:xfrm>
        </p:grpSpPr>
        <p:sp>
          <p:nvSpPr>
            <p:cNvPr id="32" name="Text Box 323"/>
            <p:cNvSpPr txBox="1">
              <a:spLocks noChangeArrowheads="1"/>
            </p:cNvSpPr>
            <p:nvPr/>
          </p:nvSpPr>
          <p:spPr bwMode="auto">
            <a:xfrm>
              <a:off x="6660272" y="6021312"/>
              <a:ext cx="36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C</a:t>
              </a:r>
              <a:endParaRPr kumimoji="1"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" name="直接箭头连接符 69"/>
            <p:cNvCxnSpPr/>
            <p:nvPr/>
          </p:nvCxnSpPr>
          <p:spPr>
            <a:xfrm>
              <a:off x="6372200" y="6093320"/>
              <a:ext cx="288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23"/>
            <p:cNvSpPr txBox="1">
              <a:spLocks noChangeArrowheads="1"/>
            </p:cNvSpPr>
            <p:nvPr/>
          </p:nvSpPr>
          <p:spPr bwMode="auto">
            <a:xfrm>
              <a:off x="5436136" y="5949304"/>
              <a:ext cx="36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=?</a:t>
              </a:r>
              <a:endParaRPr kumimoji="1"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" name="Rectangle 99"/>
            <p:cNvSpPr>
              <a:spLocks noChangeArrowheads="1"/>
            </p:cNvSpPr>
            <p:nvPr/>
          </p:nvSpPr>
          <p:spPr bwMode="auto">
            <a:xfrm>
              <a:off x="6228160" y="6021328"/>
              <a:ext cx="144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6" name="直接箭头连接符 69"/>
            <p:cNvCxnSpPr/>
            <p:nvPr/>
          </p:nvCxnSpPr>
          <p:spPr>
            <a:xfrm rot="16200000" flipH="1">
              <a:off x="5940140" y="6093308"/>
              <a:ext cx="216024" cy="216000"/>
            </a:xfrm>
            <a:prstGeom prst="bentConnector3">
              <a:avLst>
                <a:gd name="adj1" fmla="val 98841"/>
              </a:avLst>
            </a:prstGeom>
            <a:ln w="190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69"/>
            <p:cNvCxnSpPr/>
            <p:nvPr/>
          </p:nvCxnSpPr>
          <p:spPr>
            <a:xfrm>
              <a:off x="5796136" y="6093296"/>
              <a:ext cx="432000" cy="0"/>
            </a:xfrm>
            <a:prstGeom prst="straightConnector1">
              <a:avLst/>
            </a:prstGeom>
            <a:ln w="19050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 bwMode="auto">
            <a:xfrm>
              <a:off x="6156176" y="6278354"/>
              <a:ext cx="72008" cy="7200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8892FF2-932D-D3EF-9AA9-7B10AAE7989C}"/>
              </a:ext>
            </a:extLst>
          </p:cNvPr>
          <p:cNvSpPr txBox="1"/>
          <p:nvPr/>
        </p:nvSpPr>
        <p:spPr>
          <a:xfrm>
            <a:off x="971624" y="6350362"/>
            <a:ext cx="623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思考</a:t>
            </a:r>
            <a:r>
              <a:rPr lang="en-US" altLang="zh-CN" sz="1600" dirty="0">
                <a:solidFill>
                  <a:schemeClr val="tx1"/>
                </a:solidFill>
              </a:rPr>
              <a:t>-EX/MEM.C</a:t>
            </a:r>
            <a:r>
              <a:rPr lang="zh-CN" altLang="en-US" sz="1600" dirty="0">
                <a:solidFill>
                  <a:schemeClr val="tx1"/>
                </a:solidFill>
              </a:rPr>
              <a:t>前增加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路</a:t>
            </a:r>
            <a:r>
              <a:rPr lang="en-US" altLang="zh-CN" sz="1600" dirty="0">
                <a:solidFill>
                  <a:schemeClr val="tx1"/>
                </a:solidFill>
              </a:rPr>
              <a:t>MUX</a:t>
            </a:r>
            <a:r>
              <a:rPr lang="zh-CN" altLang="en-US" sz="1600" dirty="0">
                <a:solidFill>
                  <a:schemeClr val="tx1"/>
                </a:solidFill>
              </a:rPr>
              <a:t>，需增加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个指令类型信号。 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122" name="Text Box 5"/>
          <p:cNvSpPr txBox="1">
            <a:spLocks noChangeArrowheads="1"/>
          </p:cNvSpPr>
          <p:nvPr/>
        </p:nvSpPr>
        <p:spPr bwMode="auto">
          <a:xfrm>
            <a:off x="179512" y="367496"/>
            <a:ext cx="3709646" cy="20947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、流水线控制器的实现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CU</a:t>
            </a:r>
            <a:r>
              <a:rPr lang="zh-CN" altLang="en-US" dirty="0">
                <a:solidFill>
                  <a:srgbClr val="C00000"/>
                </a:solidFill>
              </a:rPr>
              <a:t>组成：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冒险检测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冒险控制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1763688" y="838800"/>
            <a:ext cx="7128792" cy="20731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ID</a:t>
            </a:r>
            <a:r>
              <a:rPr lang="zh-CN" altLang="en-US" sz="2200" dirty="0">
                <a:solidFill>
                  <a:schemeClr val="tx1"/>
                </a:solidFill>
              </a:rPr>
              <a:t>＋时序电路＋</a:t>
            </a:r>
            <a:r>
              <a:rPr lang="en-US" altLang="zh-CN" sz="2200" dirty="0" err="1">
                <a:solidFill>
                  <a:schemeClr val="tx1"/>
                </a:solidFill>
              </a:rPr>
              <a:t>uOP</a:t>
            </a:r>
            <a:r>
              <a:rPr lang="zh-CN" altLang="en-US" sz="2200" dirty="0">
                <a:solidFill>
                  <a:schemeClr val="tx1"/>
                </a:solidFill>
              </a:rPr>
              <a:t>控制电路＋</a:t>
            </a:r>
            <a:r>
              <a:rPr lang="zh-CN" altLang="en-US" sz="2200" dirty="0">
                <a:solidFill>
                  <a:srgbClr val="990099"/>
                </a:solidFill>
              </a:rPr>
              <a:t>冒险检测</a:t>
            </a:r>
            <a:r>
              <a:rPr lang="en-US" altLang="zh-CN" sz="2200" dirty="0">
                <a:solidFill>
                  <a:srgbClr val="990099"/>
                </a:solidFill>
              </a:rPr>
              <a:t>/</a:t>
            </a:r>
            <a:r>
              <a:rPr lang="zh-CN" altLang="en-US" sz="2200" dirty="0">
                <a:solidFill>
                  <a:srgbClr val="990099"/>
                </a:solidFill>
              </a:rPr>
              <a:t>控制电路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(</a:t>
            </a:r>
            <a:r>
              <a:rPr lang="zh-CN" altLang="en-US" sz="1800" dirty="0">
                <a:solidFill>
                  <a:schemeClr val="tx1"/>
                </a:solidFill>
              </a:rPr>
              <a:t>一级时序</a:t>
            </a:r>
            <a:r>
              <a:rPr lang="en-US" altLang="zh-CN" sz="1800" dirty="0">
                <a:solidFill>
                  <a:schemeClr val="tx1"/>
                </a:solidFill>
              </a:rPr>
              <a:t>)   (</a:t>
            </a:r>
            <a:r>
              <a:rPr lang="zh-CN" altLang="en-US" sz="1800" dirty="0">
                <a:solidFill>
                  <a:schemeClr val="tx1"/>
                </a:solidFill>
              </a:rPr>
              <a:t>产生</a:t>
            </a:r>
            <a:r>
              <a:rPr lang="en-US" altLang="zh-CN" sz="1800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sz="1800" dirty="0" err="1">
                <a:solidFill>
                  <a:schemeClr val="tx1"/>
                </a:solidFill>
              </a:rPr>
              <a:t>OPCmd</a:t>
            </a:r>
            <a:r>
              <a:rPr lang="en-US" altLang="zh-CN" sz="1800" dirty="0">
                <a:solidFill>
                  <a:schemeClr val="tx1"/>
                </a:solidFill>
              </a:rPr>
              <a:t>)    (</a:t>
            </a:r>
            <a:r>
              <a:rPr lang="zh-CN" altLang="en-US" sz="1800" dirty="0">
                <a:solidFill>
                  <a:schemeClr val="tx1"/>
                </a:solidFill>
              </a:rPr>
              <a:t>产生冒险控制信号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RAW</a:t>
            </a:r>
            <a:r>
              <a:rPr lang="zh-CN" altLang="en-US" sz="2200" dirty="0">
                <a:solidFill>
                  <a:schemeClr val="tx1"/>
                </a:solidFill>
              </a:rPr>
              <a:t>冒险</a:t>
            </a:r>
            <a:r>
              <a:rPr lang="en-US" altLang="zh-CN" sz="1800" dirty="0">
                <a:solidFill>
                  <a:schemeClr val="tx1"/>
                </a:solidFill>
              </a:rPr>
              <a:t>(load-use/</a:t>
            </a:r>
            <a:r>
              <a:rPr lang="zh-CN" altLang="en-US" sz="1800" dirty="0">
                <a:solidFill>
                  <a:schemeClr val="tx1"/>
                </a:solidFill>
              </a:rPr>
              <a:t>其他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；控制冒险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spc="-100" dirty="0">
                <a:solidFill>
                  <a:schemeClr val="tx1"/>
                </a:solidFill>
              </a:rPr>
              <a:t>   转发，</a:t>
            </a:r>
            <a:r>
              <a:rPr lang="en-US" altLang="zh-CN" sz="2200" spc="-100" dirty="0">
                <a:solidFill>
                  <a:schemeClr val="tx1"/>
                </a:solidFill>
              </a:rPr>
              <a:t>IF</a:t>
            </a:r>
            <a:r>
              <a:rPr lang="zh-CN" altLang="en-US" sz="2200" spc="-100" dirty="0">
                <a:solidFill>
                  <a:schemeClr val="tx1"/>
                </a:solidFill>
              </a:rPr>
              <a:t>段暂停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锁步机制</a:t>
            </a:r>
            <a:r>
              <a:rPr lang="en-US" altLang="zh-CN" sz="1800" dirty="0">
                <a:solidFill>
                  <a:schemeClr val="tx1"/>
                </a:solidFill>
              </a:rPr>
              <a:t>1)</a:t>
            </a:r>
            <a:r>
              <a:rPr lang="zh-CN" altLang="en-US" sz="2200" spc="-100" dirty="0">
                <a:solidFill>
                  <a:schemeClr val="tx1"/>
                </a:solidFill>
              </a:rPr>
              <a:t>、</a:t>
            </a:r>
            <a:r>
              <a:rPr lang="en-US" altLang="zh-CN" sz="2200" spc="-100" dirty="0">
                <a:solidFill>
                  <a:schemeClr val="tx1"/>
                </a:solidFill>
              </a:rPr>
              <a:t>ID</a:t>
            </a:r>
            <a:r>
              <a:rPr lang="zh-CN" altLang="en-US" sz="2200" spc="-100" dirty="0">
                <a:solidFill>
                  <a:schemeClr val="tx1"/>
                </a:solidFill>
              </a:rPr>
              <a:t>段产生气泡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锁步机制</a:t>
            </a:r>
            <a:r>
              <a:rPr lang="en-US" altLang="zh-CN" sz="1800" dirty="0">
                <a:solidFill>
                  <a:schemeClr val="tx1"/>
                </a:solidFill>
              </a:rPr>
              <a:t>2)</a:t>
            </a:r>
            <a:r>
              <a:rPr lang="zh-CN" altLang="en-US" sz="2200" spc="-100" dirty="0">
                <a:solidFill>
                  <a:schemeClr val="tx1"/>
                </a:solidFill>
              </a:rPr>
              <a:t>；</a:t>
            </a:r>
            <a:endParaRPr lang="en-US" altLang="zh-CN" sz="2200" spc="-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spc="-100" dirty="0">
                <a:solidFill>
                  <a:schemeClr val="tx1"/>
                </a:solidFill>
              </a:rPr>
              <a:t>   IF</a:t>
            </a:r>
            <a:r>
              <a:rPr lang="zh-CN" altLang="en-US" sz="2200" spc="-100" dirty="0">
                <a:solidFill>
                  <a:schemeClr val="tx1"/>
                </a:solidFill>
              </a:rPr>
              <a:t>段产生气泡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锁步机制</a:t>
            </a:r>
            <a:r>
              <a:rPr lang="en-US" altLang="zh-CN" sz="1800" dirty="0">
                <a:solidFill>
                  <a:schemeClr val="tx1"/>
                </a:solidFill>
              </a:rPr>
              <a:t>3)</a:t>
            </a:r>
            <a:r>
              <a:rPr lang="zh-CN" altLang="en-US" sz="2200" spc="-100" dirty="0">
                <a:solidFill>
                  <a:schemeClr val="tx1"/>
                </a:solidFill>
              </a:rPr>
              <a:t>、</a:t>
            </a:r>
            <a:r>
              <a:rPr lang="en-US" altLang="zh-CN" sz="2200" spc="-100" dirty="0">
                <a:solidFill>
                  <a:schemeClr val="tx1"/>
                </a:solidFill>
              </a:rPr>
              <a:t>PC</a:t>
            </a:r>
            <a:r>
              <a:rPr lang="zh-CN" altLang="en-US" sz="2200" spc="-100" dirty="0">
                <a:solidFill>
                  <a:schemeClr val="tx1"/>
                </a:solidFill>
              </a:rPr>
              <a:t>为分支结果</a:t>
            </a:r>
            <a:r>
              <a:rPr lang="en-US" altLang="zh-CN" sz="1800" spc="-100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末拍前不变</a:t>
            </a:r>
            <a:r>
              <a:rPr lang="en-US" altLang="zh-CN" sz="1800" spc="-1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59624" y="2852936"/>
            <a:ext cx="7416832" cy="3061848"/>
            <a:chOff x="1331760" y="2996952"/>
            <a:chExt cx="7416832" cy="3061848"/>
          </a:xfrm>
        </p:grpSpPr>
        <p:sp>
          <p:nvSpPr>
            <p:cNvPr id="147" name="Text Box 323"/>
            <p:cNvSpPr txBox="1">
              <a:spLocks noChangeArrowheads="1"/>
            </p:cNvSpPr>
            <p:nvPr/>
          </p:nvSpPr>
          <p:spPr bwMode="auto">
            <a:xfrm>
              <a:off x="7524520" y="4042460"/>
              <a:ext cx="576000" cy="50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</p:spPr>
          <p:txBody>
            <a:bodyPr lIns="18000" tIns="54000" rIns="18000" bIns="10800" anchor="t" anchorCtr="0"/>
            <a:lstStyle/>
            <a:p>
              <a:pPr>
                <a:lnSpc>
                  <a:spcPct val="80000"/>
                </a:lnSpc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 Box 323"/>
            <p:cNvSpPr txBox="1">
              <a:spLocks noChangeArrowheads="1"/>
            </p:cNvSpPr>
            <p:nvPr/>
          </p:nvSpPr>
          <p:spPr bwMode="auto">
            <a:xfrm>
              <a:off x="7524456" y="3644368"/>
              <a:ext cx="720000" cy="93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540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ALUAsrc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1400" b="1" dirty="0" err="1">
                  <a:solidFill>
                    <a:schemeClr val="tx1"/>
                  </a:solidFill>
                </a:rPr>
                <a:t>ALUBsrc</a:t>
              </a:r>
              <a:endParaRPr kumimoji="1" lang="en-US" altLang="zh-CN" sz="1400" b="1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MemRd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MeMWr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RegWr</a:t>
              </a:r>
              <a:endParaRPr lang="zh-CN" altLang="en-US" sz="14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箭头连接符 69"/>
            <p:cNvCxnSpPr/>
            <p:nvPr/>
          </p:nvCxnSpPr>
          <p:spPr>
            <a:xfrm>
              <a:off x="4716016" y="4509120"/>
              <a:ext cx="0" cy="129600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69"/>
            <p:cNvCxnSpPr/>
            <p:nvPr/>
          </p:nvCxnSpPr>
          <p:spPr>
            <a:xfrm>
              <a:off x="4716016" y="5806800"/>
              <a:ext cx="2808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 Box 323"/>
            <p:cNvSpPr txBox="1">
              <a:spLocks noChangeArrowheads="1"/>
            </p:cNvSpPr>
            <p:nvPr/>
          </p:nvSpPr>
          <p:spPr bwMode="auto">
            <a:xfrm>
              <a:off x="7524592" y="5518800"/>
              <a:ext cx="1224000" cy="54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36000" rIns="18000" bIns="10800" anchor="t" anchorCtr="0"/>
            <a:lstStyle/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InsR</a:t>
              </a:r>
              <a:r>
                <a:rPr lang="en-US" altLang="zh-CN" sz="1400" dirty="0">
                  <a:solidFill>
                    <a:schemeClr val="tx1"/>
                  </a:solidFill>
                </a:rPr>
                <a:t>(R</a:t>
              </a:r>
              <a:r>
                <a:rPr lang="zh-CN" altLang="en-US" sz="1400" dirty="0">
                  <a:solidFill>
                    <a:schemeClr val="tx1"/>
                  </a:solidFill>
                </a:rPr>
                <a:t>型指令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InsI</a:t>
              </a:r>
              <a:r>
                <a:rPr lang="en-US" altLang="zh-CN" sz="1400" dirty="0">
                  <a:solidFill>
                    <a:schemeClr val="tx1"/>
                  </a:solidFill>
                </a:rPr>
                <a:t>(I</a:t>
              </a:r>
              <a:r>
                <a:rPr lang="zh-CN" altLang="en-US" sz="1400" dirty="0">
                  <a:solidFill>
                    <a:schemeClr val="tx1"/>
                  </a:solidFill>
                </a:rPr>
                <a:t>型指令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Brn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分支指令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接箭头连接符 69"/>
            <p:cNvCxnSpPr/>
            <p:nvPr/>
          </p:nvCxnSpPr>
          <p:spPr>
            <a:xfrm>
              <a:off x="4788024" y="5662800"/>
              <a:ext cx="273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69"/>
            <p:cNvCxnSpPr/>
            <p:nvPr/>
          </p:nvCxnSpPr>
          <p:spPr>
            <a:xfrm>
              <a:off x="4644008" y="5950800"/>
              <a:ext cx="288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69"/>
            <p:cNvCxnSpPr/>
            <p:nvPr/>
          </p:nvCxnSpPr>
          <p:spPr>
            <a:xfrm>
              <a:off x="4644008" y="4508768"/>
              <a:ext cx="0" cy="144000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69"/>
            <p:cNvCxnSpPr/>
            <p:nvPr/>
          </p:nvCxnSpPr>
          <p:spPr>
            <a:xfrm>
              <a:off x="4788024" y="4508736"/>
              <a:ext cx="0" cy="115200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99"/>
            <p:cNvSpPr>
              <a:spLocks noChangeArrowheads="1"/>
            </p:cNvSpPr>
            <p:nvPr/>
          </p:nvSpPr>
          <p:spPr bwMode="auto">
            <a:xfrm>
              <a:off x="2555776" y="2996952"/>
              <a:ext cx="4824000" cy="302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Text Box 323"/>
            <p:cNvSpPr txBox="1">
              <a:spLocks noChangeArrowheads="1"/>
            </p:cNvSpPr>
            <p:nvPr/>
          </p:nvSpPr>
          <p:spPr bwMode="auto">
            <a:xfrm>
              <a:off x="3131840" y="3932400"/>
              <a:ext cx="576000" cy="28632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14" name="直接箭头连接符 69"/>
            <p:cNvCxnSpPr/>
            <p:nvPr/>
          </p:nvCxnSpPr>
          <p:spPr>
            <a:xfrm>
              <a:off x="3707904" y="4074706"/>
              <a:ext cx="648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322"/>
            <p:cNvSpPr txBox="1">
              <a:spLocks noChangeArrowheads="1"/>
            </p:cNvSpPr>
            <p:nvPr/>
          </p:nvSpPr>
          <p:spPr bwMode="auto">
            <a:xfrm>
              <a:off x="4355976" y="3284784"/>
              <a:ext cx="576000" cy="122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 dirty="0" err="1">
                  <a:solidFill>
                    <a:schemeClr val="tx1"/>
                  </a:solidFill>
                  <a:latin typeface="+mn-lt"/>
                </a:rPr>
                <a:t>μ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OP</a:t>
              </a:r>
              <a:r>
                <a:rPr lang="zh-CN" altLang="en-US" sz="1600" dirty="0">
                  <a:solidFill>
                    <a:schemeClr val="tx1"/>
                  </a:solidFill>
                </a:rPr>
                <a:t>控制信号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形成电路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69"/>
            <p:cNvCxnSpPr/>
            <p:nvPr/>
          </p:nvCxnSpPr>
          <p:spPr>
            <a:xfrm>
              <a:off x="4932040" y="3360330"/>
              <a:ext cx="259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69"/>
            <p:cNvCxnSpPr/>
            <p:nvPr/>
          </p:nvCxnSpPr>
          <p:spPr>
            <a:xfrm>
              <a:off x="4932104" y="4290443"/>
              <a:ext cx="864000" cy="1997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69"/>
            <p:cNvCxnSpPr/>
            <p:nvPr/>
          </p:nvCxnSpPr>
          <p:spPr>
            <a:xfrm>
              <a:off x="5796320" y="4148424"/>
              <a:ext cx="1728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69"/>
            <p:cNvCxnSpPr/>
            <p:nvPr/>
          </p:nvCxnSpPr>
          <p:spPr>
            <a:xfrm>
              <a:off x="5796336" y="4292440"/>
              <a:ext cx="1728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69"/>
            <p:cNvCxnSpPr/>
            <p:nvPr/>
          </p:nvCxnSpPr>
          <p:spPr>
            <a:xfrm>
              <a:off x="5796336" y="4436456"/>
              <a:ext cx="1728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69"/>
            <p:cNvCxnSpPr/>
            <p:nvPr/>
          </p:nvCxnSpPr>
          <p:spPr>
            <a:xfrm>
              <a:off x="4932040" y="4144430"/>
              <a:ext cx="864000" cy="1997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69"/>
            <p:cNvCxnSpPr/>
            <p:nvPr/>
          </p:nvCxnSpPr>
          <p:spPr>
            <a:xfrm>
              <a:off x="4932040" y="4434459"/>
              <a:ext cx="864000" cy="1997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69"/>
            <p:cNvCxnSpPr/>
            <p:nvPr/>
          </p:nvCxnSpPr>
          <p:spPr>
            <a:xfrm>
              <a:off x="5292080" y="3788384"/>
              <a:ext cx="223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69"/>
            <p:cNvCxnSpPr/>
            <p:nvPr/>
          </p:nvCxnSpPr>
          <p:spPr>
            <a:xfrm>
              <a:off x="5292080" y="3932400"/>
              <a:ext cx="223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69"/>
            <p:cNvCxnSpPr/>
            <p:nvPr/>
          </p:nvCxnSpPr>
          <p:spPr>
            <a:xfrm>
              <a:off x="4932040" y="3572360"/>
              <a:ext cx="259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69"/>
            <p:cNvCxnSpPr/>
            <p:nvPr/>
          </p:nvCxnSpPr>
          <p:spPr>
            <a:xfrm>
              <a:off x="4932040" y="3932400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69"/>
            <p:cNvCxnSpPr/>
            <p:nvPr/>
          </p:nvCxnSpPr>
          <p:spPr>
            <a:xfrm>
              <a:off x="4932040" y="3788384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 Box 323"/>
            <p:cNvSpPr txBox="1">
              <a:spLocks noChangeArrowheads="1"/>
            </p:cNvSpPr>
            <p:nvPr/>
          </p:nvSpPr>
          <p:spPr bwMode="auto">
            <a:xfrm>
              <a:off x="6803992" y="3360330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 Box 323"/>
            <p:cNvSpPr txBox="1">
              <a:spLocks noChangeArrowheads="1"/>
            </p:cNvSpPr>
            <p:nvPr/>
          </p:nvSpPr>
          <p:spPr bwMode="auto">
            <a:xfrm>
              <a:off x="5220104" y="335633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箭头连接符 69"/>
            <p:cNvCxnSpPr/>
            <p:nvPr/>
          </p:nvCxnSpPr>
          <p:spPr>
            <a:xfrm>
              <a:off x="2411848" y="4075561"/>
              <a:ext cx="7200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69"/>
            <p:cNvCxnSpPr/>
            <p:nvPr/>
          </p:nvCxnSpPr>
          <p:spPr>
            <a:xfrm>
              <a:off x="4067984" y="3572680"/>
              <a:ext cx="2880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69"/>
            <p:cNvCxnSpPr/>
            <p:nvPr/>
          </p:nvCxnSpPr>
          <p:spPr>
            <a:xfrm>
              <a:off x="2411760" y="3573016"/>
              <a:ext cx="720000" cy="1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 Box 323"/>
            <p:cNvSpPr txBox="1">
              <a:spLocks noChangeArrowheads="1"/>
            </p:cNvSpPr>
            <p:nvPr/>
          </p:nvSpPr>
          <p:spPr bwMode="auto">
            <a:xfrm>
              <a:off x="1331760" y="3966419"/>
              <a:ext cx="1080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1400" b="1" dirty="0">
                  <a:solidFill>
                    <a:srgbClr val="C00000"/>
                  </a:solidFill>
                </a:rPr>
                <a:t>IF/</a:t>
              </a:r>
              <a:r>
                <a:rPr kumimoji="1" lang="en-US" altLang="zh-CN" sz="1400" b="1" dirty="0" err="1">
                  <a:solidFill>
                    <a:srgbClr val="C00000"/>
                  </a:solidFill>
                </a:rPr>
                <a:t>ID.IR</a:t>
              </a:r>
              <a:r>
                <a:rPr kumimoji="1" lang="en-US" altLang="zh-CN" sz="1400" b="1" dirty="0" err="1">
                  <a:solidFill>
                    <a:schemeClr val="tx1"/>
                  </a:solidFill>
                </a:rPr>
                <a:t>.Op</a:t>
              </a:r>
              <a:endParaRPr kumimoji="1"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 Box 323"/>
            <p:cNvSpPr txBox="1">
              <a:spLocks noChangeArrowheads="1"/>
            </p:cNvSpPr>
            <p:nvPr/>
          </p:nvSpPr>
          <p:spPr bwMode="auto">
            <a:xfrm>
              <a:off x="3131840" y="3284648"/>
              <a:ext cx="936000" cy="50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时序信号形成电路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8" name="Text Box 323"/>
            <p:cNvSpPr txBox="1">
              <a:spLocks noChangeArrowheads="1"/>
            </p:cNvSpPr>
            <p:nvPr/>
          </p:nvSpPr>
          <p:spPr bwMode="auto">
            <a:xfrm>
              <a:off x="7524456" y="3356336"/>
              <a:ext cx="864000" cy="2160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rWsrc</a:t>
              </a:r>
              <a:r>
                <a:rPr lang="zh-CN" altLang="en-US" sz="1600" dirty="0">
                  <a:solidFill>
                    <a:schemeClr val="tx1"/>
                  </a:solidFill>
                </a:rPr>
                <a:t>等</a:t>
              </a:r>
            </a:p>
          </p:txBody>
        </p: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1475760" y="3501032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r">
                <a:lnSpc>
                  <a:spcPct val="8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主时钟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CLK</a:t>
              </a: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5724128" y="3933056"/>
            <a:ext cx="2520280" cy="936056"/>
            <a:chOff x="5292208" y="4293144"/>
            <a:chExt cx="2520280" cy="936056"/>
          </a:xfrm>
        </p:grpSpPr>
        <p:cxnSp>
          <p:nvCxnSpPr>
            <p:cNvPr id="182" name="直接箭头连接符 69"/>
            <p:cNvCxnSpPr/>
            <p:nvPr/>
          </p:nvCxnSpPr>
          <p:spPr>
            <a:xfrm>
              <a:off x="6660232" y="4941168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 Box 323"/>
            <p:cNvSpPr txBox="1">
              <a:spLocks noChangeArrowheads="1"/>
            </p:cNvSpPr>
            <p:nvPr/>
          </p:nvSpPr>
          <p:spPr bwMode="auto">
            <a:xfrm>
              <a:off x="7020488" y="4797536"/>
              <a:ext cx="792000" cy="36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432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PCWr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IF/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IDctr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箭头连接符 69"/>
            <p:cNvCxnSpPr/>
            <p:nvPr/>
          </p:nvCxnSpPr>
          <p:spPr>
            <a:xfrm>
              <a:off x="6660264" y="5085184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 Box 323"/>
            <p:cNvSpPr txBox="1">
              <a:spLocks noChangeArrowheads="1"/>
            </p:cNvSpPr>
            <p:nvPr/>
          </p:nvSpPr>
          <p:spPr bwMode="auto">
            <a:xfrm>
              <a:off x="5580232" y="4797200"/>
              <a:ext cx="1080000" cy="43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990099"/>
                  </a:solidFill>
                </a:rPr>
                <a:t>暂停</a:t>
              </a:r>
              <a:r>
                <a:rPr kumimoji="1" lang="en-US" altLang="zh-CN" sz="1600" b="1" dirty="0">
                  <a:solidFill>
                    <a:srgbClr val="990099"/>
                  </a:solidFill>
                </a:rPr>
                <a:t>IF</a:t>
              </a:r>
              <a:r>
                <a:rPr kumimoji="1" lang="zh-CN" altLang="en-US" sz="1600" b="1" dirty="0">
                  <a:solidFill>
                    <a:srgbClr val="990099"/>
                  </a:solidFill>
                </a:rPr>
                <a:t>段</a:t>
              </a:r>
              <a:endParaRPr kumimoji="1" lang="en-US" altLang="zh-CN" sz="1600" b="1" dirty="0">
                <a:solidFill>
                  <a:srgbClr val="990099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(</a:t>
              </a:r>
              <a:r>
                <a:rPr kumimoji="1" lang="zh-CN" altLang="en-US" sz="1400" b="1" dirty="0">
                  <a:solidFill>
                    <a:schemeClr val="tx1"/>
                  </a:solidFill>
                </a:rPr>
                <a:t>锁步机制</a:t>
              </a:r>
              <a:r>
                <a:rPr lang="en-US" altLang="zh-CN" sz="1400" dirty="0">
                  <a:solidFill>
                    <a:schemeClr val="tx1"/>
                  </a:solidFill>
                </a:rPr>
                <a:t>1)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 Box 323"/>
            <p:cNvSpPr txBox="1">
              <a:spLocks noChangeArrowheads="1"/>
            </p:cNvSpPr>
            <p:nvPr/>
          </p:nvSpPr>
          <p:spPr bwMode="auto">
            <a:xfrm>
              <a:off x="5292208" y="4293144"/>
              <a:ext cx="1152000" cy="43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  <a:r>
                <a:rPr kumimoji="1"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产生气泡</a:t>
              </a:r>
              <a:endParaRPr kumimoji="1"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(</a:t>
              </a:r>
              <a:r>
                <a:rPr kumimoji="1" lang="zh-CN" altLang="en-US" sz="1400" b="1" dirty="0">
                  <a:solidFill>
                    <a:schemeClr val="tx1"/>
                  </a:solidFill>
                </a:rPr>
                <a:t>锁步机制</a:t>
              </a:r>
              <a:r>
                <a:rPr lang="en-US" altLang="zh-CN" sz="1400" dirty="0">
                  <a:solidFill>
                    <a:schemeClr val="tx1"/>
                  </a:solidFill>
                </a:rPr>
                <a:t>2)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971624" y="3860776"/>
            <a:ext cx="5040184" cy="936376"/>
            <a:chOff x="1043760" y="4437304"/>
            <a:chExt cx="5040184" cy="936376"/>
          </a:xfrm>
        </p:grpSpPr>
        <p:sp>
          <p:nvSpPr>
            <p:cNvPr id="201" name="Text Box 323"/>
            <p:cNvSpPr txBox="1">
              <a:spLocks noChangeArrowheads="1"/>
            </p:cNvSpPr>
            <p:nvPr/>
          </p:nvSpPr>
          <p:spPr bwMode="auto">
            <a:xfrm>
              <a:off x="3203848" y="4869624"/>
              <a:ext cx="864000" cy="50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RAW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冒险检测</a:t>
              </a:r>
            </a:p>
          </p:txBody>
        </p:sp>
        <p:sp>
          <p:nvSpPr>
            <p:cNvPr id="202" name="Text Box 323"/>
            <p:cNvSpPr txBox="1">
              <a:spLocks noChangeArrowheads="1"/>
            </p:cNvSpPr>
            <p:nvPr/>
          </p:nvSpPr>
          <p:spPr bwMode="auto">
            <a:xfrm>
              <a:off x="5148152" y="5121672"/>
              <a:ext cx="792000" cy="18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l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oad-use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 Box 323"/>
            <p:cNvSpPr txBox="1">
              <a:spLocks noChangeArrowheads="1"/>
            </p:cNvSpPr>
            <p:nvPr/>
          </p:nvSpPr>
          <p:spPr bwMode="auto">
            <a:xfrm>
              <a:off x="4968120" y="4905648"/>
              <a:ext cx="684000" cy="18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kumimoji="1" lang="zh-CN" altLang="en-US" sz="1400" b="1" dirty="0">
                  <a:solidFill>
                    <a:schemeClr val="tx1"/>
                  </a:solidFill>
                </a:rPr>
                <a:t>其他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RAW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直接箭头连接符 69"/>
            <p:cNvCxnSpPr/>
            <p:nvPr/>
          </p:nvCxnSpPr>
          <p:spPr>
            <a:xfrm flipV="1">
              <a:off x="5652120" y="4437304"/>
              <a:ext cx="0" cy="64800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69"/>
            <p:cNvCxnSpPr/>
            <p:nvPr/>
          </p:nvCxnSpPr>
          <p:spPr>
            <a:xfrm flipV="1">
              <a:off x="5939948" y="4941328"/>
              <a:ext cx="204" cy="360000"/>
            </a:xfrm>
            <a:prstGeom prst="straightConnector1">
              <a:avLst/>
            </a:prstGeom>
            <a:ln w="15875">
              <a:solidFill>
                <a:srgbClr val="990099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69"/>
            <p:cNvCxnSpPr/>
            <p:nvPr/>
          </p:nvCxnSpPr>
          <p:spPr>
            <a:xfrm>
              <a:off x="4067944" y="5085648"/>
              <a:ext cx="1584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69"/>
            <p:cNvCxnSpPr/>
            <p:nvPr/>
          </p:nvCxnSpPr>
          <p:spPr>
            <a:xfrm>
              <a:off x="4067944" y="5301672"/>
              <a:ext cx="2016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69"/>
            <p:cNvCxnSpPr/>
            <p:nvPr/>
          </p:nvCxnSpPr>
          <p:spPr>
            <a:xfrm>
              <a:off x="3851920" y="4509288"/>
              <a:ext cx="0" cy="3600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69"/>
            <p:cNvCxnSpPr/>
            <p:nvPr/>
          </p:nvCxnSpPr>
          <p:spPr>
            <a:xfrm>
              <a:off x="2411848" y="4941631"/>
              <a:ext cx="7920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69"/>
            <p:cNvCxnSpPr/>
            <p:nvPr/>
          </p:nvCxnSpPr>
          <p:spPr>
            <a:xfrm>
              <a:off x="2411864" y="5157655"/>
              <a:ext cx="7920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69"/>
            <p:cNvCxnSpPr/>
            <p:nvPr/>
          </p:nvCxnSpPr>
          <p:spPr>
            <a:xfrm>
              <a:off x="2411864" y="5301671"/>
              <a:ext cx="7920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 Box 323"/>
            <p:cNvSpPr txBox="1">
              <a:spLocks noChangeArrowheads="1"/>
            </p:cNvSpPr>
            <p:nvPr/>
          </p:nvSpPr>
          <p:spPr bwMode="auto">
            <a:xfrm>
              <a:off x="1043760" y="4833640"/>
              <a:ext cx="1368000" cy="18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r">
                <a:lnSpc>
                  <a:spcPct val="80000"/>
                </a:lnSpc>
              </a:pPr>
              <a:r>
                <a:rPr lang="en-US" altLang="zh-CN" sz="1400" dirty="0">
                  <a:solidFill>
                    <a:srgbClr val="C00000"/>
                  </a:solidFill>
                </a:rPr>
                <a:t>IF/ID.IR</a:t>
              </a:r>
              <a:r>
                <a:rPr lang="en-US" altLang="zh-CN" sz="1400" dirty="0">
                  <a:solidFill>
                    <a:schemeClr val="tx1"/>
                  </a:solidFill>
                </a:rPr>
                <a:t>.rs/…</a:t>
              </a:r>
              <a:endParaRPr kumimoji="1" lang="en-US" altLang="zh-C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 Box 323"/>
            <p:cNvSpPr txBox="1">
              <a:spLocks noChangeArrowheads="1"/>
            </p:cNvSpPr>
            <p:nvPr/>
          </p:nvSpPr>
          <p:spPr bwMode="auto">
            <a:xfrm>
              <a:off x="1187760" y="5049680"/>
              <a:ext cx="1224000" cy="324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36000" rIns="54000" bIns="10800" anchor="ctr" anchorCtr="0"/>
            <a:lstStyle/>
            <a:p>
              <a:pPr algn="r">
                <a:lnSpc>
                  <a:spcPct val="80000"/>
                </a:lnSpc>
              </a:pPr>
              <a:r>
                <a:rPr kumimoji="1" lang="en-US" altLang="zh-CN" sz="1400" b="1" dirty="0">
                  <a:solidFill>
                    <a:srgbClr val="0070C0"/>
                  </a:solidFill>
                </a:rPr>
                <a:t>ID/</a:t>
              </a:r>
              <a:r>
                <a:rPr kumimoji="1" lang="en-US" altLang="zh-CN" sz="1400" b="1" dirty="0" err="1">
                  <a:solidFill>
                    <a:srgbClr val="0070C0"/>
                  </a:solidFill>
                </a:rPr>
                <a:t>EX</a:t>
              </a:r>
              <a:r>
                <a:rPr kumimoji="1" lang="en-US" altLang="zh-CN" sz="1400" b="1" dirty="0" err="1">
                  <a:solidFill>
                    <a:schemeClr val="tx1"/>
                  </a:solidFill>
                </a:rPr>
                <a:t>.rW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/…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400" dirty="0">
                  <a:solidFill>
                    <a:srgbClr val="0070C0"/>
                  </a:solidFill>
                </a:rPr>
                <a:t>EX/MEM</a:t>
              </a:r>
              <a:r>
                <a:rPr lang="en-US" altLang="zh-CN" sz="1400" dirty="0">
                  <a:solidFill>
                    <a:schemeClr val="tx1"/>
                  </a:solidFill>
                </a:rPr>
                <a:t>.rw/…</a:t>
              </a:r>
              <a:endParaRPr kumimoji="1" lang="en-US" altLang="zh-CN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2627656" y="2924608"/>
            <a:ext cx="3600400" cy="1800208"/>
            <a:chOff x="2699792" y="3536984"/>
            <a:chExt cx="3600400" cy="1800208"/>
          </a:xfrm>
        </p:grpSpPr>
        <p:sp>
          <p:nvSpPr>
            <p:cNvPr id="269" name="Text Box 323"/>
            <p:cNvSpPr txBox="1">
              <a:spLocks noChangeArrowheads="1"/>
            </p:cNvSpPr>
            <p:nvPr/>
          </p:nvSpPr>
          <p:spPr bwMode="auto">
            <a:xfrm>
              <a:off x="5292080" y="4185088"/>
              <a:ext cx="1008112" cy="28800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转发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数据</a:t>
              </a:r>
            </a:p>
          </p:txBody>
        </p:sp>
        <p:cxnSp>
          <p:nvCxnSpPr>
            <p:cNvPr id="270" name="直接箭头连接符 69"/>
            <p:cNvCxnSpPr/>
            <p:nvPr/>
          </p:nvCxnSpPr>
          <p:spPr>
            <a:xfrm flipH="1">
              <a:off x="5580096" y="3681056"/>
              <a:ext cx="16" cy="50400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69"/>
            <p:cNvCxnSpPr/>
            <p:nvPr/>
          </p:nvCxnSpPr>
          <p:spPr>
            <a:xfrm>
              <a:off x="5724128" y="3609056"/>
              <a:ext cx="0" cy="57600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69"/>
            <p:cNvCxnSpPr/>
            <p:nvPr/>
          </p:nvCxnSpPr>
          <p:spPr>
            <a:xfrm>
              <a:off x="2987824" y="3681000"/>
              <a:ext cx="2592000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69"/>
            <p:cNvCxnSpPr/>
            <p:nvPr/>
          </p:nvCxnSpPr>
          <p:spPr>
            <a:xfrm>
              <a:off x="2843808" y="3608992"/>
              <a:ext cx="2880000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69"/>
            <p:cNvCxnSpPr/>
            <p:nvPr/>
          </p:nvCxnSpPr>
          <p:spPr>
            <a:xfrm flipV="1">
              <a:off x="2987824" y="3681152"/>
              <a:ext cx="0" cy="1296000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69"/>
            <p:cNvCxnSpPr/>
            <p:nvPr/>
          </p:nvCxnSpPr>
          <p:spPr>
            <a:xfrm flipV="1">
              <a:off x="2843808" y="3609176"/>
              <a:ext cx="0" cy="1584000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69"/>
            <p:cNvCxnSpPr/>
            <p:nvPr/>
          </p:nvCxnSpPr>
          <p:spPr>
            <a:xfrm>
              <a:off x="5868144" y="3537056"/>
              <a:ext cx="0" cy="64800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箭头连接符 69"/>
            <p:cNvCxnSpPr/>
            <p:nvPr/>
          </p:nvCxnSpPr>
          <p:spPr>
            <a:xfrm>
              <a:off x="2699792" y="3536984"/>
              <a:ext cx="3168000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箭头连接符 69"/>
            <p:cNvCxnSpPr/>
            <p:nvPr/>
          </p:nvCxnSpPr>
          <p:spPr>
            <a:xfrm flipV="1">
              <a:off x="2699792" y="3537192"/>
              <a:ext cx="0" cy="1800000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55576" y="5445224"/>
            <a:ext cx="6840656" cy="577560"/>
            <a:chOff x="827712" y="5733504"/>
            <a:chExt cx="6840656" cy="577560"/>
          </a:xfrm>
        </p:grpSpPr>
        <p:cxnSp>
          <p:nvCxnSpPr>
            <p:cNvPr id="87" name="直接箭头连接符 69"/>
            <p:cNvCxnSpPr/>
            <p:nvPr/>
          </p:nvCxnSpPr>
          <p:spPr>
            <a:xfrm flipV="1">
              <a:off x="1979712" y="5733504"/>
              <a:ext cx="0" cy="576000"/>
            </a:xfrm>
            <a:prstGeom prst="straightConnector1">
              <a:avLst/>
            </a:prstGeom>
            <a:ln w="12700">
              <a:solidFill>
                <a:srgbClr val="990099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69"/>
            <p:cNvCxnSpPr/>
            <p:nvPr/>
          </p:nvCxnSpPr>
          <p:spPr>
            <a:xfrm>
              <a:off x="1980368" y="6311064"/>
              <a:ext cx="5688000" cy="0"/>
            </a:xfrm>
            <a:prstGeom prst="straightConnector1">
              <a:avLst/>
            </a:prstGeom>
            <a:ln w="12700">
              <a:solidFill>
                <a:srgbClr val="9900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69"/>
            <p:cNvCxnSpPr/>
            <p:nvPr/>
          </p:nvCxnSpPr>
          <p:spPr>
            <a:xfrm flipV="1">
              <a:off x="7668344" y="6203064"/>
              <a:ext cx="0" cy="108000"/>
            </a:xfrm>
            <a:prstGeom prst="straightConnector1">
              <a:avLst/>
            </a:prstGeom>
            <a:ln w="12700">
              <a:solidFill>
                <a:srgbClr val="9900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323"/>
            <p:cNvSpPr txBox="1">
              <a:spLocks noChangeArrowheads="1"/>
            </p:cNvSpPr>
            <p:nvPr/>
          </p:nvSpPr>
          <p:spPr bwMode="auto">
            <a:xfrm>
              <a:off x="827712" y="5841536"/>
              <a:ext cx="1152000" cy="18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判断何时结束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9624" y="3932720"/>
            <a:ext cx="3888232" cy="1476440"/>
            <a:chOff x="1331760" y="4076736"/>
            <a:chExt cx="3888232" cy="1476440"/>
          </a:xfrm>
        </p:grpSpPr>
        <p:sp>
          <p:nvSpPr>
            <p:cNvPr id="197" name="Text Box 323"/>
            <p:cNvSpPr txBox="1">
              <a:spLocks noChangeArrowheads="1"/>
            </p:cNvSpPr>
            <p:nvPr/>
          </p:nvSpPr>
          <p:spPr bwMode="auto">
            <a:xfrm>
              <a:off x="3131840" y="5085184"/>
              <a:ext cx="136800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控制冒险检测</a:t>
              </a:r>
            </a:p>
          </p:txBody>
        </p:sp>
        <p:cxnSp>
          <p:nvCxnSpPr>
            <p:cNvPr id="198" name="直接箭头连接符 69"/>
            <p:cNvCxnSpPr/>
            <p:nvPr/>
          </p:nvCxnSpPr>
          <p:spPr>
            <a:xfrm>
              <a:off x="4499992" y="5229200"/>
              <a:ext cx="720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69"/>
            <p:cNvCxnSpPr/>
            <p:nvPr/>
          </p:nvCxnSpPr>
          <p:spPr>
            <a:xfrm>
              <a:off x="4211960" y="4076736"/>
              <a:ext cx="0" cy="10080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69"/>
            <p:cNvCxnSpPr/>
            <p:nvPr/>
          </p:nvCxnSpPr>
          <p:spPr>
            <a:xfrm>
              <a:off x="2411848" y="5229200"/>
              <a:ext cx="7200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1331760" y="5013176"/>
              <a:ext cx="1080000" cy="540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36000" rIns="54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      </a:t>
              </a:r>
              <a:r>
                <a:rPr kumimoji="1" lang="en-US" altLang="zh-CN" sz="1400" b="1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CN" sz="1400" b="1" dirty="0" err="1">
                  <a:solidFill>
                    <a:srgbClr val="C00000"/>
                  </a:solidFill>
                </a:rPr>
                <a:t>Brn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/</a:t>
              </a:r>
            </a:p>
            <a:p>
              <a:pPr>
                <a:lnSpc>
                  <a:spcPct val="80000"/>
                </a:lnSpc>
              </a:pPr>
              <a:r>
                <a:rPr kumimoji="1" lang="en-US" altLang="zh-CN" sz="1400" b="1" dirty="0">
                  <a:solidFill>
                    <a:srgbClr val="0070C0"/>
                  </a:solidFill>
                </a:rPr>
                <a:t> ID/</a:t>
              </a:r>
              <a:r>
                <a:rPr kumimoji="1" lang="en-US" altLang="zh-CN" sz="1400" b="1" dirty="0" err="1">
                  <a:solidFill>
                    <a:srgbClr val="0070C0"/>
                  </a:solidFill>
                </a:rPr>
                <a:t>EX</a:t>
              </a:r>
              <a:r>
                <a:rPr kumimoji="1" lang="en-US" altLang="zh-CN" sz="1400" b="1" dirty="0" err="1">
                  <a:solidFill>
                    <a:schemeClr val="tx1"/>
                  </a:solidFill>
                </a:rPr>
                <a:t>.Brn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/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400" dirty="0">
                  <a:solidFill>
                    <a:srgbClr val="0070C0"/>
                  </a:solidFill>
                </a:rPr>
                <a:t>EX/</a:t>
              </a:r>
              <a:r>
                <a:rPr lang="en-US" altLang="zh-CN" sz="1400" dirty="0" err="1">
                  <a:solidFill>
                    <a:srgbClr val="0070C0"/>
                  </a:solidFill>
                </a:rPr>
                <a:t>MEM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.Brn</a:t>
              </a:r>
              <a:endParaRPr kumimoji="1" lang="en-US" altLang="zh-CN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3408CC-D5E3-479A-B450-2D1E423006F5}"/>
              </a:ext>
            </a:extLst>
          </p:cNvPr>
          <p:cNvGrpSpPr/>
          <p:nvPr/>
        </p:nvGrpSpPr>
        <p:grpSpPr>
          <a:xfrm>
            <a:off x="5148296" y="4941192"/>
            <a:ext cx="3600168" cy="504008"/>
            <a:chOff x="5148296" y="5085208"/>
            <a:chExt cx="3600168" cy="504008"/>
          </a:xfrm>
        </p:grpSpPr>
        <p:sp>
          <p:nvSpPr>
            <p:cNvPr id="193" name="Text Box 323"/>
            <p:cNvSpPr txBox="1">
              <a:spLocks noChangeArrowheads="1"/>
            </p:cNvSpPr>
            <p:nvPr/>
          </p:nvSpPr>
          <p:spPr bwMode="auto">
            <a:xfrm>
              <a:off x="7452464" y="5085208"/>
              <a:ext cx="1296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IRsrc</a:t>
              </a:r>
              <a:r>
                <a:rPr lang="en-US" altLang="zh-CN" sz="1400" dirty="0">
                  <a:solidFill>
                    <a:schemeClr val="tx1"/>
                  </a:solidFill>
                </a:rPr>
                <a:t>(1</a:t>
              </a:r>
              <a:r>
                <a:rPr lang="zh-CN" altLang="en-US" sz="1400" dirty="0">
                  <a:solidFill>
                    <a:schemeClr val="tx1"/>
                  </a:solidFill>
                </a:rPr>
                <a:t>选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nop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 Box 323"/>
            <p:cNvSpPr txBox="1">
              <a:spLocks noChangeArrowheads="1"/>
            </p:cNvSpPr>
            <p:nvPr/>
          </p:nvSpPr>
          <p:spPr bwMode="auto">
            <a:xfrm>
              <a:off x="5148296" y="5085216"/>
              <a:ext cx="2088000" cy="50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  <a:r>
                <a:rPr kumimoji="1"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产生气泡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(</a:t>
              </a:r>
              <a:r>
                <a:rPr kumimoji="1" lang="zh-CN" altLang="en-US" sz="1400" b="1" dirty="0">
                  <a:solidFill>
                    <a:schemeClr val="tx1"/>
                  </a:solidFill>
                </a:rPr>
                <a:t>锁步机制</a:t>
              </a:r>
              <a:r>
                <a:rPr lang="en-US" altLang="zh-CN" sz="1400" dirty="0">
                  <a:solidFill>
                    <a:schemeClr val="tx1"/>
                  </a:solidFill>
                </a:rPr>
                <a:t>3)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PC</a:t>
              </a:r>
              <a:r>
                <a:rPr kumimoji="1"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为分支结果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5" name="直接箭头连接符 69"/>
            <p:cNvCxnSpPr/>
            <p:nvPr/>
          </p:nvCxnSpPr>
          <p:spPr>
            <a:xfrm>
              <a:off x="7236296" y="5229200"/>
              <a:ext cx="21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323">
              <a:extLst>
                <a:ext uri="{FF2B5EF4-FFF2-40B4-BE49-F238E27FC236}">
                  <a16:creationId xmlns:a16="http://schemas.microsoft.com/office/drawing/2014/main" id="{B2CEC5EF-BCD5-449E-82CB-46E9F04E6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232" y="5301208"/>
              <a:ext cx="1296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PCsrc</a:t>
              </a:r>
              <a:r>
                <a:rPr lang="en-US" altLang="zh-CN" sz="1400" dirty="0">
                  <a:solidFill>
                    <a:schemeClr val="tx1"/>
                  </a:solidFill>
                </a:rPr>
                <a:t>(1</a:t>
              </a:r>
              <a:r>
                <a:rPr lang="zh-CN" altLang="en-US" sz="1400" dirty="0">
                  <a:solidFill>
                    <a:schemeClr val="tx1"/>
                  </a:solidFill>
                </a:rPr>
                <a:t>选</a:t>
              </a:r>
              <a:r>
                <a:rPr lang="en-US" altLang="zh-CN" sz="1400" dirty="0">
                  <a:solidFill>
                    <a:schemeClr val="tx1"/>
                  </a:solidFill>
                </a:rPr>
                <a:t>PC)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接箭头连接符 69">
              <a:extLst>
                <a:ext uri="{FF2B5EF4-FFF2-40B4-BE49-F238E27FC236}">
                  <a16:creationId xmlns:a16="http://schemas.microsoft.com/office/drawing/2014/main" id="{2AF76D75-0066-42A5-969B-1C775125D40F}"/>
                </a:ext>
              </a:extLst>
            </p:cNvPr>
            <p:cNvCxnSpPr/>
            <p:nvPr/>
          </p:nvCxnSpPr>
          <p:spPr>
            <a:xfrm>
              <a:off x="7236064" y="5445200"/>
              <a:ext cx="21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 Box 5">
            <a:extLst>
              <a:ext uri="{FF2B5EF4-FFF2-40B4-BE49-F238E27FC236}">
                <a16:creationId xmlns:a16="http://schemas.microsoft.com/office/drawing/2014/main" id="{9B7F6651-F739-4E2B-9461-F435B92C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6093296"/>
            <a:ext cx="388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18000" bIns="1800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思考：</a:t>
            </a:r>
            <a:r>
              <a:rPr lang="en-US" altLang="zh-CN" sz="1800" dirty="0" err="1">
                <a:solidFill>
                  <a:schemeClr val="tx1"/>
                </a:solidFill>
              </a:rPr>
              <a:t>InsR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</a:rPr>
              <a:t>InsI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</a:rPr>
              <a:t>Brn</a:t>
            </a:r>
            <a:r>
              <a:rPr lang="zh-CN" altLang="en-US" sz="1800" dirty="0">
                <a:solidFill>
                  <a:schemeClr val="tx1"/>
                </a:solidFill>
              </a:rPr>
              <a:t>的逻辑函数？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8741095-762A-449B-9FDB-B7AA9CEA119A}"/>
              </a:ext>
            </a:extLst>
          </p:cNvPr>
          <p:cNvSpPr/>
          <p:nvPr/>
        </p:nvSpPr>
        <p:spPr>
          <a:xfrm>
            <a:off x="4716016" y="6093328"/>
            <a:ext cx="4320480" cy="288000"/>
          </a:xfrm>
          <a:prstGeom prst="rect">
            <a:avLst/>
          </a:prstGeom>
        </p:spPr>
        <p:txBody>
          <a:bodyPr wrap="non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InsR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add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InsI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ori|lw|sw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Brn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beq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323"/>
          <p:cNvSpPr txBox="1">
            <a:spLocks noChangeArrowheads="1"/>
          </p:cNvSpPr>
          <p:nvPr/>
        </p:nvSpPr>
        <p:spPr bwMode="auto">
          <a:xfrm>
            <a:off x="3636032" y="4005096"/>
            <a:ext cx="1512032" cy="2520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</a:ln>
        </p:spPr>
        <p:txBody>
          <a:bodyPr lIns="18000" tIns="54000" rIns="18000" bIns="10800" anchor="t" anchorCtr="0"/>
          <a:lstStyle/>
          <a:p>
            <a:pPr>
              <a:lnSpc>
                <a:spcPct val="80000"/>
              </a:lnSpc>
            </a:pP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 Box 323"/>
          <p:cNvSpPr txBox="1">
            <a:spLocks noChangeArrowheads="1"/>
          </p:cNvSpPr>
          <p:nvPr/>
        </p:nvSpPr>
        <p:spPr bwMode="auto">
          <a:xfrm>
            <a:off x="2519944" y="4365104"/>
            <a:ext cx="1584000" cy="2520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</a:ln>
        </p:spPr>
        <p:txBody>
          <a:bodyPr lIns="18000" tIns="54000" rIns="18000" bIns="10800" anchor="t" anchorCtr="0"/>
          <a:lstStyle/>
          <a:p>
            <a:pPr>
              <a:lnSpc>
                <a:spcPct val="80000"/>
              </a:lnSpc>
            </a:pP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0" name="Text Box 5"/>
          <p:cNvSpPr txBox="1">
            <a:spLocks noChangeArrowheads="1"/>
          </p:cNvSpPr>
          <p:nvPr/>
        </p:nvSpPr>
        <p:spPr bwMode="auto">
          <a:xfrm>
            <a:off x="214283" y="367496"/>
            <a:ext cx="3925669" cy="52245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*</a:t>
            </a:r>
            <a:r>
              <a:rPr lang="en-US" altLang="zh-CN" dirty="0">
                <a:solidFill>
                  <a:srgbClr val="C00000"/>
                </a:solidFill>
              </a:rPr>
              <a:t>RAW</a:t>
            </a:r>
            <a:r>
              <a:rPr lang="zh-CN" altLang="en-US" dirty="0">
                <a:solidFill>
                  <a:srgbClr val="C00000"/>
                </a:solidFill>
              </a:rPr>
              <a:t>冒险检测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控制：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冒险检测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  <a:r>
              <a:rPr lang="en-US" altLang="zh-CN" sz="2100" dirty="0">
                <a:solidFill>
                  <a:srgbClr val="990099"/>
                </a:solidFill>
              </a:rPr>
              <a:t>load-use</a:t>
            </a:r>
            <a:r>
              <a:rPr lang="zh-CN" altLang="en-US" sz="2000" dirty="0">
                <a:solidFill>
                  <a:srgbClr val="990099"/>
                </a:solidFill>
              </a:rPr>
              <a:t>＝</a:t>
            </a:r>
            <a:endParaRPr lang="en-US" altLang="zh-CN" sz="2000" dirty="0">
              <a:solidFill>
                <a:srgbClr val="990099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990099"/>
                </a:solidFill>
              </a:rPr>
              <a:t>        </a:t>
            </a:r>
            <a:r>
              <a:rPr lang="zh-CN" altLang="en-US" sz="2000" dirty="0">
                <a:solidFill>
                  <a:srgbClr val="990099"/>
                </a:solidFill>
              </a:rPr>
              <a:t>其他</a:t>
            </a:r>
            <a:r>
              <a:rPr lang="en-US" altLang="zh-CN" sz="2000" dirty="0">
                <a:solidFill>
                  <a:srgbClr val="990099"/>
                </a:solidFill>
              </a:rPr>
              <a:t>RAW</a:t>
            </a:r>
            <a:r>
              <a:rPr lang="zh-CN" altLang="en-US" sz="2000" dirty="0">
                <a:solidFill>
                  <a:srgbClr val="990099"/>
                </a:solidFill>
              </a:rPr>
              <a:t>＝</a:t>
            </a:r>
            <a:endParaRPr lang="en-US" altLang="zh-CN" dirty="0">
              <a:solidFill>
                <a:srgbClr val="990099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冒险控制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505" name="Text Box 5"/>
          <p:cNvSpPr txBox="1">
            <a:spLocks noChangeArrowheads="1"/>
          </p:cNvSpPr>
          <p:nvPr/>
        </p:nvSpPr>
        <p:spPr bwMode="auto">
          <a:xfrm>
            <a:off x="1259632" y="3501008"/>
            <a:ext cx="7776864" cy="23578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rsSamF1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(IF/ID.IR.rs=ID/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EX.rW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rsSamF2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(IF/ID.IR.rs=EX/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MEM.rW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ID/</a:t>
            </a:r>
            <a:r>
              <a:rPr lang="en-US" altLang="zh-CN" sz="2000" dirty="0" err="1">
                <a:solidFill>
                  <a:srgbClr val="C00000"/>
                </a:solidFill>
                <a:latin typeface="+mn-ea"/>
              </a:rPr>
              <a:t>EX.MemRd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000" dirty="0">
                <a:solidFill>
                  <a:srgbClr val="990099"/>
                </a:solidFill>
                <a:latin typeface="+mn-ea"/>
              </a:rPr>
              <a:t>rs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Sam</a:t>
            </a:r>
            <a:r>
              <a:rPr lang="en-US" altLang="zh-CN" sz="2000" dirty="0">
                <a:solidFill>
                  <a:srgbClr val="990099"/>
                </a:solidFill>
                <a:latin typeface="+mn-ea"/>
              </a:rPr>
              <a:t>F1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|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rtHav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dirty="0">
                <a:solidFill>
                  <a:srgbClr val="990099"/>
                </a:solidFill>
                <a:latin typeface="+mn-ea"/>
              </a:rPr>
              <a:t>rt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Sam</a:t>
            </a:r>
            <a:r>
              <a:rPr lang="en-US" altLang="zh-CN" sz="2000" dirty="0">
                <a:solidFill>
                  <a:srgbClr val="990099"/>
                </a:solidFill>
                <a:latin typeface="+mn-ea"/>
              </a:rPr>
              <a:t>F1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spc="-20" dirty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lang="en-US" altLang="zh-CN" sz="2000" spc="-2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zh-CN" sz="2000" spc="-20" dirty="0">
                <a:solidFill>
                  <a:srgbClr val="000000"/>
                </a:solidFill>
                <a:latin typeface="Times New Roman" panose="02020603050405020304"/>
              </a:rPr>
              <a:t>~</a:t>
            </a:r>
            <a:r>
              <a:rPr lang="en-US" altLang="zh-CN" sz="2000" spc="-20" dirty="0">
                <a:solidFill>
                  <a:srgbClr val="C00000"/>
                </a:solidFill>
                <a:latin typeface="+mn-ea"/>
              </a:rPr>
              <a:t>ID/</a:t>
            </a:r>
            <a:r>
              <a:rPr lang="en-US" altLang="zh-CN" sz="2000" spc="-20" dirty="0" err="1">
                <a:solidFill>
                  <a:srgbClr val="C00000"/>
                </a:solidFill>
                <a:latin typeface="+mn-ea"/>
              </a:rPr>
              <a:t>EX.MemRd</a:t>
            </a:r>
            <a:r>
              <a:rPr lang="en-US" altLang="zh-CN" sz="2000" spc="-2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spc="-20" dirty="0">
                <a:solidFill>
                  <a:srgbClr val="C00000"/>
                </a:solidFill>
                <a:latin typeface="+mn-ea"/>
              </a:rPr>
              <a:t>ID/</a:t>
            </a:r>
            <a:r>
              <a:rPr lang="en-US" altLang="zh-CN" sz="2000" spc="-20" dirty="0" err="1">
                <a:solidFill>
                  <a:srgbClr val="C00000"/>
                </a:solidFill>
                <a:latin typeface="+mn-ea"/>
              </a:rPr>
              <a:t>EX.RegWr</a:t>
            </a:r>
            <a:r>
              <a:rPr lang="en-US" altLang="zh-CN" sz="2000" spc="-2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· 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rs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Sam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F1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|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spc="-20" dirty="0" err="1">
                <a:solidFill>
                  <a:schemeClr val="tx1"/>
                </a:solidFill>
                <a:latin typeface="+mn-ea"/>
              </a:rPr>
              <a:t>rtHav</a:t>
            </a:r>
            <a:r>
              <a:rPr lang="en-US" altLang="zh-CN" sz="2000" spc="-2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rt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Sam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F1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2000" spc="-2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     |</a:t>
            </a:r>
            <a:r>
              <a:rPr lang="en-US" altLang="zh-CN" sz="2000" spc="-20" dirty="0">
                <a:solidFill>
                  <a:srgbClr val="C00000"/>
                </a:solidFill>
                <a:latin typeface="+mn-ea"/>
              </a:rPr>
              <a:t>EX/</a:t>
            </a:r>
            <a:r>
              <a:rPr lang="en-US" altLang="zh-CN" sz="2000" spc="-20" dirty="0" err="1">
                <a:solidFill>
                  <a:srgbClr val="C00000"/>
                </a:solidFill>
                <a:latin typeface="+mn-ea"/>
              </a:rPr>
              <a:t>MEM.RegWr</a:t>
            </a:r>
            <a:r>
              <a:rPr lang="en-US" altLang="zh-CN" sz="2000" spc="-2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rs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Sam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F2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|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spc="-20" dirty="0" err="1">
                <a:solidFill>
                  <a:schemeClr val="tx1"/>
                </a:solidFill>
                <a:latin typeface="+mn-ea"/>
              </a:rPr>
              <a:t>rtHav</a:t>
            </a:r>
            <a:r>
              <a:rPr lang="en-US" altLang="zh-CN" sz="2000" spc="-2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zh-CN" sz="2000" spc="-20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rt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Sam</a:t>
            </a:r>
            <a:r>
              <a:rPr lang="en-US" altLang="zh-CN" sz="2000" spc="-20" dirty="0">
                <a:solidFill>
                  <a:srgbClr val="990099"/>
                </a:solidFill>
                <a:latin typeface="+mn-ea"/>
              </a:rPr>
              <a:t>F2</a:t>
            </a:r>
            <a:r>
              <a:rPr lang="en-US" altLang="zh-CN" sz="2000" spc="-2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       其他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控制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转发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</a:rPr>
              <a:t>ALUAsrc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及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</a:rPr>
              <a:t>ALUBsrc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load-use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控制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阻塞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如下</a:t>
            </a:r>
            <a:endParaRPr lang="en-US" altLang="zh-CN" sz="2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/>
              <a:t>·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44</a:t>
            </a:fld>
            <a:endParaRPr lang="en-US" altLang="zh-CN"/>
          </a:p>
        </p:txBody>
      </p:sp>
      <p:graphicFrame>
        <p:nvGraphicFramePr>
          <p:cNvPr id="351" name="Group 144"/>
          <p:cNvGraphicFramePr>
            <a:graphicFrameLocks noGrp="1"/>
          </p:cNvGraphicFramePr>
          <p:nvPr/>
        </p:nvGraphicFramePr>
        <p:xfrm>
          <a:off x="3707904" y="876139"/>
          <a:ext cx="2376264" cy="97210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shm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func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imme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addr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2" name="表格 351"/>
          <p:cNvGraphicFramePr>
            <a:graphicFrameLocks noGrp="1"/>
          </p:cNvGraphicFramePr>
          <p:nvPr/>
        </p:nvGraphicFramePr>
        <p:xfrm>
          <a:off x="6156176" y="501740"/>
          <a:ext cx="2880320" cy="134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592"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)]←(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PC←(PC)</a:t>
                      </a:r>
                      <a:r>
                        <a:rPr lang="en-US" altLang="zh-CN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4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SExt(</a:t>
                      </a:r>
                      <a:r>
                        <a:rPr lang="en-US" altLang="zh-CN" sz="1400" b="1" kern="1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altLang="zh-CN" sz="1400" b="1" kern="1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altLang="zh-CN" sz="1400" b="1" kern="1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01" name="组合 500"/>
          <p:cNvGrpSpPr/>
          <p:nvPr/>
        </p:nvGrpSpPr>
        <p:grpSpPr>
          <a:xfrm>
            <a:off x="179512" y="912140"/>
            <a:ext cx="3384376" cy="1004692"/>
            <a:chOff x="179512" y="1558502"/>
            <a:chExt cx="3384376" cy="1004692"/>
          </a:xfrm>
        </p:grpSpPr>
        <p:sp>
          <p:nvSpPr>
            <p:cNvPr id="470" name="Text Box 323"/>
            <p:cNvSpPr txBox="1">
              <a:spLocks noChangeArrowheads="1"/>
            </p:cNvSpPr>
            <p:nvPr/>
          </p:nvSpPr>
          <p:spPr bwMode="auto">
            <a:xfrm>
              <a:off x="179512" y="2348880"/>
              <a:ext cx="504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kumimoji="1"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5" name="Rectangle 99"/>
            <p:cNvSpPr>
              <a:spLocks noChangeArrowheads="1"/>
            </p:cNvSpPr>
            <p:nvPr/>
          </p:nvSpPr>
          <p:spPr bwMode="auto">
            <a:xfrm>
              <a:off x="1475680" y="1558502"/>
              <a:ext cx="360000" cy="79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Text Box 323"/>
            <p:cNvSpPr txBox="1">
              <a:spLocks noChangeArrowheads="1"/>
            </p:cNvSpPr>
            <p:nvPr/>
          </p:nvSpPr>
          <p:spPr bwMode="auto">
            <a:xfrm>
              <a:off x="1475720" y="1558502"/>
              <a:ext cx="360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4" name="Text Box 323"/>
            <p:cNvSpPr txBox="1">
              <a:spLocks noChangeArrowheads="1"/>
            </p:cNvSpPr>
            <p:nvPr/>
          </p:nvSpPr>
          <p:spPr bwMode="auto">
            <a:xfrm>
              <a:off x="1475640" y="1988840"/>
              <a:ext cx="360040" cy="360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0" name="直接箭头连接符 69"/>
            <p:cNvCxnSpPr/>
            <p:nvPr/>
          </p:nvCxnSpPr>
          <p:spPr>
            <a:xfrm>
              <a:off x="2627775" y="2276872"/>
              <a:ext cx="43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 Box 323"/>
            <p:cNvSpPr txBox="1">
              <a:spLocks noChangeArrowheads="1"/>
            </p:cNvSpPr>
            <p:nvPr/>
          </p:nvSpPr>
          <p:spPr bwMode="auto">
            <a:xfrm>
              <a:off x="1331744" y="2348880"/>
              <a:ext cx="648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kumimoji="1"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5" name="Rectangle 99"/>
            <p:cNvSpPr>
              <a:spLocks noChangeArrowheads="1"/>
            </p:cNvSpPr>
            <p:nvPr/>
          </p:nvSpPr>
          <p:spPr bwMode="auto">
            <a:xfrm>
              <a:off x="2267736" y="1558502"/>
              <a:ext cx="360000" cy="79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6" name="Text Box 323"/>
            <p:cNvSpPr txBox="1">
              <a:spLocks noChangeArrowheads="1"/>
            </p:cNvSpPr>
            <p:nvPr/>
          </p:nvSpPr>
          <p:spPr bwMode="auto">
            <a:xfrm>
              <a:off x="2267776" y="1558502"/>
              <a:ext cx="360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7" name="Text Box 323"/>
            <p:cNvSpPr txBox="1">
              <a:spLocks noChangeArrowheads="1"/>
            </p:cNvSpPr>
            <p:nvPr/>
          </p:nvSpPr>
          <p:spPr bwMode="auto">
            <a:xfrm>
              <a:off x="2267696" y="2134598"/>
              <a:ext cx="36004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8" name="Text Box 323"/>
            <p:cNvSpPr txBox="1">
              <a:spLocks noChangeArrowheads="1"/>
            </p:cNvSpPr>
            <p:nvPr/>
          </p:nvSpPr>
          <p:spPr bwMode="auto">
            <a:xfrm>
              <a:off x="2123752" y="2348880"/>
              <a:ext cx="648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EX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/MEM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9" name="Rectangle 99"/>
            <p:cNvSpPr>
              <a:spLocks noChangeArrowheads="1"/>
            </p:cNvSpPr>
            <p:nvPr/>
          </p:nvSpPr>
          <p:spPr bwMode="auto">
            <a:xfrm>
              <a:off x="251656" y="1558502"/>
              <a:ext cx="360000" cy="79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" name="Text Box 323"/>
            <p:cNvSpPr txBox="1">
              <a:spLocks noChangeArrowheads="1"/>
            </p:cNvSpPr>
            <p:nvPr/>
          </p:nvSpPr>
          <p:spPr bwMode="auto">
            <a:xfrm>
              <a:off x="251656" y="1772816"/>
              <a:ext cx="360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IR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2" name="Rectangle 99"/>
            <p:cNvSpPr>
              <a:spLocks noChangeArrowheads="1"/>
            </p:cNvSpPr>
            <p:nvPr/>
          </p:nvSpPr>
          <p:spPr bwMode="auto">
            <a:xfrm>
              <a:off x="3059744" y="1558502"/>
              <a:ext cx="360000" cy="79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3" name="Text Box 323"/>
            <p:cNvSpPr txBox="1">
              <a:spLocks noChangeArrowheads="1"/>
            </p:cNvSpPr>
            <p:nvPr/>
          </p:nvSpPr>
          <p:spPr bwMode="auto">
            <a:xfrm>
              <a:off x="3059784" y="1558502"/>
              <a:ext cx="360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rW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4" name="Text Box 323"/>
            <p:cNvSpPr txBox="1">
              <a:spLocks noChangeArrowheads="1"/>
            </p:cNvSpPr>
            <p:nvPr/>
          </p:nvSpPr>
          <p:spPr bwMode="auto">
            <a:xfrm>
              <a:off x="3059704" y="2206598"/>
              <a:ext cx="360040" cy="14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Cmd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5" name="Text Box 323"/>
            <p:cNvSpPr txBox="1">
              <a:spLocks noChangeArrowheads="1"/>
            </p:cNvSpPr>
            <p:nvPr/>
          </p:nvSpPr>
          <p:spPr bwMode="auto">
            <a:xfrm>
              <a:off x="2915760" y="2348880"/>
              <a:ext cx="648000" cy="214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MEM</a:t>
              </a:r>
              <a:r>
                <a:rPr kumimoji="1" lang="en-US" altLang="zh-CN" sz="1400" b="1" dirty="0">
                  <a:solidFill>
                    <a:schemeClr val="tx1"/>
                  </a:solidFill>
                </a:rPr>
                <a:t>/WB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6" name="直接箭头连接符 69"/>
            <p:cNvCxnSpPr/>
            <p:nvPr/>
          </p:nvCxnSpPr>
          <p:spPr>
            <a:xfrm flipV="1">
              <a:off x="2843752" y="2060872"/>
              <a:ext cx="0" cy="21600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箭头连接符 69"/>
            <p:cNvCxnSpPr/>
            <p:nvPr/>
          </p:nvCxnSpPr>
          <p:spPr>
            <a:xfrm>
              <a:off x="1835720" y="2276872"/>
              <a:ext cx="43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箭头连接符 69"/>
            <p:cNvCxnSpPr/>
            <p:nvPr/>
          </p:nvCxnSpPr>
          <p:spPr>
            <a:xfrm flipV="1">
              <a:off x="2051744" y="2060872"/>
              <a:ext cx="0" cy="21600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箭头连接符 69"/>
            <p:cNvCxnSpPr/>
            <p:nvPr/>
          </p:nvCxnSpPr>
          <p:spPr>
            <a:xfrm rot="5400000" flipH="1" flipV="1">
              <a:off x="3383884" y="2096868"/>
              <a:ext cx="216000" cy="144008"/>
            </a:xfrm>
            <a:prstGeom prst="bentConnector3">
              <a:avLst>
                <a:gd name="adj1" fmla="val -2911"/>
              </a:avLst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箭头连接符 69"/>
            <p:cNvCxnSpPr/>
            <p:nvPr/>
          </p:nvCxnSpPr>
          <p:spPr>
            <a:xfrm>
              <a:off x="611656" y="1844824"/>
              <a:ext cx="648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 Box 323"/>
            <p:cNvSpPr txBox="1">
              <a:spLocks noChangeArrowheads="1"/>
            </p:cNvSpPr>
            <p:nvPr/>
          </p:nvSpPr>
          <p:spPr bwMode="auto">
            <a:xfrm>
              <a:off x="611776" y="1700808"/>
              <a:ext cx="576000" cy="144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rs</a:t>
              </a:r>
              <a:r>
                <a:rPr lang="zh-CN" altLang="en-US" sz="1400" dirty="0">
                  <a:solidFill>
                    <a:schemeClr val="tx1"/>
                  </a:solidFill>
                </a:rPr>
                <a:t>及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rt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8" name="直接箭头连接符 69"/>
            <p:cNvCxnSpPr/>
            <p:nvPr/>
          </p:nvCxnSpPr>
          <p:spPr>
            <a:xfrm>
              <a:off x="611776" y="1916832"/>
              <a:ext cx="647880" cy="289758"/>
            </a:xfrm>
            <a:prstGeom prst="bentConnector3">
              <a:avLst>
                <a:gd name="adj1" fmla="val 24125"/>
              </a:avLst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Text Box 323"/>
            <p:cNvSpPr txBox="1">
              <a:spLocks noChangeArrowheads="1"/>
            </p:cNvSpPr>
            <p:nvPr/>
          </p:nvSpPr>
          <p:spPr bwMode="auto">
            <a:xfrm>
              <a:off x="863832" y="2060848"/>
              <a:ext cx="252000" cy="144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op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2" name="Text Box 5"/>
          <p:cNvSpPr txBox="1">
            <a:spLocks noChangeArrowheads="1"/>
          </p:cNvSpPr>
          <p:nvPr/>
        </p:nvSpPr>
        <p:spPr bwMode="auto">
          <a:xfrm>
            <a:off x="972480" y="2780928"/>
            <a:ext cx="4392000" cy="32200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36000" bIns="36000">
            <a:spAutoFit/>
          </a:bodyPr>
          <a:lstStyle/>
          <a:p>
            <a:pPr marL="271780" indent="-271780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思考②：</a:t>
            </a:r>
            <a:r>
              <a:rPr lang="zh-CN" altLang="en-US" sz="1800" dirty="0">
                <a:solidFill>
                  <a:schemeClr val="tx1"/>
                </a:solidFill>
              </a:rPr>
              <a:t>当前指令</a:t>
            </a:r>
            <a:r>
              <a:rPr lang="en-US" altLang="zh-CN" sz="1800" u="sng" dirty="0">
                <a:solidFill>
                  <a:schemeClr val="tx1"/>
                </a:solidFill>
              </a:rPr>
              <a:t>rt</a:t>
            </a:r>
            <a:r>
              <a:rPr lang="zh-CN" altLang="en-US" sz="1800" u="sng" dirty="0">
                <a:solidFill>
                  <a:schemeClr val="tx1"/>
                </a:solidFill>
              </a:rPr>
              <a:t>为源</a:t>
            </a:r>
            <a:r>
              <a:rPr lang="en-US" altLang="zh-CN" sz="1800" u="sng" dirty="0">
                <a:solidFill>
                  <a:schemeClr val="tx1"/>
                </a:solidFill>
              </a:rPr>
              <a:t>OPD</a:t>
            </a:r>
            <a:r>
              <a:rPr lang="zh-CN" altLang="en-US" sz="1800" u="sng" dirty="0">
                <a:solidFill>
                  <a:schemeClr val="tx1"/>
                </a:solidFill>
              </a:rPr>
              <a:t>地址</a:t>
            </a:r>
            <a:r>
              <a:rPr lang="zh-CN" altLang="en-US" sz="1800" dirty="0">
                <a:solidFill>
                  <a:schemeClr val="tx1"/>
                </a:solidFill>
              </a:rPr>
              <a:t>的函数？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03" name="Text Box 5"/>
          <p:cNvSpPr txBox="1">
            <a:spLocks noChangeArrowheads="1"/>
          </p:cNvSpPr>
          <p:nvPr/>
        </p:nvSpPr>
        <p:spPr bwMode="auto">
          <a:xfrm>
            <a:off x="972480" y="3212976"/>
            <a:ext cx="7415944" cy="32200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36000" bIns="36000">
            <a:spAutoFit/>
          </a:bodyPr>
          <a:lstStyle/>
          <a:p>
            <a:pPr marL="271780" indent="-271780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思考③：</a:t>
            </a:r>
            <a:r>
              <a:rPr lang="zh-CN" altLang="en-US" sz="1800" dirty="0">
                <a:solidFill>
                  <a:schemeClr val="tx1"/>
                </a:solidFill>
              </a:rPr>
              <a:t>判断当前指令</a:t>
            </a:r>
            <a:r>
              <a:rPr lang="en-US" altLang="zh-CN" sz="1800" dirty="0" err="1">
                <a:solidFill>
                  <a:schemeClr val="tx1"/>
                </a:solidFill>
              </a:rPr>
              <a:t>rs</a:t>
            </a:r>
            <a:r>
              <a:rPr lang="zh-CN" altLang="en-US" sz="1800" dirty="0">
                <a:solidFill>
                  <a:schemeClr val="tx1"/>
                </a:solidFill>
              </a:rPr>
              <a:t>与上条、上上条指令</a:t>
            </a:r>
            <a:r>
              <a:rPr lang="zh-CN" altLang="en-US" sz="1800" u="sng" dirty="0">
                <a:solidFill>
                  <a:srgbClr val="0070C0"/>
                </a:solidFill>
              </a:rPr>
              <a:t>目的</a:t>
            </a:r>
            <a:r>
              <a:rPr lang="en-US" altLang="zh-CN" sz="1800" u="sng" dirty="0">
                <a:solidFill>
                  <a:srgbClr val="0070C0"/>
                </a:solidFill>
              </a:rPr>
              <a:t>OPD</a:t>
            </a:r>
            <a:r>
              <a:rPr lang="zh-CN" altLang="en-US" sz="1800" u="sng" dirty="0">
                <a:solidFill>
                  <a:srgbClr val="0070C0"/>
                </a:solidFill>
              </a:rPr>
              <a:t>地址</a:t>
            </a:r>
            <a:r>
              <a:rPr lang="zh-CN" altLang="en-US" sz="1800" dirty="0">
                <a:solidFill>
                  <a:schemeClr val="tx1"/>
                </a:solidFill>
              </a:rPr>
              <a:t>相同的函数？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04" name="Text Box 5"/>
          <p:cNvSpPr txBox="1">
            <a:spLocks noChangeArrowheads="1"/>
          </p:cNvSpPr>
          <p:nvPr/>
        </p:nvSpPr>
        <p:spPr bwMode="auto">
          <a:xfrm>
            <a:off x="972480" y="1988840"/>
            <a:ext cx="7775984" cy="66427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36000" bIns="36000">
            <a:spAutoFit/>
          </a:bodyPr>
          <a:lstStyle/>
          <a:p>
            <a:pPr marL="990600" indent="-990600">
              <a:lnSpc>
                <a:spcPct val="114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思考①：</a:t>
            </a:r>
            <a:r>
              <a:rPr lang="zh-CN" altLang="en-US" sz="1800" dirty="0">
                <a:solidFill>
                  <a:schemeClr val="tx1"/>
                </a:solidFill>
              </a:rPr>
              <a:t>表示上条、上上条指令</a:t>
            </a:r>
            <a:r>
              <a:rPr lang="zh-CN" altLang="en-US" sz="1800" u="sng" dirty="0">
                <a:solidFill>
                  <a:schemeClr val="tx1"/>
                </a:solidFill>
              </a:rPr>
              <a:t>目的</a:t>
            </a:r>
            <a:r>
              <a:rPr lang="en-US" altLang="zh-CN" sz="1800" u="sng" dirty="0">
                <a:solidFill>
                  <a:schemeClr val="tx1"/>
                </a:solidFill>
              </a:rPr>
              <a:t>OPD</a:t>
            </a:r>
            <a:r>
              <a:rPr lang="zh-CN" altLang="en-US" sz="1800" u="sng" dirty="0">
                <a:solidFill>
                  <a:schemeClr val="tx1"/>
                </a:solidFill>
              </a:rPr>
              <a:t>地址</a:t>
            </a:r>
            <a:r>
              <a:rPr lang="zh-CN" altLang="en-US" sz="1800" dirty="0">
                <a:solidFill>
                  <a:schemeClr val="tx1"/>
                </a:solidFill>
              </a:rPr>
              <a:t>的信号线？表示上条指令为</a:t>
            </a:r>
            <a:r>
              <a:rPr lang="en-US" altLang="zh-CN" sz="1800" u="sng" dirty="0" err="1">
                <a:solidFill>
                  <a:schemeClr val="tx1"/>
                </a:solidFill>
              </a:rPr>
              <a:t>lw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u="sng" dirty="0">
                <a:solidFill>
                  <a:schemeClr val="tx1"/>
                </a:solidFill>
              </a:rPr>
              <a:t>I</a:t>
            </a:r>
            <a:r>
              <a:rPr lang="zh-CN" altLang="en-US" sz="1800" u="sng" dirty="0">
                <a:solidFill>
                  <a:schemeClr val="tx1"/>
                </a:solidFill>
              </a:rPr>
              <a:t>型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zh-CN" altLang="en-US" sz="1800" u="sng" dirty="0">
                <a:solidFill>
                  <a:schemeClr val="tx1"/>
                </a:solidFill>
              </a:rPr>
              <a:t>分支</a:t>
            </a:r>
            <a:r>
              <a:rPr lang="zh-CN" altLang="en-US" sz="1800" dirty="0">
                <a:solidFill>
                  <a:schemeClr val="tx1"/>
                </a:solidFill>
              </a:rPr>
              <a:t>指令的函数？表示上条指令</a:t>
            </a:r>
            <a:r>
              <a:rPr lang="zh-CN" altLang="en-US" sz="1800" u="sng" dirty="0">
                <a:solidFill>
                  <a:schemeClr val="tx1"/>
                </a:solidFill>
              </a:rPr>
              <a:t>需写</a:t>
            </a:r>
            <a:r>
              <a:rPr lang="en-US" altLang="zh-CN" sz="1800" u="sng" dirty="0">
                <a:solidFill>
                  <a:schemeClr val="tx1"/>
                </a:solidFill>
              </a:rPr>
              <a:t>GPRs</a:t>
            </a:r>
            <a:r>
              <a:rPr lang="zh-CN" altLang="en-US" sz="1800" dirty="0">
                <a:solidFill>
                  <a:schemeClr val="tx1"/>
                </a:solidFill>
              </a:rPr>
              <a:t>的函数？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5436096" y="2780928"/>
            <a:ext cx="3024000" cy="288000"/>
          </a:xfrm>
          <a:prstGeom prst="rect">
            <a:avLst/>
          </a:prstGeom>
        </p:spPr>
        <p:txBody>
          <a:bodyPr wrap="non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70C0"/>
                </a:solidFill>
                <a:latin typeface="+mn-ea"/>
              </a:rPr>
              <a:t>rtHav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InsR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|(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InsI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MemWr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572" name="组合 571"/>
          <p:cNvGrpSpPr/>
          <p:nvPr/>
        </p:nvGrpSpPr>
        <p:grpSpPr>
          <a:xfrm>
            <a:off x="3132048" y="5805328"/>
            <a:ext cx="3240152" cy="720016"/>
            <a:chOff x="1475760" y="5589304"/>
            <a:chExt cx="3240152" cy="720016"/>
          </a:xfrm>
        </p:grpSpPr>
        <p:sp>
          <p:nvSpPr>
            <p:cNvPr id="573" name="Text Box 323"/>
            <p:cNvSpPr txBox="1">
              <a:spLocks noChangeArrowheads="1"/>
            </p:cNvSpPr>
            <p:nvPr/>
          </p:nvSpPr>
          <p:spPr bwMode="auto">
            <a:xfrm>
              <a:off x="2555776" y="5589304"/>
              <a:ext cx="1008000" cy="72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360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chemeClr val="tx1"/>
                  </a:solidFill>
                </a:rPr>
                <a:t>锁步机制</a:t>
              </a:r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574" name="Text Box 323"/>
            <p:cNvSpPr txBox="1">
              <a:spLocks noChangeArrowheads="1"/>
            </p:cNvSpPr>
            <p:nvPr/>
          </p:nvSpPr>
          <p:spPr bwMode="auto">
            <a:xfrm>
              <a:off x="3779912" y="5733320"/>
              <a:ext cx="936000" cy="57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t" anchorCtr="0"/>
            <a:lstStyle/>
            <a:p>
              <a:r>
                <a:rPr lang="en-US" altLang="zh-CN" sz="1600" dirty="0" err="1">
                  <a:solidFill>
                    <a:schemeClr val="tx1"/>
                  </a:solidFill>
                </a:rPr>
                <a:t>PCWr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IF/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IDctr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直接箭头连接符 69"/>
            <p:cNvCxnSpPr/>
            <p:nvPr/>
          </p:nvCxnSpPr>
          <p:spPr>
            <a:xfrm>
              <a:off x="2411808" y="6012844"/>
              <a:ext cx="432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矩形 575"/>
            <p:cNvSpPr/>
            <p:nvPr/>
          </p:nvSpPr>
          <p:spPr bwMode="auto">
            <a:xfrm>
              <a:off x="2843808" y="5905874"/>
              <a:ext cx="216000" cy="216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7" name="椭圆 576"/>
            <p:cNvSpPr/>
            <p:nvPr/>
          </p:nvSpPr>
          <p:spPr bwMode="auto">
            <a:xfrm>
              <a:off x="3059832" y="5981810"/>
              <a:ext cx="72000" cy="72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78" name="直接箭头连接符 69"/>
            <p:cNvCxnSpPr/>
            <p:nvPr/>
          </p:nvCxnSpPr>
          <p:spPr>
            <a:xfrm>
              <a:off x="3347896" y="5877328"/>
              <a:ext cx="43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箭头连接符 69"/>
            <p:cNvCxnSpPr/>
            <p:nvPr/>
          </p:nvCxnSpPr>
          <p:spPr>
            <a:xfrm>
              <a:off x="3347864" y="6165368"/>
              <a:ext cx="432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箭头连接符 69"/>
            <p:cNvCxnSpPr/>
            <p:nvPr/>
          </p:nvCxnSpPr>
          <p:spPr>
            <a:xfrm>
              <a:off x="3347864" y="5877328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箭头连接符 69"/>
            <p:cNvCxnSpPr/>
            <p:nvPr/>
          </p:nvCxnSpPr>
          <p:spPr>
            <a:xfrm>
              <a:off x="3131840" y="6021352"/>
              <a:ext cx="21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Text Box 323"/>
            <p:cNvSpPr txBox="1">
              <a:spLocks noChangeArrowheads="1"/>
            </p:cNvSpPr>
            <p:nvPr/>
          </p:nvSpPr>
          <p:spPr bwMode="auto">
            <a:xfrm>
              <a:off x="1475760" y="5877336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</a:rPr>
                <a:t>load-use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156352" y="5445224"/>
            <a:ext cx="2880144" cy="1008000"/>
            <a:chOff x="5076080" y="5157320"/>
            <a:chExt cx="2880144" cy="1008000"/>
          </a:xfrm>
        </p:grpSpPr>
        <p:sp>
          <p:nvSpPr>
            <p:cNvPr id="78" name="Text Box 323"/>
            <p:cNvSpPr txBox="1">
              <a:spLocks noChangeArrowheads="1"/>
            </p:cNvSpPr>
            <p:nvPr/>
          </p:nvSpPr>
          <p:spPr bwMode="auto">
            <a:xfrm>
              <a:off x="6156224" y="5157320"/>
              <a:ext cx="1007984" cy="100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360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chemeClr val="tx1"/>
                  </a:solidFill>
                </a:rPr>
                <a:t> 锁步机制</a:t>
              </a:r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箭头连接符 69"/>
            <p:cNvCxnSpPr/>
            <p:nvPr/>
          </p:nvCxnSpPr>
          <p:spPr>
            <a:xfrm>
              <a:off x="6804248" y="5571917"/>
              <a:ext cx="50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69"/>
            <p:cNvCxnSpPr/>
            <p:nvPr/>
          </p:nvCxnSpPr>
          <p:spPr>
            <a:xfrm>
              <a:off x="6012144" y="5517232"/>
              <a:ext cx="57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69"/>
            <p:cNvCxnSpPr/>
            <p:nvPr/>
          </p:nvCxnSpPr>
          <p:spPr>
            <a:xfrm>
              <a:off x="6228088" y="5603529"/>
              <a:ext cx="288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99"/>
            <p:cNvSpPr>
              <a:spLocks noChangeArrowheads="1"/>
            </p:cNvSpPr>
            <p:nvPr/>
          </p:nvSpPr>
          <p:spPr bwMode="auto">
            <a:xfrm>
              <a:off x="6588320" y="5481248"/>
              <a:ext cx="216000" cy="18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wrap="non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6516216" y="5565433"/>
              <a:ext cx="72000" cy="72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4" name="直接箭头连接符 69"/>
            <p:cNvCxnSpPr/>
            <p:nvPr/>
          </p:nvCxnSpPr>
          <p:spPr>
            <a:xfrm flipH="1" flipV="1">
              <a:off x="6228104" y="5301352"/>
              <a:ext cx="0" cy="756000"/>
            </a:xfrm>
            <a:prstGeom prst="straightConnector1">
              <a:avLst/>
            </a:prstGeom>
            <a:ln w="15875">
              <a:solidFill>
                <a:srgbClr val="990099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69"/>
            <p:cNvCxnSpPr/>
            <p:nvPr/>
          </p:nvCxnSpPr>
          <p:spPr>
            <a:xfrm>
              <a:off x="6804248" y="5784483"/>
              <a:ext cx="50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69"/>
            <p:cNvCxnSpPr/>
            <p:nvPr/>
          </p:nvCxnSpPr>
          <p:spPr>
            <a:xfrm>
              <a:off x="6012144" y="5733256"/>
              <a:ext cx="57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69"/>
            <p:cNvCxnSpPr/>
            <p:nvPr/>
          </p:nvCxnSpPr>
          <p:spPr>
            <a:xfrm>
              <a:off x="6228088" y="5829071"/>
              <a:ext cx="288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99"/>
            <p:cNvSpPr>
              <a:spLocks noChangeArrowheads="1"/>
            </p:cNvSpPr>
            <p:nvPr/>
          </p:nvSpPr>
          <p:spPr bwMode="auto">
            <a:xfrm>
              <a:off x="6588320" y="5697272"/>
              <a:ext cx="216000" cy="18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wrap="non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6516216" y="5791410"/>
              <a:ext cx="72000" cy="72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0" name="直接箭头连接符 69"/>
            <p:cNvCxnSpPr/>
            <p:nvPr/>
          </p:nvCxnSpPr>
          <p:spPr>
            <a:xfrm>
              <a:off x="6804248" y="6007434"/>
              <a:ext cx="504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69"/>
            <p:cNvCxnSpPr/>
            <p:nvPr/>
          </p:nvCxnSpPr>
          <p:spPr>
            <a:xfrm>
              <a:off x="6012144" y="5949280"/>
              <a:ext cx="576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69"/>
            <p:cNvCxnSpPr/>
            <p:nvPr/>
          </p:nvCxnSpPr>
          <p:spPr>
            <a:xfrm>
              <a:off x="6228136" y="6059392"/>
              <a:ext cx="288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9"/>
            <p:cNvSpPr>
              <a:spLocks noChangeArrowheads="1"/>
            </p:cNvSpPr>
            <p:nvPr/>
          </p:nvSpPr>
          <p:spPr bwMode="auto">
            <a:xfrm>
              <a:off x="6588320" y="5913296"/>
              <a:ext cx="216000" cy="18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wrap="non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6516216" y="6021288"/>
              <a:ext cx="72000" cy="72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FF33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Text Box 323"/>
            <p:cNvSpPr txBox="1">
              <a:spLocks noChangeArrowheads="1"/>
            </p:cNvSpPr>
            <p:nvPr/>
          </p:nvSpPr>
          <p:spPr bwMode="auto">
            <a:xfrm>
              <a:off x="7308224" y="5445248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54000" tIns="10800" rIns="18000" bIns="10800" anchor="ctr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MemRd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 Box 323"/>
            <p:cNvSpPr txBox="1">
              <a:spLocks noChangeArrowheads="1"/>
            </p:cNvSpPr>
            <p:nvPr/>
          </p:nvSpPr>
          <p:spPr bwMode="auto">
            <a:xfrm>
              <a:off x="7308224" y="5661248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54000" tIns="10800" rIns="18000" bIns="10800" anchor="ctr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MemWr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 Box 323"/>
            <p:cNvSpPr txBox="1">
              <a:spLocks noChangeArrowheads="1"/>
            </p:cNvSpPr>
            <p:nvPr/>
          </p:nvSpPr>
          <p:spPr bwMode="auto">
            <a:xfrm>
              <a:off x="7308224" y="5877272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54000" tIns="10800" rIns="18000" bIns="10800" anchor="ctr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RegWr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 Box 323"/>
            <p:cNvSpPr txBox="1">
              <a:spLocks noChangeArrowheads="1"/>
            </p:cNvSpPr>
            <p:nvPr/>
          </p:nvSpPr>
          <p:spPr bwMode="auto">
            <a:xfrm>
              <a:off x="5076080" y="5157336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</a:rPr>
                <a:t>load-use</a:t>
              </a:r>
            </a:p>
          </p:txBody>
        </p:sp>
        <p:sp>
          <p:nvSpPr>
            <p:cNvPr id="99" name="Text Box 323"/>
            <p:cNvSpPr txBox="1">
              <a:spLocks noChangeArrowheads="1"/>
            </p:cNvSpPr>
            <p:nvPr/>
          </p:nvSpPr>
          <p:spPr bwMode="auto">
            <a:xfrm>
              <a:off x="5364080" y="5407875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MemRd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323"/>
            <p:cNvSpPr txBox="1">
              <a:spLocks noChangeArrowheads="1"/>
            </p:cNvSpPr>
            <p:nvPr/>
          </p:nvSpPr>
          <p:spPr bwMode="auto">
            <a:xfrm>
              <a:off x="5364080" y="5616948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MemWr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 Box 323"/>
            <p:cNvSpPr txBox="1">
              <a:spLocks noChangeArrowheads="1"/>
            </p:cNvSpPr>
            <p:nvPr/>
          </p:nvSpPr>
          <p:spPr bwMode="auto">
            <a:xfrm>
              <a:off x="5364080" y="5842661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54000" bIns="10800" anchor="ctr" anchorCtr="0"/>
            <a:lstStyle/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RegWr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69"/>
            <p:cNvCxnSpPr/>
            <p:nvPr/>
          </p:nvCxnSpPr>
          <p:spPr>
            <a:xfrm>
              <a:off x="6012104" y="5301352"/>
              <a:ext cx="216000" cy="0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3E2AA29-19A7-8E50-D2A5-8E691F9A1A9B}"/>
              </a:ext>
            </a:extLst>
          </p:cNvPr>
          <p:cNvSpPr txBox="1"/>
          <p:nvPr/>
        </p:nvSpPr>
        <p:spPr>
          <a:xfrm>
            <a:off x="56718" y="6133283"/>
            <a:ext cx="3178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思考①：</a:t>
            </a:r>
            <a:r>
              <a:rPr lang="en-US" altLang="zh-CN" sz="1400" dirty="0">
                <a:solidFill>
                  <a:schemeClr val="tx1"/>
                </a:solidFill>
              </a:rPr>
              <a:t>ID/</a:t>
            </a:r>
            <a:r>
              <a:rPr lang="en-US" altLang="zh-CN" sz="1400" dirty="0" err="1">
                <a:solidFill>
                  <a:schemeClr val="tx1"/>
                </a:solidFill>
              </a:rPr>
              <a:t>EX.rW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ID/</a:t>
            </a:r>
            <a:r>
              <a:rPr lang="en-US" altLang="zh-CN" sz="1400" dirty="0" err="1">
                <a:solidFill>
                  <a:schemeClr val="tx1"/>
                </a:solidFill>
              </a:rPr>
              <a:t>EX.MemRd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ID/</a:t>
            </a:r>
            <a:r>
              <a:rPr lang="en-US" altLang="zh-CN" sz="1400" dirty="0" err="1">
                <a:solidFill>
                  <a:schemeClr val="tx1"/>
                </a:solidFill>
              </a:rPr>
              <a:t>EX.InsI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ID/</a:t>
            </a:r>
            <a:r>
              <a:rPr lang="en-US" altLang="zh-CN" sz="1400" dirty="0" err="1">
                <a:solidFill>
                  <a:schemeClr val="tx1"/>
                </a:solidFill>
              </a:rPr>
              <a:t>EXBrn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ID/</a:t>
            </a:r>
            <a:r>
              <a:rPr lang="en-US" altLang="zh-CN" sz="1400" dirty="0" err="1">
                <a:solidFill>
                  <a:schemeClr val="tx1"/>
                </a:solidFill>
              </a:rPr>
              <a:t>EX.RegWr</a:t>
            </a:r>
            <a:r>
              <a:rPr lang="zh-CN" altLang="en-US" sz="1400" dirty="0">
                <a:solidFill>
                  <a:schemeClr val="tx1"/>
                </a:solidFill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502" grpId="0" animBg="1"/>
      <p:bldP spid="503" grpId="0" animBg="1"/>
      <p:bldP spid="504" grpId="0" animBg="1"/>
      <p:bldP spid="50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214283" y="367496"/>
            <a:ext cx="3745509" cy="4824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*控制冒险检测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控制：</a:t>
            </a:r>
            <a:endParaRPr lang="en-US" altLang="zh-CN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algn="l">
              <a:lnSpc>
                <a:spcPct val="125000"/>
              </a:lnSpc>
              <a:spcBef>
                <a:spcPts val="180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</a:rPr>
              <a:t>冒险检测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       </a:t>
            </a:r>
            <a:r>
              <a:rPr lang="en-US" altLang="zh-CN" sz="2200" dirty="0" err="1">
                <a:solidFill>
                  <a:srgbClr val="990099"/>
                </a:solidFill>
              </a:rPr>
              <a:t>CHazd</a:t>
            </a:r>
            <a:r>
              <a:rPr lang="zh-CN" altLang="en-US" sz="2200" dirty="0">
                <a:solidFill>
                  <a:srgbClr val="990099"/>
                </a:solidFill>
              </a:rPr>
              <a:t>＝</a:t>
            </a:r>
            <a:endParaRPr lang="en-US" altLang="zh-CN" sz="22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    冒险控制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971600" y="952416"/>
            <a:ext cx="5040560" cy="32200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36000" bIns="36000">
            <a:spAutoFit/>
          </a:bodyPr>
          <a:lstStyle/>
          <a:p>
            <a:pPr marL="271780" indent="-271780">
              <a:lnSpc>
                <a:spcPct val="9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思考①：</a:t>
            </a:r>
            <a:r>
              <a:rPr lang="zh-CN" altLang="en-US" sz="1800" dirty="0">
                <a:solidFill>
                  <a:schemeClr val="tx1"/>
                </a:solidFill>
              </a:rPr>
              <a:t>如何表示分支指令执行到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en-US" sz="1800" dirty="0">
                <a:solidFill>
                  <a:schemeClr val="tx1"/>
                </a:solidFill>
              </a:rPr>
              <a:t>段、</a:t>
            </a:r>
            <a:r>
              <a:rPr lang="en-US" altLang="zh-CN" sz="1800" dirty="0">
                <a:solidFill>
                  <a:schemeClr val="tx1"/>
                </a:solidFill>
              </a:rPr>
              <a:t>EX</a:t>
            </a:r>
            <a:r>
              <a:rPr lang="zh-CN" altLang="en-US" sz="1800" dirty="0">
                <a:solidFill>
                  <a:schemeClr val="tx1"/>
                </a:solidFill>
              </a:rPr>
              <a:t>段？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92448" y="952416"/>
            <a:ext cx="2412000" cy="288000"/>
          </a:xfrm>
          <a:prstGeom prst="rect">
            <a:avLst/>
          </a:prstGeom>
        </p:spPr>
        <p:txBody>
          <a:bodyPr wrap="none" lIns="18000" tIns="10800" rIns="18000" bIns="10800" anchor="ctr" anchorCtr="0"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chemeClr val="tx1"/>
                </a:solidFill>
              </a:rPr>
              <a:t>Brn</a:t>
            </a:r>
            <a:r>
              <a:rPr lang="en-US" altLang="zh-CN" sz="1800" dirty="0">
                <a:solidFill>
                  <a:schemeClr val="tx1"/>
                </a:solidFill>
              </a:rPr>
              <a:t>=1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ID/</a:t>
            </a:r>
            <a:r>
              <a:rPr lang="en-US" altLang="zh-CN" sz="1800" dirty="0" err="1">
                <a:solidFill>
                  <a:schemeClr val="tx1"/>
                </a:solidFill>
              </a:rPr>
              <a:t>EX.Brn</a:t>
            </a:r>
            <a:r>
              <a:rPr lang="en-US" altLang="zh-CN" sz="1800" dirty="0">
                <a:solidFill>
                  <a:schemeClr val="tx1"/>
                </a:solidFill>
              </a:rPr>
              <a:t>=1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971600" y="1384464"/>
            <a:ext cx="7488832" cy="106380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36000" bIns="36000">
            <a:spAutoFit/>
          </a:bodyPr>
          <a:lstStyle/>
          <a:p>
            <a:pPr marL="271780" indent="-271780">
              <a:lnSpc>
                <a:spcPct val="125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思考②：</a:t>
            </a:r>
            <a:r>
              <a:rPr lang="zh-CN" altLang="en-US" sz="1800" dirty="0">
                <a:solidFill>
                  <a:schemeClr val="tx1"/>
                </a:solidFill>
              </a:rPr>
              <a:t>下列检测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处理方案哪个更</a:t>
            </a:r>
            <a:r>
              <a:rPr lang="zh-CN" altLang="en-US" sz="1800" u="sng" dirty="0">
                <a:solidFill>
                  <a:schemeClr val="tx1"/>
                </a:solidFill>
              </a:rPr>
              <a:t>容易实现</a:t>
            </a:r>
            <a:r>
              <a:rPr lang="zh-CN" altLang="en-US" sz="1800" dirty="0">
                <a:solidFill>
                  <a:schemeClr val="tx1"/>
                </a:solidFill>
              </a:rPr>
              <a:t>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71780" indent="-271780"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a)ID</a:t>
            </a:r>
            <a:r>
              <a:rPr lang="zh-CN" altLang="en-US" sz="1800" dirty="0">
                <a:solidFill>
                  <a:schemeClr val="tx1"/>
                </a:solidFill>
              </a:rPr>
              <a:t>段检测一次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CHazd</a:t>
            </a:r>
            <a:r>
              <a:rPr lang="zh-CN" altLang="en-US" sz="1800" dirty="0">
                <a:solidFill>
                  <a:schemeClr val="tx1"/>
                </a:solidFill>
              </a:rPr>
              <a:t>有效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T</a:t>
            </a:r>
            <a:r>
              <a:rPr lang="en-US" altLang="zh-CN" sz="1800" baseline="-18000" dirty="0">
                <a:solidFill>
                  <a:schemeClr val="tx1"/>
                </a:solidFill>
              </a:rPr>
              <a:t>C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IRsrc</a:t>
            </a:r>
            <a:r>
              <a:rPr lang="zh-CN" altLang="en-US" sz="1800" dirty="0">
                <a:solidFill>
                  <a:schemeClr val="tx1"/>
                </a:solidFill>
              </a:rPr>
              <a:t>输出有效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T</a:t>
            </a:r>
            <a:r>
              <a:rPr lang="en-US" altLang="zh-CN" sz="1800" baseline="-18000" dirty="0">
                <a:solidFill>
                  <a:schemeClr val="tx1"/>
                </a:solidFill>
              </a:rPr>
              <a:t>C</a:t>
            </a:r>
            <a:r>
              <a:rPr lang="zh-CN" altLang="en-US" sz="1800" dirty="0">
                <a:solidFill>
                  <a:schemeClr val="tx1"/>
                </a:solidFill>
              </a:rPr>
              <a:t>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71780" indent="-271780">
              <a:lnSpc>
                <a:spcPct val="12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b)ID</a:t>
            </a:r>
            <a:r>
              <a:rPr lang="zh-CN" altLang="en-US" sz="1800" dirty="0">
                <a:solidFill>
                  <a:schemeClr val="tx1"/>
                </a:solidFill>
              </a:rPr>
              <a:t>段一直检测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CHazd</a:t>
            </a:r>
            <a:r>
              <a:rPr lang="zh-CN" altLang="en-US" sz="1800" dirty="0">
                <a:solidFill>
                  <a:schemeClr val="tx1"/>
                </a:solidFill>
              </a:rPr>
              <a:t>有效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T</a:t>
            </a:r>
            <a:r>
              <a:rPr lang="en-US" altLang="zh-CN" sz="1800" baseline="-18000" dirty="0">
                <a:solidFill>
                  <a:schemeClr val="tx1"/>
                </a:solidFill>
              </a:rPr>
              <a:t>C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IRsrc</a:t>
            </a:r>
            <a:r>
              <a:rPr lang="zh-CN" altLang="en-US" sz="1800" dirty="0">
                <a:solidFill>
                  <a:schemeClr val="tx1"/>
                </a:solidFill>
              </a:rPr>
              <a:t>输出依赖于</a:t>
            </a:r>
            <a:r>
              <a:rPr lang="en-US" altLang="zh-CN" sz="1800" dirty="0" err="1">
                <a:solidFill>
                  <a:schemeClr val="tx1"/>
                </a:solidFill>
              </a:rPr>
              <a:t>CHazd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547664" y="2564904"/>
            <a:ext cx="3960384" cy="1152000"/>
            <a:chOff x="1763688" y="2207498"/>
            <a:chExt cx="3960384" cy="1152000"/>
          </a:xfrm>
        </p:grpSpPr>
        <p:cxnSp>
          <p:nvCxnSpPr>
            <p:cNvPr id="47" name="直接箭头连接符 46"/>
            <p:cNvCxnSpPr/>
            <p:nvPr/>
          </p:nvCxnSpPr>
          <p:spPr bwMode="auto">
            <a:xfrm>
              <a:off x="2195736" y="3359498"/>
              <a:ext cx="352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2195736" y="2207498"/>
              <a:ext cx="0" cy="11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2195736" y="3143498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1763688" y="2276526"/>
              <a:ext cx="432048" cy="10829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WB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MEM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EX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IF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699792" y="3143474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2699848" y="2927472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3203904" y="2927474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36000" bIns="10800" anchor="ctr" anchorCtr="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3203904" y="2711472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3707960" y="2711474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4716016" y="3143428"/>
              <a:ext cx="50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3707904" y="2495470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4212016" y="2495472"/>
              <a:ext cx="504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bne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4212016" y="2279472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5220072" y="2927428"/>
              <a:ext cx="504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or</a:t>
              </a: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222898" y="2994199"/>
              <a:ext cx="108000" cy="108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4716016" y="2492942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5220072" y="2276944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716016" y="2708944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5220072" y="2492942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220072" y="2708944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4716016" y="2924968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3203904" y="3140992"/>
              <a:ext cx="50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3707904" y="3140968"/>
              <a:ext cx="50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4211960" y="3140968"/>
              <a:ext cx="50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3707904" y="2924968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212016" y="2924968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212016" y="2709040"/>
              <a:ext cx="504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bub</a:t>
              </a:r>
            </a:p>
          </p:txBody>
        </p:sp>
      </p:grp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2195736" y="3789040"/>
            <a:ext cx="6840760" cy="17802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冒险消除前一直检测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（冒险控制为组合逻辑）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Brn|ID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EX.Brn|EX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MEM.Brn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990099"/>
                </a:solidFill>
                <a:latin typeface="+mn-ea"/>
              </a:rPr>
              <a:t>IRsrc</a:t>
            </a:r>
            <a:r>
              <a:rPr lang="zh-CN" altLang="en-US" sz="2200" dirty="0">
                <a:solidFill>
                  <a:srgbClr val="990099"/>
                </a:solidFill>
                <a:latin typeface="+mn-ea"/>
              </a:rPr>
              <a:t>＝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CHazd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←假设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nop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指令字连接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MUX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入端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990099"/>
                </a:solidFill>
                <a:latin typeface="+mn-ea"/>
              </a:rPr>
              <a:t>PCsrc</a:t>
            </a:r>
            <a:r>
              <a:rPr lang="zh-CN" altLang="en-US" sz="2200" dirty="0">
                <a:solidFill>
                  <a:srgbClr val="990099"/>
                </a:solidFill>
                <a:latin typeface="+mn-ea"/>
              </a:rPr>
              <a:t>＝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CHazd</a:t>
            </a:r>
            <a:r>
              <a:rPr lang="en-US" altLang="zh-CN" sz="2200" dirty="0">
                <a:solidFill>
                  <a:schemeClr val="tx1"/>
                </a:solidFill>
                <a:latin typeface="+mn-lt"/>
              </a:rPr>
              <a:t>·~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EX/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MEM.Brn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 ←末拍前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PC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不变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连接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MUX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入端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1)</a:t>
            </a:r>
            <a:endParaRPr lang="en-US" altLang="zh-CN" sz="2200" dirty="0">
              <a:solidFill>
                <a:srgbClr val="990099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0152" y="2634310"/>
            <a:ext cx="2808264" cy="1080096"/>
            <a:chOff x="5940152" y="2634310"/>
            <a:chExt cx="2808264" cy="1080096"/>
          </a:xfrm>
        </p:grpSpPr>
        <p:sp>
          <p:nvSpPr>
            <p:cNvPr id="75" name="Text Box 323"/>
            <p:cNvSpPr txBox="1">
              <a:spLocks noChangeArrowheads="1"/>
            </p:cNvSpPr>
            <p:nvPr/>
          </p:nvSpPr>
          <p:spPr bwMode="auto">
            <a:xfrm>
              <a:off x="8100416" y="3356992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IRsrc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 Box 323"/>
            <p:cNvSpPr txBox="1">
              <a:spLocks noChangeArrowheads="1"/>
            </p:cNvSpPr>
            <p:nvPr/>
          </p:nvSpPr>
          <p:spPr bwMode="auto">
            <a:xfrm>
              <a:off x="6444160" y="3282406"/>
              <a:ext cx="1296000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  <a:r>
                <a:rPr kumimoji="1"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产生气泡</a:t>
              </a:r>
              <a:endParaRPr kumimoji="1"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chemeClr val="tx1"/>
                  </a:solidFill>
                </a:rPr>
                <a:t>(</a:t>
              </a:r>
              <a:r>
                <a:rPr kumimoji="1" lang="zh-CN" altLang="en-US" sz="1400" b="1" dirty="0">
                  <a:solidFill>
                    <a:schemeClr val="tx1"/>
                  </a:solidFill>
                </a:rPr>
                <a:t>锁步机制</a:t>
              </a:r>
              <a:r>
                <a:rPr lang="en-US" altLang="zh-CN" sz="1400" dirty="0">
                  <a:solidFill>
                    <a:schemeClr val="tx1"/>
                  </a:solidFill>
                </a:rPr>
                <a:t>3)</a:t>
              </a:r>
              <a:endPara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77" name="直接箭头连接符 69"/>
            <p:cNvCxnSpPr/>
            <p:nvPr/>
          </p:nvCxnSpPr>
          <p:spPr>
            <a:xfrm>
              <a:off x="7740376" y="3501008"/>
              <a:ext cx="360000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3"/>
            <p:cNvSpPr txBox="1">
              <a:spLocks noChangeArrowheads="1"/>
            </p:cNvSpPr>
            <p:nvPr/>
          </p:nvSpPr>
          <p:spPr bwMode="auto">
            <a:xfrm>
              <a:off x="6372336" y="2634310"/>
              <a:ext cx="144000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控制冒险检测</a:t>
              </a:r>
            </a:p>
          </p:txBody>
        </p:sp>
        <p:cxnSp>
          <p:nvCxnSpPr>
            <p:cNvPr id="79" name="直接箭头连接符 69"/>
            <p:cNvCxnSpPr/>
            <p:nvPr/>
          </p:nvCxnSpPr>
          <p:spPr>
            <a:xfrm>
              <a:off x="7092304" y="2922310"/>
              <a:ext cx="0" cy="360096"/>
            </a:xfrm>
            <a:prstGeom prst="straightConnector1">
              <a:avLst/>
            </a:prstGeom>
            <a:ln w="15875">
              <a:solidFill>
                <a:srgbClr val="99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69"/>
            <p:cNvCxnSpPr/>
            <p:nvPr/>
          </p:nvCxnSpPr>
          <p:spPr>
            <a:xfrm>
              <a:off x="5940152" y="2778294"/>
              <a:ext cx="43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323"/>
            <p:cNvSpPr txBox="1">
              <a:spLocks noChangeArrowheads="1"/>
            </p:cNvSpPr>
            <p:nvPr/>
          </p:nvSpPr>
          <p:spPr bwMode="auto">
            <a:xfrm>
              <a:off x="6444160" y="2961684"/>
              <a:ext cx="648000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CHazd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1331517" y="6238473"/>
            <a:ext cx="2592411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>
                <a:solidFill>
                  <a:srgbClr val="C00000"/>
                </a:solidFill>
              </a:rPr>
              <a:t>作业</a:t>
            </a:r>
            <a:r>
              <a:rPr lang="en-US" altLang="zh-CN" sz="2200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：</a:t>
            </a:r>
            <a:r>
              <a:rPr lang="en-US" altLang="zh-CN" sz="2200" b="1" dirty="0">
                <a:solidFill>
                  <a:schemeClr val="tx1"/>
                </a:solidFill>
              </a:rPr>
              <a:t>PPT—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0995"/>
              </p:ext>
            </p:extLst>
          </p:nvPr>
        </p:nvGraphicFramePr>
        <p:xfrm>
          <a:off x="971600" y="886448"/>
          <a:ext cx="7488832" cy="527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使用段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产生逻辑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冒险相关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PCWr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load-use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IF/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IDctr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load-use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IF/ID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IRsrc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段产生气泡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PCsrc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·~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EX/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MEM.Brn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末拍前不变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247225"/>
                  </a:ext>
                </a:extLst>
              </a:tr>
              <a:tr h="221504">
                <a:tc rowSpan="5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rWsrc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地址选择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50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ExtUop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≠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ExtU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50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ori|lw|sw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=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beq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指令为分支型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Asrc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类似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fwRAW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之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rs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其他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ALU-A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端断则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Bsrc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类似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fwRAW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之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rt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ALU-B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段选择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1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ALUctr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产生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ALU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160"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 ~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load-use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DMEM 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 ~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load-use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DMEM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160"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add|ori|lw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· ~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load-use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GPRs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9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RegDsrc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IR.op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=add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选择所写数据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91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冒险检测逻辑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PPT3-P45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之数据冒险检测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load-use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检测结果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fwRAW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其他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RAW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检测结果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9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CHazd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Brn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| ID/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EX.Brn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| EX/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MEM.Brn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控制冒险检测结果</a:t>
                      </a:r>
                    </a:p>
                  </a:txBody>
                  <a:tcPr marL="72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14283" y="332656"/>
            <a:ext cx="875020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*控制信号形成逻辑汇总：  </a:t>
            </a:r>
            <a:r>
              <a:rPr lang="en-US" altLang="zh-CN" sz="1800" dirty="0">
                <a:solidFill>
                  <a:schemeClr val="tx1"/>
                </a:solidFill>
              </a:rPr>
              <a:t>--</a:t>
            </a:r>
            <a:r>
              <a:rPr lang="zh-CN" altLang="en-US" sz="1800" dirty="0">
                <a:solidFill>
                  <a:schemeClr val="tx1"/>
                </a:solidFill>
              </a:rPr>
              <a:t>均</a:t>
            </a:r>
            <a:r>
              <a:rPr lang="en-US" altLang="zh-CN" sz="1800" dirty="0">
                <a:solidFill>
                  <a:schemeClr val="tx1"/>
                </a:solidFill>
              </a:rPr>
              <a:t>ID</a:t>
            </a:r>
            <a:r>
              <a:rPr lang="zh-CN" altLang="en-US" sz="1800" dirty="0">
                <a:solidFill>
                  <a:schemeClr val="tx1"/>
                </a:solidFill>
              </a:rPr>
              <a:t>段产生，</a:t>
            </a:r>
            <a:r>
              <a:rPr lang="en-US" altLang="zh-CN" sz="1800" dirty="0">
                <a:solidFill>
                  <a:schemeClr val="tx1"/>
                </a:solidFill>
              </a:rPr>
              <a:t>EX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MEM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WB</a:t>
            </a:r>
            <a:r>
              <a:rPr lang="zh-CN" altLang="en-US" sz="1800" dirty="0">
                <a:solidFill>
                  <a:schemeClr val="tx1"/>
                </a:solidFill>
              </a:rPr>
              <a:t>依赖于段间</a:t>
            </a:r>
            <a:r>
              <a:rPr lang="en-US" altLang="zh-CN" sz="1800" dirty="0">
                <a:solidFill>
                  <a:schemeClr val="tx1"/>
                </a:solidFill>
              </a:rPr>
              <a:t>REG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214282" y="404664"/>
            <a:ext cx="8686800" cy="5093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流水线实现方法研讨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要求：</a:t>
            </a:r>
            <a:r>
              <a:rPr lang="zh-CN" altLang="en-US" sz="2200" u="sng" dirty="0">
                <a:solidFill>
                  <a:schemeClr val="accent2"/>
                </a:solidFill>
              </a:rPr>
              <a:t>已存在</a:t>
            </a:r>
            <a:r>
              <a:rPr lang="zh-CN" altLang="en-US" sz="2200" dirty="0">
                <a:solidFill>
                  <a:schemeClr val="tx1"/>
                </a:solidFill>
              </a:rPr>
              <a:t>单周期数据通路</a:t>
            </a:r>
            <a:r>
              <a:rPr lang="en-US" altLang="zh-CN" sz="2200" dirty="0">
                <a:solidFill>
                  <a:schemeClr val="tx1"/>
                </a:solidFill>
              </a:rPr>
              <a:t>(SDP)</a:t>
            </a:r>
            <a:r>
              <a:rPr lang="zh-CN" altLang="en-US" sz="2200" dirty="0">
                <a:solidFill>
                  <a:schemeClr val="tx1"/>
                </a:solidFill>
              </a:rPr>
              <a:t>、多周期数据通路</a:t>
            </a:r>
            <a:r>
              <a:rPr lang="en-US" altLang="zh-CN" sz="2200" dirty="0">
                <a:solidFill>
                  <a:schemeClr val="tx1"/>
                </a:solidFill>
              </a:rPr>
              <a:t>(MDP)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zh-CN" altLang="en-US" sz="2200" u="sng" dirty="0">
                <a:solidFill>
                  <a:schemeClr val="accent2"/>
                </a:solidFill>
              </a:rPr>
              <a:t>要实现</a:t>
            </a:r>
            <a:r>
              <a:rPr lang="zh-CN" altLang="en-US" sz="2200" dirty="0">
                <a:solidFill>
                  <a:schemeClr val="tx1"/>
                </a:solidFill>
              </a:rPr>
              <a:t>相应的流水线数据通路</a:t>
            </a:r>
            <a:r>
              <a:rPr lang="en-US" altLang="zh-CN" sz="2200" dirty="0">
                <a:solidFill>
                  <a:schemeClr val="tx1"/>
                </a:solidFill>
              </a:rPr>
              <a:t>(PDP)</a:t>
            </a:r>
            <a:r>
              <a:rPr lang="zh-CN" altLang="en-US" sz="2200" dirty="0">
                <a:solidFill>
                  <a:schemeClr val="tx1"/>
                </a:solidFill>
              </a:rPr>
              <a:t>、控制器</a:t>
            </a:r>
            <a:r>
              <a:rPr lang="en-US" altLang="zh-CN" sz="2200" dirty="0">
                <a:solidFill>
                  <a:schemeClr val="tx1"/>
                </a:solidFill>
              </a:rPr>
              <a:t>(PCU)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讨论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内容： 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rgbClr val="C00000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⑴</a:t>
            </a:r>
            <a:r>
              <a:rPr lang="en-US" altLang="zh-CN" sz="2200" dirty="0">
                <a:solidFill>
                  <a:schemeClr val="tx1"/>
                </a:solidFill>
              </a:rPr>
              <a:t>SDP</a:t>
            </a:r>
            <a:r>
              <a:rPr lang="zh-CN" altLang="en-US" sz="2200" dirty="0">
                <a:solidFill>
                  <a:schemeClr val="tx1"/>
                </a:solidFill>
              </a:rPr>
              <a:t>改为</a:t>
            </a:r>
            <a:r>
              <a:rPr lang="en-US" altLang="zh-CN" sz="2200" dirty="0">
                <a:solidFill>
                  <a:schemeClr val="tx1"/>
                </a:solidFill>
              </a:rPr>
              <a:t>MDP/PDP</a:t>
            </a:r>
            <a:r>
              <a:rPr lang="zh-CN" altLang="en-US" sz="2200" dirty="0">
                <a:solidFill>
                  <a:schemeClr val="tx1"/>
                </a:solidFill>
              </a:rPr>
              <a:t>时，时钟周期如何确定？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892175" indent="-892175"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⑵</a:t>
            </a:r>
            <a:r>
              <a:rPr lang="en-US" altLang="zh-CN" sz="2200" dirty="0">
                <a:solidFill>
                  <a:schemeClr val="tx1"/>
                </a:solidFill>
              </a:rPr>
              <a:t>MDP</a:t>
            </a:r>
            <a:r>
              <a:rPr lang="zh-CN" altLang="en-US" sz="2200" dirty="0">
                <a:solidFill>
                  <a:schemeClr val="tx1"/>
                </a:solidFill>
              </a:rPr>
              <a:t>改为</a:t>
            </a:r>
            <a:r>
              <a:rPr lang="en-US" altLang="zh-CN" sz="2200" dirty="0">
                <a:solidFill>
                  <a:schemeClr val="tx1"/>
                </a:solidFill>
              </a:rPr>
              <a:t>PDP</a:t>
            </a:r>
            <a:r>
              <a:rPr lang="zh-CN" altLang="en-US" sz="2200" dirty="0">
                <a:solidFill>
                  <a:schemeClr val="tx1"/>
                </a:solidFill>
              </a:rPr>
              <a:t>时，包含哪些步骤？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892175" indent="-892175"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dirty="0">
                <a:solidFill>
                  <a:schemeClr val="tx1"/>
                </a:solidFill>
              </a:rPr>
              <a:t>    ⑶</a:t>
            </a:r>
            <a:r>
              <a:rPr lang="en-US" altLang="zh-CN" sz="2200" dirty="0">
                <a:solidFill>
                  <a:schemeClr val="tx1"/>
                </a:solidFill>
              </a:rPr>
              <a:t>PDP</a:t>
            </a:r>
            <a:r>
              <a:rPr lang="zh-CN" altLang="en-US" sz="2200" dirty="0">
                <a:solidFill>
                  <a:schemeClr val="tx1"/>
                </a:solidFill>
              </a:rPr>
              <a:t>中的段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MEM</a:t>
            </a:r>
            <a:r>
              <a:rPr lang="zh-CN" altLang="en-US" sz="1800" dirty="0">
                <a:solidFill>
                  <a:schemeClr val="tx1"/>
                </a:solidFill>
              </a:rPr>
              <a:t>段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时延不等长时，如何处理？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dirty="0">
                <a:solidFill>
                  <a:schemeClr val="tx1"/>
                </a:solidFill>
              </a:rPr>
              <a:t>    ⑷流水线需一直流动，阻塞法的核心思想是什么？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dirty="0">
                <a:solidFill>
                  <a:schemeClr val="tx1"/>
                </a:solidFill>
              </a:rPr>
              <a:t>    ⑸</a:t>
            </a:r>
            <a:r>
              <a:rPr lang="en-US" altLang="zh-CN" sz="2200" dirty="0">
                <a:solidFill>
                  <a:schemeClr val="tx1"/>
                </a:solidFill>
              </a:rPr>
              <a:t>PCU</a:t>
            </a:r>
            <a:r>
              <a:rPr lang="zh-CN" altLang="en-US" sz="2200" dirty="0">
                <a:solidFill>
                  <a:schemeClr val="tx1"/>
                </a:solidFill>
              </a:rPr>
              <a:t>只在</a:t>
            </a:r>
            <a:r>
              <a:rPr lang="en-US" altLang="zh-CN" sz="2200" dirty="0">
                <a:solidFill>
                  <a:schemeClr val="tx1"/>
                </a:solidFill>
              </a:rPr>
              <a:t>ID</a:t>
            </a:r>
            <a:r>
              <a:rPr lang="zh-CN" altLang="en-US" sz="2200" dirty="0">
                <a:solidFill>
                  <a:schemeClr val="tx1"/>
                </a:solidFill>
              </a:rPr>
              <a:t>段产生</a:t>
            </a:r>
            <a:r>
              <a:rPr lang="en-US" altLang="zh-CN" sz="2200" dirty="0" err="1">
                <a:solidFill>
                  <a:schemeClr val="tx1"/>
                </a:solidFill>
              </a:rPr>
              <a:t>uOPCmd</a:t>
            </a:r>
            <a:r>
              <a:rPr lang="zh-CN" altLang="en-US" sz="2200" dirty="0">
                <a:solidFill>
                  <a:schemeClr val="tx1"/>
                </a:solidFill>
              </a:rPr>
              <a:t>，如何保证指令的重叠执行？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⑹</a:t>
            </a:r>
            <a:r>
              <a:rPr lang="en-US" altLang="zh-CN" sz="2200" dirty="0">
                <a:solidFill>
                  <a:schemeClr val="tx1"/>
                </a:solidFill>
              </a:rPr>
              <a:t>PCU</a:t>
            </a:r>
            <a:r>
              <a:rPr lang="zh-CN" altLang="en-US" sz="2200" dirty="0">
                <a:solidFill>
                  <a:schemeClr val="tx1"/>
                </a:solidFill>
              </a:rPr>
              <a:t>在哪个段检测冒险？如何获得前几条指令的信息？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⑺</a:t>
            </a:r>
            <a:r>
              <a:rPr lang="en-US" altLang="zh-CN" sz="2200" dirty="0">
                <a:solidFill>
                  <a:schemeClr val="tx1"/>
                </a:solidFill>
              </a:rPr>
              <a:t>PCU</a:t>
            </a:r>
            <a:r>
              <a:rPr lang="zh-CN" altLang="en-US" sz="2200" dirty="0">
                <a:solidFill>
                  <a:schemeClr val="tx1"/>
                </a:solidFill>
              </a:rPr>
              <a:t>如何实现转发控制？如何实现阻塞控制？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7CE5B388-4357-4B81-BE05-2CE54CDF10A0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28600" y="332656"/>
            <a:ext cx="8686800" cy="27469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ctr">
              <a:lnSpc>
                <a:spcPct val="125000"/>
              </a:lnSpc>
            </a:pPr>
            <a:r>
              <a:rPr lang="zh-CN" altLang="en-US" dirty="0">
                <a:solidFill>
                  <a:srgbClr val="CC3300"/>
                </a:solidFill>
              </a:rPr>
              <a:t>第三章课后复习思考题</a:t>
            </a:r>
          </a:p>
          <a:p>
            <a:pPr marL="363855" indent="-363855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、流水线的工作原理、组成基本要求？有哪些分类？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、流水线的性能指标？提高性能指标的方法是什么？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、流水线有哪几种冒险？产生原因？有哪些解决方法？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en-US" sz="2200" dirty="0">
                <a:solidFill>
                  <a:schemeClr val="tx1"/>
                </a:solidFill>
              </a:rPr>
              <a:t>、图</a:t>
            </a:r>
            <a:r>
              <a:rPr lang="en-US" altLang="zh-CN" sz="2200" dirty="0">
                <a:solidFill>
                  <a:schemeClr val="tx1"/>
                </a:solidFill>
              </a:rPr>
              <a:t>3.32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</a:rPr>
              <a:t>MIPS</a:t>
            </a:r>
            <a:r>
              <a:rPr lang="zh-CN" altLang="en-US" sz="2200" dirty="0">
                <a:solidFill>
                  <a:schemeClr val="tx1"/>
                </a:solidFill>
              </a:rPr>
              <a:t>流水线中，“符号位扩展”的功能有哪些？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363855" indent="-363855"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、基于图</a:t>
            </a:r>
            <a:r>
              <a:rPr lang="en-US" altLang="zh-CN" sz="2200" dirty="0">
                <a:solidFill>
                  <a:schemeClr val="tx1"/>
                </a:solidFill>
              </a:rPr>
              <a:t>3.32</a:t>
            </a:r>
            <a:r>
              <a:rPr lang="zh-CN" altLang="en-US" sz="2200" dirty="0">
                <a:solidFill>
                  <a:schemeClr val="tx1"/>
                </a:solidFill>
              </a:rPr>
              <a:t>，增加</a:t>
            </a:r>
            <a:r>
              <a:rPr lang="en-US" altLang="zh-CN" sz="2200" dirty="0">
                <a:solidFill>
                  <a:schemeClr val="tx1"/>
                </a:solidFill>
              </a:rPr>
              <a:t>j</a:t>
            </a:r>
            <a:r>
              <a:rPr lang="zh-CN" altLang="en-US" sz="2200" dirty="0">
                <a:solidFill>
                  <a:schemeClr val="tx1"/>
                </a:solidFill>
              </a:rPr>
              <a:t>指令的数据通路，写出</a:t>
            </a:r>
            <a:r>
              <a:rPr lang="en-US" altLang="zh-CN" sz="2200" dirty="0">
                <a:solidFill>
                  <a:schemeClr val="tx1"/>
                </a:solidFill>
              </a:rPr>
              <a:t>IF</a:t>
            </a:r>
            <a:r>
              <a:rPr lang="zh-CN" altLang="en-US" sz="2200" dirty="0">
                <a:solidFill>
                  <a:schemeClr val="tx1"/>
                </a:solidFill>
              </a:rPr>
              <a:t>段</a:t>
            </a:r>
            <a:r>
              <a:rPr lang="en-US" altLang="zh-CN" sz="2200" dirty="0">
                <a:solidFill>
                  <a:schemeClr val="tx1"/>
                </a:solidFill>
              </a:rPr>
              <a:t>MUX</a:t>
            </a:r>
            <a:r>
              <a:rPr lang="zh-CN" altLang="en-US" sz="2200" dirty="0">
                <a:solidFill>
                  <a:schemeClr val="tx1"/>
                </a:solidFill>
              </a:rPr>
              <a:t>的控制逻辑。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103" name="Text Box 6">
            <a:extLst>
              <a:ext uri="{FF2B5EF4-FFF2-40B4-BE49-F238E27FC236}">
                <a16:creationId xmlns:a16="http://schemas.microsoft.com/office/drawing/2014/main" id="{3E65CB9B-8EB2-4350-9F4F-E9AC9C09469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32" y="360000"/>
            <a:ext cx="8750330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*要求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各流水段的</a:t>
            </a:r>
            <a:r>
              <a:rPr lang="zh-CN" altLang="en-US" sz="2200" b="1" u="sng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lang="zh-CN" altLang="en-US" sz="2200" b="1" u="sng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同步</a:t>
            </a:r>
            <a:r>
              <a:rPr lang="zh-CN" altLang="en-US" sz="22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2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←连续重叠所需</a:t>
            </a:r>
            <a:endParaRPr lang="en-US" altLang="zh-CN" sz="2200" b="1" u="sng" dirty="0">
              <a:solidFill>
                <a:srgbClr val="FF33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实现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  <a:endParaRPr lang="zh-CN" altLang="en-US" sz="2200" b="1" u="sng" dirty="0">
              <a:solidFill>
                <a:srgbClr val="FF33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" name="Text Box 153">
            <a:extLst>
              <a:ext uri="{FF2B5EF4-FFF2-40B4-BE49-F238E27FC236}">
                <a16:creationId xmlns:a16="http://schemas.microsoft.com/office/drawing/2014/main" id="{415AFF17-898E-4A29-87C8-0C6C62D325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56000" y="792000"/>
            <a:ext cx="6986550" cy="772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设置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公共时钟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同时写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段间寄存器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即写结果同步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60800" indent="-3860800" algn="l">
              <a:lnSpc>
                <a:spcPct val="105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└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拍时钟周期＝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max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{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各段延迟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" name="Text Box 5">
            <a:extLst>
              <a:ext uri="{FF2B5EF4-FFF2-40B4-BE49-F238E27FC236}">
                <a16:creationId xmlns:a16="http://schemas.microsoft.com/office/drawing/2014/main" id="{71B942E7-07E0-46BF-979D-684C48BE02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4282" y="2635974"/>
            <a:ext cx="8751980" cy="2050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要求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各流水段的</a:t>
            </a:r>
            <a:r>
              <a:rPr lang="zh-CN" altLang="en-US" sz="2200" b="1" u="sng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lang="zh-CN" altLang="en-US" sz="2200" b="1" u="sng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无冲突</a:t>
            </a:r>
            <a:r>
              <a:rPr lang="zh-CN" altLang="en-US" sz="22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2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en-US" sz="22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←保证结果正确</a:t>
            </a:r>
            <a:endParaRPr lang="en-US" altLang="zh-CN" sz="2200" b="1" u="sng" dirty="0">
              <a:solidFill>
                <a:srgbClr val="FF33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冒险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冲突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)—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指流水线因</a:t>
            </a:r>
            <a:r>
              <a:rPr lang="zh-CN" altLang="zh-CN" sz="22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某些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原因</a:t>
            </a:r>
            <a:r>
              <a:rPr lang="zh-CN" altLang="zh-CN" sz="22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无法正确执行</a:t>
            </a:r>
            <a:r>
              <a:rPr lang="zh-CN" altLang="zh-CN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后续指令的现象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en-US" altLang="zh-CN" sz="2200" b="1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冒险类型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endParaRPr lang="en-US" altLang="zh-CN" sz="16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实现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  <a:endParaRPr lang="zh-CN" altLang="en-US" sz="22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F4F53220-4870-470E-8E2F-76A92BDF3C7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44650" y="3501286"/>
            <a:ext cx="5805170" cy="11836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结构冒险、</a:t>
            </a:r>
            <a:r>
              <a:rPr lang="zh-CN" altLang="en-US" sz="2200" b="1" dirty="0">
                <a:solidFill>
                  <a:schemeClr val="tx1"/>
                </a:solidFill>
              </a:rPr>
              <a:t>数据冒险、控制冒险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如部件复用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600" b="1" baseline="-250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OPD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相关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zh-CN" altLang="en-US" sz="1600" b="1" baseline="-250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分支指令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增设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部件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及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控制机制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，解决冒险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如阻塞后续指令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</a:p>
        </p:txBody>
      </p:sp>
      <p:sp>
        <p:nvSpPr>
          <p:cNvPr id="107" name="Text Box 63">
            <a:extLst>
              <a:ext uri="{FF2B5EF4-FFF2-40B4-BE49-F238E27FC236}">
                <a16:creationId xmlns:a16="http://schemas.microsoft.com/office/drawing/2014/main" id="{6CE4BD79-A65A-4BF2-8713-7258974975B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68735" y="3573294"/>
            <a:ext cx="1872000" cy="684000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  <a:miter lim="800000"/>
          </a:ln>
          <a:effectLst/>
        </p:spPr>
        <p:txBody>
          <a:bodyPr lIns="18000" tIns="0" rIns="18000" bIns="0" anchor="ctr" anchorCtr="0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I1: </a:t>
            </a:r>
            <a:r>
              <a: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R2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(R1)+5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I2:(</a:t>
            </a:r>
            <a:r>
              <a: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R2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)=6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I1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宋体" panose="02010600030101010101" pitchFamily="2" charset="-122"/>
                <a:cs typeface="宋体" panose="02010600030101010101" pitchFamily="2" charset="-122"/>
              </a:rPr>
              <a:t>I3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 R3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(R1)+5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F343E1DD-827E-4FBC-83CA-5290A5B6BF71}"/>
              </a:ext>
            </a:extLst>
          </p:cNvPr>
          <p:cNvGrpSpPr/>
          <p:nvPr/>
        </p:nvGrpSpPr>
        <p:grpSpPr>
          <a:xfrm>
            <a:off x="1800860" y="1584325"/>
            <a:ext cx="5471160" cy="720090"/>
            <a:chOff x="3288" y="2721"/>
            <a:chExt cx="8616" cy="1134"/>
          </a:xfrm>
        </p:grpSpPr>
        <p:sp>
          <p:nvSpPr>
            <p:cNvPr id="109" name="Text Box 121">
              <a:extLst>
                <a:ext uri="{FF2B5EF4-FFF2-40B4-BE49-F238E27FC236}">
                  <a16:creationId xmlns:a16="http://schemas.microsoft.com/office/drawing/2014/main" id="{009E4231-12DB-451A-9A2D-C3BD2AD113E5}"/>
                </a:ext>
              </a:extLst>
            </p:cNvPr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535" y="2721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0" name="Text Box 123">
              <a:extLst>
                <a:ext uri="{FF2B5EF4-FFF2-40B4-BE49-F238E27FC236}">
                  <a16:creationId xmlns:a16="http://schemas.microsoft.com/office/drawing/2014/main" id="{4194A5FB-8A63-4005-9866-6DFF2F45DC98}"/>
                </a:ext>
              </a:extLst>
            </p:cNvPr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6463" y="2721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1" name="Text Box 125">
              <a:extLst>
                <a:ext uri="{FF2B5EF4-FFF2-40B4-BE49-F238E27FC236}">
                  <a16:creationId xmlns:a16="http://schemas.microsoft.com/office/drawing/2014/main" id="{936E0688-A3BF-4AC3-9EEB-EBCF286A1BA1}"/>
                </a:ext>
              </a:extLst>
            </p:cNvPr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8391" y="2721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EX/MEM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2" name="Text Box 127">
              <a:extLst>
                <a:ext uri="{FF2B5EF4-FFF2-40B4-BE49-F238E27FC236}">
                  <a16:creationId xmlns:a16="http://schemas.microsoft.com/office/drawing/2014/main" id="{AAC7A69B-CCE8-45DF-9134-08FC1EE706B8}"/>
                </a:ext>
              </a:extLst>
            </p:cNvPr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0318" y="2721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MEM/WB</a:t>
              </a:r>
            </a:p>
          </p:txBody>
        </p:sp>
        <p:sp>
          <p:nvSpPr>
            <p:cNvPr id="113" name="Text Box 120">
              <a:extLst>
                <a:ext uri="{FF2B5EF4-FFF2-40B4-BE49-F238E27FC236}">
                  <a16:creationId xmlns:a16="http://schemas.microsoft.com/office/drawing/2014/main" id="{CA5D4374-54E2-4832-A564-C4B06C0CA749}"/>
                </a:ext>
              </a:extLst>
            </p:cNvPr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88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14" name="Text Box 122">
              <a:extLst>
                <a:ext uri="{FF2B5EF4-FFF2-40B4-BE49-F238E27FC236}">
                  <a16:creationId xmlns:a16="http://schemas.microsoft.com/office/drawing/2014/main" id="{21ED9010-CD6B-41A7-A355-53061DD87EE4}"/>
                </a:ext>
              </a:extLst>
            </p:cNvPr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216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15" name="Text Box 124">
              <a:extLst>
                <a:ext uri="{FF2B5EF4-FFF2-40B4-BE49-F238E27FC236}">
                  <a16:creationId xmlns:a16="http://schemas.microsoft.com/office/drawing/2014/main" id="{0B230661-9318-4C16-915E-451820B57A68}"/>
                </a:ext>
              </a:extLst>
            </p:cNvPr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143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16" name="Text Box 126">
              <a:extLst>
                <a:ext uri="{FF2B5EF4-FFF2-40B4-BE49-F238E27FC236}">
                  <a16:creationId xmlns:a16="http://schemas.microsoft.com/office/drawing/2014/main" id="{5B0731FB-98C1-48DF-BC02-736378AF8DBB}"/>
                </a:ext>
              </a:extLst>
            </p:cNvPr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9071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17" name="Text Box 128">
              <a:extLst>
                <a:ext uri="{FF2B5EF4-FFF2-40B4-BE49-F238E27FC236}">
                  <a16:creationId xmlns:a16="http://schemas.microsoft.com/office/drawing/2014/main" id="{BDCCB7BB-CA85-4CE5-A974-819341F87093}"/>
                </a:ext>
              </a:extLst>
            </p:cNvPr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0998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17393532-53C9-497B-ADFA-E4D4F50CC13C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 bwMode="auto">
            <a:xfrm>
              <a:off x="4195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F939370-F253-4FB9-B527-0A1A3D920CA6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 bwMode="auto">
            <a:xfrm>
              <a:off x="4876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3B05589-DB11-4820-BB16-914FC47B8199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 bwMode="auto">
            <a:xfrm>
              <a:off x="6123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5CCC2610-F6FB-456A-A720-E13D4C034B1B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 bwMode="auto">
            <a:xfrm>
              <a:off x="6803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05AB82E7-5393-4475-B68D-39AD875C7E9A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 bwMode="auto">
            <a:xfrm>
              <a:off x="8050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A820A4FF-372F-45C9-AB55-105D5ECF5464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 bwMode="auto">
            <a:xfrm>
              <a:off x="8731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9F850F1C-D415-40D7-BA09-020547A91941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 bwMode="auto">
            <a:xfrm>
              <a:off x="9978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356B77F6-C7E1-4754-9931-DB9904FA92FC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 bwMode="auto">
            <a:xfrm>
              <a:off x="10658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F599EE8-4808-4C31-BF3D-39DCC64C526B}"/>
              </a:ext>
            </a:extLst>
          </p:cNvPr>
          <p:cNvGrpSpPr/>
          <p:nvPr/>
        </p:nvGrpSpPr>
        <p:grpSpPr>
          <a:xfrm>
            <a:off x="1259840" y="2304000"/>
            <a:ext cx="5113020" cy="288290"/>
            <a:chOff x="2436" y="3855"/>
            <a:chExt cx="8052" cy="454"/>
          </a:xfrm>
        </p:grpSpPr>
        <p:sp>
          <p:nvSpPr>
            <p:cNvPr id="127" name="Text Box 140">
              <a:extLst>
                <a:ext uri="{FF2B5EF4-FFF2-40B4-BE49-F238E27FC236}">
                  <a16:creationId xmlns:a16="http://schemas.microsoft.com/office/drawing/2014/main" id="{C6C9266C-416F-4AE9-B75A-BF726C770285}"/>
                </a:ext>
              </a:extLst>
            </p:cNvPr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436" y="3969"/>
              <a:ext cx="1077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拍时钟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F8A98479-6198-40C2-8EB4-422C675FC25A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 bwMode="auto">
            <a:xfrm flipH="1" flipV="1">
              <a:off x="4705" y="3855"/>
              <a:ext cx="0" cy="2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FDBE4C4E-88E3-407F-A657-0AA696BD9AB0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 bwMode="auto">
            <a:xfrm flipH="1" flipV="1">
              <a:off x="6633" y="3855"/>
              <a:ext cx="0" cy="2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BEB626D2-0540-426F-97C1-1D146926D5C2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 bwMode="auto">
            <a:xfrm flipH="1" flipV="1">
              <a:off x="8561" y="3855"/>
              <a:ext cx="0" cy="2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8E6CC8F9-5EC2-4FF5-BE6D-CCD99D8BE6BC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 bwMode="auto">
            <a:xfrm flipH="1" flipV="1">
              <a:off x="10488" y="3855"/>
              <a:ext cx="0" cy="2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FCF74E8D-BB1D-4E20-9C1A-3E4868DF8461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 bwMode="auto">
            <a:xfrm>
              <a:off x="3513" y="4139"/>
              <a:ext cx="69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D0F03CB-EFEE-4AB0-962C-E4EDF975A708}"/>
              </a:ext>
            </a:extLst>
          </p:cNvPr>
          <p:cNvGrpSpPr/>
          <p:nvPr/>
        </p:nvGrpSpPr>
        <p:grpSpPr>
          <a:xfrm>
            <a:off x="1261110" y="4725422"/>
            <a:ext cx="6010910" cy="1259840"/>
            <a:chOff x="2438" y="3005"/>
            <a:chExt cx="9466" cy="1984"/>
          </a:xfrm>
        </p:grpSpPr>
        <p:sp>
          <p:nvSpPr>
            <p:cNvPr id="134" name="Text Box 121">
              <a:extLst>
                <a:ext uri="{FF2B5EF4-FFF2-40B4-BE49-F238E27FC236}">
                  <a16:creationId xmlns:a16="http://schemas.microsoft.com/office/drawing/2014/main" id="{5F84EE12-B64B-430D-A4E3-2227D0B1C086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35" y="3005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IF/ID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5" name="Text Box 123">
              <a:extLst>
                <a:ext uri="{FF2B5EF4-FFF2-40B4-BE49-F238E27FC236}">
                  <a16:creationId xmlns:a16="http://schemas.microsoft.com/office/drawing/2014/main" id="{195DA521-DC32-4245-9227-D152F9E2E330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63" y="3005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ID/EX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6" name="Text Box 125">
              <a:extLst>
                <a:ext uri="{FF2B5EF4-FFF2-40B4-BE49-F238E27FC236}">
                  <a16:creationId xmlns:a16="http://schemas.microsoft.com/office/drawing/2014/main" id="{1EEFC104-8AFC-467A-99D8-55A9D73A7089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391" y="3005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EX/MEM</a:t>
              </a:r>
              <a:endPara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7" name="Text Box 127">
              <a:extLst>
                <a:ext uri="{FF2B5EF4-FFF2-40B4-BE49-F238E27FC236}">
                  <a16:creationId xmlns:a16="http://schemas.microsoft.com/office/drawing/2014/main" id="{5672DC08-AF5D-4B4C-BF42-F96A01CD7ED2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0318" y="3005"/>
              <a:ext cx="340" cy="113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MEM/WB</a:t>
              </a:r>
            </a:p>
          </p:txBody>
        </p:sp>
        <p:sp>
          <p:nvSpPr>
            <p:cNvPr id="138" name="Text Box 120">
              <a:extLst>
                <a:ext uri="{FF2B5EF4-FFF2-40B4-BE49-F238E27FC236}">
                  <a16:creationId xmlns:a16="http://schemas.microsoft.com/office/drawing/2014/main" id="{5B199706-C304-4459-B8DD-15A72E886C2C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288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39" name="Text Box 122">
              <a:extLst>
                <a:ext uri="{FF2B5EF4-FFF2-40B4-BE49-F238E27FC236}">
                  <a16:creationId xmlns:a16="http://schemas.microsoft.com/office/drawing/2014/main" id="{284D7389-52E3-462F-9668-94AF0E0771F7}"/>
                </a:ext>
              </a:extLst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216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140" name="Text Box 124">
              <a:extLst>
                <a:ext uri="{FF2B5EF4-FFF2-40B4-BE49-F238E27FC236}">
                  <a16:creationId xmlns:a16="http://schemas.microsoft.com/office/drawing/2014/main" id="{92851E25-6CE1-4ABA-ACF4-AFFA3A521A3A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143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141" name="Text Box 126">
              <a:extLst>
                <a:ext uri="{FF2B5EF4-FFF2-40B4-BE49-F238E27FC236}">
                  <a16:creationId xmlns:a16="http://schemas.microsoft.com/office/drawing/2014/main" id="{35E87A5D-6875-441C-A8F5-BC45EA8C9673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071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142" name="Text Box 128">
              <a:extLst>
                <a:ext uri="{FF2B5EF4-FFF2-40B4-BE49-F238E27FC236}">
                  <a16:creationId xmlns:a16="http://schemas.microsoft.com/office/drawing/2014/main" id="{2BCFE044-6F24-478F-8AD9-730E95C8660E}"/>
                </a:ext>
              </a:extLst>
            </p:cNvPr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0998" y="3005"/>
              <a:ext cx="907" cy="567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5CD9CD9B-CDD4-4589-B5BF-6CC6FDBAC197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 bwMode="auto">
            <a:xfrm>
              <a:off x="4195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298D9290-1E8F-4C87-82EB-00A9F59D2417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 bwMode="auto">
            <a:xfrm>
              <a:off x="4876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E6E5F32-624A-4879-9CDF-1A1BBD836D9B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 bwMode="auto">
            <a:xfrm>
              <a:off x="6123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21B14A47-A2B2-41A4-A54F-E865565D7BAE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 bwMode="auto">
            <a:xfrm>
              <a:off x="6803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AF8F991D-E0B9-4A84-955A-8828C7593E61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 bwMode="auto">
            <a:xfrm>
              <a:off x="8050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F4B4518D-1FEE-49F8-9AA4-380938331C51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 bwMode="auto">
            <a:xfrm>
              <a:off x="8731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530D018D-5B7C-4F84-83F8-E1502D1D4510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 bwMode="auto">
            <a:xfrm>
              <a:off x="9978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5801090E-6E15-4E56-BF7D-D3FBFC2311E0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 bwMode="auto">
            <a:xfrm>
              <a:off x="10658" y="3288"/>
              <a:ext cx="3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140">
              <a:extLst>
                <a:ext uri="{FF2B5EF4-FFF2-40B4-BE49-F238E27FC236}">
                  <a16:creationId xmlns:a16="http://schemas.microsoft.com/office/drawing/2014/main" id="{F86F42F0-B1A2-4138-81D6-C9ECE1D06EEE}"/>
                </a:ext>
              </a:extLst>
            </p:cNvPr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438" y="4649"/>
              <a:ext cx="1077" cy="3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拍时钟</a:t>
              </a: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01D41B8-C2A9-4B38-A827-4EDC3A66D4B8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auto">
            <a:xfrm flipH="1" flipV="1">
              <a:off x="4705" y="4139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A5C74823-277F-4013-A559-BB835762A7F7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 bwMode="auto">
            <a:xfrm flipH="1" flipV="1">
              <a:off x="6633" y="4139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2416BFAC-3841-4E04-998B-0CFC43B7F01D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 bwMode="auto">
            <a:xfrm flipH="1" flipV="1">
              <a:off x="8561" y="4139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2664FDE6-79EA-4279-BF37-0C57682FF5EB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 bwMode="auto">
            <a:xfrm flipH="1" flipV="1">
              <a:off x="10488" y="4139"/>
              <a:ext cx="0" cy="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844D1F6-D39F-4543-9F15-F9B8D85F1032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 bwMode="auto">
            <a:xfrm>
              <a:off x="3515" y="4819"/>
              <a:ext cx="69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E62E277-C427-4850-8E23-4AA4C2E1E104}"/>
              </a:ext>
            </a:extLst>
          </p:cNvPr>
          <p:cNvGrpSpPr/>
          <p:nvPr/>
        </p:nvGrpSpPr>
        <p:grpSpPr>
          <a:xfrm>
            <a:off x="1945005" y="5085422"/>
            <a:ext cx="5076190" cy="1151890"/>
            <a:chOff x="3515" y="3572"/>
            <a:chExt cx="7994" cy="1814"/>
          </a:xfrm>
        </p:grpSpPr>
        <p:sp>
          <p:nvSpPr>
            <p:cNvPr id="158" name="Text Box 50">
              <a:extLst>
                <a:ext uri="{FF2B5EF4-FFF2-40B4-BE49-F238E27FC236}">
                  <a16:creationId xmlns:a16="http://schemas.microsoft.com/office/drawing/2014/main" id="{E7DD73FD-A5F5-4F93-8A0E-0D98AEAD53FF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15" y="5046"/>
              <a:ext cx="7994" cy="3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流水线控制器</a:t>
              </a:r>
            </a:p>
          </p:txBody>
        </p:sp>
        <p:sp>
          <p:nvSpPr>
            <p:cNvPr id="159" name="Text Box 73">
              <a:extLst>
                <a:ext uri="{FF2B5EF4-FFF2-40B4-BE49-F238E27FC236}">
                  <a16:creationId xmlns:a16="http://schemas.microsoft.com/office/drawing/2014/main" id="{6A22AA00-05C5-4EFD-A8EA-71220D54B2C3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13" y="3685"/>
              <a:ext cx="340" cy="6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指令</a:t>
              </a:r>
            </a:p>
          </p:txBody>
        </p:sp>
        <p:cxnSp>
          <p:nvCxnSpPr>
            <p:cNvPr id="160" name="直接箭头连接符 178">
              <a:extLst>
                <a:ext uri="{FF2B5EF4-FFF2-40B4-BE49-F238E27FC236}">
                  <a16:creationId xmlns:a16="http://schemas.microsoft.com/office/drawing/2014/main" id="{9F853AF8-3F16-4A5A-90F4-721F9A01F7CE}"/>
                </a:ext>
              </a:extLst>
            </p:cNvPr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16200000" flipH="1">
              <a:off x="4819" y="4309"/>
              <a:ext cx="1474" cy="0"/>
            </a:xfrm>
            <a:prstGeom prst="straightConnector1">
              <a:avLst/>
            </a:prstGeom>
            <a:noFill/>
            <a:ln w="15875" algn="ctr">
              <a:solidFill>
                <a:srgbClr val="990099"/>
              </a:solidFill>
              <a:round/>
              <a:tailEnd type="triangle" w="med" len="med"/>
            </a:ln>
          </p:spPr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26CD9A98-0519-4651-8793-2E9E65CC31AA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 bwMode="auto">
            <a:xfrm flipH="1">
              <a:off x="4819" y="4535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9" name="Text Box 122">
              <a:extLst>
                <a:ext uri="{FF2B5EF4-FFF2-40B4-BE49-F238E27FC236}">
                  <a16:creationId xmlns:a16="http://schemas.microsoft.com/office/drawing/2014/main" id="{4AD5CE8A-CB11-406A-8494-CC0B11FDD5CC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92" y="4422"/>
              <a:ext cx="227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174" name="Text Box 122">
              <a:extLst>
                <a:ext uri="{FF2B5EF4-FFF2-40B4-BE49-F238E27FC236}">
                  <a16:creationId xmlns:a16="http://schemas.microsoft.com/office/drawing/2014/main" id="{CE035B73-DD3F-43D8-AA23-9DDA88BEABA3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520" y="4422"/>
              <a:ext cx="227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193" name="Text Box 122">
              <a:extLst>
                <a:ext uri="{FF2B5EF4-FFF2-40B4-BE49-F238E27FC236}">
                  <a16:creationId xmlns:a16="http://schemas.microsoft.com/office/drawing/2014/main" id="{C848067D-E0F9-46D2-A165-B905896EF9E8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447" y="4422"/>
              <a:ext cx="227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198" name="Text Box 122">
              <a:extLst>
                <a:ext uri="{FF2B5EF4-FFF2-40B4-BE49-F238E27FC236}">
                  <a16:creationId xmlns:a16="http://schemas.microsoft.com/office/drawing/2014/main" id="{B865F7DC-56CB-4960-93FE-E6BBFFA45EEE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" y="4422"/>
              <a:ext cx="227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88BEB991-98F4-4E6B-AFE9-669DD5D92FF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 bwMode="auto">
            <a:xfrm flipH="1" flipV="1">
              <a:off x="5102" y="4535"/>
              <a:ext cx="0" cy="5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4A51953F-CC72-480F-8985-A6F5C3170F27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 bwMode="auto">
            <a:xfrm flipH="1">
              <a:off x="6746" y="4535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B1046E18-2467-4330-8274-B13746749702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 bwMode="auto">
            <a:xfrm flipH="1" flipV="1">
              <a:off x="7030" y="4535"/>
              <a:ext cx="0" cy="5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F43A1984-81EC-47BA-B74C-DB107C9A30A9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 bwMode="auto">
            <a:xfrm flipH="1">
              <a:off x="8674" y="4535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E4BD0127-D867-4AD0-A904-746570F1CDE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 bwMode="auto">
            <a:xfrm flipH="1" flipV="1">
              <a:off x="8957" y="4535"/>
              <a:ext cx="0" cy="5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B6DC377C-798D-4C3E-B760-723BA47AD4E5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 bwMode="auto">
            <a:xfrm flipH="1">
              <a:off x="10602" y="4535"/>
              <a:ext cx="28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DEB08A7E-D9BC-45D3-9718-CC205F64C336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 bwMode="auto">
            <a:xfrm flipH="1" flipV="1">
              <a:off x="10885" y="4535"/>
              <a:ext cx="0" cy="5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/>
      <p:bldP spid="105" grpId="0"/>
      <p:bldP spid="10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sp>
        <p:nvSpPr>
          <p:cNvPr id="100" name="Text Box 156"/>
          <p:cNvSpPr txBox="1">
            <a:spLocks noChangeArrowheads="1"/>
          </p:cNvSpPr>
          <p:nvPr/>
        </p:nvSpPr>
        <p:spPr bwMode="auto">
          <a:xfrm>
            <a:off x="179513" y="394493"/>
            <a:ext cx="5257676" cy="57708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/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、流水线的分类       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--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即属性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*按处理级别分类：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*按功能分类：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/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*按工作方式分类：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7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*按结构分类：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*按流入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流出次序分类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01" name="Text Box 157"/>
          <p:cNvSpPr txBox="1">
            <a:spLocks noChangeArrowheads="1"/>
          </p:cNvSpPr>
          <p:nvPr/>
        </p:nvSpPr>
        <p:spPr bwMode="auto">
          <a:xfrm>
            <a:off x="2351378" y="836712"/>
            <a:ext cx="589303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操作级、指令级、处理机级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宏流水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单功能流水线、多功能流水线</a:t>
            </a:r>
          </a:p>
        </p:txBody>
      </p:sp>
      <p:sp>
        <p:nvSpPr>
          <p:cNvPr id="104" name="Text Box 158"/>
          <p:cNvSpPr txBox="1">
            <a:spLocks noChangeArrowheads="1"/>
          </p:cNvSpPr>
          <p:nvPr/>
        </p:nvSpPr>
        <p:spPr bwMode="auto">
          <a:xfrm>
            <a:off x="2915816" y="2506433"/>
            <a:ext cx="3781946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静态流水线、动态流水线</a:t>
            </a:r>
          </a:p>
        </p:txBody>
      </p:sp>
      <p:sp>
        <p:nvSpPr>
          <p:cNvPr id="106" name="Text Box 281"/>
          <p:cNvSpPr txBox="1">
            <a:spLocks noChangeArrowheads="1"/>
          </p:cNvSpPr>
          <p:nvPr/>
        </p:nvSpPr>
        <p:spPr bwMode="auto">
          <a:xfrm>
            <a:off x="2411760" y="4436417"/>
            <a:ext cx="6408712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线性流水线、非线性流水线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复用部件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619672" y="1844824"/>
            <a:ext cx="4613642" cy="576064"/>
            <a:chOff x="1763688" y="1339876"/>
            <a:chExt cx="4613642" cy="576064"/>
          </a:xfrm>
        </p:grpSpPr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S1</a:t>
              </a:r>
            </a:p>
          </p:txBody>
        </p:sp>
        <p:sp>
          <p:nvSpPr>
            <p:cNvPr id="109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S2</a:t>
              </a:r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S3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3639442" y="1663940"/>
              <a:ext cx="644526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S4</a:t>
              </a:r>
            </a:p>
          </p:txBody>
        </p:sp>
        <p:sp>
          <p:nvSpPr>
            <p:cNvPr id="12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S5</a:t>
              </a:r>
            </a:p>
          </p:txBody>
        </p:sp>
        <p:sp>
          <p:nvSpPr>
            <p:cNvPr id="12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55953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MUX</a:t>
              </a:r>
            </a:p>
          </p:txBody>
        </p:sp>
        <p:cxnSp>
          <p:nvCxnSpPr>
            <p:cNvPr id="130" name="直接箭头连接符 25"/>
            <p:cNvCxnSpPr>
              <a:endCxn id="111" idx="1"/>
            </p:cNvCxnSpPr>
            <p:nvPr/>
          </p:nvCxnSpPr>
          <p:spPr bwMode="auto">
            <a:xfrm>
              <a:off x="2690799" y="1465876"/>
              <a:ext cx="948643" cy="324064"/>
            </a:xfrm>
            <a:prstGeom prst="bentConnector3">
              <a:avLst>
                <a:gd name="adj1" fmla="val -6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1" name="直接箭头连接符 25"/>
            <p:cNvCxnSpPr>
              <a:stCxn id="108" idx="3"/>
            </p:cNvCxnSpPr>
            <p:nvPr/>
          </p:nvCxnSpPr>
          <p:spPr bwMode="auto">
            <a:xfrm>
              <a:off x="2406631" y="1465876"/>
              <a:ext cx="2841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2" name="直接箭头连接符 25"/>
            <p:cNvCxnSpPr>
              <a:endCxn id="109" idx="1"/>
            </p:cNvCxnSpPr>
            <p:nvPr/>
          </p:nvCxnSpPr>
          <p:spPr bwMode="auto">
            <a:xfrm flipV="1">
              <a:off x="2690799" y="1465876"/>
              <a:ext cx="297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25"/>
            <p:cNvCxnSpPr>
              <a:stCxn id="109" idx="3"/>
              <a:endCxn id="110" idx="1"/>
            </p:cNvCxnSpPr>
            <p:nvPr/>
          </p:nvCxnSpPr>
          <p:spPr bwMode="auto">
            <a:xfrm>
              <a:off x="3630766" y="1465876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25"/>
            <p:cNvCxnSpPr>
              <a:stCxn id="110" idx="3"/>
            </p:cNvCxnSpPr>
            <p:nvPr/>
          </p:nvCxnSpPr>
          <p:spPr bwMode="auto">
            <a:xfrm>
              <a:off x="4854902" y="1465876"/>
              <a:ext cx="29316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5"/>
            <p:cNvCxnSpPr>
              <a:stCxn id="111" idx="3"/>
            </p:cNvCxnSpPr>
            <p:nvPr/>
          </p:nvCxnSpPr>
          <p:spPr bwMode="auto">
            <a:xfrm>
              <a:off x="4283968" y="1789940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1043609" y="2996952"/>
            <a:ext cx="7596007" cy="1439465"/>
            <a:chOff x="1043609" y="2780928"/>
            <a:chExt cx="7596007" cy="1439465"/>
          </a:xfrm>
        </p:grpSpPr>
        <p:sp>
          <p:nvSpPr>
            <p:cNvPr id="138" name="Text Box 196"/>
            <p:cNvSpPr txBox="1">
              <a:spLocks noChangeArrowheads="1"/>
            </p:cNvSpPr>
            <p:nvPr/>
          </p:nvSpPr>
          <p:spPr bwMode="auto">
            <a:xfrm>
              <a:off x="4572000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139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140" name="Text Box 198"/>
            <p:cNvSpPr txBox="1">
              <a:spLocks noChangeArrowheads="1"/>
            </p:cNvSpPr>
            <p:nvPr/>
          </p:nvSpPr>
          <p:spPr bwMode="auto">
            <a:xfrm>
              <a:off x="1211241" y="2780928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141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S5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S4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S3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142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143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144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5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146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57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92" name="直接箭头连接符 191"/>
            <p:cNvCxnSpPr/>
            <p:nvPr/>
          </p:nvCxnSpPr>
          <p:spPr bwMode="auto">
            <a:xfrm flipV="1">
              <a:off x="1331640" y="3068385"/>
              <a:ext cx="3967" cy="108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V="1">
              <a:off x="1357290" y="4149078"/>
              <a:ext cx="320400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1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2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3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5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6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7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8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9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32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33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4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5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9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40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2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43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4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45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6" name="Text Box 198"/>
            <p:cNvSpPr txBox="1">
              <a:spLocks noChangeArrowheads="1"/>
            </p:cNvSpPr>
            <p:nvPr/>
          </p:nvSpPr>
          <p:spPr bwMode="auto">
            <a:xfrm>
              <a:off x="5284804" y="2780928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7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8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9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50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51" name="直接箭头连接符 250"/>
            <p:cNvCxnSpPr/>
            <p:nvPr/>
          </p:nvCxnSpPr>
          <p:spPr bwMode="auto">
            <a:xfrm flipV="1">
              <a:off x="5428919" y="3068385"/>
              <a:ext cx="7856" cy="108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3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4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5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6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7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8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9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0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1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2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3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10800" rIns="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b="1" dirty="0">
                  <a:solidFill>
                    <a:schemeClr val="tx1"/>
                  </a:solidFill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64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5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66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67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68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69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0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1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2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73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S5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S4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S3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1981373" y="5012283"/>
            <a:ext cx="5542955" cy="360238"/>
            <a:chOff x="1403350" y="4869160"/>
            <a:chExt cx="5542955" cy="360238"/>
          </a:xfrm>
        </p:grpSpPr>
        <p:sp>
          <p:nvSpPr>
            <p:cNvPr id="275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ID</a:t>
              </a:r>
            </a:p>
          </p:txBody>
        </p:sp>
        <p:sp>
          <p:nvSpPr>
            <p:cNvPr id="276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EX</a:t>
              </a:r>
            </a:p>
          </p:txBody>
        </p:sp>
        <p:sp>
          <p:nvSpPr>
            <p:cNvPr id="277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278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>
                  <a:solidFill>
                    <a:schemeClr val="tx1"/>
                  </a:solidFill>
                  <a:latin typeface="宋体" panose="02010600030101010101" pitchFamily="2" charset="-122"/>
                </a:rPr>
                <a:t>WB</a:t>
              </a:r>
            </a:p>
          </p:txBody>
        </p:sp>
        <p:sp>
          <p:nvSpPr>
            <p:cNvPr id="279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280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horz" lIns="18000" tIns="10800" rIns="18000" bIns="10800" anchor="ctr" anchorCtr="1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MUX</a:t>
              </a: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82" name="直接箭头连接符 25"/>
            <p:cNvCxnSpPr>
              <a:stCxn id="279" idx="3"/>
              <a:endCxn id="275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5"/>
            <p:cNvCxnSpPr>
              <a:stCxn id="280" idx="3"/>
              <a:endCxn id="276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5"/>
            <p:cNvCxnSpPr>
              <a:stCxn id="276" idx="3"/>
              <a:endCxn id="277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5"/>
            <p:cNvCxnSpPr>
              <a:stCxn id="277" idx="3"/>
              <a:endCxn id="278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9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90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1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2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endParaRPr kumimoji="0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93" name="Text Box 281"/>
          <p:cNvSpPr txBox="1">
            <a:spLocks noChangeArrowheads="1"/>
          </p:cNvSpPr>
          <p:nvPr/>
        </p:nvSpPr>
        <p:spPr bwMode="auto">
          <a:xfrm>
            <a:off x="3784918" y="5458066"/>
            <a:ext cx="4675514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顺序流水线、乱序流水线</a:t>
            </a:r>
          </a:p>
        </p:txBody>
      </p:sp>
      <p:grpSp>
        <p:nvGrpSpPr>
          <p:cNvPr id="294" name="组合 293"/>
          <p:cNvGrpSpPr/>
          <p:nvPr/>
        </p:nvGrpSpPr>
        <p:grpSpPr>
          <a:xfrm>
            <a:off x="6677556" y="1628806"/>
            <a:ext cx="2070908" cy="1152122"/>
            <a:chOff x="5287174" y="1428742"/>
            <a:chExt cx="2070908" cy="1152122"/>
          </a:xfrm>
        </p:grpSpPr>
        <p:cxnSp>
          <p:nvCxnSpPr>
            <p:cNvPr id="295" name="直接箭头连接符 82"/>
            <p:cNvCxnSpPr/>
            <p:nvPr/>
          </p:nvCxnSpPr>
          <p:spPr bwMode="auto">
            <a:xfrm rot="10800000">
              <a:off x="5287174" y="1428742"/>
              <a:ext cx="427834" cy="328519"/>
            </a:xfrm>
            <a:prstGeom prst="bentConnector3">
              <a:avLst>
                <a:gd name="adj1" fmla="val -1651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6" name="直接箭头连接符 82"/>
            <p:cNvCxnSpPr/>
            <p:nvPr/>
          </p:nvCxnSpPr>
          <p:spPr bwMode="auto">
            <a:xfrm rot="5400000">
              <a:off x="5099392" y="1965248"/>
              <a:ext cx="823604" cy="40762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97" name="Text Box 220"/>
            <p:cNvSpPr txBox="1">
              <a:spLocks noChangeArrowheads="1"/>
            </p:cNvSpPr>
            <p:nvPr/>
          </p:nvSpPr>
          <p:spPr bwMode="auto">
            <a:xfrm>
              <a:off x="5786446" y="1721328"/>
              <a:ext cx="1571636" cy="57150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+mn-lt"/>
                </a:rPr>
                <a:t>动态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→多功能</a:t>
              </a:r>
              <a:endParaRPr lang="en-US" altLang="zh-CN" sz="1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单功能→静态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3" name="Text Box 4">
            <a:extLst>
              <a:ext uri="{FF2B5EF4-FFF2-40B4-BE49-F238E27FC236}">
                <a16:creationId xmlns:a16="http://schemas.microsoft.com/office/drawing/2014/main" id="{2CB831F1-238C-4FCA-8D62-18F369DDF9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5500" y="5949280"/>
            <a:ext cx="7503795" cy="424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示例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理想流水线</a:t>
            </a:r>
            <a:r>
              <a:rPr lang="zh-CN" sz="20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为线性、动态、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按序流动</a:t>
            </a:r>
            <a:r>
              <a:rPr lang="zh-CN" sz="20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、标量流水线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293" grpId="0"/>
      <p:bldP spid="113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35"/>
          <p:cNvSpPr txBox="1">
            <a:spLocks noChangeArrowheads="1"/>
          </p:cNvSpPr>
          <p:nvPr/>
        </p:nvSpPr>
        <p:spPr bwMode="auto">
          <a:xfrm>
            <a:off x="179387" y="908720"/>
            <a:ext cx="7458473" cy="21185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吞吐率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C00000"/>
                </a:solidFill>
                <a:latin typeface="+mn-lt"/>
              </a:rPr>
              <a:t>Through Put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TP</a:t>
            </a:r>
            <a:r>
              <a:rPr lang="zh-CN" altLang="en-US" sz="2200" dirty="0">
                <a:solidFill>
                  <a:schemeClr val="tx1"/>
                </a:solidFill>
              </a:rPr>
              <a:t>＝任务数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处理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个任务总时间</a:t>
            </a:r>
            <a:endParaRPr lang="en-US" altLang="zh-CN" sz="2200" b="1" dirty="0"/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实际吞吐率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最大吞吐率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2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优化吞吐率的方法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06" name="Text Box 37"/>
          <p:cNvSpPr txBox="1">
            <a:spLocks noChangeArrowheads="1"/>
          </p:cNvSpPr>
          <p:nvPr/>
        </p:nvSpPr>
        <p:spPr bwMode="auto">
          <a:xfrm>
            <a:off x="2699792" y="1412776"/>
            <a:ext cx="5688632" cy="15927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    </a:t>
            </a:r>
            <a:r>
              <a:rPr lang="zh-CN" altLang="en-US" baseline="-25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sz="2000" i="1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/>
              <a:t>max</a:t>
            </a:r>
            <a:r>
              <a:rPr lang="en-US" altLang="zh-CN" sz="2000" dirty="0">
                <a:solidFill>
                  <a:schemeClr val="tx1"/>
                </a:solidFill>
              </a:rPr>
              <a:t>{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sz="2000" i="1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000" i="1" baseline="-18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5000"/>
              </a:lnSpc>
              <a:spcBef>
                <a:spcPts val="700"/>
              </a:spcBef>
            </a:pPr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&gt;&gt;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>
                <a:solidFill>
                  <a:schemeClr val="tx1"/>
                </a:solidFill>
              </a:rPr>
              <a:t>时，</a:t>
            </a:r>
            <a:r>
              <a:rPr lang="en-US" altLang="zh-CN" b="1" i="1" dirty="0" err="1">
                <a:solidFill>
                  <a:schemeClr val="tx1"/>
                </a:solidFill>
                <a:latin typeface="+mn-lt"/>
              </a:rPr>
              <a:t>TP</a:t>
            </a:r>
            <a:r>
              <a:rPr lang="en-US" altLang="zh-CN" b="1" baseline="-16000" dirty="0" err="1">
                <a:solidFill>
                  <a:schemeClr val="tx1"/>
                </a:solidFill>
              </a:rPr>
              <a:t>max</a:t>
            </a:r>
            <a:r>
              <a:rPr lang="zh-CN" altLang="en-US" b="1" dirty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</a:rPr>
              <a:t>1/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b="1" i="1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="1" dirty="0">
                <a:solidFill>
                  <a:schemeClr val="tx1"/>
                </a:solidFill>
              </a:rPr>
              <a:t>，即拍长的倒数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减少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Δ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即消除瓶颈段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、流水线的性能指标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208"/>
          <p:cNvSpPr txBox="1">
            <a:spLocks noChangeArrowheads="1"/>
          </p:cNvSpPr>
          <p:nvPr/>
        </p:nvSpPr>
        <p:spPr bwMode="auto">
          <a:xfrm>
            <a:off x="179512" y="3019018"/>
            <a:ext cx="4104183" cy="306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  瓶颈段处理方案：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zh-CN" altLang="en-US" dirty="0">
                <a:solidFill>
                  <a:srgbClr val="0070C0"/>
                </a:solidFill>
              </a:rPr>
              <a:t>①细分瓶颈段</a:t>
            </a:r>
            <a:r>
              <a:rPr lang="en-US" altLang="zh-CN" dirty="0">
                <a:solidFill>
                  <a:srgbClr val="0070C0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zh-CN" altLang="en-US" dirty="0">
                <a:solidFill>
                  <a:srgbClr val="0070C0"/>
                </a:solidFill>
              </a:rPr>
              <a:t>②重复设置部件</a:t>
            </a:r>
            <a:r>
              <a:rPr lang="en-US" altLang="zh-CN" dirty="0">
                <a:solidFill>
                  <a:srgbClr val="0070C0"/>
                </a:solidFill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            (</a:t>
            </a:r>
            <a:r>
              <a:rPr lang="zh-CN" altLang="en-US" sz="1800" dirty="0">
                <a:solidFill>
                  <a:schemeClr val="tx1"/>
                </a:solidFill>
              </a:rPr>
              <a:t>轮流使用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            (</a:t>
            </a:r>
            <a:r>
              <a:rPr lang="zh-CN" altLang="en-US" sz="1800" dirty="0">
                <a:solidFill>
                  <a:schemeClr val="tx1"/>
                </a:solidFill>
              </a:rPr>
              <a:t>控制方法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graphicFrame>
        <p:nvGraphicFramePr>
          <p:cNvPr id="104" name="Object 48"/>
          <p:cNvGraphicFramePr>
            <a:graphicFrameLocks noChangeAspect="1"/>
          </p:cNvGraphicFramePr>
          <p:nvPr/>
        </p:nvGraphicFramePr>
        <p:xfrm>
          <a:off x="2812068" y="1412776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0" imgH="5791200" progId="Equation.DSMT4">
                  <p:embed/>
                </p:oleObj>
              </mc:Choice>
              <mc:Fallback>
                <p:oleObj name="Equation" r:id="rId3" imgW="24384000" imgH="5791200" progId="Equation.DSMT4">
                  <p:embed/>
                  <p:pic>
                    <p:nvPicPr>
                      <p:cNvPr id="0" name="图片 37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068" y="1412776"/>
                        <a:ext cx="2809875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779912" y="2996952"/>
            <a:ext cx="3966408" cy="504056"/>
            <a:chOff x="4499099" y="2564904"/>
            <a:chExt cx="3966408" cy="504056"/>
          </a:xfrm>
        </p:grpSpPr>
        <p:sp>
          <p:nvSpPr>
            <p:cNvPr id="15" name="Line 211"/>
            <p:cNvSpPr>
              <a:spLocks noChangeShapeType="1"/>
            </p:cNvSpPr>
            <p:nvPr/>
          </p:nvSpPr>
          <p:spPr bwMode="auto">
            <a:xfrm>
              <a:off x="4499099" y="2924944"/>
              <a:ext cx="23686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2"/>
            <p:cNvSpPr>
              <a:spLocks noChangeShapeType="1"/>
            </p:cNvSpPr>
            <p:nvPr/>
          </p:nvSpPr>
          <p:spPr bwMode="auto">
            <a:xfrm>
              <a:off x="5214317" y="2924944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13"/>
            <p:cNvSpPr>
              <a:spLocks noChangeShapeType="1"/>
            </p:cNvSpPr>
            <p:nvPr/>
          </p:nvSpPr>
          <p:spPr bwMode="auto">
            <a:xfrm>
              <a:off x="6009655" y="2924944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4"/>
            <p:cNvSpPr>
              <a:spLocks noChangeShapeType="1"/>
            </p:cNvSpPr>
            <p:nvPr/>
          </p:nvSpPr>
          <p:spPr bwMode="auto">
            <a:xfrm>
              <a:off x="7453253" y="2924944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5"/>
            <p:cNvSpPr>
              <a:spLocks noChangeShapeType="1"/>
            </p:cNvSpPr>
            <p:nvPr/>
          </p:nvSpPr>
          <p:spPr bwMode="auto">
            <a:xfrm>
              <a:off x="8248590" y="2924944"/>
              <a:ext cx="21691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16"/>
            <p:cNvSpPr txBox="1">
              <a:spLocks noChangeArrowheads="1"/>
            </p:cNvSpPr>
            <p:nvPr/>
          </p:nvSpPr>
          <p:spPr bwMode="auto">
            <a:xfrm>
              <a:off x="4735966" y="2780928"/>
              <a:ext cx="40126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21" name="Text Box 217"/>
            <p:cNvSpPr txBox="1">
              <a:spLocks noChangeArrowheads="1"/>
            </p:cNvSpPr>
            <p:nvPr/>
          </p:nvSpPr>
          <p:spPr bwMode="auto">
            <a:xfrm>
              <a:off x="4788023" y="2564904"/>
              <a:ext cx="3459633" cy="21602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3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 Box 218"/>
            <p:cNvSpPr txBox="1">
              <a:spLocks noChangeArrowheads="1"/>
            </p:cNvSpPr>
            <p:nvPr/>
          </p:nvSpPr>
          <p:spPr bwMode="auto">
            <a:xfrm>
              <a:off x="5504830" y="2780928"/>
              <a:ext cx="43024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23" name="Text Box 219"/>
            <p:cNvSpPr txBox="1">
              <a:spLocks noChangeArrowheads="1"/>
            </p:cNvSpPr>
            <p:nvPr/>
          </p:nvSpPr>
          <p:spPr bwMode="auto">
            <a:xfrm>
              <a:off x="6300166" y="2780960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24" name="Text Box 220"/>
            <p:cNvSpPr txBox="1">
              <a:spLocks noChangeArrowheads="1"/>
            </p:cNvSpPr>
            <p:nvPr/>
          </p:nvSpPr>
          <p:spPr bwMode="auto">
            <a:xfrm>
              <a:off x="7743765" y="2780960"/>
              <a:ext cx="42863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07" name="Text Box 216"/>
            <p:cNvSpPr txBox="1">
              <a:spLocks noChangeArrowheads="1"/>
            </p:cNvSpPr>
            <p:nvPr/>
          </p:nvSpPr>
          <p:spPr bwMode="auto">
            <a:xfrm>
              <a:off x="5137234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 Box 216"/>
            <p:cNvSpPr txBox="1">
              <a:spLocks noChangeArrowheads="1"/>
            </p:cNvSpPr>
            <p:nvPr/>
          </p:nvSpPr>
          <p:spPr bwMode="auto">
            <a:xfrm>
              <a:off x="5935077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 Box 216"/>
            <p:cNvSpPr txBox="1">
              <a:spLocks noChangeArrowheads="1"/>
            </p:cNvSpPr>
            <p:nvPr/>
          </p:nvSpPr>
          <p:spPr bwMode="auto">
            <a:xfrm>
              <a:off x="7380312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 Box 216"/>
            <p:cNvSpPr txBox="1">
              <a:spLocks noChangeArrowheads="1"/>
            </p:cNvSpPr>
            <p:nvPr/>
          </p:nvSpPr>
          <p:spPr bwMode="auto">
            <a:xfrm>
              <a:off x="8172400" y="2780928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82192" y="3645024"/>
            <a:ext cx="4900686" cy="504056"/>
            <a:chOff x="3563888" y="3861048"/>
            <a:chExt cx="4900686" cy="504056"/>
          </a:xfrm>
        </p:grpSpPr>
        <p:sp>
          <p:nvSpPr>
            <p:cNvPr id="115" name="Line 211"/>
            <p:cNvSpPr>
              <a:spLocks noChangeShapeType="1"/>
            </p:cNvSpPr>
            <p:nvPr/>
          </p:nvSpPr>
          <p:spPr bwMode="auto">
            <a:xfrm>
              <a:off x="3563888" y="4221088"/>
              <a:ext cx="23686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12"/>
            <p:cNvSpPr>
              <a:spLocks noChangeShapeType="1"/>
            </p:cNvSpPr>
            <p:nvPr/>
          </p:nvSpPr>
          <p:spPr bwMode="auto">
            <a:xfrm>
              <a:off x="4279106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13"/>
            <p:cNvSpPr>
              <a:spLocks noChangeShapeType="1"/>
            </p:cNvSpPr>
            <p:nvPr/>
          </p:nvSpPr>
          <p:spPr bwMode="auto">
            <a:xfrm>
              <a:off x="5074444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14"/>
            <p:cNvSpPr>
              <a:spLocks noChangeShapeType="1"/>
            </p:cNvSpPr>
            <p:nvPr/>
          </p:nvSpPr>
          <p:spPr bwMode="auto">
            <a:xfrm>
              <a:off x="7452320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15"/>
            <p:cNvSpPr>
              <a:spLocks noChangeShapeType="1"/>
            </p:cNvSpPr>
            <p:nvPr/>
          </p:nvSpPr>
          <p:spPr bwMode="auto">
            <a:xfrm>
              <a:off x="8247657" y="4221088"/>
              <a:ext cx="21691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6"/>
            <p:cNvSpPr txBox="1">
              <a:spLocks noChangeArrowheads="1"/>
            </p:cNvSpPr>
            <p:nvPr/>
          </p:nvSpPr>
          <p:spPr bwMode="auto">
            <a:xfrm>
              <a:off x="3800755" y="4077072"/>
              <a:ext cx="40126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21" name="Text Box 217"/>
            <p:cNvSpPr txBox="1">
              <a:spLocks noChangeArrowheads="1"/>
            </p:cNvSpPr>
            <p:nvPr/>
          </p:nvSpPr>
          <p:spPr bwMode="auto">
            <a:xfrm>
              <a:off x="3852812" y="3861048"/>
              <a:ext cx="4395737" cy="21602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218"/>
            <p:cNvSpPr txBox="1">
              <a:spLocks noChangeArrowheads="1"/>
            </p:cNvSpPr>
            <p:nvPr/>
          </p:nvSpPr>
          <p:spPr bwMode="auto">
            <a:xfrm>
              <a:off x="4569619" y="4077072"/>
              <a:ext cx="43024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23" name="Text Box 219"/>
            <p:cNvSpPr txBox="1">
              <a:spLocks noChangeArrowheads="1"/>
            </p:cNvSpPr>
            <p:nvPr/>
          </p:nvSpPr>
          <p:spPr bwMode="auto">
            <a:xfrm>
              <a:off x="5364088" y="4077072"/>
              <a:ext cx="43204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S3a</a:t>
              </a:r>
            </a:p>
          </p:txBody>
        </p:sp>
        <p:sp>
          <p:nvSpPr>
            <p:cNvPr id="124" name="Text Box 220"/>
            <p:cNvSpPr txBox="1">
              <a:spLocks noChangeArrowheads="1"/>
            </p:cNvSpPr>
            <p:nvPr/>
          </p:nvSpPr>
          <p:spPr bwMode="auto">
            <a:xfrm>
              <a:off x="7742832" y="4077104"/>
              <a:ext cx="42863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25" name="Text Box 216"/>
            <p:cNvSpPr txBox="1">
              <a:spLocks noChangeArrowheads="1"/>
            </p:cNvSpPr>
            <p:nvPr/>
          </p:nvSpPr>
          <p:spPr bwMode="auto">
            <a:xfrm>
              <a:off x="4202023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 Box 216"/>
            <p:cNvSpPr txBox="1">
              <a:spLocks noChangeArrowheads="1"/>
            </p:cNvSpPr>
            <p:nvPr/>
          </p:nvSpPr>
          <p:spPr bwMode="auto">
            <a:xfrm>
              <a:off x="4999866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216"/>
            <p:cNvSpPr txBox="1">
              <a:spLocks noChangeArrowheads="1"/>
            </p:cNvSpPr>
            <p:nvPr/>
          </p:nvSpPr>
          <p:spPr bwMode="auto">
            <a:xfrm>
              <a:off x="5796136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 Box 216"/>
            <p:cNvSpPr txBox="1">
              <a:spLocks noChangeArrowheads="1"/>
            </p:cNvSpPr>
            <p:nvPr/>
          </p:nvSpPr>
          <p:spPr bwMode="auto">
            <a:xfrm>
              <a:off x="8171467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9" name="Line 213"/>
            <p:cNvSpPr>
              <a:spLocks noChangeShapeType="1"/>
            </p:cNvSpPr>
            <p:nvPr/>
          </p:nvSpPr>
          <p:spPr bwMode="auto">
            <a:xfrm>
              <a:off x="5868144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219"/>
            <p:cNvSpPr txBox="1">
              <a:spLocks noChangeArrowheads="1"/>
            </p:cNvSpPr>
            <p:nvPr/>
          </p:nvSpPr>
          <p:spPr bwMode="auto">
            <a:xfrm>
              <a:off x="6157788" y="4077072"/>
              <a:ext cx="43204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S3a</a:t>
              </a:r>
            </a:p>
          </p:txBody>
        </p:sp>
        <p:sp>
          <p:nvSpPr>
            <p:cNvPr id="131" name="Text Box 216"/>
            <p:cNvSpPr txBox="1">
              <a:spLocks noChangeArrowheads="1"/>
            </p:cNvSpPr>
            <p:nvPr/>
          </p:nvSpPr>
          <p:spPr bwMode="auto">
            <a:xfrm>
              <a:off x="6589836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2" name="Line 213"/>
            <p:cNvSpPr>
              <a:spLocks noChangeShapeType="1"/>
            </p:cNvSpPr>
            <p:nvPr/>
          </p:nvSpPr>
          <p:spPr bwMode="auto">
            <a:xfrm>
              <a:off x="6660232" y="4221088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219"/>
            <p:cNvSpPr txBox="1">
              <a:spLocks noChangeArrowheads="1"/>
            </p:cNvSpPr>
            <p:nvPr/>
          </p:nvSpPr>
          <p:spPr bwMode="auto">
            <a:xfrm>
              <a:off x="6949876" y="4077072"/>
              <a:ext cx="43204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S3a</a:t>
              </a:r>
            </a:p>
          </p:txBody>
        </p:sp>
        <p:sp>
          <p:nvSpPr>
            <p:cNvPr id="134" name="Text Box 216"/>
            <p:cNvSpPr txBox="1">
              <a:spLocks noChangeArrowheads="1"/>
            </p:cNvSpPr>
            <p:nvPr/>
          </p:nvSpPr>
          <p:spPr bwMode="auto">
            <a:xfrm>
              <a:off x="7381924" y="4077072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79912" y="4365104"/>
            <a:ext cx="5184576" cy="1224136"/>
            <a:chOff x="3415312" y="4437112"/>
            <a:chExt cx="5184576" cy="1224136"/>
          </a:xfrm>
        </p:grpSpPr>
        <p:cxnSp>
          <p:nvCxnSpPr>
            <p:cNvPr id="74" name="直接箭头连接符 73"/>
            <p:cNvCxnSpPr/>
            <p:nvPr/>
          </p:nvCxnSpPr>
          <p:spPr bwMode="auto">
            <a:xfrm flipV="1">
              <a:off x="4855472" y="5147811"/>
              <a:ext cx="22058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727110" y="4793731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8314136" y="5150923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6727111" y="5150921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6727111" y="5508112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Text Box 216"/>
            <p:cNvSpPr txBox="1">
              <a:spLocks noChangeArrowheads="1"/>
            </p:cNvSpPr>
            <p:nvPr/>
          </p:nvSpPr>
          <p:spPr bwMode="auto">
            <a:xfrm>
              <a:off x="7012862" y="4650856"/>
              <a:ext cx="285752" cy="10001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7298614" y="5150922"/>
              <a:ext cx="1440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5076056" y="4793731"/>
              <a:ext cx="504999" cy="15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5076056" y="5152510"/>
              <a:ext cx="503412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075112" y="5509701"/>
              <a:ext cx="505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>
              <a:off x="5076056" y="4795320"/>
              <a:ext cx="0" cy="712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6" name="Line 211"/>
            <p:cNvSpPr>
              <a:spLocks noChangeShapeType="1"/>
            </p:cNvSpPr>
            <p:nvPr/>
          </p:nvSpPr>
          <p:spPr bwMode="auto">
            <a:xfrm>
              <a:off x="3415312" y="5157192"/>
              <a:ext cx="23686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12"/>
            <p:cNvSpPr>
              <a:spLocks noChangeShapeType="1"/>
            </p:cNvSpPr>
            <p:nvPr/>
          </p:nvSpPr>
          <p:spPr bwMode="auto">
            <a:xfrm>
              <a:off x="4130530" y="5157192"/>
              <a:ext cx="290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216"/>
            <p:cNvSpPr txBox="1">
              <a:spLocks noChangeArrowheads="1"/>
            </p:cNvSpPr>
            <p:nvPr/>
          </p:nvSpPr>
          <p:spPr bwMode="auto">
            <a:xfrm>
              <a:off x="3652179" y="5013176"/>
              <a:ext cx="40126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39" name="Text Box 218"/>
            <p:cNvSpPr txBox="1">
              <a:spLocks noChangeArrowheads="1"/>
            </p:cNvSpPr>
            <p:nvPr/>
          </p:nvSpPr>
          <p:spPr bwMode="auto">
            <a:xfrm>
              <a:off x="4421043" y="5013176"/>
              <a:ext cx="43024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40" name="Text Box 216"/>
            <p:cNvSpPr txBox="1">
              <a:spLocks noChangeArrowheads="1"/>
            </p:cNvSpPr>
            <p:nvPr/>
          </p:nvSpPr>
          <p:spPr bwMode="auto">
            <a:xfrm>
              <a:off x="4053447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216"/>
            <p:cNvSpPr txBox="1">
              <a:spLocks noChangeArrowheads="1"/>
            </p:cNvSpPr>
            <p:nvPr/>
          </p:nvSpPr>
          <p:spPr bwMode="auto">
            <a:xfrm>
              <a:off x="5575037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 Box 216"/>
            <p:cNvSpPr txBox="1">
              <a:spLocks noChangeArrowheads="1"/>
            </p:cNvSpPr>
            <p:nvPr/>
          </p:nvSpPr>
          <p:spPr bwMode="auto">
            <a:xfrm>
              <a:off x="5580112" y="465313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 Box 216"/>
            <p:cNvSpPr txBox="1">
              <a:spLocks noChangeArrowheads="1"/>
            </p:cNvSpPr>
            <p:nvPr/>
          </p:nvSpPr>
          <p:spPr bwMode="auto">
            <a:xfrm>
              <a:off x="5580112" y="537321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 Box 219"/>
            <p:cNvSpPr txBox="1">
              <a:spLocks noChangeArrowheads="1"/>
            </p:cNvSpPr>
            <p:nvPr/>
          </p:nvSpPr>
          <p:spPr bwMode="auto">
            <a:xfrm>
              <a:off x="5652120" y="4653168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S3a</a:t>
              </a:r>
            </a:p>
          </p:txBody>
        </p:sp>
        <p:sp>
          <p:nvSpPr>
            <p:cNvPr id="145" name="Text Box 219"/>
            <p:cNvSpPr txBox="1">
              <a:spLocks noChangeArrowheads="1"/>
            </p:cNvSpPr>
            <p:nvPr/>
          </p:nvSpPr>
          <p:spPr bwMode="auto">
            <a:xfrm>
              <a:off x="5652120" y="5013208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S3b</a:t>
              </a:r>
            </a:p>
          </p:txBody>
        </p:sp>
        <p:sp>
          <p:nvSpPr>
            <p:cNvPr id="146" name="Text Box 219"/>
            <p:cNvSpPr txBox="1">
              <a:spLocks noChangeArrowheads="1"/>
            </p:cNvSpPr>
            <p:nvPr/>
          </p:nvSpPr>
          <p:spPr bwMode="auto">
            <a:xfrm>
              <a:off x="5652120" y="5373248"/>
              <a:ext cx="108014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S3c</a:t>
              </a:r>
            </a:p>
          </p:txBody>
        </p:sp>
        <p:sp>
          <p:nvSpPr>
            <p:cNvPr id="148" name="Text Box 216"/>
            <p:cNvSpPr txBox="1">
              <a:spLocks noChangeArrowheads="1"/>
            </p:cNvSpPr>
            <p:nvPr/>
          </p:nvSpPr>
          <p:spPr bwMode="auto">
            <a:xfrm>
              <a:off x="7450040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 Box 220"/>
            <p:cNvSpPr txBox="1">
              <a:spLocks noChangeArrowheads="1"/>
            </p:cNvSpPr>
            <p:nvPr/>
          </p:nvSpPr>
          <p:spPr bwMode="auto">
            <a:xfrm>
              <a:off x="7807800" y="5013208"/>
              <a:ext cx="428635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51" name="Text Box 216"/>
            <p:cNvSpPr txBox="1">
              <a:spLocks noChangeArrowheads="1"/>
            </p:cNvSpPr>
            <p:nvPr/>
          </p:nvSpPr>
          <p:spPr bwMode="auto">
            <a:xfrm>
              <a:off x="8236435" y="5013176"/>
              <a:ext cx="77083" cy="2880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>
              <a:off x="7522048" y="5157192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3" name="Text Box 217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4823918" cy="21602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 err="1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3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Δ</a:t>
              </a:r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02911" y="4807416"/>
            <a:ext cx="2365433" cy="1249856"/>
            <a:chOff x="5302911" y="4807416"/>
            <a:chExt cx="2365433" cy="1249856"/>
          </a:xfrm>
        </p:grpSpPr>
        <p:sp>
          <p:nvSpPr>
            <p:cNvPr id="154" name="Text Box 216"/>
            <p:cNvSpPr txBox="1">
              <a:spLocks noChangeArrowheads="1"/>
            </p:cNvSpPr>
            <p:nvPr/>
          </p:nvSpPr>
          <p:spPr bwMode="auto">
            <a:xfrm>
              <a:off x="5302911" y="5735537"/>
              <a:ext cx="785817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译码器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/>
            <p:cNvCxnSpPr>
              <a:stCxn id="157" idx="1"/>
              <a:endCxn id="154" idx="3"/>
            </p:cNvCxnSpPr>
            <p:nvPr/>
          </p:nvCxnSpPr>
          <p:spPr bwMode="auto">
            <a:xfrm flipH="1">
              <a:off x="6088728" y="5878412"/>
              <a:ext cx="437748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6" name="直接箭头连接符 93"/>
            <p:cNvCxnSpPr>
              <a:stCxn id="157" idx="3"/>
            </p:cNvCxnSpPr>
            <p:nvPr/>
          </p:nvCxnSpPr>
          <p:spPr bwMode="auto">
            <a:xfrm flipV="1">
              <a:off x="7240856" y="5578980"/>
              <a:ext cx="279482" cy="29943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 Box 216"/>
            <p:cNvSpPr txBox="1">
              <a:spLocks noChangeArrowheads="1"/>
            </p:cNvSpPr>
            <p:nvPr/>
          </p:nvSpPr>
          <p:spPr bwMode="auto">
            <a:xfrm>
              <a:off x="6526476" y="5735536"/>
              <a:ext cx="71438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计数器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直接箭头连接符 81"/>
            <p:cNvCxnSpPr/>
            <p:nvPr/>
          </p:nvCxnSpPr>
          <p:spPr bwMode="auto">
            <a:xfrm rot="5400000" flipH="1" flipV="1">
              <a:off x="5263772" y="5045478"/>
              <a:ext cx="921281" cy="445157"/>
            </a:xfrm>
            <a:prstGeom prst="bentConnector3">
              <a:avLst>
                <a:gd name="adj1" fmla="val 100263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9" name="直接箭头连接符 81"/>
            <p:cNvCxnSpPr/>
            <p:nvPr/>
          </p:nvCxnSpPr>
          <p:spPr bwMode="auto">
            <a:xfrm rot="5400000" flipH="1" flipV="1">
              <a:off x="5514455" y="5297869"/>
              <a:ext cx="573053" cy="288602"/>
            </a:xfrm>
            <a:prstGeom prst="bentConnector3">
              <a:avLst>
                <a:gd name="adj1" fmla="val 99647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0" name="直接箭头连接符 81"/>
            <p:cNvCxnSpPr/>
            <p:nvPr/>
          </p:nvCxnSpPr>
          <p:spPr bwMode="auto">
            <a:xfrm rot="5400000" flipH="1" flipV="1">
              <a:off x="5769422" y="5560248"/>
              <a:ext cx="206848" cy="143731"/>
            </a:xfrm>
            <a:prstGeom prst="bentConnector3">
              <a:avLst>
                <a:gd name="adj1" fmla="val 98779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4" name="Text Box 196"/>
            <p:cNvSpPr txBox="1">
              <a:spLocks noChangeArrowheads="1"/>
            </p:cNvSpPr>
            <p:nvPr/>
          </p:nvSpPr>
          <p:spPr bwMode="auto">
            <a:xfrm>
              <a:off x="7308344" y="5877272"/>
              <a:ext cx="360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 i="1" dirty="0">
                  <a:solidFill>
                    <a:schemeClr val="tx1"/>
                  </a:solidFill>
                  <a:latin typeface="+mn-lt"/>
                  <a:ea typeface="+mn-ea"/>
                </a:rPr>
                <a:t>x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+2</a:t>
              </a:r>
              <a:endParaRPr lang="zh-CN" altLang="en-US" sz="1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Text Box 196"/>
            <p:cNvSpPr txBox="1">
              <a:spLocks noChangeArrowheads="1"/>
            </p:cNvSpPr>
            <p:nvPr/>
          </p:nvSpPr>
          <p:spPr bwMode="auto">
            <a:xfrm>
              <a:off x="6228184" y="5877272"/>
              <a:ext cx="216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 i="1" dirty="0">
                  <a:solidFill>
                    <a:schemeClr val="tx1"/>
                  </a:solidFill>
                  <a:latin typeface="+mn-lt"/>
                  <a:ea typeface="+mn-ea"/>
                </a:rPr>
                <a:t>x</a:t>
              </a:r>
              <a:endParaRPr lang="zh-CN" altLang="en-US" sz="1600" b="0" i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15931" y="332656"/>
            <a:ext cx="6948357" cy="2208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加速比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C00000"/>
                </a:solidFill>
                <a:latin typeface="+mn-lt"/>
              </a:rPr>
              <a:t>Speedup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＝串行执行时间</a:t>
            </a: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流水执行时间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实际加速比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9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最大加速比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2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优化加速比的方法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214282" y="2536785"/>
            <a:ext cx="8929718" cy="31316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效率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800" b="0" dirty="0" err="1">
                <a:solidFill>
                  <a:srgbClr val="C00000"/>
                </a:solidFill>
                <a:latin typeface="+mn-lt"/>
              </a:rPr>
              <a:t>Effciency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spc="-80" dirty="0">
                <a:solidFill>
                  <a:schemeClr val="tx1"/>
                </a:solidFill>
              </a:rPr>
              <a:t>即部件利用率，</a:t>
            </a:r>
            <a:r>
              <a:rPr lang="en-US" altLang="zh-CN" b="1" i="1" spc="-80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sz="2200" spc="-80" dirty="0">
                <a:solidFill>
                  <a:schemeClr val="tx1"/>
                </a:solidFill>
              </a:rPr>
              <a:t>＝</a:t>
            </a:r>
            <a:r>
              <a:rPr lang="zh-CN" altLang="en-US" sz="2200" b="1" spc="-80" dirty="0">
                <a:solidFill>
                  <a:schemeClr val="tx1"/>
                </a:solidFill>
              </a:rPr>
              <a:t>部件使用时间</a:t>
            </a:r>
            <a:r>
              <a:rPr lang="en-US" altLang="zh-CN" b="1" spc="-80" dirty="0">
                <a:solidFill>
                  <a:schemeClr val="tx1"/>
                </a:solidFill>
              </a:rPr>
              <a:t>/</a:t>
            </a:r>
            <a:r>
              <a:rPr lang="zh-CN" altLang="en-US" sz="2200" spc="-80" dirty="0">
                <a:solidFill>
                  <a:schemeClr val="tx1"/>
                </a:solidFill>
              </a:rPr>
              <a:t>流水执行总时间</a:t>
            </a:r>
            <a:endParaRPr lang="en-US" altLang="zh-CN" sz="2200" spc="-8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         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sz="2200" spc="-80" dirty="0">
                <a:solidFill>
                  <a:schemeClr val="tx1"/>
                </a:solidFill>
              </a:rPr>
              <a:t>任务所占时空区</a:t>
            </a:r>
            <a:r>
              <a:rPr lang="en-US" altLang="zh-CN" sz="2200" spc="-80" dirty="0">
                <a:solidFill>
                  <a:schemeClr val="tx1"/>
                </a:solidFill>
              </a:rPr>
              <a:t>/m</a:t>
            </a:r>
            <a:r>
              <a:rPr lang="zh-CN" altLang="en-US" sz="2200" spc="-80" dirty="0">
                <a:solidFill>
                  <a:schemeClr val="tx1"/>
                </a:solidFill>
              </a:rPr>
              <a:t>个段总时空区</a:t>
            </a:r>
            <a:endParaRPr lang="en-US" altLang="zh-CN" sz="2200" spc="-80" dirty="0">
              <a:solidFill>
                <a:schemeClr val="tx1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1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实际效率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25000"/>
              </a:lnSpc>
              <a:spcBef>
                <a:spcPts val="8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</a:rPr>
              <a:t>最</a:t>
            </a:r>
            <a:r>
              <a:rPr lang="zh-CN" altLang="en-US" dirty="0">
                <a:solidFill>
                  <a:schemeClr val="accent2"/>
                </a:solidFill>
              </a:rPr>
              <a:t>高</a:t>
            </a:r>
            <a:r>
              <a:rPr lang="zh-CN" altLang="en-US" b="1" dirty="0">
                <a:solidFill>
                  <a:schemeClr val="accent2"/>
                </a:solidFill>
              </a:rPr>
              <a:t>效率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优化效率的方法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771799" y="764704"/>
          <a:ext cx="2906762" cy="80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993600" imgH="6400800" progId="Equation.DSMT4">
                  <p:embed/>
                </p:oleObj>
              </mc:Choice>
              <mc:Fallback>
                <p:oleObj name="Equation" r:id="rId3" imgW="24993600" imgH="6400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99" y="764704"/>
                        <a:ext cx="2906762" cy="807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699791" y="1473314"/>
            <a:ext cx="5184576" cy="10413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当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&gt;&gt;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>
                <a:solidFill>
                  <a:schemeClr val="tx1"/>
                </a:solidFill>
              </a:rPr>
              <a:t>时，</a:t>
            </a:r>
            <a:r>
              <a:rPr lang="en-US" altLang="zh-CN" b="1" i="1" dirty="0" err="1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="1" baseline="-16000" dirty="0" err="1">
                <a:solidFill>
                  <a:schemeClr val="tx1"/>
                </a:solidFill>
              </a:rPr>
              <a:t>max</a:t>
            </a:r>
            <a:r>
              <a:rPr lang="zh-CN" altLang="en-US" b="1" dirty="0">
                <a:solidFill>
                  <a:schemeClr val="tx1"/>
                </a:solidFill>
              </a:rPr>
              <a:t>＝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>
                <a:solidFill>
                  <a:schemeClr val="tx1"/>
                </a:solidFill>
              </a:rPr>
              <a:t>，即流水线段数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增加段数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可减小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4" name="Object 55"/>
          <p:cNvGraphicFramePr>
            <a:graphicFrameLocks noChangeAspect="1"/>
          </p:cNvGraphicFramePr>
          <p:nvPr/>
        </p:nvGraphicFramePr>
        <p:xfrm>
          <a:off x="2505025" y="3443288"/>
          <a:ext cx="56673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244000" imgH="5791200" progId="Equation.DSMT4">
                  <p:embed/>
                </p:oleObj>
              </mc:Choice>
              <mc:Fallback>
                <p:oleObj name="Equation" r:id="rId5" imgW="47244000" imgH="5791200" progId="Equation.DSMT4">
                  <p:embed/>
                  <p:pic>
                    <p:nvPicPr>
                      <p:cNvPr id="0" name="图片 39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25" y="3443288"/>
                        <a:ext cx="5667375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411760" y="4073440"/>
            <a:ext cx="5256584" cy="151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对于线性流水线，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TP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·Δ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t</a:t>
            </a:r>
            <a:endParaRPr lang="en-US" altLang="zh-CN" i="1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当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&gt;&gt;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b="1" dirty="0">
                <a:solidFill>
                  <a:schemeClr val="tx1"/>
                </a:solidFill>
              </a:rPr>
              <a:t>时，</a:t>
            </a:r>
            <a:r>
              <a:rPr lang="en-US" altLang="zh-CN" b="1" i="1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altLang="zh-CN" b="1" i="1" baseline="-16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b="1" baseline="-16000" dirty="0">
                <a:solidFill>
                  <a:schemeClr val="tx1"/>
                </a:solidFill>
              </a:rPr>
              <a:t>max</a:t>
            </a:r>
            <a:r>
              <a:rPr lang="zh-CN" altLang="en-US" b="1" dirty="0">
                <a:solidFill>
                  <a:schemeClr val="tx1"/>
                </a:solidFill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增加任务数量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Box 147"/>
          <p:cNvSpPr txBox="1">
            <a:spLocks noChangeArrowheads="1"/>
          </p:cNvSpPr>
          <p:nvPr/>
        </p:nvSpPr>
        <p:spPr bwMode="auto">
          <a:xfrm>
            <a:off x="228600" y="2060848"/>
            <a:ext cx="1823120" cy="33624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算法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性能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分析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pPr>
              <a:defRPr/>
            </a:pPr>
            <a:fld id="{44F41A28-49D9-4EB8-AC76-0C6DBCB12E31}" type="slidenum">
              <a:rPr lang="en-US" altLang="zh-CN"/>
              <a:t>9</a:t>
            </a:fld>
            <a:endParaRPr lang="en-US" altLang="zh-CN" dirty="0"/>
          </a:p>
        </p:txBody>
      </p:sp>
      <p:sp>
        <p:nvSpPr>
          <p:cNvPr id="4100" name="Text Box 121"/>
          <p:cNvSpPr txBox="1">
            <a:spLocks noChangeArrowheads="1"/>
          </p:cNvSpPr>
          <p:nvPr/>
        </p:nvSpPr>
        <p:spPr bwMode="auto">
          <a:xfrm>
            <a:off x="214282" y="332656"/>
            <a:ext cx="866457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例：</a:t>
            </a:r>
            <a:r>
              <a:rPr lang="zh-CN" altLang="en-US" dirty="0">
                <a:solidFill>
                  <a:schemeClr val="tx1"/>
                </a:solidFill>
              </a:rPr>
              <a:t>静态、加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乘双功能流水线中，</a:t>
            </a:r>
            <a:r>
              <a:rPr lang="zh-CN" altLang="en-US" spc="-50" dirty="0">
                <a:solidFill>
                  <a:schemeClr val="tx1"/>
                </a:solidFill>
                <a:latin typeface="+mn-ea"/>
              </a:rPr>
              <a:t>加法功能仅使用</a:t>
            </a:r>
            <a:r>
              <a:rPr lang="en-US" altLang="zh-CN" spc="-5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pc="-50" dirty="0">
                <a:solidFill>
                  <a:schemeClr val="tx1"/>
                </a:solidFill>
                <a:latin typeface="+mn-ea"/>
              </a:rPr>
              <a:t>个段，计算并分析</a:t>
            </a:r>
            <a:r>
              <a:rPr lang="zh-CN" altLang="en-US" dirty="0">
                <a:solidFill>
                  <a:schemeClr val="tx1"/>
                </a:solidFill>
              </a:rPr>
              <a:t>实现∏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i="1" baseline="-16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i="1" baseline="-160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的性能，其中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28499" name="Text Box 147"/>
          <p:cNvSpPr txBox="1">
            <a:spLocks noChangeArrowheads="1"/>
          </p:cNvSpPr>
          <p:nvPr/>
        </p:nvSpPr>
        <p:spPr bwMode="auto">
          <a:xfrm>
            <a:off x="1835696" y="2051869"/>
            <a:ext cx="579636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先完成所有加法、再做乘法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减少功能切换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47664" y="1327488"/>
            <a:ext cx="6686360" cy="714381"/>
            <a:chOff x="1195388" y="2143115"/>
            <a:chExt cx="6686360" cy="714381"/>
          </a:xfrm>
        </p:grpSpPr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1785917" y="2357429"/>
              <a:ext cx="642943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S1</a:t>
              </a:r>
            </a:p>
          </p:txBody>
        </p:sp>
        <p:sp>
          <p:nvSpPr>
            <p:cNvPr id="33" name="Text Box 185"/>
            <p:cNvSpPr txBox="1">
              <a:spLocks noChangeArrowheads="1"/>
            </p:cNvSpPr>
            <p:nvPr/>
          </p:nvSpPr>
          <p:spPr bwMode="auto">
            <a:xfrm>
              <a:off x="3000364" y="2143115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S2</a:t>
              </a:r>
            </a:p>
          </p:txBody>
        </p:sp>
        <p:sp>
          <p:nvSpPr>
            <p:cNvPr id="34" name="Text Box 186"/>
            <p:cNvSpPr txBox="1">
              <a:spLocks noChangeArrowheads="1"/>
            </p:cNvSpPr>
            <p:nvPr/>
          </p:nvSpPr>
          <p:spPr bwMode="auto">
            <a:xfrm>
              <a:off x="4075708" y="2143115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S3</a:t>
              </a:r>
            </a:p>
          </p:txBody>
        </p:sp>
        <p:sp>
          <p:nvSpPr>
            <p:cNvPr id="35" name="Text Box 187"/>
            <p:cNvSpPr txBox="1">
              <a:spLocks noChangeArrowheads="1"/>
            </p:cNvSpPr>
            <p:nvPr/>
          </p:nvSpPr>
          <p:spPr bwMode="auto">
            <a:xfrm>
              <a:off x="5155828" y="2143115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S4</a:t>
              </a:r>
            </a:p>
          </p:txBody>
        </p:sp>
        <p:sp>
          <p:nvSpPr>
            <p:cNvPr id="36" name="Text Box 188"/>
            <p:cNvSpPr txBox="1">
              <a:spLocks noChangeArrowheads="1"/>
            </p:cNvSpPr>
            <p:nvPr/>
          </p:nvSpPr>
          <p:spPr bwMode="auto">
            <a:xfrm>
              <a:off x="4075708" y="2568572"/>
              <a:ext cx="644526" cy="2889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S5</a:t>
              </a:r>
            </a:p>
          </p:txBody>
        </p:sp>
        <p:sp>
          <p:nvSpPr>
            <p:cNvPr id="37" name="Text Box 189"/>
            <p:cNvSpPr txBox="1">
              <a:spLocks noChangeArrowheads="1"/>
            </p:cNvSpPr>
            <p:nvPr/>
          </p:nvSpPr>
          <p:spPr bwMode="auto">
            <a:xfrm>
              <a:off x="6665716" y="2357429"/>
              <a:ext cx="642942" cy="2825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S6</a:t>
              </a:r>
            </a:p>
          </p:txBody>
        </p:sp>
        <p:sp>
          <p:nvSpPr>
            <p:cNvPr id="38" name="Text Box 190"/>
            <p:cNvSpPr txBox="1">
              <a:spLocks noChangeArrowheads="1"/>
            </p:cNvSpPr>
            <p:nvPr/>
          </p:nvSpPr>
          <p:spPr bwMode="auto">
            <a:xfrm>
              <a:off x="6091932" y="2143115"/>
              <a:ext cx="285752" cy="7143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eaVert" lIns="18000" tIns="10800" rIns="18000" bIns="1080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MUX</a:t>
              </a:r>
            </a:p>
          </p:txBody>
        </p:sp>
        <p:cxnSp>
          <p:nvCxnSpPr>
            <p:cNvPr id="39" name="直接箭头连接符 25"/>
            <p:cNvCxnSpPr>
              <a:endCxn id="36" idx="1"/>
            </p:cNvCxnSpPr>
            <p:nvPr/>
          </p:nvCxnSpPr>
          <p:spPr bwMode="auto">
            <a:xfrm>
              <a:off x="2713028" y="2498719"/>
              <a:ext cx="1362680" cy="214315"/>
            </a:xfrm>
            <a:prstGeom prst="bentConnector3">
              <a:avLst>
                <a:gd name="adj1" fmla="val -112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25"/>
            <p:cNvCxnSpPr>
              <a:stCxn id="32" idx="3"/>
            </p:cNvCxnSpPr>
            <p:nvPr/>
          </p:nvCxnSpPr>
          <p:spPr bwMode="auto">
            <a:xfrm>
              <a:off x="2428860" y="2498720"/>
              <a:ext cx="284168" cy="15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直接箭头连接符 25"/>
            <p:cNvCxnSpPr/>
            <p:nvPr/>
          </p:nvCxnSpPr>
          <p:spPr bwMode="auto">
            <a:xfrm flipV="1">
              <a:off x="2716198" y="2285992"/>
              <a:ext cx="282582" cy="214314"/>
            </a:xfrm>
            <a:prstGeom prst="bentConnector3">
              <a:avLst>
                <a:gd name="adj1" fmla="val -918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5"/>
            <p:cNvCxnSpPr>
              <a:stCxn id="33" idx="3"/>
              <a:endCxn id="34" idx="1"/>
            </p:cNvCxnSpPr>
            <p:nvPr/>
          </p:nvCxnSpPr>
          <p:spPr bwMode="auto">
            <a:xfrm>
              <a:off x="3643306" y="2284406"/>
              <a:ext cx="4324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25"/>
            <p:cNvCxnSpPr>
              <a:stCxn id="34" idx="3"/>
              <a:endCxn id="35" idx="1"/>
            </p:cNvCxnSpPr>
            <p:nvPr/>
          </p:nvCxnSpPr>
          <p:spPr bwMode="auto">
            <a:xfrm>
              <a:off x="4718650" y="2284406"/>
              <a:ext cx="4371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25"/>
            <p:cNvCxnSpPr/>
            <p:nvPr/>
          </p:nvCxnSpPr>
          <p:spPr bwMode="auto">
            <a:xfrm>
              <a:off x="5803900" y="2285991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5"/>
            <p:cNvCxnSpPr>
              <a:stCxn id="36" idx="3"/>
            </p:cNvCxnSpPr>
            <p:nvPr/>
          </p:nvCxnSpPr>
          <p:spPr bwMode="auto">
            <a:xfrm>
              <a:off x="4720234" y="2713034"/>
              <a:ext cx="1367834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25"/>
            <p:cNvCxnSpPr/>
            <p:nvPr/>
          </p:nvCxnSpPr>
          <p:spPr bwMode="auto">
            <a:xfrm>
              <a:off x="6379964" y="2500305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25"/>
            <p:cNvCxnSpPr/>
            <p:nvPr/>
          </p:nvCxnSpPr>
          <p:spPr bwMode="auto">
            <a:xfrm>
              <a:off x="1428728" y="2428868"/>
              <a:ext cx="35560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5"/>
            <p:cNvCxnSpPr/>
            <p:nvPr/>
          </p:nvCxnSpPr>
          <p:spPr bwMode="auto">
            <a:xfrm>
              <a:off x="1428728" y="2581268"/>
              <a:ext cx="35560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5"/>
            <p:cNvCxnSpPr/>
            <p:nvPr/>
          </p:nvCxnSpPr>
          <p:spPr bwMode="auto">
            <a:xfrm>
              <a:off x="7308658" y="2500306"/>
              <a:ext cx="35560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144"/>
            <p:cNvSpPr txBox="1">
              <a:spLocks noChangeArrowheads="1"/>
            </p:cNvSpPr>
            <p:nvPr/>
          </p:nvSpPr>
          <p:spPr bwMode="auto">
            <a:xfrm>
              <a:off x="7665848" y="2357430"/>
              <a:ext cx="215900" cy="215900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/>
              <a:r>
                <a:rPr kumimoji="0" lang="en-US" altLang="zh-CN" sz="1800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52" name="Text Box 145"/>
            <p:cNvSpPr txBox="1">
              <a:spLocks noChangeArrowheads="1"/>
            </p:cNvSpPr>
            <p:nvPr/>
          </p:nvSpPr>
          <p:spPr bwMode="auto">
            <a:xfrm>
              <a:off x="1195388" y="2282820"/>
              <a:ext cx="215900" cy="360362"/>
            </a:xfrm>
            <a:prstGeom prst="rect">
              <a:avLst/>
            </a:prstGeom>
            <a:noFill/>
            <a:ln w="15875">
              <a:noFill/>
              <a:miter lim="800000"/>
            </a:ln>
          </p:spPr>
          <p:txBody>
            <a:bodyPr lIns="18000" tIns="10800" rIns="18000" bIns="10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en-US" altLang="zh-CN" sz="1800" dirty="0">
                  <a:solidFill>
                    <a:schemeClr val="accent2"/>
                  </a:solidFill>
                </a:rPr>
                <a:t>x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kumimoji="0" lang="en-US" altLang="zh-CN" sz="1800" dirty="0">
                  <a:solidFill>
                    <a:schemeClr val="accent2"/>
                  </a:solidFill>
                </a:rPr>
                <a:t>y</a:t>
              </a:r>
            </a:p>
          </p:txBody>
        </p:sp>
      </p:grpSp>
      <p:sp>
        <p:nvSpPr>
          <p:cNvPr id="132" name="Text Box 147"/>
          <p:cNvSpPr txBox="1">
            <a:spLocks noChangeArrowheads="1"/>
          </p:cNvSpPr>
          <p:nvPr/>
        </p:nvSpPr>
        <p:spPr bwMode="auto">
          <a:xfrm>
            <a:off x="1835696" y="4387170"/>
            <a:ext cx="6720378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TP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7/(17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Δt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1.588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26.5%</a:t>
            </a:r>
          </a:p>
        </p:txBody>
      </p:sp>
      <p:sp>
        <p:nvSpPr>
          <p:cNvPr id="133" name="Text Box 147"/>
          <p:cNvSpPr txBox="1">
            <a:spLocks noChangeArrowheads="1"/>
          </p:cNvSpPr>
          <p:nvPr/>
        </p:nvSpPr>
        <p:spPr bwMode="auto">
          <a:xfrm>
            <a:off x="1835696" y="4847664"/>
            <a:ext cx="7056784" cy="13619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①指令数少，</a:t>
            </a:r>
            <a:r>
              <a:rPr lang="zh-CN" altLang="en-US" sz="2200" dirty="0">
                <a:solidFill>
                  <a:schemeClr val="tx1"/>
                </a:solidFill>
              </a:rPr>
              <a:t>填入、排空时间较</a:t>
            </a:r>
            <a:r>
              <a:rPr lang="zh-CN" altLang="en-US" sz="2200" u="sng" dirty="0">
                <a:solidFill>
                  <a:schemeClr val="accent2"/>
                </a:solidFill>
              </a:rPr>
              <a:t>多</a:t>
            </a:r>
            <a:r>
              <a:rPr lang="zh-CN" altLang="en-US" sz="2200" dirty="0">
                <a:solidFill>
                  <a:schemeClr val="accent2"/>
                </a:solidFill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</a:rPr>
              <a:t>←仅拍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流水</a:t>
            </a: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②静态流水，</a:t>
            </a:r>
            <a:r>
              <a:rPr lang="zh-CN" altLang="en-US" sz="2200" dirty="0">
                <a:solidFill>
                  <a:schemeClr val="tx1"/>
                </a:solidFill>
              </a:rPr>
              <a:t>排空</a:t>
            </a:r>
            <a:r>
              <a:rPr lang="zh-CN" altLang="en-US" sz="2200" u="sng" dirty="0">
                <a:solidFill>
                  <a:schemeClr val="accent2"/>
                </a:solidFill>
              </a:rPr>
              <a:t>后</a:t>
            </a:r>
            <a:r>
              <a:rPr lang="zh-CN" altLang="en-US" sz="2200" dirty="0">
                <a:solidFill>
                  <a:schemeClr val="tx1"/>
                </a:solidFill>
              </a:rPr>
              <a:t>才能切换功能       </a:t>
            </a:r>
            <a:r>
              <a:rPr lang="zh-CN" altLang="en-US" sz="1800" dirty="0">
                <a:solidFill>
                  <a:schemeClr val="tx1"/>
                </a:solidFill>
              </a:rPr>
              <a:t>←㈠的</a:t>
            </a:r>
            <a:r>
              <a:rPr lang="en-US" altLang="zh-CN" sz="1800" dirty="0">
                <a:solidFill>
                  <a:schemeClr val="tx1"/>
                </a:solidFill>
              </a:rPr>
              <a:t>S1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③数据冒险，</a:t>
            </a:r>
            <a:r>
              <a:rPr lang="zh-CN" altLang="en-US" sz="2200" dirty="0">
                <a:solidFill>
                  <a:schemeClr val="tx1"/>
                </a:solidFill>
              </a:rPr>
              <a:t>消除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如阻塞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u="sng" dirty="0">
                <a:solidFill>
                  <a:schemeClr val="accent2"/>
                </a:solidFill>
              </a:rPr>
              <a:t>后</a:t>
            </a:r>
            <a:r>
              <a:rPr lang="zh-CN" altLang="en-US" sz="2200" dirty="0">
                <a:solidFill>
                  <a:schemeClr val="tx1"/>
                </a:solidFill>
              </a:rPr>
              <a:t>才继续流水</a:t>
            </a:r>
            <a:r>
              <a:rPr lang="zh-CN" altLang="en-US" sz="2200" spc="4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←㈢的</a:t>
            </a:r>
            <a:r>
              <a:rPr lang="en-US" altLang="zh-CN" sz="1800" dirty="0">
                <a:solidFill>
                  <a:schemeClr val="tx1"/>
                </a:solidFill>
              </a:rPr>
              <a:t>S1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907704" y="2506700"/>
            <a:ext cx="6864394" cy="1930412"/>
            <a:chOff x="785786" y="3070224"/>
            <a:chExt cx="6864394" cy="1930412"/>
          </a:xfrm>
        </p:grpSpPr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361255" y="4500570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拍</a:t>
              </a: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1142977" y="4429132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1214414" y="3070224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段</a:t>
              </a: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785786" y="3200412"/>
              <a:ext cx="358775" cy="15144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S6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3289289" y="4429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㈠</a:t>
              </a: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1503338" y="442913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860529" y="442913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2217719" y="4429132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77" name="Text Box 44"/>
            <p:cNvSpPr txBox="1">
              <a:spLocks noChangeArrowheads="1"/>
            </p:cNvSpPr>
            <p:nvPr/>
          </p:nvSpPr>
          <p:spPr bwMode="auto">
            <a:xfrm>
              <a:off x="3646479" y="4429131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㈡</a:t>
              </a: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5432429" y="4429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㈢</a:t>
              </a:r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1214415" y="4713298"/>
              <a:ext cx="6072229" cy="287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  </a:t>
              </a:r>
              <a:r>
                <a:rPr lang="en-US" altLang="zh-CN" sz="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2  </a:t>
              </a:r>
              <a:r>
                <a:rPr lang="en-US" altLang="zh-CN" sz="1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3 </a:t>
              </a:r>
              <a:r>
                <a:rPr lang="en-US" altLang="zh-CN" sz="12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4  </a:t>
              </a:r>
              <a:r>
                <a:rPr lang="en-US" altLang="zh-CN" sz="1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5  </a:t>
              </a:r>
              <a:r>
                <a:rPr lang="en-US" altLang="zh-CN" sz="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6  7   8  </a:t>
              </a:r>
              <a:r>
                <a:rPr lang="en-US" altLang="zh-CN" sz="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9  10</a:t>
              </a:r>
              <a:r>
                <a:rPr lang="en-US" altLang="zh-CN" sz="1000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11 12  13 </a:t>
              </a:r>
              <a:r>
                <a:rPr lang="en-US" altLang="zh-CN" sz="1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14  15 </a:t>
              </a:r>
              <a:r>
                <a:rPr lang="en-US" altLang="zh-CN" sz="1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16 17</a:t>
              </a: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1503339" y="3462751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81" name="Text Box 35"/>
            <p:cNvSpPr txBox="1">
              <a:spLocks noChangeArrowheads="1"/>
            </p:cNvSpPr>
            <p:nvPr/>
          </p:nvSpPr>
          <p:spPr bwMode="auto">
            <a:xfrm>
              <a:off x="1860528" y="346275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2217719" y="3462752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83" name="Text Box 41"/>
            <p:cNvSpPr txBox="1">
              <a:spLocks noChangeArrowheads="1"/>
            </p:cNvSpPr>
            <p:nvPr/>
          </p:nvSpPr>
          <p:spPr bwMode="auto">
            <a:xfrm>
              <a:off x="2574909" y="3462752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1857357" y="3214686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2214546" y="3214687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2574909" y="3214687"/>
              <a:ext cx="35719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2932099" y="3214687"/>
              <a:ext cx="3571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④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rot="5400000">
              <a:off x="2571736" y="4000504"/>
              <a:ext cx="142876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3646479" y="4177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㈠</a:t>
              </a:r>
            </a:p>
          </p:txBody>
        </p:sp>
        <p:sp>
          <p:nvSpPr>
            <p:cNvPr id="90" name="Text Box 44"/>
            <p:cNvSpPr txBox="1">
              <a:spLocks noChangeArrowheads="1"/>
            </p:cNvSpPr>
            <p:nvPr/>
          </p:nvSpPr>
          <p:spPr bwMode="auto">
            <a:xfrm>
              <a:off x="4003669" y="4177131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㈡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003669" y="3929067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㈠</a:t>
              </a:r>
            </a:p>
          </p:txBody>
        </p:sp>
        <p:sp>
          <p:nvSpPr>
            <p:cNvPr id="92" name="Text Box 44"/>
            <p:cNvSpPr txBox="1">
              <a:spLocks noChangeArrowheads="1"/>
            </p:cNvSpPr>
            <p:nvPr/>
          </p:nvSpPr>
          <p:spPr bwMode="auto">
            <a:xfrm>
              <a:off x="4360859" y="3929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㈡</a:t>
              </a:r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4360859" y="3677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㈠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4718049" y="3677065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㈡</a:t>
              </a:r>
            </a:p>
          </p:txBody>
        </p:sp>
        <p:sp>
          <p:nvSpPr>
            <p:cNvPr id="134" name="Text Box 12"/>
            <p:cNvSpPr txBox="1">
              <a:spLocks noChangeArrowheads="1"/>
            </p:cNvSpPr>
            <p:nvPr/>
          </p:nvSpPr>
          <p:spPr bwMode="auto">
            <a:xfrm>
              <a:off x="4718049" y="3214687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㈠</a:t>
              </a:r>
            </a:p>
          </p:txBody>
        </p:sp>
        <p:sp>
          <p:nvSpPr>
            <p:cNvPr id="135" name="Text Box 44"/>
            <p:cNvSpPr txBox="1">
              <a:spLocks noChangeArrowheads="1"/>
            </p:cNvSpPr>
            <p:nvPr/>
          </p:nvSpPr>
          <p:spPr bwMode="auto">
            <a:xfrm>
              <a:off x="5075239" y="321468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㈡</a:t>
              </a: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 rot="5400000">
              <a:off x="4714082" y="3999710"/>
              <a:ext cx="142876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 Box 49"/>
            <p:cNvSpPr txBox="1">
              <a:spLocks noChangeArrowheads="1"/>
            </p:cNvSpPr>
            <p:nvPr/>
          </p:nvSpPr>
          <p:spPr bwMode="auto">
            <a:xfrm>
              <a:off x="5789619" y="4177132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㈢</a:t>
              </a:r>
            </a:p>
          </p:txBody>
        </p:sp>
        <p:sp>
          <p:nvSpPr>
            <p:cNvPr id="138" name="Text Box 49"/>
            <p:cNvSpPr txBox="1">
              <a:spLocks noChangeArrowheads="1"/>
            </p:cNvSpPr>
            <p:nvPr/>
          </p:nvSpPr>
          <p:spPr bwMode="auto">
            <a:xfrm>
              <a:off x="6146809" y="3929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㈢</a:t>
              </a:r>
            </a:p>
          </p:txBody>
        </p:sp>
        <p:sp>
          <p:nvSpPr>
            <p:cNvPr id="139" name="Text Box 49"/>
            <p:cNvSpPr txBox="1">
              <a:spLocks noChangeArrowheads="1"/>
            </p:cNvSpPr>
            <p:nvPr/>
          </p:nvSpPr>
          <p:spPr bwMode="auto">
            <a:xfrm>
              <a:off x="6503999" y="367706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㈢</a:t>
              </a:r>
            </a:p>
          </p:txBody>
        </p:sp>
        <p:sp>
          <p:nvSpPr>
            <p:cNvPr id="140" name="Text Box 49"/>
            <p:cNvSpPr txBox="1">
              <a:spLocks noChangeArrowheads="1"/>
            </p:cNvSpPr>
            <p:nvPr/>
          </p:nvSpPr>
          <p:spPr bwMode="auto">
            <a:xfrm>
              <a:off x="6858016" y="3214686"/>
              <a:ext cx="35719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㈢</a:t>
              </a:r>
            </a:p>
          </p:txBody>
        </p:sp>
        <p:cxnSp>
          <p:nvCxnSpPr>
            <p:cNvPr id="141" name="直接连接符 140"/>
            <p:cNvCxnSpPr/>
            <p:nvPr/>
          </p:nvCxnSpPr>
          <p:spPr bwMode="auto">
            <a:xfrm rot="5400000">
              <a:off x="6501620" y="3999710"/>
              <a:ext cx="142876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1142976" y="4683784"/>
              <a:ext cx="622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rot="5400000" flipH="1" flipV="1">
              <a:off x="369769" y="3916455"/>
              <a:ext cx="1548000" cy="15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11113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99" grpId="0"/>
      <p:bldP spid="132" grpId="0"/>
      <p:bldP spid="1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c04c1a-d4b8-4ee2-960c-cf42a38e9e77"/>
  <p:tag name="COMMONDATA" val="eyJoZGlkIjoiY2ZiYjY4MjU5YzBkYmJmZjUyNGJiOWY1ZTc3NzM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99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noFill/>
        <a:ln w="12700" cap="flat" cmpd="sng" algn="ctr">
          <a:solidFill>
            <a:srgbClr val="FF3399"/>
          </a:solidFill>
          <a:prstDash val="sysDash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12592</Words>
  <Application>Microsoft Office PowerPoint</Application>
  <PresentationFormat>全屏显示(4:3)</PresentationFormat>
  <Paragraphs>2873</Paragraphs>
  <Slides>48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黑体</vt:lpstr>
      <vt:lpstr>宋体</vt:lpstr>
      <vt:lpstr>Arial</vt:lpstr>
      <vt:lpstr>Calibri</vt:lpstr>
      <vt:lpstr>Times New Roman</vt:lpstr>
      <vt:lpstr>Wingdings</vt:lpstr>
      <vt:lpstr>默认设计模板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耀欣 梁</cp:lastModifiedBy>
  <cp:revision>1231</cp:revision>
  <dcterms:created xsi:type="dcterms:W3CDTF">2002-02-16T03:40:00Z</dcterms:created>
  <dcterms:modified xsi:type="dcterms:W3CDTF">2024-06-14T16:48:00Z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F73876D54BA34E45AEC0EF361E2A6256_12</vt:lpwstr>
  </property>
  <property fmtid="{D5CDD505-2E9C-101B-9397-08002B2CF9AE}" pid="3" name="KSOProductBuildVer">
    <vt:lpwstr>2052-11.1.0.14309</vt:lpwstr>
  </property>
</Properties>
</file>