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1.xml" ContentType="application/vnd.openxmlformats-officedocument.presentationml.notesSlide+xml"/>
  <Override PartName="/ppt/tags/tag5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6.xml" ContentType="application/vnd.openxmlformats-officedocument.presentationml.notesSlide+xml"/>
  <Override PartName="/ppt/tags/tag123.xml" ContentType="application/vnd.openxmlformats-officedocument.presentationml.tags+xml"/>
  <Override PartName="/ppt/notesSlides/notesSlide3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38.xml" ContentType="application/vnd.openxmlformats-officedocument.presentationml.notesSlide+xml"/>
  <Override PartName="/ppt/tags/tag128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29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45.xml" ContentType="application/vnd.openxmlformats-officedocument.presentationml.notesSlide+xml"/>
  <Override PartName="/ppt/tags/tag424.xml" ContentType="application/vnd.openxmlformats-officedocument.presentationml.tags+xml"/>
  <Override PartName="/ppt/notesSlides/notesSlide46.xml" ContentType="application/vnd.openxmlformats-officedocument.presentationml.notesSlid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490" r:id="rId3"/>
    <p:sldId id="311" r:id="rId4"/>
    <p:sldId id="557" r:id="rId5"/>
    <p:sldId id="493" r:id="rId6"/>
    <p:sldId id="258" r:id="rId7"/>
    <p:sldId id="494" r:id="rId8"/>
    <p:sldId id="259" r:id="rId9"/>
    <p:sldId id="312" r:id="rId10"/>
    <p:sldId id="390" r:id="rId11"/>
    <p:sldId id="389" r:id="rId12"/>
    <p:sldId id="558" r:id="rId13"/>
    <p:sldId id="392" r:id="rId14"/>
    <p:sldId id="263" r:id="rId15"/>
    <p:sldId id="497" r:id="rId16"/>
    <p:sldId id="469" r:id="rId17"/>
    <p:sldId id="553" r:id="rId18"/>
    <p:sldId id="499" r:id="rId19"/>
    <p:sldId id="498" r:id="rId20"/>
    <p:sldId id="501" r:id="rId21"/>
    <p:sldId id="502" r:id="rId22"/>
    <p:sldId id="503" r:id="rId23"/>
    <p:sldId id="500" r:id="rId24"/>
    <p:sldId id="409" r:id="rId25"/>
    <p:sldId id="410" r:id="rId26"/>
    <p:sldId id="496" r:id="rId27"/>
    <p:sldId id="411" r:id="rId28"/>
    <p:sldId id="506" r:id="rId29"/>
    <p:sldId id="328" r:id="rId30"/>
    <p:sldId id="507" r:id="rId31"/>
    <p:sldId id="509" r:id="rId32"/>
    <p:sldId id="510" r:id="rId33"/>
    <p:sldId id="508" r:id="rId34"/>
    <p:sldId id="511" r:id="rId35"/>
    <p:sldId id="559" r:id="rId36"/>
    <p:sldId id="560" r:id="rId37"/>
    <p:sldId id="515" r:id="rId38"/>
    <p:sldId id="517" r:id="rId39"/>
    <p:sldId id="518" r:id="rId40"/>
    <p:sldId id="519" r:id="rId41"/>
    <p:sldId id="336" r:id="rId42"/>
    <p:sldId id="486" r:id="rId43"/>
    <p:sldId id="485" r:id="rId44"/>
    <p:sldId id="563" r:id="rId45"/>
    <p:sldId id="523" r:id="rId46"/>
    <p:sldId id="524" r:id="rId47"/>
    <p:sldId id="564" r:id="rId48"/>
    <p:sldId id="525" r:id="rId49"/>
    <p:sldId id="528" r:id="rId50"/>
    <p:sldId id="566" r:id="rId51"/>
    <p:sldId id="568" r:id="rId52"/>
    <p:sldId id="529" r:id="rId53"/>
    <p:sldId id="533" r:id="rId54"/>
    <p:sldId id="534" r:id="rId55"/>
    <p:sldId id="535" r:id="rId56"/>
    <p:sldId id="536" r:id="rId57"/>
    <p:sldId id="480" r:id="rId58"/>
    <p:sldId id="483" r:id="rId59"/>
    <p:sldId id="569" r:id="rId60"/>
    <p:sldId id="570" r:id="rId61"/>
    <p:sldId id="571" r:id="rId62"/>
    <p:sldId id="572" r:id="rId63"/>
    <p:sldId id="541" r:id="rId64"/>
    <p:sldId id="547" r:id="rId65"/>
    <p:sldId id="549" r:id="rId66"/>
    <p:sldId id="552" r:id="rId67"/>
    <p:sldId id="465" r:id="rId68"/>
    <p:sldId id="629" r:id="rId69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CCFF"/>
    <a:srgbClr val="990099"/>
    <a:srgbClr val="FF3399"/>
    <a:srgbClr val="CCFFFF"/>
    <a:srgbClr val="FFCC99"/>
    <a:srgbClr val="CEEC72"/>
    <a:srgbClr val="FFCCF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7" autoAdjust="0"/>
    <p:restoredTop sz="93758" autoAdjust="0"/>
  </p:normalViewPr>
  <p:slideViewPr>
    <p:cSldViewPr showGuides="1">
      <p:cViewPr varScale="1">
        <p:scale>
          <a:sx n="91" d="100"/>
          <a:sy n="91" d="100"/>
        </p:scale>
        <p:origin x="1325" y="77"/>
      </p:cViewPr>
      <p:guideLst>
        <p:guide orient="horz" pos="2147"/>
        <p:guide pos="2999"/>
      </p:guideLst>
    </p:cSldViewPr>
  </p:slideViewPr>
  <p:outlineViewPr>
    <p:cViewPr>
      <p:scale>
        <a:sx n="33" d="100"/>
        <a:sy n="33" d="100"/>
      </p:scale>
      <p:origin x="0" y="32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4CB92C4-CD59-464D-8F0A-74A6E1D3E3A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5890341-3EF7-47FE-820D-9866A439FE1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年虚存举例应加入鲲鹏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全相联</a:t>
            </a:r>
            <a:r>
              <a:rPr lang="en-US" altLang="zh-CN" dirty="0"/>
              <a:t>(Fully Associative)</a:t>
            </a:r>
            <a:r>
              <a:rPr lang="zh-CN" altLang="en-US" dirty="0"/>
              <a:t>，直接映射</a:t>
            </a:r>
            <a:r>
              <a:rPr lang="en-US" altLang="zh-CN" dirty="0"/>
              <a:t>(Direct Mapping)</a:t>
            </a:r>
            <a:r>
              <a:rPr lang="zh-CN" altLang="en-US" dirty="0"/>
              <a:t>，组相联映射</a:t>
            </a:r>
            <a:r>
              <a:rPr lang="en-US" altLang="zh-CN" dirty="0"/>
              <a:t>(Set Associative)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写块内数据：译码器</a:t>
            </a:r>
            <a:r>
              <a:rPr lang="en-US" altLang="zh-CN" dirty="0"/>
              <a:t>+</a:t>
            </a:r>
            <a:r>
              <a:rPr lang="zh-CN" altLang="en-US" dirty="0"/>
              <a:t>多个三态门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C(n,2)=P(n,2)/2!=n</a:t>
            </a:r>
            <a:r>
              <a:rPr lang="en-US" altLang="zh-CN"/>
              <a:t>*(n-1)/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P18-</a:t>
            </a:r>
            <a:r>
              <a:rPr lang="zh-CN" altLang="en-US" dirty="0"/>
              <a:t>看判断命中的门电路、选择数据的选择器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P18-</a:t>
            </a:r>
            <a:r>
              <a:rPr lang="zh-CN" altLang="en-US" dirty="0"/>
              <a:t>看</a:t>
            </a:r>
            <a:r>
              <a:rPr lang="en-US" altLang="zh-CN" dirty="0"/>
              <a:t>S</a:t>
            </a:r>
            <a:r>
              <a:rPr lang="zh-CN" altLang="en-US" dirty="0"/>
              <a:t>块对</a:t>
            </a:r>
            <a:r>
              <a:rPr lang="en-US" altLang="zh-CN" dirty="0"/>
              <a:t>T</a:t>
            </a:r>
            <a:r>
              <a:rPr lang="zh-CN" altLang="en-US" dirty="0"/>
              <a:t>命中的影响</a:t>
            </a:r>
            <a:endParaRPr lang="en-US" altLang="zh-CN" dirty="0"/>
          </a:p>
          <a:p>
            <a:r>
              <a:rPr lang="zh-CN" altLang="en-US" dirty="0"/>
              <a:t>思考①：不同块大小，仅影响</a:t>
            </a:r>
            <a:r>
              <a:rPr lang="en-US" altLang="zh-CN" dirty="0"/>
              <a:t>T</a:t>
            </a:r>
            <a:r>
              <a:rPr lang="zh-CN" altLang="en-US" dirty="0"/>
              <a:t>命中的块内数据选择时间（可忽略）；②：会，根据计算结果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P18-</a:t>
            </a:r>
            <a:r>
              <a:rPr lang="zh-CN" altLang="en-US" dirty="0"/>
              <a:t>看判断命中的门电路、选择器</a:t>
            </a:r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zh-CN" altLang="en-US" dirty="0">
                <a:latin typeface="宋体" panose="02010600030101010101" pitchFamily="2" charset="-122"/>
              </a:rPr>
              <a:t>为何相联度为</a:t>
            </a:r>
            <a:r>
              <a:rPr lang="en-US" altLang="zh-CN" dirty="0">
                <a:latin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</a:rPr>
              <a:t>时产生冲突概率很低？</a:t>
            </a:r>
            <a:endParaRPr lang="zh-CN" altLang="en-US" dirty="0"/>
          </a:p>
          <a:p>
            <a:r>
              <a:rPr lang="zh-CN" altLang="en-US" dirty="0">
                <a:latin typeface="宋体" panose="02010600030101010101" pitchFamily="2" charset="-122"/>
              </a:rPr>
              <a:t>    ①指令</a:t>
            </a:r>
            <a:r>
              <a:rPr lang="zh-CN" altLang="en-US" dirty="0"/>
              <a:t>及数据的局部性较高，相邻信息放在不同组中，</a:t>
            </a:r>
            <a:r>
              <a:rPr lang="zh-CN" altLang="en-US" dirty="0">
                <a:latin typeface="宋体" panose="02010600030101010101" pitchFamily="2" charset="-122"/>
              </a:rPr>
              <a:t>无冲突；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    ②同一时间片内</a:t>
            </a:r>
            <a:r>
              <a:rPr lang="zh-CN" altLang="en-US" dirty="0"/>
              <a:t>执行的进程不多，相联度接近于进程数即可。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495118-AC04-41F0-8471-BD0C7AF0EF79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思考：同时查表，</a:t>
            </a:r>
            <a:r>
              <a:rPr lang="en-US" altLang="zh-CN" b="0" i="1" dirty="0"/>
              <a:t>T</a:t>
            </a:r>
            <a:r>
              <a:rPr lang="zh-CN" altLang="en-US" b="0" baseline="-18000" dirty="0">
                <a:latin typeface="宋体" panose="02010600030101010101" pitchFamily="2" charset="-122"/>
              </a:rPr>
              <a:t>命中</a:t>
            </a:r>
            <a:r>
              <a:rPr kumimoji="1" lang="en-US" altLang="zh-CN" sz="1200" b="0" kern="1200" baseline="-180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Victim</a:t>
            </a:r>
            <a:r>
              <a:rPr lang="zh-CN" altLang="en-US" b="0" dirty="0">
                <a:latin typeface="宋体" panose="02010600030101010101" pitchFamily="2" charset="-122"/>
              </a:rPr>
              <a:t>＝</a:t>
            </a:r>
            <a:r>
              <a:rPr lang="en-US" altLang="zh-CN" b="0" i="1" dirty="0"/>
              <a:t>T</a:t>
            </a:r>
            <a:r>
              <a:rPr lang="zh-CN" altLang="en-US" b="0" baseline="-18000" dirty="0">
                <a:latin typeface="宋体" panose="02010600030101010101" pitchFamily="2" charset="-122"/>
              </a:rPr>
              <a:t>命中</a:t>
            </a:r>
            <a:r>
              <a:rPr kumimoji="1" lang="en-US" altLang="zh-CN" sz="800" b="0" kern="1200" baseline="-180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Victim</a:t>
            </a:r>
            <a:r>
              <a:rPr lang="zh-CN" altLang="en-US" sz="800" b="0" dirty="0">
                <a:solidFill>
                  <a:srgbClr val="990099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800" b="0" i="1" dirty="0"/>
              <a:t>T</a:t>
            </a:r>
            <a:r>
              <a:rPr lang="zh-CN" altLang="en-US" sz="800" b="0" baseline="-18000" dirty="0">
                <a:latin typeface="宋体" panose="02010600030101010101" pitchFamily="2" charset="-122"/>
              </a:rPr>
              <a:t>查表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 </a:t>
            </a:r>
            <a:endParaRPr lang="en-US" altLang="zh-CN" b="0" baseline="-180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异常类型有故障、陷阱、终止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baseline="0" dirty="0">
                <a:latin typeface="+mn-ea"/>
                <a:ea typeface="+mn-ea"/>
              </a:rPr>
              <a:t>等容量的</a:t>
            </a:r>
            <a:r>
              <a:rPr lang="zh-CN" altLang="en-US" sz="1200" b="0" dirty="0">
                <a:latin typeface="+mn-ea"/>
                <a:ea typeface="+mn-ea"/>
              </a:rPr>
              <a:t>单级</a:t>
            </a:r>
            <a:r>
              <a:rPr lang="en-US" altLang="zh-CN" sz="1200" b="0" dirty="0">
                <a:latin typeface="+mn-ea"/>
                <a:ea typeface="+mn-ea"/>
              </a:rPr>
              <a:t>Cache</a:t>
            </a:r>
            <a:r>
              <a:rPr lang="zh-CN" altLang="en-US" sz="1200" b="0" dirty="0">
                <a:latin typeface="+mn-ea"/>
                <a:ea typeface="+mn-ea"/>
              </a:rPr>
              <a:t>，</a:t>
            </a:r>
            <a:r>
              <a:rPr lang="en-US" altLang="zh-CN" sz="1200" b="0" dirty="0">
                <a:latin typeface="+mn-ea"/>
                <a:ea typeface="+mn-ea"/>
              </a:rPr>
              <a:t>F=F</a:t>
            </a:r>
            <a:r>
              <a:rPr lang="en-US" altLang="zh-CN" sz="1200" b="0" i="0" baseline="-20000" dirty="0">
                <a:solidFill>
                  <a:srgbClr val="0070C0"/>
                </a:solidFill>
                <a:latin typeface="+mn-ea"/>
                <a:ea typeface="+mn-ea"/>
              </a:rPr>
              <a:t>L1</a:t>
            </a:r>
            <a:r>
              <a:rPr lang="en-US" altLang="zh-CN" sz="1200" b="0" i="0" dirty="0">
                <a:latin typeface="+mn-ea"/>
                <a:ea typeface="+mn-ea"/>
              </a:rPr>
              <a:t>·</a:t>
            </a:r>
            <a:r>
              <a:rPr lang="en-US" altLang="zh-CN" sz="1200" b="0" dirty="0">
                <a:latin typeface="+mn-ea"/>
                <a:ea typeface="+mn-ea"/>
              </a:rPr>
              <a:t>F</a:t>
            </a:r>
            <a:r>
              <a:rPr lang="en-US" altLang="zh-CN" sz="1200" b="0" i="0" baseline="-20000" dirty="0">
                <a:solidFill>
                  <a:srgbClr val="0070C0"/>
                </a:solidFill>
                <a:latin typeface="+mn-ea"/>
                <a:ea typeface="+mn-ea"/>
              </a:rPr>
              <a:t>L2</a:t>
            </a:r>
            <a:r>
              <a:rPr lang="zh-CN" altLang="en-US" sz="1200" b="0" dirty="0">
                <a:latin typeface="+mn-ea"/>
                <a:ea typeface="+mn-ea"/>
              </a:rPr>
              <a:t>，</a:t>
            </a:r>
            <a:r>
              <a:rPr lang="en-US" altLang="zh-CN" sz="1200" b="0" i="0" dirty="0">
                <a:solidFill>
                  <a:srgbClr val="0070C0"/>
                </a:solidFill>
                <a:latin typeface="+mn-ea"/>
                <a:ea typeface="+mn-ea"/>
              </a:rPr>
              <a:t>F</a:t>
            </a:r>
            <a:r>
              <a:rPr lang="en-US" altLang="zh-CN" sz="1200" b="0" i="0" dirty="0">
                <a:latin typeface="+mn-ea"/>
                <a:ea typeface="+mn-ea"/>
              </a:rPr>
              <a:t>·T</a:t>
            </a:r>
            <a:r>
              <a:rPr lang="zh-CN" altLang="en-US" sz="1200" b="0" baseline="-20000" dirty="0">
                <a:latin typeface="+mn-ea"/>
                <a:ea typeface="+mn-ea"/>
              </a:rPr>
              <a:t>缺失</a:t>
            </a:r>
            <a:r>
              <a:rPr lang="en-US" altLang="zh-CN" sz="1200" b="0" i="0" dirty="0">
                <a:latin typeface="+mn-ea"/>
                <a:ea typeface="+mn-ea"/>
              </a:rPr>
              <a:t>=</a:t>
            </a:r>
            <a:r>
              <a:rPr lang="en-US" altLang="zh-CN" sz="1200" b="0" i="0" dirty="0">
                <a:solidFill>
                  <a:srgbClr val="0070C0"/>
                </a:solidFill>
                <a:latin typeface="+mn-ea"/>
                <a:ea typeface="+mn-ea"/>
              </a:rPr>
              <a:t>F</a:t>
            </a:r>
            <a:r>
              <a:rPr lang="en-US" altLang="zh-CN" sz="1200" b="0" i="0" baseline="-20000" dirty="0">
                <a:solidFill>
                  <a:srgbClr val="0070C0"/>
                </a:solidFill>
                <a:latin typeface="+mn-ea"/>
                <a:ea typeface="+mn-ea"/>
              </a:rPr>
              <a:t>L1</a:t>
            </a:r>
            <a:r>
              <a:rPr lang="en-US" altLang="zh-CN" sz="1200" b="0" i="0" dirty="0">
                <a:latin typeface="+mn-ea"/>
                <a:ea typeface="+mn-ea"/>
              </a:rPr>
              <a:t>·</a:t>
            </a:r>
            <a:r>
              <a:rPr lang="en-US" altLang="zh-CN" sz="1200" b="0" i="0" dirty="0">
                <a:solidFill>
                  <a:srgbClr val="0070C0"/>
                </a:solidFill>
                <a:latin typeface="+mn-ea"/>
                <a:ea typeface="+mn-ea"/>
              </a:rPr>
              <a:t>F</a:t>
            </a:r>
            <a:r>
              <a:rPr lang="en-US" altLang="zh-CN" sz="1200" b="0" i="0" baseline="-20000" dirty="0">
                <a:solidFill>
                  <a:srgbClr val="0070C0"/>
                </a:solidFill>
                <a:latin typeface="+mn-ea"/>
                <a:ea typeface="+mn-ea"/>
              </a:rPr>
              <a:t>L2</a:t>
            </a:r>
            <a:r>
              <a:rPr lang="en-US" altLang="zh-CN" sz="1200" b="0" i="0" dirty="0">
                <a:latin typeface="+mn-ea"/>
                <a:ea typeface="+mn-ea"/>
              </a:rPr>
              <a:t>·T</a:t>
            </a:r>
            <a:r>
              <a:rPr lang="en-US" altLang="zh-CN" sz="1200" b="0" i="0" baseline="-20000" dirty="0">
                <a:latin typeface="+mn-ea"/>
                <a:ea typeface="+mn-ea"/>
              </a:rPr>
              <a:t>L2</a:t>
            </a:r>
            <a:r>
              <a:rPr lang="zh-CN" altLang="en-US" sz="1200" b="0" i="0" baseline="-20000" dirty="0">
                <a:latin typeface="+mn-ea"/>
                <a:ea typeface="+mn-ea"/>
              </a:rPr>
              <a:t>缺失</a:t>
            </a:r>
            <a:r>
              <a:rPr lang="zh-CN" altLang="en-US" sz="1200" b="0" i="0" baseline="-18000" dirty="0">
                <a:solidFill>
                  <a:srgbClr val="0070C0"/>
                </a:solidFill>
                <a:latin typeface="+mn-ea"/>
                <a:ea typeface="+mn-ea"/>
              </a:rPr>
              <a:t>。</a:t>
            </a:r>
            <a:endParaRPr lang="zh-CN" altLang="en-US" b="0" i="0" baseline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P28-</a:t>
            </a:r>
            <a:r>
              <a:rPr lang="zh-CN" altLang="en-US" dirty="0"/>
              <a:t>看相联度对</a:t>
            </a:r>
            <a:r>
              <a:rPr lang="en-US" altLang="zh-CN" dirty="0"/>
              <a:t>T</a:t>
            </a:r>
            <a:r>
              <a:rPr lang="zh-CN" altLang="en-US" dirty="0"/>
              <a:t>命中的影响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P23-</a:t>
            </a:r>
            <a:r>
              <a:rPr lang="zh-CN" altLang="en-US" dirty="0"/>
              <a:t>看零等待写的写缓冲区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思考：①</a:t>
            </a:r>
            <a:r>
              <a:rPr lang="en-US" altLang="zh-CN" dirty="0"/>
              <a:t>2</a:t>
            </a:r>
            <a:r>
              <a:rPr lang="zh-CN" altLang="en-US" dirty="0"/>
              <a:t>个调入请求需串行完成，无法优化；②所请求数据应用时，指令间出现</a:t>
            </a:r>
            <a:r>
              <a:rPr lang="en-US" altLang="zh-CN" dirty="0"/>
              <a:t>RAW</a:t>
            </a:r>
            <a:r>
              <a:rPr lang="zh-CN" altLang="en-US" dirty="0"/>
              <a:t>的概率很大，</a:t>
            </a:r>
            <a:r>
              <a:rPr lang="en-US" altLang="zh-CN" dirty="0"/>
              <a:t>CPU</a:t>
            </a:r>
            <a:r>
              <a:rPr lang="zh-CN" altLang="en-US" dirty="0"/>
              <a:t>性能未提高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思考：比较器、译码器同时工作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P10-</a:t>
            </a:r>
            <a:r>
              <a:rPr lang="zh-CN" altLang="en-US" dirty="0"/>
              <a:t>看虚拟</a:t>
            </a:r>
            <a:r>
              <a:rPr lang="en-US" altLang="zh-CN" dirty="0"/>
              <a:t>Cache</a:t>
            </a:r>
            <a:r>
              <a:rPr lang="zh-CN" altLang="en-US" dirty="0"/>
              <a:t>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透明性</a:t>
            </a:r>
            <a:r>
              <a:rPr lang="en-US" altLang="zh-CN" dirty="0"/>
              <a:t>—</a:t>
            </a:r>
            <a:r>
              <a:rPr lang="zh-CN" altLang="en-US" dirty="0"/>
              <a:t>本来存在的事物或属性，从某个角度看有好像不存在。如高级语言程序员看</a:t>
            </a:r>
            <a:r>
              <a:rPr lang="en-US" altLang="zh-CN" dirty="0"/>
              <a:t>CPU</a:t>
            </a:r>
            <a:r>
              <a:rPr lang="zh-CN" altLang="en-US" dirty="0"/>
              <a:t>中寄存器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…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</a:t>
            </a:r>
            <a:r>
              <a:rPr lang="en-US" altLang="zh-CN" dirty="0"/>
              <a:t>I/O</a:t>
            </a:r>
            <a:r>
              <a:rPr lang="zh-CN" altLang="en-US" dirty="0"/>
              <a:t>宽度增加，</a:t>
            </a:r>
            <a:r>
              <a:rPr lang="en-US" altLang="zh-CN" dirty="0"/>
              <a:t>T</a:t>
            </a:r>
            <a:r>
              <a:rPr lang="en-US" altLang="zh-CN" baseline="-18000" dirty="0"/>
              <a:t>M</a:t>
            </a:r>
            <a:r>
              <a:rPr lang="zh-CN" altLang="en-US" baseline="-18000" dirty="0"/>
              <a:t>写</a:t>
            </a:r>
            <a:r>
              <a:rPr lang="zh-CN" altLang="en-US" dirty="0"/>
              <a:t>好，功耗小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思考：仅一组</a:t>
            </a:r>
            <a:r>
              <a:rPr lang="en-US" altLang="zh-CN" dirty="0"/>
              <a:t>I/O</a:t>
            </a:r>
            <a:r>
              <a:rPr lang="zh-CN" altLang="en-US" dirty="0"/>
              <a:t>信号线</a:t>
            </a:r>
            <a:r>
              <a:rPr lang="en-US" altLang="zh-CN" dirty="0"/>
              <a:t>(</a:t>
            </a:r>
            <a:r>
              <a:rPr lang="zh-CN" altLang="en-US" dirty="0"/>
              <a:t>多次访问串行</a:t>
            </a:r>
            <a:r>
              <a:rPr lang="en-US" altLang="zh-CN" dirty="0"/>
              <a:t>)</a:t>
            </a:r>
            <a:r>
              <a:rPr lang="zh-CN" altLang="en-US" baseline="0" dirty="0"/>
              <a:t>  </a:t>
            </a:r>
            <a:r>
              <a:rPr lang="en-US" altLang="zh-CN" baseline="0" dirty="0"/>
              <a:t>  </a:t>
            </a:r>
            <a:r>
              <a:rPr lang="zh-CN" altLang="en-US" dirty="0"/>
              <a:t>   </a:t>
            </a:r>
            <a:r>
              <a:rPr lang="en-US" altLang="zh-CN" dirty="0"/>
              <a:t>P34-</a:t>
            </a:r>
            <a:r>
              <a:rPr lang="zh-CN" altLang="en-US" dirty="0"/>
              <a:t>看循环交换示例，</a:t>
            </a:r>
            <a:r>
              <a:rPr lang="zh-CN" altLang="en-US" baseline="0" dirty="0"/>
              <a:t> </a:t>
            </a:r>
            <a:r>
              <a:rPr lang="en-US" altLang="zh-CN" dirty="0"/>
              <a:t>P48-</a:t>
            </a:r>
            <a:r>
              <a:rPr lang="zh-CN" altLang="en-US" dirty="0"/>
              <a:t>总结主存的优化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Linux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种缓存：页面缓存、交换缓存。载入时总是先将程序信息组织在页面缓存中，然后载入；交换缓存构成了交换区。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思考：映射表除表基址外，还需附加表长信息，地址变换时判断长度。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Exe</a:t>
            </a:r>
            <a:r>
              <a:rPr lang="zh-CN" altLang="en-US" dirty="0"/>
              <a:t>文件中程序头表为结构数组，结构体中包含段类型</a:t>
            </a:r>
            <a:r>
              <a:rPr lang="en-US" altLang="zh-CN" dirty="0"/>
              <a:t>(</a:t>
            </a:r>
            <a:r>
              <a:rPr lang="en-US" altLang="zh-CN" dirty="0" err="1"/>
              <a:t>p_type</a:t>
            </a:r>
            <a:r>
              <a:rPr lang="en-US" altLang="zh-CN" dirty="0"/>
              <a:t>)</a:t>
            </a:r>
            <a:r>
              <a:rPr lang="zh-CN" altLang="en-US" dirty="0"/>
              <a:t>、段首在文件中偏移地址</a:t>
            </a:r>
            <a:r>
              <a:rPr lang="en-US" altLang="zh-CN" dirty="0"/>
              <a:t>(</a:t>
            </a:r>
            <a:r>
              <a:rPr lang="en-US" altLang="zh-CN" dirty="0" err="1"/>
              <a:t>p_offset</a:t>
            </a:r>
            <a:r>
              <a:rPr lang="en-US" altLang="zh-CN" dirty="0"/>
              <a:t>)</a:t>
            </a:r>
            <a:r>
              <a:rPr lang="zh-CN" altLang="en-US" dirty="0"/>
              <a:t>、段首的虚拟地址</a:t>
            </a:r>
            <a:r>
              <a:rPr lang="en-US" altLang="zh-CN" dirty="0"/>
              <a:t>(</a:t>
            </a:r>
            <a:r>
              <a:rPr lang="en-US" altLang="zh-CN" dirty="0" err="1"/>
              <a:t>p_vaddr</a:t>
            </a:r>
            <a:r>
              <a:rPr lang="en-US" altLang="zh-CN" dirty="0"/>
              <a:t>)</a:t>
            </a:r>
            <a:r>
              <a:rPr lang="zh-CN" altLang="en-US" dirty="0"/>
              <a:t>、段在文件中长度</a:t>
            </a:r>
            <a:r>
              <a:rPr lang="en-US" altLang="zh-CN" dirty="0"/>
              <a:t>(</a:t>
            </a:r>
            <a:r>
              <a:rPr lang="en-US" altLang="zh-CN" dirty="0" err="1"/>
              <a:t>p_filesz</a:t>
            </a:r>
            <a:r>
              <a:rPr lang="en-US" altLang="zh-CN" dirty="0"/>
              <a:t>)</a:t>
            </a:r>
            <a:r>
              <a:rPr lang="zh-CN" altLang="en-US" dirty="0"/>
              <a:t>、段在</a:t>
            </a:r>
            <a:r>
              <a:rPr lang="en-US" altLang="zh-CN" dirty="0"/>
              <a:t>MEM</a:t>
            </a:r>
            <a:r>
              <a:rPr lang="zh-CN" altLang="en-US" dirty="0"/>
              <a:t>中长度</a:t>
            </a:r>
            <a:r>
              <a:rPr lang="en-US" altLang="zh-CN" dirty="0"/>
              <a:t>(</a:t>
            </a:r>
            <a:r>
              <a:rPr lang="en-US" altLang="zh-CN" dirty="0" err="1"/>
              <a:t>p_memsz</a:t>
            </a:r>
            <a:r>
              <a:rPr lang="en-US" altLang="zh-CN" dirty="0"/>
              <a:t>)</a:t>
            </a:r>
            <a:r>
              <a:rPr lang="zh-CN" altLang="en-US" dirty="0"/>
              <a:t>等；</a:t>
            </a:r>
            <a:endParaRPr lang="en-US" altLang="zh-CN" dirty="0"/>
          </a:p>
          <a:p>
            <a:r>
              <a:rPr lang="zh-CN" altLang="en-US" dirty="0"/>
              <a:t>文件分配表</a:t>
            </a:r>
            <a:r>
              <a:rPr lang="en-US" altLang="zh-CN" dirty="0"/>
              <a:t>(FAT)</a:t>
            </a:r>
            <a:r>
              <a:rPr lang="zh-CN" altLang="en-US" dirty="0"/>
              <a:t> 管理所有文件，每个文件占一个目录项；文件内容、设备空间按物理块</a:t>
            </a:r>
            <a:r>
              <a:rPr lang="en-US" altLang="zh-CN" dirty="0"/>
              <a:t>(</a:t>
            </a:r>
            <a:r>
              <a:rPr lang="zh-CN" altLang="en-US" dirty="0"/>
              <a:t>如扇区</a:t>
            </a:r>
            <a:r>
              <a:rPr lang="en-US" altLang="zh-CN" dirty="0"/>
              <a:t>)</a:t>
            </a:r>
            <a:r>
              <a:rPr lang="zh-CN" altLang="en-US" dirty="0"/>
              <a:t>进行管理，内容索引表实现文件内容到设备的映射管理。目录项中包含文件名称、类型、存取权限、内容索引表</a:t>
            </a:r>
            <a:r>
              <a:rPr lang="en-US" altLang="zh-CN" dirty="0"/>
              <a:t>(</a:t>
            </a:r>
            <a:r>
              <a:rPr lang="zh-CN" altLang="en-US" dirty="0"/>
              <a:t>占≥</a:t>
            </a:r>
            <a:r>
              <a:rPr lang="en-US" altLang="zh-CN" dirty="0"/>
              <a:t>1</a:t>
            </a:r>
            <a:r>
              <a:rPr lang="zh-CN" altLang="en-US" dirty="0"/>
              <a:t>个物理块</a:t>
            </a:r>
            <a:r>
              <a:rPr lang="en-US" altLang="zh-CN" dirty="0"/>
              <a:t>)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个物理块的设备地址</a:t>
            </a:r>
            <a:r>
              <a:rPr lang="en-US" altLang="zh-CN" dirty="0"/>
              <a:t>(</a:t>
            </a:r>
            <a:r>
              <a:rPr lang="zh-CN" altLang="en-US" dirty="0"/>
              <a:t>磁盘地址</a:t>
            </a:r>
            <a:r>
              <a:rPr lang="en-US" altLang="zh-CN" dirty="0"/>
              <a:t>)</a:t>
            </a:r>
            <a:r>
              <a:rPr lang="zh-CN" altLang="en-US" dirty="0"/>
              <a:t>、创建时间等。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标注说明：有部分系统（如</a:t>
            </a:r>
            <a:r>
              <a:rPr lang="en-US" altLang="zh-CN" dirty="0"/>
              <a:t>IA32</a:t>
            </a:r>
            <a:r>
              <a:rPr lang="zh-CN" altLang="en-US" dirty="0"/>
              <a:t>）</a:t>
            </a:r>
            <a:r>
              <a:rPr lang="en-US" altLang="zh-CN" dirty="0"/>
              <a:t>TLB</a:t>
            </a:r>
            <a:r>
              <a:rPr lang="zh-CN" altLang="en-US" dirty="0"/>
              <a:t>缺失后不产生异常，立即访问主存中页表；有部分系统（如</a:t>
            </a:r>
            <a:r>
              <a:rPr lang="en-US" altLang="zh-CN" dirty="0"/>
              <a:t>MIPS</a:t>
            </a:r>
            <a:r>
              <a:rPr lang="zh-CN" altLang="en-US" dirty="0"/>
              <a:t>）</a:t>
            </a:r>
            <a:r>
              <a:rPr lang="en-US" altLang="zh-CN" dirty="0"/>
              <a:t>TLB</a:t>
            </a:r>
            <a:r>
              <a:rPr lang="zh-CN" altLang="en-US" dirty="0"/>
              <a:t>缺失就产生异常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？可为主存地址</a:t>
            </a:r>
            <a:r>
              <a:rPr lang="en-US" altLang="zh-CN" dirty="0"/>
              <a:t>/</a:t>
            </a:r>
            <a:r>
              <a:rPr lang="zh-CN" altLang="en-US" dirty="0"/>
              <a:t>程序地址，主存地址空间可以大于主存容量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预取页式调度</a:t>
            </a:r>
            <a:r>
              <a:rPr lang="en-US" altLang="zh-CN" dirty="0"/>
              <a:t>—</a:t>
            </a:r>
            <a:r>
              <a:rPr lang="zh-CN" altLang="en-US" dirty="0"/>
              <a:t>挂起进程开始运行前，先预取部分页面到主存，然后才运行程序。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TLB</a:t>
            </a:r>
            <a:r>
              <a:rPr lang="zh-CN" altLang="en-US" dirty="0"/>
              <a:t>中页式管理的标记＝虚页号</a:t>
            </a:r>
            <a:r>
              <a:rPr lang="en-US" altLang="zh-CN" dirty="0"/>
              <a:t>VPN</a:t>
            </a:r>
            <a:r>
              <a:rPr lang="zh-CN" altLang="en-US" dirty="0"/>
              <a:t>－索引</a:t>
            </a:r>
            <a:r>
              <a:rPr lang="en-US" altLang="zh-CN" dirty="0" err="1"/>
              <a:t>ndx</a:t>
            </a:r>
            <a:r>
              <a:rPr lang="zh-CN" altLang="en-US" dirty="0"/>
              <a:t>，</a:t>
            </a:r>
            <a:r>
              <a:rPr lang="en-US" altLang="zh-CN" dirty="0" err="1"/>
              <a:t>ndx</a:t>
            </a:r>
            <a:r>
              <a:rPr lang="zh-CN" altLang="en-US" dirty="0"/>
              <a:t>＝</a:t>
            </a:r>
            <a:r>
              <a:rPr lang="en-US" altLang="zh-CN" dirty="0"/>
              <a:t>log</a:t>
            </a:r>
            <a:r>
              <a:rPr lang="en-US" altLang="zh-CN" baseline="-18000" dirty="0"/>
              <a:t>2</a:t>
            </a:r>
            <a:r>
              <a:rPr lang="en-US" altLang="zh-CN" dirty="0"/>
              <a:t>(TLB</a:t>
            </a:r>
            <a:r>
              <a:rPr lang="zh-CN" altLang="en-US" dirty="0"/>
              <a:t>行数</a:t>
            </a:r>
            <a:r>
              <a:rPr lang="en-US" altLang="zh-CN" dirty="0"/>
              <a:t>/</a:t>
            </a:r>
            <a:r>
              <a:rPr lang="zh-CN" altLang="en-US" dirty="0"/>
              <a:t>相联度</a:t>
            </a:r>
            <a:r>
              <a:rPr lang="en-US" altLang="zh-CN" dirty="0"/>
              <a:t>n)</a:t>
            </a:r>
            <a:r>
              <a:rPr lang="zh-CN" altLang="en-US" dirty="0"/>
              <a:t>，段页式管理的标记＝段号</a:t>
            </a:r>
            <a:r>
              <a:rPr lang="en-US" altLang="zh-CN" dirty="0"/>
              <a:t>+</a:t>
            </a:r>
            <a:r>
              <a:rPr lang="zh-CN" altLang="en-US" dirty="0"/>
              <a:t>虚页号－索引</a:t>
            </a:r>
            <a:r>
              <a:rPr lang="en-US" altLang="zh-CN" dirty="0"/>
              <a:t>(</a:t>
            </a:r>
            <a:r>
              <a:rPr lang="zh-CN" altLang="en-US" dirty="0"/>
              <a:t>不存在段表项条目</a:t>
            </a:r>
            <a:r>
              <a:rPr lang="en-US" altLang="zh-CN" dirty="0"/>
              <a:t>)</a:t>
            </a:r>
            <a:r>
              <a:rPr lang="zh-CN" altLang="en-US" dirty="0"/>
              <a:t> 。行数据包含实页号、引用位、脏位等页表项信息，脏位表示该页内容脏（不是实页号脏）。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Intel CPU </a:t>
            </a:r>
            <a:r>
              <a:rPr lang="zh-CN" altLang="en-US" dirty="0"/>
              <a:t>中缺页向量寄存器为</a:t>
            </a:r>
            <a:r>
              <a:rPr lang="en-US" altLang="zh-CN" dirty="0"/>
              <a:t>CR2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共享：同步、通信中的信号量、数据等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98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思考：表基址</a:t>
            </a:r>
            <a:r>
              <a:rPr lang="en-US" altLang="zh-CN" dirty="0"/>
              <a:t>REG</a:t>
            </a:r>
            <a:r>
              <a:rPr lang="zh-CN" altLang="en-US" dirty="0"/>
              <a:t>中包含表首址、表长信息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Linux</a:t>
            </a:r>
            <a:r>
              <a:rPr lang="zh-CN" altLang="en-US" dirty="0"/>
              <a:t>进程以符号形式访问</a:t>
            </a:r>
            <a:r>
              <a:rPr lang="en-US" altLang="zh-CN" dirty="0"/>
              <a:t>AST</a:t>
            </a:r>
            <a:r>
              <a:rPr lang="zh-CN" altLang="en-US" dirty="0"/>
              <a:t>（现行段表），实现了键式保护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P42-</a:t>
            </a:r>
            <a:r>
              <a:rPr lang="zh-CN" altLang="en-US" dirty="0"/>
              <a:t>看虚拟索引， </a:t>
            </a:r>
            <a:r>
              <a:rPr lang="en-US" altLang="zh-CN" dirty="0"/>
              <a:t>P51-</a:t>
            </a:r>
            <a:r>
              <a:rPr lang="zh-CN" altLang="en-US" dirty="0"/>
              <a:t>看并行存储器</a:t>
            </a:r>
            <a:r>
              <a:rPr lang="en-US" altLang="zh-CN" dirty="0"/>
              <a:t>-</a:t>
            </a:r>
            <a:r>
              <a:rPr lang="zh-CN" altLang="en-US" dirty="0"/>
              <a:t>多通道</a:t>
            </a:r>
            <a:endParaRPr lang="en-US" altLang="zh-CN" dirty="0"/>
          </a:p>
          <a:p>
            <a:r>
              <a:rPr lang="en-US" altLang="zh-CN" dirty="0"/>
              <a:t>Cache—L1$</a:t>
            </a:r>
            <a:r>
              <a:rPr lang="zh-CN" altLang="en-US" dirty="0"/>
              <a:t>采用虚拟索引、写一次法、流水化，</a:t>
            </a:r>
            <a:r>
              <a:rPr lang="en-US" altLang="zh-CN" dirty="0"/>
              <a:t>L3$</a:t>
            </a:r>
            <a:r>
              <a:rPr lang="zh-CN" altLang="en-US" dirty="0"/>
              <a:t>采用独立存储体结构（不冲突时可并行访问）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D-</a:t>
            </a:r>
            <a:r>
              <a:rPr lang="zh-CN" altLang="en-US" dirty="0"/>
              <a:t>脏位</a:t>
            </a:r>
            <a:r>
              <a:rPr lang="en-US" altLang="zh-CN" dirty="0"/>
              <a:t>(Dirty)</a:t>
            </a:r>
            <a:r>
              <a:rPr lang="zh-CN" altLang="en-US" baseline="0" dirty="0"/>
              <a:t>    </a:t>
            </a:r>
            <a:r>
              <a:rPr lang="en-US" altLang="zh-CN" dirty="0"/>
              <a:t>P61-</a:t>
            </a:r>
            <a:r>
              <a:rPr lang="zh-CN" altLang="en-US" dirty="0"/>
              <a:t>看地址变换过程，</a:t>
            </a:r>
            <a:r>
              <a:rPr lang="en-US" altLang="zh-CN" dirty="0"/>
              <a:t>P43-</a:t>
            </a:r>
            <a:r>
              <a:rPr lang="zh-CN" altLang="en-US" dirty="0"/>
              <a:t>看</a:t>
            </a:r>
            <a:r>
              <a:rPr lang="en-US" altLang="zh-CN" dirty="0"/>
              <a:t>L1$</a:t>
            </a:r>
            <a:r>
              <a:rPr lang="zh-CN" altLang="en-US" dirty="0"/>
              <a:t>的容量扩展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思考：会，</a:t>
            </a:r>
            <a:r>
              <a:rPr lang="en-US" altLang="zh-CN" dirty="0"/>
              <a:t>PTE</a:t>
            </a:r>
            <a:r>
              <a:rPr lang="zh-CN" altLang="en-US" dirty="0"/>
              <a:t>在主存中（</a:t>
            </a:r>
            <a:r>
              <a:rPr lang="en-US" altLang="zh-CN" dirty="0"/>
              <a:t>TLB</a:t>
            </a:r>
            <a:r>
              <a:rPr lang="zh-CN" altLang="en-US" dirty="0"/>
              <a:t>项被替换），数据已经调入</a:t>
            </a:r>
            <a:r>
              <a:rPr lang="en-US" altLang="zh-CN" dirty="0"/>
              <a:t>Cache</a:t>
            </a:r>
            <a:r>
              <a:rPr lang="zh-CN" altLang="en-US" dirty="0"/>
              <a:t>；不会，页装入主存→</a:t>
            </a:r>
            <a:r>
              <a:rPr lang="en-US" altLang="zh-CN" dirty="0"/>
              <a:t>PTE</a:t>
            </a:r>
            <a:r>
              <a:rPr lang="zh-CN" altLang="en-US" dirty="0"/>
              <a:t>有效</a:t>
            </a:r>
            <a:r>
              <a:rPr lang="en-US" altLang="zh-CN" dirty="0"/>
              <a:t>(</a:t>
            </a:r>
            <a:r>
              <a:rPr lang="zh-CN" altLang="en-US" dirty="0"/>
              <a:t>装入位</a:t>
            </a:r>
            <a:r>
              <a:rPr lang="en-US" altLang="zh-CN" dirty="0"/>
              <a:t>=1)</a:t>
            </a:r>
            <a:r>
              <a:rPr lang="zh-CN" altLang="en-US" dirty="0"/>
              <a:t>→</a:t>
            </a:r>
            <a:r>
              <a:rPr lang="en-US" altLang="zh-CN" dirty="0"/>
              <a:t>TLB</a:t>
            </a:r>
            <a:r>
              <a:rPr lang="zh-CN" altLang="en-US" dirty="0"/>
              <a:t>命中，不可能发生缺页现象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思考②：程序需分段，不同段有不同权限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56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CB5660-2804-4381-9B55-99B3C5B93725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DD5083E-CCEE-4932-B9BA-56B272CCCEFF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$--Cache</a:t>
            </a:r>
            <a:r>
              <a:rPr lang="zh-CN" altLang="en-US" dirty="0"/>
              <a:t>的缩写，采用自</a:t>
            </a:r>
            <a:r>
              <a:rPr lang="en-US" altLang="zh-CN" dirty="0"/>
              <a:t>《</a:t>
            </a:r>
            <a:r>
              <a:rPr lang="zh-CN" altLang="en-US" dirty="0"/>
              <a:t>并行计算机体系结构</a:t>
            </a:r>
            <a:r>
              <a:rPr lang="en-US" altLang="zh-CN" dirty="0"/>
              <a:t>-</a:t>
            </a:r>
            <a:r>
              <a:rPr lang="zh-CN" altLang="en-US" dirty="0"/>
              <a:t>硬件</a:t>
            </a:r>
            <a:r>
              <a:rPr lang="en-US" altLang="zh-CN" dirty="0"/>
              <a:t>/</a:t>
            </a:r>
            <a:r>
              <a:rPr lang="zh-CN" altLang="en-US" dirty="0"/>
              <a:t>软件结合的设计与分析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David E. Culler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思考②：</a:t>
            </a:r>
            <a:r>
              <a:rPr lang="en-US" altLang="zh-CN" dirty="0"/>
              <a:t>=(2^32/2^12)*4B=4MB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P10-</a:t>
            </a:r>
            <a:r>
              <a:rPr lang="zh-CN" altLang="en-US" dirty="0"/>
              <a:t>看不同总线，</a:t>
            </a:r>
            <a:r>
              <a:rPr lang="en-US" altLang="zh-CN" dirty="0"/>
              <a:t>P8-</a:t>
            </a:r>
            <a:r>
              <a:rPr lang="zh-CN" altLang="en-US" dirty="0"/>
              <a:t>去总结一下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地址变换：理论上为主存地址→</a:t>
            </a:r>
            <a:r>
              <a:rPr lang="en-US" altLang="zh-CN" dirty="0"/>
              <a:t>Cache</a:t>
            </a:r>
            <a:r>
              <a:rPr lang="zh-CN" altLang="en-US" dirty="0"/>
              <a:t>地址（数据访问为访问存储体），实际上为主存地址→目标行（数据访问为访问行中数据）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0341-3EF7-47FE-820D-9866A439FE15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77461-9CA0-4BE9-82B0-EFFEDE91AF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A50BC-0820-4DEB-91F2-8B195754248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D8DB9-217B-4B20-9140-B945F945DFB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3EDD9-8809-4BD1-A238-D24E023C48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1E5E3-0B74-4285-A1BB-413D770BEF6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AD35C-6BB3-4873-83B6-34464A68B5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ABC7A-5BD2-4E59-9394-CB3E47EF1A6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43BF8-B2B4-43FB-B879-FAB689F985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4795D-C114-45CA-A9C0-EDC37823C7E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9E56A-DDD0-40ED-9C92-36105FF011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215E6F7-8CCA-476B-95DE-009991443F9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" Target="slide18.xml"/><Relationship Id="rId4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tags" Target="../tags/tag77.xml"/><Relationship Id="rId21" Type="http://schemas.openxmlformats.org/officeDocument/2006/relationships/tags" Target="../tags/tag72.xml"/><Relationship Id="rId42" Type="http://schemas.openxmlformats.org/officeDocument/2006/relationships/tags" Target="../tags/tag93.xml"/><Relationship Id="rId47" Type="http://schemas.openxmlformats.org/officeDocument/2006/relationships/tags" Target="../tags/tag98.xml"/><Relationship Id="rId63" Type="http://schemas.openxmlformats.org/officeDocument/2006/relationships/tags" Target="../tags/tag114.xml"/><Relationship Id="rId68" Type="http://schemas.openxmlformats.org/officeDocument/2006/relationships/tags" Target="../tags/tag119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9" Type="http://schemas.openxmlformats.org/officeDocument/2006/relationships/tags" Target="../tags/tag80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32" Type="http://schemas.openxmlformats.org/officeDocument/2006/relationships/tags" Target="../tags/tag83.xml"/><Relationship Id="rId37" Type="http://schemas.openxmlformats.org/officeDocument/2006/relationships/tags" Target="../tags/tag88.xml"/><Relationship Id="rId40" Type="http://schemas.openxmlformats.org/officeDocument/2006/relationships/tags" Target="../tags/tag91.xml"/><Relationship Id="rId45" Type="http://schemas.openxmlformats.org/officeDocument/2006/relationships/tags" Target="../tags/tag96.xml"/><Relationship Id="rId53" Type="http://schemas.openxmlformats.org/officeDocument/2006/relationships/tags" Target="../tags/tag104.xml"/><Relationship Id="rId58" Type="http://schemas.openxmlformats.org/officeDocument/2006/relationships/tags" Target="../tags/tag109.xml"/><Relationship Id="rId66" Type="http://schemas.openxmlformats.org/officeDocument/2006/relationships/tags" Target="../tags/tag117.xml"/><Relationship Id="rId5" Type="http://schemas.openxmlformats.org/officeDocument/2006/relationships/tags" Target="../tags/tag56.xml"/><Relationship Id="rId61" Type="http://schemas.openxmlformats.org/officeDocument/2006/relationships/tags" Target="../tags/tag112.xml"/><Relationship Id="rId19" Type="http://schemas.openxmlformats.org/officeDocument/2006/relationships/tags" Target="../tags/tag7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Relationship Id="rId30" Type="http://schemas.openxmlformats.org/officeDocument/2006/relationships/tags" Target="../tags/tag81.xml"/><Relationship Id="rId35" Type="http://schemas.openxmlformats.org/officeDocument/2006/relationships/tags" Target="../tags/tag86.xml"/><Relationship Id="rId43" Type="http://schemas.openxmlformats.org/officeDocument/2006/relationships/tags" Target="../tags/tag94.xml"/><Relationship Id="rId48" Type="http://schemas.openxmlformats.org/officeDocument/2006/relationships/tags" Target="../tags/tag99.xml"/><Relationship Id="rId56" Type="http://schemas.openxmlformats.org/officeDocument/2006/relationships/tags" Target="../tags/tag107.xml"/><Relationship Id="rId64" Type="http://schemas.openxmlformats.org/officeDocument/2006/relationships/tags" Target="../tags/tag115.xml"/><Relationship Id="rId69" Type="http://schemas.openxmlformats.org/officeDocument/2006/relationships/tags" Target="../tags/tag120.xml"/><Relationship Id="rId8" Type="http://schemas.openxmlformats.org/officeDocument/2006/relationships/tags" Target="../tags/tag59.xml"/><Relationship Id="rId51" Type="http://schemas.openxmlformats.org/officeDocument/2006/relationships/tags" Target="../tags/tag102.xml"/><Relationship Id="rId72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33" Type="http://schemas.openxmlformats.org/officeDocument/2006/relationships/tags" Target="../tags/tag84.xml"/><Relationship Id="rId38" Type="http://schemas.openxmlformats.org/officeDocument/2006/relationships/tags" Target="../tags/tag89.xml"/><Relationship Id="rId46" Type="http://schemas.openxmlformats.org/officeDocument/2006/relationships/tags" Target="../tags/tag97.xml"/><Relationship Id="rId59" Type="http://schemas.openxmlformats.org/officeDocument/2006/relationships/tags" Target="../tags/tag110.xml"/><Relationship Id="rId67" Type="http://schemas.openxmlformats.org/officeDocument/2006/relationships/tags" Target="../tags/tag118.xml"/><Relationship Id="rId20" Type="http://schemas.openxmlformats.org/officeDocument/2006/relationships/tags" Target="../tags/tag71.xml"/><Relationship Id="rId41" Type="http://schemas.openxmlformats.org/officeDocument/2006/relationships/tags" Target="../tags/tag92.xml"/><Relationship Id="rId54" Type="http://schemas.openxmlformats.org/officeDocument/2006/relationships/tags" Target="../tags/tag105.xml"/><Relationship Id="rId62" Type="http://schemas.openxmlformats.org/officeDocument/2006/relationships/tags" Target="../tags/tag113.xml"/><Relationship Id="rId70" Type="http://schemas.openxmlformats.org/officeDocument/2006/relationships/tags" Target="../tags/tag121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tags" Target="../tags/tag79.xml"/><Relationship Id="rId36" Type="http://schemas.openxmlformats.org/officeDocument/2006/relationships/tags" Target="../tags/tag87.xml"/><Relationship Id="rId49" Type="http://schemas.openxmlformats.org/officeDocument/2006/relationships/tags" Target="../tags/tag100.xml"/><Relationship Id="rId57" Type="http://schemas.openxmlformats.org/officeDocument/2006/relationships/tags" Target="../tags/tag108.xml"/><Relationship Id="rId10" Type="http://schemas.openxmlformats.org/officeDocument/2006/relationships/tags" Target="../tags/tag61.xml"/><Relationship Id="rId31" Type="http://schemas.openxmlformats.org/officeDocument/2006/relationships/tags" Target="../tags/tag82.xml"/><Relationship Id="rId44" Type="http://schemas.openxmlformats.org/officeDocument/2006/relationships/tags" Target="../tags/tag95.xml"/><Relationship Id="rId52" Type="http://schemas.openxmlformats.org/officeDocument/2006/relationships/tags" Target="../tags/tag103.xml"/><Relationship Id="rId60" Type="http://schemas.openxmlformats.org/officeDocument/2006/relationships/tags" Target="../tags/tag111.xml"/><Relationship Id="rId65" Type="http://schemas.openxmlformats.org/officeDocument/2006/relationships/tags" Target="../tags/tag116.xml"/><Relationship Id="rId73" Type="http://schemas.openxmlformats.org/officeDocument/2006/relationships/notesSlide" Target="../notesSlides/notesSlide36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9" Type="http://schemas.openxmlformats.org/officeDocument/2006/relationships/tags" Target="../tags/tag90.xml"/><Relationship Id="rId34" Type="http://schemas.openxmlformats.org/officeDocument/2006/relationships/tags" Target="../tags/tag85.xml"/><Relationship Id="rId50" Type="http://schemas.openxmlformats.org/officeDocument/2006/relationships/tags" Target="../tags/tag101.xml"/><Relationship Id="rId55" Type="http://schemas.openxmlformats.org/officeDocument/2006/relationships/tags" Target="../tags/tag106.xml"/><Relationship Id="rId7" Type="http://schemas.openxmlformats.org/officeDocument/2006/relationships/tags" Target="../tags/tag58.xml"/><Relationship Id="rId71" Type="http://schemas.openxmlformats.org/officeDocument/2006/relationships/tags" Target="../tags/tag12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17" Type="http://schemas.openxmlformats.org/officeDocument/2006/relationships/tags" Target="../tags/tag246.xml"/><Relationship Id="rId21" Type="http://schemas.openxmlformats.org/officeDocument/2006/relationships/tags" Target="../tags/tag150.xml"/><Relationship Id="rId63" Type="http://schemas.openxmlformats.org/officeDocument/2006/relationships/tags" Target="../tags/tag192.xml"/><Relationship Id="rId159" Type="http://schemas.openxmlformats.org/officeDocument/2006/relationships/tags" Target="../tags/tag288.xml"/><Relationship Id="rId170" Type="http://schemas.openxmlformats.org/officeDocument/2006/relationships/tags" Target="../tags/tag299.xml"/><Relationship Id="rId226" Type="http://schemas.openxmlformats.org/officeDocument/2006/relationships/tags" Target="../tags/tag355.xml"/><Relationship Id="rId268" Type="http://schemas.openxmlformats.org/officeDocument/2006/relationships/tags" Target="../tags/tag397.xml"/><Relationship Id="rId32" Type="http://schemas.openxmlformats.org/officeDocument/2006/relationships/tags" Target="../tags/tag161.xml"/><Relationship Id="rId74" Type="http://schemas.openxmlformats.org/officeDocument/2006/relationships/tags" Target="../tags/tag203.xml"/><Relationship Id="rId128" Type="http://schemas.openxmlformats.org/officeDocument/2006/relationships/tags" Target="../tags/tag257.xml"/><Relationship Id="rId5" Type="http://schemas.openxmlformats.org/officeDocument/2006/relationships/tags" Target="../tags/tag134.xml"/><Relationship Id="rId181" Type="http://schemas.openxmlformats.org/officeDocument/2006/relationships/tags" Target="../tags/tag310.xml"/><Relationship Id="rId237" Type="http://schemas.openxmlformats.org/officeDocument/2006/relationships/tags" Target="../tags/tag366.xml"/><Relationship Id="rId279" Type="http://schemas.openxmlformats.org/officeDocument/2006/relationships/tags" Target="../tags/tag408.xml"/><Relationship Id="rId43" Type="http://schemas.openxmlformats.org/officeDocument/2006/relationships/tags" Target="../tags/tag172.xml"/><Relationship Id="rId139" Type="http://schemas.openxmlformats.org/officeDocument/2006/relationships/tags" Target="../tags/tag268.xml"/><Relationship Id="rId290" Type="http://schemas.openxmlformats.org/officeDocument/2006/relationships/tags" Target="../tags/tag419.xml"/><Relationship Id="rId85" Type="http://schemas.openxmlformats.org/officeDocument/2006/relationships/tags" Target="../tags/tag214.xml"/><Relationship Id="rId150" Type="http://schemas.openxmlformats.org/officeDocument/2006/relationships/tags" Target="../tags/tag279.xml"/><Relationship Id="rId192" Type="http://schemas.openxmlformats.org/officeDocument/2006/relationships/tags" Target="../tags/tag321.xml"/><Relationship Id="rId206" Type="http://schemas.openxmlformats.org/officeDocument/2006/relationships/tags" Target="../tags/tag335.xml"/><Relationship Id="rId248" Type="http://schemas.openxmlformats.org/officeDocument/2006/relationships/tags" Target="../tags/tag377.xml"/><Relationship Id="rId12" Type="http://schemas.openxmlformats.org/officeDocument/2006/relationships/tags" Target="../tags/tag141.xml"/><Relationship Id="rId33" Type="http://schemas.openxmlformats.org/officeDocument/2006/relationships/tags" Target="../tags/tag162.xml"/><Relationship Id="rId108" Type="http://schemas.openxmlformats.org/officeDocument/2006/relationships/tags" Target="../tags/tag237.xml"/><Relationship Id="rId129" Type="http://schemas.openxmlformats.org/officeDocument/2006/relationships/tags" Target="../tags/tag258.xml"/><Relationship Id="rId280" Type="http://schemas.openxmlformats.org/officeDocument/2006/relationships/tags" Target="../tags/tag409.xml"/><Relationship Id="rId54" Type="http://schemas.openxmlformats.org/officeDocument/2006/relationships/tags" Target="../tags/tag183.xml"/><Relationship Id="rId75" Type="http://schemas.openxmlformats.org/officeDocument/2006/relationships/tags" Target="../tags/tag204.xml"/><Relationship Id="rId96" Type="http://schemas.openxmlformats.org/officeDocument/2006/relationships/tags" Target="../tags/tag225.xml"/><Relationship Id="rId140" Type="http://schemas.openxmlformats.org/officeDocument/2006/relationships/tags" Target="../tags/tag269.xml"/><Relationship Id="rId161" Type="http://schemas.openxmlformats.org/officeDocument/2006/relationships/tags" Target="../tags/tag290.xml"/><Relationship Id="rId182" Type="http://schemas.openxmlformats.org/officeDocument/2006/relationships/tags" Target="../tags/tag311.xml"/><Relationship Id="rId217" Type="http://schemas.openxmlformats.org/officeDocument/2006/relationships/tags" Target="../tags/tag346.xml"/><Relationship Id="rId6" Type="http://schemas.openxmlformats.org/officeDocument/2006/relationships/tags" Target="../tags/tag135.xml"/><Relationship Id="rId238" Type="http://schemas.openxmlformats.org/officeDocument/2006/relationships/tags" Target="../tags/tag367.xml"/><Relationship Id="rId259" Type="http://schemas.openxmlformats.org/officeDocument/2006/relationships/tags" Target="../tags/tag388.xml"/><Relationship Id="rId23" Type="http://schemas.openxmlformats.org/officeDocument/2006/relationships/tags" Target="../tags/tag152.xml"/><Relationship Id="rId119" Type="http://schemas.openxmlformats.org/officeDocument/2006/relationships/tags" Target="../tags/tag248.xml"/><Relationship Id="rId270" Type="http://schemas.openxmlformats.org/officeDocument/2006/relationships/tags" Target="../tags/tag399.xml"/><Relationship Id="rId291" Type="http://schemas.openxmlformats.org/officeDocument/2006/relationships/tags" Target="../tags/tag420.xml"/><Relationship Id="rId44" Type="http://schemas.openxmlformats.org/officeDocument/2006/relationships/tags" Target="../tags/tag173.xml"/><Relationship Id="rId65" Type="http://schemas.openxmlformats.org/officeDocument/2006/relationships/tags" Target="../tags/tag194.xml"/><Relationship Id="rId86" Type="http://schemas.openxmlformats.org/officeDocument/2006/relationships/tags" Target="../tags/tag215.xml"/><Relationship Id="rId130" Type="http://schemas.openxmlformats.org/officeDocument/2006/relationships/tags" Target="../tags/tag259.xml"/><Relationship Id="rId151" Type="http://schemas.openxmlformats.org/officeDocument/2006/relationships/tags" Target="../tags/tag280.xml"/><Relationship Id="rId172" Type="http://schemas.openxmlformats.org/officeDocument/2006/relationships/tags" Target="../tags/tag301.xml"/><Relationship Id="rId193" Type="http://schemas.openxmlformats.org/officeDocument/2006/relationships/tags" Target="../tags/tag322.xml"/><Relationship Id="rId207" Type="http://schemas.openxmlformats.org/officeDocument/2006/relationships/tags" Target="../tags/tag336.xml"/><Relationship Id="rId228" Type="http://schemas.openxmlformats.org/officeDocument/2006/relationships/tags" Target="../tags/tag357.xml"/><Relationship Id="rId249" Type="http://schemas.openxmlformats.org/officeDocument/2006/relationships/tags" Target="../tags/tag378.xml"/><Relationship Id="rId13" Type="http://schemas.openxmlformats.org/officeDocument/2006/relationships/tags" Target="../tags/tag142.xml"/><Relationship Id="rId109" Type="http://schemas.openxmlformats.org/officeDocument/2006/relationships/tags" Target="../tags/tag238.xml"/><Relationship Id="rId260" Type="http://schemas.openxmlformats.org/officeDocument/2006/relationships/tags" Target="../tags/tag389.xml"/><Relationship Id="rId281" Type="http://schemas.openxmlformats.org/officeDocument/2006/relationships/tags" Target="../tags/tag410.xml"/><Relationship Id="rId34" Type="http://schemas.openxmlformats.org/officeDocument/2006/relationships/tags" Target="../tags/tag163.xml"/><Relationship Id="rId55" Type="http://schemas.openxmlformats.org/officeDocument/2006/relationships/tags" Target="../tags/tag184.xml"/><Relationship Id="rId76" Type="http://schemas.openxmlformats.org/officeDocument/2006/relationships/tags" Target="../tags/tag205.xml"/><Relationship Id="rId97" Type="http://schemas.openxmlformats.org/officeDocument/2006/relationships/tags" Target="../tags/tag226.xml"/><Relationship Id="rId120" Type="http://schemas.openxmlformats.org/officeDocument/2006/relationships/tags" Target="../tags/tag249.xml"/><Relationship Id="rId141" Type="http://schemas.openxmlformats.org/officeDocument/2006/relationships/tags" Target="../tags/tag270.xml"/><Relationship Id="rId7" Type="http://schemas.openxmlformats.org/officeDocument/2006/relationships/tags" Target="../tags/tag136.xml"/><Relationship Id="rId162" Type="http://schemas.openxmlformats.org/officeDocument/2006/relationships/tags" Target="../tags/tag291.xml"/><Relationship Id="rId183" Type="http://schemas.openxmlformats.org/officeDocument/2006/relationships/tags" Target="../tags/tag312.xml"/><Relationship Id="rId218" Type="http://schemas.openxmlformats.org/officeDocument/2006/relationships/tags" Target="../tags/tag347.xml"/><Relationship Id="rId239" Type="http://schemas.openxmlformats.org/officeDocument/2006/relationships/tags" Target="../tags/tag368.xml"/><Relationship Id="rId250" Type="http://schemas.openxmlformats.org/officeDocument/2006/relationships/tags" Target="../tags/tag379.xml"/><Relationship Id="rId271" Type="http://schemas.openxmlformats.org/officeDocument/2006/relationships/tags" Target="../tags/tag400.xml"/><Relationship Id="rId292" Type="http://schemas.openxmlformats.org/officeDocument/2006/relationships/tags" Target="../tags/tag421.xml"/><Relationship Id="rId24" Type="http://schemas.openxmlformats.org/officeDocument/2006/relationships/tags" Target="../tags/tag153.xml"/><Relationship Id="rId45" Type="http://schemas.openxmlformats.org/officeDocument/2006/relationships/tags" Target="../tags/tag174.xml"/><Relationship Id="rId66" Type="http://schemas.openxmlformats.org/officeDocument/2006/relationships/tags" Target="../tags/tag195.xml"/><Relationship Id="rId87" Type="http://schemas.openxmlformats.org/officeDocument/2006/relationships/tags" Target="../tags/tag216.xml"/><Relationship Id="rId110" Type="http://schemas.openxmlformats.org/officeDocument/2006/relationships/tags" Target="../tags/tag239.xml"/><Relationship Id="rId131" Type="http://schemas.openxmlformats.org/officeDocument/2006/relationships/tags" Target="../tags/tag260.xml"/><Relationship Id="rId152" Type="http://schemas.openxmlformats.org/officeDocument/2006/relationships/tags" Target="../tags/tag281.xml"/><Relationship Id="rId173" Type="http://schemas.openxmlformats.org/officeDocument/2006/relationships/tags" Target="../tags/tag302.xml"/><Relationship Id="rId194" Type="http://schemas.openxmlformats.org/officeDocument/2006/relationships/tags" Target="../tags/tag323.xml"/><Relationship Id="rId208" Type="http://schemas.openxmlformats.org/officeDocument/2006/relationships/tags" Target="../tags/tag337.xml"/><Relationship Id="rId229" Type="http://schemas.openxmlformats.org/officeDocument/2006/relationships/tags" Target="../tags/tag358.xml"/><Relationship Id="rId240" Type="http://schemas.openxmlformats.org/officeDocument/2006/relationships/tags" Target="../tags/tag369.xml"/><Relationship Id="rId261" Type="http://schemas.openxmlformats.org/officeDocument/2006/relationships/tags" Target="../tags/tag390.xml"/><Relationship Id="rId14" Type="http://schemas.openxmlformats.org/officeDocument/2006/relationships/tags" Target="../tags/tag143.xml"/><Relationship Id="rId35" Type="http://schemas.openxmlformats.org/officeDocument/2006/relationships/tags" Target="../tags/tag164.xml"/><Relationship Id="rId56" Type="http://schemas.openxmlformats.org/officeDocument/2006/relationships/tags" Target="../tags/tag185.xml"/><Relationship Id="rId77" Type="http://schemas.openxmlformats.org/officeDocument/2006/relationships/tags" Target="../tags/tag206.xml"/><Relationship Id="rId100" Type="http://schemas.openxmlformats.org/officeDocument/2006/relationships/tags" Target="../tags/tag229.xml"/><Relationship Id="rId282" Type="http://schemas.openxmlformats.org/officeDocument/2006/relationships/tags" Target="../tags/tag411.xml"/><Relationship Id="rId8" Type="http://schemas.openxmlformats.org/officeDocument/2006/relationships/tags" Target="../tags/tag137.xml"/><Relationship Id="rId98" Type="http://schemas.openxmlformats.org/officeDocument/2006/relationships/tags" Target="../tags/tag227.xml"/><Relationship Id="rId121" Type="http://schemas.openxmlformats.org/officeDocument/2006/relationships/tags" Target="../tags/tag250.xml"/><Relationship Id="rId142" Type="http://schemas.openxmlformats.org/officeDocument/2006/relationships/tags" Target="../tags/tag271.xml"/><Relationship Id="rId163" Type="http://schemas.openxmlformats.org/officeDocument/2006/relationships/tags" Target="../tags/tag292.xml"/><Relationship Id="rId184" Type="http://schemas.openxmlformats.org/officeDocument/2006/relationships/tags" Target="../tags/tag313.xml"/><Relationship Id="rId219" Type="http://schemas.openxmlformats.org/officeDocument/2006/relationships/tags" Target="../tags/tag348.xml"/><Relationship Id="rId230" Type="http://schemas.openxmlformats.org/officeDocument/2006/relationships/tags" Target="../tags/tag359.xml"/><Relationship Id="rId251" Type="http://schemas.openxmlformats.org/officeDocument/2006/relationships/tags" Target="../tags/tag380.xml"/><Relationship Id="rId25" Type="http://schemas.openxmlformats.org/officeDocument/2006/relationships/tags" Target="../tags/tag154.xml"/><Relationship Id="rId46" Type="http://schemas.openxmlformats.org/officeDocument/2006/relationships/tags" Target="../tags/tag175.xml"/><Relationship Id="rId67" Type="http://schemas.openxmlformats.org/officeDocument/2006/relationships/tags" Target="../tags/tag196.xml"/><Relationship Id="rId272" Type="http://schemas.openxmlformats.org/officeDocument/2006/relationships/tags" Target="../tags/tag401.xml"/><Relationship Id="rId293" Type="http://schemas.openxmlformats.org/officeDocument/2006/relationships/tags" Target="../tags/tag422.xml"/><Relationship Id="rId88" Type="http://schemas.openxmlformats.org/officeDocument/2006/relationships/tags" Target="../tags/tag217.xml"/><Relationship Id="rId111" Type="http://schemas.openxmlformats.org/officeDocument/2006/relationships/tags" Target="../tags/tag240.xml"/><Relationship Id="rId132" Type="http://schemas.openxmlformats.org/officeDocument/2006/relationships/tags" Target="../tags/tag261.xml"/><Relationship Id="rId153" Type="http://schemas.openxmlformats.org/officeDocument/2006/relationships/tags" Target="../tags/tag282.xml"/><Relationship Id="rId174" Type="http://schemas.openxmlformats.org/officeDocument/2006/relationships/tags" Target="../tags/tag303.xml"/><Relationship Id="rId195" Type="http://schemas.openxmlformats.org/officeDocument/2006/relationships/tags" Target="../tags/tag324.xml"/><Relationship Id="rId209" Type="http://schemas.openxmlformats.org/officeDocument/2006/relationships/tags" Target="../tags/tag338.xml"/><Relationship Id="rId220" Type="http://schemas.openxmlformats.org/officeDocument/2006/relationships/tags" Target="../tags/tag349.xml"/><Relationship Id="rId241" Type="http://schemas.openxmlformats.org/officeDocument/2006/relationships/tags" Target="../tags/tag370.xml"/><Relationship Id="rId15" Type="http://schemas.openxmlformats.org/officeDocument/2006/relationships/tags" Target="../tags/tag144.xml"/><Relationship Id="rId36" Type="http://schemas.openxmlformats.org/officeDocument/2006/relationships/tags" Target="../tags/tag165.xml"/><Relationship Id="rId57" Type="http://schemas.openxmlformats.org/officeDocument/2006/relationships/tags" Target="../tags/tag186.xml"/><Relationship Id="rId262" Type="http://schemas.openxmlformats.org/officeDocument/2006/relationships/tags" Target="../tags/tag391.xml"/><Relationship Id="rId283" Type="http://schemas.openxmlformats.org/officeDocument/2006/relationships/tags" Target="../tags/tag412.xml"/><Relationship Id="rId78" Type="http://schemas.openxmlformats.org/officeDocument/2006/relationships/tags" Target="../tags/tag207.xml"/><Relationship Id="rId99" Type="http://schemas.openxmlformats.org/officeDocument/2006/relationships/tags" Target="../tags/tag228.xml"/><Relationship Id="rId101" Type="http://schemas.openxmlformats.org/officeDocument/2006/relationships/tags" Target="../tags/tag230.xml"/><Relationship Id="rId122" Type="http://schemas.openxmlformats.org/officeDocument/2006/relationships/tags" Target="../tags/tag251.xml"/><Relationship Id="rId143" Type="http://schemas.openxmlformats.org/officeDocument/2006/relationships/tags" Target="../tags/tag272.xml"/><Relationship Id="rId164" Type="http://schemas.openxmlformats.org/officeDocument/2006/relationships/tags" Target="../tags/tag293.xml"/><Relationship Id="rId185" Type="http://schemas.openxmlformats.org/officeDocument/2006/relationships/tags" Target="../tags/tag314.xml"/><Relationship Id="rId9" Type="http://schemas.openxmlformats.org/officeDocument/2006/relationships/tags" Target="../tags/tag138.xml"/><Relationship Id="rId210" Type="http://schemas.openxmlformats.org/officeDocument/2006/relationships/tags" Target="../tags/tag339.xml"/><Relationship Id="rId26" Type="http://schemas.openxmlformats.org/officeDocument/2006/relationships/tags" Target="../tags/tag155.xml"/><Relationship Id="rId231" Type="http://schemas.openxmlformats.org/officeDocument/2006/relationships/tags" Target="../tags/tag360.xml"/><Relationship Id="rId252" Type="http://schemas.openxmlformats.org/officeDocument/2006/relationships/tags" Target="../tags/tag381.xml"/><Relationship Id="rId273" Type="http://schemas.openxmlformats.org/officeDocument/2006/relationships/tags" Target="../tags/tag402.xml"/><Relationship Id="rId294" Type="http://schemas.openxmlformats.org/officeDocument/2006/relationships/tags" Target="../tags/tag423.xml"/><Relationship Id="rId47" Type="http://schemas.openxmlformats.org/officeDocument/2006/relationships/tags" Target="../tags/tag176.xml"/><Relationship Id="rId68" Type="http://schemas.openxmlformats.org/officeDocument/2006/relationships/tags" Target="../tags/tag197.xml"/><Relationship Id="rId89" Type="http://schemas.openxmlformats.org/officeDocument/2006/relationships/tags" Target="../tags/tag218.xml"/><Relationship Id="rId112" Type="http://schemas.openxmlformats.org/officeDocument/2006/relationships/tags" Target="../tags/tag241.xml"/><Relationship Id="rId133" Type="http://schemas.openxmlformats.org/officeDocument/2006/relationships/tags" Target="../tags/tag262.xml"/><Relationship Id="rId154" Type="http://schemas.openxmlformats.org/officeDocument/2006/relationships/tags" Target="../tags/tag283.xml"/><Relationship Id="rId175" Type="http://schemas.openxmlformats.org/officeDocument/2006/relationships/tags" Target="../tags/tag304.xml"/><Relationship Id="rId196" Type="http://schemas.openxmlformats.org/officeDocument/2006/relationships/tags" Target="../tags/tag325.xml"/><Relationship Id="rId200" Type="http://schemas.openxmlformats.org/officeDocument/2006/relationships/tags" Target="../tags/tag329.xml"/><Relationship Id="rId16" Type="http://schemas.openxmlformats.org/officeDocument/2006/relationships/tags" Target="../tags/tag145.xml"/><Relationship Id="rId221" Type="http://schemas.openxmlformats.org/officeDocument/2006/relationships/tags" Target="../tags/tag350.xml"/><Relationship Id="rId242" Type="http://schemas.openxmlformats.org/officeDocument/2006/relationships/tags" Target="../tags/tag371.xml"/><Relationship Id="rId263" Type="http://schemas.openxmlformats.org/officeDocument/2006/relationships/tags" Target="../tags/tag392.xml"/><Relationship Id="rId284" Type="http://schemas.openxmlformats.org/officeDocument/2006/relationships/tags" Target="../tags/tag413.xml"/><Relationship Id="rId37" Type="http://schemas.openxmlformats.org/officeDocument/2006/relationships/tags" Target="../tags/tag166.xml"/><Relationship Id="rId58" Type="http://schemas.openxmlformats.org/officeDocument/2006/relationships/tags" Target="../tags/tag187.xml"/><Relationship Id="rId79" Type="http://schemas.openxmlformats.org/officeDocument/2006/relationships/tags" Target="../tags/tag208.xml"/><Relationship Id="rId102" Type="http://schemas.openxmlformats.org/officeDocument/2006/relationships/tags" Target="../tags/tag231.xml"/><Relationship Id="rId123" Type="http://schemas.openxmlformats.org/officeDocument/2006/relationships/tags" Target="../tags/tag252.xml"/><Relationship Id="rId144" Type="http://schemas.openxmlformats.org/officeDocument/2006/relationships/tags" Target="../tags/tag273.xml"/><Relationship Id="rId90" Type="http://schemas.openxmlformats.org/officeDocument/2006/relationships/tags" Target="../tags/tag219.xml"/><Relationship Id="rId165" Type="http://schemas.openxmlformats.org/officeDocument/2006/relationships/tags" Target="../tags/tag294.xml"/><Relationship Id="rId186" Type="http://schemas.openxmlformats.org/officeDocument/2006/relationships/tags" Target="../tags/tag315.xml"/><Relationship Id="rId211" Type="http://schemas.openxmlformats.org/officeDocument/2006/relationships/tags" Target="../tags/tag340.xml"/><Relationship Id="rId232" Type="http://schemas.openxmlformats.org/officeDocument/2006/relationships/tags" Target="../tags/tag361.xml"/><Relationship Id="rId253" Type="http://schemas.openxmlformats.org/officeDocument/2006/relationships/tags" Target="../tags/tag382.xml"/><Relationship Id="rId274" Type="http://schemas.openxmlformats.org/officeDocument/2006/relationships/tags" Target="../tags/tag403.xml"/><Relationship Id="rId295" Type="http://schemas.openxmlformats.org/officeDocument/2006/relationships/slideLayout" Target="../slideLayouts/slideLayout7.xml"/><Relationship Id="rId27" Type="http://schemas.openxmlformats.org/officeDocument/2006/relationships/tags" Target="../tags/tag156.xml"/><Relationship Id="rId48" Type="http://schemas.openxmlformats.org/officeDocument/2006/relationships/tags" Target="../tags/tag177.xml"/><Relationship Id="rId69" Type="http://schemas.openxmlformats.org/officeDocument/2006/relationships/tags" Target="../tags/tag198.xml"/><Relationship Id="rId113" Type="http://schemas.openxmlformats.org/officeDocument/2006/relationships/tags" Target="../tags/tag242.xml"/><Relationship Id="rId134" Type="http://schemas.openxmlformats.org/officeDocument/2006/relationships/tags" Target="../tags/tag263.xml"/><Relationship Id="rId80" Type="http://schemas.openxmlformats.org/officeDocument/2006/relationships/tags" Target="../tags/tag209.xml"/><Relationship Id="rId155" Type="http://schemas.openxmlformats.org/officeDocument/2006/relationships/tags" Target="../tags/tag284.xml"/><Relationship Id="rId176" Type="http://schemas.openxmlformats.org/officeDocument/2006/relationships/tags" Target="../tags/tag305.xml"/><Relationship Id="rId197" Type="http://schemas.openxmlformats.org/officeDocument/2006/relationships/tags" Target="../tags/tag326.xml"/><Relationship Id="rId201" Type="http://schemas.openxmlformats.org/officeDocument/2006/relationships/tags" Target="../tags/tag330.xml"/><Relationship Id="rId222" Type="http://schemas.openxmlformats.org/officeDocument/2006/relationships/tags" Target="../tags/tag351.xml"/><Relationship Id="rId243" Type="http://schemas.openxmlformats.org/officeDocument/2006/relationships/tags" Target="../tags/tag372.xml"/><Relationship Id="rId264" Type="http://schemas.openxmlformats.org/officeDocument/2006/relationships/tags" Target="../tags/tag393.xml"/><Relationship Id="rId285" Type="http://schemas.openxmlformats.org/officeDocument/2006/relationships/tags" Target="../tags/tag414.xml"/><Relationship Id="rId17" Type="http://schemas.openxmlformats.org/officeDocument/2006/relationships/tags" Target="../tags/tag146.xml"/><Relationship Id="rId38" Type="http://schemas.openxmlformats.org/officeDocument/2006/relationships/tags" Target="../tags/tag167.xml"/><Relationship Id="rId59" Type="http://schemas.openxmlformats.org/officeDocument/2006/relationships/tags" Target="../tags/tag188.xml"/><Relationship Id="rId103" Type="http://schemas.openxmlformats.org/officeDocument/2006/relationships/tags" Target="../tags/tag232.xml"/><Relationship Id="rId124" Type="http://schemas.openxmlformats.org/officeDocument/2006/relationships/tags" Target="../tags/tag253.xml"/><Relationship Id="rId70" Type="http://schemas.openxmlformats.org/officeDocument/2006/relationships/tags" Target="../tags/tag199.xml"/><Relationship Id="rId91" Type="http://schemas.openxmlformats.org/officeDocument/2006/relationships/tags" Target="../tags/tag220.xml"/><Relationship Id="rId145" Type="http://schemas.openxmlformats.org/officeDocument/2006/relationships/tags" Target="../tags/tag274.xml"/><Relationship Id="rId166" Type="http://schemas.openxmlformats.org/officeDocument/2006/relationships/tags" Target="../tags/tag295.xml"/><Relationship Id="rId187" Type="http://schemas.openxmlformats.org/officeDocument/2006/relationships/tags" Target="../tags/tag316.xml"/><Relationship Id="rId1" Type="http://schemas.openxmlformats.org/officeDocument/2006/relationships/tags" Target="../tags/tag130.xml"/><Relationship Id="rId212" Type="http://schemas.openxmlformats.org/officeDocument/2006/relationships/tags" Target="../tags/tag341.xml"/><Relationship Id="rId233" Type="http://schemas.openxmlformats.org/officeDocument/2006/relationships/tags" Target="../tags/tag362.xml"/><Relationship Id="rId254" Type="http://schemas.openxmlformats.org/officeDocument/2006/relationships/tags" Target="../tags/tag383.xml"/><Relationship Id="rId28" Type="http://schemas.openxmlformats.org/officeDocument/2006/relationships/tags" Target="../tags/tag157.xml"/><Relationship Id="rId49" Type="http://schemas.openxmlformats.org/officeDocument/2006/relationships/tags" Target="../tags/tag178.xml"/><Relationship Id="rId114" Type="http://schemas.openxmlformats.org/officeDocument/2006/relationships/tags" Target="../tags/tag243.xml"/><Relationship Id="rId275" Type="http://schemas.openxmlformats.org/officeDocument/2006/relationships/tags" Target="../tags/tag404.xml"/><Relationship Id="rId296" Type="http://schemas.openxmlformats.org/officeDocument/2006/relationships/notesSlide" Target="../notesSlides/notesSlide45.xml"/><Relationship Id="rId60" Type="http://schemas.openxmlformats.org/officeDocument/2006/relationships/tags" Target="../tags/tag189.xml"/><Relationship Id="rId81" Type="http://schemas.openxmlformats.org/officeDocument/2006/relationships/tags" Target="../tags/tag210.xml"/><Relationship Id="rId135" Type="http://schemas.openxmlformats.org/officeDocument/2006/relationships/tags" Target="../tags/tag264.xml"/><Relationship Id="rId156" Type="http://schemas.openxmlformats.org/officeDocument/2006/relationships/tags" Target="../tags/tag285.xml"/><Relationship Id="rId177" Type="http://schemas.openxmlformats.org/officeDocument/2006/relationships/tags" Target="../tags/tag306.xml"/><Relationship Id="rId198" Type="http://schemas.openxmlformats.org/officeDocument/2006/relationships/tags" Target="../tags/tag327.xml"/><Relationship Id="rId202" Type="http://schemas.openxmlformats.org/officeDocument/2006/relationships/tags" Target="../tags/tag331.xml"/><Relationship Id="rId223" Type="http://schemas.openxmlformats.org/officeDocument/2006/relationships/tags" Target="../tags/tag352.xml"/><Relationship Id="rId244" Type="http://schemas.openxmlformats.org/officeDocument/2006/relationships/tags" Target="../tags/tag373.xml"/><Relationship Id="rId18" Type="http://schemas.openxmlformats.org/officeDocument/2006/relationships/tags" Target="../tags/tag147.xml"/><Relationship Id="rId39" Type="http://schemas.openxmlformats.org/officeDocument/2006/relationships/tags" Target="../tags/tag168.xml"/><Relationship Id="rId265" Type="http://schemas.openxmlformats.org/officeDocument/2006/relationships/tags" Target="../tags/tag394.xml"/><Relationship Id="rId286" Type="http://schemas.openxmlformats.org/officeDocument/2006/relationships/tags" Target="../tags/tag415.xml"/><Relationship Id="rId50" Type="http://schemas.openxmlformats.org/officeDocument/2006/relationships/tags" Target="../tags/tag179.xml"/><Relationship Id="rId104" Type="http://schemas.openxmlformats.org/officeDocument/2006/relationships/tags" Target="../tags/tag233.xml"/><Relationship Id="rId125" Type="http://schemas.openxmlformats.org/officeDocument/2006/relationships/tags" Target="../tags/tag254.xml"/><Relationship Id="rId146" Type="http://schemas.openxmlformats.org/officeDocument/2006/relationships/tags" Target="../tags/tag275.xml"/><Relationship Id="rId167" Type="http://schemas.openxmlformats.org/officeDocument/2006/relationships/tags" Target="../tags/tag296.xml"/><Relationship Id="rId188" Type="http://schemas.openxmlformats.org/officeDocument/2006/relationships/tags" Target="../tags/tag317.xml"/><Relationship Id="rId71" Type="http://schemas.openxmlformats.org/officeDocument/2006/relationships/tags" Target="../tags/tag200.xml"/><Relationship Id="rId92" Type="http://schemas.openxmlformats.org/officeDocument/2006/relationships/tags" Target="../tags/tag221.xml"/><Relationship Id="rId213" Type="http://schemas.openxmlformats.org/officeDocument/2006/relationships/tags" Target="../tags/tag342.xml"/><Relationship Id="rId234" Type="http://schemas.openxmlformats.org/officeDocument/2006/relationships/tags" Target="../tags/tag363.xml"/><Relationship Id="rId2" Type="http://schemas.openxmlformats.org/officeDocument/2006/relationships/tags" Target="../tags/tag131.xml"/><Relationship Id="rId29" Type="http://schemas.openxmlformats.org/officeDocument/2006/relationships/tags" Target="../tags/tag158.xml"/><Relationship Id="rId255" Type="http://schemas.openxmlformats.org/officeDocument/2006/relationships/tags" Target="../tags/tag384.xml"/><Relationship Id="rId276" Type="http://schemas.openxmlformats.org/officeDocument/2006/relationships/tags" Target="../tags/tag405.xml"/><Relationship Id="rId40" Type="http://schemas.openxmlformats.org/officeDocument/2006/relationships/tags" Target="../tags/tag169.xml"/><Relationship Id="rId115" Type="http://schemas.openxmlformats.org/officeDocument/2006/relationships/tags" Target="../tags/tag244.xml"/><Relationship Id="rId136" Type="http://schemas.openxmlformats.org/officeDocument/2006/relationships/tags" Target="../tags/tag265.xml"/><Relationship Id="rId157" Type="http://schemas.openxmlformats.org/officeDocument/2006/relationships/tags" Target="../tags/tag286.xml"/><Relationship Id="rId178" Type="http://schemas.openxmlformats.org/officeDocument/2006/relationships/tags" Target="../tags/tag307.xml"/><Relationship Id="rId61" Type="http://schemas.openxmlformats.org/officeDocument/2006/relationships/tags" Target="../tags/tag190.xml"/><Relationship Id="rId82" Type="http://schemas.openxmlformats.org/officeDocument/2006/relationships/tags" Target="../tags/tag211.xml"/><Relationship Id="rId199" Type="http://schemas.openxmlformats.org/officeDocument/2006/relationships/tags" Target="../tags/tag328.xml"/><Relationship Id="rId203" Type="http://schemas.openxmlformats.org/officeDocument/2006/relationships/tags" Target="../tags/tag332.xml"/><Relationship Id="rId19" Type="http://schemas.openxmlformats.org/officeDocument/2006/relationships/tags" Target="../tags/tag148.xml"/><Relationship Id="rId224" Type="http://schemas.openxmlformats.org/officeDocument/2006/relationships/tags" Target="../tags/tag353.xml"/><Relationship Id="rId245" Type="http://schemas.openxmlformats.org/officeDocument/2006/relationships/tags" Target="../tags/tag374.xml"/><Relationship Id="rId266" Type="http://schemas.openxmlformats.org/officeDocument/2006/relationships/tags" Target="../tags/tag395.xml"/><Relationship Id="rId287" Type="http://schemas.openxmlformats.org/officeDocument/2006/relationships/tags" Target="../tags/tag416.xml"/><Relationship Id="rId30" Type="http://schemas.openxmlformats.org/officeDocument/2006/relationships/tags" Target="../tags/tag159.xml"/><Relationship Id="rId105" Type="http://schemas.openxmlformats.org/officeDocument/2006/relationships/tags" Target="../tags/tag234.xml"/><Relationship Id="rId126" Type="http://schemas.openxmlformats.org/officeDocument/2006/relationships/tags" Target="../tags/tag255.xml"/><Relationship Id="rId147" Type="http://schemas.openxmlformats.org/officeDocument/2006/relationships/tags" Target="../tags/tag276.xml"/><Relationship Id="rId168" Type="http://schemas.openxmlformats.org/officeDocument/2006/relationships/tags" Target="../tags/tag297.xml"/><Relationship Id="rId51" Type="http://schemas.openxmlformats.org/officeDocument/2006/relationships/tags" Target="../tags/tag180.xml"/><Relationship Id="rId72" Type="http://schemas.openxmlformats.org/officeDocument/2006/relationships/tags" Target="../tags/tag201.xml"/><Relationship Id="rId93" Type="http://schemas.openxmlformats.org/officeDocument/2006/relationships/tags" Target="../tags/tag222.xml"/><Relationship Id="rId189" Type="http://schemas.openxmlformats.org/officeDocument/2006/relationships/tags" Target="../tags/tag318.xml"/><Relationship Id="rId3" Type="http://schemas.openxmlformats.org/officeDocument/2006/relationships/tags" Target="../tags/tag132.xml"/><Relationship Id="rId214" Type="http://schemas.openxmlformats.org/officeDocument/2006/relationships/tags" Target="../tags/tag343.xml"/><Relationship Id="rId235" Type="http://schemas.openxmlformats.org/officeDocument/2006/relationships/tags" Target="../tags/tag364.xml"/><Relationship Id="rId256" Type="http://schemas.openxmlformats.org/officeDocument/2006/relationships/tags" Target="../tags/tag385.xml"/><Relationship Id="rId277" Type="http://schemas.openxmlformats.org/officeDocument/2006/relationships/tags" Target="../tags/tag406.xml"/><Relationship Id="rId116" Type="http://schemas.openxmlformats.org/officeDocument/2006/relationships/tags" Target="../tags/tag245.xml"/><Relationship Id="rId137" Type="http://schemas.openxmlformats.org/officeDocument/2006/relationships/tags" Target="../tags/tag266.xml"/><Relationship Id="rId158" Type="http://schemas.openxmlformats.org/officeDocument/2006/relationships/tags" Target="../tags/tag287.xml"/><Relationship Id="rId20" Type="http://schemas.openxmlformats.org/officeDocument/2006/relationships/tags" Target="../tags/tag149.xml"/><Relationship Id="rId41" Type="http://schemas.openxmlformats.org/officeDocument/2006/relationships/tags" Target="../tags/tag170.xml"/><Relationship Id="rId62" Type="http://schemas.openxmlformats.org/officeDocument/2006/relationships/tags" Target="../tags/tag191.xml"/><Relationship Id="rId83" Type="http://schemas.openxmlformats.org/officeDocument/2006/relationships/tags" Target="../tags/tag212.xml"/><Relationship Id="rId179" Type="http://schemas.openxmlformats.org/officeDocument/2006/relationships/tags" Target="../tags/tag308.xml"/><Relationship Id="rId190" Type="http://schemas.openxmlformats.org/officeDocument/2006/relationships/tags" Target="../tags/tag319.xml"/><Relationship Id="rId204" Type="http://schemas.openxmlformats.org/officeDocument/2006/relationships/tags" Target="../tags/tag333.xml"/><Relationship Id="rId225" Type="http://schemas.openxmlformats.org/officeDocument/2006/relationships/tags" Target="../tags/tag354.xml"/><Relationship Id="rId246" Type="http://schemas.openxmlformats.org/officeDocument/2006/relationships/tags" Target="../tags/tag375.xml"/><Relationship Id="rId267" Type="http://schemas.openxmlformats.org/officeDocument/2006/relationships/tags" Target="../tags/tag396.xml"/><Relationship Id="rId288" Type="http://schemas.openxmlformats.org/officeDocument/2006/relationships/tags" Target="../tags/tag417.xml"/><Relationship Id="rId106" Type="http://schemas.openxmlformats.org/officeDocument/2006/relationships/tags" Target="../tags/tag235.xml"/><Relationship Id="rId127" Type="http://schemas.openxmlformats.org/officeDocument/2006/relationships/tags" Target="../tags/tag256.xml"/><Relationship Id="rId10" Type="http://schemas.openxmlformats.org/officeDocument/2006/relationships/tags" Target="../tags/tag139.xml"/><Relationship Id="rId31" Type="http://schemas.openxmlformats.org/officeDocument/2006/relationships/tags" Target="../tags/tag160.xml"/><Relationship Id="rId52" Type="http://schemas.openxmlformats.org/officeDocument/2006/relationships/tags" Target="../tags/tag181.xml"/><Relationship Id="rId73" Type="http://schemas.openxmlformats.org/officeDocument/2006/relationships/tags" Target="../tags/tag202.xml"/><Relationship Id="rId94" Type="http://schemas.openxmlformats.org/officeDocument/2006/relationships/tags" Target="../tags/tag223.xml"/><Relationship Id="rId148" Type="http://schemas.openxmlformats.org/officeDocument/2006/relationships/tags" Target="../tags/tag277.xml"/><Relationship Id="rId169" Type="http://schemas.openxmlformats.org/officeDocument/2006/relationships/tags" Target="../tags/tag298.xml"/><Relationship Id="rId4" Type="http://schemas.openxmlformats.org/officeDocument/2006/relationships/tags" Target="../tags/tag133.xml"/><Relationship Id="rId180" Type="http://schemas.openxmlformats.org/officeDocument/2006/relationships/tags" Target="../tags/tag309.xml"/><Relationship Id="rId215" Type="http://schemas.openxmlformats.org/officeDocument/2006/relationships/tags" Target="../tags/tag344.xml"/><Relationship Id="rId236" Type="http://schemas.openxmlformats.org/officeDocument/2006/relationships/tags" Target="../tags/tag365.xml"/><Relationship Id="rId257" Type="http://schemas.openxmlformats.org/officeDocument/2006/relationships/tags" Target="../tags/tag386.xml"/><Relationship Id="rId278" Type="http://schemas.openxmlformats.org/officeDocument/2006/relationships/tags" Target="../tags/tag407.xml"/><Relationship Id="rId42" Type="http://schemas.openxmlformats.org/officeDocument/2006/relationships/tags" Target="../tags/tag171.xml"/><Relationship Id="rId84" Type="http://schemas.openxmlformats.org/officeDocument/2006/relationships/tags" Target="../tags/tag213.xml"/><Relationship Id="rId138" Type="http://schemas.openxmlformats.org/officeDocument/2006/relationships/tags" Target="../tags/tag267.xml"/><Relationship Id="rId191" Type="http://schemas.openxmlformats.org/officeDocument/2006/relationships/tags" Target="../tags/tag320.xml"/><Relationship Id="rId205" Type="http://schemas.openxmlformats.org/officeDocument/2006/relationships/tags" Target="../tags/tag334.xml"/><Relationship Id="rId247" Type="http://schemas.openxmlformats.org/officeDocument/2006/relationships/tags" Target="../tags/tag376.xml"/><Relationship Id="rId107" Type="http://schemas.openxmlformats.org/officeDocument/2006/relationships/tags" Target="../tags/tag236.xml"/><Relationship Id="rId289" Type="http://schemas.openxmlformats.org/officeDocument/2006/relationships/tags" Target="../tags/tag418.xml"/><Relationship Id="rId11" Type="http://schemas.openxmlformats.org/officeDocument/2006/relationships/tags" Target="../tags/tag140.xml"/><Relationship Id="rId53" Type="http://schemas.openxmlformats.org/officeDocument/2006/relationships/tags" Target="../tags/tag182.xml"/><Relationship Id="rId149" Type="http://schemas.openxmlformats.org/officeDocument/2006/relationships/tags" Target="../tags/tag278.xml"/><Relationship Id="rId95" Type="http://schemas.openxmlformats.org/officeDocument/2006/relationships/tags" Target="../tags/tag224.xml"/><Relationship Id="rId160" Type="http://schemas.openxmlformats.org/officeDocument/2006/relationships/tags" Target="../tags/tag289.xml"/><Relationship Id="rId216" Type="http://schemas.openxmlformats.org/officeDocument/2006/relationships/tags" Target="../tags/tag345.xml"/><Relationship Id="rId258" Type="http://schemas.openxmlformats.org/officeDocument/2006/relationships/tags" Target="../tags/tag387.xml"/><Relationship Id="rId22" Type="http://schemas.openxmlformats.org/officeDocument/2006/relationships/tags" Target="../tags/tag151.xml"/><Relationship Id="rId64" Type="http://schemas.openxmlformats.org/officeDocument/2006/relationships/tags" Target="../tags/tag193.xml"/><Relationship Id="rId118" Type="http://schemas.openxmlformats.org/officeDocument/2006/relationships/tags" Target="../tags/tag247.xml"/><Relationship Id="rId171" Type="http://schemas.openxmlformats.org/officeDocument/2006/relationships/tags" Target="../tags/tag300.xml"/><Relationship Id="rId227" Type="http://schemas.openxmlformats.org/officeDocument/2006/relationships/tags" Target="../tags/tag356.xml"/><Relationship Id="rId269" Type="http://schemas.openxmlformats.org/officeDocument/2006/relationships/tags" Target="../tags/tag39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" Type="http://schemas.openxmlformats.org/officeDocument/2006/relationships/tags" Target="../tags/tag425.xml"/><Relationship Id="rId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tags" Target="../tags/tag440.xml"/><Relationship Id="rId18" Type="http://schemas.openxmlformats.org/officeDocument/2006/relationships/tags" Target="../tags/tag445.xml"/><Relationship Id="rId26" Type="http://schemas.openxmlformats.org/officeDocument/2006/relationships/tags" Target="../tags/tag453.xml"/><Relationship Id="rId39" Type="http://schemas.openxmlformats.org/officeDocument/2006/relationships/slideLayout" Target="../slideLayouts/slideLayout7.xml"/><Relationship Id="rId21" Type="http://schemas.openxmlformats.org/officeDocument/2006/relationships/tags" Target="../tags/tag448.xml"/><Relationship Id="rId34" Type="http://schemas.openxmlformats.org/officeDocument/2006/relationships/tags" Target="../tags/tag461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5" Type="http://schemas.openxmlformats.org/officeDocument/2006/relationships/tags" Target="../tags/tag452.xml"/><Relationship Id="rId33" Type="http://schemas.openxmlformats.org/officeDocument/2006/relationships/tags" Target="../tags/tag460.xml"/><Relationship Id="rId38" Type="http://schemas.openxmlformats.org/officeDocument/2006/relationships/tags" Target="../tags/tag465.xml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20" Type="http://schemas.openxmlformats.org/officeDocument/2006/relationships/tags" Target="../tags/tag447.xml"/><Relationship Id="rId29" Type="http://schemas.openxmlformats.org/officeDocument/2006/relationships/tags" Target="../tags/tag456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24" Type="http://schemas.openxmlformats.org/officeDocument/2006/relationships/tags" Target="../tags/tag451.xml"/><Relationship Id="rId32" Type="http://schemas.openxmlformats.org/officeDocument/2006/relationships/tags" Target="../tags/tag459.xml"/><Relationship Id="rId37" Type="http://schemas.openxmlformats.org/officeDocument/2006/relationships/tags" Target="../tags/tag464.xml"/><Relationship Id="rId40" Type="http://schemas.openxmlformats.org/officeDocument/2006/relationships/notesSlide" Target="../notesSlides/notesSlide47.xml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23" Type="http://schemas.openxmlformats.org/officeDocument/2006/relationships/tags" Target="../tags/tag450.xml"/><Relationship Id="rId28" Type="http://schemas.openxmlformats.org/officeDocument/2006/relationships/tags" Target="../tags/tag455.xml"/><Relationship Id="rId36" Type="http://schemas.openxmlformats.org/officeDocument/2006/relationships/tags" Target="../tags/tag463.xml"/><Relationship Id="rId10" Type="http://schemas.openxmlformats.org/officeDocument/2006/relationships/tags" Target="../tags/tag437.xml"/><Relationship Id="rId19" Type="http://schemas.openxmlformats.org/officeDocument/2006/relationships/tags" Target="../tags/tag446.xml"/><Relationship Id="rId31" Type="http://schemas.openxmlformats.org/officeDocument/2006/relationships/tags" Target="../tags/tag458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Relationship Id="rId22" Type="http://schemas.openxmlformats.org/officeDocument/2006/relationships/tags" Target="../tags/tag449.xml"/><Relationship Id="rId27" Type="http://schemas.openxmlformats.org/officeDocument/2006/relationships/tags" Target="../tags/tag454.xml"/><Relationship Id="rId30" Type="http://schemas.openxmlformats.org/officeDocument/2006/relationships/tags" Target="../tags/tag457.xml"/><Relationship Id="rId35" Type="http://schemas.openxmlformats.org/officeDocument/2006/relationships/tags" Target="../tags/tag462.xml"/><Relationship Id="rId8" Type="http://schemas.openxmlformats.org/officeDocument/2006/relationships/tags" Target="../tags/tag435.xml"/><Relationship Id="rId3" Type="http://schemas.openxmlformats.org/officeDocument/2006/relationships/tags" Target="../tags/tag4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notesSlide" Target="../notesSlides/notesSlide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205038"/>
            <a:ext cx="7467600" cy="1049337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第五章 存储系统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4407128" cy="49329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访问地址类型：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虚拟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组织结果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116" name="Text Box 4"/>
          <p:cNvSpPr txBox="1">
            <a:spLocks noChangeArrowheads="1"/>
          </p:cNvSpPr>
          <p:nvPr/>
        </p:nvSpPr>
        <p:spPr bwMode="auto">
          <a:xfrm>
            <a:off x="1619672" y="739383"/>
            <a:ext cx="7056784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主存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-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辅存为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虚地址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Cache-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主存可为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实地址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或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虚地址</a:t>
            </a:r>
            <a:endParaRPr lang="zh-CN" altLang="en-US" sz="2200" b="1" spc="-100" dirty="0">
              <a:latin typeface="宋体" panose="02010600030101010101" pitchFamily="2" charset="-122"/>
            </a:endParaRPr>
          </a:p>
        </p:txBody>
      </p:sp>
      <p:sp>
        <p:nvSpPr>
          <p:cNvPr id="117" name="Text Box 60"/>
          <p:cNvSpPr txBox="1">
            <a:spLocks noChangeArrowheads="1"/>
          </p:cNvSpPr>
          <p:nvPr/>
        </p:nvSpPr>
        <p:spPr bwMode="auto">
          <a:xfrm>
            <a:off x="2699792" y="3501008"/>
            <a:ext cx="5985167" cy="11672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减少了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en-US" sz="2200" b="1" u="sng" dirty="0">
                <a:latin typeface="+mn-ea"/>
                <a:ea typeface="+mn-ea"/>
              </a:rPr>
              <a:t>次</a:t>
            </a:r>
            <a:r>
              <a:rPr lang="zh-CN" altLang="en-US" sz="2200" b="1" dirty="0">
                <a:latin typeface="+mn-ea"/>
                <a:ea typeface="+mn-ea"/>
              </a:rPr>
              <a:t>地址变换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相对于物理</a:t>
            </a:r>
            <a:r>
              <a:rPr lang="en-US" altLang="zh-CN" sz="1800" b="1" dirty="0">
                <a:latin typeface="+mn-ea"/>
                <a:ea typeface="+mn-ea"/>
              </a:rPr>
              <a:t>Cache)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实现困难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进程切换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需清空</a:t>
            </a:r>
            <a:r>
              <a:rPr lang="en-US" altLang="zh-CN" sz="1800" b="1" dirty="0">
                <a:solidFill>
                  <a:srgbClr val="0070C0"/>
                </a:solidFill>
                <a:latin typeface="+mn-ea"/>
                <a:ea typeface="+mn-ea"/>
              </a:rPr>
              <a:t>$</a:t>
            </a:r>
            <a:r>
              <a:rPr lang="zh-CN" altLang="en-US" sz="1800" b="1" dirty="0">
                <a:latin typeface="+mn-ea"/>
                <a:ea typeface="+mn-ea"/>
              </a:rPr>
              <a:t>、数据共享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无法实现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             [VA</a:t>
            </a:r>
            <a:r>
              <a:rPr lang="zh-CN" altLang="en-US" sz="1600" b="1" dirty="0">
                <a:latin typeface="+mn-ea"/>
                <a:ea typeface="+mn-ea"/>
              </a:rPr>
              <a:t>中含</a:t>
            </a:r>
            <a:r>
              <a:rPr lang="en-US" altLang="zh-CN" sz="1600" b="1" dirty="0">
                <a:latin typeface="+mn-ea"/>
                <a:ea typeface="+mn-ea"/>
              </a:rPr>
              <a:t>PID</a:t>
            </a:r>
            <a:r>
              <a:rPr lang="zh-CN" altLang="en-US" sz="1600" b="1" dirty="0">
                <a:solidFill>
                  <a:srgbClr val="FF3399"/>
                </a:solidFill>
                <a:latin typeface="+mn-ea"/>
                <a:ea typeface="+mn-ea"/>
              </a:rPr>
              <a:t>可</a:t>
            </a:r>
            <a:r>
              <a:rPr lang="zh-CN" altLang="en-US" sz="1600" b="1" dirty="0">
                <a:latin typeface="+mn-ea"/>
                <a:ea typeface="+mn-ea"/>
              </a:rPr>
              <a:t>解决</a:t>
            </a:r>
            <a:r>
              <a:rPr lang="en-US" altLang="zh-CN" sz="1600" b="1" dirty="0">
                <a:latin typeface="+mn-ea"/>
                <a:ea typeface="+mn-ea"/>
              </a:rPr>
              <a:t>]  [</a:t>
            </a:r>
            <a:r>
              <a:rPr lang="zh-CN" altLang="en-US" sz="1600" b="1" dirty="0">
                <a:solidFill>
                  <a:srgbClr val="FF3399"/>
                </a:solidFill>
                <a:latin typeface="+mn-ea"/>
                <a:ea typeface="+mn-ea"/>
              </a:rPr>
              <a:t>无法</a:t>
            </a:r>
            <a:r>
              <a:rPr lang="en-US" altLang="zh-CN" sz="1600" b="1" dirty="0">
                <a:latin typeface="+mn-ea"/>
                <a:ea typeface="+mn-ea"/>
              </a:rPr>
              <a:t>2</a:t>
            </a:r>
            <a:r>
              <a:rPr lang="zh-CN" altLang="en-US" sz="1600" b="1" dirty="0">
                <a:latin typeface="+mn-ea"/>
                <a:ea typeface="+mn-ea"/>
              </a:rPr>
              <a:t>个</a:t>
            </a:r>
            <a:r>
              <a:rPr lang="en-US" altLang="zh-CN" sz="1600" b="1" dirty="0">
                <a:latin typeface="+mn-ea"/>
                <a:ea typeface="+mn-ea"/>
              </a:rPr>
              <a:t>VA</a:t>
            </a:r>
            <a:r>
              <a:rPr lang="zh-CN" altLang="en-US" sz="1600" b="1" dirty="0">
                <a:latin typeface="+mn-ea"/>
                <a:ea typeface="+mn-ea"/>
              </a:rPr>
              <a:t>→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</a:rPr>
              <a:t>个</a:t>
            </a:r>
            <a:r>
              <a:rPr lang="en-US" altLang="zh-CN" sz="1600" b="1" dirty="0">
                <a:latin typeface="+mn-ea"/>
                <a:ea typeface="+mn-ea"/>
              </a:rPr>
              <a:t>PA]  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18" name="Text Box 60"/>
          <p:cNvSpPr txBox="1">
            <a:spLocks noChangeArrowheads="1"/>
          </p:cNvSpPr>
          <p:nvPr/>
        </p:nvSpPr>
        <p:spPr bwMode="auto">
          <a:xfrm>
            <a:off x="1619672" y="4653136"/>
            <a:ext cx="7128792" cy="12868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Cache</a:t>
            </a:r>
            <a:r>
              <a:rPr lang="zh-CN" altLang="en-US" sz="2200" b="1" dirty="0">
                <a:latin typeface="宋体" panose="02010600030101010101" pitchFamily="2" charset="-122"/>
              </a:rPr>
              <a:t>常为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物理地址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L1$</a:t>
            </a:r>
            <a:r>
              <a:rPr lang="zh-CN" altLang="en-US" sz="2200" b="1" dirty="0">
                <a:latin typeface="宋体" panose="02010600030101010101" pitchFamily="2" charset="-122"/>
              </a:rPr>
              <a:t>可为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虚地址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稍后讨论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访问与地址变换</a:t>
            </a:r>
            <a:r>
              <a:rPr lang="zh-CN" altLang="en-US" sz="1800" b="1" u="sng" dirty="0">
                <a:latin typeface="宋体" panose="02010600030101010101" pitchFamily="2" charset="-122"/>
              </a:rPr>
              <a:t>部分并行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dirty="0">
                <a:latin typeface="宋体" panose="02010600030101010101" pitchFamily="2" charset="-122"/>
              </a:rPr>
              <a:t>┴</a:t>
            </a:r>
            <a:r>
              <a:rPr lang="zh-CN" altLang="en-US" sz="1800" b="1" dirty="0">
                <a:latin typeface="宋体" panose="02010600030101010101" pitchFamily="2" charset="-122"/>
              </a:rPr>
              <a:t>→优化性能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△说明：</a:t>
            </a:r>
            <a:r>
              <a:rPr lang="zh-CN" altLang="en-US" sz="2200" b="1" dirty="0">
                <a:latin typeface="宋体" panose="02010600030101010101" pitchFamily="2" charset="-122"/>
              </a:rPr>
              <a:t>后续讨论中，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均</a:t>
            </a:r>
            <a:r>
              <a:rPr lang="zh-CN" altLang="en-US" sz="2200" b="1" u="sng" dirty="0">
                <a:latin typeface="宋体" panose="02010600030101010101" pitchFamily="2" charset="-122"/>
              </a:rPr>
              <a:t>基于物理地址方式</a:t>
            </a:r>
            <a:r>
              <a:rPr lang="zh-CN" altLang="en-US" sz="2200" b="1" dirty="0">
                <a:latin typeface="宋体" panose="02010600030101010101" pitchFamily="2" charset="-122"/>
              </a:rPr>
              <a:t>组织！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547664" y="1268760"/>
            <a:ext cx="6984688" cy="1008120"/>
            <a:chOff x="1619672" y="1484784"/>
            <a:chExt cx="6984688" cy="1008120"/>
          </a:xfrm>
        </p:grpSpPr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1619672" y="1484904"/>
              <a:ext cx="576000" cy="1008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3708722" y="2204864"/>
              <a:ext cx="792162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267888" y="1628824"/>
              <a:ext cx="129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虚拟地址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(VA)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3708722" y="1988864"/>
              <a:ext cx="792162" cy="21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$ctrl</a:t>
              </a:r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>
              <a:off x="4067497" y="1844824"/>
              <a:ext cx="0" cy="1428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35"/>
            <p:cNvSpPr txBox="1">
              <a:spLocks noChangeArrowheads="1"/>
            </p:cNvSpPr>
            <p:nvPr/>
          </p:nvSpPr>
          <p:spPr bwMode="auto">
            <a:xfrm>
              <a:off x="6372200" y="1700808"/>
              <a:ext cx="792162" cy="21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MMU</a:t>
              </a:r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>
              <a:off x="2195920" y="2386980"/>
              <a:ext cx="1512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4499992" y="2420888"/>
              <a:ext cx="1224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>
              <a:off x="6516216" y="2420888"/>
              <a:ext cx="12969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41"/>
            <p:cNvSpPr txBox="1">
              <a:spLocks noChangeArrowheads="1"/>
            </p:cNvSpPr>
            <p:nvPr/>
          </p:nvSpPr>
          <p:spPr bwMode="auto">
            <a:xfrm>
              <a:off x="7812360" y="1484784"/>
              <a:ext cx="79200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anose="02010600030101010101" pitchFamily="2" charset="-122"/>
                </a:rPr>
                <a:t>FileSys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 flipH="1">
              <a:off x="6084168" y="1844824"/>
              <a:ext cx="1587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4067497" y="1844824"/>
              <a:ext cx="2304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49"/>
            <p:cNvSpPr>
              <a:spLocks noChangeShapeType="1"/>
            </p:cNvSpPr>
            <p:nvPr/>
          </p:nvSpPr>
          <p:spPr bwMode="auto">
            <a:xfrm>
              <a:off x="4499992" y="213285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54"/>
            <p:cNvSpPr txBox="1">
              <a:spLocks noChangeArrowheads="1"/>
            </p:cNvSpPr>
            <p:nvPr/>
          </p:nvSpPr>
          <p:spPr bwMode="auto">
            <a:xfrm>
              <a:off x="7812360" y="1772816"/>
              <a:ext cx="792000" cy="72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辅存</a:t>
              </a:r>
            </a:p>
          </p:txBody>
        </p:sp>
        <p:sp>
          <p:nvSpPr>
            <p:cNvPr id="125" name="Text Box 55"/>
            <p:cNvSpPr txBox="1">
              <a:spLocks noChangeArrowheads="1"/>
            </p:cNvSpPr>
            <p:nvPr/>
          </p:nvSpPr>
          <p:spPr bwMode="auto">
            <a:xfrm>
              <a:off x="5724054" y="2060848"/>
              <a:ext cx="792162" cy="43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26" name="Line 56"/>
            <p:cNvSpPr>
              <a:spLocks noChangeShapeType="1"/>
            </p:cNvSpPr>
            <p:nvPr/>
          </p:nvSpPr>
          <p:spPr bwMode="auto">
            <a:xfrm>
              <a:off x="2195736" y="1556792"/>
              <a:ext cx="561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>
              <a:off x="6804248" y="1556792"/>
              <a:ext cx="0" cy="14401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195"/>
            <p:cNvSpPr txBox="1">
              <a:spLocks noChangeArrowheads="1"/>
            </p:cNvSpPr>
            <p:nvPr/>
          </p:nvSpPr>
          <p:spPr bwMode="auto">
            <a:xfrm>
              <a:off x="4553982" y="1844824"/>
              <a:ext cx="500066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宋体" panose="02010600030101010101" pitchFamily="2" charset="-122"/>
                </a:rPr>
                <a:t>Miss</a:t>
              </a:r>
              <a:endParaRPr lang="zh-CN" altLang="en-US" sz="16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9" name="Line 50"/>
            <p:cNvSpPr>
              <a:spLocks noChangeShapeType="1"/>
            </p:cNvSpPr>
            <p:nvPr/>
          </p:nvSpPr>
          <p:spPr bwMode="auto">
            <a:xfrm flipV="1">
              <a:off x="7164288" y="1852234"/>
              <a:ext cx="64849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95"/>
            <p:cNvSpPr txBox="1">
              <a:spLocks noChangeArrowheads="1"/>
            </p:cNvSpPr>
            <p:nvPr/>
          </p:nvSpPr>
          <p:spPr bwMode="auto">
            <a:xfrm>
              <a:off x="7236296" y="1555899"/>
              <a:ext cx="500066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宋体" panose="02010600030101010101" pitchFamily="2" charset="-122"/>
                </a:rPr>
                <a:t>Miss</a:t>
              </a:r>
              <a:endParaRPr lang="zh-CN" altLang="en-US" sz="16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4140096" y="1628800"/>
              <a:ext cx="129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物理地址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(PA)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664" y="2420880"/>
            <a:ext cx="6984688" cy="1008120"/>
            <a:chOff x="1619672" y="2492888"/>
            <a:chExt cx="6984688" cy="1008120"/>
          </a:xfrm>
        </p:grpSpPr>
        <p:sp>
          <p:nvSpPr>
            <p:cNvPr id="133" name="Text Box 28"/>
            <p:cNvSpPr txBox="1">
              <a:spLocks noChangeArrowheads="1"/>
            </p:cNvSpPr>
            <p:nvPr/>
          </p:nvSpPr>
          <p:spPr bwMode="auto">
            <a:xfrm>
              <a:off x="1619672" y="2493008"/>
              <a:ext cx="576000" cy="1008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34" name="Text Box 30"/>
            <p:cNvSpPr txBox="1">
              <a:spLocks noChangeArrowheads="1"/>
            </p:cNvSpPr>
            <p:nvPr/>
          </p:nvSpPr>
          <p:spPr bwMode="auto">
            <a:xfrm>
              <a:off x="3708722" y="3212968"/>
              <a:ext cx="792162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135" name="Text Box 31"/>
            <p:cNvSpPr txBox="1">
              <a:spLocks noChangeArrowheads="1"/>
            </p:cNvSpPr>
            <p:nvPr/>
          </p:nvSpPr>
          <p:spPr bwMode="auto">
            <a:xfrm>
              <a:off x="2267888" y="2636928"/>
              <a:ext cx="129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虚拟地址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(VA)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6" name="Text Box 33"/>
            <p:cNvSpPr txBox="1">
              <a:spLocks noChangeArrowheads="1"/>
            </p:cNvSpPr>
            <p:nvPr/>
          </p:nvSpPr>
          <p:spPr bwMode="auto">
            <a:xfrm>
              <a:off x="3708722" y="2996968"/>
              <a:ext cx="792162" cy="21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$ctrl</a:t>
              </a:r>
            </a:p>
          </p:txBody>
        </p:sp>
        <p:sp>
          <p:nvSpPr>
            <p:cNvPr id="137" name="Line 34"/>
            <p:cNvSpPr>
              <a:spLocks noChangeShapeType="1"/>
            </p:cNvSpPr>
            <p:nvPr/>
          </p:nvSpPr>
          <p:spPr bwMode="auto">
            <a:xfrm>
              <a:off x="4067497" y="2708960"/>
              <a:ext cx="0" cy="28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35"/>
            <p:cNvSpPr txBox="1">
              <a:spLocks noChangeArrowheads="1"/>
            </p:cNvSpPr>
            <p:nvPr/>
          </p:nvSpPr>
          <p:spPr bwMode="auto">
            <a:xfrm>
              <a:off x="5724128" y="2852960"/>
              <a:ext cx="792162" cy="216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MMU</a:t>
              </a:r>
            </a:p>
          </p:txBody>
        </p:sp>
        <p:sp>
          <p:nvSpPr>
            <p:cNvPr id="139" name="Line 38"/>
            <p:cNvSpPr>
              <a:spLocks noChangeShapeType="1"/>
            </p:cNvSpPr>
            <p:nvPr/>
          </p:nvSpPr>
          <p:spPr bwMode="auto">
            <a:xfrm>
              <a:off x="2195920" y="3395084"/>
              <a:ext cx="1512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9"/>
            <p:cNvSpPr>
              <a:spLocks noChangeShapeType="1"/>
            </p:cNvSpPr>
            <p:nvPr/>
          </p:nvSpPr>
          <p:spPr bwMode="auto">
            <a:xfrm flipV="1">
              <a:off x="4499992" y="3428992"/>
              <a:ext cx="1224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40"/>
            <p:cNvSpPr>
              <a:spLocks noChangeShapeType="1"/>
            </p:cNvSpPr>
            <p:nvPr/>
          </p:nvSpPr>
          <p:spPr bwMode="auto">
            <a:xfrm>
              <a:off x="6516216" y="3428992"/>
              <a:ext cx="12969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Text Box 41"/>
            <p:cNvSpPr txBox="1">
              <a:spLocks noChangeArrowheads="1"/>
            </p:cNvSpPr>
            <p:nvPr/>
          </p:nvSpPr>
          <p:spPr bwMode="auto">
            <a:xfrm>
              <a:off x="7812360" y="2492888"/>
              <a:ext cx="79200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anose="02010600030101010101" pitchFamily="2" charset="-122"/>
                </a:rPr>
                <a:t>FileSys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3" name="Line 49"/>
            <p:cNvSpPr>
              <a:spLocks noChangeShapeType="1"/>
            </p:cNvSpPr>
            <p:nvPr/>
          </p:nvSpPr>
          <p:spPr bwMode="auto">
            <a:xfrm>
              <a:off x="4499992" y="3155619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54"/>
            <p:cNvSpPr txBox="1">
              <a:spLocks noChangeArrowheads="1"/>
            </p:cNvSpPr>
            <p:nvPr/>
          </p:nvSpPr>
          <p:spPr bwMode="auto">
            <a:xfrm>
              <a:off x="7812360" y="2780920"/>
              <a:ext cx="792000" cy="72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辅存</a:t>
              </a:r>
            </a:p>
          </p:txBody>
        </p:sp>
        <p:sp>
          <p:nvSpPr>
            <p:cNvPr id="145" name="Text Box 55"/>
            <p:cNvSpPr txBox="1">
              <a:spLocks noChangeArrowheads="1"/>
            </p:cNvSpPr>
            <p:nvPr/>
          </p:nvSpPr>
          <p:spPr bwMode="auto">
            <a:xfrm>
              <a:off x="5724054" y="3068952"/>
              <a:ext cx="792162" cy="43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46" name="Line 56"/>
            <p:cNvSpPr>
              <a:spLocks noChangeShapeType="1"/>
            </p:cNvSpPr>
            <p:nvPr/>
          </p:nvSpPr>
          <p:spPr bwMode="auto">
            <a:xfrm>
              <a:off x="2195736" y="2564896"/>
              <a:ext cx="561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57"/>
            <p:cNvSpPr>
              <a:spLocks noChangeShapeType="1"/>
            </p:cNvSpPr>
            <p:nvPr/>
          </p:nvSpPr>
          <p:spPr bwMode="auto">
            <a:xfrm>
              <a:off x="6084168" y="2564896"/>
              <a:ext cx="0" cy="28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Text Box 195"/>
            <p:cNvSpPr txBox="1">
              <a:spLocks noChangeArrowheads="1"/>
            </p:cNvSpPr>
            <p:nvPr/>
          </p:nvSpPr>
          <p:spPr bwMode="auto">
            <a:xfrm>
              <a:off x="4553982" y="2860338"/>
              <a:ext cx="500066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宋体" panose="02010600030101010101" pitchFamily="2" charset="-122"/>
                </a:rPr>
                <a:t>Miss</a:t>
              </a:r>
              <a:endParaRPr lang="zh-CN" altLang="en-US" sz="16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9" name="Line 50"/>
            <p:cNvSpPr>
              <a:spLocks noChangeShapeType="1"/>
            </p:cNvSpPr>
            <p:nvPr/>
          </p:nvSpPr>
          <p:spPr bwMode="auto">
            <a:xfrm>
              <a:off x="6516216" y="2989542"/>
              <a:ext cx="1296566" cy="741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195"/>
            <p:cNvSpPr txBox="1">
              <a:spLocks noChangeArrowheads="1"/>
            </p:cNvSpPr>
            <p:nvPr/>
          </p:nvSpPr>
          <p:spPr bwMode="auto">
            <a:xfrm>
              <a:off x="6588224" y="2708027"/>
              <a:ext cx="500066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宋体" panose="02010600030101010101" pitchFamily="2" charset="-122"/>
                </a:rPr>
                <a:t>Miss</a:t>
              </a:r>
              <a:endParaRPr lang="zh-CN" altLang="en-US" sz="16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4068200" y="2708920"/>
              <a:ext cx="201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42274" y="332656"/>
            <a:ext cx="3925670" cy="51986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层间信息交换单位：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依据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eaLnBrk="0" hangingPunct="0">
              <a:lnSpc>
                <a:spcPct val="10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组织结果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层次管理实现方式：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依据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组织结果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584176" y="4149080"/>
            <a:ext cx="7380312" cy="1618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满足性能、性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价的要求</a:t>
            </a: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Cache-</a:t>
            </a:r>
            <a:r>
              <a:rPr lang="zh-CN" altLang="en-US" sz="2200" b="1" dirty="0">
                <a:latin typeface="宋体" panose="02010600030101010101" pitchFamily="2" charset="-122"/>
              </a:rPr>
              <a:t>主存用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硬件</a:t>
            </a:r>
            <a:r>
              <a:rPr lang="zh-CN" altLang="en-US" sz="2200" b="1" dirty="0">
                <a:latin typeface="宋体" panose="02010600030101010101" pitchFamily="2" charset="-122"/>
              </a:rPr>
              <a:t>实现，主存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宋体" panose="02010600030101010101" pitchFamily="2" charset="-122"/>
              </a:rPr>
              <a:t>辅存用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软件</a:t>
            </a:r>
            <a:r>
              <a:rPr lang="zh-CN" altLang="en-US" sz="2200" b="1" dirty="0">
                <a:latin typeface="宋体" panose="02010600030101010101" pitchFamily="2" charset="-122"/>
              </a:rPr>
              <a:t>实现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目标是速度→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r>
              <a:rPr lang="zh-CN" altLang="en-US" sz="1800" b="1" dirty="0">
                <a:latin typeface="宋体" panose="02010600030101010101" pitchFamily="2" charset="-122"/>
              </a:rPr>
              <a:t>           管理表太大→</a:t>
            </a:r>
            <a:r>
              <a:rPr lang="zh-CN" altLang="en-US" sz="1800" dirty="0">
                <a:latin typeface="宋体" panose="02010600030101010101" pitchFamily="2" charset="-122"/>
              </a:rPr>
              <a:t>┴</a:t>
            </a:r>
            <a:r>
              <a:rPr lang="zh-CN" altLang="en-US" sz="1800" b="1" dirty="0">
                <a:latin typeface="宋体" panose="02010600030101010101" pitchFamily="2" charset="-122"/>
              </a:rPr>
              <a:t>←兼顾成本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619672" y="764704"/>
            <a:ext cx="7200924" cy="7849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①每次交换</a:t>
            </a:r>
            <a:r>
              <a:rPr lang="zh-CN" altLang="en-US" sz="2200" b="1" u="sng" dirty="0">
                <a:latin typeface="宋体" panose="02010600030101010101" pitchFamily="2" charset="-122"/>
              </a:rPr>
              <a:t>多个字</a:t>
            </a:r>
            <a:r>
              <a:rPr lang="zh-CN" altLang="en-US" sz="2200" b="1" dirty="0">
                <a:latin typeface="宋体" panose="02010600030101010101" pitchFamily="2" charset="-122"/>
              </a:rPr>
              <a:t>，可减少</a:t>
            </a:r>
            <a:r>
              <a:rPr lang="en-US" altLang="zh-CN" sz="2200" b="1" i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A</a:t>
            </a:r>
            <a:r>
              <a:rPr lang="en-US" altLang="zh-CN" sz="2200" b="1" dirty="0">
                <a:latin typeface="宋体" panose="02010600030101010101" pitchFamily="2" charset="-122"/>
              </a:rPr>
              <a:t>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H</a:t>
            </a:r>
            <a:r>
              <a:rPr lang="en-US" altLang="zh-CN" sz="1800" b="1" dirty="0">
                <a:latin typeface="+mn-lt"/>
              </a:rPr>
              <a:t>↑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调入</a:t>
            </a:r>
            <a:r>
              <a:rPr lang="en-US" altLang="zh-CN" sz="1800" b="1" dirty="0">
                <a:latin typeface="+mn-lt"/>
              </a:rPr>
              <a:t>↓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突发传送时</a:t>
            </a:r>
            <a:r>
              <a:rPr lang="en-US" altLang="zh-CN" sz="1800" b="1" i="1" dirty="0">
                <a:latin typeface="宋体" panose="02010600030101010101" pitchFamily="2" charset="-122"/>
              </a:rPr>
              <a:t>T</a:t>
            </a:r>
            <a:r>
              <a:rPr lang="en-US" altLang="zh-CN" sz="1800" b="1" i="1" baseline="-20000" dirty="0">
                <a:latin typeface="+mn-lt"/>
              </a:rPr>
              <a:t>n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个字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>
                <a:latin typeface="宋体" panose="02010600030101010101" pitchFamily="2" charset="-122"/>
              </a:rPr>
              <a:t>T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地址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en-US" altLang="zh-CN" sz="1800" b="1" i="1" dirty="0">
                <a:latin typeface="宋体" panose="02010600030101010101" pitchFamily="2" charset="-122"/>
              </a:rPr>
              <a:t>T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存取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en-US" altLang="zh-CN" sz="1800" b="1" i="1" dirty="0">
                <a:solidFill>
                  <a:srgbClr val="0070C0"/>
                </a:solidFill>
              </a:rPr>
              <a:t>n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800" b="1" i="1" dirty="0">
                <a:solidFill>
                  <a:srgbClr val="0070C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1800" b="1" baseline="-20000" dirty="0">
                <a:solidFill>
                  <a:srgbClr val="0070C0"/>
                </a:solidFill>
                <a:latin typeface="宋体" panose="02010600030101010101" pitchFamily="2" charset="-122"/>
              </a:rPr>
              <a:t>传输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209943" name="Group 23"/>
          <p:cNvGrpSpPr/>
          <p:nvPr/>
        </p:nvGrpSpPr>
        <p:grpSpPr bwMode="auto">
          <a:xfrm>
            <a:off x="1619672" y="3140968"/>
            <a:ext cx="6696075" cy="576263"/>
            <a:chOff x="930" y="3657"/>
            <a:chExt cx="4218" cy="363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930" y="3757"/>
              <a:ext cx="408" cy="18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3379" y="3657"/>
              <a:ext cx="499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209934" name="Text Box 14"/>
            <p:cNvSpPr txBox="1">
              <a:spLocks noChangeArrowheads="1"/>
            </p:cNvSpPr>
            <p:nvPr/>
          </p:nvSpPr>
          <p:spPr bwMode="auto">
            <a:xfrm>
              <a:off x="2109" y="3748"/>
              <a:ext cx="499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09935" name="Text Box 15"/>
            <p:cNvSpPr txBox="1">
              <a:spLocks noChangeArrowheads="1"/>
            </p:cNvSpPr>
            <p:nvPr/>
          </p:nvSpPr>
          <p:spPr bwMode="auto">
            <a:xfrm>
              <a:off x="4649" y="3657"/>
              <a:ext cx="499" cy="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</a:rPr>
                <a:t>辅存</a:t>
              </a:r>
            </a:p>
          </p:txBody>
        </p:sp>
        <p:sp>
          <p:nvSpPr>
            <p:cNvPr id="209936" name="Text Box 16"/>
            <p:cNvSpPr txBox="1">
              <a:spLocks noChangeArrowheads="1"/>
            </p:cNvSpPr>
            <p:nvPr/>
          </p:nvSpPr>
          <p:spPr bwMode="auto">
            <a:xfrm>
              <a:off x="1473" y="3657"/>
              <a:ext cx="545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字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4B)</a:t>
              </a:r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 flipV="1">
              <a:off x="1338" y="3832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V="1">
              <a:off x="2608" y="3832"/>
              <a:ext cx="77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9" name="Line 19"/>
            <p:cNvSpPr>
              <a:spLocks noChangeShapeType="1"/>
            </p:cNvSpPr>
            <p:nvPr/>
          </p:nvSpPr>
          <p:spPr bwMode="auto">
            <a:xfrm flipV="1">
              <a:off x="3878" y="3832"/>
              <a:ext cx="771" cy="0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40" name="Text Box 20"/>
            <p:cNvSpPr txBox="1">
              <a:spLocks noChangeArrowheads="1"/>
            </p:cNvSpPr>
            <p:nvPr/>
          </p:nvSpPr>
          <p:spPr bwMode="auto">
            <a:xfrm>
              <a:off x="3969" y="3657"/>
              <a:ext cx="590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页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4KB)</a:t>
              </a:r>
            </a:p>
          </p:txBody>
        </p:sp>
        <p:sp>
          <p:nvSpPr>
            <p:cNvPr id="209941" name="Text Box 21"/>
            <p:cNvSpPr txBox="1">
              <a:spLocks noChangeArrowheads="1"/>
            </p:cNvSpPr>
            <p:nvPr/>
          </p:nvSpPr>
          <p:spPr bwMode="auto">
            <a:xfrm>
              <a:off x="2698" y="3657"/>
              <a:ext cx="545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32B)</a:t>
              </a:r>
            </a:p>
          </p:txBody>
        </p:sp>
      </p:grpSp>
      <p:sp>
        <p:nvSpPr>
          <p:cNvPr id="22" name="Text Box 232"/>
          <p:cNvSpPr txBox="1">
            <a:spLocks noChangeArrowheads="1"/>
          </p:cNvSpPr>
          <p:nvPr/>
        </p:nvSpPr>
        <p:spPr bwMode="auto">
          <a:xfrm>
            <a:off x="1619672" y="1916832"/>
            <a:ext cx="7200800" cy="12249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②不同层间交换的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平均速度相近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，</a:t>
            </a:r>
            <a:r>
              <a:rPr lang="zh-CN" altLang="en-US" sz="2200" b="1" dirty="0">
                <a:latin typeface="宋体" panose="02010600030101010101" pitchFamily="2" charset="-122"/>
              </a:rPr>
              <a:t>可消除瓶颈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latin typeface="宋体" panose="02010600030101010101" pitchFamily="2" charset="-122"/>
              </a:rPr>
              <a:t>F</a:t>
            </a:r>
            <a:r>
              <a:rPr lang="en-US" altLang="zh-CN" sz="1800" b="1" baseline="-16000" dirty="0">
                <a:latin typeface="+mn-ea"/>
                <a:ea typeface="+mn-ea"/>
              </a:rPr>
              <a:t>Mi</a:t>
            </a:r>
            <a:r>
              <a:rPr lang="en-US" altLang="zh-CN" sz="1800" b="1" dirty="0">
                <a:latin typeface="+mn-lt"/>
                <a:ea typeface="+mn-ea"/>
              </a:rPr>
              <a:t>·</a:t>
            </a:r>
            <a:r>
              <a:rPr lang="en-US" altLang="zh-CN" sz="1800" b="1" i="1" dirty="0">
                <a:latin typeface="宋体" panose="02010600030101010101" pitchFamily="2" charset="-122"/>
              </a:rPr>
              <a:t>T</a:t>
            </a:r>
            <a:r>
              <a:rPr lang="en-US" altLang="zh-CN" sz="1800" b="1" i="1" baseline="-18000" dirty="0"/>
              <a:t>n</a:t>
            </a:r>
            <a:r>
              <a:rPr lang="en-US" altLang="zh-CN" sz="1800" b="1" baseline="-18000" dirty="0">
                <a:latin typeface="+mn-ea"/>
                <a:ea typeface="+mn-ea"/>
              </a:rPr>
              <a:t>1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个字</a:t>
            </a:r>
            <a:r>
              <a:rPr lang="en-US" altLang="zh-CN" sz="1800" b="1" dirty="0">
                <a:latin typeface="宋体" panose="02010600030101010101" pitchFamily="2" charset="-122"/>
              </a:rPr>
              <a:t>)/</a:t>
            </a:r>
            <a:r>
              <a:rPr lang="en-US" altLang="zh-CN" sz="1800" i="1" dirty="0"/>
              <a:t>n</a:t>
            </a:r>
            <a:r>
              <a:rPr lang="en-US" altLang="zh-CN" sz="1800" b="1" dirty="0">
                <a:latin typeface="+mn-ea"/>
                <a:ea typeface="+mn-ea"/>
              </a:rPr>
              <a:t>1</a:t>
            </a:r>
            <a:r>
              <a:rPr lang="zh-CN" altLang="en-US" sz="1800" b="1" u="none" dirty="0">
                <a:latin typeface="宋体" panose="02010600030101010101" pitchFamily="2" charset="-122"/>
              </a:rPr>
              <a:t>≈</a:t>
            </a:r>
            <a:r>
              <a:rPr lang="en-US" altLang="zh-CN" sz="1800" b="1" u="none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latin typeface="宋体" panose="02010600030101010101" pitchFamily="2" charset="-122"/>
              </a:rPr>
              <a:t>F</a:t>
            </a:r>
            <a:r>
              <a:rPr lang="en-US" altLang="zh-CN" sz="1800" b="1" baseline="-16000" dirty="0">
                <a:latin typeface="宋体" panose="02010600030101010101" pitchFamily="2" charset="-122"/>
              </a:rPr>
              <a:t>Mj</a:t>
            </a:r>
            <a:r>
              <a:rPr lang="en-US" altLang="zh-CN" sz="1800" b="1" dirty="0"/>
              <a:t>·</a:t>
            </a:r>
            <a:r>
              <a:rPr lang="en-US" altLang="zh-CN" sz="1800" b="1" i="1" dirty="0">
                <a:latin typeface="宋体" panose="02010600030101010101" pitchFamily="2" charset="-122"/>
              </a:rPr>
              <a:t>T</a:t>
            </a:r>
            <a:r>
              <a:rPr lang="en-US" altLang="zh-CN" sz="1800" b="1" i="1" baseline="-18000" dirty="0"/>
              <a:t>n</a:t>
            </a:r>
            <a:r>
              <a:rPr lang="en-US" altLang="zh-CN" sz="1800" b="1" baseline="-18000" dirty="0">
                <a:latin typeface="+mn-ea"/>
                <a:ea typeface="+mn-ea"/>
              </a:rPr>
              <a:t>2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个字</a:t>
            </a:r>
            <a:r>
              <a:rPr lang="en-US" altLang="zh-CN" sz="1800" b="1" dirty="0">
                <a:latin typeface="宋体" panose="02010600030101010101" pitchFamily="2" charset="-122"/>
              </a:rPr>
              <a:t>)/</a:t>
            </a:r>
            <a:r>
              <a:rPr lang="en-US" altLang="zh-CN" sz="1800" i="1" dirty="0"/>
              <a:t>n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b="1" u="none" dirty="0">
                <a:latin typeface="宋体" panose="02010600030101010101" pitchFamily="2" charset="-122"/>
              </a:rPr>
              <a:t>  </a:t>
            </a:r>
            <a:endParaRPr lang="en-US" altLang="zh-CN" sz="18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latin typeface="宋体" panose="02010600030101010101" pitchFamily="2" charset="-122"/>
              </a:rPr>
              <a:t>    MEM</a:t>
            </a:r>
            <a:r>
              <a:rPr lang="zh-CN" altLang="en-US" sz="2200" b="1" u="none" dirty="0">
                <a:latin typeface="宋体" panose="02010600030101010101" pitchFamily="2" charset="-122"/>
              </a:rPr>
              <a:t>离</a:t>
            </a:r>
            <a:r>
              <a:rPr lang="en-US" altLang="zh-CN" sz="2200" b="1" u="none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越远，</a:t>
            </a:r>
            <a:r>
              <a:rPr lang="en-US" altLang="zh-CN" sz="2200" b="1" i="1" u="none" dirty="0">
                <a:latin typeface="+mn-lt"/>
              </a:rPr>
              <a:t>n</a:t>
            </a:r>
            <a:r>
              <a:rPr lang="zh-CN" altLang="en-US" sz="2200" b="1" u="none" dirty="0">
                <a:latin typeface="宋体" panose="02010600030101010101" pitchFamily="2" charset="-122"/>
              </a:rPr>
              <a:t>越大；</a:t>
            </a:r>
            <a:r>
              <a:rPr lang="en-US" altLang="zh-CN" sz="2200" b="1" i="1" u="none" dirty="0">
                <a:latin typeface="+mn-lt"/>
              </a:rPr>
              <a:t>n</a:t>
            </a:r>
            <a:r>
              <a:rPr lang="zh-CN" altLang="en-US" sz="2200" b="1" u="none" dirty="0">
                <a:latin typeface="+mn-lt"/>
              </a:rPr>
              <a:t>通过</a:t>
            </a:r>
            <a:r>
              <a:rPr lang="zh-CN" altLang="en-US" sz="2200" b="1" u="none" dirty="0">
                <a:latin typeface="宋体" panose="02010600030101010101" pitchFamily="2" charset="-122"/>
              </a:rPr>
              <a:t>量化分析得到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25354" y="6431565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56000" y="1594800"/>
            <a:ext cx="5220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1800" b="1" dirty="0">
                <a:latin typeface="+mn-ea"/>
                <a:ea typeface="+mn-ea"/>
              </a:rPr>
              <a:t>常规传送时，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=</a:t>
            </a:r>
            <a:r>
              <a:rPr lang="en-US" altLang="zh-CN" sz="1800" b="1" dirty="0">
                <a:latin typeface="+mn-ea"/>
                <a:ea typeface="+mn-ea"/>
              </a:rPr>
              <a:t>8</a:t>
            </a:r>
            <a:r>
              <a:rPr lang="zh-CN" altLang="en-US" sz="1800" b="1" dirty="0">
                <a:latin typeface="+mn-ea"/>
                <a:ea typeface="+mn-ea"/>
              </a:rPr>
              <a:t>与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=</a:t>
            </a:r>
            <a:r>
              <a:rPr lang="en-US" altLang="zh-CN" sz="1800" b="1" dirty="0">
                <a:latin typeface="+mn-ea"/>
              </a:rPr>
              <a:t>2</a:t>
            </a:r>
            <a:r>
              <a:rPr lang="zh-CN" altLang="en-US" sz="1800" b="1" dirty="0">
                <a:latin typeface="+mn-ea"/>
              </a:rPr>
              <a:t>的</a:t>
            </a:r>
            <a:r>
              <a:rPr lang="en-US" altLang="zh-CN" sz="1800" b="1" i="1" dirty="0"/>
              <a:t>F</a:t>
            </a:r>
            <a:r>
              <a:rPr lang="zh-CN" altLang="en-US" sz="1800" b="1" dirty="0">
                <a:latin typeface="宋体" panose="02010600030101010101" pitchFamily="2" charset="-122"/>
              </a:rPr>
              <a:t>*</a:t>
            </a:r>
            <a:r>
              <a:rPr lang="en-US" altLang="zh-CN" sz="1800" b="1" i="1" dirty="0">
                <a:latin typeface="宋体" panose="02010600030101010101" pitchFamily="2" charset="-122"/>
              </a:rPr>
              <a:t>T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调入</a:t>
            </a:r>
            <a:r>
              <a:rPr lang="zh-CN" altLang="en-US" sz="1800" b="1" dirty="0">
                <a:latin typeface="+mn-ea"/>
              </a:rPr>
              <a:t>哪个大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080480" y="4653136"/>
            <a:ext cx="7812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sz="1800" b="1" dirty="0">
                <a:latin typeface="+mn-ea"/>
                <a:ea typeface="+mn-ea"/>
              </a:rPr>
              <a:t>主存按字节编址、</a:t>
            </a:r>
            <a:r>
              <a:rPr lang="en-US" altLang="zh-CN" sz="1800" b="1" dirty="0">
                <a:latin typeface="+mn-ea"/>
                <a:ea typeface="+mn-ea"/>
              </a:rPr>
              <a:t>32</a:t>
            </a:r>
            <a:r>
              <a:rPr lang="zh-CN" altLang="en-US" sz="1800" b="1" dirty="0">
                <a:latin typeface="+mn-ea"/>
                <a:ea typeface="+mn-ea"/>
              </a:rPr>
              <a:t>位地址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4KB/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页，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4B/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页</a:t>
            </a:r>
            <a:r>
              <a:rPr lang="zh-CN" altLang="en-US" sz="1800" b="1" dirty="0">
                <a:latin typeface="宋体" panose="02010600030101010101" pitchFamily="2" charset="-122"/>
              </a:rPr>
              <a:t>表项，进程页表大小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Rectangle 326">
            <a:extLst>
              <a:ext uri="{FF2B5EF4-FFF2-40B4-BE49-F238E27FC236}">
                <a16:creationId xmlns:a16="http://schemas.microsoft.com/office/drawing/2014/main" id="{9796060B-220C-4E7B-A7A9-B4D0973C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000" y="1587305"/>
            <a:ext cx="2916000" cy="288000"/>
          </a:xfrm>
          <a:prstGeom prst="rect">
            <a:avLst/>
          </a:prstGeom>
          <a:noFill/>
          <a:ln w="15875">
            <a:noFill/>
            <a:prstDash val="sysDash"/>
            <a:miter lim="800000"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en-US" altLang="zh-CN" sz="1600" b="1" dirty="0">
                <a:latin typeface="+mn-ea"/>
                <a:ea typeface="+mn-ea"/>
              </a:rPr>
              <a:t>1/a</a:t>
            </a:r>
            <a:r>
              <a:rPr lang="zh-CN" altLang="en-US" sz="1600" b="1" dirty="0">
                <a:latin typeface="+mn-ea"/>
                <a:ea typeface="+mn-ea"/>
              </a:rPr>
              <a:t>*</a:t>
            </a:r>
            <a:r>
              <a:rPr lang="en-US" altLang="zh-CN" sz="1600" b="1" dirty="0">
                <a:latin typeface="+mn-ea"/>
                <a:ea typeface="+mn-ea"/>
              </a:rPr>
              <a:t>8</a:t>
            </a:r>
            <a:r>
              <a:rPr lang="en-US" altLang="zh-CN" sz="1600" b="1" i="1" dirty="0">
                <a:latin typeface="+mn-ea"/>
                <a:ea typeface="+mn-ea"/>
              </a:rPr>
              <a:t>T</a:t>
            </a:r>
            <a:r>
              <a:rPr lang="en-US" altLang="zh-CN" sz="1600" b="1" baseline="-20000" dirty="0">
                <a:latin typeface="+mn-ea"/>
                <a:ea typeface="+mn-ea"/>
              </a:rPr>
              <a:t>1</a:t>
            </a:r>
            <a:r>
              <a:rPr lang="zh-CN" altLang="en-US" sz="1600" b="1" baseline="-20000" dirty="0">
                <a:latin typeface="+mn-ea"/>
                <a:ea typeface="+mn-ea"/>
              </a:rPr>
              <a:t>字</a:t>
            </a:r>
            <a:r>
              <a:rPr lang="zh-CN" altLang="en-US" sz="1600" b="1" dirty="0">
                <a:latin typeface="+mn-ea"/>
                <a:ea typeface="+mn-ea"/>
              </a:rPr>
              <a:t>～</a:t>
            </a:r>
            <a:r>
              <a:rPr lang="zh-CN" altLang="en-US" sz="1600" dirty="0">
                <a:latin typeface="宋体" panose="02010600030101010101" pitchFamily="2" charset="-122"/>
                <a:sym typeface="Symbol" panose="05050102010706020507"/>
              </a:rPr>
              <a:t></a:t>
            </a:r>
            <a:r>
              <a:rPr lang="en-US" altLang="zh-CN" sz="1600" b="1" dirty="0">
                <a:latin typeface="+mn-ea"/>
                <a:ea typeface="+mn-ea"/>
              </a:rPr>
              <a:t>a/2</a:t>
            </a:r>
            <a:r>
              <a:rPr lang="zh-CN" altLang="en-US" sz="1600" dirty="0">
                <a:latin typeface="宋体" panose="02010600030101010101" pitchFamily="2" charset="-122"/>
                <a:sym typeface="Symbol" panose="05050102010706020507"/>
              </a:rPr>
              <a:t></a:t>
            </a:r>
            <a:r>
              <a:rPr lang="en-US" altLang="zh-CN" sz="1600" b="1" dirty="0">
                <a:latin typeface="+mn-ea"/>
                <a:ea typeface="+mn-ea"/>
              </a:rPr>
              <a:t>/a</a:t>
            </a:r>
            <a:r>
              <a:rPr lang="zh-CN" altLang="en-US" sz="1600" b="1" dirty="0">
                <a:latin typeface="+mn-ea"/>
                <a:ea typeface="+mn-ea"/>
              </a:rPr>
              <a:t>*</a:t>
            </a:r>
            <a:r>
              <a:rPr lang="en-US" altLang="zh-CN" sz="1600" b="1" dirty="0">
                <a:latin typeface="+mn-ea"/>
                <a:ea typeface="+mn-ea"/>
              </a:rPr>
              <a:t>2</a:t>
            </a:r>
            <a:r>
              <a:rPr lang="en-US" altLang="zh-CN" sz="1600" b="1" i="1" dirty="0">
                <a:latin typeface="+mn-ea"/>
                <a:ea typeface="+mn-ea"/>
              </a:rPr>
              <a:t>T</a:t>
            </a:r>
            <a:r>
              <a:rPr lang="en-US" altLang="zh-CN" sz="1600" b="1" baseline="-20000" dirty="0">
                <a:latin typeface="+mn-ea"/>
                <a:ea typeface="+mn-ea"/>
              </a:rPr>
              <a:t>1</a:t>
            </a:r>
            <a:r>
              <a:rPr lang="zh-CN" altLang="en-US" sz="1600" b="1" baseline="-20000" dirty="0">
                <a:latin typeface="+mn-ea"/>
                <a:ea typeface="+mn-ea"/>
              </a:rPr>
              <a:t>字</a:t>
            </a:r>
            <a:r>
              <a:rPr lang="zh-CN" altLang="en-US" sz="1600" b="1" dirty="0">
                <a:latin typeface="+mn-ea"/>
                <a:ea typeface="+mn-ea"/>
              </a:rPr>
              <a:t>，</a:t>
            </a:r>
            <a:r>
              <a:rPr lang="en-US" altLang="zh-CN" sz="1600" b="1" dirty="0">
                <a:latin typeface="+mn-ea"/>
                <a:ea typeface="+mn-ea"/>
              </a:rPr>
              <a:t>a≤8</a:t>
            </a:r>
            <a:endParaRPr lang="zh-CN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8E3AFC-2BAD-009A-95D5-EA594AD5F6CD}"/>
              </a:ext>
            </a:extLst>
          </p:cNvPr>
          <p:cNvSpPr txBox="1"/>
          <p:nvPr/>
        </p:nvSpPr>
        <p:spPr>
          <a:xfrm>
            <a:off x="5240059" y="428380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思考②：</a:t>
            </a:r>
            <a:r>
              <a:rPr lang="en-US" altLang="zh-CN" sz="1600" b="1" dirty="0"/>
              <a:t>=(2^32/2^12)*4B=4MB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9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9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/>
      <p:bldP spid="23" grpId="0" animBg="1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3672408" cy="22655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、层次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的结构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solidFill>
                  <a:srgbClr val="C00000"/>
                </a:solidFill>
              </a:rPr>
              <a:t>空间管理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交换粒度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工作原理：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7704" y="1196752"/>
            <a:ext cx="6912769" cy="13422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上层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的最小访问粒度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两种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面向</a:t>
            </a:r>
            <a:r>
              <a:rPr lang="zh-CN" altLang="en-US" sz="2000" b="1" dirty="0">
                <a:latin typeface="宋体" panose="02010600030101010101" pitchFamily="2" charset="-122"/>
              </a:rPr>
              <a:t>上层、下层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+mn-ea"/>
              </a:rPr>
              <a:t>地址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变换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</a:rPr>
              <a:t>缺失时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</a:rPr>
              <a:t>先</a:t>
            </a:r>
            <a:r>
              <a:rPr lang="zh-CN" altLang="en-US" sz="1800" b="1" dirty="0">
                <a:solidFill>
                  <a:schemeClr val="accent2"/>
                </a:solidFill>
                <a:latin typeface="+mn-ea"/>
              </a:rPr>
              <a:t>层间管理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、数据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访问</a:t>
            </a:r>
            <a:r>
              <a:rPr lang="zh-CN" altLang="en-US" sz="2200" b="1" dirty="0">
                <a:latin typeface="+mn-ea"/>
              </a:rPr>
              <a:t>、数据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写回</a:t>
            </a:r>
            <a:endParaRPr lang="zh-CN" altLang="en-US" sz="2200" b="1" dirty="0">
              <a:latin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012160" y="260648"/>
            <a:ext cx="2880320" cy="1810206"/>
            <a:chOff x="4139952" y="2132880"/>
            <a:chExt cx="2880320" cy="1810206"/>
          </a:xfrm>
        </p:grpSpPr>
        <p:sp>
          <p:nvSpPr>
            <p:cNvPr id="7" name="Rectangle 110"/>
            <p:cNvSpPr>
              <a:spLocks noChangeArrowheads="1"/>
            </p:cNvSpPr>
            <p:nvPr/>
          </p:nvSpPr>
          <p:spPr bwMode="auto">
            <a:xfrm>
              <a:off x="5148070" y="2996952"/>
              <a:ext cx="792000" cy="14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5148065" y="3428107"/>
              <a:ext cx="792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5148070" y="2492896"/>
              <a:ext cx="7920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5148070" y="2492896"/>
              <a:ext cx="792000" cy="12239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148064" y="3572569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148068" y="2780928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5148066" y="3140968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4139952" y="3727086"/>
              <a:ext cx="273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上层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zh-CN" altLang="en-US" sz="1400" b="1" dirty="0">
                  <a:latin typeface="+mn-ea"/>
                  <a:ea typeface="+mn-ea"/>
                </a:rPr>
                <a:t>  </a:t>
              </a:r>
              <a:r>
                <a:rPr lang="zh-CN" altLang="en-US" sz="1600" b="1" dirty="0">
                  <a:latin typeface="+mn-ea"/>
                  <a:ea typeface="+mn-ea"/>
                </a:rPr>
                <a:t>本层</a:t>
              </a:r>
              <a:r>
                <a:rPr lang="en-US" altLang="zh-CN" sz="1600" b="1" dirty="0">
                  <a:latin typeface="+mn-ea"/>
                  <a:ea typeface="+mn-ea"/>
                </a:rPr>
                <a:t>MEM  </a:t>
              </a:r>
              <a:r>
                <a:rPr lang="zh-CN" altLang="en-US" sz="1600" b="1" dirty="0">
                  <a:latin typeface="+mn-ea"/>
                  <a:ea typeface="+mn-ea"/>
                </a:rPr>
                <a:t>下层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 flipH="1">
              <a:off x="6018180" y="2644845"/>
              <a:ext cx="28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5148069" y="2630597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5148119" y="3438468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51"/>
            <p:cNvSpPr/>
            <p:nvPr/>
          </p:nvSpPr>
          <p:spPr bwMode="auto">
            <a:xfrm>
              <a:off x="5946172" y="2492896"/>
              <a:ext cx="73025" cy="288925"/>
            </a:xfrm>
            <a:prstGeom prst="rightBrace">
              <a:avLst>
                <a:gd name="adj1" fmla="val 329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52"/>
            <p:cNvSpPr/>
            <p:nvPr/>
          </p:nvSpPr>
          <p:spPr bwMode="auto">
            <a:xfrm>
              <a:off x="5946172" y="2996505"/>
              <a:ext cx="73025" cy="288925"/>
            </a:xfrm>
            <a:prstGeom prst="rightBrace">
              <a:avLst>
                <a:gd name="adj1" fmla="val 329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53"/>
            <p:cNvSpPr/>
            <p:nvPr/>
          </p:nvSpPr>
          <p:spPr bwMode="auto">
            <a:xfrm>
              <a:off x="5937763" y="3429000"/>
              <a:ext cx="73025" cy="288925"/>
            </a:xfrm>
            <a:prstGeom prst="rightBrace">
              <a:avLst>
                <a:gd name="adj1" fmla="val 329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5148067" y="2992222"/>
              <a:ext cx="79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H="1">
              <a:off x="6018180" y="3572568"/>
              <a:ext cx="28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 flipH="1">
              <a:off x="4139952" y="3068960"/>
              <a:ext cx="100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5011197" y="2132880"/>
              <a:ext cx="122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+mn-ea"/>
                  <a:ea typeface="+mn-ea"/>
                </a:rPr>
                <a:t>下层</a:t>
              </a:r>
              <a:r>
                <a:rPr lang="en-US" altLang="zh-CN" sz="1600" b="1" dirty="0">
                  <a:solidFill>
                    <a:srgbClr val="C00000"/>
                  </a:solidFill>
                  <a:latin typeface="+mn-ea"/>
                  <a:ea typeface="+mn-ea"/>
                </a:rPr>
                <a:t>MEM</a:t>
              </a:r>
              <a:r>
                <a:rPr lang="zh-CN" altLang="en-US" sz="1600" b="1" dirty="0">
                  <a:latin typeface="+mn-ea"/>
                  <a:ea typeface="+mn-ea"/>
                </a:rPr>
                <a:t>地址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4139952" y="3140992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上层</a:t>
              </a:r>
              <a:r>
                <a:rPr lang="zh-CN" altLang="en-US" sz="1600" b="1" dirty="0">
                  <a:latin typeface="+mn-ea"/>
                  <a:ea typeface="+mn-ea"/>
                </a:rPr>
                <a:t>粒度</a:t>
              </a:r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 flipH="1">
              <a:off x="6012160" y="3140968"/>
              <a:ext cx="100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6012272" y="3213000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+mn-ea"/>
                  <a:ea typeface="+mn-ea"/>
                </a:rPr>
                <a:t>下层</a:t>
              </a:r>
              <a:r>
                <a:rPr lang="zh-CN" altLang="en-US" sz="1600" b="1" dirty="0">
                  <a:latin typeface="+mn-ea"/>
                  <a:ea typeface="+mn-ea"/>
                </a:rPr>
                <a:t>粒度</a:t>
              </a: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4139952" y="2358910"/>
              <a:ext cx="288032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356024" y="2996952"/>
              <a:ext cx="432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4356024" y="2348880"/>
              <a:ext cx="0" cy="648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15616" y="2564904"/>
            <a:ext cx="7489222" cy="3456352"/>
            <a:chOff x="1115615" y="836712"/>
            <a:chExt cx="7489222" cy="3456352"/>
          </a:xfrm>
        </p:grpSpPr>
        <p:cxnSp>
          <p:nvCxnSpPr>
            <p:cNvPr id="39" name="直接箭头连接符 38"/>
            <p:cNvCxnSpPr>
              <a:stCxn id="43" idx="2"/>
              <a:endCxn id="50" idx="0"/>
            </p:cNvCxnSpPr>
            <p:nvPr/>
          </p:nvCxnSpPr>
          <p:spPr bwMode="auto">
            <a:xfrm>
              <a:off x="2195661" y="3284984"/>
              <a:ext cx="258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105"/>
            <p:cNvSpPr txBox="1">
              <a:spLocks noChangeArrowheads="1"/>
            </p:cNvSpPr>
            <p:nvPr/>
          </p:nvSpPr>
          <p:spPr bwMode="auto">
            <a:xfrm>
              <a:off x="1115616" y="2492928"/>
              <a:ext cx="2160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/>
                <a:t>下层地址</a:t>
              </a:r>
              <a:r>
                <a:rPr lang="zh-CN" altLang="en-US" sz="1600" b="1" dirty="0">
                  <a:latin typeface="+mn-ea"/>
                  <a:ea typeface="+mn-ea"/>
                </a:rPr>
                <a:t>→</a:t>
              </a:r>
              <a:r>
                <a:rPr lang="zh-CN" altLang="en-US" sz="1600" b="1" dirty="0"/>
                <a:t>本层地址</a:t>
              </a:r>
            </a:p>
          </p:txBody>
        </p:sp>
        <p:sp>
          <p:nvSpPr>
            <p:cNvPr id="41" name="AutoShape 119"/>
            <p:cNvSpPr>
              <a:spLocks noChangeArrowheads="1"/>
            </p:cNvSpPr>
            <p:nvPr/>
          </p:nvSpPr>
          <p:spPr bwMode="auto">
            <a:xfrm>
              <a:off x="1475953" y="1844824"/>
              <a:ext cx="1439863" cy="288000"/>
            </a:xfrm>
            <a:prstGeom prst="diamond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/>
                <a:t>命中</a:t>
              </a:r>
              <a:r>
                <a:rPr lang="en-US" altLang="zh-CN" sz="1600" b="1" dirty="0"/>
                <a:t>?</a:t>
              </a:r>
              <a:endParaRPr lang="zh-CN" altLang="en-US" sz="1600" b="1" dirty="0"/>
            </a:p>
          </p:txBody>
        </p:sp>
        <p:sp>
          <p:nvSpPr>
            <p:cNvPr id="42" name="Text Box 120"/>
            <p:cNvSpPr txBox="1">
              <a:spLocks noChangeArrowheads="1"/>
            </p:cNvSpPr>
            <p:nvPr/>
          </p:nvSpPr>
          <p:spPr bwMode="auto">
            <a:xfrm>
              <a:off x="1979712" y="2132856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43" name="Text Box 138"/>
            <p:cNvSpPr txBox="1">
              <a:spLocks noChangeArrowheads="1"/>
            </p:cNvSpPr>
            <p:nvPr/>
          </p:nvSpPr>
          <p:spPr bwMode="auto">
            <a:xfrm>
              <a:off x="1115615" y="2996984"/>
              <a:ext cx="2160091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访问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CM(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上层粒度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44" name="Text Box 148"/>
            <p:cNvSpPr txBox="1">
              <a:spLocks noChangeArrowheads="1"/>
            </p:cNvSpPr>
            <p:nvPr/>
          </p:nvSpPr>
          <p:spPr bwMode="auto">
            <a:xfrm>
              <a:off x="1115615" y="836712"/>
              <a:ext cx="2160000" cy="288000"/>
            </a:xfrm>
            <a:prstGeom prst="rect">
              <a:avLst/>
            </a:prstGeom>
            <a:noFill/>
            <a:ln w="15875">
              <a:solidFill>
                <a:srgbClr val="FF33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zh-CN" altLang="en-US" sz="1600" dirty="0">
                  <a:solidFill>
                    <a:srgbClr val="FF3399"/>
                  </a:solidFill>
                </a:rPr>
                <a:t>请求</a:t>
              </a:r>
              <a:r>
                <a:rPr lang="en-US" altLang="zh-CN" sz="1600" dirty="0">
                  <a:latin typeface="+mn-ea"/>
                  <a:ea typeface="+mn-ea"/>
                </a:rPr>
                <a:t>(</a:t>
              </a:r>
              <a:r>
                <a:rPr lang="zh-CN" altLang="en-US" sz="1600" dirty="0">
                  <a:latin typeface="+mn-ea"/>
                  <a:ea typeface="+mn-ea"/>
                </a:rPr>
                <a:t>某下层地址</a:t>
              </a:r>
              <a:r>
                <a:rPr lang="en-US" altLang="zh-CN" sz="1600" dirty="0">
                  <a:latin typeface="+mn-ea"/>
                  <a:ea typeface="+mn-ea"/>
                </a:rPr>
                <a:t>)</a:t>
              </a:r>
              <a:r>
                <a:rPr lang="zh-CN" altLang="en-US" sz="1600" dirty="0">
                  <a:solidFill>
                    <a:srgbClr val="FF3399"/>
                  </a:solidFill>
                </a:rPr>
                <a:t>到达</a:t>
              </a:r>
            </a:p>
          </p:txBody>
        </p:sp>
        <p:sp>
          <p:nvSpPr>
            <p:cNvPr id="45" name="Text Box 170"/>
            <p:cNvSpPr txBox="1">
              <a:spLocks noChangeArrowheads="1"/>
            </p:cNvSpPr>
            <p:nvPr/>
          </p:nvSpPr>
          <p:spPr bwMode="auto">
            <a:xfrm>
              <a:off x="1115616" y="1340768"/>
              <a:ext cx="2160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/>
                <a:t>用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下层地址</a:t>
              </a:r>
              <a:r>
                <a:rPr lang="zh-CN" altLang="en-US" sz="1600" b="1" dirty="0">
                  <a:solidFill>
                    <a:srgbClr val="FF3399"/>
                  </a:solidFill>
                </a:rPr>
                <a:t>查</a:t>
              </a:r>
              <a:r>
                <a:rPr lang="zh-CN" altLang="en-US" sz="1600" b="1" dirty="0"/>
                <a:t>映射表</a:t>
              </a:r>
            </a:p>
          </p:txBody>
        </p:sp>
        <p:cxnSp>
          <p:nvCxnSpPr>
            <p:cNvPr id="46" name="直接箭头连接符 45"/>
            <p:cNvCxnSpPr>
              <a:stCxn id="45" idx="2"/>
              <a:endCxn id="41" idx="0"/>
            </p:cNvCxnSpPr>
            <p:nvPr/>
          </p:nvCxnSpPr>
          <p:spPr bwMode="auto">
            <a:xfrm>
              <a:off x="2195616" y="1628768"/>
              <a:ext cx="269" cy="216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1" idx="2"/>
              <a:endCxn id="40" idx="0"/>
            </p:cNvCxnSpPr>
            <p:nvPr/>
          </p:nvCxnSpPr>
          <p:spPr bwMode="auto">
            <a:xfrm flipH="1">
              <a:off x="2195616" y="2132824"/>
              <a:ext cx="269" cy="3601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>
              <a:stCxn id="40" idx="2"/>
              <a:endCxn id="43" idx="0"/>
            </p:cNvCxnSpPr>
            <p:nvPr/>
          </p:nvCxnSpPr>
          <p:spPr bwMode="auto">
            <a:xfrm>
              <a:off x="2195616" y="2780928"/>
              <a:ext cx="45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>
              <a:stCxn id="44" idx="2"/>
              <a:endCxn id="45" idx="0"/>
            </p:cNvCxnSpPr>
            <p:nvPr/>
          </p:nvCxnSpPr>
          <p:spPr bwMode="auto">
            <a:xfrm>
              <a:off x="2195615" y="1124712"/>
              <a:ext cx="1" cy="216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 Box 148"/>
            <p:cNvSpPr txBox="1">
              <a:spLocks noChangeArrowheads="1"/>
            </p:cNvSpPr>
            <p:nvPr/>
          </p:nvSpPr>
          <p:spPr bwMode="auto">
            <a:xfrm>
              <a:off x="1619919" y="4005064"/>
              <a:ext cx="1152000" cy="288000"/>
            </a:xfrm>
            <a:prstGeom prst="rect">
              <a:avLst/>
            </a:prstGeom>
            <a:noFill/>
            <a:ln w="15875">
              <a:solidFill>
                <a:srgbClr val="FF33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zh-CN" altLang="en-US" sz="1600" dirty="0">
                  <a:solidFill>
                    <a:srgbClr val="FF3399"/>
                  </a:solidFill>
                </a:rPr>
                <a:t>请求完成</a:t>
              </a:r>
            </a:p>
          </p:txBody>
        </p:sp>
        <p:cxnSp>
          <p:nvCxnSpPr>
            <p:cNvPr id="51" name="直接箭头连接符 108"/>
            <p:cNvCxnSpPr>
              <a:stCxn id="41" idx="3"/>
            </p:cNvCxnSpPr>
            <p:nvPr/>
          </p:nvCxnSpPr>
          <p:spPr bwMode="auto">
            <a:xfrm>
              <a:off x="2915816" y="1988824"/>
              <a:ext cx="1944336" cy="144032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2915816" y="1772816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6732240" y="1052736"/>
              <a:ext cx="1872597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注：</a:t>
              </a:r>
              <a:r>
                <a:rPr lang="en-US" altLang="zh-CN" sz="1800" b="1" dirty="0">
                  <a:latin typeface="+mn-ea"/>
                  <a:ea typeface="+mn-ea"/>
                </a:rPr>
                <a:t>CM—</a:t>
              </a:r>
              <a:r>
                <a:rPr lang="zh-CN" altLang="en-US" sz="1800" b="1" dirty="0">
                  <a:latin typeface="+mn-ea"/>
                  <a:ea typeface="+mn-ea"/>
                </a:rPr>
                <a:t>本层</a:t>
              </a:r>
              <a:r>
                <a:rPr lang="en-US" altLang="zh-CN" sz="1800" b="1" dirty="0">
                  <a:latin typeface="+mn-ea"/>
                  <a:ea typeface="+mn-ea"/>
                </a:rPr>
                <a:t>MEM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  DM—</a:t>
              </a:r>
              <a:r>
                <a:rPr lang="zh-CN" altLang="en-US" sz="1800" b="1" dirty="0">
                  <a:latin typeface="+mn-ea"/>
                  <a:ea typeface="+mn-ea"/>
                </a:rPr>
                <a:t>下层</a:t>
              </a:r>
              <a:r>
                <a:rPr lang="en-US" altLang="zh-CN" sz="1800" b="1" dirty="0">
                  <a:latin typeface="+mn-ea"/>
                  <a:ea typeface="+mn-ea"/>
                </a:rPr>
                <a:t>MEM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475656" y="5013176"/>
            <a:ext cx="7344816" cy="1008112"/>
            <a:chOff x="1187625" y="3429000"/>
            <a:chExt cx="7344816" cy="1008112"/>
          </a:xfrm>
        </p:grpSpPr>
        <p:sp>
          <p:nvSpPr>
            <p:cNvPr id="56" name="Text Box 120"/>
            <p:cNvSpPr txBox="1">
              <a:spLocks noChangeArrowheads="1"/>
            </p:cNvSpPr>
            <p:nvPr/>
          </p:nvSpPr>
          <p:spPr bwMode="auto">
            <a:xfrm>
              <a:off x="1691801" y="3933088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55" name="AutoShape 119"/>
            <p:cNvSpPr>
              <a:spLocks noChangeArrowheads="1"/>
            </p:cNvSpPr>
            <p:nvPr/>
          </p:nvSpPr>
          <p:spPr bwMode="auto">
            <a:xfrm>
              <a:off x="1187625" y="3645056"/>
              <a:ext cx="1439863" cy="2880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/>
                <a:t>写</a:t>
              </a:r>
              <a:r>
                <a:rPr lang="en-US" altLang="zh-CN" sz="1600" b="1" dirty="0"/>
                <a:t>?</a:t>
              </a:r>
              <a:endParaRPr lang="zh-CN" altLang="en-US" sz="1600" b="1" dirty="0"/>
            </a:p>
          </p:txBody>
        </p:sp>
        <p:cxnSp>
          <p:nvCxnSpPr>
            <p:cNvPr id="57" name="直接箭头连接符 67"/>
            <p:cNvCxnSpPr>
              <a:stCxn id="55" idx="3"/>
              <a:endCxn id="59" idx="1"/>
            </p:cNvCxnSpPr>
            <p:nvPr/>
          </p:nvCxnSpPr>
          <p:spPr bwMode="auto">
            <a:xfrm>
              <a:off x="2627488" y="3789056"/>
              <a:ext cx="3456681" cy="504056"/>
            </a:xfrm>
            <a:prstGeom prst="bentConnector3">
              <a:avLst>
                <a:gd name="adj1" fmla="val 9659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>
              <a:endCxn id="55" idx="0"/>
            </p:cNvCxnSpPr>
            <p:nvPr/>
          </p:nvCxnSpPr>
          <p:spPr bwMode="auto">
            <a:xfrm flipH="1">
              <a:off x="1907557" y="3429000"/>
              <a:ext cx="73" cy="216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202"/>
            <p:cNvSpPr txBox="1">
              <a:spLocks noChangeArrowheads="1"/>
            </p:cNvSpPr>
            <p:nvPr/>
          </p:nvSpPr>
          <p:spPr bwMode="auto">
            <a:xfrm>
              <a:off x="6084169" y="4149112"/>
              <a:ext cx="2448272" cy="288000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存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CM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数据到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DM(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下层粒度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60" name="Text Box 120"/>
            <p:cNvSpPr txBox="1">
              <a:spLocks noChangeArrowheads="1"/>
            </p:cNvSpPr>
            <p:nvPr/>
          </p:nvSpPr>
          <p:spPr bwMode="auto">
            <a:xfrm>
              <a:off x="2627905" y="3573016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202925" y="3861048"/>
            <a:ext cx="6617276" cy="1728193"/>
            <a:chOff x="1914893" y="2276872"/>
            <a:chExt cx="6617276" cy="1728193"/>
          </a:xfrm>
        </p:grpSpPr>
        <p:sp>
          <p:nvSpPr>
            <p:cNvPr id="62" name="Text Box 124"/>
            <p:cNvSpPr txBox="1">
              <a:spLocks noChangeArrowheads="1"/>
            </p:cNvSpPr>
            <p:nvPr/>
          </p:nvSpPr>
          <p:spPr bwMode="auto">
            <a:xfrm>
              <a:off x="3348137" y="3573048"/>
              <a:ext cx="2448000" cy="288000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取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DM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数据到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CM(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下层粒度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63" name="Text Box 129"/>
            <p:cNvSpPr txBox="1">
              <a:spLocks noChangeArrowheads="1"/>
            </p:cNvSpPr>
            <p:nvPr/>
          </p:nvSpPr>
          <p:spPr bwMode="auto">
            <a:xfrm>
              <a:off x="6084169" y="3573048"/>
              <a:ext cx="2448000" cy="288000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  <a:latin typeface="+mn-ea"/>
                  <a:ea typeface="+mn-ea"/>
                </a:rPr>
                <a:t>存</a:t>
              </a:r>
              <a:r>
                <a:rPr lang="en-US" altLang="zh-CN" sz="1600" b="1" dirty="0">
                  <a:latin typeface="+mn-ea"/>
                  <a:ea typeface="+mn-ea"/>
                </a:rPr>
                <a:t>CM</a:t>
              </a:r>
              <a:r>
                <a:rPr lang="zh-CN" altLang="en-US" sz="1600" b="1" dirty="0">
                  <a:latin typeface="+mn-ea"/>
                  <a:ea typeface="+mn-ea"/>
                </a:rPr>
                <a:t>数据到</a:t>
              </a:r>
              <a:r>
                <a:rPr lang="en-US" altLang="zh-CN" sz="1600" b="1" dirty="0">
                  <a:latin typeface="+mn-ea"/>
                  <a:ea typeface="+mn-ea"/>
                </a:rPr>
                <a:t>DM(</a:t>
              </a:r>
              <a:r>
                <a:rPr lang="zh-CN" altLang="en-US" sz="1600" b="1" dirty="0">
                  <a:solidFill>
                    <a:srgbClr val="990099"/>
                  </a:solidFill>
                  <a:latin typeface="+mn-ea"/>
                  <a:ea typeface="+mn-ea"/>
                </a:rPr>
                <a:t>下层粒度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64" name="Text Box 161"/>
            <p:cNvSpPr txBox="1">
              <a:spLocks noChangeArrowheads="1"/>
            </p:cNvSpPr>
            <p:nvPr/>
          </p:nvSpPr>
          <p:spPr bwMode="auto">
            <a:xfrm>
              <a:off x="6228425" y="3068992"/>
              <a:ext cx="2160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</a:rPr>
                <a:t>选</a:t>
              </a:r>
              <a:r>
                <a:rPr lang="zh-CN" altLang="en-US" sz="1600" b="1" dirty="0"/>
                <a:t>一牺牲位置</a:t>
              </a:r>
            </a:p>
          </p:txBody>
        </p:sp>
        <p:sp>
          <p:nvSpPr>
            <p:cNvPr id="65" name="Text Box 181"/>
            <p:cNvSpPr txBox="1">
              <a:spLocks noChangeArrowheads="1"/>
            </p:cNvSpPr>
            <p:nvPr/>
          </p:nvSpPr>
          <p:spPr bwMode="auto">
            <a:xfrm>
              <a:off x="3492121" y="2276872"/>
              <a:ext cx="2160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</a:rPr>
                <a:t>找</a:t>
              </a:r>
              <a:r>
                <a:rPr lang="zh-CN" altLang="en-US" sz="1600" b="1" dirty="0"/>
                <a:t>一空闲位置</a:t>
              </a:r>
            </a:p>
          </p:txBody>
        </p:sp>
        <p:sp>
          <p:nvSpPr>
            <p:cNvPr id="66" name="AutoShape 119"/>
            <p:cNvSpPr>
              <a:spLocks noChangeArrowheads="1"/>
            </p:cNvSpPr>
            <p:nvPr/>
          </p:nvSpPr>
          <p:spPr bwMode="auto">
            <a:xfrm>
              <a:off x="3852218" y="2780960"/>
              <a:ext cx="1439863" cy="288000"/>
            </a:xfrm>
            <a:prstGeom prst="diamond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/>
                <a:t>找到</a:t>
              </a:r>
              <a:r>
                <a:rPr lang="en-US" altLang="zh-CN" sz="1600" b="1" dirty="0"/>
                <a:t>?</a:t>
              </a:r>
              <a:endParaRPr lang="zh-CN" altLang="en-US" sz="1600" b="1" dirty="0"/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4356097" y="3068992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68" name="直接箭头连接符 113"/>
            <p:cNvCxnSpPr>
              <a:stCxn id="66" idx="3"/>
              <a:endCxn id="64" idx="0"/>
            </p:cNvCxnSpPr>
            <p:nvPr/>
          </p:nvCxnSpPr>
          <p:spPr bwMode="auto">
            <a:xfrm>
              <a:off x="5292081" y="2924960"/>
              <a:ext cx="2016344" cy="144032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 bwMode="auto">
            <a:xfrm>
              <a:off x="4572121" y="2564872"/>
              <a:ext cx="29" cy="2160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6" idx="2"/>
              <a:endCxn id="62" idx="0"/>
            </p:cNvCxnSpPr>
            <p:nvPr/>
          </p:nvCxnSpPr>
          <p:spPr bwMode="auto">
            <a:xfrm flipH="1">
              <a:off x="4572137" y="3068960"/>
              <a:ext cx="13" cy="5040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120"/>
            <p:cNvCxnSpPr/>
            <p:nvPr/>
          </p:nvCxnSpPr>
          <p:spPr bwMode="auto">
            <a:xfrm rot="16200000" flipV="1">
              <a:off x="1785286" y="2586500"/>
              <a:ext cx="1548171" cy="1288957"/>
            </a:xfrm>
            <a:prstGeom prst="bentConnector3">
              <a:avLst>
                <a:gd name="adj1" fmla="val 100204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120"/>
            <p:cNvCxnSpPr>
              <a:stCxn id="62" idx="2"/>
            </p:cNvCxnSpPr>
            <p:nvPr/>
          </p:nvCxnSpPr>
          <p:spPr bwMode="auto">
            <a:xfrm rot="5400000">
              <a:off x="3815985" y="3248912"/>
              <a:ext cx="144016" cy="136828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>
              <a:stCxn id="64" idx="2"/>
              <a:endCxn id="63" idx="0"/>
            </p:cNvCxnSpPr>
            <p:nvPr/>
          </p:nvCxnSpPr>
          <p:spPr bwMode="auto">
            <a:xfrm flipH="1">
              <a:off x="7308169" y="3356992"/>
              <a:ext cx="256" cy="216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120"/>
            <p:cNvCxnSpPr/>
            <p:nvPr/>
          </p:nvCxnSpPr>
          <p:spPr bwMode="auto">
            <a:xfrm rot="10800000">
              <a:off x="4572001" y="3356994"/>
              <a:ext cx="1360966" cy="648071"/>
            </a:xfrm>
            <a:prstGeom prst="bentConnector3">
              <a:avLst>
                <a:gd name="adj1" fmla="val 169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120"/>
            <p:cNvCxnSpPr/>
            <p:nvPr/>
          </p:nvCxnSpPr>
          <p:spPr bwMode="auto">
            <a:xfrm rot="10800000" flipV="1">
              <a:off x="5932967" y="3861048"/>
              <a:ext cx="1375474" cy="144016"/>
            </a:xfrm>
            <a:prstGeom prst="bentConnector3">
              <a:avLst>
                <a:gd name="adj1" fmla="val 14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6" name="Text Box 120"/>
            <p:cNvSpPr txBox="1">
              <a:spLocks noChangeArrowheads="1"/>
            </p:cNvSpPr>
            <p:nvPr/>
          </p:nvSpPr>
          <p:spPr bwMode="auto">
            <a:xfrm>
              <a:off x="5292201" y="2708920"/>
              <a:ext cx="215904" cy="196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0919" y="3098160"/>
            <a:ext cx="8041840" cy="2628586"/>
            <a:chOff x="202887" y="2870666"/>
            <a:chExt cx="8041840" cy="2628586"/>
          </a:xfrm>
        </p:grpSpPr>
        <p:sp>
          <p:nvSpPr>
            <p:cNvPr id="78" name="Text Box 113"/>
            <p:cNvSpPr txBox="1">
              <a:spLocks noChangeArrowheads="1"/>
            </p:cNvSpPr>
            <p:nvPr/>
          </p:nvSpPr>
          <p:spPr bwMode="auto">
            <a:xfrm>
              <a:off x="4644008" y="2870666"/>
              <a:ext cx="1008000" cy="252000"/>
            </a:xfrm>
            <a:prstGeom prst="rect">
              <a:avLst/>
            </a:prstGeom>
            <a:noFill/>
            <a:ln w="15875" cmpd="sng">
              <a:solidFill>
                <a:srgbClr val="CC3300"/>
              </a:solidFill>
              <a:prstDash val="sysDash"/>
              <a:miter lim="800000"/>
              <a:tailEnd type="triangle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映射规则</a:t>
              </a:r>
            </a:p>
          </p:txBody>
        </p:sp>
        <p:sp>
          <p:nvSpPr>
            <p:cNvPr id="79" name="Text Box 135"/>
            <p:cNvSpPr txBox="1">
              <a:spLocks noChangeArrowheads="1"/>
            </p:cNvSpPr>
            <p:nvPr/>
          </p:nvSpPr>
          <p:spPr bwMode="auto">
            <a:xfrm>
              <a:off x="7236727" y="3734762"/>
              <a:ext cx="1008000" cy="252000"/>
            </a:xfrm>
            <a:prstGeom prst="rect">
              <a:avLst/>
            </a:prstGeom>
            <a:noFill/>
            <a:ln w="15875" cmpd="sng">
              <a:solidFill>
                <a:srgbClr val="CC3300"/>
              </a:solidFill>
              <a:prstDash val="sysDash"/>
              <a:miter lim="800000"/>
              <a:tailEnd type="triangle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替换算法</a:t>
              </a:r>
            </a:p>
          </p:txBody>
        </p:sp>
        <p:sp>
          <p:nvSpPr>
            <p:cNvPr id="80" name="Text Box 136"/>
            <p:cNvSpPr txBox="1">
              <a:spLocks noChangeArrowheads="1"/>
            </p:cNvSpPr>
            <p:nvPr/>
          </p:nvSpPr>
          <p:spPr bwMode="auto">
            <a:xfrm>
              <a:off x="202887" y="5247252"/>
              <a:ext cx="792000" cy="252000"/>
            </a:xfrm>
            <a:prstGeom prst="rect">
              <a:avLst/>
            </a:prstGeom>
            <a:noFill/>
            <a:ln w="15875" cmpd="sng">
              <a:solidFill>
                <a:srgbClr val="CC3300"/>
              </a:solidFill>
              <a:prstDash val="sysDash"/>
              <a:miter lim="800000"/>
              <a:tailEnd type="triangle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写策略</a:t>
              </a:r>
            </a:p>
          </p:txBody>
        </p:sp>
        <p:sp>
          <p:nvSpPr>
            <p:cNvPr id="81" name="Line 144"/>
            <p:cNvSpPr>
              <a:spLocks noChangeShapeType="1"/>
            </p:cNvSpPr>
            <p:nvPr/>
          </p:nvSpPr>
          <p:spPr bwMode="auto">
            <a:xfrm flipV="1">
              <a:off x="994887" y="5217729"/>
              <a:ext cx="337001" cy="170309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68"/>
            <p:cNvSpPr txBox="1">
              <a:spLocks noChangeArrowheads="1"/>
            </p:cNvSpPr>
            <p:nvPr/>
          </p:nvSpPr>
          <p:spPr bwMode="auto">
            <a:xfrm>
              <a:off x="3419872" y="3050658"/>
              <a:ext cx="1008000" cy="252000"/>
            </a:xfrm>
            <a:prstGeom prst="rect">
              <a:avLst/>
            </a:prstGeom>
            <a:noFill/>
            <a:ln w="15875" cmpd="sng">
              <a:solidFill>
                <a:srgbClr val="CC3300"/>
              </a:solidFill>
              <a:prstDash val="sysDash"/>
              <a:miter lim="800000"/>
              <a:tailEnd type="triangle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查找方法</a:t>
              </a:r>
            </a:p>
          </p:txBody>
        </p:sp>
        <p:sp>
          <p:nvSpPr>
            <p:cNvPr id="83" name="Line 169"/>
            <p:cNvSpPr>
              <a:spLocks noChangeShapeType="1"/>
            </p:cNvSpPr>
            <p:nvPr/>
          </p:nvSpPr>
          <p:spPr bwMode="auto">
            <a:xfrm flipH="1" flipV="1">
              <a:off x="3023872" y="3065960"/>
              <a:ext cx="396000" cy="108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72"/>
            <p:cNvSpPr>
              <a:spLocks noChangeShapeType="1"/>
            </p:cNvSpPr>
            <p:nvPr/>
          </p:nvSpPr>
          <p:spPr bwMode="auto">
            <a:xfrm>
              <a:off x="3923610" y="3302714"/>
              <a:ext cx="0" cy="288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6"/>
            <p:cNvSpPr>
              <a:spLocks noChangeShapeType="1"/>
            </p:cNvSpPr>
            <p:nvPr/>
          </p:nvSpPr>
          <p:spPr bwMode="auto">
            <a:xfrm flipH="1">
              <a:off x="3024008" y="2978650"/>
              <a:ext cx="1620000" cy="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97"/>
            <p:cNvSpPr>
              <a:spLocks noChangeShapeType="1"/>
            </p:cNvSpPr>
            <p:nvPr/>
          </p:nvSpPr>
          <p:spPr bwMode="auto">
            <a:xfrm flipH="1">
              <a:off x="7812990" y="3986762"/>
              <a:ext cx="0" cy="396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96"/>
            <p:cNvSpPr>
              <a:spLocks noChangeShapeType="1"/>
            </p:cNvSpPr>
            <p:nvPr/>
          </p:nvSpPr>
          <p:spPr bwMode="auto">
            <a:xfrm flipH="1">
              <a:off x="5157098" y="3122666"/>
              <a:ext cx="0" cy="468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214282" y="332656"/>
            <a:ext cx="3673711" cy="38813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硬件结构：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*性能优化：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13" name="Text Box 100"/>
          <p:cNvSpPr txBox="1">
            <a:spLocks noChangeArrowheads="1"/>
          </p:cNvSpPr>
          <p:nvPr/>
        </p:nvSpPr>
        <p:spPr bwMode="auto">
          <a:xfrm>
            <a:off x="1979712" y="354722"/>
            <a:ext cx="6299964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+mn-ea"/>
                <a:ea typeface="+mn-ea"/>
              </a:rPr>
              <a:t>存储体、控制器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地址变换＋层次管理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38" name="Text Box 4"/>
          <p:cNvSpPr txBox="1">
            <a:spLocks noChangeArrowheads="1"/>
          </p:cNvSpPr>
          <p:nvPr/>
        </p:nvSpPr>
        <p:spPr bwMode="auto">
          <a:xfrm>
            <a:off x="133672" y="4149080"/>
            <a:ext cx="8830816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200" b="1" i="1" dirty="0">
                <a:latin typeface="+mn-ea"/>
                <a:ea typeface="+mn-ea"/>
              </a:rPr>
              <a:t>     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en-US" altLang="zh-CN" sz="2200" b="1" dirty="0">
                <a:latin typeface="+mn-lt"/>
              </a:rPr>
              <a:t>·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 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查找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访问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≥</a:t>
            </a:r>
            <a:r>
              <a:rPr lang="en-US" altLang="zh-CN" sz="2200" b="1" i="1" dirty="0"/>
              <a:t> 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调入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优化可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从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个方面</a:t>
            </a:r>
            <a:r>
              <a:rPr lang="zh-CN" altLang="en-US" sz="2200" b="1" dirty="0">
                <a:latin typeface="宋体" panose="02010600030101010101" pitchFamily="2" charset="-122"/>
              </a:rPr>
              <a:t>进行</a:t>
            </a:r>
            <a:r>
              <a:rPr lang="en-US" altLang="zh-CN" sz="1800" b="1" dirty="0">
                <a:latin typeface="宋体" panose="02010600030101010101" pitchFamily="2" charset="-122"/>
              </a:rPr>
              <a:t>(Cache</a:t>
            </a:r>
            <a:r>
              <a:rPr lang="zh-CN" altLang="en-US" sz="1800" b="1" dirty="0">
                <a:latin typeface="宋体" panose="02010600030101010101" pitchFamily="2" charset="-122"/>
              </a:rPr>
              <a:t>中讨论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baseline="-18000" dirty="0">
              <a:latin typeface="宋体" panose="02010600030101010101" pitchFamily="2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259632" y="836712"/>
            <a:ext cx="7200800" cy="2872769"/>
            <a:chOff x="1403648" y="692696"/>
            <a:chExt cx="7200800" cy="2872769"/>
          </a:xfrm>
        </p:grpSpPr>
        <p:sp>
          <p:nvSpPr>
            <p:cNvPr id="140" name="Rectangle 193"/>
            <p:cNvSpPr>
              <a:spLocks noChangeArrowheads="1"/>
            </p:cNvSpPr>
            <p:nvPr/>
          </p:nvSpPr>
          <p:spPr bwMode="auto">
            <a:xfrm>
              <a:off x="2627783" y="1052736"/>
              <a:ext cx="4968553" cy="1792649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194"/>
            <p:cNvSpPr>
              <a:spLocks noChangeArrowheads="1"/>
            </p:cNvSpPr>
            <p:nvPr/>
          </p:nvSpPr>
          <p:spPr bwMode="auto">
            <a:xfrm>
              <a:off x="1475656" y="1075710"/>
              <a:ext cx="720080" cy="1080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上层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42" name="Text Box 195"/>
            <p:cNvSpPr txBox="1">
              <a:spLocks noChangeArrowheads="1"/>
            </p:cNvSpPr>
            <p:nvPr/>
          </p:nvSpPr>
          <p:spPr bwMode="auto">
            <a:xfrm>
              <a:off x="6779227" y="756911"/>
              <a:ext cx="529077" cy="2881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43" name="Text Box 196"/>
            <p:cNvSpPr txBox="1">
              <a:spLocks noChangeArrowheads="1"/>
            </p:cNvSpPr>
            <p:nvPr/>
          </p:nvSpPr>
          <p:spPr bwMode="auto">
            <a:xfrm>
              <a:off x="4823817" y="2892316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下层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总线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4" name="Rectangle 197"/>
            <p:cNvSpPr>
              <a:spLocks noChangeArrowheads="1"/>
            </p:cNvSpPr>
            <p:nvPr/>
          </p:nvSpPr>
          <p:spPr bwMode="auto">
            <a:xfrm>
              <a:off x="2915817" y="1333539"/>
              <a:ext cx="792088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存储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体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5" name="Rectangle 199"/>
            <p:cNvSpPr>
              <a:spLocks noChangeArrowheads="1"/>
            </p:cNvSpPr>
            <p:nvPr/>
          </p:nvSpPr>
          <p:spPr bwMode="auto">
            <a:xfrm>
              <a:off x="4932042" y="1333911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映射机构</a:t>
              </a:r>
            </a:p>
          </p:txBody>
        </p:sp>
        <p:sp>
          <p:nvSpPr>
            <p:cNvPr id="146" name="Text Box 201"/>
            <p:cNvSpPr txBox="1">
              <a:spLocks noChangeArrowheads="1"/>
            </p:cNvSpPr>
            <p:nvPr/>
          </p:nvSpPr>
          <p:spPr bwMode="auto">
            <a:xfrm>
              <a:off x="2232016" y="764704"/>
              <a:ext cx="1620000" cy="288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600" b="1" u="none">
                  <a:latin typeface="宋体" panose="02010600030101010101" pitchFamily="2" charset="-122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zh-CN" altLang="en-US" dirty="0"/>
                <a:t>数据 </a:t>
              </a:r>
              <a:r>
                <a:rPr lang="en-US" altLang="zh-CN" dirty="0"/>
                <a:t>(</a:t>
              </a:r>
              <a:r>
                <a:rPr lang="zh-CN" altLang="en-US" dirty="0"/>
                <a:t>上层粒度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147" name="Rectangle 212"/>
            <p:cNvSpPr>
              <a:spLocks noChangeArrowheads="1"/>
            </p:cNvSpPr>
            <p:nvPr/>
          </p:nvSpPr>
          <p:spPr bwMode="auto">
            <a:xfrm>
              <a:off x="7884369" y="1700928"/>
              <a:ext cx="720079" cy="1080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下层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48" name="Rectangle 215"/>
            <p:cNvSpPr>
              <a:spLocks noChangeArrowheads="1"/>
            </p:cNvSpPr>
            <p:nvPr/>
          </p:nvSpPr>
          <p:spPr bwMode="auto">
            <a:xfrm>
              <a:off x="5652120" y="2341206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149" name="Text Box 231"/>
            <p:cNvSpPr txBox="1">
              <a:spLocks noChangeArrowheads="1"/>
            </p:cNvSpPr>
            <p:nvPr/>
          </p:nvSpPr>
          <p:spPr bwMode="auto">
            <a:xfrm>
              <a:off x="7451551" y="764705"/>
              <a:ext cx="504825" cy="2439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命令</a:t>
              </a:r>
            </a:p>
          </p:txBody>
        </p:sp>
        <p:sp>
          <p:nvSpPr>
            <p:cNvPr id="150" name="Text Box 232"/>
            <p:cNvSpPr txBox="1">
              <a:spLocks noChangeArrowheads="1"/>
            </p:cNvSpPr>
            <p:nvPr/>
          </p:nvSpPr>
          <p:spPr bwMode="auto">
            <a:xfrm>
              <a:off x="2808016" y="2893010"/>
              <a:ext cx="1620000" cy="240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数据 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下层粒度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51" name="Text Box 233"/>
            <p:cNvSpPr txBox="1">
              <a:spLocks noChangeArrowheads="1"/>
            </p:cNvSpPr>
            <p:nvPr/>
          </p:nvSpPr>
          <p:spPr bwMode="auto">
            <a:xfrm>
              <a:off x="6803058" y="2892315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52" name="Text Box 234"/>
            <p:cNvSpPr txBox="1">
              <a:spLocks noChangeArrowheads="1"/>
            </p:cNvSpPr>
            <p:nvPr/>
          </p:nvSpPr>
          <p:spPr bwMode="auto">
            <a:xfrm>
              <a:off x="7452320" y="2890852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命令</a:t>
              </a:r>
            </a:p>
          </p:txBody>
        </p:sp>
        <p:sp>
          <p:nvSpPr>
            <p:cNvPr id="153" name="Rectangle 199"/>
            <p:cNvSpPr>
              <a:spLocks noChangeArrowheads="1"/>
            </p:cNvSpPr>
            <p:nvPr/>
          </p:nvSpPr>
          <p:spPr bwMode="auto">
            <a:xfrm rot="5400000">
              <a:off x="4786314" y="2127016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154" name="直接箭头连接符 192"/>
            <p:cNvCxnSpPr/>
            <p:nvPr/>
          </p:nvCxnSpPr>
          <p:spPr bwMode="auto">
            <a:xfrm rot="10800000" flipV="1">
              <a:off x="5194773" y="1621249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92"/>
            <p:cNvCxnSpPr>
              <a:stCxn id="153" idx="2"/>
            </p:cNvCxnSpPr>
            <p:nvPr/>
          </p:nvCxnSpPr>
          <p:spPr bwMode="auto">
            <a:xfrm flipH="1">
              <a:off x="4211960" y="2258381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92"/>
            <p:cNvCxnSpPr/>
            <p:nvPr/>
          </p:nvCxnSpPr>
          <p:spPr bwMode="auto">
            <a:xfrm flipH="1">
              <a:off x="4211961" y="1477580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 Box 235"/>
            <p:cNvSpPr txBox="1">
              <a:spLocks noChangeArrowheads="1"/>
            </p:cNvSpPr>
            <p:nvPr/>
          </p:nvSpPr>
          <p:spPr bwMode="auto">
            <a:xfrm>
              <a:off x="4355976" y="1234341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命中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地址</a:t>
              </a:r>
            </a:p>
          </p:txBody>
        </p:sp>
        <p:cxnSp>
          <p:nvCxnSpPr>
            <p:cNvPr id="158" name="直接箭头连接符 192"/>
            <p:cNvCxnSpPr>
              <a:stCxn id="148" idx="1"/>
            </p:cNvCxnSpPr>
            <p:nvPr/>
          </p:nvCxnSpPr>
          <p:spPr bwMode="auto">
            <a:xfrm flipH="1" flipV="1">
              <a:off x="5194772" y="2484823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92"/>
            <p:cNvCxnSpPr/>
            <p:nvPr/>
          </p:nvCxnSpPr>
          <p:spPr bwMode="auto">
            <a:xfrm>
              <a:off x="6357142" y="1621249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Text Box 235"/>
            <p:cNvSpPr txBox="1">
              <a:spLocks noChangeArrowheads="1"/>
            </p:cNvSpPr>
            <p:nvPr/>
          </p:nvSpPr>
          <p:spPr bwMode="auto">
            <a:xfrm>
              <a:off x="6012160" y="1621249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候选行</a:t>
              </a:r>
            </a:p>
          </p:txBody>
        </p:sp>
        <p:cxnSp>
          <p:nvCxnSpPr>
            <p:cNvPr id="161" name="直接箭头连接符 192"/>
            <p:cNvCxnSpPr>
              <a:endCxn id="153" idx="1"/>
            </p:cNvCxnSpPr>
            <p:nvPr/>
          </p:nvCxnSpPr>
          <p:spPr bwMode="auto">
            <a:xfrm>
              <a:off x="5063406" y="1623356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2" name="直接箭头连接符 192"/>
            <p:cNvCxnSpPr/>
            <p:nvPr/>
          </p:nvCxnSpPr>
          <p:spPr bwMode="auto">
            <a:xfrm>
              <a:off x="7308304" y="692698"/>
              <a:ext cx="0" cy="9361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Rectangle 199"/>
            <p:cNvSpPr>
              <a:spLocks noChangeArrowheads="1"/>
            </p:cNvSpPr>
            <p:nvPr/>
          </p:nvSpPr>
          <p:spPr bwMode="auto">
            <a:xfrm rot="5400000">
              <a:off x="3612765" y="1742011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164" name="直接箭头连接符 192"/>
            <p:cNvCxnSpPr>
              <a:stCxn id="163" idx="2"/>
              <a:endCxn id="144" idx="3"/>
            </p:cNvCxnSpPr>
            <p:nvPr/>
          </p:nvCxnSpPr>
          <p:spPr bwMode="auto">
            <a:xfrm flipH="1">
              <a:off x="3707905" y="1873377"/>
              <a:ext cx="241325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5" name="Text Box 235"/>
            <p:cNvSpPr txBox="1">
              <a:spLocks noChangeArrowheads="1"/>
            </p:cNvSpPr>
            <p:nvPr/>
          </p:nvSpPr>
          <p:spPr bwMode="auto">
            <a:xfrm>
              <a:off x="4355976" y="1991585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所选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66" name="Rectangle 199"/>
            <p:cNvSpPr>
              <a:spLocks noChangeArrowheads="1"/>
            </p:cNvSpPr>
            <p:nvPr/>
          </p:nvSpPr>
          <p:spPr bwMode="auto">
            <a:xfrm>
              <a:off x="7180138" y="1623358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读写机构</a:t>
              </a:r>
            </a:p>
          </p:txBody>
        </p:sp>
        <p:cxnSp>
          <p:nvCxnSpPr>
            <p:cNvPr id="167" name="直接箭头连接符 192"/>
            <p:cNvCxnSpPr>
              <a:stCxn id="148" idx="3"/>
            </p:cNvCxnSpPr>
            <p:nvPr/>
          </p:nvCxnSpPr>
          <p:spPr bwMode="auto">
            <a:xfrm flipV="1">
              <a:off x="6690347" y="2484823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直接箭头连接符 192"/>
            <p:cNvCxnSpPr/>
            <p:nvPr/>
          </p:nvCxnSpPr>
          <p:spPr bwMode="auto">
            <a:xfrm>
              <a:off x="5495456" y="2486093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9" name="直接箭头连接符 192"/>
            <p:cNvCxnSpPr/>
            <p:nvPr/>
          </p:nvCxnSpPr>
          <p:spPr bwMode="auto">
            <a:xfrm>
              <a:off x="7439918" y="692696"/>
              <a:ext cx="0" cy="9285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0" name="直接箭头连接符 192"/>
            <p:cNvCxnSpPr/>
            <p:nvPr/>
          </p:nvCxnSpPr>
          <p:spPr bwMode="auto">
            <a:xfrm>
              <a:off x="7452320" y="2773177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直接箭头连接符 192"/>
            <p:cNvCxnSpPr/>
            <p:nvPr/>
          </p:nvCxnSpPr>
          <p:spPr bwMode="auto">
            <a:xfrm>
              <a:off x="7308304" y="277337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92"/>
            <p:cNvCxnSpPr/>
            <p:nvPr/>
          </p:nvCxnSpPr>
          <p:spPr bwMode="auto">
            <a:xfrm rot="10800000" flipV="1">
              <a:off x="5796136" y="1156972"/>
              <a:ext cx="1512168" cy="183796"/>
            </a:xfrm>
            <a:prstGeom prst="bentConnector3">
              <a:avLst>
                <a:gd name="adj1" fmla="val 10003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73" name="直接箭头连接符 192"/>
            <p:cNvCxnSpPr/>
            <p:nvPr/>
          </p:nvCxnSpPr>
          <p:spPr bwMode="auto">
            <a:xfrm flipV="1">
              <a:off x="1691680" y="692697"/>
              <a:ext cx="0" cy="3924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92"/>
            <p:cNvCxnSpPr>
              <a:stCxn id="144" idx="2"/>
            </p:cNvCxnSpPr>
            <p:nvPr/>
          </p:nvCxnSpPr>
          <p:spPr bwMode="auto">
            <a:xfrm flipH="1">
              <a:off x="3299597" y="2416487"/>
              <a:ext cx="12264" cy="78893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5" name="直接箭头连接符 192"/>
            <p:cNvCxnSpPr/>
            <p:nvPr/>
          </p:nvCxnSpPr>
          <p:spPr bwMode="auto">
            <a:xfrm flipV="1">
              <a:off x="8244408" y="2775195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92"/>
            <p:cNvCxnSpPr/>
            <p:nvPr/>
          </p:nvCxnSpPr>
          <p:spPr bwMode="auto">
            <a:xfrm flipV="1">
              <a:off x="8028384" y="2773177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7" name="直接箭头连接符 192"/>
            <p:cNvCxnSpPr/>
            <p:nvPr/>
          </p:nvCxnSpPr>
          <p:spPr bwMode="auto">
            <a:xfrm>
              <a:off x="8460432" y="2773177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8" name="直接箭头连接符 192"/>
            <p:cNvCxnSpPr/>
            <p:nvPr/>
          </p:nvCxnSpPr>
          <p:spPr bwMode="auto">
            <a:xfrm>
              <a:off x="2627783" y="3205425"/>
              <a:ext cx="5976665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9" name="直接箭头连接符 192"/>
            <p:cNvCxnSpPr>
              <a:endCxn id="144" idx="1"/>
            </p:cNvCxnSpPr>
            <p:nvPr/>
          </p:nvCxnSpPr>
          <p:spPr bwMode="auto">
            <a:xfrm rot="16200000" flipH="1">
              <a:off x="2217021" y="1176217"/>
              <a:ext cx="1182312" cy="215279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80" name="直接箭头连接符 192"/>
            <p:cNvCxnSpPr/>
            <p:nvPr/>
          </p:nvCxnSpPr>
          <p:spPr bwMode="auto">
            <a:xfrm flipV="1">
              <a:off x="1979712" y="692698"/>
              <a:ext cx="0" cy="3924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直接箭头连接符 192"/>
            <p:cNvCxnSpPr/>
            <p:nvPr/>
          </p:nvCxnSpPr>
          <p:spPr bwMode="auto">
            <a:xfrm>
              <a:off x="6588224" y="1623358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2" name="Text Box 235"/>
            <p:cNvSpPr txBox="1">
              <a:spLocks noChangeArrowheads="1"/>
            </p:cNvSpPr>
            <p:nvPr/>
          </p:nvSpPr>
          <p:spPr bwMode="auto">
            <a:xfrm>
              <a:off x="1403648" y="3277433"/>
              <a:ext cx="7128792" cy="288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anose="02010600030101010101" pitchFamily="2" charset="-122"/>
                </a:rPr>
                <a:t>注：①是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u="none" dirty="0">
                  <a:latin typeface="宋体" panose="02010600030101010101" pitchFamily="2" charset="-122"/>
                </a:rPr>
                <a:t>否命中  ②是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u="none" dirty="0">
                  <a:latin typeface="宋体" panose="02010600030101010101" pitchFamily="2" charset="-122"/>
                </a:rPr>
                <a:t>否有空位置  ③是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u="none" dirty="0">
                  <a:latin typeface="宋体" panose="02010600030101010101" pitchFamily="2" charset="-122"/>
                </a:rPr>
                <a:t>否需写回  ④是否需调入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83" name="直接箭头连接符 192"/>
            <p:cNvCxnSpPr/>
            <p:nvPr/>
          </p:nvCxnSpPr>
          <p:spPr bwMode="auto">
            <a:xfrm flipV="1">
              <a:off x="4067944" y="2341206"/>
              <a:ext cx="0" cy="36016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4" name="Text Box 235"/>
            <p:cNvSpPr txBox="1">
              <a:spLocks noChangeArrowheads="1"/>
            </p:cNvSpPr>
            <p:nvPr/>
          </p:nvSpPr>
          <p:spPr bwMode="auto">
            <a:xfrm>
              <a:off x="5076056" y="1678194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②</a:t>
              </a:r>
            </a:p>
          </p:txBody>
        </p:sp>
        <p:sp>
          <p:nvSpPr>
            <p:cNvPr id="185" name="Text Box 235"/>
            <p:cNvSpPr txBox="1">
              <a:spLocks noChangeArrowheads="1"/>
            </p:cNvSpPr>
            <p:nvPr/>
          </p:nvSpPr>
          <p:spPr bwMode="auto">
            <a:xfrm>
              <a:off x="6781549" y="2240551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③</a:t>
              </a:r>
            </a:p>
          </p:txBody>
        </p:sp>
        <p:sp>
          <p:nvSpPr>
            <p:cNvPr id="186" name="Text Box 235"/>
            <p:cNvSpPr txBox="1">
              <a:spLocks noChangeArrowheads="1"/>
            </p:cNvSpPr>
            <p:nvPr/>
          </p:nvSpPr>
          <p:spPr bwMode="auto">
            <a:xfrm>
              <a:off x="6804247" y="1665009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④</a:t>
              </a:r>
            </a:p>
          </p:txBody>
        </p:sp>
        <p:sp>
          <p:nvSpPr>
            <p:cNvPr id="187" name="Text Box 235"/>
            <p:cNvSpPr txBox="1">
              <a:spLocks noChangeArrowheads="1"/>
            </p:cNvSpPr>
            <p:nvPr/>
          </p:nvSpPr>
          <p:spPr bwMode="auto">
            <a:xfrm>
              <a:off x="4102673" y="2438243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①</a:t>
              </a:r>
            </a:p>
          </p:txBody>
        </p:sp>
        <p:cxnSp>
          <p:nvCxnSpPr>
            <p:cNvPr id="188" name="直接箭头连接符 192"/>
            <p:cNvCxnSpPr/>
            <p:nvPr/>
          </p:nvCxnSpPr>
          <p:spPr bwMode="auto">
            <a:xfrm flipV="1">
              <a:off x="3851920" y="1052736"/>
              <a:ext cx="0" cy="17926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189" name="矩形 188"/>
            <p:cNvSpPr/>
            <p:nvPr/>
          </p:nvSpPr>
          <p:spPr bwMode="auto">
            <a:xfrm>
              <a:off x="4156964" y="1435118"/>
              <a:ext cx="45719" cy="72008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4156964" y="2227084"/>
              <a:ext cx="45719" cy="720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5136076" y="2011182"/>
              <a:ext cx="45719" cy="72008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5140329" y="2451321"/>
              <a:ext cx="45719" cy="720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3" name="直接箭头连接符 192"/>
            <p:cNvCxnSpPr/>
            <p:nvPr/>
          </p:nvCxnSpPr>
          <p:spPr bwMode="auto">
            <a:xfrm rot="10800000" flipV="1">
              <a:off x="4067944" y="1621249"/>
              <a:ext cx="1308101" cy="1080120"/>
            </a:xfrm>
            <a:prstGeom prst="bentConnector3">
              <a:avLst>
                <a:gd name="adj1" fmla="val 99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4" name="直接箭头连接符 192"/>
            <p:cNvCxnSpPr/>
            <p:nvPr/>
          </p:nvCxnSpPr>
          <p:spPr bwMode="auto">
            <a:xfrm flipH="1">
              <a:off x="1475656" y="692696"/>
              <a:ext cx="640871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95" name="Text Box 196"/>
            <p:cNvSpPr txBox="1">
              <a:spLocks noChangeArrowheads="1"/>
            </p:cNvSpPr>
            <p:nvPr/>
          </p:nvSpPr>
          <p:spPr bwMode="auto">
            <a:xfrm>
              <a:off x="4716016" y="692696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上层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总线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175"/>
          <p:cNvSpPr txBox="1">
            <a:spLocks noChangeArrowheads="1"/>
          </p:cNvSpPr>
          <p:nvPr/>
        </p:nvSpPr>
        <p:spPr bwMode="auto">
          <a:xfrm>
            <a:off x="179512" y="1802433"/>
            <a:ext cx="3185846" cy="2227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的基本组成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存储空间管理：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信息交换单位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信息交换管理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*组成：</a:t>
            </a:r>
            <a:endParaRPr lang="zh-CN" altLang="en-US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279418"/>
            <a:ext cx="55022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/>
              <a:t>节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Cache</a:t>
            </a:r>
            <a:r>
              <a:rPr lang="zh-CN" altLang="en-US" sz="2800" b="1" dirty="0">
                <a:latin typeface="宋体" panose="02010600030101010101" pitchFamily="2" charset="-122"/>
              </a:rPr>
              <a:t>的基本知识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9512" y="1340768"/>
            <a:ext cx="8758808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一、基本工作原理</a:t>
            </a:r>
          </a:p>
        </p:txBody>
      </p:sp>
      <p:grpSp>
        <p:nvGrpSpPr>
          <p:cNvPr id="156" name="组合 155"/>
          <p:cNvGrpSpPr/>
          <p:nvPr/>
        </p:nvGrpSpPr>
        <p:grpSpPr>
          <a:xfrm>
            <a:off x="4860032" y="4399115"/>
            <a:ext cx="3429024" cy="1714512"/>
            <a:chOff x="4929190" y="3143248"/>
            <a:chExt cx="3429024" cy="1714512"/>
          </a:xfrm>
        </p:grpSpPr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6858016" y="3143248"/>
              <a:ext cx="1500198" cy="1714511"/>
            </a:xfrm>
            <a:prstGeom prst="rect">
              <a:avLst/>
            </a:prstGeom>
            <a:solidFill>
              <a:srgbClr val="FFCC99">
                <a:alpha val="30000"/>
              </a:srgbClr>
            </a:solidFill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34" name="Text Box 71"/>
            <p:cNvSpPr txBox="1">
              <a:spLocks noChangeArrowheads="1"/>
            </p:cNvSpPr>
            <p:nvPr/>
          </p:nvSpPr>
          <p:spPr bwMode="auto">
            <a:xfrm>
              <a:off x="7358082" y="3857627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/>
                <a:t>…</a:t>
              </a:r>
              <a:endParaRPr lang="en-US" altLang="zh-CN" sz="1600" b="1" u="none" baseline="-20000" dirty="0"/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6931041" y="3214686"/>
              <a:ext cx="1355735" cy="5715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数据块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0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～字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i="1" u="none" baseline="30000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-1)</a:t>
              </a:r>
            </a:p>
          </p:txBody>
        </p:sp>
        <p:sp>
          <p:nvSpPr>
            <p:cNvPr id="136" name="Rectangle 85"/>
            <p:cNvSpPr>
              <a:spLocks noChangeArrowheads="1"/>
            </p:cNvSpPr>
            <p:nvPr/>
          </p:nvSpPr>
          <p:spPr bwMode="auto">
            <a:xfrm>
              <a:off x="4929190" y="3143248"/>
              <a:ext cx="1928826" cy="1714512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37" name="Text Box 92"/>
            <p:cNvSpPr txBox="1">
              <a:spLocks noChangeArrowheads="1"/>
            </p:cNvSpPr>
            <p:nvPr/>
          </p:nvSpPr>
          <p:spPr bwMode="auto">
            <a:xfrm>
              <a:off x="5572132" y="3214685"/>
              <a:ext cx="635011" cy="21431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38" name="Text Box 93"/>
            <p:cNvSpPr txBox="1">
              <a:spLocks noChangeArrowheads="1"/>
            </p:cNvSpPr>
            <p:nvPr/>
          </p:nvSpPr>
          <p:spPr bwMode="auto">
            <a:xfrm>
              <a:off x="5002215" y="3214685"/>
              <a:ext cx="498479" cy="21431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有效</a:t>
              </a:r>
            </a:p>
          </p:txBody>
        </p:sp>
        <p:sp>
          <p:nvSpPr>
            <p:cNvPr id="139" name="Text Box 94"/>
            <p:cNvSpPr txBox="1">
              <a:spLocks noChangeArrowheads="1"/>
            </p:cNvSpPr>
            <p:nvPr/>
          </p:nvSpPr>
          <p:spPr bwMode="auto">
            <a:xfrm>
              <a:off x="6278582" y="3214685"/>
              <a:ext cx="507996" cy="214314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140" name="Text Box 72"/>
            <p:cNvSpPr txBox="1">
              <a:spLocks noChangeArrowheads="1"/>
            </p:cNvSpPr>
            <p:nvPr/>
          </p:nvSpPr>
          <p:spPr bwMode="auto">
            <a:xfrm>
              <a:off x="6929454" y="4214818"/>
              <a:ext cx="1355735" cy="5715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数据块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0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～字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i="1" u="none" baseline="30000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-1)</a:t>
              </a:r>
            </a:p>
          </p:txBody>
        </p:sp>
        <p:sp>
          <p:nvSpPr>
            <p:cNvPr id="141" name="Text Box 92"/>
            <p:cNvSpPr txBox="1">
              <a:spLocks noChangeArrowheads="1"/>
            </p:cNvSpPr>
            <p:nvPr/>
          </p:nvSpPr>
          <p:spPr bwMode="auto">
            <a:xfrm>
              <a:off x="5570545" y="4214817"/>
              <a:ext cx="635011" cy="21431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42" name="Text Box 93"/>
            <p:cNvSpPr txBox="1">
              <a:spLocks noChangeArrowheads="1"/>
            </p:cNvSpPr>
            <p:nvPr/>
          </p:nvSpPr>
          <p:spPr bwMode="auto">
            <a:xfrm>
              <a:off x="5000628" y="4214817"/>
              <a:ext cx="498479" cy="21431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有效</a:t>
              </a:r>
            </a:p>
          </p:txBody>
        </p:sp>
        <p:sp>
          <p:nvSpPr>
            <p:cNvPr id="143" name="Text Box 94"/>
            <p:cNvSpPr txBox="1">
              <a:spLocks noChangeArrowheads="1"/>
            </p:cNvSpPr>
            <p:nvPr/>
          </p:nvSpPr>
          <p:spPr bwMode="auto">
            <a:xfrm>
              <a:off x="6276995" y="4214817"/>
              <a:ext cx="507996" cy="214314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144" name="Text Box 71"/>
            <p:cNvSpPr txBox="1">
              <a:spLocks noChangeArrowheads="1"/>
            </p:cNvSpPr>
            <p:nvPr/>
          </p:nvSpPr>
          <p:spPr bwMode="auto">
            <a:xfrm>
              <a:off x="5711835" y="3857627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/>
                <a:t>…</a:t>
              </a:r>
              <a:endParaRPr lang="en-US" altLang="zh-CN" sz="1600" b="1" u="none" baseline="-20000" dirty="0"/>
            </a:p>
          </p:txBody>
        </p:sp>
      </p:grpSp>
      <p:sp>
        <p:nvSpPr>
          <p:cNvPr id="43" name="线形标注 2 42"/>
          <p:cNvSpPr/>
          <p:nvPr/>
        </p:nvSpPr>
        <p:spPr bwMode="auto">
          <a:xfrm>
            <a:off x="6660232" y="4034681"/>
            <a:ext cx="1764000" cy="252000"/>
          </a:xfrm>
          <a:prstGeom prst="borderCallout2">
            <a:avLst>
              <a:gd name="adj1" fmla="val 47821"/>
              <a:gd name="adj2" fmla="val -385"/>
              <a:gd name="adj3" fmla="val 47673"/>
              <a:gd name="adj4" fmla="val -15933"/>
              <a:gd name="adj5" fmla="val 124451"/>
              <a:gd name="adj6" fmla="val -33513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目录表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即管理区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工作原理，实现技术，性能分析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259631" y="4080577"/>
            <a:ext cx="3096345" cy="2016224"/>
            <a:chOff x="1259631" y="4005064"/>
            <a:chExt cx="3096345" cy="2016224"/>
          </a:xfrm>
        </p:grpSpPr>
        <p:sp>
          <p:nvSpPr>
            <p:cNvPr id="69" name="Rectangle 151"/>
            <p:cNvSpPr>
              <a:spLocks noChangeArrowheads="1"/>
            </p:cNvSpPr>
            <p:nvPr/>
          </p:nvSpPr>
          <p:spPr bwMode="auto">
            <a:xfrm>
              <a:off x="1259631" y="4437112"/>
              <a:ext cx="3096345" cy="14401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126"/>
            <p:cNvSpPr>
              <a:spLocks noChangeArrowheads="1"/>
            </p:cNvSpPr>
            <p:nvPr/>
          </p:nvSpPr>
          <p:spPr bwMode="auto">
            <a:xfrm>
              <a:off x="1640239" y="4005064"/>
              <a:ext cx="699513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3" name="Text Box 132"/>
            <p:cNvSpPr txBox="1">
              <a:spLocks noChangeArrowheads="1"/>
            </p:cNvSpPr>
            <p:nvPr/>
          </p:nvSpPr>
          <p:spPr bwMode="auto">
            <a:xfrm>
              <a:off x="3923928" y="4513872"/>
              <a:ext cx="364710" cy="211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err="1">
                  <a:latin typeface="宋体" panose="02010600030101010101" pitchFamily="2" charset="-122"/>
                </a:rPr>
                <a:t>Cmd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5" name="Text Box 133"/>
            <p:cNvSpPr txBox="1">
              <a:spLocks noChangeArrowheads="1"/>
            </p:cNvSpPr>
            <p:nvPr/>
          </p:nvSpPr>
          <p:spPr bwMode="auto">
            <a:xfrm>
              <a:off x="3203848" y="4437112"/>
              <a:ext cx="465646" cy="1573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err="1">
                  <a:latin typeface="宋体" panose="02010600030101010101" pitchFamily="2" charset="-122"/>
                </a:rPr>
                <a:t>Addr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auto">
            <a:xfrm>
              <a:off x="1331640" y="5013248"/>
              <a:ext cx="1311534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存储体</a:t>
              </a:r>
            </a:p>
            <a:p>
              <a:pPr algn="ctr"/>
              <a:r>
                <a:rPr lang="en-US" altLang="zh-CN" sz="1800" b="1" dirty="0">
                  <a:latin typeface="宋体" panose="02010600030101010101" pitchFamily="2" charset="-122"/>
                </a:rPr>
                <a:t>(SRAM)</a:t>
              </a:r>
            </a:p>
          </p:txBody>
        </p:sp>
        <p:sp>
          <p:nvSpPr>
            <p:cNvPr id="77" name="Rectangle 153"/>
            <p:cNvSpPr>
              <a:spLocks noChangeArrowheads="1"/>
            </p:cNvSpPr>
            <p:nvPr/>
          </p:nvSpPr>
          <p:spPr bwMode="auto">
            <a:xfrm>
              <a:off x="2428860" y="4581128"/>
              <a:ext cx="792000" cy="25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比较器</a:t>
              </a:r>
            </a:p>
          </p:txBody>
        </p:sp>
        <p:sp>
          <p:nvSpPr>
            <p:cNvPr id="78" name="Rectangle 154"/>
            <p:cNvSpPr>
              <a:spLocks noChangeArrowheads="1"/>
            </p:cNvSpPr>
            <p:nvPr/>
          </p:nvSpPr>
          <p:spPr bwMode="auto">
            <a:xfrm>
              <a:off x="3275856" y="5013175"/>
              <a:ext cx="936000" cy="5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替换及</a:t>
              </a:r>
              <a:endParaRPr lang="en-US" altLang="zh-CN" sz="1600" b="1" dirty="0"/>
            </a:p>
            <a:p>
              <a:pPr algn="ctr"/>
              <a:r>
                <a:rPr lang="zh-CN" altLang="en-US" sz="1600" b="1" dirty="0"/>
                <a:t>读写机构</a:t>
              </a:r>
            </a:p>
          </p:txBody>
        </p:sp>
        <p:sp>
          <p:nvSpPr>
            <p:cNvPr id="79" name="Rectangle 155"/>
            <p:cNvSpPr>
              <a:spLocks noChangeArrowheads="1"/>
            </p:cNvSpPr>
            <p:nvPr/>
          </p:nvSpPr>
          <p:spPr bwMode="auto">
            <a:xfrm>
              <a:off x="2643174" y="5013248"/>
              <a:ext cx="357190" cy="64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/>
                <a:t>目录表</a:t>
              </a:r>
            </a:p>
          </p:txBody>
        </p:sp>
        <p:sp>
          <p:nvSpPr>
            <p:cNvPr id="80" name="Line 156"/>
            <p:cNvSpPr>
              <a:spLocks noChangeShapeType="1"/>
            </p:cNvSpPr>
            <p:nvPr/>
          </p:nvSpPr>
          <p:spPr bwMode="auto">
            <a:xfrm>
              <a:off x="1259632" y="6015019"/>
              <a:ext cx="30963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58"/>
            <p:cNvSpPr txBox="1">
              <a:spLocks noChangeArrowheads="1"/>
            </p:cNvSpPr>
            <p:nvPr/>
          </p:nvSpPr>
          <p:spPr bwMode="auto">
            <a:xfrm>
              <a:off x="1475656" y="4460031"/>
              <a:ext cx="509044" cy="1931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Data</a:t>
              </a:r>
            </a:p>
          </p:txBody>
        </p:sp>
        <p:cxnSp>
          <p:nvCxnSpPr>
            <p:cNvPr id="82" name="直接箭头连接符 69"/>
            <p:cNvCxnSpPr/>
            <p:nvPr/>
          </p:nvCxnSpPr>
          <p:spPr bwMode="auto">
            <a:xfrm>
              <a:off x="2339752" y="4221089"/>
              <a:ext cx="1368152" cy="792087"/>
            </a:xfrm>
            <a:prstGeom prst="bentConnector3">
              <a:avLst>
                <a:gd name="adj1" fmla="val 9984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69"/>
            <p:cNvCxnSpPr/>
            <p:nvPr/>
          </p:nvCxnSpPr>
          <p:spPr bwMode="auto">
            <a:xfrm>
              <a:off x="2843808" y="4221089"/>
              <a:ext cx="0" cy="360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69"/>
            <p:cNvCxnSpPr>
              <a:stCxn id="79" idx="0"/>
              <a:endCxn id="77" idx="2"/>
            </p:cNvCxnSpPr>
            <p:nvPr/>
          </p:nvCxnSpPr>
          <p:spPr bwMode="auto">
            <a:xfrm flipV="1">
              <a:off x="2821769" y="4833128"/>
              <a:ext cx="3091" cy="1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69"/>
            <p:cNvCxnSpPr/>
            <p:nvPr/>
          </p:nvCxnSpPr>
          <p:spPr bwMode="auto">
            <a:xfrm>
              <a:off x="2339752" y="4077072"/>
              <a:ext cx="1590050" cy="930140"/>
            </a:xfrm>
            <a:prstGeom prst="bentConnector3">
              <a:avLst>
                <a:gd name="adj1" fmla="val 9984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69"/>
            <p:cNvCxnSpPr>
              <a:stCxn id="77" idx="3"/>
            </p:cNvCxnSpPr>
            <p:nvPr/>
          </p:nvCxnSpPr>
          <p:spPr bwMode="auto">
            <a:xfrm>
              <a:off x="3220860" y="4707128"/>
              <a:ext cx="342234" cy="300084"/>
            </a:xfrm>
            <a:prstGeom prst="bentConnector3">
              <a:avLst>
                <a:gd name="adj1" fmla="val 100097"/>
              </a:avLst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69"/>
            <p:cNvCxnSpPr/>
            <p:nvPr/>
          </p:nvCxnSpPr>
          <p:spPr bwMode="auto">
            <a:xfrm>
              <a:off x="3000364" y="5301208"/>
              <a:ext cx="275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8" name="直接箭头连接符 69"/>
            <p:cNvCxnSpPr/>
            <p:nvPr/>
          </p:nvCxnSpPr>
          <p:spPr bwMode="auto">
            <a:xfrm>
              <a:off x="3923928" y="5517175"/>
              <a:ext cx="5874" cy="4978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69"/>
            <p:cNvCxnSpPr/>
            <p:nvPr/>
          </p:nvCxnSpPr>
          <p:spPr bwMode="auto">
            <a:xfrm flipH="1">
              <a:off x="3707904" y="5523181"/>
              <a:ext cx="794" cy="4981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69"/>
            <p:cNvCxnSpPr>
              <a:stCxn id="71" idx="2"/>
              <a:endCxn id="76" idx="0"/>
            </p:cNvCxnSpPr>
            <p:nvPr/>
          </p:nvCxnSpPr>
          <p:spPr bwMode="auto">
            <a:xfrm flipH="1">
              <a:off x="1987407" y="4293064"/>
              <a:ext cx="2589" cy="720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91" name="直接箭头连接符 69"/>
            <p:cNvCxnSpPr/>
            <p:nvPr/>
          </p:nvCxnSpPr>
          <p:spPr bwMode="auto">
            <a:xfrm flipH="1">
              <a:off x="1984700" y="5661248"/>
              <a:ext cx="4001" cy="353771"/>
            </a:xfrm>
            <a:prstGeom prst="straightConnector1">
              <a:avLst/>
            </a:prstGeom>
            <a:solidFill>
              <a:schemeClr val="accent1"/>
            </a:solidFill>
            <a:ln w="3175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1331640" y="2666529"/>
            <a:ext cx="7485584" cy="140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Cache-CPU</a:t>
            </a:r>
            <a:r>
              <a:rPr lang="zh-CN" altLang="en-US" sz="2200" b="1" dirty="0">
                <a:latin typeface="宋体" panose="02010600030101010101" pitchFamily="2" charset="-122"/>
              </a:rPr>
              <a:t>间为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Cache-</a:t>
            </a:r>
            <a:r>
              <a:rPr lang="zh-CN" altLang="en-US" sz="2200" b="1" dirty="0">
                <a:latin typeface="宋体" panose="02010600030101010101" pitchFamily="2" charset="-122"/>
              </a:rPr>
              <a:t>主存间为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块</a:t>
            </a:r>
            <a:endParaRPr lang="en-US" altLang="zh-CN" sz="22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目录表</a:t>
            </a:r>
            <a:r>
              <a:rPr lang="en-US" altLang="zh-CN" sz="1800" b="1" dirty="0">
                <a:latin typeface="宋体" panose="02010600030101010101" pitchFamily="2" charset="-122"/>
              </a:rPr>
              <a:t>(Cache-</a:t>
            </a:r>
            <a:r>
              <a:rPr lang="zh-CN" altLang="en-US" sz="1800" b="1" dirty="0">
                <a:latin typeface="宋体" panose="02010600030101010101" pitchFamily="2" charset="-122"/>
              </a:rPr>
              <a:t>主存的映射表</a:t>
            </a:r>
            <a:r>
              <a:rPr lang="en-US" altLang="zh-CN" sz="1800" b="1" dirty="0">
                <a:latin typeface="宋体" panose="02010600030101010101" pitchFamily="2" charset="-122"/>
              </a:rPr>
              <a:t>)     </a:t>
            </a:r>
            <a:r>
              <a:rPr lang="zh-CN" altLang="en-US" sz="1800" b="1" dirty="0">
                <a:latin typeface="宋体" panose="02010600030101010101" pitchFamily="2" charset="-122"/>
              </a:rPr>
              <a:t>←即</a:t>
            </a:r>
            <a:r>
              <a:rPr lang="en-US" altLang="zh-CN" sz="1800" b="1" dirty="0">
                <a:latin typeface="宋体" panose="02010600030101010101" pitchFamily="2" charset="-122"/>
              </a:rPr>
              <a:t>Cache</a:t>
            </a:r>
            <a:r>
              <a:rPr lang="zh-CN" altLang="en-US" sz="1800" b="1" dirty="0">
                <a:latin typeface="宋体" panose="02010600030101010101" pitchFamily="2" charset="-122"/>
              </a:rPr>
              <a:t>管理区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存储体、控制器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目录表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比较器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替换机构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读写机构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388" y="332656"/>
            <a:ext cx="3096467" cy="56818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的工作原理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完成访问过程：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*实现技术：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*实现要求：  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99592" y="1196752"/>
            <a:ext cx="7920344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+mn-ea"/>
                <a:ea typeface="+mn-ea"/>
              </a:rPr>
              <a:t>①</a:t>
            </a:r>
            <a:r>
              <a:rPr lang="zh-CN" altLang="en-US" sz="2200" b="1" u="none" dirty="0">
                <a:latin typeface="+mn-ea"/>
                <a:ea typeface="+mn-ea"/>
              </a:rPr>
              <a:t>地址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找目标行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2200" b="1" u="none" dirty="0">
                <a:latin typeface="+mn-ea"/>
                <a:ea typeface="+mn-ea"/>
              </a:rPr>
              <a:t>，②数据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zh-CN" altLang="en-US" sz="2200" b="1" u="none" dirty="0">
                <a:latin typeface="+mn-ea"/>
                <a:ea typeface="+mn-ea"/>
              </a:rPr>
              <a:t>，③数据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sz="2200" b="1" u="none" dirty="0">
                <a:latin typeface="+mn-ea"/>
                <a:ea typeface="+mn-ea"/>
              </a:rPr>
              <a:t>主存</a:t>
            </a:r>
          </a:p>
        </p:txBody>
      </p:sp>
      <p:sp>
        <p:nvSpPr>
          <p:cNvPr id="22" name="Text Box 200"/>
          <p:cNvSpPr txBox="1">
            <a:spLocks noChangeArrowheads="1"/>
          </p:cNvSpPr>
          <p:nvPr/>
        </p:nvSpPr>
        <p:spPr bwMode="auto">
          <a:xfrm>
            <a:off x="4212480" y="866434"/>
            <a:ext cx="4680000" cy="28800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  <a:tabLst>
                <a:tab pos="85725" algn="l"/>
              </a:tabLst>
            </a:pPr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  <a:cs typeface="Times New Roman" panose="02020603050405020304" pitchFamily="18" charset="0"/>
              </a:rPr>
              <a:t>场景：</a:t>
            </a:r>
            <a:r>
              <a:rPr lang="zh-CN" altLang="en-US" sz="1800" b="1" u="none" dirty="0">
                <a:latin typeface="+mn-ea"/>
                <a:ea typeface="+mn-ea"/>
                <a:cs typeface="Times New Roman" panose="02020603050405020304" pitchFamily="18" charset="0"/>
              </a:rPr>
              <a:t>好学生迟到时，应怎么给其安排座位？</a:t>
            </a:r>
            <a:endParaRPr lang="en-US" altLang="zh-CN" sz="1800" b="1" u="none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Text Box 158"/>
          <p:cNvSpPr txBox="1">
            <a:spLocks noChangeArrowheads="1"/>
          </p:cNvSpPr>
          <p:nvPr/>
        </p:nvSpPr>
        <p:spPr bwMode="auto">
          <a:xfrm>
            <a:off x="1907704" y="4717533"/>
            <a:ext cx="6769001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映射规则</a:t>
            </a:r>
            <a:r>
              <a:rPr lang="en-US" altLang="zh-CN" sz="1800" b="1" u="none" dirty="0">
                <a:latin typeface="宋体" panose="02010600030101010101" pitchFamily="2" charset="-122"/>
              </a:rPr>
              <a:t>(</a:t>
            </a:r>
            <a:r>
              <a:rPr lang="zh-CN" altLang="en-US" sz="1800" b="1" u="none" dirty="0">
                <a:latin typeface="宋体" panose="02010600030101010101" pitchFamily="2" charset="-122"/>
              </a:rPr>
              <a:t>块可调入哪些行</a:t>
            </a:r>
            <a:r>
              <a:rPr lang="en-US" altLang="zh-CN" sz="1800" b="1" u="none" dirty="0">
                <a:latin typeface="宋体" panose="02010600030101010101" pitchFamily="2" charset="-122"/>
              </a:rPr>
              <a:t>)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，</a:t>
            </a:r>
            <a:endParaRPr lang="en-US" altLang="zh-CN" sz="2200" b="1" u="none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替换算法</a:t>
            </a:r>
            <a:r>
              <a:rPr lang="en-US" altLang="zh-CN" sz="1800" b="1" u="none" dirty="0">
                <a:latin typeface="宋体" panose="02010600030101010101" pitchFamily="2" charset="-122"/>
              </a:rPr>
              <a:t>(</a:t>
            </a:r>
            <a:r>
              <a:rPr lang="zh-CN" altLang="en-US" sz="1800" b="1" u="none" dirty="0">
                <a:latin typeface="宋体" panose="02010600030101010101" pitchFamily="2" charset="-122"/>
              </a:rPr>
              <a:t>如何选牺牲行</a:t>
            </a:r>
            <a:r>
              <a:rPr lang="en-US" altLang="zh-CN" sz="1800" b="1" u="none" dirty="0">
                <a:latin typeface="宋体" panose="02010600030101010101" pitchFamily="2" charset="-122"/>
              </a:rPr>
              <a:t>)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，</a:t>
            </a:r>
            <a:endParaRPr lang="en-US" altLang="zh-CN" sz="2200" b="1" u="none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全部由</a:t>
            </a:r>
            <a:r>
              <a:rPr lang="zh-CN" altLang="en-US" sz="22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硬件</a:t>
            </a:r>
            <a:r>
              <a:rPr lang="zh-CN" altLang="en-US" sz="2200" b="1" u="none" dirty="0">
                <a:latin typeface="宋体" panose="02010600030101010101" pitchFamily="2" charset="-122"/>
              </a:rPr>
              <a:t>完成！              </a:t>
            </a:r>
            <a:r>
              <a:rPr lang="zh-CN" altLang="en-US" sz="1800" b="1" u="none" dirty="0">
                <a:latin typeface="宋体" panose="02010600030101010101" pitchFamily="2" charset="-122"/>
              </a:rPr>
              <a:t>←目标为高速访问</a:t>
            </a:r>
            <a:endParaRPr lang="zh-CN" altLang="en-US" sz="1600" b="1" u="none" dirty="0">
              <a:latin typeface="宋体" panose="02010600030101010101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737182" y="3428976"/>
            <a:ext cx="1106626" cy="397515"/>
            <a:chOff x="6084168" y="1845320"/>
            <a:chExt cx="1106626" cy="397515"/>
          </a:xfrm>
        </p:grpSpPr>
        <p:sp>
          <p:nvSpPr>
            <p:cNvPr id="77" name="Text Box 148"/>
            <p:cNvSpPr txBox="1">
              <a:spLocks noChangeArrowheads="1"/>
            </p:cNvSpPr>
            <p:nvPr/>
          </p:nvSpPr>
          <p:spPr bwMode="auto">
            <a:xfrm>
              <a:off x="6084168" y="1845320"/>
              <a:ext cx="792000" cy="252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写策略</a:t>
              </a:r>
            </a:p>
          </p:txBody>
        </p:sp>
        <p:cxnSp>
          <p:nvCxnSpPr>
            <p:cNvPr id="78" name="直接箭头连接符 66"/>
            <p:cNvCxnSpPr>
              <a:stCxn id="77" idx="3"/>
            </p:cNvCxnSpPr>
            <p:nvPr/>
          </p:nvCxnSpPr>
          <p:spPr bwMode="auto">
            <a:xfrm>
              <a:off x="6876168" y="1971320"/>
              <a:ext cx="314626" cy="2715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82" name="Text Box 158"/>
          <p:cNvSpPr txBox="1">
            <a:spLocks noChangeArrowheads="1"/>
          </p:cNvSpPr>
          <p:nvPr/>
        </p:nvSpPr>
        <p:spPr bwMode="auto">
          <a:xfrm>
            <a:off x="4860281" y="4725144"/>
            <a:ext cx="3600400" cy="91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查找方法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如何找到目标行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写策略</a:t>
            </a:r>
            <a:r>
              <a:rPr lang="en-US" altLang="zh-CN" sz="1800" b="1" u="none" dirty="0">
                <a:latin typeface="宋体" panose="02010600030101010101" pitchFamily="2" charset="-122"/>
              </a:rPr>
              <a:t>(</a:t>
            </a:r>
            <a:r>
              <a:rPr lang="zh-CN" altLang="en-US" sz="1800" b="1" u="none" dirty="0">
                <a:latin typeface="宋体" panose="02010600030101010101" pitchFamily="2" charset="-122"/>
              </a:rPr>
              <a:t>何时</a:t>
            </a:r>
            <a:r>
              <a:rPr lang="en-US" altLang="zh-CN" sz="1800" b="1" u="none" dirty="0">
                <a:latin typeface="宋体" panose="02010600030101010101" pitchFamily="2" charset="-122"/>
              </a:rPr>
              <a:t>/</a:t>
            </a:r>
            <a:r>
              <a:rPr lang="zh-CN" altLang="en-US" sz="1800" b="1" u="none" dirty="0">
                <a:latin typeface="宋体" panose="02010600030101010101" pitchFamily="2" charset="-122"/>
              </a:rPr>
              <a:t>如何写回主存</a:t>
            </a:r>
            <a:r>
              <a:rPr lang="en-US" altLang="zh-CN" sz="1800" b="1" u="none" dirty="0">
                <a:latin typeface="宋体" panose="02010600030101010101" pitchFamily="2" charset="-122"/>
              </a:rPr>
              <a:t>)</a:t>
            </a:r>
            <a:endParaRPr lang="en-US" altLang="zh-CN" b="1" u="none" dirty="0">
              <a:latin typeface="宋体" panose="02010600030101010101" pitchFamily="2" charset="-122"/>
            </a:endParaRPr>
          </a:p>
        </p:txBody>
      </p:sp>
      <p:cxnSp>
        <p:nvCxnSpPr>
          <p:cNvPr id="83" name="直接箭头连接符 166"/>
          <p:cNvCxnSpPr/>
          <p:nvPr/>
        </p:nvCxnSpPr>
        <p:spPr bwMode="auto">
          <a:xfrm rot="5400000">
            <a:off x="7092000" y="1944000"/>
            <a:ext cx="1944000" cy="3960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arrow" w="sm" len="sm"/>
            <a:tailEnd type="arrow" w="sm" len="sm"/>
          </a:ln>
          <a:effectLst/>
        </p:spPr>
      </p:cxnSp>
      <p:grpSp>
        <p:nvGrpSpPr>
          <p:cNvPr id="87" name="组合 86"/>
          <p:cNvGrpSpPr/>
          <p:nvPr/>
        </p:nvGrpSpPr>
        <p:grpSpPr>
          <a:xfrm>
            <a:off x="3275855" y="1700808"/>
            <a:ext cx="1584002" cy="2952304"/>
            <a:chOff x="2843807" y="1415572"/>
            <a:chExt cx="1584002" cy="2952304"/>
          </a:xfrm>
        </p:grpSpPr>
        <p:sp>
          <p:nvSpPr>
            <p:cNvPr id="88" name="AutoShape 141"/>
            <p:cNvSpPr>
              <a:spLocks noChangeArrowheads="1"/>
            </p:cNvSpPr>
            <p:nvPr/>
          </p:nvSpPr>
          <p:spPr bwMode="auto">
            <a:xfrm>
              <a:off x="2843807" y="1415572"/>
              <a:ext cx="1584000" cy="216000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主存地址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89" name="AutoShape 145"/>
            <p:cNvSpPr>
              <a:spLocks noChangeArrowheads="1"/>
            </p:cNvSpPr>
            <p:nvPr/>
          </p:nvSpPr>
          <p:spPr bwMode="auto">
            <a:xfrm>
              <a:off x="2843809" y="4151876"/>
              <a:ext cx="1584000" cy="216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通知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操作完成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>
              <a:off x="3635897" y="1631572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3635897" y="3071732"/>
              <a:ext cx="1017" cy="108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3204041" y="2132832"/>
            <a:ext cx="4608016" cy="2520072"/>
            <a:chOff x="2771993" y="2311405"/>
            <a:chExt cx="4608016" cy="2520072"/>
          </a:xfrm>
        </p:grpSpPr>
        <p:sp>
          <p:nvSpPr>
            <p:cNvPr id="96" name="Rectangle 111"/>
            <p:cNvSpPr>
              <a:spLocks noChangeArrowheads="1"/>
            </p:cNvSpPr>
            <p:nvPr/>
          </p:nvSpPr>
          <p:spPr bwMode="auto">
            <a:xfrm>
              <a:off x="4644009" y="2959477"/>
              <a:ext cx="2736000" cy="187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7" name="Text Box 132"/>
            <p:cNvSpPr txBox="1">
              <a:spLocks noChangeArrowheads="1"/>
            </p:cNvSpPr>
            <p:nvPr/>
          </p:nvSpPr>
          <p:spPr bwMode="auto">
            <a:xfrm>
              <a:off x="4283985" y="2671469"/>
              <a:ext cx="14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N</a:t>
              </a:r>
              <a:endParaRPr lang="en-US" altLang="zh-CN" sz="14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133"/>
            <p:cNvSpPr txBox="1">
              <a:spLocks noChangeArrowheads="1"/>
            </p:cNvSpPr>
            <p:nvPr/>
          </p:nvSpPr>
          <p:spPr bwMode="auto">
            <a:xfrm>
              <a:off x="2843809" y="2311405"/>
              <a:ext cx="1584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查找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目标主存块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99" name="AutoShape 134"/>
            <p:cNvSpPr>
              <a:spLocks noChangeArrowheads="1"/>
            </p:cNvSpPr>
            <p:nvPr/>
          </p:nvSpPr>
          <p:spPr bwMode="auto">
            <a:xfrm>
              <a:off x="3059832" y="2743453"/>
              <a:ext cx="1152000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/>
                <a:t>命中？</a:t>
              </a:r>
            </a:p>
          </p:txBody>
        </p:sp>
        <p:sp>
          <p:nvSpPr>
            <p:cNvPr id="100" name="Text Box 139"/>
            <p:cNvSpPr txBox="1">
              <a:spLocks noChangeArrowheads="1"/>
            </p:cNvSpPr>
            <p:nvPr/>
          </p:nvSpPr>
          <p:spPr bwMode="auto">
            <a:xfrm>
              <a:off x="3491897" y="3031509"/>
              <a:ext cx="14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Y</a:t>
              </a:r>
              <a:endParaRPr lang="en-US" altLang="zh-CN" sz="14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01" name="Text Box 143"/>
            <p:cNvSpPr txBox="1">
              <a:spLocks noChangeArrowheads="1"/>
            </p:cNvSpPr>
            <p:nvPr/>
          </p:nvSpPr>
          <p:spPr bwMode="auto">
            <a:xfrm>
              <a:off x="2771993" y="3319541"/>
              <a:ext cx="172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访问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目标行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102" name="直接箭头连接符 101"/>
            <p:cNvCxnSpPr>
              <a:stCxn id="99" idx="2"/>
              <a:endCxn id="101" idx="0"/>
            </p:cNvCxnSpPr>
            <p:nvPr/>
          </p:nvCxnSpPr>
          <p:spPr bwMode="auto">
            <a:xfrm>
              <a:off x="3635832" y="3031453"/>
              <a:ext cx="161" cy="288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箭头连接符 102"/>
            <p:cNvCxnSpPr>
              <a:stCxn id="98" idx="2"/>
              <a:endCxn id="99" idx="0"/>
            </p:cNvCxnSpPr>
            <p:nvPr/>
          </p:nvCxnSpPr>
          <p:spPr bwMode="auto">
            <a:xfrm>
              <a:off x="3635809" y="2527405"/>
              <a:ext cx="23" cy="216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64"/>
            <p:cNvCxnSpPr/>
            <p:nvPr/>
          </p:nvCxnSpPr>
          <p:spPr bwMode="auto">
            <a:xfrm>
              <a:off x="4211961" y="2887469"/>
              <a:ext cx="1512000" cy="216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Line 140"/>
            <p:cNvSpPr>
              <a:spLocks noChangeShapeType="1"/>
            </p:cNvSpPr>
            <p:nvPr/>
          </p:nvSpPr>
          <p:spPr bwMode="auto">
            <a:xfrm flipH="1" flipV="1">
              <a:off x="3635897" y="3175501"/>
              <a:ext cx="108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6" name="Text Box 128"/>
            <p:cNvSpPr txBox="1">
              <a:spLocks noChangeArrowheads="1"/>
            </p:cNvSpPr>
            <p:nvPr/>
          </p:nvSpPr>
          <p:spPr bwMode="auto">
            <a:xfrm>
              <a:off x="6804249" y="4327629"/>
              <a:ext cx="504056" cy="4320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dirty="0">
                  <a:latin typeface="宋体" panose="02010600030101010101" pitchFamily="2" charset="-122"/>
                </a:rPr>
                <a:t>缺失</a:t>
              </a:r>
              <a:endParaRPr lang="en-US" altLang="zh-CN" sz="14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400" b="1" u="none" dirty="0">
                  <a:latin typeface="宋体" panose="02010600030101010101" pitchFamily="2" charset="-122"/>
                </a:rPr>
                <a:t>处理</a:t>
              </a:r>
              <a:endParaRPr lang="zh-CN" altLang="en-US" sz="1400" b="1" u="none" baseline="-200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148065" y="2852912"/>
            <a:ext cx="2592288" cy="1728200"/>
            <a:chOff x="5292079" y="2707449"/>
            <a:chExt cx="2592288" cy="1728200"/>
          </a:xfrm>
        </p:grpSpPr>
        <p:sp>
          <p:nvSpPr>
            <p:cNvPr id="108" name="AutoShape 114"/>
            <p:cNvSpPr>
              <a:spLocks noChangeArrowheads="1"/>
            </p:cNvSpPr>
            <p:nvPr/>
          </p:nvSpPr>
          <p:spPr bwMode="auto">
            <a:xfrm>
              <a:off x="5508279" y="2779457"/>
              <a:ext cx="1584000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有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空闲行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?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09" name="Text Box 115"/>
            <p:cNvSpPr txBox="1">
              <a:spLocks noChangeArrowheads="1"/>
            </p:cNvSpPr>
            <p:nvPr/>
          </p:nvSpPr>
          <p:spPr bwMode="auto">
            <a:xfrm>
              <a:off x="5436095" y="4075601"/>
              <a:ext cx="1728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调入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目标块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到行</a:t>
              </a:r>
              <a:r>
                <a:rPr lang="en-US" altLang="zh-CN" sz="1400" b="1" u="none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)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0" name="Text Box 117"/>
            <p:cNvSpPr txBox="1">
              <a:spLocks noChangeArrowheads="1"/>
            </p:cNvSpPr>
            <p:nvPr/>
          </p:nvSpPr>
          <p:spPr bwMode="auto">
            <a:xfrm>
              <a:off x="5331550" y="3163525"/>
              <a:ext cx="9360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假设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=</a:t>
              </a:r>
              <a:r>
                <a:rPr lang="en-US" altLang="zh-CN" sz="1400" b="1" u="none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) Y</a:t>
              </a:r>
              <a:endParaRPr lang="en-US" altLang="zh-CN" sz="14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11" name="Line 118"/>
            <p:cNvSpPr>
              <a:spLocks noChangeShapeType="1"/>
            </p:cNvSpPr>
            <p:nvPr/>
          </p:nvSpPr>
          <p:spPr bwMode="auto">
            <a:xfrm>
              <a:off x="5292079" y="2851649"/>
              <a:ext cx="694" cy="158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121"/>
            <p:cNvSpPr txBox="1">
              <a:spLocks noChangeArrowheads="1"/>
            </p:cNvSpPr>
            <p:nvPr/>
          </p:nvSpPr>
          <p:spPr bwMode="auto">
            <a:xfrm>
              <a:off x="7092279" y="2707449"/>
              <a:ext cx="14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N</a:t>
              </a:r>
              <a:endParaRPr lang="en-US" altLang="zh-CN" sz="14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13" name="Text Box 124"/>
            <p:cNvSpPr txBox="1">
              <a:spLocks noChangeArrowheads="1"/>
            </p:cNvSpPr>
            <p:nvPr/>
          </p:nvSpPr>
          <p:spPr bwMode="auto">
            <a:xfrm>
              <a:off x="6516215" y="3139521"/>
              <a:ext cx="1368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选出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牺牲行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(</a:t>
              </a:r>
              <a:r>
                <a:rPr lang="en-US" altLang="zh-CN" sz="1400" b="1" u="none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)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115" name="直接箭头连接符 114"/>
            <p:cNvCxnSpPr>
              <a:stCxn id="108" idx="2"/>
              <a:endCxn id="109" idx="0"/>
            </p:cNvCxnSpPr>
            <p:nvPr/>
          </p:nvCxnSpPr>
          <p:spPr bwMode="auto">
            <a:xfrm flipH="1">
              <a:off x="6300095" y="3067457"/>
              <a:ext cx="184" cy="1008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75"/>
            <p:cNvCxnSpPr>
              <a:stCxn id="108" idx="3"/>
              <a:endCxn id="113" idx="0"/>
            </p:cNvCxnSpPr>
            <p:nvPr/>
          </p:nvCxnSpPr>
          <p:spPr bwMode="auto">
            <a:xfrm>
              <a:off x="7092279" y="2923457"/>
              <a:ext cx="107936" cy="2160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3" idx="2"/>
              <a:endCxn id="122" idx="0"/>
            </p:cNvCxnSpPr>
            <p:nvPr/>
          </p:nvCxnSpPr>
          <p:spPr bwMode="auto">
            <a:xfrm>
              <a:off x="7200215" y="3355521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81"/>
            <p:cNvCxnSpPr>
              <a:stCxn id="122" idx="2"/>
            </p:cNvCxnSpPr>
            <p:nvPr/>
          </p:nvCxnSpPr>
          <p:spPr bwMode="auto">
            <a:xfrm rot="5400000">
              <a:off x="6678215" y="3409545"/>
              <a:ext cx="144000" cy="900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81"/>
            <p:cNvCxnSpPr>
              <a:stCxn id="109" idx="2"/>
            </p:cNvCxnSpPr>
            <p:nvPr/>
          </p:nvCxnSpPr>
          <p:spPr bwMode="auto">
            <a:xfrm rot="5400000">
              <a:off x="5724090" y="3859596"/>
              <a:ext cx="144000" cy="100801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0" name="Text Box 126"/>
            <p:cNvSpPr txBox="1">
              <a:spLocks noChangeArrowheads="1"/>
            </p:cNvSpPr>
            <p:nvPr/>
          </p:nvSpPr>
          <p:spPr bwMode="auto">
            <a:xfrm>
              <a:off x="6516215" y="3571569"/>
              <a:ext cx="684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21" name="Text Box 126"/>
            <p:cNvSpPr txBox="1">
              <a:spLocks noChangeArrowheads="1"/>
            </p:cNvSpPr>
            <p:nvPr/>
          </p:nvSpPr>
          <p:spPr bwMode="auto">
            <a:xfrm>
              <a:off x="7200367" y="3571545"/>
              <a:ext cx="684000" cy="2160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22" name="Text Box 126"/>
            <p:cNvSpPr txBox="1">
              <a:spLocks noChangeArrowheads="1"/>
            </p:cNvSpPr>
            <p:nvPr/>
          </p:nvSpPr>
          <p:spPr bwMode="auto">
            <a:xfrm>
              <a:off x="6516215" y="3571545"/>
              <a:ext cx="136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腾空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行中内容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339905" y="3356968"/>
            <a:ext cx="2376112" cy="894626"/>
            <a:chOff x="2019721" y="3470480"/>
            <a:chExt cx="2376112" cy="894626"/>
          </a:xfrm>
        </p:grpSpPr>
        <p:sp>
          <p:nvSpPr>
            <p:cNvPr id="124" name="Text Box 105"/>
            <p:cNvSpPr txBox="1">
              <a:spLocks noChangeArrowheads="1"/>
            </p:cNvSpPr>
            <p:nvPr/>
          </p:nvSpPr>
          <p:spPr bwMode="auto">
            <a:xfrm>
              <a:off x="2019721" y="3974568"/>
              <a:ext cx="1368000" cy="288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数据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写回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25" name="Text Box 107"/>
            <p:cNvSpPr txBox="1">
              <a:spLocks noChangeArrowheads="1"/>
            </p:cNvSpPr>
            <p:nvPr/>
          </p:nvSpPr>
          <p:spPr bwMode="auto">
            <a:xfrm>
              <a:off x="2955689" y="3614520"/>
              <a:ext cx="14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Y</a:t>
              </a:r>
              <a:endParaRPr lang="en-US" altLang="zh-CN" sz="14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126" name="直接箭头连接符 82"/>
            <p:cNvCxnSpPr>
              <a:stCxn id="130" idx="1"/>
              <a:endCxn id="124" idx="0"/>
            </p:cNvCxnSpPr>
            <p:nvPr/>
          </p:nvCxnSpPr>
          <p:spPr bwMode="auto">
            <a:xfrm rot="10800000" flipV="1">
              <a:off x="2703721" y="3830536"/>
              <a:ext cx="396112" cy="1440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 Box 132"/>
            <p:cNvSpPr txBox="1">
              <a:spLocks noChangeArrowheads="1"/>
            </p:cNvSpPr>
            <p:nvPr/>
          </p:nvSpPr>
          <p:spPr bwMode="auto">
            <a:xfrm>
              <a:off x="3603761" y="3974568"/>
              <a:ext cx="14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N</a:t>
              </a:r>
              <a:endParaRPr lang="en-US" altLang="zh-CN" sz="14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128" name="直接箭头连接符 129"/>
            <p:cNvCxnSpPr>
              <a:stCxn id="124" idx="2"/>
            </p:cNvCxnSpPr>
            <p:nvPr/>
          </p:nvCxnSpPr>
          <p:spPr bwMode="auto">
            <a:xfrm rot="16200000" flipH="1">
              <a:off x="3174452" y="3791837"/>
              <a:ext cx="102538" cy="1044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直接箭头连接符 128"/>
            <p:cNvCxnSpPr>
              <a:endCxn id="130" idx="0"/>
            </p:cNvCxnSpPr>
            <p:nvPr/>
          </p:nvCxnSpPr>
          <p:spPr bwMode="auto">
            <a:xfrm>
              <a:off x="3747833" y="3470480"/>
              <a:ext cx="0" cy="216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0" name="AutoShape 103"/>
            <p:cNvSpPr>
              <a:spLocks noChangeArrowheads="1"/>
            </p:cNvSpPr>
            <p:nvPr/>
          </p:nvSpPr>
          <p:spPr bwMode="auto">
            <a:xfrm>
              <a:off x="3099833" y="3686536"/>
              <a:ext cx="1296000" cy="288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600" b="1" u="none" dirty="0"/>
                <a:t>写？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7880" y="1916808"/>
            <a:ext cx="2020280" cy="1025262"/>
            <a:chOff x="4995695" y="2060848"/>
            <a:chExt cx="2020280" cy="1025262"/>
          </a:xfrm>
        </p:grpSpPr>
        <p:sp>
          <p:nvSpPr>
            <p:cNvPr id="70" name="Text Box 148"/>
            <p:cNvSpPr txBox="1">
              <a:spLocks noChangeArrowheads="1"/>
            </p:cNvSpPr>
            <p:nvPr/>
          </p:nvSpPr>
          <p:spPr bwMode="auto">
            <a:xfrm>
              <a:off x="6079975" y="2060848"/>
              <a:ext cx="936000" cy="252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映射规则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70" idx="1"/>
            </p:cNvCxnSpPr>
            <p:nvPr/>
          </p:nvCxnSpPr>
          <p:spPr bwMode="auto">
            <a:xfrm flipH="1">
              <a:off x="4995695" y="2186848"/>
              <a:ext cx="1084280" cy="21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H="1">
              <a:off x="6660231" y="2330110"/>
              <a:ext cx="1" cy="75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4932041" y="2312880"/>
            <a:ext cx="1368047" cy="648770"/>
            <a:chOff x="4427984" y="2456920"/>
            <a:chExt cx="1368047" cy="648770"/>
          </a:xfrm>
        </p:grpSpPr>
        <p:cxnSp>
          <p:nvCxnSpPr>
            <p:cNvPr id="90" name="直接箭头连接符 89"/>
            <p:cNvCxnSpPr>
              <a:stCxn id="92" idx="1"/>
            </p:cNvCxnSpPr>
            <p:nvPr/>
          </p:nvCxnSpPr>
          <p:spPr bwMode="auto">
            <a:xfrm flipH="1" flipV="1">
              <a:off x="4427984" y="2492896"/>
              <a:ext cx="432047" cy="90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92" name="Text Box 148"/>
            <p:cNvSpPr txBox="1">
              <a:spLocks noChangeArrowheads="1"/>
            </p:cNvSpPr>
            <p:nvPr/>
          </p:nvSpPr>
          <p:spPr bwMode="auto">
            <a:xfrm>
              <a:off x="4860031" y="2456920"/>
              <a:ext cx="936000" cy="252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查找方法</a:t>
              </a:r>
            </a:p>
          </p:txBody>
        </p:sp>
        <p:cxnSp>
          <p:nvCxnSpPr>
            <p:cNvPr id="93" name="直接箭头连接符 92"/>
            <p:cNvCxnSpPr>
              <a:stCxn id="92" idx="2"/>
            </p:cNvCxnSpPr>
            <p:nvPr/>
          </p:nvCxnSpPr>
          <p:spPr bwMode="auto">
            <a:xfrm flipH="1">
              <a:off x="5292082" y="2708920"/>
              <a:ext cx="35949" cy="3967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73" name="组合 72"/>
          <p:cNvGrpSpPr/>
          <p:nvPr/>
        </p:nvGrpSpPr>
        <p:grpSpPr>
          <a:xfrm>
            <a:off x="6732240" y="2308709"/>
            <a:ext cx="1081088" cy="940259"/>
            <a:chOff x="5939184" y="1845320"/>
            <a:chExt cx="1081088" cy="940259"/>
          </a:xfrm>
        </p:grpSpPr>
        <p:sp>
          <p:nvSpPr>
            <p:cNvPr id="7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252000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替换算法</a:t>
              </a:r>
            </a:p>
          </p:txBody>
        </p:sp>
        <p:cxnSp>
          <p:nvCxnSpPr>
            <p:cNvPr id="75" name="直接箭头连接符 74"/>
            <p:cNvCxnSpPr>
              <a:stCxn id="74" idx="2"/>
            </p:cNvCxnSpPr>
            <p:nvPr/>
          </p:nvCxnSpPr>
          <p:spPr bwMode="auto">
            <a:xfrm>
              <a:off x="6479728" y="2097320"/>
              <a:ext cx="484" cy="6882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7668344" y="3645000"/>
            <a:ext cx="720080" cy="826638"/>
            <a:chOff x="5796136" y="1379153"/>
            <a:chExt cx="720080" cy="826638"/>
          </a:xfrm>
        </p:grpSpPr>
        <p:sp>
          <p:nvSpPr>
            <p:cNvPr id="80" name="Text Box 148"/>
            <p:cNvSpPr txBox="1">
              <a:spLocks noChangeArrowheads="1"/>
            </p:cNvSpPr>
            <p:nvPr/>
          </p:nvSpPr>
          <p:spPr bwMode="auto">
            <a:xfrm>
              <a:off x="6209213" y="1379153"/>
              <a:ext cx="307003" cy="826638"/>
            </a:xfrm>
            <a:prstGeom prst="rect">
              <a:avLst/>
            </a:prstGeom>
            <a:noFill/>
            <a:ln w="12700" cmpd="sng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写策略</a:t>
              </a:r>
            </a:p>
          </p:txBody>
        </p:sp>
        <p:cxnSp>
          <p:nvCxnSpPr>
            <p:cNvPr id="81" name="直接箭头连接符 66"/>
            <p:cNvCxnSpPr>
              <a:stCxn id="80" idx="1"/>
            </p:cNvCxnSpPr>
            <p:nvPr/>
          </p:nvCxnSpPr>
          <p:spPr bwMode="auto">
            <a:xfrm flipH="1" flipV="1">
              <a:off x="5796136" y="1703209"/>
              <a:ext cx="413077" cy="89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755576" y="1743070"/>
            <a:ext cx="1883844" cy="1116104"/>
            <a:chOff x="755576" y="1844824"/>
            <a:chExt cx="1883844" cy="1116104"/>
          </a:xfrm>
        </p:grpSpPr>
        <p:sp>
          <p:nvSpPr>
            <p:cNvPr id="25" name="Text Box 453"/>
            <p:cNvSpPr txBox="1">
              <a:spLocks noChangeArrowheads="1"/>
            </p:cNvSpPr>
            <p:nvPr/>
          </p:nvSpPr>
          <p:spPr bwMode="auto">
            <a:xfrm>
              <a:off x="1301075" y="1844824"/>
              <a:ext cx="72072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1187624" y="2060848"/>
              <a:ext cx="144000" cy="64878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1331640" y="2060848"/>
              <a:ext cx="215230" cy="64807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8" name="Text Box 101"/>
            <p:cNvSpPr txBox="1">
              <a:spLocks noChangeArrowheads="1"/>
            </p:cNvSpPr>
            <p:nvPr/>
          </p:nvSpPr>
          <p:spPr bwMode="auto">
            <a:xfrm>
              <a:off x="1547664" y="2060848"/>
              <a:ext cx="143665" cy="6480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9" name="Text Box 101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431452" cy="6480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1187624" y="2195898"/>
              <a:ext cx="93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188220" y="2324674"/>
              <a:ext cx="93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188855" y="2580450"/>
              <a:ext cx="93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 Box 105"/>
            <p:cNvSpPr txBox="1">
              <a:spLocks noChangeArrowheads="1"/>
            </p:cNvSpPr>
            <p:nvPr/>
          </p:nvSpPr>
          <p:spPr bwMode="auto">
            <a:xfrm>
              <a:off x="2423420" y="2107298"/>
              <a:ext cx="216000" cy="57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 flipV="1">
              <a:off x="971623" y="2348880"/>
              <a:ext cx="216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22"/>
            <p:cNvSpPr>
              <a:spLocks noChangeShapeType="1"/>
            </p:cNvSpPr>
            <p:nvPr/>
          </p:nvSpPr>
          <p:spPr bwMode="auto">
            <a:xfrm>
              <a:off x="971624" y="2420888"/>
              <a:ext cx="216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22"/>
            <p:cNvSpPr>
              <a:spLocks noChangeShapeType="1"/>
            </p:cNvSpPr>
            <p:nvPr/>
          </p:nvSpPr>
          <p:spPr bwMode="auto">
            <a:xfrm>
              <a:off x="966410" y="2492896"/>
              <a:ext cx="216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20"/>
            <p:cNvSpPr>
              <a:spLocks noChangeShapeType="1"/>
            </p:cNvSpPr>
            <p:nvPr/>
          </p:nvSpPr>
          <p:spPr bwMode="auto">
            <a:xfrm flipV="1">
              <a:off x="2119609" y="2348880"/>
              <a:ext cx="288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22"/>
            <p:cNvSpPr>
              <a:spLocks noChangeShapeType="1"/>
            </p:cNvSpPr>
            <p:nvPr/>
          </p:nvSpPr>
          <p:spPr bwMode="auto">
            <a:xfrm>
              <a:off x="2118378" y="2420888"/>
              <a:ext cx="288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22"/>
            <p:cNvSpPr>
              <a:spLocks noChangeShapeType="1"/>
            </p:cNvSpPr>
            <p:nvPr/>
          </p:nvSpPr>
          <p:spPr bwMode="auto">
            <a:xfrm>
              <a:off x="2124022" y="2492896"/>
              <a:ext cx="288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453"/>
            <p:cNvSpPr txBox="1">
              <a:spLocks noChangeArrowheads="1"/>
            </p:cNvSpPr>
            <p:nvPr/>
          </p:nvSpPr>
          <p:spPr bwMode="auto">
            <a:xfrm>
              <a:off x="1115616" y="2780928"/>
              <a:ext cx="108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层次结构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31" name="Text Box 105"/>
            <p:cNvSpPr txBox="1">
              <a:spLocks noChangeArrowheads="1"/>
            </p:cNvSpPr>
            <p:nvPr/>
          </p:nvSpPr>
          <p:spPr bwMode="auto">
            <a:xfrm>
              <a:off x="755576" y="2101886"/>
              <a:ext cx="216000" cy="57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CPU</a:t>
              </a:r>
              <a:endParaRPr lang="zh-CN" altLang="en-US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4" name="Text Box 101"/>
            <p:cNvSpPr txBox="1">
              <a:spLocks noChangeArrowheads="1"/>
            </p:cNvSpPr>
            <p:nvPr/>
          </p:nvSpPr>
          <p:spPr bwMode="auto">
            <a:xfrm>
              <a:off x="1187728" y="2060848"/>
              <a:ext cx="936000" cy="64807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215931" y="908720"/>
            <a:ext cx="2665729" cy="44584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、映射规则</a:t>
            </a:r>
            <a:endParaRPr lang="en-US" altLang="zh-CN" b="1" u="none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*任务：</a:t>
            </a:r>
            <a:endParaRPr lang="en-US" altLang="zh-CN" sz="22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性能指标：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*常见规则：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性能分析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常见选择：</a:t>
            </a:r>
            <a:endParaRPr lang="zh-CN" altLang="en-US" sz="2200" b="1" u="none" dirty="0">
              <a:latin typeface="宋体" panose="02010600030101010101" pitchFamily="2" charset="-122"/>
            </a:endParaRPr>
          </a:p>
        </p:txBody>
      </p: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1907704" y="4509120"/>
            <a:ext cx="6733412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全相联＜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组相联</a:t>
            </a:r>
            <a:r>
              <a:rPr lang="en-US" altLang="zh-CN" sz="2200" b="1" dirty="0">
                <a:latin typeface="宋体" panose="02010600030101010101" pitchFamily="2" charset="-122"/>
              </a:rPr>
              <a:t>&lt;&lt;</a:t>
            </a:r>
            <a:r>
              <a:rPr lang="zh-CN" altLang="en-US" sz="2200" b="1" dirty="0">
                <a:latin typeface="宋体" panose="02010600030101010101" pitchFamily="2" charset="-122"/>
              </a:rPr>
              <a:t>直接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组相联映射方式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全相联的查找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替换成本太高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47055"/>
            <a:ext cx="8786874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二、实现技术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有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个方面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331640" y="1375608"/>
            <a:ext cx="7416824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确定一个主存块可</a:t>
            </a:r>
            <a:r>
              <a:rPr lang="zh-CN" altLang="en-US" sz="2200" b="1" dirty="0">
                <a:latin typeface="宋体" panose="02010600030101010101" pitchFamily="2" charset="-122"/>
              </a:rPr>
              <a:t>放</a:t>
            </a:r>
            <a:r>
              <a:rPr lang="zh-CN" altLang="en-US" sz="2200" b="1" u="none" dirty="0">
                <a:latin typeface="宋体" panose="02010600030101010101" pitchFamily="2" charset="-122"/>
              </a:rPr>
              <a:t>到</a:t>
            </a:r>
            <a:r>
              <a:rPr lang="zh-CN" altLang="en-US" sz="2200" b="1" u="sng" dirty="0">
                <a:latin typeface="宋体" panose="02010600030101010101" pitchFamily="2" charset="-122"/>
              </a:rPr>
              <a:t>哪些</a:t>
            </a:r>
            <a:r>
              <a:rPr lang="en-US" altLang="zh-CN" sz="2200" b="1" u="sng" dirty="0">
                <a:latin typeface="宋体" panose="02010600030101010101" pitchFamily="2" charset="-122"/>
              </a:rPr>
              <a:t>Cache</a:t>
            </a:r>
            <a:r>
              <a:rPr lang="zh-CN" altLang="en-US" sz="2200" b="1" u="sng" dirty="0">
                <a:latin typeface="宋体" panose="02010600030101010101" pitchFamily="2" charset="-122"/>
              </a:rPr>
              <a:t>行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候选行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u="none" dirty="0">
                <a:latin typeface="宋体" panose="02010600030101010101" pitchFamily="2" charset="-122"/>
              </a:rPr>
              <a:t>中</a:t>
            </a:r>
            <a:endParaRPr lang="en-US" altLang="zh-CN" sz="22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块调入时的</a:t>
            </a:r>
            <a:r>
              <a:rPr lang="zh-CN" altLang="en-US" sz="2200" b="1" u="sng" dirty="0">
                <a:solidFill>
                  <a:srgbClr val="990099"/>
                </a:solidFill>
              </a:rPr>
              <a:t>冲突率</a:t>
            </a:r>
            <a:r>
              <a:rPr lang="zh-CN" altLang="en-US" sz="2200" b="1" dirty="0"/>
              <a:t> </a:t>
            </a:r>
            <a:endParaRPr lang="en-US" altLang="zh-CN" sz="2200" b="1" dirty="0"/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直接、全相联、组相联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649412" y="2708920"/>
            <a:ext cx="8243068" cy="1389560"/>
            <a:chOff x="683568" y="1687880"/>
            <a:chExt cx="8243068" cy="1389560"/>
          </a:xfrm>
        </p:grpSpPr>
        <p:sp>
          <p:nvSpPr>
            <p:cNvPr id="130" name="Text Box 246"/>
            <p:cNvSpPr txBox="1">
              <a:spLocks noChangeArrowheads="1"/>
            </p:cNvSpPr>
            <p:nvPr/>
          </p:nvSpPr>
          <p:spPr bwMode="auto">
            <a:xfrm>
              <a:off x="8062636" y="1988840"/>
              <a:ext cx="864000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块内地址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1" name="Text Box 257"/>
            <p:cNvSpPr txBox="1">
              <a:spLocks noChangeArrowheads="1"/>
            </p:cNvSpPr>
            <p:nvPr/>
          </p:nvSpPr>
          <p:spPr bwMode="auto">
            <a:xfrm>
              <a:off x="7126532" y="1988840"/>
              <a:ext cx="9361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群内块号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2" name="Text Box 258"/>
            <p:cNvSpPr txBox="1">
              <a:spLocks noChangeArrowheads="1"/>
            </p:cNvSpPr>
            <p:nvPr/>
          </p:nvSpPr>
          <p:spPr bwMode="auto">
            <a:xfrm>
              <a:off x="6262532" y="1988840"/>
              <a:ext cx="864000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群号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3" name="Text Box 263"/>
            <p:cNvSpPr txBox="1">
              <a:spLocks noChangeArrowheads="1"/>
            </p:cNvSpPr>
            <p:nvPr/>
          </p:nvSpPr>
          <p:spPr bwMode="auto">
            <a:xfrm>
              <a:off x="8062636" y="2493590"/>
              <a:ext cx="864000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块内地址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4" name="Text Box 264"/>
            <p:cNvSpPr txBox="1">
              <a:spLocks noChangeArrowheads="1"/>
            </p:cNvSpPr>
            <p:nvPr/>
          </p:nvSpPr>
          <p:spPr bwMode="auto">
            <a:xfrm>
              <a:off x="6694540" y="2493590"/>
              <a:ext cx="50400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组号 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5" name="Line 266"/>
            <p:cNvSpPr>
              <a:spLocks noChangeShapeType="1"/>
            </p:cNvSpPr>
            <p:nvPr/>
          </p:nvSpPr>
          <p:spPr bwMode="auto">
            <a:xfrm flipH="1">
              <a:off x="8532440" y="2276872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118"/>
            <p:cNvSpPr txBox="1">
              <a:spLocks noChangeArrowheads="1"/>
            </p:cNvSpPr>
            <p:nvPr/>
          </p:nvSpPr>
          <p:spPr bwMode="auto">
            <a:xfrm>
              <a:off x="7198540" y="2492896"/>
              <a:ext cx="864096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组内行号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7" name="Line 266"/>
            <p:cNvSpPr>
              <a:spLocks noChangeShapeType="1"/>
            </p:cNvSpPr>
            <p:nvPr/>
          </p:nvSpPr>
          <p:spPr bwMode="auto">
            <a:xfrm flipH="1">
              <a:off x="7054524" y="2276872"/>
              <a:ext cx="288032" cy="21183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246"/>
            <p:cNvSpPr txBox="1">
              <a:spLocks noChangeArrowheads="1"/>
            </p:cNvSpPr>
            <p:nvPr/>
          </p:nvSpPr>
          <p:spPr bwMode="auto">
            <a:xfrm>
              <a:off x="5148065" y="1988840"/>
              <a:ext cx="864000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块内地址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9" name="Text Box 258"/>
            <p:cNvSpPr txBox="1">
              <a:spLocks noChangeArrowheads="1"/>
            </p:cNvSpPr>
            <p:nvPr/>
          </p:nvSpPr>
          <p:spPr bwMode="auto">
            <a:xfrm>
              <a:off x="3564064" y="1988840"/>
              <a:ext cx="1584000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主存块号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0" name="Text Box 263"/>
            <p:cNvSpPr txBox="1">
              <a:spLocks noChangeArrowheads="1"/>
            </p:cNvSpPr>
            <p:nvPr/>
          </p:nvSpPr>
          <p:spPr bwMode="auto">
            <a:xfrm>
              <a:off x="5148065" y="2493590"/>
              <a:ext cx="864000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块内地址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1" name="Text Box 264"/>
            <p:cNvSpPr txBox="1">
              <a:spLocks noChangeArrowheads="1"/>
            </p:cNvSpPr>
            <p:nvPr/>
          </p:nvSpPr>
          <p:spPr bwMode="auto">
            <a:xfrm>
              <a:off x="3996064" y="2493590"/>
              <a:ext cx="115200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行号 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2" name="Line 266"/>
            <p:cNvSpPr>
              <a:spLocks noChangeShapeType="1"/>
            </p:cNvSpPr>
            <p:nvPr/>
          </p:nvSpPr>
          <p:spPr bwMode="auto">
            <a:xfrm flipH="1">
              <a:off x="5580112" y="2276872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Text Box 246"/>
            <p:cNvSpPr txBox="1">
              <a:spLocks noChangeArrowheads="1"/>
            </p:cNvSpPr>
            <p:nvPr/>
          </p:nvSpPr>
          <p:spPr bwMode="auto">
            <a:xfrm>
              <a:off x="2483113" y="1988840"/>
              <a:ext cx="864000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块内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257"/>
            <p:cNvSpPr txBox="1">
              <a:spLocks noChangeArrowheads="1"/>
            </p:cNvSpPr>
            <p:nvPr/>
          </p:nvSpPr>
          <p:spPr bwMode="auto">
            <a:xfrm>
              <a:off x="1330985" y="1988840"/>
              <a:ext cx="11520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区内块号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5" name="Text Box 258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648000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区号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6" name="Text Box 263"/>
            <p:cNvSpPr txBox="1">
              <a:spLocks noChangeArrowheads="1"/>
            </p:cNvSpPr>
            <p:nvPr/>
          </p:nvSpPr>
          <p:spPr bwMode="auto">
            <a:xfrm>
              <a:off x="2483113" y="2493590"/>
              <a:ext cx="864000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块内地址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7" name="Line 266"/>
            <p:cNvSpPr>
              <a:spLocks noChangeShapeType="1"/>
            </p:cNvSpPr>
            <p:nvPr/>
          </p:nvSpPr>
          <p:spPr bwMode="auto">
            <a:xfrm flipH="1">
              <a:off x="2915816" y="2276872"/>
              <a:ext cx="0" cy="21183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6"/>
            <p:cNvSpPr>
              <a:spLocks noChangeShapeType="1"/>
            </p:cNvSpPr>
            <p:nvPr/>
          </p:nvSpPr>
          <p:spPr bwMode="auto">
            <a:xfrm flipH="1">
              <a:off x="1979057" y="2276872"/>
              <a:ext cx="0" cy="21183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olid"/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264"/>
            <p:cNvSpPr txBox="1">
              <a:spLocks noChangeArrowheads="1"/>
            </p:cNvSpPr>
            <p:nvPr/>
          </p:nvSpPr>
          <p:spPr bwMode="auto">
            <a:xfrm>
              <a:off x="1331568" y="2492896"/>
              <a:ext cx="115200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行号 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50" name="Text Box 256"/>
            <p:cNvSpPr txBox="1">
              <a:spLocks noChangeArrowheads="1"/>
            </p:cNvSpPr>
            <p:nvPr/>
          </p:nvSpPr>
          <p:spPr bwMode="auto">
            <a:xfrm>
              <a:off x="3995936" y="1700808"/>
              <a:ext cx="135882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全相联映射</a:t>
              </a:r>
            </a:p>
          </p:txBody>
        </p:sp>
        <p:sp>
          <p:nvSpPr>
            <p:cNvPr id="151" name="Text Box 256"/>
            <p:cNvSpPr txBox="1">
              <a:spLocks noChangeArrowheads="1"/>
            </p:cNvSpPr>
            <p:nvPr/>
          </p:nvSpPr>
          <p:spPr bwMode="auto">
            <a:xfrm>
              <a:off x="1295679" y="1700808"/>
              <a:ext cx="1044001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直接</a:t>
              </a:r>
              <a:r>
                <a:rPr lang="zh-CN" altLang="en-US" sz="1800" b="1" u="none" dirty="0">
                  <a:latin typeface="宋体" panose="02010600030101010101" pitchFamily="2" charset="-122"/>
                </a:rPr>
                <a:t>映射</a:t>
              </a:r>
            </a:p>
          </p:txBody>
        </p:sp>
        <p:sp>
          <p:nvSpPr>
            <p:cNvPr id="152" name="Text Box 256"/>
            <p:cNvSpPr txBox="1">
              <a:spLocks noChangeArrowheads="1"/>
            </p:cNvSpPr>
            <p:nvPr/>
          </p:nvSpPr>
          <p:spPr bwMode="auto">
            <a:xfrm>
              <a:off x="6766492" y="1687880"/>
              <a:ext cx="1296144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组相联映射</a:t>
              </a:r>
            </a:p>
          </p:txBody>
        </p:sp>
        <p:sp>
          <p:nvSpPr>
            <p:cNvPr id="153" name="Text Box 265"/>
            <p:cNvSpPr txBox="1">
              <a:spLocks noChangeArrowheads="1"/>
            </p:cNvSpPr>
            <p:nvPr/>
          </p:nvSpPr>
          <p:spPr bwMode="auto">
            <a:xfrm>
              <a:off x="1116431" y="2780928"/>
              <a:ext cx="2015409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候选行数＝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latin typeface="宋体" panose="02010600030101010101" pitchFamily="2" charset="-122"/>
                </a:rPr>
                <a:t>0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行</a:t>
              </a:r>
            </a:p>
          </p:txBody>
        </p:sp>
        <p:sp>
          <p:nvSpPr>
            <p:cNvPr id="154" name="Text Box 265"/>
            <p:cNvSpPr txBox="1">
              <a:spLocks noChangeArrowheads="1"/>
            </p:cNvSpPr>
            <p:nvPr/>
          </p:nvSpPr>
          <p:spPr bwMode="auto">
            <a:xfrm>
              <a:off x="3779911" y="2789440"/>
              <a:ext cx="2088233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候选行数＝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latin typeface="宋体" panose="02010600030101010101" pitchFamily="2" charset="-122"/>
                </a:rPr>
                <a:t>Len(</a:t>
              </a:r>
              <a:r>
                <a:rPr lang="zh-CN" altLang="en-US" sz="1600" b="1" baseline="30000" dirty="0">
                  <a:latin typeface="宋体" panose="02010600030101010101" pitchFamily="2" charset="-122"/>
                </a:rPr>
                <a:t>行号</a:t>
              </a:r>
              <a:r>
                <a:rPr lang="en-US" altLang="zh-CN" sz="1600" b="1" baseline="30000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行</a:t>
              </a:r>
            </a:p>
          </p:txBody>
        </p:sp>
        <p:sp>
          <p:nvSpPr>
            <p:cNvPr id="155" name="Text Box 265"/>
            <p:cNvSpPr txBox="1">
              <a:spLocks noChangeArrowheads="1"/>
            </p:cNvSpPr>
            <p:nvPr/>
          </p:nvSpPr>
          <p:spPr bwMode="auto">
            <a:xfrm>
              <a:off x="6553973" y="2774980"/>
              <a:ext cx="2266499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候选行数＝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latin typeface="宋体" panose="02010600030101010101" pitchFamily="2" charset="-122"/>
                </a:rPr>
                <a:t>Len(</a:t>
              </a:r>
              <a:r>
                <a:rPr lang="zh-CN" altLang="en-US" sz="1600" b="1" baseline="30000" dirty="0">
                  <a:latin typeface="宋体" panose="02010600030101010101" pitchFamily="2" charset="-122"/>
                </a:rPr>
                <a:t>组内行号</a:t>
              </a:r>
              <a:r>
                <a:rPr lang="en-US" altLang="zh-CN" sz="1600" b="1" baseline="30000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行</a:t>
              </a:r>
            </a:p>
          </p:txBody>
        </p:sp>
      </p:grp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835697" y="4170520"/>
            <a:ext cx="439268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sz="1800" b="1" u="none" dirty="0">
                <a:latin typeface="宋体" panose="02010600030101010101" pitchFamily="2" charset="-122"/>
              </a:rPr>
              <a:t>4</a:t>
            </a:r>
            <a:r>
              <a:rPr lang="zh-CN" altLang="en-US" sz="1800" b="1" u="none" dirty="0">
                <a:latin typeface="宋体" panose="02010600030101010101" pitchFamily="2" charset="-122"/>
              </a:rPr>
              <a:t>路组相联</a:t>
            </a:r>
            <a:r>
              <a:rPr lang="en-US" altLang="zh-CN" sz="1800" b="1" u="none" dirty="0">
                <a:latin typeface="宋体" panose="02010600030101010101" pitchFamily="2" charset="-122"/>
              </a:rPr>
              <a:t>Cache</a:t>
            </a:r>
            <a:r>
              <a:rPr lang="zh-CN" altLang="en-US" sz="1800" b="1" u="none" dirty="0">
                <a:latin typeface="宋体" panose="02010600030101010101" pitchFamily="2" charset="-122"/>
              </a:rPr>
              <a:t>的</a:t>
            </a:r>
            <a:r>
              <a:rPr lang="zh-CN" altLang="en-US" sz="18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相联度</a:t>
            </a:r>
            <a:r>
              <a:rPr lang="zh-CN" altLang="en-US" sz="1800" b="1" u="none" dirty="0">
                <a:latin typeface="宋体" panose="02010600030101010101" pitchFamily="2" charset="-122"/>
              </a:rPr>
              <a:t>是多少？  </a:t>
            </a:r>
            <a:endParaRPr lang="en-US" altLang="zh-CN" sz="1800" b="1" u="none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283" y="297805"/>
            <a:ext cx="2557518" cy="55861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、查找方法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性能指标：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*方法：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性能分析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*常见选择：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1640" y="766800"/>
            <a:ext cx="7560840" cy="17600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Ins="90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确定</a:t>
            </a:r>
            <a:r>
              <a:rPr lang="zh-CN" altLang="en-US" sz="2200" b="1" u="sng" dirty="0">
                <a:latin typeface="宋体" panose="02010600030101010101" pitchFamily="2" charset="-122"/>
              </a:rPr>
              <a:t>如何查找</a:t>
            </a:r>
            <a:r>
              <a:rPr lang="zh-CN" altLang="en-US" sz="2200" b="1" dirty="0">
                <a:latin typeface="宋体" panose="02010600030101010101" pitchFamily="2" charset="-122"/>
              </a:rPr>
              <a:t>目标行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←目标行∈候选行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查找的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速度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成本</a:t>
            </a:r>
            <a:endParaRPr lang="en-US" altLang="zh-CN" sz="2200" b="1" u="sng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确定候选行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块地址＝</a:t>
            </a:r>
            <a:r>
              <a:rPr lang="en-US" altLang="zh-CN" sz="2200" b="1" dirty="0">
                <a:latin typeface="宋体" panose="02010600030101010101" pitchFamily="2" charset="-122"/>
              </a:rPr>
              <a:t>&lt;</a:t>
            </a:r>
            <a:r>
              <a:rPr lang="zh-CN" altLang="en-US" sz="2200" b="1" dirty="0">
                <a:latin typeface="宋体" panose="02010600030101010101" pitchFamily="2" charset="-122"/>
              </a:rPr>
              <a:t>标记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</a:rPr>
              <a:t>索引</a:t>
            </a:r>
            <a:r>
              <a:rPr lang="en-US" altLang="zh-CN" sz="2200" b="1" dirty="0">
                <a:latin typeface="宋体" panose="02010600030101010101" pitchFamily="2" charset="-122"/>
              </a:rPr>
              <a:t>&gt;</a:t>
            </a:r>
            <a:r>
              <a:rPr lang="zh-CN" altLang="en-US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1800" b="1" dirty="0">
                <a:latin typeface="宋体" panose="02010600030101010101" pitchFamily="2" charset="-122"/>
              </a:rPr>
              <a:t>←索引项确定候选行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spc="600" dirty="0">
                <a:solidFill>
                  <a:schemeClr val="accent2"/>
                </a:solidFill>
                <a:latin typeface="宋体" panose="02010600030101010101" pitchFamily="2" charset="-122"/>
              </a:rPr>
              <a:t>并行查找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u="sng" dirty="0">
                <a:latin typeface="宋体" panose="02010600030101010101" pitchFamily="2" charset="-122"/>
              </a:rPr>
              <a:t>按地址</a:t>
            </a:r>
            <a:r>
              <a:rPr lang="zh-CN" altLang="en-US" sz="2200" b="1" dirty="0">
                <a:latin typeface="宋体" panose="02010600030101010101" pitchFamily="2" charset="-122"/>
              </a:rPr>
              <a:t>查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单体多字</a:t>
            </a:r>
            <a:r>
              <a:rPr lang="en-US" altLang="zh-CN" sz="1800" b="1" dirty="0">
                <a:latin typeface="宋体" panose="02010600030101010101" pitchFamily="2" charset="-122"/>
              </a:rPr>
              <a:t>MEM)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按内容</a:t>
            </a:r>
            <a:r>
              <a:rPr lang="zh-CN" altLang="en-US" sz="2200" b="1" dirty="0">
                <a:latin typeface="宋体" panose="02010600030101010101" pitchFamily="2" charset="-122"/>
              </a:rPr>
              <a:t>查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相联</a:t>
            </a:r>
            <a:r>
              <a:rPr lang="en-US" altLang="zh-CN" sz="1800" b="1" dirty="0">
                <a:latin typeface="宋体" panose="02010600030101010101" pitchFamily="2" charset="-122"/>
              </a:rPr>
              <a:t>MEM)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99888" y="4509144"/>
            <a:ext cx="2664200" cy="432048"/>
            <a:chOff x="285706" y="2852936"/>
            <a:chExt cx="2664200" cy="432048"/>
          </a:xfrm>
        </p:grpSpPr>
        <p:sp>
          <p:nvSpPr>
            <p:cNvPr id="7" name="Text Box 187"/>
            <p:cNvSpPr txBox="1">
              <a:spLocks noChangeArrowheads="1"/>
            </p:cNvSpPr>
            <p:nvPr/>
          </p:nvSpPr>
          <p:spPr bwMode="auto">
            <a:xfrm>
              <a:off x="285706" y="2852936"/>
              <a:ext cx="502173" cy="43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主存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8" name="Text Box 246"/>
            <p:cNvSpPr txBox="1">
              <a:spLocks noChangeArrowheads="1"/>
            </p:cNvSpPr>
            <p:nvPr/>
          </p:nvSpPr>
          <p:spPr bwMode="auto">
            <a:xfrm>
              <a:off x="2445946" y="2852984"/>
              <a:ext cx="503960" cy="43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块内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257"/>
            <p:cNvSpPr txBox="1">
              <a:spLocks noChangeArrowheads="1"/>
            </p:cNvSpPr>
            <p:nvPr/>
          </p:nvSpPr>
          <p:spPr bwMode="auto">
            <a:xfrm>
              <a:off x="1653858" y="2852960"/>
              <a:ext cx="79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索引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10" name="Text Box 258"/>
            <p:cNvSpPr txBox="1">
              <a:spLocks noChangeArrowheads="1"/>
            </p:cNvSpPr>
            <p:nvPr/>
          </p:nvSpPr>
          <p:spPr bwMode="auto">
            <a:xfrm>
              <a:off x="789762" y="2852960"/>
              <a:ext cx="864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标记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1" name="Text Box 257"/>
            <p:cNvSpPr txBox="1">
              <a:spLocks noChangeArrowheads="1"/>
            </p:cNvSpPr>
            <p:nvPr/>
          </p:nvSpPr>
          <p:spPr bwMode="auto">
            <a:xfrm>
              <a:off x="789762" y="3068984"/>
              <a:ext cx="1656184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主存块号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2" name="组合 128"/>
          <p:cNvGrpSpPr/>
          <p:nvPr/>
        </p:nvGrpSpPr>
        <p:grpSpPr>
          <a:xfrm>
            <a:off x="1258959" y="2564952"/>
            <a:ext cx="4033937" cy="864072"/>
            <a:chOff x="897589" y="1645924"/>
            <a:chExt cx="4033937" cy="864072"/>
          </a:xfrm>
        </p:grpSpPr>
        <p:sp>
          <p:nvSpPr>
            <p:cNvPr id="15" name="Text Box 283"/>
            <p:cNvSpPr txBox="1">
              <a:spLocks noChangeArrowheads="1"/>
            </p:cNvSpPr>
            <p:nvPr/>
          </p:nvSpPr>
          <p:spPr bwMode="auto">
            <a:xfrm>
              <a:off x="897589" y="2077948"/>
              <a:ext cx="504825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组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  <a:endParaRPr lang="en-US" altLang="zh-CN" sz="1600" b="1" i="1" dirty="0">
                <a:latin typeface="+mn-lt"/>
              </a:endParaRPr>
            </a:p>
          </p:txBody>
        </p:sp>
        <p:sp>
          <p:nvSpPr>
            <p:cNvPr id="16" name="Text Box 284"/>
            <p:cNvSpPr txBox="1">
              <a:spLocks noChangeArrowheads="1"/>
            </p:cNvSpPr>
            <p:nvPr/>
          </p:nvSpPr>
          <p:spPr bwMode="auto">
            <a:xfrm>
              <a:off x="1402630" y="1861996"/>
              <a:ext cx="576000" cy="64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18" name="Text Box 294"/>
            <p:cNvSpPr txBox="1">
              <a:spLocks noChangeArrowheads="1"/>
            </p:cNvSpPr>
            <p:nvPr/>
          </p:nvSpPr>
          <p:spPr bwMode="auto">
            <a:xfrm>
              <a:off x="1978630" y="1861996"/>
              <a:ext cx="935038" cy="64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19" name="Line 296"/>
            <p:cNvSpPr>
              <a:spLocks noChangeShapeType="1"/>
            </p:cNvSpPr>
            <p:nvPr/>
          </p:nvSpPr>
          <p:spPr bwMode="auto">
            <a:xfrm flipV="1">
              <a:off x="1401694" y="2077948"/>
              <a:ext cx="15128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7"/>
            <p:cNvSpPr>
              <a:spLocks noChangeShapeType="1"/>
            </p:cNvSpPr>
            <p:nvPr/>
          </p:nvSpPr>
          <p:spPr bwMode="auto">
            <a:xfrm>
              <a:off x="1400107" y="2292385"/>
              <a:ext cx="1514475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300"/>
            <p:cNvSpPr txBox="1">
              <a:spLocks noChangeArrowheads="1"/>
            </p:cNvSpPr>
            <p:nvPr/>
          </p:nvSpPr>
          <p:spPr bwMode="auto">
            <a:xfrm>
              <a:off x="2396969" y="2225834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23" name="Text Box 301"/>
            <p:cNvSpPr txBox="1">
              <a:spLocks noChangeArrowheads="1"/>
            </p:cNvSpPr>
            <p:nvPr/>
          </p:nvSpPr>
          <p:spPr bwMode="auto">
            <a:xfrm>
              <a:off x="1622269" y="2081371"/>
              <a:ext cx="115411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1       p</a:t>
              </a:r>
            </a:p>
          </p:txBody>
        </p:sp>
        <p:sp>
          <p:nvSpPr>
            <p:cNvPr id="24" name="Text Box 304"/>
            <p:cNvSpPr txBox="1">
              <a:spLocks noChangeArrowheads="1"/>
            </p:cNvSpPr>
            <p:nvPr/>
          </p:nvSpPr>
          <p:spPr bwMode="auto">
            <a:xfrm>
              <a:off x="3418638" y="1861996"/>
              <a:ext cx="576000" cy="64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26" name="Text Box 314"/>
            <p:cNvSpPr txBox="1">
              <a:spLocks noChangeArrowheads="1"/>
            </p:cNvSpPr>
            <p:nvPr/>
          </p:nvSpPr>
          <p:spPr bwMode="auto">
            <a:xfrm>
              <a:off x="3994702" y="1861996"/>
              <a:ext cx="935038" cy="64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27" name="Line 316"/>
            <p:cNvSpPr>
              <a:spLocks noChangeShapeType="1"/>
            </p:cNvSpPr>
            <p:nvPr/>
          </p:nvSpPr>
          <p:spPr bwMode="auto">
            <a:xfrm flipV="1">
              <a:off x="3418638" y="2077948"/>
              <a:ext cx="15128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7"/>
            <p:cNvSpPr>
              <a:spLocks noChangeShapeType="1"/>
            </p:cNvSpPr>
            <p:nvPr/>
          </p:nvSpPr>
          <p:spPr bwMode="auto">
            <a:xfrm flipV="1">
              <a:off x="3418638" y="2292385"/>
              <a:ext cx="1512888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20"/>
            <p:cNvSpPr txBox="1">
              <a:spLocks noChangeArrowheads="1"/>
            </p:cNvSpPr>
            <p:nvPr/>
          </p:nvSpPr>
          <p:spPr bwMode="auto">
            <a:xfrm>
              <a:off x="4462278" y="2224246"/>
              <a:ext cx="304800" cy="2841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31" name="Text Box 321"/>
            <p:cNvSpPr txBox="1">
              <a:spLocks noChangeArrowheads="1"/>
            </p:cNvSpPr>
            <p:nvPr/>
          </p:nvSpPr>
          <p:spPr bwMode="auto">
            <a:xfrm>
              <a:off x="3671703" y="2079784"/>
              <a:ext cx="115411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1       r</a:t>
              </a:r>
            </a:p>
          </p:txBody>
        </p:sp>
        <p:sp>
          <p:nvSpPr>
            <p:cNvPr id="32" name="Text Box 324"/>
            <p:cNvSpPr txBox="1">
              <a:spLocks noChangeArrowheads="1"/>
            </p:cNvSpPr>
            <p:nvPr/>
          </p:nvSpPr>
          <p:spPr bwMode="auto">
            <a:xfrm>
              <a:off x="1966769" y="1645924"/>
              <a:ext cx="4318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行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325"/>
            <p:cNvSpPr txBox="1">
              <a:spLocks noChangeArrowheads="1"/>
            </p:cNvSpPr>
            <p:nvPr/>
          </p:nvSpPr>
          <p:spPr bwMode="auto">
            <a:xfrm>
              <a:off x="3922758" y="1645924"/>
              <a:ext cx="576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行</a:t>
              </a:r>
              <a:r>
                <a:rPr lang="en-US" altLang="zh-CN" sz="1600" i="1" u="none" dirty="0">
                  <a:latin typeface="+mn-lt"/>
                </a:rPr>
                <a:t>n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-1</a:t>
              </a:r>
            </a:p>
          </p:txBody>
        </p:sp>
        <p:sp>
          <p:nvSpPr>
            <p:cNvPr id="34" name="Text Box 326"/>
            <p:cNvSpPr txBox="1">
              <a:spLocks noChangeArrowheads="1"/>
            </p:cNvSpPr>
            <p:nvPr/>
          </p:nvSpPr>
          <p:spPr bwMode="auto">
            <a:xfrm>
              <a:off x="2986622" y="2077948"/>
              <a:ext cx="288000" cy="287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35" name="Line 327"/>
            <p:cNvSpPr>
              <a:spLocks noChangeShapeType="1"/>
            </p:cNvSpPr>
            <p:nvPr/>
          </p:nvSpPr>
          <p:spPr bwMode="auto">
            <a:xfrm>
              <a:off x="1402414" y="1645924"/>
              <a:ext cx="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28"/>
            <p:cNvSpPr>
              <a:spLocks noChangeShapeType="1"/>
            </p:cNvSpPr>
            <p:nvPr/>
          </p:nvSpPr>
          <p:spPr bwMode="auto">
            <a:xfrm>
              <a:off x="2914582" y="1645924"/>
              <a:ext cx="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29"/>
            <p:cNvSpPr>
              <a:spLocks noChangeShapeType="1"/>
            </p:cNvSpPr>
            <p:nvPr/>
          </p:nvSpPr>
          <p:spPr bwMode="auto">
            <a:xfrm>
              <a:off x="2394635" y="1716768"/>
              <a:ext cx="5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31"/>
            <p:cNvSpPr>
              <a:spLocks noChangeShapeType="1"/>
            </p:cNvSpPr>
            <p:nvPr/>
          </p:nvSpPr>
          <p:spPr bwMode="auto">
            <a:xfrm flipH="1">
              <a:off x="3418638" y="1645924"/>
              <a:ext cx="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2"/>
            <p:cNvSpPr>
              <a:spLocks noChangeShapeType="1"/>
            </p:cNvSpPr>
            <p:nvPr/>
          </p:nvSpPr>
          <p:spPr bwMode="auto">
            <a:xfrm>
              <a:off x="4930806" y="1645924"/>
              <a:ext cx="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33"/>
            <p:cNvSpPr>
              <a:spLocks noChangeShapeType="1"/>
            </p:cNvSpPr>
            <p:nvPr/>
          </p:nvSpPr>
          <p:spPr bwMode="auto">
            <a:xfrm>
              <a:off x="4498758" y="1716767"/>
              <a:ext cx="43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34"/>
            <p:cNvSpPr>
              <a:spLocks noChangeShapeType="1"/>
            </p:cNvSpPr>
            <p:nvPr/>
          </p:nvSpPr>
          <p:spPr bwMode="auto">
            <a:xfrm flipH="1">
              <a:off x="3418630" y="1716767"/>
              <a:ext cx="46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34"/>
            <p:cNvSpPr>
              <a:spLocks noChangeShapeType="1"/>
            </p:cNvSpPr>
            <p:nvPr/>
          </p:nvSpPr>
          <p:spPr bwMode="auto">
            <a:xfrm flipH="1">
              <a:off x="1398437" y="1717908"/>
              <a:ext cx="54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05"/>
            <p:cNvSpPr txBox="1">
              <a:spLocks noChangeArrowheads="1"/>
            </p:cNvSpPr>
            <p:nvPr/>
          </p:nvSpPr>
          <p:spPr bwMode="auto">
            <a:xfrm>
              <a:off x="3418638" y="1862048"/>
              <a:ext cx="12960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有效位    标记</a:t>
              </a:r>
            </a:p>
          </p:txBody>
        </p:sp>
        <p:sp>
          <p:nvSpPr>
            <p:cNvPr id="17" name="Text Box 285"/>
            <p:cNvSpPr txBox="1">
              <a:spLocks noChangeArrowheads="1"/>
            </p:cNvSpPr>
            <p:nvPr/>
          </p:nvSpPr>
          <p:spPr bwMode="auto">
            <a:xfrm>
              <a:off x="1402414" y="1862048"/>
              <a:ext cx="12960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有效位    标记</a:t>
              </a:r>
            </a:p>
          </p:txBody>
        </p:sp>
      </p:grp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1907704" y="4996710"/>
            <a:ext cx="6768752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速度</a:t>
            </a:r>
            <a:r>
              <a:rPr lang="zh-CN" altLang="en-US" sz="2200" b="1" dirty="0">
                <a:latin typeface="宋体" panose="02010600030101010101" pitchFamily="2" charset="-122"/>
              </a:rPr>
              <a:t>相近，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成本</a:t>
            </a:r>
            <a:r>
              <a:rPr lang="zh-CN" altLang="en-US" sz="2200" b="1" dirty="0">
                <a:latin typeface="宋体" panose="02010600030101010101" pitchFamily="2" charset="-122"/>
              </a:rPr>
              <a:t>为直接＜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组相联</a:t>
            </a:r>
            <a:r>
              <a:rPr lang="en-US" altLang="zh-CN" sz="2200" b="1" dirty="0">
                <a:latin typeface="宋体" panose="02010600030101010101" pitchFamily="2" charset="-122"/>
              </a:rPr>
              <a:t>&lt;&lt;</a:t>
            </a:r>
            <a:r>
              <a:rPr lang="zh-CN" altLang="en-US" sz="2200" b="1" dirty="0">
                <a:latin typeface="宋体" panose="02010600030101010101" pitchFamily="2" charset="-122"/>
              </a:rPr>
              <a:t>全相联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按地址相联查找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性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价较好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6012256" y="2636960"/>
            <a:ext cx="2808216" cy="2376216"/>
            <a:chOff x="5580112" y="2780928"/>
            <a:chExt cx="2808216" cy="2376216"/>
          </a:xfrm>
        </p:grpSpPr>
        <p:sp>
          <p:nvSpPr>
            <p:cNvPr id="74" name="Rectangle 154"/>
            <p:cNvSpPr>
              <a:spLocks noChangeArrowheads="1"/>
            </p:cNvSpPr>
            <p:nvPr/>
          </p:nvSpPr>
          <p:spPr bwMode="auto">
            <a:xfrm>
              <a:off x="6084168" y="3356992"/>
              <a:ext cx="936000" cy="72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155"/>
            <p:cNvSpPr>
              <a:spLocks noChangeShapeType="1"/>
            </p:cNvSpPr>
            <p:nvPr/>
          </p:nvSpPr>
          <p:spPr bwMode="auto">
            <a:xfrm>
              <a:off x="6084168" y="3501008"/>
              <a:ext cx="93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56"/>
            <p:cNvSpPr>
              <a:spLocks noChangeShapeType="1"/>
            </p:cNvSpPr>
            <p:nvPr/>
          </p:nvSpPr>
          <p:spPr bwMode="auto">
            <a:xfrm>
              <a:off x="6084168" y="3645024"/>
              <a:ext cx="93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57"/>
            <p:cNvSpPr>
              <a:spLocks noChangeShapeType="1"/>
            </p:cNvSpPr>
            <p:nvPr/>
          </p:nvSpPr>
          <p:spPr bwMode="auto">
            <a:xfrm>
              <a:off x="6084168" y="3933056"/>
              <a:ext cx="93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58"/>
            <p:cNvSpPr txBox="1">
              <a:spLocks noChangeArrowheads="1"/>
            </p:cNvSpPr>
            <p:nvPr/>
          </p:nvSpPr>
          <p:spPr bwMode="auto">
            <a:xfrm>
              <a:off x="6516216" y="3645024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18000" tIns="10800" rIns="18000" bIns="10800"/>
            <a:lstStyle/>
            <a:p>
              <a:pPr algn="ctr"/>
              <a:r>
                <a:rPr lang="en-US" altLang="zh-CN" sz="1600" b="1" dirty="0"/>
                <a:t>…</a:t>
              </a:r>
            </a:p>
          </p:txBody>
        </p:sp>
        <p:sp>
          <p:nvSpPr>
            <p:cNvPr id="79" name="Line 159"/>
            <p:cNvSpPr>
              <a:spLocks noChangeShapeType="1"/>
            </p:cNvSpPr>
            <p:nvPr/>
          </p:nvSpPr>
          <p:spPr bwMode="auto">
            <a:xfrm>
              <a:off x="6228184" y="3356992"/>
              <a:ext cx="0" cy="72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60"/>
            <p:cNvSpPr>
              <a:spLocks noChangeShapeType="1"/>
            </p:cNvSpPr>
            <p:nvPr/>
          </p:nvSpPr>
          <p:spPr bwMode="auto">
            <a:xfrm>
              <a:off x="6372200" y="3356992"/>
              <a:ext cx="0" cy="72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61"/>
            <p:cNvSpPr>
              <a:spLocks noChangeShapeType="1"/>
            </p:cNvSpPr>
            <p:nvPr/>
          </p:nvSpPr>
          <p:spPr bwMode="auto">
            <a:xfrm>
              <a:off x="6876256" y="3356992"/>
              <a:ext cx="0" cy="72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62"/>
            <p:cNvSpPr txBox="1">
              <a:spLocks noChangeArrowheads="1"/>
            </p:cNvSpPr>
            <p:nvPr/>
          </p:nvSpPr>
          <p:spPr bwMode="auto">
            <a:xfrm>
              <a:off x="7092280" y="3068984"/>
              <a:ext cx="86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屏蔽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83" name="Rectangle 163"/>
            <p:cNvSpPr>
              <a:spLocks noChangeArrowheads="1"/>
            </p:cNvSpPr>
            <p:nvPr/>
          </p:nvSpPr>
          <p:spPr bwMode="auto">
            <a:xfrm>
              <a:off x="6084168" y="3104984"/>
              <a:ext cx="936000" cy="14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64"/>
            <p:cNvSpPr>
              <a:spLocks noChangeShapeType="1"/>
            </p:cNvSpPr>
            <p:nvPr/>
          </p:nvSpPr>
          <p:spPr bwMode="auto">
            <a:xfrm>
              <a:off x="6228184" y="310498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65"/>
            <p:cNvSpPr>
              <a:spLocks noChangeShapeType="1"/>
            </p:cNvSpPr>
            <p:nvPr/>
          </p:nvSpPr>
          <p:spPr bwMode="auto">
            <a:xfrm flipH="1">
              <a:off x="6372200" y="310498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66"/>
            <p:cNvSpPr>
              <a:spLocks noChangeShapeType="1"/>
            </p:cNvSpPr>
            <p:nvPr/>
          </p:nvSpPr>
          <p:spPr bwMode="auto">
            <a:xfrm flipH="1">
              <a:off x="6876256" y="310498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67"/>
            <p:cNvSpPr txBox="1">
              <a:spLocks noChangeArrowheads="1"/>
            </p:cNvSpPr>
            <p:nvPr/>
          </p:nvSpPr>
          <p:spPr bwMode="auto">
            <a:xfrm>
              <a:off x="7092280" y="2780928"/>
              <a:ext cx="864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比较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88" name="Text Box 168"/>
            <p:cNvSpPr txBox="1">
              <a:spLocks noChangeArrowheads="1"/>
            </p:cNvSpPr>
            <p:nvPr/>
          </p:nvSpPr>
          <p:spPr bwMode="auto">
            <a:xfrm>
              <a:off x="6949824" y="4077072"/>
              <a:ext cx="576000" cy="43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字选择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89" name="Text Box 169"/>
            <p:cNvSpPr txBox="1">
              <a:spLocks noChangeArrowheads="1"/>
            </p:cNvSpPr>
            <p:nvPr/>
          </p:nvSpPr>
          <p:spPr bwMode="auto">
            <a:xfrm>
              <a:off x="7524328" y="4077072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结果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90" name="Rectangle 170"/>
            <p:cNvSpPr>
              <a:spLocks noChangeArrowheads="1"/>
            </p:cNvSpPr>
            <p:nvPr/>
          </p:nvSpPr>
          <p:spPr bwMode="auto">
            <a:xfrm>
              <a:off x="5868144" y="2780928"/>
              <a:ext cx="2160000" cy="172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171"/>
            <p:cNvSpPr>
              <a:spLocks noChangeArrowheads="1"/>
            </p:cNvSpPr>
            <p:nvPr/>
          </p:nvSpPr>
          <p:spPr bwMode="auto">
            <a:xfrm>
              <a:off x="6084168" y="2852936"/>
              <a:ext cx="936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172"/>
            <p:cNvSpPr>
              <a:spLocks noChangeShapeType="1"/>
            </p:cNvSpPr>
            <p:nvPr/>
          </p:nvSpPr>
          <p:spPr bwMode="auto">
            <a:xfrm>
              <a:off x="6228184" y="2852936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73"/>
            <p:cNvSpPr>
              <a:spLocks noChangeShapeType="1"/>
            </p:cNvSpPr>
            <p:nvPr/>
          </p:nvSpPr>
          <p:spPr bwMode="auto">
            <a:xfrm flipH="1">
              <a:off x="6372200" y="2852936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74"/>
            <p:cNvSpPr>
              <a:spLocks noChangeShapeType="1"/>
            </p:cNvSpPr>
            <p:nvPr/>
          </p:nvSpPr>
          <p:spPr bwMode="auto">
            <a:xfrm flipH="1">
              <a:off x="6876256" y="2852936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175"/>
            <p:cNvSpPr>
              <a:spLocks noChangeArrowheads="1"/>
            </p:cNvSpPr>
            <p:nvPr/>
          </p:nvSpPr>
          <p:spPr bwMode="auto">
            <a:xfrm>
              <a:off x="7236296" y="3356992"/>
              <a:ext cx="144000" cy="72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176"/>
            <p:cNvSpPr>
              <a:spLocks noChangeShapeType="1"/>
            </p:cNvSpPr>
            <p:nvPr/>
          </p:nvSpPr>
          <p:spPr bwMode="auto">
            <a:xfrm flipH="1">
              <a:off x="7236296" y="3501008"/>
              <a:ext cx="1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77"/>
            <p:cNvSpPr>
              <a:spLocks noChangeShapeType="1"/>
            </p:cNvSpPr>
            <p:nvPr/>
          </p:nvSpPr>
          <p:spPr bwMode="auto">
            <a:xfrm flipH="1">
              <a:off x="7236296" y="3645024"/>
              <a:ext cx="1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78"/>
            <p:cNvSpPr>
              <a:spLocks noChangeShapeType="1"/>
            </p:cNvSpPr>
            <p:nvPr/>
          </p:nvSpPr>
          <p:spPr bwMode="auto">
            <a:xfrm flipH="1">
              <a:off x="7236296" y="3933056"/>
              <a:ext cx="1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179"/>
            <p:cNvSpPr>
              <a:spLocks noChangeArrowheads="1"/>
            </p:cNvSpPr>
            <p:nvPr/>
          </p:nvSpPr>
          <p:spPr bwMode="auto">
            <a:xfrm>
              <a:off x="7668344" y="3356992"/>
              <a:ext cx="144000" cy="72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180"/>
            <p:cNvSpPr>
              <a:spLocks noChangeShapeType="1"/>
            </p:cNvSpPr>
            <p:nvPr/>
          </p:nvSpPr>
          <p:spPr bwMode="auto">
            <a:xfrm flipH="1">
              <a:off x="7668344" y="3501008"/>
              <a:ext cx="1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81"/>
            <p:cNvSpPr>
              <a:spLocks noChangeShapeType="1"/>
            </p:cNvSpPr>
            <p:nvPr/>
          </p:nvSpPr>
          <p:spPr bwMode="auto">
            <a:xfrm flipH="1">
              <a:off x="7668344" y="3645024"/>
              <a:ext cx="1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82"/>
            <p:cNvSpPr>
              <a:spLocks noChangeShapeType="1"/>
            </p:cNvSpPr>
            <p:nvPr/>
          </p:nvSpPr>
          <p:spPr bwMode="auto">
            <a:xfrm flipH="1">
              <a:off x="7668344" y="3933056"/>
              <a:ext cx="1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83"/>
            <p:cNvSpPr>
              <a:spLocks noChangeArrowheads="1"/>
            </p:cNvSpPr>
            <p:nvPr/>
          </p:nvSpPr>
          <p:spPr bwMode="auto">
            <a:xfrm>
              <a:off x="6228184" y="3501008"/>
              <a:ext cx="144000" cy="14400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93"/>
            <p:cNvSpPr txBox="1">
              <a:spLocks noChangeArrowheads="1"/>
            </p:cNvSpPr>
            <p:nvPr/>
          </p:nvSpPr>
          <p:spPr bwMode="auto">
            <a:xfrm>
              <a:off x="6048256" y="4149080"/>
              <a:ext cx="82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相联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MEM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05" name="直接箭头连接符 69"/>
            <p:cNvCxnSpPr/>
            <p:nvPr/>
          </p:nvCxnSpPr>
          <p:spPr bwMode="auto">
            <a:xfrm flipH="1" flipV="1">
              <a:off x="7308303" y="4509120"/>
              <a:ext cx="1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 Box 187"/>
            <p:cNvSpPr txBox="1">
              <a:spLocks noChangeArrowheads="1"/>
            </p:cNvSpPr>
            <p:nvPr/>
          </p:nvSpPr>
          <p:spPr bwMode="auto">
            <a:xfrm>
              <a:off x="5580112" y="4725144"/>
              <a:ext cx="504056" cy="43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主存地址</a:t>
              </a:r>
            </a:p>
          </p:txBody>
        </p:sp>
        <p:sp>
          <p:nvSpPr>
            <p:cNvPr id="109" name="Text Box 246"/>
            <p:cNvSpPr txBox="1">
              <a:spLocks noChangeArrowheads="1"/>
            </p:cNvSpPr>
            <p:nvPr/>
          </p:nvSpPr>
          <p:spPr bwMode="auto">
            <a:xfrm>
              <a:off x="7524328" y="4869136"/>
              <a:ext cx="86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块内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0" name="Text Box 257"/>
            <p:cNvSpPr txBox="1">
              <a:spLocks noChangeArrowheads="1"/>
            </p:cNvSpPr>
            <p:nvPr/>
          </p:nvSpPr>
          <p:spPr bwMode="auto">
            <a:xfrm>
              <a:off x="6876256" y="4869136"/>
              <a:ext cx="64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索引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111" name="Text Box 258"/>
            <p:cNvSpPr txBox="1">
              <a:spLocks noChangeArrowheads="1"/>
            </p:cNvSpPr>
            <p:nvPr/>
          </p:nvSpPr>
          <p:spPr bwMode="auto">
            <a:xfrm>
              <a:off x="6084168" y="4869136"/>
              <a:ext cx="79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标记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r</a:t>
              </a:r>
            </a:p>
          </p:txBody>
        </p:sp>
        <p:cxnSp>
          <p:nvCxnSpPr>
            <p:cNvPr id="112" name="直接箭头连接符 69"/>
            <p:cNvCxnSpPr/>
            <p:nvPr/>
          </p:nvCxnSpPr>
          <p:spPr bwMode="auto">
            <a:xfrm>
              <a:off x="5724128" y="2924944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69"/>
            <p:cNvCxnSpPr/>
            <p:nvPr/>
          </p:nvCxnSpPr>
          <p:spPr bwMode="auto">
            <a:xfrm flipV="1">
              <a:off x="5724128" y="2925044"/>
              <a:ext cx="0" cy="1728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直接箭头连接符 69"/>
            <p:cNvCxnSpPr/>
            <p:nvPr/>
          </p:nvCxnSpPr>
          <p:spPr bwMode="auto">
            <a:xfrm flipH="1">
              <a:off x="5724128" y="4653112"/>
              <a:ext cx="9865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69"/>
            <p:cNvCxnSpPr/>
            <p:nvPr/>
          </p:nvCxnSpPr>
          <p:spPr bwMode="auto">
            <a:xfrm flipV="1">
              <a:off x="6710644" y="4653137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1367808" y="3104926"/>
            <a:ext cx="4140392" cy="1421153"/>
            <a:chOff x="1367808" y="3176886"/>
            <a:chExt cx="4140392" cy="1421153"/>
          </a:xfrm>
        </p:grpSpPr>
        <p:sp>
          <p:nvSpPr>
            <p:cNvPr id="45" name="Text Box 351"/>
            <p:cNvSpPr txBox="1">
              <a:spLocks noChangeArrowheads="1"/>
            </p:cNvSpPr>
            <p:nvPr/>
          </p:nvSpPr>
          <p:spPr bwMode="auto">
            <a:xfrm>
              <a:off x="4485555" y="3626431"/>
              <a:ext cx="720000" cy="288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/>
                <a:t>比较器</a:t>
              </a:r>
            </a:p>
          </p:txBody>
        </p:sp>
        <p:sp>
          <p:nvSpPr>
            <p:cNvPr id="46" name="Text Box 355"/>
            <p:cNvSpPr txBox="1">
              <a:spLocks noChangeArrowheads="1"/>
            </p:cNvSpPr>
            <p:nvPr/>
          </p:nvSpPr>
          <p:spPr bwMode="auto">
            <a:xfrm>
              <a:off x="1979808" y="4293096"/>
              <a:ext cx="504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47" name="Text Box 356"/>
            <p:cNvSpPr txBox="1">
              <a:spLocks noChangeArrowheads="1"/>
            </p:cNvSpPr>
            <p:nvPr/>
          </p:nvSpPr>
          <p:spPr bwMode="auto">
            <a:xfrm>
              <a:off x="1437930" y="4221088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命中</a:t>
              </a:r>
            </a:p>
          </p:txBody>
        </p:sp>
        <p:sp>
          <p:nvSpPr>
            <p:cNvPr id="48" name="Text Box 358"/>
            <p:cNvSpPr txBox="1">
              <a:spLocks noChangeArrowheads="1"/>
            </p:cNvSpPr>
            <p:nvPr/>
          </p:nvSpPr>
          <p:spPr bwMode="auto">
            <a:xfrm>
              <a:off x="2396405" y="3626431"/>
              <a:ext cx="720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/>
                <a:t>比较器</a:t>
              </a:r>
            </a:p>
          </p:txBody>
        </p:sp>
        <p:sp>
          <p:nvSpPr>
            <p:cNvPr id="49" name="Line 359"/>
            <p:cNvSpPr>
              <a:spLocks noChangeShapeType="1"/>
            </p:cNvSpPr>
            <p:nvPr/>
          </p:nvSpPr>
          <p:spPr bwMode="auto">
            <a:xfrm>
              <a:off x="2107480" y="3787999"/>
              <a:ext cx="0" cy="73025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60"/>
            <p:cNvSpPr>
              <a:spLocks noChangeShapeType="1"/>
            </p:cNvSpPr>
            <p:nvPr/>
          </p:nvSpPr>
          <p:spPr bwMode="auto">
            <a:xfrm flipH="1">
              <a:off x="2683742" y="3176886"/>
              <a:ext cx="0" cy="44795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61"/>
            <p:cNvSpPr>
              <a:spLocks noChangeShapeType="1"/>
            </p:cNvSpPr>
            <p:nvPr/>
          </p:nvSpPr>
          <p:spPr bwMode="auto">
            <a:xfrm>
              <a:off x="1891580" y="3200590"/>
              <a:ext cx="0" cy="66043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63"/>
            <p:cNvSpPr>
              <a:spLocks noChangeShapeType="1"/>
            </p:cNvSpPr>
            <p:nvPr/>
          </p:nvSpPr>
          <p:spPr bwMode="auto">
            <a:xfrm flipH="1" flipV="1">
              <a:off x="2107480" y="3789016"/>
              <a:ext cx="287338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365"/>
            <p:cNvSpPr txBox="1">
              <a:spLocks noChangeArrowheads="1"/>
            </p:cNvSpPr>
            <p:nvPr/>
          </p:nvSpPr>
          <p:spPr bwMode="auto">
            <a:xfrm>
              <a:off x="1820141" y="3861148"/>
              <a:ext cx="360000" cy="2159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55" name="Text Box 369"/>
            <p:cNvSpPr txBox="1">
              <a:spLocks noChangeArrowheads="1"/>
            </p:cNvSpPr>
            <p:nvPr/>
          </p:nvSpPr>
          <p:spPr bwMode="auto">
            <a:xfrm>
              <a:off x="3347992" y="3626431"/>
              <a:ext cx="28800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56" name="Text Box 371"/>
            <p:cNvSpPr txBox="1">
              <a:spLocks noChangeArrowheads="1"/>
            </p:cNvSpPr>
            <p:nvPr/>
          </p:nvSpPr>
          <p:spPr bwMode="auto">
            <a:xfrm>
              <a:off x="2123728" y="4077048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57" name="Line 372"/>
            <p:cNvSpPr>
              <a:spLocks noChangeShapeType="1"/>
            </p:cNvSpPr>
            <p:nvPr/>
          </p:nvSpPr>
          <p:spPr bwMode="auto">
            <a:xfrm>
              <a:off x="4196630" y="3787999"/>
              <a:ext cx="0" cy="73025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3"/>
            <p:cNvSpPr>
              <a:spLocks noChangeShapeType="1"/>
            </p:cNvSpPr>
            <p:nvPr/>
          </p:nvSpPr>
          <p:spPr bwMode="auto">
            <a:xfrm flipH="1">
              <a:off x="4771305" y="3180309"/>
              <a:ext cx="0" cy="4445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74"/>
            <p:cNvSpPr>
              <a:spLocks noChangeShapeType="1"/>
            </p:cNvSpPr>
            <p:nvPr/>
          </p:nvSpPr>
          <p:spPr bwMode="auto">
            <a:xfrm flipH="1">
              <a:off x="3979143" y="3197168"/>
              <a:ext cx="0" cy="663856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76"/>
            <p:cNvSpPr>
              <a:spLocks noChangeShapeType="1"/>
            </p:cNvSpPr>
            <p:nvPr/>
          </p:nvSpPr>
          <p:spPr bwMode="auto">
            <a:xfrm flipH="1" flipV="1">
              <a:off x="4196630" y="3789016"/>
              <a:ext cx="287338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378"/>
            <p:cNvSpPr txBox="1">
              <a:spLocks noChangeArrowheads="1"/>
            </p:cNvSpPr>
            <p:nvPr/>
          </p:nvSpPr>
          <p:spPr bwMode="auto">
            <a:xfrm>
              <a:off x="3907705" y="3861148"/>
              <a:ext cx="360363" cy="2159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63" name="直接箭头连接符 69"/>
            <p:cNvCxnSpPr/>
            <p:nvPr/>
          </p:nvCxnSpPr>
          <p:spPr bwMode="auto">
            <a:xfrm rot="16200000" flipV="1">
              <a:off x="4789043" y="3717796"/>
              <a:ext cx="1224000" cy="214314"/>
            </a:xfrm>
            <a:prstGeom prst="bentConnector3">
              <a:avLst>
                <a:gd name="adj1" fmla="val 100084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9"/>
            <p:cNvCxnSpPr/>
            <p:nvPr/>
          </p:nvCxnSpPr>
          <p:spPr bwMode="auto">
            <a:xfrm flipV="1">
              <a:off x="4500088" y="4437104"/>
              <a:ext cx="1008112" cy="144000"/>
            </a:xfrm>
            <a:prstGeom prst="bentConnector3">
              <a:avLst>
                <a:gd name="adj1" fmla="val -1399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直接箭头连接符 69"/>
            <p:cNvCxnSpPr/>
            <p:nvPr/>
          </p:nvCxnSpPr>
          <p:spPr bwMode="auto">
            <a:xfrm flipV="1">
              <a:off x="4760999" y="3906637"/>
              <a:ext cx="0" cy="3694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9"/>
            <p:cNvCxnSpPr/>
            <p:nvPr/>
          </p:nvCxnSpPr>
          <p:spPr bwMode="auto">
            <a:xfrm rot="10800000">
              <a:off x="2689303" y="3905844"/>
              <a:ext cx="2083591" cy="370292"/>
            </a:xfrm>
            <a:prstGeom prst="bentConnector3">
              <a:avLst>
                <a:gd name="adj1" fmla="val 100103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9"/>
            <p:cNvCxnSpPr/>
            <p:nvPr/>
          </p:nvCxnSpPr>
          <p:spPr bwMode="auto">
            <a:xfrm>
              <a:off x="2051816" y="407707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9"/>
            <p:cNvCxnSpPr/>
            <p:nvPr/>
          </p:nvCxnSpPr>
          <p:spPr bwMode="auto">
            <a:xfrm rot="5400000">
              <a:off x="3204040" y="3285064"/>
              <a:ext cx="72000" cy="16560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9"/>
            <p:cNvCxnSpPr/>
            <p:nvPr/>
          </p:nvCxnSpPr>
          <p:spPr bwMode="auto">
            <a:xfrm flipH="1">
              <a:off x="1367808" y="4437087"/>
              <a:ext cx="612000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H="1" flipV="1">
              <a:off x="3708000" y="4293072"/>
              <a:ext cx="2" cy="3049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69"/>
            <p:cNvCxnSpPr/>
            <p:nvPr/>
          </p:nvCxnSpPr>
          <p:spPr bwMode="auto">
            <a:xfrm>
              <a:off x="2411760" y="4149096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18</a:t>
            </a:fld>
            <a:endParaRPr lang="en-US" altLang="zh-CN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5F0DD966-5393-4000-B5A1-2BAA7C9B978D}"/>
              </a:ext>
            </a:extLst>
          </p:cNvPr>
          <p:cNvGrpSpPr/>
          <p:nvPr/>
        </p:nvGrpSpPr>
        <p:grpSpPr>
          <a:xfrm>
            <a:off x="466933" y="3789328"/>
            <a:ext cx="3132408" cy="1044000"/>
            <a:chOff x="3491825" y="2772319"/>
            <a:chExt cx="3132408" cy="1044000"/>
          </a:xfrm>
        </p:grpSpPr>
        <p:sp>
          <p:nvSpPr>
            <p:cNvPr id="270" name="Rectangle 227">
              <a:extLst>
                <a:ext uri="{FF2B5EF4-FFF2-40B4-BE49-F238E27FC236}">
                  <a16:creationId xmlns:a16="http://schemas.microsoft.com/office/drawing/2014/main" id="{ABF141B4-B43E-459C-8B84-2B1568A0B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952" y="3600319"/>
              <a:ext cx="39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1" name="直接箭头连接符 157">
              <a:extLst>
                <a:ext uri="{FF2B5EF4-FFF2-40B4-BE49-F238E27FC236}">
                  <a16:creationId xmlns:a16="http://schemas.microsoft.com/office/drawing/2014/main" id="{B22C9BF4-F41F-4DDC-B35E-4B9B2A5390A2}"/>
                </a:ext>
              </a:extLst>
            </p:cNvPr>
            <p:cNvCxnSpPr/>
            <p:nvPr/>
          </p:nvCxnSpPr>
          <p:spPr bwMode="auto">
            <a:xfrm rot="10800000" flipV="1">
              <a:off x="3492233" y="2772319"/>
              <a:ext cx="3132000" cy="180000"/>
            </a:xfrm>
            <a:prstGeom prst="bentConnector3">
              <a:avLst>
                <a:gd name="adj1" fmla="val 133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2" name="直接箭头连接符 158">
              <a:extLst>
                <a:ext uri="{FF2B5EF4-FFF2-40B4-BE49-F238E27FC236}">
                  <a16:creationId xmlns:a16="http://schemas.microsoft.com/office/drawing/2014/main" id="{92072BF5-6CC0-4933-94FD-5A29999AE335}"/>
                </a:ext>
              </a:extLst>
            </p:cNvPr>
            <p:cNvCxnSpPr/>
            <p:nvPr/>
          </p:nvCxnSpPr>
          <p:spPr bwMode="auto">
            <a:xfrm rot="16200000" flipH="1">
              <a:off x="3167825" y="3276319"/>
              <a:ext cx="792000" cy="14400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73" name="Text Box 4">
            <a:extLst>
              <a:ext uri="{FF2B5EF4-FFF2-40B4-BE49-F238E27FC236}">
                <a16:creationId xmlns:a16="http://schemas.microsoft.com/office/drawing/2014/main" id="{1B64505A-3F03-496B-836D-05C7B354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" y="332656"/>
            <a:ext cx="8568192" cy="3035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命中时的工作过程：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假设缓存块为</a:t>
            </a:r>
            <a:r>
              <a:rPr lang="zh-CN" altLang="en-US" sz="18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单体</a:t>
            </a:r>
            <a:r>
              <a:rPr lang="en-US" altLang="zh-CN" sz="18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RAM</a:t>
            </a:r>
            <a:r>
              <a:rPr lang="zh-CN" altLang="en-US" sz="1800" b="1" dirty="0">
                <a:latin typeface="宋体" panose="02010600030101010101" pitchFamily="2" charset="-122"/>
              </a:rPr>
              <a:t>、写策略为写回法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①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取</a:t>
            </a:r>
            <a:r>
              <a:rPr lang="zh-CN" altLang="en-US" sz="2200" b="1" dirty="0">
                <a:latin typeface="宋体" panose="02010600030101010101" pitchFamily="2" charset="-122"/>
              </a:rPr>
              <a:t>目录项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各</a:t>
            </a:r>
            <a:r>
              <a:rPr lang="zh-CN" altLang="en-US" sz="1600" b="1" dirty="0">
                <a:latin typeface="宋体" panose="02010600030101010101" pitchFamily="2" charset="-122"/>
              </a:rPr>
              <a:t>候选行的</a:t>
            </a:r>
            <a:r>
              <a:rPr lang="en-US" altLang="zh-CN" sz="1600" b="1" dirty="0">
                <a:latin typeface="宋体" panose="02010600030101010101" pitchFamily="2" charset="-122"/>
              </a:rPr>
              <a:t>V/Tag/LRU</a:t>
            </a:r>
            <a:r>
              <a:rPr lang="zh-CN" altLang="en-US" sz="1600" b="1" dirty="0">
                <a:latin typeface="宋体" panose="02010600030101010101" pitchFamily="2" charset="-122"/>
              </a:rPr>
              <a:t>等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②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标记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(V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及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Tag)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判断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是否命中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(≤1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行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</a:rPr>
              <a:t>③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取</a:t>
            </a:r>
            <a:r>
              <a:rPr lang="zh-CN" altLang="en-US" sz="2200" b="1" spc="-50" dirty="0">
                <a:latin typeface="宋体" panose="02010600030101010101" pitchFamily="2" charset="-122"/>
              </a:rPr>
              <a:t>目标块</a:t>
            </a:r>
            <a:r>
              <a:rPr lang="en-US" altLang="zh-CN" sz="1600" b="1" spc="-50" dirty="0">
                <a:latin typeface="宋体" panose="02010600030101010101" pitchFamily="2" charset="-122"/>
              </a:rPr>
              <a:t>(</a:t>
            </a:r>
            <a:r>
              <a:rPr lang="zh-CN" altLang="en-US" sz="1600" b="1" spc="-50" dirty="0">
                <a:solidFill>
                  <a:srgbClr val="0070C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1600" b="1" spc="-50" dirty="0">
                <a:latin typeface="宋体" panose="02010600030101010101" pitchFamily="2" charset="-122"/>
              </a:rPr>
              <a:t>取各</a:t>
            </a:r>
            <a:r>
              <a:rPr lang="zh-CN" altLang="en-US" sz="1600" b="1" dirty="0">
                <a:latin typeface="宋体" panose="02010600030101010101" pitchFamily="2" charset="-122"/>
              </a:rPr>
              <a:t>候选行</a:t>
            </a:r>
            <a:r>
              <a:rPr lang="en-US" altLang="zh-CN" sz="1600" b="1" spc="-50" dirty="0">
                <a:latin typeface="宋体" panose="02010600030101010101" pitchFamily="2" charset="-122"/>
              </a:rPr>
              <a:t>[</a:t>
            </a:r>
            <a:r>
              <a:rPr lang="zh-CN" altLang="en-US" sz="1600" b="1" spc="-50" dirty="0">
                <a:solidFill>
                  <a:srgbClr val="0070C0"/>
                </a:solidFill>
                <a:latin typeface="宋体" panose="02010600030101010101" pitchFamily="2" charset="-122"/>
              </a:rPr>
              <a:t>共用</a:t>
            </a:r>
            <a:r>
              <a:rPr lang="en-US" altLang="zh-CN" sz="1600" b="1" spc="-50" dirty="0">
                <a:latin typeface="宋体" panose="02010600030101010101" pitchFamily="2" charset="-122"/>
              </a:rPr>
              <a:t>MUX/</a:t>
            </a:r>
            <a:r>
              <a:rPr lang="zh-CN" altLang="en-US" sz="1600" b="1" spc="-50" dirty="0">
                <a:latin typeface="宋体" panose="02010600030101010101" pitchFamily="2" charset="-122"/>
              </a:rPr>
              <a:t>译码器</a:t>
            </a:r>
            <a:r>
              <a:rPr lang="en-US" altLang="zh-CN" sz="1600" b="1" spc="-50" dirty="0">
                <a:latin typeface="宋体" panose="02010600030101010101" pitchFamily="2" charset="-122"/>
              </a:rPr>
              <a:t>])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④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读</a:t>
            </a:r>
            <a:r>
              <a:rPr lang="zh-CN" altLang="en-US" sz="2200" b="1" spc="-50" dirty="0">
                <a:latin typeface="宋体" panose="02010600030101010101" pitchFamily="2" charset="-122"/>
              </a:rPr>
              <a:t>块内数据，或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2200" b="1" spc="-50" dirty="0">
                <a:latin typeface="宋体" panose="02010600030101010101" pitchFamily="2" charset="-122"/>
              </a:rPr>
              <a:t>块内数据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存</a:t>
            </a:r>
            <a:r>
              <a:rPr lang="zh-CN" altLang="en-US" sz="2200" b="1" spc="-50" dirty="0">
                <a:latin typeface="宋体" panose="02010600030101010101" pitchFamily="2" charset="-122"/>
                <a:sym typeface="+mn-ea"/>
              </a:rPr>
              <a:t>目标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块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⑤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通知</a:t>
            </a:r>
            <a:r>
              <a:rPr lang="zh-CN" altLang="en-US" sz="2200" b="1" dirty="0">
                <a:latin typeface="宋体" panose="02010600030101010101" pitchFamily="2" charset="-122"/>
              </a:rPr>
              <a:t>操作完成，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更新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候选行状态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sz="1600" b="1" dirty="0"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1600" b="1" spc="-50" dirty="0">
                <a:latin typeface="宋体" panose="02010600030101010101" pitchFamily="2" charset="-122"/>
                <a:sym typeface="+mn-ea"/>
              </a:rPr>
              <a:t>替换算法</a:t>
            </a:r>
            <a:r>
              <a:rPr lang="en-US" altLang="zh-CN" sz="1600" b="1" spc="-50" dirty="0">
                <a:latin typeface="宋体" panose="02010600030101010101" pitchFamily="2" charset="-122"/>
                <a:sym typeface="+mn-ea"/>
              </a:rPr>
              <a:t>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425" name="Text Box 6">
            <a:extLst>
              <a:ext uri="{FF2B5EF4-FFF2-40B4-BE49-F238E27FC236}">
                <a16:creationId xmlns:a16="http://schemas.microsoft.com/office/drawing/2014/main" id="{FC504B68-FE24-4907-95EB-D310FF8F9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46" y="836712"/>
            <a:ext cx="410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 marL="684213" indent="-744538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回顾：</a:t>
            </a:r>
            <a:r>
              <a:rPr lang="zh-CN" altLang="en-US" sz="1800" b="1" dirty="0">
                <a:latin typeface="宋体" panose="02010600030101010101" pitchFamily="2" charset="-122"/>
              </a:rPr>
              <a:t>缓存块中如何实现读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写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个字</a:t>
            </a:r>
            <a:r>
              <a:rPr lang="zh-CN" altLang="en-US" sz="1800" b="1" u="none" dirty="0">
                <a:latin typeface="宋体" panose="02010600030101010101" pitchFamily="2" charset="-122"/>
              </a:rPr>
              <a:t>？</a:t>
            </a:r>
            <a:endParaRPr lang="en-US" altLang="zh-CN" sz="1800" b="1" u="none" dirty="0">
              <a:latin typeface="宋体" panose="02010600030101010101" pitchFamily="2" charset="-122"/>
            </a:endParaRPr>
          </a:p>
        </p:txBody>
      </p:sp>
      <p:sp>
        <p:nvSpPr>
          <p:cNvPr id="462" name="Line 154">
            <a:extLst>
              <a:ext uri="{FF2B5EF4-FFF2-40B4-BE49-F238E27FC236}">
                <a16:creationId xmlns:a16="http://schemas.microsoft.com/office/drawing/2014/main" id="{85DAC5C6-FF4F-4881-AB16-9A51F9397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000" y="1916832"/>
            <a:ext cx="1116000" cy="180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sys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837044-75FE-400A-844B-35B506C15874}"/>
              </a:ext>
            </a:extLst>
          </p:cNvPr>
          <p:cNvGrpSpPr/>
          <p:nvPr/>
        </p:nvGrpSpPr>
        <p:grpSpPr>
          <a:xfrm>
            <a:off x="610933" y="3357328"/>
            <a:ext cx="4392408" cy="2088000"/>
            <a:chOff x="682765" y="3348000"/>
            <a:chExt cx="4392408" cy="2088000"/>
          </a:xfrm>
        </p:grpSpPr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CB6CE445-D46F-4F0A-BF83-7BAC609302E2}"/>
                </a:ext>
              </a:extLst>
            </p:cNvPr>
            <p:cNvGrpSpPr/>
            <p:nvPr/>
          </p:nvGrpSpPr>
          <p:grpSpPr>
            <a:xfrm>
              <a:off x="1907173" y="3348000"/>
              <a:ext cx="3168000" cy="432000"/>
              <a:chOff x="2945764" y="1808832"/>
              <a:chExt cx="3168000" cy="432000"/>
            </a:xfrm>
          </p:grpSpPr>
          <p:sp>
            <p:nvSpPr>
              <p:cNvPr id="509" name="Text Box 382">
                <a:extLst>
                  <a:ext uri="{FF2B5EF4-FFF2-40B4-BE49-F238E27FC236}">
                    <a16:creationId xmlns:a16="http://schemas.microsoft.com/office/drawing/2014/main" id="{6028DF74-E7E3-4EBA-AD2B-F3753DFD2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3764" y="1808832"/>
                <a:ext cx="1080000" cy="432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u="none" dirty="0">
                    <a:latin typeface="宋体" panose="02010600030101010101" pitchFamily="2" charset="-122"/>
                  </a:rPr>
                  <a:t>块内地址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10" name="Text Box 383">
                <a:extLst>
                  <a:ext uri="{FF2B5EF4-FFF2-40B4-BE49-F238E27FC236}">
                    <a16:creationId xmlns:a16="http://schemas.microsoft.com/office/drawing/2014/main" id="{B71CF2F3-F411-4854-89F7-2D5DC1BBCC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5764" y="1808832"/>
                <a:ext cx="540000" cy="432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u="none" dirty="0">
                    <a:latin typeface="宋体" panose="02010600030101010101" pitchFamily="2" charset="-122"/>
                  </a:rPr>
                  <a:t>主存</a:t>
                </a:r>
                <a:endParaRPr lang="en-US" altLang="zh-CN" sz="1600" b="1" u="none" dirty="0">
                  <a:latin typeface="宋体" panose="02010600030101010101" pitchFamily="2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600" b="1" u="none" dirty="0"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511" name="Text Box 384">
                <a:extLst>
                  <a:ext uri="{FF2B5EF4-FFF2-40B4-BE49-F238E27FC236}">
                    <a16:creationId xmlns:a16="http://schemas.microsoft.com/office/drawing/2014/main" id="{7C9C1928-DD8C-4682-A0D1-76F4C167CB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1764" y="2024832"/>
                <a:ext cx="612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u="none" dirty="0">
                    <a:latin typeface="宋体" panose="02010600030101010101" pitchFamily="2" charset="-122"/>
                  </a:rPr>
                  <a:t>索引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512" name="Text Box 385">
                <a:extLst>
                  <a:ext uri="{FF2B5EF4-FFF2-40B4-BE49-F238E27FC236}">
                    <a16:creationId xmlns:a16="http://schemas.microsoft.com/office/drawing/2014/main" id="{C45C02AD-5DEB-420E-813A-2220D2F184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764" y="2024832"/>
                <a:ext cx="936000" cy="216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标记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513" name="Text Box 257">
                <a:extLst>
                  <a:ext uri="{FF2B5EF4-FFF2-40B4-BE49-F238E27FC236}">
                    <a16:creationId xmlns:a16="http://schemas.microsoft.com/office/drawing/2014/main" id="{23A86B88-FF55-4C6A-BD2F-12E046C19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764" y="1808832"/>
                <a:ext cx="1548000" cy="2160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u="none" dirty="0">
                    <a:latin typeface="宋体" panose="02010600030101010101" pitchFamily="2" charset="-122"/>
                  </a:rPr>
                  <a:t>主存</a:t>
                </a:r>
                <a:r>
                  <a:rPr lang="zh-CN" altLang="en-US" sz="1400" b="1" u="none" dirty="0">
                    <a:latin typeface="宋体" panose="02010600030101010101" pitchFamily="2" charset="-122"/>
                  </a:rPr>
                  <a:t>块号</a:t>
                </a:r>
                <a:endParaRPr lang="en-US" altLang="zh-CN" sz="1400" b="1" u="none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EA67DCB9-9D73-4E3E-82EA-4509EBE1E685}"/>
                </a:ext>
              </a:extLst>
            </p:cNvPr>
            <p:cNvGrpSpPr/>
            <p:nvPr/>
          </p:nvGrpSpPr>
          <p:grpSpPr>
            <a:xfrm>
              <a:off x="1114765" y="5220000"/>
              <a:ext cx="2664161" cy="216000"/>
              <a:chOff x="1907704" y="4732678"/>
              <a:chExt cx="2664161" cy="216000"/>
            </a:xfrm>
          </p:grpSpPr>
          <p:sp>
            <p:nvSpPr>
              <p:cNvPr id="506" name="Text Box 136">
                <a:extLst>
                  <a:ext uri="{FF2B5EF4-FFF2-40B4-BE49-F238E27FC236}">
                    <a16:creationId xmlns:a16="http://schemas.microsoft.com/office/drawing/2014/main" id="{E91CB6C5-A12C-481A-B171-9C7FB992B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825" y="4732678"/>
                <a:ext cx="360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7" name="Text Box 309">
                <a:extLst>
                  <a:ext uri="{FF2B5EF4-FFF2-40B4-BE49-F238E27FC236}">
                    <a16:creationId xmlns:a16="http://schemas.microsoft.com/office/drawing/2014/main" id="{D4297DD2-C118-478A-97C4-69DFEB79E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4732678"/>
                <a:ext cx="504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/>
                  <a:t>＝</a:t>
                </a:r>
                <a:r>
                  <a:rPr lang="en-US" altLang="zh-CN" sz="1800" b="1" u="none" dirty="0"/>
                  <a:t>?</a:t>
                </a:r>
                <a:endParaRPr lang="zh-CN" altLang="en-US" sz="1800" b="1" u="none" dirty="0"/>
              </a:p>
            </p:txBody>
          </p:sp>
          <p:sp>
            <p:nvSpPr>
              <p:cNvPr id="508" name="Text Box 309">
                <a:extLst>
                  <a:ext uri="{FF2B5EF4-FFF2-40B4-BE49-F238E27FC236}">
                    <a16:creationId xmlns:a16="http://schemas.microsoft.com/office/drawing/2014/main" id="{40BCB37F-E5CA-4C70-985F-C013E3D95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865" y="4732678"/>
                <a:ext cx="504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/>
                  <a:t>＝</a:t>
                </a:r>
                <a:r>
                  <a:rPr lang="en-US" altLang="zh-CN" sz="1800" b="1" u="none" dirty="0"/>
                  <a:t>?</a:t>
                </a:r>
                <a:endParaRPr lang="zh-CN" altLang="en-US" sz="1800" b="1" u="none" dirty="0"/>
              </a:p>
            </p:txBody>
          </p:sp>
        </p:grp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7C9BAD71-482D-4A71-BBBC-043AB8ECD37A}"/>
                </a:ext>
              </a:extLst>
            </p:cNvPr>
            <p:cNvGrpSpPr/>
            <p:nvPr/>
          </p:nvGrpSpPr>
          <p:grpSpPr>
            <a:xfrm>
              <a:off x="682765" y="3996000"/>
              <a:ext cx="4392297" cy="975719"/>
              <a:chOff x="1979839" y="3825008"/>
              <a:chExt cx="4392297" cy="975719"/>
            </a:xfrm>
          </p:grpSpPr>
          <p:sp>
            <p:nvSpPr>
              <p:cNvPr id="467" name="Text Box 281">
                <a:extLst>
                  <a:ext uri="{FF2B5EF4-FFF2-40B4-BE49-F238E27FC236}">
                    <a16:creationId xmlns:a16="http://schemas.microsoft.com/office/drawing/2014/main" id="{BC19E157-3D00-43E4-80BB-01C5EA2B8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839" y="4077692"/>
                <a:ext cx="432000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zh-CN" altLang="en-US" sz="1600" b="1" u="none" dirty="0">
                    <a:latin typeface="宋体" panose="02010600030101010101" pitchFamily="2" charset="-122"/>
                  </a:rPr>
                  <a:t>组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68" name="Text Box 283">
                <a:extLst>
                  <a:ext uri="{FF2B5EF4-FFF2-40B4-BE49-F238E27FC236}">
                    <a16:creationId xmlns:a16="http://schemas.microsoft.com/office/drawing/2014/main" id="{141AB74B-1062-4B41-8D5F-19180FF8E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839" y="4437008"/>
                <a:ext cx="432000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u="none" dirty="0">
                    <a:latin typeface="宋体" panose="02010600030101010101" pitchFamily="2" charset="-122"/>
                  </a:rPr>
                  <a:t>组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469" name="Text Box 284">
                <a:extLst>
                  <a:ext uri="{FF2B5EF4-FFF2-40B4-BE49-F238E27FC236}">
                    <a16:creationId xmlns:a16="http://schemas.microsoft.com/office/drawing/2014/main" id="{83416DBB-A3F2-48D5-AD35-07F0F73F2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839" y="4076105"/>
                <a:ext cx="288000" cy="72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endParaRPr lang="zh-CN" altLang="zh-CN" sz="1600" b="1" u="none">
                  <a:latin typeface="宋体" panose="02010600030101010101" pitchFamily="2" charset="-122"/>
                </a:endParaRPr>
              </a:p>
            </p:txBody>
          </p:sp>
          <p:sp>
            <p:nvSpPr>
              <p:cNvPr id="470" name="Text Box 286">
                <a:extLst>
                  <a:ext uri="{FF2B5EF4-FFF2-40B4-BE49-F238E27FC236}">
                    <a16:creationId xmlns:a16="http://schemas.microsoft.com/office/drawing/2014/main" id="{84540E56-48AC-4B7D-9C93-74AE62CA2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5960" y="4077168"/>
                <a:ext cx="936000" cy="72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zh-CN" altLang="zh-CN" sz="1800" b="1" u="none">
                  <a:latin typeface="宋体" panose="02010600030101010101" pitchFamily="2" charset="-122"/>
                </a:endParaRPr>
              </a:p>
            </p:txBody>
          </p:sp>
          <p:sp>
            <p:nvSpPr>
              <p:cNvPr id="471" name="Line 287">
                <a:extLst>
                  <a:ext uri="{FF2B5EF4-FFF2-40B4-BE49-F238E27FC236}">
                    <a16:creationId xmlns:a16="http://schemas.microsoft.com/office/drawing/2014/main" id="{2C4892EF-8CC4-464E-B8A1-696615BEC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5960" y="4292005"/>
                <a:ext cx="936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" name="Line 288">
                <a:extLst>
                  <a:ext uri="{FF2B5EF4-FFF2-40B4-BE49-F238E27FC236}">
                    <a16:creationId xmlns:a16="http://schemas.microsoft.com/office/drawing/2014/main" id="{6D35C80F-AEDB-42AA-B2DC-26AB76ED8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5960" y="4437008"/>
                <a:ext cx="936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" name="Line 289">
                <a:extLst>
                  <a:ext uri="{FF2B5EF4-FFF2-40B4-BE49-F238E27FC236}">
                    <a16:creationId xmlns:a16="http://schemas.microsoft.com/office/drawing/2014/main" id="{2B821666-5984-4B07-935A-2D46C6A77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5960" y="4653008"/>
                <a:ext cx="936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" name="Line 291">
                <a:extLst>
                  <a:ext uri="{FF2B5EF4-FFF2-40B4-BE49-F238E27FC236}">
                    <a16:creationId xmlns:a16="http://schemas.microsoft.com/office/drawing/2014/main" id="{8C3F8EFB-39E0-4117-AA71-4B84D2B7A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89331" y="4077008"/>
                <a:ext cx="0" cy="720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5" name="Line 292">
                <a:extLst>
                  <a:ext uri="{FF2B5EF4-FFF2-40B4-BE49-F238E27FC236}">
                    <a16:creationId xmlns:a16="http://schemas.microsoft.com/office/drawing/2014/main" id="{B988F0D0-A146-4443-A733-A35750B49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3387" y="4077692"/>
                <a:ext cx="0" cy="720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" name="Text Box 294">
                <a:extLst>
                  <a:ext uri="{FF2B5EF4-FFF2-40B4-BE49-F238E27FC236}">
                    <a16:creationId xmlns:a16="http://schemas.microsoft.com/office/drawing/2014/main" id="{CE56DBC7-B282-446D-B89D-A21CB9144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871" y="4077072"/>
                <a:ext cx="504000" cy="720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endParaRPr lang="zh-CN" altLang="zh-CN" sz="1600" b="1" u="none">
                  <a:latin typeface="宋体" panose="02010600030101010101" pitchFamily="2" charset="-122"/>
                </a:endParaRPr>
              </a:p>
            </p:txBody>
          </p:sp>
          <p:sp>
            <p:nvSpPr>
              <p:cNvPr id="477" name="Line 295">
                <a:extLst>
                  <a:ext uri="{FF2B5EF4-FFF2-40B4-BE49-F238E27FC236}">
                    <a16:creationId xmlns:a16="http://schemas.microsoft.com/office/drawing/2014/main" id="{51582E5B-0823-4D21-8932-CE144D8F8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4343" y="4292005"/>
                <a:ext cx="792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8" name="Line 296">
                <a:extLst>
                  <a:ext uri="{FF2B5EF4-FFF2-40B4-BE49-F238E27FC236}">
                    <a16:creationId xmlns:a16="http://schemas.microsoft.com/office/drawing/2014/main" id="{48B62315-31A9-48D8-B0C8-83BC1C0D5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2756" y="4437008"/>
                <a:ext cx="792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9" name="Line 297">
                <a:extLst>
                  <a:ext uri="{FF2B5EF4-FFF2-40B4-BE49-F238E27FC236}">
                    <a16:creationId xmlns:a16="http://schemas.microsoft.com/office/drawing/2014/main" id="{A965ED20-826C-4610-9F8F-00F87C2B7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2247" y="4653008"/>
                <a:ext cx="792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0" name="Text Box 301">
                <a:extLst>
                  <a:ext uri="{FF2B5EF4-FFF2-40B4-BE49-F238E27FC236}">
                    <a16:creationId xmlns:a16="http://schemas.microsoft.com/office/drawing/2014/main" id="{EF81855F-6674-41EE-B627-F40067D19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1862" y="4437008"/>
                <a:ext cx="648000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1   p</a:t>
                </a:r>
              </a:p>
            </p:txBody>
          </p:sp>
          <p:sp>
            <p:nvSpPr>
              <p:cNvPr id="481" name="Text Box 324">
                <a:extLst>
                  <a:ext uri="{FF2B5EF4-FFF2-40B4-BE49-F238E27FC236}">
                    <a16:creationId xmlns:a16="http://schemas.microsoft.com/office/drawing/2014/main" id="{E0E10C24-0A41-4FD6-8C5B-FBC860DDC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9" y="3825008"/>
                <a:ext cx="504049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zh-CN" altLang="en-US" sz="1600" b="1" u="none" dirty="0">
                    <a:latin typeface="宋体" panose="02010600030101010101" pitchFamily="2" charset="-122"/>
                  </a:rPr>
                  <a:t>行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82" name="Text Box 325">
                <a:extLst>
                  <a:ext uri="{FF2B5EF4-FFF2-40B4-BE49-F238E27FC236}">
                    <a16:creationId xmlns:a16="http://schemas.microsoft.com/office/drawing/2014/main" id="{A69F2BF4-FA7F-4179-8BEB-58EF2D968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072" y="3825008"/>
                <a:ext cx="576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u="none" dirty="0">
                    <a:latin typeface="宋体" panose="02010600030101010101" pitchFamily="2" charset="-122"/>
                  </a:rPr>
                  <a:t>行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n-1</a:t>
                </a:r>
              </a:p>
            </p:txBody>
          </p:sp>
          <p:sp>
            <p:nvSpPr>
              <p:cNvPr id="483" name="Text Box 326">
                <a:extLst>
                  <a:ext uri="{FF2B5EF4-FFF2-40B4-BE49-F238E27FC236}">
                    <a16:creationId xmlns:a16="http://schemas.microsoft.com/office/drawing/2014/main" id="{298991D8-41F8-4B2D-BE6B-DB1CC0051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960" y="4365103"/>
                <a:ext cx="360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84" name="Line 331">
                <a:extLst>
                  <a:ext uri="{FF2B5EF4-FFF2-40B4-BE49-F238E27FC236}">
                    <a16:creationId xmlns:a16="http://schemas.microsoft.com/office/drawing/2014/main" id="{E1653175-80E1-4BEE-9BD4-5BAFD6B6C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2000" y="3861072"/>
                <a:ext cx="0" cy="180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" name="Line 332">
                <a:extLst>
                  <a:ext uri="{FF2B5EF4-FFF2-40B4-BE49-F238E27FC236}">
                    <a16:creationId xmlns:a16="http://schemas.microsoft.com/office/drawing/2014/main" id="{4106190E-97AE-40D9-B76A-B31140120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2136" y="3861072"/>
                <a:ext cx="0" cy="180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" name="Line 333">
                <a:extLst>
                  <a:ext uri="{FF2B5EF4-FFF2-40B4-BE49-F238E27FC236}">
                    <a16:creationId xmlns:a16="http://schemas.microsoft.com/office/drawing/2014/main" id="{343DCC62-4CC4-4528-A918-4424E51F2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8136" y="3933502"/>
                <a:ext cx="504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7" name="Line 334">
                <a:extLst>
                  <a:ext uri="{FF2B5EF4-FFF2-40B4-BE49-F238E27FC236}">
                    <a16:creationId xmlns:a16="http://schemas.microsoft.com/office/drawing/2014/main" id="{BFEF1D15-4B51-4055-9D9B-A5820DF8A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2000" y="3933502"/>
                <a:ext cx="504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" name="Line 331">
                <a:extLst>
                  <a:ext uri="{FF2B5EF4-FFF2-40B4-BE49-F238E27FC236}">
                    <a16:creationId xmlns:a16="http://schemas.microsoft.com/office/drawing/2014/main" id="{47C77D35-0CAC-46BC-B785-71804D945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1839" y="3861072"/>
                <a:ext cx="0" cy="180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" name="Line 332">
                <a:extLst>
                  <a:ext uri="{FF2B5EF4-FFF2-40B4-BE49-F238E27FC236}">
                    <a16:creationId xmlns:a16="http://schemas.microsoft.com/office/drawing/2014/main" id="{D5E76379-0D66-43D9-AE9E-F7F568BCF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960" y="3861072"/>
                <a:ext cx="0" cy="180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0" name="Line 333">
                <a:extLst>
                  <a:ext uri="{FF2B5EF4-FFF2-40B4-BE49-F238E27FC236}">
                    <a16:creationId xmlns:a16="http://schemas.microsoft.com/office/drawing/2014/main" id="{C5BF51A9-B1B3-4295-BBE4-9E4B04F63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3960" y="3933478"/>
                <a:ext cx="6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" name="Line 334">
                <a:extLst>
                  <a:ext uri="{FF2B5EF4-FFF2-40B4-BE49-F238E27FC236}">
                    <a16:creationId xmlns:a16="http://schemas.microsoft.com/office/drawing/2014/main" id="{A363E983-994B-4484-8CCB-3CBCB4ACD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1839" y="3933478"/>
                <a:ext cx="6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" name="Text Box 285">
                <a:extLst>
                  <a:ext uri="{FF2B5EF4-FFF2-40B4-BE49-F238E27FC236}">
                    <a16:creationId xmlns:a16="http://schemas.microsoft.com/office/drawing/2014/main" id="{06D9F1D0-25E4-48CC-BAE3-D429E2B716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760" y="4077196"/>
                <a:ext cx="1727200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V</a:t>
                </a:r>
                <a:r>
                  <a:rPr lang="zh-CN" altLang="en-US" sz="1200" b="1" u="none" dirty="0">
                    <a:latin typeface="宋体" panose="02010600030101010101" pitchFamily="2" charset="-122"/>
                  </a:rPr>
                  <a:t>  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Tag    </a:t>
                </a:r>
                <a:r>
                  <a:rPr lang="zh-CN" altLang="en-US" sz="1600" b="1" u="none" dirty="0">
                    <a:latin typeface="宋体" panose="02010600030101010101" pitchFamily="2" charset="-122"/>
                  </a:rPr>
                  <a:t>缓存块</a:t>
                </a:r>
              </a:p>
            </p:txBody>
          </p:sp>
          <p:sp>
            <p:nvSpPr>
              <p:cNvPr id="493" name="Text Box 284">
                <a:extLst>
                  <a:ext uri="{FF2B5EF4-FFF2-40B4-BE49-F238E27FC236}">
                    <a16:creationId xmlns:a16="http://schemas.microsoft.com/office/drawing/2014/main" id="{E78DEAA0-ADCC-4FD8-BF5A-30681DB3C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4078660"/>
                <a:ext cx="288000" cy="72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endParaRPr lang="zh-CN" altLang="zh-CN" sz="1600" b="1" u="none">
                  <a:latin typeface="宋体" panose="02010600030101010101" pitchFamily="2" charset="-122"/>
                </a:endParaRPr>
              </a:p>
            </p:txBody>
          </p:sp>
          <p:sp>
            <p:nvSpPr>
              <p:cNvPr id="494" name="Text Box 286">
                <a:extLst>
                  <a:ext uri="{FF2B5EF4-FFF2-40B4-BE49-F238E27FC236}">
                    <a16:creationId xmlns:a16="http://schemas.microsoft.com/office/drawing/2014/main" id="{8D4CE1BB-5D8D-48FE-A5D3-D32277F1C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121" y="4080203"/>
                <a:ext cx="936000" cy="72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zh-CN" altLang="zh-CN" sz="1800" b="1" u="none">
                  <a:latin typeface="宋体" panose="02010600030101010101" pitchFamily="2" charset="-122"/>
                </a:endParaRPr>
              </a:p>
            </p:txBody>
          </p:sp>
          <p:sp>
            <p:nvSpPr>
              <p:cNvPr id="495" name="Line 287">
                <a:extLst>
                  <a:ext uri="{FF2B5EF4-FFF2-40B4-BE49-F238E27FC236}">
                    <a16:creationId xmlns:a16="http://schemas.microsoft.com/office/drawing/2014/main" id="{2719F947-204C-4837-9458-860875147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36121" y="4294560"/>
                <a:ext cx="936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6" name="Line 288">
                <a:extLst>
                  <a:ext uri="{FF2B5EF4-FFF2-40B4-BE49-F238E27FC236}">
                    <a16:creationId xmlns:a16="http://schemas.microsoft.com/office/drawing/2014/main" id="{BEDA86B9-8446-4923-9947-51796763A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6121" y="4437008"/>
                <a:ext cx="936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" name="Line 289">
                <a:extLst>
                  <a:ext uri="{FF2B5EF4-FFF2-40B4-BE49-F238E27FC236}">
                    <a16:creationId xmlns:a16="http://schemas.microsoft.com/office/drawing/2014/main" id="{4FC3D158-C006-4B75-AD70-99730DF12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6121" y="4653008"/>
                <a:ext cx="936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8" name="Line 291">
                <a:extLst>
                  <a:ext uri="{FF2B5EF4-FFF2-40B4-BE49-F238E27FC236}">
                    <a16:creationId xmlns:a16="http://schemas.microsoft.com/office/drawing/2014/main" id="{DCDAA4D6-630C-4C91-8C72-4B2627643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2247" y="4077552"/>
                <a:ext cx="0" cy="720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9" name="Line 292">
                <a:extLst>
                  <a:ext uri="{FF2B5EF4-FFF2-40B4-BE49-F238E27FC236}">
                    <a16:creationId xmlns:a16="http://schemas.microsoft.com/office/drawing/2014/main" id="{36D152DF-A2A7-4C40-97AA-A617BACD4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56247" y="4080727"/>
                <a:ext cx="0" cy="720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0" name="Text Box 294">
                <a:extLst>
                  <a:ext uri="{FF2B5EF4-FFF2-40B4-BE49-F238E27FC236}">
                    <a16:creationId xmlns:a16="http://schemas.microsoft.com/office/drawing/2014/main" id="{F065AA1A-9E96-4D2C-9019-8F1691978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4079627"/>
                <a:ext cx="504000" cy="720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endParaRPr lang="zh-CN" altLang="zh-CN" sz="1600" b="1" u="none">
                  <a:latin typeface="宋体" panose="02010600030101010101" pitchFamily="2" charset="-122"/>
                </a:endParaRPr>
              </a:p>
            </p:txBody>
          </p:sp>
          <p:sp>
            <p:nvSpPr>
              <p:cNvPr id="501" name="Line 295">
                <a:extLst>
                  <a:ext uri="{FF2B5EF4-FFF2-40B4-BE49-F238E27FC236}">
                    <a16:creationId xmlns:a16="http://schemas.microsoft.com/office/drawing/2014/main" id="{6532AE28-7956-4376-BA52-F3C71D39C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4504" y="4294560"/>
                <a:ext cx="792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" name="Line 296">
                <a:extLst>
                  <a:ext uri="{FF2B5EF4-FFF2-40B4-BE49-F238E27FC236}">
                    <a16:creationId xmlns:a16="http://schemas.microsoft.com/office/drawing/2014/main" id="{1D188843-4B74-4958-BEDF-CA5FB50CA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917" y="4437008"/>
                <a:ext cx="792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" name="Line 297">
                <a:extLst>
                  <a:ext uri="{FF2B5EF4-FFF2-40B4-BE49-F238E27FC236}">
                    <a16:creationId xmlns:a16="http://schemas.microsoft.com/office/drawing/2014/main" id="{B50E0807-9C35-401B-A1DF-D0E5E9AAD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4504" y="4653008"/>
                <a:ext cx="792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4" name="Text Box 301">
                <a:extLst>
                  <a:ext uri="{FF2B5EF4-FFF2-40B4-BE49-F238E27FC236}">
                    <a16:creationId xmlns:a16="http://schemas.microsoft.com/office/drawing/2014/main" id="{D15D430B-E8DB-425B-8D66-BE7EC48FF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023" y="4437008"/>
                <a:ext cx="648000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1   p</a:t>
                </a:r>
              </a:p>
            </p:txBody>
          </p:sp>
          <p:sp>
            <p:nvSpPr>
              <p:cNvPr id="505" name="Text Box 285">
                <a:extLst>
                  <a:ext uri="{FF2B5EF4-FFF2-40B4-BE49-F238E27FC236}">
                    <a16:creationId xmlns:a16="http://schemas.microsoft.com/office/drawing/2014/main" id="{5EB2A164-FD53-466C-A6EA-1D4D4A7F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921" y="4080231"/>
                <a:ext cx="1727200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V</a:t>
                </a:r>
                <a:r>
                  <a:rPr lang="zh-CN" altLang="en-US" sz="1200" b="1" u="none" dirty="0">
                    <a:latin typeface="宋体" panose="02010600030101010101" pitchFamily="2" charset="-122"/>
                  </a:rPr>
                  <a:t>  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Tag    </a:t>
                </a:r>
                <a:r>
                  <a:rPr lang="zh-CN" altLang="en-US" sz="1600" b="1" u="none" dirty="0">
                    <a:latin typeface="宋体" panose="02010600030101010101" pitchFamily="2" charset="-122"/>
                  </a:rPr>
                  <a:t>缓存块</a:t>
                </a:r>
              </a:p>
            </p:txBody>
          </p:sp>
        </p:grpSp>
      </p:grpSp>
      <p:grpSp>
        <p:nvGrpSpPr>
          <p:cNvPr id="514" name="组合 513">
            <a:extLst>
              <a:ext uri="{FF2B5EF4-FFF2-40B4-BE49-F238E27FC236}">
                <a16:creationId xmlns:a16="http://schemas.microsoft.com/office/drawing/2014/main" id="{2548AC7A-320E-4E37-A307-DDDE557551FB}"/>
              </a:ext>
            </a:extLst>
          </p:cNvPr>
          <p:cNvGrpSpPr/>
          <p:nvPr/>
        </p:nvGrpSpPr>
        <p:grpSpPr>
          <a:xfrm>
            <a:off x="1114988" y="4761326"/>
            <a:ext cx="2483996" cy="468000"/>
            <a:chOff x="2051719" y="3695500"/>
            <a:chExt cx="2485179" cy="547900"/>
          </a:xfrm>
        </p:grpSpPr>
        <p:sp>
          <p:nvSpPr>
            <p:cNvPr id="515" name="Line 321">
              <a:extLst>
                <a:ext uri="{FF2B5EF4-FFF2-40B4-BE49-F238E27FC236}">
                  <a16:creationId xmlns:a16="http://schemas.microsoft.com/office/drawing/2014/main" id="{EAAFF74F-676A-4EEE-A873-7304ECBA1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898" y="3695500"/>
              <a:ext cx="0" cy="54789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Line 321">
              <a:extLst>
                <a:ext uri="{FF2B5EF4-FFF2-40B4-BE49-F238E27FC236}">
                  <a16:creationId xmlns:a16="http://schemas.microsoft.com/office/drawing/2014/main" id="{40E16646-69BC-4467-941B-6327E2B01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719" y="3695502"/>
              <a:ext cx="0" cy="54789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321">
              <a:extLst>
                <a:ext uri="{FF2B5EF4-FFF2-40B4-BE49-F238E27FC236}">
                  <a16:creationId xmlns:a16="http://schemas.microsoft.com/office/drawing/2014/main" id="{4B073D7B-0A6B-4C5F-9D6F-149FB5F9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898" y="3695504"/>
              <a:ext cx="0" cy="54789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Line 321">
              <a:extLst>
                <a:ext uri="{FF2B5EF4-FFF2-40B4-BE49-F238E27FC236}">
                  <a16:creationId xmlns:a16="http://schemas.microsoft.com/office/drawing/2014/main" id="{EFD36554-DE7E-4F5D-8127-EC055C6E0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1959" y="3695500"/>
              <a:ext cx="0" cy="5478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9" name="Rectangle 326">
            <a:extLst>
              <a:ext uri="{FF2B5EF4-FFF2-40B4-BE49-F238E27FC236}">
                <a16:creationId xmlns:a16="http://schemas.microsoft.com/office/drawing/2014/main" id="{BA1F75AE-C71A-4FF5-B7B2-39506E7F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998" y="836712"/>
            <a:ext cx="3960000" cy="288000"/>
          </a:xfrm>
          <a:prstGeom prst="rect">
            <a:avLst/>
          </a:prstGeom>
          <a:noFill/>
          <a:ln w="15875">
            <a:noFill/>
            <a:prstDash val="sysDash"/>
            <a:miter lim="800000"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有单体</a:t>
            </a:r>
            <a:r>
              <a:rPr lang="en-US" altLang="zh-CN" sz="1600" b="1" dirty="0">
                <a:latin typeface="宋体" panose="02010600030101010101" pitchFamily="2" charset="-122"/>
              </a:rPr>
              <a:t>RAM(Flash</a:t>
            </a:r>
            <a:r>
              <a:rPr lang="zh-CN" altLang="en-US" sz="1600" b="1" dirty="0">
                <a:latin typeface="宋体" panose="02010600030101010101" pitchFamily="2" charset="-122"/>
              </a:rPr>
              <a:t>常用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、多体并行</a:t>
            </a:r>
            <a:r>
              <a:rPr lang="en-US" altLang="zh-CN" sz="1600" b="1" dirty="0">
                <a:latin typeface="宋体" panose="02010600030101010101" pitchFamily="2" charset="-122"/>
              </a:rPr>
              <a:t>RAM</a:t>
            </a:r>
            <a:r>
              <a:rPr lang="zh-CN" altLang="en-US" sz="1600" b="1" dirty="0">
                <a:latin typeface="宋体" panose="02010600030101010101" pitchFamily="2" charset="-122"/>
              </a:rPr>
              <a:t>两种</a:t>
            </a:r>
            <a:endParaRPr lang="en-US" altLang="zh-CN" sz="1600" b="1" dirty="0">
              <a:latin typeface="宋体" panose="02010600030101010101" pitchFamily="2" charset="-122"/>
              <a:sym typeface="+mn-ea"/>
            </a:endParaRPr>
          </a:p>
        </p:txBody>
      </p:sp>
      <p:grpSp>
        <p:nvGrpSpPr>
          <p:cNvPr id="539" name="组合 538">
            <a:extLst>
              <a:ext uri="{FF2B5EF4-FFF2-40B4-BE49-F238E27FC236}">
                <a16:creationId xmlns:a16="http://schemas.microsoft.com/office/drawing/2014/main" id="{F1673D75-C1D9-4346-BA8F-7B014B852953}"/>
              </a:ext>
            </a:extLst>
          </p:cNvPr>
          <p:cNvGrpSpPr/>
          <p:nvPr/>
        </p:nvGrpSpPr>
        <p:grpSpPr>
          <a:xfrm>
            <a:off x="4499341" y="3789328"/>
            <a:ext cx="1548827" cy="1764000"/>
            <a:chOff x="4716000" y="3789000"/>
            <a:chExt cx="1548827" cy="1764000"/>
          </a:xfrm>
        </p:grpSpPr>
        <p:sp>
          <p:nvSpPr>
            <p:cNvPr id="540" name="Text Box 120">
              <a:extLst>
                <a:ext uri="{FF2B5EF4-FFF2-40B4-BE49-F238E27FC236}">
                  <a16:creationId xmlns:a16="http://schemas.microsoft.com/office/drawing/2014/main" id="{6C1CB254-3690-4610-ABF2-D847FE8D2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827" y="486900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270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MUX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541" name="Text Box 136">
              <a:extLst>
                <a:ext uri="{FF2B5EF4-FFF2-40B4-BE49-F238E27FC236}">
                  <a16:creationId xmlns:a16="http://schemas.microsoft.com/office/drawing/2014/main" id="{CD7D41C6-15BE-44D1-B4C2-0E5B1F3D2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827" y="4977000"/>
              <a:ext cx="18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vert270" wrap="none"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542" name="Line 121">
              <a:extLst>
                <a:ext uri="{FF2B5EF4-FFF2-40B4-BE49-F238E27FC236}">
                  <a16:creationId xmlns:a16="http://schemas.microsoft.com/office/drawing/2014/main" id="{0E0445B2-3478-45FF-BE00-E67CC3FFC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4827" y="4941000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Line 121">
              <a:extLst>
                <a:ext uri="{FF2B5EF4-FFF2-40B4-BE49-F238E27FC236}">
                  <a16:creationId xmlns:a16="http://schemas.microsoft.com/office/drawing/2014/main" id="{0A3D72BE-1584-4B0A-86A7-2161C7598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4827" y="5229000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Line 154">
              <a:extLst>
                <a:ext uri="{FF2B5EF4-FFF2-40B4-BE49-F238E27FC236}">
                  <a16:creationId xmlns:a16="http://schemas.microsoft.com/office/drawing/2014/main" id="{5BB2E045-0CF2-4809-9859-BDF86FB89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4827" y="3969000"/>
              <a:ext cx="0" cy="158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Line 154">
              <a:extLst>
                <a:ext uri="{FF2B5EF4-FFF2-40B4-BE49-F238E27FC236}">
                  <a16:creationId xmlns:a16="http://schemas.microsoft.com/office/drawing/2014/main" id="{41E8DF78-0C27-4BDE-818B-6D3CFEFAB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8827" y="4653000"/>
              <a:ext cx="2160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Text Box 329">
              <a:extLst>
                <a:ext uri="{FF2B5EF4-FFF2-40B4-BE49-F238E27FC236}">
                  <a16:creationId xmlns:a16="http://schemas.microsoft.com/office/drawing/2014/main" id="{B0A0D643-8D5B-455A-9A87-D816C7FC3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827" y="497700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DO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547" name="Line 154">
              <a:extLst>
                <a:ext uri="{FF2B5EF4-FFF2-40B4-BE49-F238E27FC236}">
                  <a16:creationId xmlns:a16="http://schemas.microsoft.com/office/drawing/2014/main" id="{A8F35037-BE7D-4232-BCBE-A7C4005AF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8827" y="4653000"/>
              <a:ext cx="0" cy="21604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Line 121">
              <a:extLst>
                <a:ext uri="{FF2B5EF4-FFF2-40B4-BE49-F238E27FC236}">
                  <a16:creationId xmlns:a16="http://schemas.microsoft.com/office/drawing/2014/main" id="{B7B1EAE7-70C2-4FAD-A071-E940755DB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6827" y="5085000"/>
              <a:ext cx="216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Line 121">
              <a:extLst>
                <a:ext uri="{FF2B5EF4-FFF2-40B4-BE49-F238E27FC236}">
                  <a16:creationId xmlns:a16="http://schemas.microsoft.com/office/drawing/2014/main" id="{A83147CE-45C1-44DC-882B-275658AD1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6000" y="3789000"/>
              <a:ext cx="0" cy="180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Line 121">
              <a:extLst>
                <a:ext uri="{FF2B5EF4-FFF2-40B4-BE49-F238E27FC236}">
                  <a16:creationId xmlns:a16="http://schemas.microsoft.com/office/drawing/2014/main" id="{0AA15804-BFC6-4A7F-8E27-5B346B835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000" y="3969000"/>
              <a:ext cx="1188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C856F225-D637-482E-A746-E48E65377DAA}"/>
              </a:ext>
            </a:extLst>
          </p:cNvPr>
          <p:cNvGrpSpPr/>
          <p:nvPr/>
        </p:nvGrpSpPr>
        <p:grpSpPr>
          <a:xfrm>
            <a:off x="396168" y="3789328"/>
            <a:ext cx="4211173" cy="2556000"/>
            <a:chOff x="684827" y="3672000"/>
            <a:chExt cx="4211173" cy="2556000"/>
          </a:xfrm>
        </p:grpSpPr>
        <p:sp>
          <p:nvSpPr>
            <p:cNvPr id="582" name="Line 106">
              <a:extLst>
                <a:ext uri="{FF2B5EF4-FFF2-40B4-BE49-F238E27FC236}">
                  <a16:creationId xmlns:a16="http://schemas.microsoft.com/office/drawing/2014/main" id="{FE65ED56-6626-4905-AE78-24BC6927F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827" y="5328000"/>
              <a:ext cx="0" cy="252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Line 321">
              <a:extLst>
                <a:ext uri="{FF2B5EF4-FFF2-40B4-BE49-F238E27FC236}">
                  <a16:creationId xmlns:a16="http://schemas.microsoft.com/office/drawing/2014/main" id="{9D4AC0DC-60AB-4D69-B583-05B349A3B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4803" y="5328000"/>
              <a:ext cx="0" cy="18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Line 106">
              <a:extLst>
                <a:ext uri="{FF2B5EF4-FFF2-40B4-BE49-F238E27FC236}">
                  <a16:creationId xmlns:a16="http://schemas.microsoft.com/office/drawing/2014/main" id="{2441EF77-E47C-437A-80A5-BD8196E75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827" y="5328000"/>
              <a:ext cx="0" cy="252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Line 321">
              <a:extLst>
                <a:ext uri="{FF2B5EF4-FFF2-40B4-BE49-F238E27FC236}">
                  <a16:creationId xmlns:a16="http://schemas.microsoft.com/office/drawing/2014/main" id="{4F3CAF7C-FC0A-4BBA-A5FE-86D8C949F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4691" y="5328000"/>
              <a:ext cx="0" cy="18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Line 134">
              <a:extLst>
                <a:ext uri="{FF2B5EF4-FFF2-40B4-BE49-F238E27FC236}">
                  <a16:creationId xmlns:a16="http://schemas.microsoft.com/office/drawing/2014/main" id="{FB76792D-A0E5-4F0F-8EBA-F021C0D7D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803" y="5508000"/>
              <a:ext cx="244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Text Box 276">
              <a:extLst>
                <a:ext uri="{FF2B5EF4-FFF2-40B4-BE49-F238E27FC236}">
                  <a16:creationId xmlns:a16="http://schemas.microsoft.com/office/drawing/2014/main" id="{5DA15DB2-3A62-43F4-A8AD-BD04901D3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427" y="5139033"/>
              <a:ext cx="14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588" name="直接箭头连接符 157">
              <a:extLst>
                <a:ext uri="{FF2B5EF4-FFF2-40B4-BE49-F238E27FC236}">
                  <a16:creationId xmlns:a16="http://schemas.microsoft.com/office/drawing/2014/main" id="{77C53322-CF3B-4F86-A680-B0BAF347D822}"/>
                </a:ext>
              </a:extLst>
            </p:cNvPr>
            <p:cNvCxnSpPr/>
            <p:nvPr/>
          </p:nvCxnSpPr>
          <p:spPr bwMode="auto">
            <a:xfrm flipH="1">
              <a:off x="1944000" y="5220000"/>
              <a:ext cx="3" cy="57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589" name="Text Box 329">
              <a:extLst>
                <a:ext uri="{FF2B5EF4-FFF2-40B4-BE49-F238E27FC236}">
                  <a16:creationId xmlns:a16="http://schemas.microsoft.com/office/drawing/2014/main" id="{CFF2D518-6F81-49C9-A1BF-C93D11EF7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000" y="5796000"/>
              <a:ext cx="396000" cy="18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90" name="Line 121">
              <a:extLst>
                <a:ext uri="{FF2B5EF4-FFF2-40B4-BE49-F238E27FC236}">
                  <a16:creationId xmlns:a16="http://schemas.microsoft.com/office/drawing/2014/main" id="{2ADF8354-4146-412D-8FBF-123EE8EC7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000" y="5652000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Text Box 136">
              <a:extLst>
                <a:ext uri="{FF2B5EF4-FFF2-40B4-BE49-F238E27FC236}">
                  <a16:creationId xmlns:a16="http://schemas.microsoft.com/office/drawing/2014/main" id="{059F7CC2-315C-499F-A198-79A9D9120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000" y="5616000"/>
              <a:ext cx="18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4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592" name="Line 121">
              <a:extLst>
                <a:ext uri="{FF2B5EF4-FFF2-40B4-BE49-F238E27FC236}">
                  <a16:creationId xmlns:a16="http://schemas.microsoft.com/office/drawing/2014/main" id="{A9C820C9-91BD-41C9-956C-42EF53D52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6000" y="5652000"/>
              <a:ext cx="1908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" name="Line 121">
              <a:extLst>
                <a:ext uri="{FF2B5EF4-FFF2-40B4-BE49-F238E27FC236}">
                  <a16:creationId xmlns:a16="http://schemas.microsoft.com/office/drawing/2014/main" id="{174F77F4-8A66-4128-AED7-4224FF10F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000" y="5220000"/>
              <a:ext cx="0" cy="43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" name="Line 121">
              <a:extLst>
                <a:ext uri="{FF2B5EF4-FFF2-40B4-BE49-F238E27FC236}">
                  <a16:creationId xmlns:a16="http://schemas.microsoft.com/office/drawing/2014/main" id="{56CE53D9-8E6F-4FA8-87EB-91D76A4CD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000" y="5976000"/>
              <a:ext cx="0" cy="25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" name="Line 121">
              <a:extLst>
                <a:ext uri="{FF2B5EF4-FFF2-40B4-BE49-F238E27FC236}">
                  <a16:creationId xmlns:a16="http://schemas.microsoft.com/office/drawing/2014/main" id="{4AA0BD1F-89B7-415F-9727-374D69E07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827" y="5580000"/>
              <a:ext cx="3204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" name="Line 121">
              <a:extLst>
                <a:ext uri="{FF2B5EF4-FFF2-40B4-BE49-F238E27FC236}">
                  <a16:creationId xmlns:a16="http://schemas.microsoft.com/office/drawing/2014/main" id="{E4DE9D6D-5610-4A0B-8550-F39EA1E3C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4827" y="3780000"/>
              <a:ext cx="0" cy="1800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" name="Line 121">
              <a:extLst>
                <a:ext uri="{FF2B5EF4-FFF2-40B4-BE49-F238E27FC236}">
                  <a16:creationId xmlns:a16="http://schemas.microsoft.com/office/drawing/2014/main" id="{DE40ACEE-A9C4-459A-AECB-6214C3F4E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6803" y="3672000"/>
              <a:ext cx="0" cy="10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" name="Line 121">
              <a:extLst>
                <a:ext uri="{FF2B5EF4-FFF2-40B4-BE49-F238E27FC236}">
                  <a16:creationId xmlns:a16="http://schemas.microsoft.com/office/drawing/2014/main" id="{74FE8010-94D9-4867-B9A9-C1FA22C75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827" y="3780000"/>
              <a:ext cx="2412000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" name="Text Box 329">
              <a:extLst>
                <a:ext uri="{FF2B5EF4-FFF2-40B4-BE49-F238E27FC236}">
                  <a16:creationId xmlns:a16="http://schemas.microsoft.com/office/drawing/2014/main" id="{00E95536-8955-449C-95F9-7EC6CC3DA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827" y="6012000"/>
              <a:ext cx="1008112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命中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缺失</a:t>
              </a:r>
            </a:p>
          </p:txBody>
        </p:sp>
        <p:sp>
          <p:nvSpPr>
            <p:cNvPr id="600" name="Line 320">
              <a:extLst>
                <a:ext uri="{FF2B5EF4-FFF2-40B4-BE49-F238E27FC236}">
                  <a16:creationId xmlns:a16="http://schemas.microsoft.com/office/drawing/2014/main" id="{907BD715-4EDC-4019-BA5C-7284639E1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648" y="5220000"/>
              <a:ext cx="900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" name="Line 320">
              <a:extLst>
                <a:ext uri="{FF2B5EF4-FFF2-40B4-BE49-F238E27FC236}">
                  <a16:creationId xmlns:a16="http://schemas.microsoft.com/office/drawing/2014/main" id="{F4C0E8D1-9F24-4EEE-800E-D7D125DD6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000" y="5220000"/>
              <a:ext cx="900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" name="Line 134">
              <a:extLst>
                <a:ext uri="{FF2B5EF4-FFF2-40B4-BE49-F238E27FC236}">
                  <a16:creationId xmlns:a16="http://schemas.microsoft.com/office/drawing/2014/main" id="{431CE0AD-290B-4F51-B9CB-6D4DB4DDC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00" y="5364000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3" name="Text Box 6">
            <a:extLst>
              <a:ext uri="{FF2B5EF4-FFF2-40B4-BE49-F238E27FC236}">
                <a16:creationId xmlns:a16="http://schemas.microsoft.com/office/drawing/2014/main" id="{3109EC06-AD2F-4E53-976E-6179B8407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0" y="3438328"/>
            <a:ext cx="2880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 marL="684213" indent="-744538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思考①：</a:t>
            </a:r>
            <a:r>
              <a:rPr lang="zh-CN" altLang="en-US" sz="1800" b="1" u="none" dirty="0">
                <a:latin typeface="宋体" panose="02010600030101010101" pitchFamily="2" charset="-122"/>
              </a:rPr>
              <a:t>哪些步骤可优化？</a:t>
            </a:r>
            <a:endParaRPr lang="en-US" altLang="zh-CN" sz="1800" b="1" u="none" dirty="0">
              <a:latin typeface="宋体" panose="02010600030101010101" pitchFamily="2" charset="-122"/>
            </a:endParaRPr>
          </a:p>
        </p:txBody>
      </p:sp>
      <p:sp>
        <p:nvSpPr>
          <p:cNvPr id="604" name="Rectangle 326">
            <a:extLst>
              <a:ext uri="{FF2B5EF4-FFF2-40B4-BE49-F238E27FC236}">
                <a16:creationId xmlns:a16="http://schemas.microsoft.com/office/drawing/2014/main" id="{1A200FC7-C5D6-4D2A-A5F9-55549424E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00" y="3765398"/>
            <a:ext cx="2700000" cy="576000"/>
          </a:xfrm>
          <a:prstGeom prst="rect">
            <a:avLst/>
          </a:prstGeom>
          <a:noFill/>
          <a:ln w="15875">
            <a:noFill/>
            <a:prstDash val="sysDash"/>
            <a:miter lim="800000"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读：①及</a:t>
            </a:r>
            <a:r>
              <a:rPr lang="zh-CN" altLang="en-US" sz="1800" b="1" dirty="0">
                <a:latin typeface="宋体" panose="02010600030101010101" pitchFamily="2" charset="-122"/>
              </a:rPr>
              <a:t>③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、②、</a:t>
            </a:r>
            <a:r>
              <a:rPr lang="en-US" altLang="zh-CN" sz="1800" b="1" dirty="0">
                <a:latin typeface="宋体" panose="02010600030101010101" pitchFamily="2" charset="-122"/>
              </a:rPr>
              <a:t>④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、⑤</a:t>
            </a:r>
            <a:endParaRPr lang="en-US" altLang="zh-CN" sz="1800" b="1" dirty="0">
              <a:latin typeface="宋体" panose="02010600030101010101" pitchFamily="2" charset="-122"/>
              <a:sym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写：①及</a:t>
            </a:r>
            <a:r>
              <a:rPr lang="zh-CN" altLang="en-US" sz="1800" b="1" dirty="0">
                <a:latin typeface="宋体" panose="02010600030101010101" pitchFamily="2" charset="-122"/>
              </a:rPr>
              <a:t>③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、②、</a:t>
            </a:r>
            <a:r>
              <a:rPr lang="en-US" altLang="zh-CN" sz="1800" b="1" dirty="0">
                <a:latin typeface="宋体" panose="02010600030101010101" pitchFamily="2" charset="-122"/>
              </a:rPr>
              <a:t>④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、⑤</a:t>
            </a:r>
            <a:endParaRPr lang="en-US" altLang="zh-CN" sz="1800" b="1" dirty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605" name="Text Box 6">
            <a:extLst>
              <a:ext uri="{FF2B5EF4-FFF2-40B4-BE49-F238E27FC236}">
                <a16:creationId xmlns:a16="http://schemas.microsoft.com/office/drawing/2014/main" id="{900CF809-E829-494B-9D34-FED33E3BB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000" y="4435656"/>
            <a:ext cx="2772000" cy="612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 marL="239713" indent="-300038"/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思考②：</a:t>
            </a:r>
            <a:r>
              <a:rPr lang="zh-CN" altLang="en-US" sz="1800" b="1" dirty="0">
                <a:latin typeface="宋体" panose="02010600030101010101" pitchFamily="2" charset="-122"/>
              </a:rPr>
              <a:t>若缓存块为</a:t>
            </a:r>
            <a:r>
              <a:rPr lang="zh-CN" altLang="en-US" sz="18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多体</a:t>
            </a:r>
            <a:r>
              <a:rPr lang="en-US" altLang="zh-CN" sz="18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RAM</a:t>
            </a:r>
            <a:r>
              <a:rPr lang="zh-CN" altLang="en-US" sz="1800" b="1" dirty="0">
                <a:latin typeface="宋体" panose="02010600030101010101" pitchFamily="2" charset="-122"/>
              </a:rPr>
              <a:t>，优化结果？</a:t>
            </a:r>
            <a:endParaRPr lang="en-US" altLang="zh-CN" sz="1800" b="1" u="none" dirty="0">
              <a:latin typeface="宋体" panose="02010600030101010101" pitchFamily="2" charset="-122"/>
            </a:endParaRPr>
          </a:p>
        </p:txBody>
      </p:sp>
      <p:sp>
        <p:nvSpPr>
          <p:cNvPr id="606" name="Rectangle 326">
            <a:extLst>
              <a:ext uri="{FF2B5EF4-FFF2-40B4-BE49-F238E27FC236}">
                <a16:creationId xmlns:a16="http://schemas.microsoft.com/office/drawing/2014/main" id="{FAC1E218-BCD7-49E4-817B-E6577E19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640" y="5085248"/>
            <a:ext cx="2736360" cy="576000"/>
          </a:xfrm>
          <a:prstGeom prst="rect">
            <a:avLst/>
          </a:prstGeom>
          <a:noFill/>
          <a:ln w="15875">
            <a:noFill/>
            <a:prstDash val="sysDash"/>
            <a:miter lim="800000"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latin typeface="+mn-ea"/>
                <a:ea typeface="+mn-ea"/>
              </a:rPr>
              <a:t>读：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①、②、</a:t>
            </a:r>
            <a:r>
              <a:rPr lang="en-US" altLang="zh-CN" sz="1800" b="1" dirty="0">
                <a:latin typeface="宋体" panose="02010600030101010101" pitchFamily="2" charset="-122"/>
              </a:rPr>
              <a:t>④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、⑤</a:t>
            </a:r>
            <a:endParaRPr lang="en-US" altLang="zh-CN" sz="1800" b="1" dirty="0">
              <a:latin typeface="宋体" panose="02010600030101010101" pitchFamily="2" charset="-122"/>
              <a:sym typeface="+mn-ea"/>
            </a:endParaRPr>
          </a:p>
          <a:p>
            <a:pPr marL="269875" indent="-269875">
              <a:spcBef>
                <a:spcPts val="0"/>
              </a:spcBef>
            </a:pPr>
            <a:r>
              <a:rPr lang="zh-CN" altLang="en-US" sz="1800" b="1" dirty="0">
                <a:latin typeface="+mn-ea"/>
              </a:rPr>
              <a:t>写：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①、②、</a:t>
            </a:r>
            <a:r>
              <a:rPr lang="en-US" altLang="zh-CN" sz="1800" b="1" dirty="0">
                <a:latin typeface="宋体" panose="02010600030101010101" pitchFamily="2" charset="-122"/>
              </a:rPr>
              <a:t>④</a:t>
            </a:r>
            <a:r>
              <a:rPr lang="zh-CN" altLang="en-US" sz="1800" b="1" dirty="0">
                <a:latin typeface="宋体" panose="02010600030101010101" pitchFamily="2" charset="-122"/>
              </a:rPr>
              <a:t>直写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、⑤</a:t>
            </a:r>
            <a:endParaRPr lang="en-US" altLang="zh-CN" sz="1800" b="1" dirty="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B0ED7A-FC6A-4993-A61C-AEBF6702824F}"/>
              </a:ext>
            </a:extLst>
          </p:cNvPr>
          <p:cNvGrpSpPr/>
          <p:nvPr/>
        </p:nvGrpSpPr>
        <p:grpSpPr>
          <a:xfrm>
            <a:off x="179512" y="1340976"/>
            <a:ext cx="576488" cy="1872000"/>
            <a:chOff x="179512" y="1368000"/>
            <a:chExt cx="576488" cy="1872000"/>
          </a:xfrm>
        </p:grpSpPr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E3D1FA0D-40ED-4B73-9FBD-1CA138D3CF09}"/>
                </a:ext>
              </a:extLst>
            </p:cNvPr>
            <p:cNvSpPr/>
            <p:nvPr/>
          </p:nvSpPr>
          <p:spPr bwMode="auto">
            <a:xfrm>
              <a:off x="648000" y="1368000"/>
              <a:ext cx="108000" cy="504024"/>
            </a:xfrm>
            <a:prstGeom prst="leftBrace">
              <a:avLst>
                <a:gd name="adj1" fmla="val 28770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左大括号 224">
              <a:extLst>
                <a:ext uri="{FF2B5EF4-FFF2-40B4-BE49-F238E27FC236}">
                  <a16:creationId xmlns:a16="http://schemas.microsoft.com/office/drawing/2014/main" id="{4F8E5408-E834-402B-9A8D-4C07754F241F}"/>
                </a:ext>
              </a:extLst>
            </p:cNvPr>
            <p:cNvSpPr/>
            <p:nvPr/>
          </p:nvSpPr>
          <p:spPr bwMode="auto">
            <a:xfrm>
              <a:off x="648000" y="2232000"/>
              <a:ext cx="108000" cy="504024"/>
            </a:xfrm>
            <a:prstGeom prst="leftBrace">
              <a:avLst>
                <a:gd name="adj1" fmla="val 25850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Text Box 329">
              <a:extLst>
                <a:ext uri="{FF2B5EF4-FFF2-40B4-BE49-F238E27FC236}">
                  <a16:creationId xmlns:a16="http://schemas.microsoft.com/office/drawing/2014/main" id="{FAECD084-3711-4A56-A096-4A9189C80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99" y="1548000"/>
              <a:ext cx="468001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查找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27" name="Text Box 329">
              <a:extLst>
                <a:ext uri="{FF2B5EF4-FFF2-40B4-BE49-F238E27FC236}">
                  <a16:creationId xmlns:a16="http://schemas.microsoft.com/office/drawing/2014/main" id="{611B87BF-6A11-436B-A455-B3FA1B6E7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2412000"/>
              <a:ext cx="468001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访问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28" name="Text Box 329">
              <a:extLst>
                <a:ext uri="{FF2B5EF4-FFF2-40B4-BE49-F238E27FC236}">
                  <a16:creationId xmlns:a16="http://schemas.microsoft.com/office/drawing/2014/main" id="{8F50484E-FA8D-49C0-9D11-076B186CD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00" y="3024000"/>
              <a:ext cx="468001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访问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29" name="左大括号 228">
              <a:extLst>
                <a:ext uri="{FF2B5EF4-FFF2-40B4-BE49-F238E27FC236}">
                  <a16:creationId xmlns:a16="http://schemas.microsoft.com/office/drawing/2014/main" id="{729BFA21-8C20-409D-BE36-2CD2358BFE11}"/>
                </a:ext>
              </a:extLst>
            </p:cNvPr>
            <p:cNvSpPr/>
            <p:nvPr/>
          </p:nvSpPr>
          <p:spPr bwMode="auto">
            <a:xfrm>
              <a:off x="648000" y="2988000"/>
              <a:ext cx="108000" cy="252000"/>
            </a:xfrm>
            <a:prstGeom prst="leftBrace">
              <a:avLst>
                <a:gd name="adj1" fmla="val 25850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35400F57-1561-4F6A-B4E8-856ED495FF21}"/>
              </a:ext>
            </a:extLst>
          </p:cNvPr>
          <p:cNvGrpSpPr/>
          <p:nvPr/>
        </p:nvGrpSpPr>
        <p:grpSpPr>
          <a:xfrm>
            <a:off x="6156000" y="1124744"/>
            <a:ext cx="1548000" cy="2016000"/>
            <a:chOff x="6156000" y="1584000"/>
            <a:chExt cx="1548000" cy="2016000"/>
          </a:xfrm>
        </p:grpSpPr>
        <p:sp>
          <p:nvSpPr>
            <p:cNvPr id="232" name="Text Box 286">
              <a:extLst>
                <a:ext uri="{FF2B5EF4-FFF2-40B4-BE49-F238E27FC236}">
                  <a16:creationId xmlns:a16="http://schemas.microsoft.com/office/drawing/2014/main" id="{AEEABAF8-739E-4F2A-B831-AEC672409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000" y="2304000"/>
              <a:ext cx="900000" cy="36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C00000"/>
                  </a:solidFill>
                  <a:latin typeface="+mn-ea"/>
                  <a:ea typeface="+mn-ea"/>
                </a:rPr>
                <a:t>单体</a:t>
              </a:r>
              <a:r>
                <a:rPr lang="en-US" altLang="zh-CN" sz="1600" b="1" u="none" dirty="0">
                  <a:latin typeface="+mn-ea"/>
                  <a:ea typeface="+mn-ea"/>
                </a:rPr>
                <a:t>RAM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33" name="Text Box 120">
              <a:extLst>
                <a:ext uri="{FF2B5EF4-FFF2-40B4-BE49-F238E27FC236}">
                  <a16:creationId xmlns:a16="http://schemas.microsoft.com/office/drawing/2014/main" id="{6296666C-8AF6-449E-920A-65EA3C883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000" y="1800000"/>
              <a:ext cx="720000" cy="18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MUX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234" name="Line 121">
              <a:extLst>
                <a:ext uri="{FF2B5EF4-FFF2-40B4-BE49-F238E27FC236}">
                  <a16:creationId xmlns:a16="http://schemas.microsoft.com/office/drawing/2014/main" id="{DCD3A550-A60B-4D3D-BB46-6AC8BC587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2000" y="1980056"/>
              <a:ext cx="1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1">
              <a:extLst>
                <a:ext uri="{FF2B5EF4-FFF2-40B4-BE49-F238E27FC236}">
                  <a16:creationId xmlns:a16="http://schemas.microsoft.com/office/drawing/2014/main" id="{F7D89942-A9DB-4DC9-9FEE-D3B10EEB7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8000" y="1980056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1">
              <a:extLst>
                <a:ext uri="{FF2B5EF4-FFF2-40B4-BE49-F238E27FC236}">
                  <a16:creationId xmlns:a16="http://schemas.microsoft.com/office/drawing/2014/main" id="{A9B448FF-A4A9-4239-BF89-5D133E612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0000" y="1692000"/>
              <a:ext cx="612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21">
              <a:extLst>
                <a:ext uri="{FF2B5EF4-FFF2-40B4-BE49-F238E27FC236}">
                  <a16:creationId xmlns:a16="http://schemas.microsoft.com/office/drawing/2014/main" id="{5BAEF93A-E698-4258-910B-0B47EE659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0000" y="1692000"/>
              <a:ext cx="0" cy="108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Text Box 303">
              <a:extLst>
                <a:ext uri="{FF2B5EF4-FFF2-40B4-BE49-F238E27FC236}">
                  <a16:creationId xmlns:a16="http://schemas.microsoft.com/office/drawing/2014/main" id="{38A48FF8-39D1-468A-9754-ED8999063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000" y="1933330"/>
              <a:ext cx="288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239" name="Line 154">
              <a:extLst>
                <a:ext uri="{FF2B5EF4-FFF2-40B4-BE49-F238E27FC236}">
                  <a16:creationId xmlns:a16="http://schemas.microsoft.com/office/drawing/2014/main" id="{133E058B-5FE0-4AAC-AD62-B7B00EB2D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0000" y="1872024"/>
              <a:ext cx="144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329">
              <a:extLst>
                <a:ext uri="{FF2B5EF4-FFF2-40B4-BE49-F238E27FC236}">
                  <a16:creationId xmlns:a16="http://schemas.microsoft.com/office/drawing/2014/main" id="{EB505D65-6468-43FA-8032-4F5C3BC7A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000" y="158400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DO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41" name="Line 154">
              <a:extLst>
                <a:ext uri="{FF2B5EF4-FFF2-40B4-BE49-F238E27FC236}">
                  <a16:creationId xmlns:a16="http://schemas.microsoft.com/office/drawing/2014/main" id="{479C8361-48F9-43C0-AA05-938AB9B4F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72000" y="2492896"/>
              <a:ext cx="1800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54">
              <a:extLst>
                <a:ext uri="{FF2B5EF4-FFF2-40B4-BE49-F238E27FC236}">
                  <a16:creationId xmlns:a16="http://schemas.microsoft.com/office/drawing/2014/main" id="{08E81BB3-7DD1-433D-9D02-4799A690C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2000" y="3492000"/>
              <a:ext cx="25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154">
              <a:extLst>
                <a:ext uri="{FF2B5EF4-FFF2-40B4-BE49-F238E27FC236}">
                  <a16:creationId xmlns:a16="http://schemas.microsoft.com/office/drawing/2014/main" id="{3F63F1A8-29AF-406A-BFC3-2E23E2214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4000" y="1620000"/>
              <a:ext cx="0" cy="1872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Text Box 329">
              <a:extLst>
                <a:ext uri="{FF2B5EF4-FFF2-40B4-BE49-F238E27FC236}">
                  <a16:creationId xmlns:a16="http://schemas.microsoft.com/office/drawing/2014/main" id="{6C235F6A-D50A-49BB-82D3-C34AE70B2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000" y="237600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WE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45" name="Text Box 329">
              <a:extLst>
                <a:ext uri="{FF2B5EF4-FFF2-40B4-BE49-F238E27FC236}">
                  <a16:creationId xmlns:a16="http://schemas.microsoft.com/office/drawing/2014/main" id="{3B57E350-6478-4DD7-AE65-967B24F48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000" y="316800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DI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46" name="Text Box 120">
              <a:extLst>
                <a:ext uri="{FF2B5EF4-FFF2-40B4-BE49-F238E27FC236}">
                  <a16:creationId xmlns:a16="http://schemas.microsoft.com/office/drawing/2014/main" id="{20D72395-263B-431B-8CF7-A369A7394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000" y="2952000"/>
              <a:ext cx="324000" cy="18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MUX</a:t>
              </a:r>
              <a:endParaRPr lang="zh-CN" altLang="en-US" sz="1400" b="1" u="none" dirty="0">
                <a:latin typeface="+mn-ea"/>
                <a:ea typeface="+mn-ea"/>
              </a:endParaRPr>
            </a:p>
          </p:txBody>
        </p:sp>
        <p:sp>
          <p:nvSpPr>
            <p:cNvPr id="247" name="Line 121">
              <a:extLst>
                <a:ext uri="{FF2B5EF4-FFF2-40B4-BE49-F238E27FC236}">
                  <a16:creationId xmlns:a16="http://schemas.microsoft.com/office/drawing/2014/main" id="{05198908-6596-45BB-8285-084796A75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0000" y="2664000"/>
              <a:ext cx="0" cy="144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AB2A18C3-0E5C-4A3C-AF6F-55916E654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0000" y="2124000"/>
              <a:ext cx="0" cy="180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121">
              <a:extLst>
                <a:ext uri="{FF2B5EF4-FFF2-40B4-BE49-F238E27FC236}">
                  <a16:creationId xmlns:a16="http://schemas.microsoft.com/office/drawing/2014/main" id="{9C1192CE-3E6B-45E6-BCDF-5CA56D54C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4000" y="2232000"/>
              <a:ext cx="576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121">
              <a:extLst>
                <a:ext uri="{FF2B5EF4-FFF2-40B4-BE49-F238E27FC236}">
                  <a16:creationId xmlns:a16="http://schemas.microsoft.com/office/drawing/2014/main" id="{17760A34-E64A-470F-ACAF-231E37AB0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000" y="2232000"/>
              <a:ext cx="0" cy="1116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154">
              <a:extLst>
                <a:ext uri="{FF2B5EF4-FFF2-40B4-BE49-F238E27FC236}">
                  <a16:creationId xmlns:a16="http://schemas.microsoft.com/office/drawing/2014/main" id="{C7CF4E11-45F2-4F49-8E46-D71018514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6000" y="2484000"/>
              <a:ext cx="2160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154">
              <a:extLst>
                <a:ext uri="{FF2B5EF4-FFF2-40B4-BE49-F238E27FC236}">
                  <a16:creationId xmlns:a16="http://schemas.microsoft.com/office/drawing/2014/main" id="{35DF6348-E806-4138-9536-30B6898B6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56000" y="1620000"/>
              <a:ext cx="0" cy="86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121">
              <a:extLst>
                <a:ext uri="{FF2B5EF4-FFF2-40B4-BE49-F238E27FC236}">
                  <a16:creationId xmlns:a16="http://schemas.microsoft.com/office/drawing/2014/main" id="{46A62E06-D5D5-45E5-8499-C693A37B5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4000" y="2124000"/>
              <a:ext cx="756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121">
              <a:extLst>
                <a:ext uri="{FF2B5EF4-FFF2-40B4-BE49-F238E27FC236}">
                  <a16:creationId xmlns:a16="http://schemas.microsoft.com/office/drawing/2014/main" id="{1DBBF97D-CE60-4B78-8E2C-DBB284405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4000" y="2808000"/>
              <a:ext cx="756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121">
              <a:extLst>
                <a:ext uri="{FF2B5EF4-FFF2-40B4-BE49-F238E27FC236}">
                  <a16:creationId xmlns:a16="http://schemas.microsoft.com/office/drawing/2014/main" id="{2377D59B-0917-41E8-929B-705DA78B9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2000" y="2808000"/>
              <a:ext cx="1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121">
              <a:extLst>
                <a:ext uri="{FF2B5EF4-FFF2-40B4-BE49-F238E27FC236}">
                  <a16:creationId xmlns:a16="http://schemas.microsoft.com/office/drawing/2014/main" id="{6F965F5D-9F06-4778-A468-47BD3BC04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8000" y="2808000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303">
              <a:extLst>
                <a:ext uri="{FF2B5EF4-FFF2-40B4-BE49-F238E27FC236}">
                  <a16:creationId xmlns:a16="http://schemas.microsoft.com/office/drawing/2014/main" id="{DB60987D-CDF7-46FC-BDCD-0F8E673B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000" y="2916000"/>
              <a:ext cx="288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258" name="Text Box 120">
              <a:extLst>
                <a:ext uri="{FF2B5EF4-FFF2-40B4-BE49-F238E27FC236}">
                  <a16:creationId xmlns:a16="http://schemas.microsoft.com/office/drawing/2014/main" id="{40C1D6C1-EF39-4FBE-B25F-010F16965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000" y="2952000"/>
              <a:ext cx="324000" cy="18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MUX</a:t>
              </a:r>
              <a:endParaRPr lang="zh-CN" altLang="en-US" sz="1400" b="1" u="none" dirty="0">
                <a:latin typeface="+mn-ea"/>
                <a:ea typeface="+mn-ea"/>
              </a:endParaRPr>
            </a:p>
          </p:txBody>
        </p:sp>
        <p:sp>
          <p:nvSpPr>
            <p:cNvPr id="259" name="Line 121">
              <a:extLst>
                <a:ext uri="{FF2B5EF4-FFF2-40B4-BE49-F238E27FC236}">
                  <a16:creationId xmlns:a16="http://schemas.microsoft.com/office/drawing/2014/main" id="{EEB8CCCC-5B10-4B6B-99DD-2114015FB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0000" y="3132000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21">
              <a:extLst>
                <a:ext uri="{FF2B5EF4-FFF2-40B4-BE49-F238E27FC236}">
                  <a16:creationId xmlns:a16="http://schemas.microsoft.com/office/drawing/2014/main" id="{A1C50E1F-3FCE-4343-A2E1-471DF77FC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6000" y="3132000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154">
              <a:extLst>
                <a:ext uri="{FF2B5EF4-FFF2-40B4-BE49-F238E27FC236}">
                  <a16:creationId xmlns:a16="http://schemas.microsoft.com/office/drawing/2014/main" id="{E4EF2528-7F04-4393-B4CE-EF7A2D178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0000" y="3276000"/>
              <a:ext cx="792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121">
              <a:extLst>
                <a:ext uri="{FF2B5EF4-FFF2-40B4-BE49-F238E27FC236}">
                  <a16:creationId xmlns:a16="http://schemas.microsoft.com/office/drawing/2014/main" id="{544C823C-FC9C-43C1-949F-532CCBC52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4000" y="3132000"/>
              <a:ext cx="0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Text Box 120">
              <a:extLst>
                <a:ext uri="{FF2B5EF4-FFF2-40B4-BE49-F238E27FC236}">
                  <a16:creationId xmlns:a16="http://schemas.microsoft.com/office/drawing/2014/main" id="{17410072-A696-4997-B160-590657712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000" y="3420000"/>
              <a:ext cx="720000" cy="18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/>
                <a:t>译码</a:t>
              </a:r>
              <a:r>
                <a:rPr lang="zh-CN" altLang="en-US" sz="1400" b="1" u="none" dirty="0"/>
                <a:t>器</a:t>
              </a:r>
            </a:p>
          </p:txBody>
        </p:sp>
        <p:sp>
          <p:nvSpPr>
            <p:cNvPr id="264" name="Line 121">
              <a:extLst>
                <a:ext uri="{FF2B5EF4-FFF2-40B4-BE49-F238E27FC236}">
                  <a16:creationId xmlns:a16="http://schemas.microsoft.com/office/drawing/2014/main" id="{ED12F1C5-5BEB-4350-B99A-06DBA0ABE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2000" y="3132000"/>
              <a:ext cx="0" cy="216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21">
              <a:extLst>
                <a:ext uri="{FF2B5EF4-FFF2-40B4-BE49-F238E27FC236}">
                  <a16:creationId xmlns:a16="http://schemas.microsoft.com/office/drawing/2014/main" id="{F5DE7991-186A-4A9B-961F-CD3572355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8000" y="3132000"/>
              <a:ext cx="0" cy="216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121">
              <a:extLst>
                <a:ext uri="{FF2B5EF4-FFF2-40B4-BE49-F238E27FC236}">
                  <a16:creationId xmlns:a16="http://schemas.microsoft.com/office/drawing/2014/main" id="{4DB5B2A9-78E7-454C-A5AF-B6EF8F4B3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4000" y="3348000"/>
              <a:ext cx="900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21">
              <a:extLst>
                <a:ext uri="{FF2B5EF4-FFF2-40B4-BE49-F238E27FC236}">
                  <a16:creationId xmlns:a16="http://schemas.microsoft.com/office/drawing/2014/main" id="{F802EB89-18A9-4770-8D24-4E190A16B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0000" y="3132000"/>
              <a:ext cx="0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EDC4BD03-BABB-49C3-9B95-2D9854F0FF3E}"/>
              </a:ext>
            </a:extLst>
          </p:cNvPr>
          <p:cNvGrpSpPr/>
          <p:nvPr/>
        </p:nvGrpSpPr>
        <p:grpSpPr>
          <a:xfrm>
            <a:off x="7812000" y="1268744"/>
            <a:ext cx="1224000" cy="1764000"/>
            <a:chOff x="7812000" y="1728000"/>
            <a:chExt cx="1224000" cy="1764000"/>
          </a:xfrm>
        </p:grpSpPr>
        <p:sp>
          <p:nvSpPr>
            <p:cNvPr id="277" name="Text Box 286">
              <a:extLst>
                <a:ext uri="{FF2B5EF4-FFF2-40B4-BE49-F238E27FC236}">
                  <a16:creationId xmlns:a16="http://schemas.microsoft.com/office/drawing/2014/main" id="{AE9EB3A9-8047-4AEB-B1F4-6BA253E7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00" y="1800000"/>
              <a:ext cx="1116000" cy="169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78" name="Text Box 286">
              <a:extLst>
                <a:ext uri="{FF2B5EF4-FFF2-40B4-BE49-F238E27FC236}">
                  <a16:creationId xmlns:a16="http://schemas.microsoft.com/office/drawing/2014/main" id="{0A3F5680-1A5C-4425-9E22-256272208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4000" y="2304000"/>
              <a:ext cx="900000" cy="36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C00000"/>
                  </a:solidFill>
                  <a:latin typeface="+mn-ea"/>
                  <a:ea typeface="+mn-ea"/>
                </a:rPr>
                <a:t>多体</a:t>
              </a:r>
              <a:r>
                <a:rPr lang="en-US" altLang="zh-CN" sz="1600" b="1" u="none" dirty="0">
                  <a:latin typeface="+mn-ea"/>
                  <a:ea typeface="+mn-ea"/>
                </a:rPr>
                <a:t>RAM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79" name="Text Box 329">
              <a:extLst>
                <a:ext uri="{FF2B5EF4-FFF2-40B4-BE49-F238E27FC236}">
                  <a16:creationId xmlns:a16="http://schemas.microsoft.com/office/drawing/2014/main" id="{5DF7AB32-A531-493F-A6F8-4C049BD59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4000" y="2880000"/>
              <a:ext cx="180000" cy="14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80" name="Line 121">
              <a:extLst>
                <a:ext uri="{FF2B5EF4-FFF2-40B4-BE49-F238E27FC236}">
                  <a16:creationId xmlns:a16="http://schemas.microsoft.com/office/drawing/2014/main" id="{7A553ECD-58CB-42FE-99A5-7E45B24B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8000" y="2667324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121">
              <a:extLst>
                <a:ext uri="{FF2B5EF4-FFF2-40B4-BE49-F238E27FC236}">
                  <a16:creationId xmlns:a16="http://schemas.microsoft.com/office/drawing/2014/main" id="{D4FE5544-7842-4865-8A12-23FD15DE3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6000" y="2667324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154">
              <a:extLst>
                <a:ext uri="{FF2B5EF4-FFF2-40B4-BE49-F238E27FC236}">
                  <a16:creationId xmlns:a16="http://schemas.microsoft.com/office/drawing/2014/main" id="{7805340B-179E-4C69-8AB9-EE4050D4C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8000" y="2808000"/>
              <a:ext cx="972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21">
              <a:extLst>
                <a:ext uri="{FF2B5EF4-FFF2-40B4-BE49-F238E27FC236}">
                  <a16:creationId xmlns:a16="http://schemas.microsoft.com/office/drawing/2014/main" id="{BE4C42D1-8DFB-4406-A4A1-FBC0B4057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56000" y="2664000"/>
              <a:ext cx="0" cy="216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329">
              <a:extLst>
                <a:ext uri="{FF2B5EF4-FFF2-40B4-BE49-F238E27FC236}">
                  <a16:creationId xmlns:a16="http://schemas.microsoft.com/office/drawing/2014/main" id="{1FCB932D-E48C-4422-A0B3-6F8186B1E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2000" y="2880000"/>
              <a:ext cx="180000" cy="14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85" name="Line 121">
              <a:extLst>
                <a:ext uri="{FF2B5EF4-FFF2-40B4-BE49-F238E27FC236}">
                  <a16:creationId xmlns:a16="http://schemas.microsoft.com/office/drawing/2014/main" id="{CBD095FF-7209-490A-972A-8785BA661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4000" y="2667324"/>
              <a:ext cx="0" cy="216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Text Box 120">
              <a:extLst>
                <a:ext uri="{FF2B5EF4-FFF2-40B4-BE49-F238E27FC236}">
                  <a16:creationId xmlns:a16="http://schemas.microsoft.com/office/drawing/2014/main" id="{8375DA1D-D223-449B-BC4C-47EDC17AC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4000" y="3240000"/>
              <a:ext cx="720000" cy="18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/>
                <a:t>译码</a:t>
              </a:r>
              <a:r>
                <a:rPr lang="zh-CN" altLang="en-US" sz="1400" b="1" u="none" dirty="0"/>
                <a:t>器</a:t>
              </a:r>
            </a:p>
          </p:txBody>
        </p:sp>
        <p:sp>
          <p:nvSpPr>
            <p:cNvPr id="287" name="Line 121">
              <a:extLst>
                <a:ext uri="{FF2B5EF4-FFF2-40B4-BE49-F238E27FC236}">
                  <a16:creationId xmlns:a16="http://schemas.microsoft.com/office/drawing/2014/main" id="{BB450728-05D3-4BB4-8DA8-56314D5F6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8000" y="3024000"/>
              <a:ext cx="0" cy="144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154">
              <a:extLst>
                <a:ext uri="{FF2B5EF4-FFF2-40B4-BE49-F238E27FC236}">
                  <a16:creationId xmlns:a16="http://schemas.microsoft.com/office/drawing/2014/main" id="{4CA8EC86-FCA1-4FD3-A927-B890D5D61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19269" y="3168000"/>
              <a:ext cx="9720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121">
              <a:extLst>
                <a:ext uri="{FF2B5EF4-FFF2-40B4-BE49-F238E27FC236}">
                  <a16:creationId xmlns:a16="http://schemas.microsoft.com/office/drawing/2014/main" id="{D2478D34-2564-44E9-BBFE-80839BDD7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6000" y="3024000"/>
              <a:ext cx="0" cy="144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121">
              <a:extLst>
                <a:ext uri="{FF2B5EF4-FFF2-40B4-BE49-F238E27FC236}">
                  <a16:creationId xmlns:a16="http://schemas.microsoft.com/office/drawing/2014/main" id="{01E3DAB5-FAF2-41E7-B451-9EA55BA75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0000" y="3024000"/>
              <a:ext cx="0" cy="2160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21">
              <a:extLst>
                <a:ext uri="{FF2B5EF4-FFF2-40B4-BE49-F238E27FC236}">
                  <a16:creationId xmlns:a16="http://schemas.microsoft.com/office/drawing/2014/main" id="{C2CECA63-A3D5-4C34-8D8B-7054E4C76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68000" y="3024000"/>
              <a:ext cx="0" cy="2160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54">
              <a:extLst>
                <a:ext uri="{FF2B5EF4-FFF2-40B4-BE49-F238E27FC236}">
                  <a16:creationId xmlns:a16="http://schemas.microsoft.com/office/drawing/2014/main" id="{5BAE04E0-BCE9-468C-910D-23423A0F2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04000" y="3348000"/>
              <a:ext cx="25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54">
              <a:extLst>
                <a:ext uri="{FF2B5EF4-FFF2-40B4-BE49-F238E27FC236}">
                  <a16:creationId xmlns:a16="http://schemas.microsoft.com/office/drawing/2014/main" id="{B6836D75-96A2-4DB1-91B6-ED861C7D1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56000" y="1728000"/>
              <a:ext cx="0" cy="1620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291">
              <a:extLst>
                <a:ext uri="{FF2B5EF4-FFF2-40B4-BE49-F238E27FC236}">
                  <a16:creationId xmlns:a16="http://schemas.microsoft.com/office/drawing/2014/main" id="{C195B513-9B14-4D6C-95D5-9064A225B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6000" y="2304000"/>
              <a:ext cx="0" cy="36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291">
              <a:extLst>
                <a:ext uri="{FF2B5EF4-FFF2-40B4-BE49-F238E27FC236}">
                  <a16:creationId xmlns:a16="http://schemas.microsoft.com/office/drawing/2014/main" id="{9922C143-B579-4B56-BD6E-93C8DC407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2000" y="2304000"/>
              <a:ext cx="0" cy="36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Text Box 120">
              <a:extLst>
                <a:ext uri="{FF2B5EF4-FFF2-40B4-BE49-F238E27FC236}">
                  <a16:creationId xmlns:a16="http://schemas.microsoft.com/office/drawing/2014/main" id="{AC750FBB-5EB0-4019-A189-8EA6B26B2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2000" y="1980000"/>
              <a:ext cx="720000" cy="18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MUX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297" name="Line 121">
              <a:extLst>
                <a:ext uri="{FF2B5EF4-FFF2-40B4-BE49-F238E27FC236}">
                  <a16:creationId xmlns:a16="http://schemas.microsoft.com/office/drawing/2014/main" id="{D6AE7C7C-ABD5-42FF-B382-BC8403F0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8000" y="2160056"/>
              <a:ext cx="1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121">
              <a:extLst>
                <a:ext uri="{FF2B5EF4-FFF2-40B4-BE49-F238E27FC236}">
                  <a16:creationId xmlns:a16="http://schemas.microsoft.com/office/drawing/2014/main" id="{AF15091D-F624-46FF-9D54-1FF2024CD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6000" y="2160056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121">
              <a:extLst>
                <a:ext uri="{FF2B5EF4-FFF2-40B4-BE49-F238E27FC236}">
                  <a16:creationId xmlns:a16="http://schemas.microsoft.com/office/drawing/2014/main" id="{283AD60D-4FB6-4316-AD46-18B9471D0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52000" y="1872000"/>
              <a:ext cx="684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121">
              <a:extLst>
                <a:ext uri="{FF2B5EF4-FFF2-40B4-BE49-F238E27FC236}">
                  <a16:creationId xmlns:a16="http://schemas.microsoft.com/office/drawing/2014/main" id="{D4E44060-ED08-4260-8F76-C9C25D5C4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52000" y="1872000"/>
              <a:ext cx="0" cy="108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Text Box 303">
              <a:extLst>
                <a:ext uri="{FF2B5EF4-FFF2-40B4-BE49-F238E27FC236}">
                  <a16:creationId xmlns:a16="http://schemas.microsoft.com/office/drawing/2014/main" id="{B85FE74C-F06E-4DFB-846D-6BCE78C26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000" y="2113330"/>
              <a:ext cx="288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/>
                <a:t>…</a:t>
              </a:r>
            </a:p>
          </p:txBody>
        </p:sp>
        <p:sp>
          <p:nvSpPr>
            <p:cNvPr id="302" name="Line 154">
              <a:extLst>
                <a:ext uri="{FF2B5EF4-FFF2-40B4-BE49-F238E27FC236}">
                  <a16:creationId xmlns:a16="http://schemas.microsoft.com/office/drawing/2014/main" id="{5E20FD81-CE74-460C-B29C-35E9387CB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12000" y="2052024"/>
              <a:ext cx="144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AAB1A2E-2593-414A-A0CA-63C916F14F2B}"/>
              </a:ext>
            </a:extLst>
          </p:cNvPr>
          <p:cNvGrpSpPr/>
          <p:nvPr/>
        </p:nvGrpSpPr>
        <p:grpSpPr>
          <a:xfrm>
            <a:off x="2412168" y="4869328"/>
            <a:ext cx="2952000" cy="1263229"/>
            <a:chOff x="2412168" y="4860000"/>
            <a:chExt cx="2952000" cy="1263229"/>
          </a:xfrm>
        </p:grpSpPr>
        <p:sp>
          <p:nvSpPr>
            <p:cNvPr id="623" name="Line 121">
              <a:extLst>
                <a:ext uri="{FF2B5EF4-FFF2-40B4-BE49-F238E27FC236}">
                  <a16:creationId xmlns:a16="http://schemas.microsoft.com/office/drawing/2014/main" id="{B3ACA9BB-8663-429C-A2AA-34F5AA16E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168" y="4968000"/>
              <a:ext cx="0" cy="57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" name="等腰三角形 623">
              <a:extLst>
                <a:ext uri="{FF2B5EF4-FFF2-40B4-BE49-F238E27FC236}">
                  <a16:creationId xmlns:a16="http://schemas.microsoft.com/office/drawing/2014/main" id="{0CC963F8-6CDC-4415-916D-210B1E9D9D5D}"/>
                </a:ext>
              </a:extLst>
            </p:cNvPr>
            <p:cNvSpPr/>
            <p:nvPr/>
          </p:nvSpPr>
          <p:spPr bwMode="auto">
            <a:xfrm rot="5400000">
              <a:off x="2412168" y="5256000"/>
              <a:ext cx="144000" cy="144000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" name="Line 121">
              <a:extLst>
                <a:ext uri="{FF2B5EF4-FFF2-40B4-BE49-F238E27FC236}">
                  <a16:creationId xmlns:a16="http://schemas.microsoft.com/office/drawing/2014/main" id="{2523631E-C109-40D7-AACA-F5DEEEE10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168" y="5544000"/>
              <a:ext cx="2304000" cy="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" name="Line 121">
              <a:extLst>
                <a:ext uri="{FF2B5EF4-FFF2-40B4-BE49-F238E27FC236}">
                  <a16:creationId xmlns:a16="http://schemas.microsoft.com/office/drawing/2014/main" id="{58D5F3F1-66EA-4485-9BA0-9F464BD0E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4168" y="4968000"/>
              <a:ext cx="0" cy="57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" name="等腰三角形 626">
              <a:extLst>
                <a:ext uri="{FF2B5EF4-FFF2-40B4-BE49-F238E27FC236}">
                  <a16:creationId xmlns:a16="http://schemas.microsoft.com/office/drawing/2014/main" id="{2E1A1815-D617-45BE-B664-20F097B2698A}"/>
                </a:ext>
              </a:extLst>
            </p:cNvPr>
            <p:cNvSpPr/>
            <p:nvPr/>
          </p:nvSpPr>
          <p:spPr bwMode="auto">
            <a:xfrm rot="5400000">
              <a:off x="4572168" y="5256000"/>
              <a:ext cx="144000" cy="144000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8" name="Line 311">
              <a:extLst>
                <a:ext uri="{FF2B5EF4-FFF2-40B4-BE49-F238E27FC236}">
                  <a16:creationId xmlns:a16="http://schemas.microsoft.com/office/drawing/2014/main" id="{9D29D090-A8D0-47B3-879B-B0807CFF6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1172" y="4860000"/>
              <a:ext cx="0" cy="4319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9" name="组合 628">
              <a:extLst>
                <a:ext uri="{FF2B5EF4-FFF2-40B4-BE49-F238E27FC236}">
                  <a16:creationId xmlns:a16="http://schemas.microsoft.com/office/drawing/2014/main" id="{ABFA58CC-0857-4D51-A76D-9FE8D2254F24}"/>
                </a:ext>
              </a:extLst>
            </p:cNvPr>
            <p:cNvGrpSpPr/>
            <p:nvPr/>
          </p:nvGrpSpPr>
          <p:grpSpPr>
            <a:xfrm>
              <a:off x="2772080" y="5907229"/>
              <a:ext cx="1080016" cy="216000"/>
              <a:chOff x="3923576" y="5805288"/>
              <a:chExt cx="1080016" cy="216000"/>
            </a:xfrm>
          </p:grpSpPr>
          <p:sp>
            <p:nvSpPr>
              <p:cNvPr id="633" name="等腰三角形 632">
                <a:extLst>
                  <a:ext uri="{FF2B5EF4-FFF2-40B4-BE49-F238E27FC236}">
                    <a16:creationId xmlns:a16="http://schemas.microsoft.com/office/drawing/2014/main" id="{5B3AACF6-419A-4CCE-A41E-D9770D27B4A0}"/>
                  </a:ext>
                </a:extLst>
              </p:cNvPr>
              <p:cNvSpPr/>
              <p:nvPr/>
            </p:nvSpPr>
            <p:spPr bwMode="auto">
              <a:xfrm rot="5400000">
                <a:off x="3923576" y="5849588"/>
                <a:ext cx="144000" cy="144000"/>
              </a:xfrm>
              <a:prstGeom prst="triangle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" name="Text Box 329">
                <a:extLst>
                  <a:ext uri="{FF2B5EF4-FFF2-40B4-BE49-F238E27FC236}">
                    <a16:creationId xmlns:a16="http://schemas.microsoft.com/office/drawing/2014/main" id="{20CFE2DE-4D58-4B38-AE50-B6A7CD104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592" y="5805288"/>
                <a:ext cx="936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zh-CN" altLang="en-US" sz="1600" u="none" dirty="0">
                    <a:latin typeface="宋体" panose="02010600030101010101" pitchFamily="2" charset="-122"/>
                  </a:rPr>
                  <a:t>─</a:t>
                </a:r>
                <a:r>
                  <a:rPr lang="zh-CN" altLang="en-US" sz="1600" b="1" u="none" dirty="0">
                    <a:latin typeface="宋体" panose="02010600030101010101" pitchFamily="2" charset="-122"/>
                  </a:rPr>
                  <a:t>三态门</a:t>
                </a:r>
                <a:endParaRPr lang="en-US" altLang="zh-CN" sz="1600" b="1" u="none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630" name="Line 121">
              <a:extLst>
                <a:ext uri="{FF2B5EF4-FFF2-40B4-BE49-F238E27FC236}">
                  <a16:creationId xmlns:a16="http://schemas.microsoft.com/office/drawing/2014/main" id="{47C9E0FA-C57F-4E09-90F6-9C9C63C9D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168" y="5112000"/>
              <a:ext cx="360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" name="Line 121">
              <a:extLst>
                <a:ext uri="{FF2B5EF4-FFF2-40B4-BE49-F238E27FC236}">
                  <a16:creationId xmlns:a16="http://schemas.microsoft.com/office/drawing/2014/main" id="{B72042D8-5BAE-4E27-ACB4-8717F6655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8168" y="5112000"/>
              <a:ext cx="0" cy="432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" name="Line 311">
              <a:extLst>
                <a:ext uri="{FF2B5EF4-FFF2-40B4-BE49-F238E27FC236}">
                  <a16:creationId xmlns:a16="http://schemas.microsoft.com/office/drawing/2014/main" id="{8621D042-0720-4AC0-8E4D-B77F250C7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168" y="5688000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" name="Line 121">
              <a:extLst>
                <a:ext uri="{FF2B5EF4-FFF2-40B4-BE49-F238E27FC236}">
                  <a16:creationId xmlns:a16="http://schemas.microsoft.com/office/drawing/2014/main" id="{DC35FFAE-426A-4541-9674-C4A61CFB7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8168" y="5544000"/>
              <a:ext cx="0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6" name="组合 635">
            <a:extLst>
              <a:ext uri="{FF2B5EF4-FFF2-40B4-BE49-F238E27FC236}">
                <a16:creationId xmlns:a16="http://schemas.microsoft.com/office/drawing/2014/main" id="{6901AA10-1C80-4769-A44F-615081A88E9C}"/>
              </a:ext>
            </a:extLst>
          </p:cNvPr>
          <p:cNvGrpSpPr/>
          <p:nvPr/>
        </p:nvGrpSpPr>
        <p:grpSpPr>
          <a:xfrm>
            <a:off x="1979085" y="4977328"/>
            <a:ext cx="4105083" cy="1404000"/>
            <a:chOff x="2050917" y="4968000"/>
            <a:chExt cx="4105083" cy="1404000"/>
          </a:xfrm>
        </p:grpSpPr>
        <p:sp>
          <p:nvSpPr>
            <p:cNvPr id="643" name="Text Box 329">
              <a:extLst>
                <a:ext uri="{FF2B5EF4-FFF2-40B4-BE49-F238E27FC236}">
                  <a16:creationId xmlns:a16="http://schemas.microsoft.com/office/drawing/2014/main" id="{6FF1B492-9E04-46A0-BC2D-6121A39C6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000" y="6156000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WE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645" name="Line 121">
              <a:extLst>
                <a:ext uri="{FF2B5EF4-FFF2-40B4-BE49-F238E27FC236}">
                  <a16:creationId xmlns:a16="http://schemas.microsoft.com/office/drawing/2014/main" id="{8234ED83-2CE1-4209-82F0-DFD8DA2D2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173" y="4968000"/>
              <a:ext cx="0" cy="10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" name="Line 121">
              <a:extLst>
                <a:ext uri="{FF2B5EF4-FFF2-40B4-BE49-F238E27FC236}">
                  <a16:creationId xmlns:a16="http://schemas.microsoft.com/office/drawing/2014/main" id="{8E10463B-2793-4483-9E30-8C47D0BDE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9173" y="4968000"/>
              <a:ext cx="0" cy="10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" name="Line 121">
              <a:extLst>
                <a:ext uri="{FF2B5EF4-FFF2-40B4-BE49-F238E27FC236}">
                  <a16:creationId xmlns:a16="http://schemas.microsoft.com/office/drawing/2014/main" id="{3E9B53E7-0A49-4146-9C92-6DC00F425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8949" y="4968000"/>
              <a:ext cx="0" cy="126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" name="Line 121">
              <a:extLst>
                <a:ext uri="{FF2B5EF4-FFF2-40B4-BE49-F238E27FC236}">
                  <a16:creationId xmlns:a16="http://schemas.microsoft.com/office/drawing/2014/main" id="{95FAF69E-8B06-4C7F-B3F2-9BFCEAE5A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00000" y="4968000"/>
              <a:ext cx="0" cy="126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" name="Line 121">
              <a:extLst>
                <a:ext uri="{FF2B5EF4-FFF2-40B4-BE49-F238E27FC236}">
                  <a16:creationId xmlns:a16="http://schemas.microsoft.com/office/drawing/2014/main" id="{0259B317-8DCF-4066-8BF8-E0870CFA3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173" y="6228000"/>
              <a:ext cx="2844000" cy="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" name="Line 121">
              <a:extLst>
                <a:ext uri="{FF2B5EF4-FFF2-40B4-BE49-F238E27FC236}">
                  <a16:creationId xmlns:a16="http://schemas.microsoft.com/office/drawing/2014/main" id="{935E2F8C-F8FA-4FA0-8705-724D7C0EC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4933" y="5220000"/>
              <a:ext cx="0" cy="1080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" name="Line 121">
              <a:extLst>
                <a:ext uri="{FF2B5EF4-FFF2-40B4-BE49-F238E27FC236}">
                  <a16:creationId xmlns:a16="http://schemas.microsoft.com/office/drawing/2014/main" id="{024B5716-D772-454E-9772-3542AD613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7173" y="5220000"/>
              <a:ext cx="0" cy="10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" name="Line 121">
              <a:extLst>
                <a:ext uri="{FF2B5EF4-FFF2-40B4-BE49-F238E27FC236}">
                  <a16:creationId xmlns:a16="http://schemas.microsoft.com/office/drawing/2014/main" id="{4C043536-1132-4393-AE0C-77DE72D5C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5173" y="5220000"/>
              <a:ext cx="0" cy="1080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" name="Line 121">
              <a:extLst>
                <a:ext uri="{FF2B5EF4-FFF2-40B4-BE49-F238E27FC236}">
                  <a16:creationId xmlns:a16="http://schemas.microsoft.com/office/drawing/2014/main" id="{AB2EC244-6E16-411F-9A72-071E43164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7173" y="5220000"/>
              <a:ext cx="0" cy="10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" name="Text Box 329">
              <a:extLst>
                <a:ext uri="{FF2B5EF4-FFF2-40B4-BE49-F238E27FC236}">
                  <a16:creationId xmlns:a16="http://schemas.microsoft.com/office/drawing/2014/main" id="{F170335E-D5CE-4951-A05C-ECB8D0825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917" y="5076000"/>
              <a:ext cx="180000" cy="14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655" name="Text Box 329">
              <a:extLst>
                <a:ext uri="{FF2B5EF4-FFF2-40B4-BE49-F238E27FC236}">
                  <a16:creationId xmlns:a16="http://schemas.microsoft.com/office/drawing/2014/main" id="{EAFDE909-E731-4416-B0D4-574DA610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173" y="5076000"/>
              <a:ext cx="180000" cy="14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656" name="Line 121">
              <a:extLst>
                <a:ext uri="{FF2B5EF4-FFF2-40B4-BE49-F238E27FC236}">
                  <a16:creationId xmlns:a16="http://schemas.microsoft.com/office/drawing/2014/main" id="{028F10D9-7A3E-4B53-B33E-0C84BA05D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173" y="6300000"/>
              <a:ext cx="36720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404A98-7CFE-49F0-B139-1C8B14125E6D}"/>
              </a:ext>
            </a:extLst>
          </p:cNvPr>
          <p:cNvGrpSpPr/>
          <p:nvPr/>
        </p:nvGrpSpPr>
        <p:grpSpPr>
          <a:xfrm>
            <a:off x="4716168" y="5445328"/>
            <a:ext cx="1332000" cy="792000"/>
            <a:chOff x="4716168" y="5436000"/>
            <a:chExt cx="1332000" cy="792000"/>
          </a:xfrm>
        </p:grpSpPr>
        <p:sp>
          <p:nvSpPr>
            <p:cNvPr id="669" name="Text Box 120">
              <a:extLst>
                <a:ext uri="{FF2B5EF4-FFF2-40B4-BE49-F238E27FC236}">
                  <a16:creationId xmlns:a16="http://schemas.microsoft.com/office/drawing/2014/main" id="{8244D024-F54A-460B-881B-2FE0ADA7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168" y="5436000"/>
              <a:ext cx="648000" cy="18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zh-CN" altLang="en-US" sz="1400" b="1" dirty="0"/>
                <a:t>译码</a:t>
              </a:r>
              <a:r>
                <a:rPr lang="zh-CN" altLang="en-US" sz="1400" b="1" u="none" dirty="0"/>
                <a:t>器</a:t>
              </a:r>
            </a:p>
          </p:txBody>
        </p:sp>
        <p:sp>
          <p:nvSpPr>
            <p:cNvPr id="670" name="Line 154">
              <a:extLst>
                <a:ext uri="{FF2B5EF4-FFF2-40B4-BE49-F238E27FC236}">
                  <a16:creationId xmlns:a16="http://schemas.microsoft.com/office/drawing/2014/main" id="{FC041F74-9957-4AFE-A9D5-99D51DD9F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4168" y="5544000"/>
              <a:ext cx="1440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" name="Text Box 329">
              <a:extLst>
                <a:ext uri="{FF2B5EF4-FFF2-40B4-BE49-F238E27FC236}">
                  <a16:creationId xmlns:a16="http://schemas.microsoft.com/office/drawing/2014/main" id="{9CDD82E8-03C3-42AE-870B-0DB7D0D22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68" y="5652000"/>
              <a:ext cx="2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I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672" name="Text Box 329">
              <a:extLst>
                <a:ext uri="{FF2B5EF4-FFF2-40B4-BE49-F238E27FC236}">
                  <a16:creationId xmlns:a16="http://schemas.microsoft.com/office/drawing/2014/main" id="{37C69558-D601-4A13-B901-7A560EAE4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168" y="5904000"/>
              <a:ext cx="324000" cy="14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MUX</a:t>
              </a:r>
            </a:p>
          </p:txBody>
        </p:sp>
        <p:sp>
          <p:nvSpPr>
            <p:cNvPr id="673" name="Text Box 329">
              <a:extLst>
                <a:ext uri="{FF2B5EF4-FFF2-40B4-BE49-F238E27FC236}">
                  <a16:creationId xmlns:a16="http://schemas.microsoft.com/office/drawing/2014/main" id="{03310B4F-72DB-41A0-9959-B0155E76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168" y="5904000"/>
              <a:ext cx="324000" cy="14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MUX</a:t>
              </a:r>
            </a:p>
          </p:txBody>
        </p:sp>
        <p:sp>
          <p:nvSpPr>
            <p:cNvPr id="674" name="Line 121">
              <a:extLst>
                <a:ext uri="{FF2B5EF4-FFF2-40B4-BE49-F238E27FC236}">
                  <a16:creationId xmlns:a16="http://schemas.microsoft.com/office/drawing/2014/main" id="{68195DC2-B044-4577-AD14-7DBE50C6D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8168" y="5616000"/>
              <a:ext cx="0" cy="2880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" name="Line 121">
              <a:extLst>
                <a:ext uri="{FF2B5EF4-FFF2-40B4-BE49-F238E27FC236}">
                  <a16:creationId xmlns:a16="http://schemas.microsoft.com/office/drawing/2014/main" id="{7323DFF8-1A51-4354-8D79-AA74E717E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168" y="5688000"/>
              <a:ext cx="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" name="Line 311">
              <a:extLst>
                <a:ext uri="{FF2B5EF4-FFF2-40B4-BE49-F238E27FC236}">
                  <a16:creationId xmlns:a16="http://schemas.microsoft.com/office/drawing/2014/main" id="{9D75C028-577C-4A8F-8178-F27F97A81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0168" y="5760000"/>
              <a:ext cx="936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" name="Line 121">
              <a:extLst>
                <a:ext uri="{FF2B5EF4-FFF2-40B4-BE49-F238E27FC236}">
                  <a16:creationId xmlns:a16="http://schemas.microsoft.com/office/drawing/2014/main" id="{2E999115-40BF-48E0-B058-FB36F995A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0168" y="5760000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" name="Line 121">
              <a:extLst>
                <a:ext uri="{FF2B5EF4-FFF2-40B4-BE49-F238E27FC236}">
                  <a16:creationId xmlns:a16="http://schemas.microsoft.com/office/drawing/2014/main" id="{A5860BBB-DC10-491F-A7E0-E19EC90B4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4168" y="6048000"/>
              <a:ext cx="0" cy="108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9" name="Text Box 136">
              <a:extLst>
                <a:ext uri="{FF2B5EF4-FFF2-40B4-BE49-F238E27FC236}">
                  <a16:creationId xmlns:a16="http://schemas.microsoft.com/office/drawing/2014/main" id="{79309C2C-1AF1-4BCE-918D-FDE50744D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168" y="5904000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none" lIns="0" tIns="10800" rIns="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680" name="Line 121">
              <a:extLst>
                <a:ext uri="{FF2B5EF4-FFF2-40B4-BE49-F238E27FC236}">
                  <a16:creationId xmlns:a16="http://schemas.microsoft.com/office/drawing/2014/main" id="{3B8D39AC-5FF7-415D-92A2-593BD24C8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168" y="5688000"/>
              <a:ext cx="0" cy="2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" name="Line 121">
              <a:extLst>
                <a:ext uri="{FF2B5EF4-FFF2-40B4-BE49-F238E27FC236}">
                  <a16:creationId xmlns:a16="http://schemas.microsoft.com/office/drawing/2014/main" id="{DC9B4FEC-7D05-41CE-ACF3-E447362D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168" y="5760000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2" name="Line 121">
              <a:extLst>
                <a:ext uri="{FF2B5EF4-FFF2-40B4-BE49-F238E27FC236}">
                  <a16:creationId xmlns:a16="http://schemas.microsoft.com/office/drawing/2014/main" id="{D74B20BB-97BB-41E9-BE69-B65EA61C8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8168" y="5616000"/>
              <a:ext cx="0" cy="2880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" name="Line 121">
              <a:extLst>
                <a:ext uri="{FF2B5EF4-FFF2-40B4-BE49-F238E27FC236}">
                  <a16:creationId xmlns:a16="http://schemas.microsoft.com/office/drawing/2014/main" id="{FD887A42-A02A-4CC0-A0A9-5DDBE775E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64168" y="6048000"/>
              <a:ext cx="0" cy="108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" name="Line 311">
              <a:extLst>
                <a:ext uri="{FF2B5EF4-FFF2-40B4-BE49-F238E27FC236}">
                  <a16:creationId xmlns:a16="http://schemas.microsoft.com/office/drawing/2014/main" id="{279C1809-0DEB-44A4-ACD1-6B97F91F0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8168" y="6156000"/>
              <a:ext cx="64800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" name="Line 121">
              <a:extLst>
                <a:ext uri="{FF2B5EF4-FFF2-40B4-BE49-F238E27FC236}">
                  <a16:creationId xmlns:a16="http://schemas.microsoft.com/office/drawing/2014/main" id="{A55F84FD-C50E-4E39-90E2-D0BA0D8BA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2168" y="6156000"/>
              <a:ext cx="0" cy="72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603" grpId="0" animBg="1"/>
      <p:bldP spid="6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85"/>
          <p:cNvSpPr txBox="1">
            <a:spLocks noChangeArrowheads="1"/>
          </p:cNvSpPr>
          <p:nvPr/>
        </p:nvSpPr>
        <p:spPr bwMode="auto">
          <a:xfrm>
            <a:off x="179388" y="2708920"/>
            <a:ext cx="8065020" cy="196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    解：</a:t>
            </a:r>
            <a:r>
              <a:rPr lang="zh-CN" altLang="en-US" sz="2000" b="1" u="none" dirty="0">
                <a:latin typeface="宋体" panose="02010600030101010101" pitchFamily="2" charset="-122"/>
              </a:rPr>
              <a:t>⑴</a:t>
            </a:r>
            <a:r>
              <a:rPr lang="en-US" altLang="zh-CN" sz="2000" b="1" dirty="0">
                <a:latin typeface="宋体" panose="02010600030101010101" pitchFamily="2" charset="-122"/>
              </a:rPr>
              <a:t>Tag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  ⑵组号＝</a:t>
            </a:r>
            <a:r>
              <a:rPr lang="en-US" altLang="zh-CN" sz="2000" b="1" dirty="0">
                <a:latin typeface="宋体" panose="02010600030101010101" pitchFamily="2" charset="-122"/>
              </a:rPr>
              <a:t>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，命中条件＝</a:t>
            </a:r>
            <a:endParaRPr lang="en-US" altLang="zh-CN" sz="20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  ⑶读次数＝</a:t>
            </a:r>
            <a:r>
              <a:rPr lang="en-US" altLang="zh-CN" sz="2000" b="1" dirty="0">
                <a:latin typeface="宋体" panose="02010600030101010101" pitchFamily="2" charset="-122"/>
              </a:rPr>
              <a:t>          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，缺失特征＝</a:t>
            </a:r>
            <a:r>
              <a:rPr lang="en-US" altLang="zh-CN" sz="2000" b="1" dirty="0">
                <a:latin typeface="宋体" panose="02010600030101010101" pitchFamily="2" charset="-122"/>
              </a:rPr>
              <a:t>             </a:t>
            </a:r>
            <a:r>
              <a:rPr lang="en-US" altLang="zh-CN" sz="2000" b="1" spc="600" dirty="0">
                <a:latin typeface="宋体" panose="02010600030101010101" pitchFamily="2" charset="-122"/>
              </a:rPr>
              <a:t> </a:t>
            </a:r>
            <a:r>
              <a:rPr lang="en-US" altLang="zh-CN" sz="2000" i="1" dirty="0">
                <a:latin typeface="+mn-lt"/>
              </a:rPr>
              <a:t>H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endParaRPr lang="en-US" altLang="zh-CN" sz="20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anose="02010600030101010101" pitchFamily="2" charset="-122"/>
              </a:rPr>
              <a:t>        ⑷</a:t>
            </a:r>
            <a:endParaRPr lang="en-US" altLang="zh-CN" sz="20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anose="02010600030101010101" pitchFamily="2" charset="-122"/>
              </a:rPr>
              <a:t>        ⑸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332656"/>
            <a:ext cx="8784976" cy="2361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主存按字节编址、地址为</a:t>
            </a:r>
            <a:r>
              <a:rPr lang="en-US" altLang="zh-CN" sz="2000" b="1" dirty="0">
                <a:latin typeface="宋体" panose="02010600030101010101" pitchFamily="2" charset="-122"/>
              </a:rPr>
              <a:t>24</a:t>
            </a:r>
            <a:r>
              <a:rPr lang="zh-CN" altLang="en-US" sz="2000" b="1" dirty="0">
                <a:latin typeface="宋体" panose="02010600030101010101" pitchFamily="2" charset="-122"/>
              </a:rPr>
              <a:t>位，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的容量为</a:t>
            </a:r>
            <a:r>
              <a:rPr lang="en-US" altLang="zh-CN" sz="2000" b="1" dirty="0">
                <a:latin typeface="宋体" panose="02010600030101010101" pitchFamily="2" charset="-122"/>
              </a:rPr>
              <a:t>32KB</a:t>
            </a:r>
            <a:r>
              <a:rPr lang="zh-CN" altLang="en-US" sz="2000" b="1" dirty="0">
                <a:latin typeface="宋体" panose="02010600030101010101" pitchFamily="2" charset="-122"/>
              </a:rPr>
              <a:t>、相联度为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，主存块大小为</a:t>
            </a:r>
            <a:r>
              <a:rPr lang="en-US" altLang="zh-CN" sz="2000" b="1" dirty="0">
                <a:latin typeface="宋体" panose="02010600030101010101" pitchFamily="2" charset="-122"/>
              </a:rPr>
              <a:t>16B</a:t>
            </a:r>
            <a:r>
              <a:rPr lang="zh-CN" altLang="en-US" sz="2000" b="1" dirty="0">
                <a:latin typeface="宋体" panose="02010600030101010101" pitchFamily="2" charset="-122"/>
              </a:rPr>
              <a:t>。⑴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行中标记</a:t>
            </a:r>
            <a:r>
              <a:rPr lang="en-US" altLang="zh-CN" sz="2000" b="1" dirty="0">
                <a:latin typeface="宋体" panose="02010600030101010101" pitchFamily="2" charset="-122"/>
              </a:rPr>
              <a:t>(Tag)</a:t>
            </a:r>
            <a:r>
              <a:rPr lang="zh-CN" altLang="en-US" sz="2000" b="1" dirty="0">
                <a:latin typeface="宋体" panose="02010600030101010101" pitchFamily="2" charset="-122"/>
              </a:rPr>
              <a:t>的长度？⑵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访存地址为</a:t>
            </a:r>
            <a:r>
              <a:rPr lang="en-US" altLang="zh-CN" sz="2000" b="1" dirty="0">
                <a:latin typeface="宋体" panose="02010600030101010101" pitchFamily="2" charset="-122"/>
              </a:rPr>
              <a:t>123456H</a:t>
            </a:r>
            <a:r>
              <a:rPr lang="zh-CN" altLang="en-US" sz="2000" b="1" dirty="0">
                <a:latin typeface="宋体" panose="02010600030101010101" pitchFamily="2" charset="-122"/>
              </a:rPr>
              <a:t>时，可能命中的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组号？命中条件？⑶若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初态为空，从</a:t>
            </a:r>
            <a:r>
              <a:rPr lang="en-US" altLang="zh-CN" sz="2000" b="1" dirty="0">
                <a:latin typeface="宋体" panose="02010600030101010101" pitchFamily="2" charset="-122"/>
              </a:rPr>
              <a:t>0#</a:t>
            </a:r>
            <a:r>
              <a:rPr lang="zh-CN" altLang="en-US" sz="2000" b="1" dirty="0">
                <a:latin typeface="宋体" panose="02010600030101010101" pitchFamily="2" charset="-122"/>
              </a:rPr>
              <a:t>单元起连续读出</a:t>
            </a:r>
            <a:r>
              <a:rPr lang="en-US" altLang="zh-CN" sz="2000" b="1" dirty="0">
                <a:latin typeface="宋体" panose="02010600030101010101" pitchFamily="2" charset="-122"/>
              </a:rPr>
              <a:t>100B</a:t>
            </a:r>
            <a:r>
              <a:rPr lang="zh-CN" altLang="en-US" sz="2000" b="1" dirty="0">
                <a:latin typeface="宋体" panose="02010600030101010101" pitchFamily="2" charset="-122"/>
              </a:rPr>
              <a:t>数据</a:t>
            </a:r>
            <a:r>
              <a:rPr lang="en-US" altLang="zh-CN" sz="2000" b="1" dirty="0">
                <a:latin typeface="宋体" panose="02010600030101010101" pitchFamily="2" charset="-122"/>
              </a:rPr>
              <a:t>(2B/</a:t>
            </a:r>
            <a:r>
              <a:rPr lang="zh-CN" altLang="en-US" sz="2000" b="1" dirty="0">
                <a:latin typeface="宋体" panose="02010600030101010101" pitchFamily="2" charset="-122"/>
              </a:rPr>
              <a:t>次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，此时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的命中率？⑷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有几个比较器？⑸若访问目录表、存储阵列的时延均为</a:t>
            </a:r>
            <a:r>
              <a:rPr lang="en-US" altLang="zh-CN" sz="2000" b="1" dirty="0">
                <a:latin typeface="宋体" panose="02010600030101010101" pitchFamily="2" charset="-122"/>
              </a:rPr>
              <a:t>10ns</a:t>
            </a:r>
            <a:r>
              <a:rPr lang="zh-CN" altLang="en-US" sz="2000" b="1" dirty="0">
                <a:latin typeface="宋体" panose="02010600030101010101" pitchFamily="2" charset="-122"/>
              </a:rPr>
              <a:t>，比较器时延为</a:t>
            </a:r>
            <a:r>
              <a:rPr lang="en-US" altLang="zh-CN" sz="2000" b="1" dirty="0">
                <a:latin typeface="宋体" panose="02010600030101010101" pitchFamily="2" charset="-122"/>
              </a:rPr>
              <a:t>2ns</a:t>
            </a:r>
            <a:r>
              <a:rPr lang="zh-CN" altLang="en-US" sz="2000" b="1" dirty="0">
                <a:latin typeface="宋体" panose="02010600030101010101" pitchFamily="2" charset="-122"/>
              </a:rPr>
              <a:t>，读块内数据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字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需</a:t>
            </a:r>
            <a:r>
              <a:rPr lang="en-US" altLang="zh-CN" sz="2000" b="1" dirty="0">
                <a:latin typeface="宋体" panose="02010600030101010101" pitchFamily="2" charset="-122"/>
              </a:rPr>
              <a:t>1ns</a:t>
            </a:r>
            <a:r>
              <a:rPr lang="zh-CN" altLang="en-US" sz="2000" b="1" dirty="0">
                <a:latin typeface="宋体" panose="02010600030101010101" pitchFamily="2" charset="-122"/>
              </a:rPr>
              <a:t>，则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solidFill>
                  <a:schemeClr val="tx1"/>
                </a:solidFill>
                <a:uFillTx/>
                <a:latin typeface="+mn-lt"/>
              </a:rPr>
              <a:t>读</a:t>
            </a:r>
            <a:r>
              <a:rPr lang="zh-CN" altLang="en-US" sz="2000" b="1" baseline="-18000" dirty="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是多少？</a:t>
            </a:r>
          </a:p>
        </p:txBody>
      </p:sp>
      <p:sp>
        <p:nvSpPr>
          <p:cNvPr id="5" name="Text Box 285"/>
          <p:cNvSpPr txBox="1">
            <a:spLocks noChangeArrowheads="1"/>
          </p:cNvSpPr>
          <p:nvPr/>
        </p:nvSpPr>
        <p:spPr bwMode="auto">
          <a:xfrm>
            <a:off x="1475656" y="2711971"/>
            <a:ext cx="7488832" cy="2361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24-log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宋体" panose="02010600030101010101" pitchFamily="2" charset="-122"/>
              </a:rPr>
              <a:t>(16B/1B)-log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宋体" panose="02010600030101010101" pitchFamily="2" charset="-122"/>
              </a:rPr>
              <a:t>[(32KB/16B)/4]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11b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101000101B</a:t>
            </a:r>
            <a:r>
              <a:rPr lang="zh-CN" altLang="en-US" sz="2000" b="1" dirty="0">
                <a:latin typeface="宋体" panose="02010600030101010101" pitchFamily="2" charset="-122"/>
              </a:rPr>
              <a:t> 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(V=1)</a:t>
            </a:r>
            <a:r>
              <a:rPr lang="en-US" altLang="zh-CN" sz="2000" b="1" dirty="0">
                <a:latin typeface="+mn-lt"/>
              </a:rPr>
              <a:t>·</a:t>
            </a:r>
            <a:r>
              <a:rPr lang="en-US" altLang="zh-CN" sz="2000" b="1" dirty="0">
                <a:latin typeface="宋体" panose="02010600030101010101" pitchFamily="2" charset="-122"/>
              </a:rPr>
              <a:t>(Tag=00010010001B)</a:t>
            </a:r>
            <a:endParaRPr lang="en-US" altLang="zh-CN" sz="20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anose="02010600030101010101" pitchFamily="2" charset="-122"/>
              </a:rPr>
              <a:t>        100B</a:t>
            </a:r>
            <a:r>
              <a:rPr lang="en-US" altLang="zh-CN" sz="2000" b="1" dirty="0">
                <a:latin typeface="宋体" panose="02010600030101010101" pitchFamily="2" charset="-122"/>
              </a:rPr>
              <a:t>/2B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50</a:t>
            </a:r>
            <a:r>
              <a:rPr lang="zh-CN" altLang="en-US" sz="2000" b="1" dirty="0">
                <a:latin typeface="宋体" panose="02010600030101010101" pitchFamily="2" charset="-122"/>
              </a:rPr>
              <a:t>            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各块首次读时，</a:t>
            </a:r>
            <a:r>
              <a:rPr lang="en-US" altLang="zh-CN" sz="2000" b="1" i="1" u="none" dirty="0">
                <a:latin typeface="+mn-lt"/>
              </a:rPr>
              <a:t>   </a:t>
            </a: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1-7/50</a:t>
            </a:r>
            <a:endParaRPr lang="en-US" altLang="zh-CN" sz="20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并行查找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anose="02010600030101010101" pitchFamily="2" charset="-122"/>
              </a:rPr>
              <a:t>理论上，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读</a:t>
            </a:r>
            <a:r>
              <a:rPr lang="zh-CN" altLang="en-US" sz="2000" b="1" baseline="-18000" dirty="0">
                <a:latin typeface="宋体" panose="02010600030101010101" pitchFamily="2" charset="-122"/>
                <a:sym typeface="+mn-ea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取目录项</a:t>
            </a:r>
            <a:r>
              <a:rPr lang="en-US" altLang="zh-CN" sz="2000" b="1" dirty="0">
                <a:latin typeface="宋体" panose="02010600030101010101" pitchFamily="2" charset="-122"/>
              </a:rPr>
              <a:t>+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比较</a:t>
            </a:r>
            <a:r>
              <a:rPr lang="en-US" altLang="zh-CN" sz="2000" b="1" dirty="0">
                <a:latin typeface="宋体" panose="02010600030101010101" pitchFamily="2" charset="-122"/>
              </a:rPr>
              <a:t>+(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读缓存块</a:t>
            </a:r>
            <a:r>
              <a:rPr lang="en-US" altLang="zh-CN" sz="2000" b="1" dirty="0">
                <a:latin typeface="宋体" panose="02010600030101010101" pitchFamily="2" charset="-122"/>
              </a:rPr>
              <a:t>+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读块内数据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23ns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实际上，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读</a:t>
            </a:r>
            <a:r>
              <a:rPr lang="zh-CN" altLang="en-US" sz="2000" b="1" baseline="-18000" dirty="0">
                <a:latin typeface="宋体" panose="02010600030101010101" pitchFamily="2" charset="-122"/>
                <a:sym typeface="+mn-ea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max{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取目录项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读缓存块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2000" b="1" dirty="0">
                <a:latin typeface="宋体" panose="02010600030101010101" pitchFamily="2" charset="-122"/>
              </a:rPr>
              <a:t>+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比较</a:t>
            </a:r>
            <a:r>
              <a:rPr lang="en-US" altLang="zh-CN" sz="2000" b="1" dirty="0">
                <a:latin typeface="宋体" panose="02010600030101010101" pitchFamily="2" charset="-122"/>
              </a:rPr>
              <a:t>+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读块内数据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13ns</a:t>
            </a:r>
          </a:p>
        </p:txBody>
      </p:sp>
      <p:sp>
        <p:nvSpPr>
          <p:cNvPr id="38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8577" y="5115649"/>
            <a:ext cx="4845591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包含替换算法的</a:t>
            </a:r>
            <a:r>
              <a:rPr lang="en-US" altLang="zh-CN" sz="1800" b="1" i="1" dirty="0">
                <a:sym typeface="+mn-ea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  <a:sym typeface="+mn-ea"/>
              </a:rPr>
              <a:t>读命中</a:t>
            </a:r>
            <a:r>
              <a:rPr lang="zh-CN" altLang="en-US" sz="1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800" b="1" i="1" dirty="0">
                <a:sym typeface="+mn-ea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  <a:sym typeface="+mn-ea"/>
              </a:rPr>
              <a:t>写命中</a:t>
            </a:r>
            <a:r>
              <a:rPr lang="zh-CN" altLang="en-US" sz="1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是多少</a:t>
            </a:r>
            <a:r>
              <a:rPr lang="zh-CN" altLang="en-US" sz="1800" b="1" u="none" dirty="0">
                <a:latin typeface="宋体" panose="02010600030101010101" pitchFamily="2" charset="-122"/>
              </a:rPr>
              <a:t>？  </a:t>
            </a:r>
            <a:endParaRPr lang="en-US" altLang="zh-CN" sz="1800" b="1" u="none" dirty="0">
              <a:latin typeface="宋体" panose="02010600030101010101" pitchFamily="2" charset="-122"/>
            </a:endParaRPr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1524327" y="5448136"/>
            <a:ext cx="6936105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1" dirty="0">
                <a:latin typeface="+mn-lt"/>
                <a:sym typeface="+mn-ea"/>
              </a:rPr>
              <a:t>T</a:t>
            </a:r>
            <a:r>
              <a:rPr lang="zh-CN" altLang="en-US" sz="1800" b="1" baseline="-16000" dirty="0">
                <a:latin typeface="宋体" panose="02010600030101010101" pitchFamily="2" charset="-122"/>
                <a:sym typeface="+mn-ea"/>
              </a:rPr>
              <a:t>读命中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max{</a:t>
            </a:r>
            <a:r>
              <a:rPr lang="en-US" altLang="zh-CN" sz="1800" b="1" i="1" dirty="0">
                <a:latin typeface="+mn-lt"/>
                <a:sym typeface="+mn-ea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  <a:sym typeface="+mn-ea"/>
              </a:rPr>
              <a:t>取目录项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1800" b="1" i="1" dirty="0">
                <a:sym typeface="+mn-ea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  <a:sym typeface="+mn-ea"/>
              </a:rPr>
              <a:t>读块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}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＋</a:t>
            </a:r>
            <a:r>
              <a:rPr lang="en-US" altLang="zh-CN" sz="1800" b="1" i="1" dirty="0">
                <a:latin typeface="+mn-lt"/>
                <a:sym typeface="+mn-ea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  <a:sym typeface="+mn-ea"/>
              </a:rPr>
              <a:t>比较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＋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max{</a:t>
            </a:r>
            <a:r>
              <a:rPr lang="en-US" altLang="zh-CN" sz="1800" b="1" i="1" dirty="0">
                <a:latin typeface="+mn-lt"/>
                <a:sym typeface="+mn-ea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  <a:sym typeface="+mn-ea"/>
              </a:rPr>
              <a:t>读块内数据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1800" b="1" i="1" dirty="0">
                <a:sym typeface="+mn-ea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  <a:sym typeface="+mn-ea"/>
              </a:rPr>
              <a:t>改块状态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}</a:t>
            </a:r>
            <a:endParaRPr lang="zh-CN" altLang="en-US" sz="1800" b="1" baseline="-1800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1" dirty="0">
                <a:latin typeface="+mn-lt"/>
              </a:rPr>
              <a:t>T</a:t>
            </a:r>
            <a:r>
              <a:rPr lang="zh-CN" altLang="en-US" sz="1800" b="1" baseline="-16000" dirty="0">
                <a:latin typeface="宋体" panose="02010600030101010101" pitchFamily="2" charset="-122"/>
              </a:rPr>
              <a:t>写命中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max{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取目录项</a:t>
            </a:r>
            <a:r>
              <a:rPr lang="en-US" altLang="zh-CN" sz="1800" b="1" dirty="0">
                <a:latin typeface="宋体" panose="02010600030101010101" pitchFamily="2" charset="-122"/>
              </a:rPr>
              <a:t>,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读块</a:t>
            </a:r>
            <a:r>
              <a:rPr lang="en-US" altLang="zh-CN" sz="1800" b="1" dirty="0">
                <a:latin typeface="宋体" panose="02010600030101010101" pitchFamily="2" charset="-122"/>
              </a:rPr>
              <a:t>}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比较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max{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改块内数据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写块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1800" b="1" i="1" dirty="0">
                <a:sym typeface="+mn-ea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  <a:sym typeface="+mn-ea"/>
              </a:rPr>
              <a:t>改块状态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}</a:t>
            </a:r>
            <a:endParaRPr lang="en-US" altLang="zh-CN" sz="1800" b="1" baseline="-18000" dirty="0">
              <a:solidFill>
                <a:srgbClr val="0070C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0" name="线形标注 2 42">
            <a:extLst>
              <a:ext uri="{FF2B5EF4-FFF2-40B4-BE49-F238E27FC236}">
                <a16:creationId xmlns:a16="http://schemas.microsoft.com/office/drawing/2014/main" id="{0FA8B864-7F67-4E83-903F-61316F4ED202}"/>
              </a:ext>
            </a:extLst>
          </p:cNvPr>
          <p:cNvSpPr/>
          <p:nvPr/>
        </p:nvSpPr>
        <p:spPr bwMode="auto">
          <a:xfrm>
            <a:off x="6444208" y="5181491"/>
            <a:ext cx="1152000" cy="252000"/>
          </a:xfrm>
          <a:prstGeom prst="borderCallout2">
            <a:avLst>
              <a:gd name="adj1" fmla="val 47821"/>
              <a:gd name="adj2" fmla="val -385"/>
              <a:gd name="adj3" fmla="val 47673"/>
              <a:gd name="adj4" fmla="val -15933"/>
              <a:gd name="adj5" fmla="val 149767"/>
              <a:gd name="adj6" fmla="val -7966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两者无关联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 bldLvl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862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本章主要内容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⑴ 存储系统的层次结构     </a:t>
            </a:r>
            <a:r>
              <a:rPr lang="en-US" altLang="zh-CN" sz="1800" b="1" dirty="0">
                <a:latin typeface="+mn-ea"/>
              </a:rPr>
              <a:t>—</a:t>
            </a:r>
            <a:r>
              <a:rPr lang="zh-CN" altLang="en-US" sz="1800" b="1" dirty="0">
                <a:latin typeface="+mn-ea"/>
              </a:rPr>
              <a:t>总体结构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概述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组成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性能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，组织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层数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层次管理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/MEM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结构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⑵ 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的基本知识        </a:t>
            </a:r>
            <a:r>
              <a:rPr lang="en-US" altLang="zh-CN" sz="1800" b="1" dirty="0">
                <a:latin typeface="+mn-ea"/>
                <a:ea typeface="+mn-ea"/>
              </a:rPr>
              <a:t>—</a:t>
            </a:r>
            <a:r>
              <a:rPr lang="zh-CN" altLang="en-US" sz="1800" b="1" dirty="0">
                <a:latin typeface="+mn-ea"/>
                <a:ea typeface="+mn-ea"/>
              </a:rPr>
              <a:t>层次</a:t>
            </a:r>
            <a:r>
              <a:rPr lang="en-US" altLang="zh-CN" sz="1800" b="1" dirty="0">
                <a:latin typeface="+mn-ea"/>
                <a:ea typeface="+mn-ea"/>
              </a:rPr>
              <a:t>MEM</a:t>
            </a:r>
            <a:r>
              <a:rPr lang="zh-CN" altLang="en-US" sz="1800" b="1" dirty="0">
                <a:latin typeface="+mn-ea"/>
                <a:ea typeface="+mn-ea"/>
              </a:rPr>
              <a:t>结构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  工作原理，实现技术，性能分析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⑶ 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的性能优化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降低缺失率，减少缺失开销，减少命中时间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⑷ 主存的性能优化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单体多字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zh-CN" altLang="en-US" sz="2200" b="1" dirty="0">
                <a:latin typeface="+mn-ea"/>
                <a:ea typeface="+mn-ea"/>
              </a:rPr>
              <a:t>、多体交叉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zh-CN" altLang="en-US" sz="2200" b="1" dirty="0">
                <a:latin typeface="+mn-ea"/>
                <a:ea typeface="+mn-ea"/>
              </a:rPr>
              <a:t>、并行存储器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⑸ 虚拟存储器             </a:t>
            </a:r>
            <a:r>
              <a:rPr lang="en-US" altLang="zh-CN" sz="1800" b="1" dirty="0">
                <a:latin typeface="+mn-ea"/>
              </a:rPr>
              <a:t>—</a:t>
            </a:r>
            <a:r>
              <a:rPr lang="zh-CN" altLang="en-US" sz="1800" b="1" dirty="0">
                <a:latin typeface="+mn-ea"/>
              </a:rPr>
              <a:t>面向软件的存储管理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组织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原理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管理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实现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性能优化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，保护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区域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访问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层次结构综合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总体要求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71780" indent="-271780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层次结构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组成原理，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理解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性能优化技术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3600400" cy="5377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、替换算法</a:t>
            </a: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*任务：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*性能指标：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4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*常见算法：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*常见选择：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LRU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算法的硬件实现：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堆栈法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比较对法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807095"/>
            <a:ext cx="7344816" cy="1195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确定从候选行中</a:t>
            </a:r>
            <a:r>
              <a:rPr lang="zh-CN" altLang="en-US" sz="2200" b="1" u="sng" dirty="0">
                <a:latin typeface="宋体" panose="02010600030101010101" pitchFamily="2" charset="-122"/>
              </a:rPr>
              <a:t>如何选出</a:t>
            </a:r>
            <a:r>
              <a:rPr lang="zh-CN" altLang="en-US" sz="2200" b="1" dirty="0">
                <a:latin typeface="宋体" panose="02010600030101010101" pitchFamily="2" charset="-122"/>
              </a:rPr>
              <a:t>一个牺牲块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</a:rPr>
              <a:t>行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对命中率的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影响程度</a:t>
            </a:r>
            <a:r>
              <a:rPr lang="zh-CN" altLang="en-US" sz="2200" b="1" dirty="0">
                <a:latin typeface="宋体" panose="02010600030101010101" pitchFamily="2" charset="-122"/>
              </a:rPr>
              <a:t>、算法的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实现成本</a:t>
            </a: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         └</a:t>
            </a:r>
            <a:r>
              <a:rPr lang="zh-CN" altLang="en-US" sz="1800" b="1" dirty="0">
                <a:latin typeface="宋体" panose="02010600030101010101" pitchFamily="2" charset="-122"/>
              </a:rPr>
              <a:t>←替换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否遵循</a:t>
            </a:r>
            <a:r>
              <a:rPr lang="zh-CN" altLang="en-US" sz="1800" b="1" dirty="0">
                <a:latin typeface="宋体" panose="02010600030101010101" pitchFamily="2" charset="-122"/>
              </a:rPr>
              <a:t>访问局部性</a:t>
            </a:r>
            <a:endParaRPr lang="zh-CN" altLang="en-US" sz="1800" b="1" u="none" dirty="0">
              <a:latin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82394"/>
              </p:ext>
            </p:extLst>
          </p:nvPr>
        </p:nvGraphicFramePr>
        <p:xfrm>
          <a:off x="899592" y="2348880"/>
          <a:ext cx="7920880" cy="15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状态的个数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状态更新的时机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牺牲行的选择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的影响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RAND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宋体" panose="02010600030101010101" pitchFamily="2" charset="-122"/>
                        </a:rPr>
                        <a:t>1</a:t>
                      </a:r>
                      <a:r>
                        <a:rPr lang="zh-CN" altLang="en-US" b="1" dirty="0">
                          <a:latin typeface="宋体" panose="02010600030101010101" pitchFamily="2" charset="-122"/>
                        </a:rPr>
                        <a:t>个随机数</a:t>
                      </a:r>
                      <a:r>
                        <a:rPr lang="en-US" altLang="zh-CN" b="1" dirty="0">
                          <a:latin typeface="宋体" panose="02010600030101010101" pitchFamily="2" charset="-122"/>
                        </a:rPr>
                        <a:t>/Cache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块</a:t>
                      </a:r>
                      <a:r>
                        <a:rPr lang="zh-CN" altLang="en-US" b="1" dirty="0">
                          <a:solidFill>
                            <a:srgbClr val="990099"/>
                          </a:solidFill>
                          <a:latin typeface="宋体" panose="02010600030101010101" pitchFamily="2" charset="-122"/>
                        </a:rPr>
                        <a:t>调入</a:t>
                      </a:r>
                      <a:r>
                        <a:rPr lang="zh-CN" altLang="en-US" b="1" dirty="0">
                          <a:latin typeface="宋体" panose="02010600030101010101" pitchFamily="2" charset="-122"/>
                        </a:rPr>
                        <a:t>时，产生随机数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latin typeface="宋体" panose="02010600030101010101" pitchFamily="2" charset="-122"/>
                        </a:rPr>
                        <a:t>随机数对应的行</a:t>
                      </a:r>
                      <a:endParaRPr lang="en-US" altLang="zh-CN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FIFO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u="none" dirty="0">
                          <a:latin typeface="宋体" panose="02010600030101010101" pitchFamily="2" charset="-122"/>
                        </a:rPr>
                        <a:t>1</a:t>
                      </a:r>
                      <a:r>
                        <a:rPr lang="zh-CN" altLang="en-US" b="1" u="none" dirty="0">
                          <a:latin typeface="宋体" panose="02010600030101010101" pitchFamily="2" charset="-122"/>
                        </a:rPr>
                        <a:t>个计数值</a:t>
                      </a:r>
                      <a:r>
                        <a:rPr lang="en-US" altLang="zh-CN" b="1" u="none" dirty="0">
                          <a:latin typeface="宋体" panose="02010600030101010101" pitchFamily="2" charset="-122"/>
                        </a:rPr>
                        <a:t>/</a:t>
                      </a:r>
                      <a:r>
                        <a:rPr lang="zh-CN" altLang="en-US" b="1" u="none" dirty="0">
                          <a:latin typeface="宋体" panose="02010600030101010101" pitchFamily="2" charset="-122"/>
                        </a:rPr>
                        <a:t>行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块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宋体" panose="02010600030101010101" pitchFamily="2" charset="-122"/>
                        </a:rPr>
                        <a:t>调入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时，更新</a:t>
                      </a:r>
                      <a:r>
                        <a:rPr lang="en-US" altLang="zh-CN" sz="1800" b="1" i="1" dirty="0">
                          <a:latin typeface="+mn-lt"/>
                        </a:rPr>
                        <a:t>n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个值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1" i="1" dirty="0">
                          <a:latin typeface="+mn-lt"/>
                        </a:rPr>
                        <a:t>n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个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)</a:t>
                      </a:r>
                      <a:r>
                        <a:rPr lang="zh-CN" altLang="en-US" b="1" dirty="0">
                          <a:latin typeface="宋体" panose="02010600030101010101" pitchFamily="2" charset="-122"/>
                        </a:rPr>
                        <a:t>值最大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的行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0" u="none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u="none" dirty="0">
                          <a:latin typeface="宋体" panose="02010600030101010101" pitchFamily="2" charset="-122"/>
                        </a:rPr>
                        <a:t>个计数值</a:t>
                      </a:r>
                      <a:r>
                        <a:rPr lang="en-US" altLang="zh-CN" b="1" u="none" dirty="0">
                          <a:latin typeface="宋体" panose="02010600030101010101" pitchFamily="2" charset="-122"/>
                        </a:rPr>
                        <a:t>/</a:t>
                      </a:r>
                      <a:r>
                        <a:rPr lang="zh-CN" altLang="en-US" b="1" u="none" dirty="0">
                          <a:latin typeface="宋体" panose="02010600030101010101" pitchFamily="2" charset="-122"/>
                        </a:rPr>
                        <a:t>行</a:t>
                      </a:r>
                      <a:endParaRPr lang="en-US" altLang="zh-CN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块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宋体" panose="02010600030101010101" pitchFamily="2" charset="-122"/>
                        </a:rPr>
                        <a:t>访问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时，更新</a:t>
                      </a:r>
                      <a:r>
                        <a:rPr lang="en-US" altLang="zh-CN" sz="1800" b="1" i="1" dirty="0">
                          <a:latin typeface="+mn-lt"/>
                        </a:rPr>
                        <a:t>n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个值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1" i="1" dirty="0">
                          <a:latin typeface="+mn-lt"/>
                        </a:rPr>
                        <a:t>n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个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)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值最大的行</a:t>
                      </a:r>
                      <a:endParaRPr lang="en-US" altLang="zh-CN" sz="18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</a:t>
                      </a:r>
                      <a:r>
                        <a:rPr lang="en-US" altLang="zh-CN" b="1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增大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 gridSpan="5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注：</a:t>
                      </a:r>
                      <a:r>
                        <a:rPr lang="en-US" altLang="zh-CN" sz="1800" b="1" i="1" dirty="0">
                          <a:latin typeface="+mn-lt"/>
                        </a:rPr>
                        <a:t>n—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组相联的路数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即候选行数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)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；计数值更新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刚调入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访问的行清零</a:t>
                      </a:r>
                      <a:endParaRPr lang="en-US" altLang="zh-CN" sz="18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907704" y="3933056"/>
            <a:ext cx="6912768" cy="2054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LRU</a:t>
            </a:r>
            <a:r>
              <a:rPr lang="zh-CN" altLang="en-US" sz="2200" b="1" dirty="0">
                <a:latin typeface="宋体" panose="02010600030101010101" pitchFamily="2" charset="-122"/>
              </a:rPr>
              <a:t>算法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∈堆栈型算法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以组为单位，常与目录项分开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每次更新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寄存器堆栈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相联查找＋中部移出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，栈底对应牺牲行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触发器</a:t>
            </a:r>
            <a:r>
              <a:rPr lang="zh-CN" altLang="en-US" sz="2200" b="1" dirty="0">
                <a:latin typeface="宋体" panose="02010600030101010101" pitchFamily="2" charset="-122"/>
              </a:rPr>
              <a:t>记录块间次序，用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门</a:t>
            </a:r>
            <a:r>
              <a:rPr lang="zh-CN" altLang="en-US" sz="2200" b="1" dirty="0">
                <a:latin typeface="宋体" panose="02010600030101010101" pitchFamily="2" charset="-122"/>
              </a:rPr>
              <a:t>进行判断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i="1" dirty="0">
                <a:latin typeface="+mn-lt"/>
              </a:rPr>
              <a:t>C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,2)</a:t>
            </a:r>
            <a:r>
              <a:rPr lang="zh-CN" altLang="en-US" sz="1800" b="1" dirty="0">
                <a:latin typeface="宋体" panose="02010600030101010101" pitchFamily="2" charset="-122"/>
              </a:rPr>
              <a:t>个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i="1" dirty="0"/>
              <a:t>n</a:t>
            </a:r>
            <a:r>
              <a:rPr lang="zh-CN" altLang="en-US" sz="1800" b="1" dirty="0">
                <a:latin typeface="宋体" panose="02010600030101010101" pitchFamily="2" charset="-122"/>
              </a:rPr>
              <a:t>个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-1</a:t>
            </a:r>
            <a:r>
              <a:rPr lang="zh-CN" altLang="en-US" sz="1800" b="1" dirty="0">
                <a:latin typeface="宋体" panose="02010600030101010101" pitchFamily="2" charset="-122"/>
              </a:rPr>
              <a:t>入端与门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4248472" cy="5398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写策略</a:t>
            </a:r>
            <a:endParaRPr lang="zh-CN" altLang="en-US" b="1" u="none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*任务：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*性能指标：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*常见策略： </a:t>
            </a:r>
            <a:r>
              <a:rPr lang="en-US" altLang="zh-CN" sz="1800" b="1" u="none" dirty="0">
                <a:latin typeface="宋体" panose="02010600030101010101" pitchFamily="2" charset="-122"/>
              </a:rPr>
              <a:t>(</a:t>
            </a:r>
            <a:r>
              <a:rPr lang="zh-CN" altLang="en-US" sz="1800" b="1" u="none" dirty="0">
                <a:latin typeface="宋体" panose="02010600030101010101" pitchFamily="2" charset="-122"/>
              </a:rPr>
              <a:t>按写命中命名</a:t>
            </a:r>
            <a:r>
              <a:rPr lang="en-US" altLang="zh-CN" sz="1800" b="1" u="none" dirty="0">
                <a:latin typeface="宋体" panose="02010600030101010101" pitchFamily="2" charset="-122"/>
              </a:rPr>
              <a:t>)</a:t>
            </a:r>
            <a:endParaRPr lang="en-US" altLang="zh-CN" sz="2200" b="1" u="none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全写法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写回法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*写缺失处理方案：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不按写分配法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spc="450" dirty="0">
                <a:solidFill>
                  <a:schemeClr val="accent2"/>
                </a:solidFill>
                <a:latin typeface="宋体" panose="02010600030101010101" pitchFamily="2" charset="-122"/>
              </a:rPr>
              <a:t>按写分配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*常见选择：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1640" y="794321"/>
            <a:ext cx="7560840" cy="32951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148205" indent="-2148205"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确定写操作的数据，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何时写到</a:t>
            </a:r>
            <a:r>
              <a:rPr lang="zh-CN" altLang="en-US" sz="2200" b="1" dirty="0">
                <a:latin typeface="宋体" panose="02010600030101010101" pitchFamily="2" charset="-122"/>
              </a:rPr>
              <a:t>主存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对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、总线占用度的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影响程度</a:t>
            </a:r>
            <a:endParaRPr lang="en-US" altLang="zh-CN" sz="22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写命中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 err="1"/>
              <a:t>T</a:t>
            </a:r>
            <a:r>
              <a:rPr lang="en-US" altLang="zh-CN" sz="2200" b="1" baseline="-18000" dirty="0" err="1">
                <a:latin typeface="宋体" panose="02010600030101010101" pitchFamily="2" charset="-122"/>
              </a:rPr>
              <a:t>Mem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字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，即同时写</a:t>
            </a:r>
            <a:r>
              <a:rPr lang="en-US" altLang="zh-CN" sz="2200" b="1" dirty="0">
                <a:latin typeface="宋体" panose="02010600030101010101" pitchFamily="2" charset="-122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</a:rPr>
              <a:t>和主存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字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；占用总线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次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写命中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 err="1"/>
              <a:t>T</a:t>
            </a:r>
            <a:r>
              <a:rPr lang="en-US" altLang="zh-CN" sz="2200" b="1" baseline="-18000" dirty="0" err="1">
                <a:latin typeface="宋体" panose="02010600030101010101" pitchFamily="2" charset="-122"/>
              </a:rPr>
              <a:t>Cache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字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，替换时写主存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块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；有不一致性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i="1" dirty="0"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</a:t>
            </a:r>
            <a:r>
              <a:rPr lang="en-US" altLang="zh-CN" sz="2200" b="1" spc="400" dirty="0">
                <a:latin typeface="+mn-ea"/>
                <a:ea typeface="+mn-ea"/>
              </a:rPr>
              <a:t> 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写缺失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     </a:t>
            </a: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zh-CN" altLang="en-US" sz="1600" b="1" dirty="0">
                <a:latin typeface="宋体" panose="02010600030101010101" pitchFamily="2" charset="-122"/>
              </a:rPr>
              <a:t>←不调入目标块，直接写主存</a:t>
            </a:r>
            <a:r>
              <a:rPr lang="en-US" altLang="zh-CN" sz="1600" b="1" dirty="0">
                <a:latin typeface="宋体" panose="02010600030101010101" pitchFamily="2" charset="-122"/>
              </a:rPr>
              <a:t>(=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 </a:t>
            </a:r>
            <a:r>
              <a:rPr lang="en-US" altLang="zh-CN" sz="2200" b="1" spc="400" dirty="0">
                <a:latin typeface="+mn-ea"/>
                <a:ea typeface="+mn-ea"/>
              </a:rPr>
              <a:t> 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写缺失</a:t>
            </a:r>
            <a:r>
              <a:rPr lang="zh-CN" altLang="en-US" sz="2200" b="1" dirty="0">
                <a:latin typeface="宋体" panose="02010600030101010101" pitchFamily="2" charset="-122"/>
              </a:rPr>
              <a:t>≥</a:t>
            </a:r>
            <a:r>
              <a:rPr lang="en-US" altLang="zh-CN" sz="2200" b="1" i="1" dirty="0" err="1"/>
              <a:t>T</a:t>
            </a:r>
            <a:r>
              <a:rPr lang="en-US" altLang="zh-CN" sz="2200" b="1" baseline="-18000" dirty="0" err="1">
                <a:latin typeface="宋体" panose="02010600030101010101" pitchFamily="2" charset="-122"/>
              </a:rPr>
              <a:t>Mem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块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en-US" altLang="zh-CN" sz="2200" b="1" spc="200" dirty="0">
                <a:latin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zh-CN" altLang="en-US" sz="1600" b="1" dirty="0">
                <a:latin typeface="+mn-ea"/>
              </a:rPr>
              <a:t>调入目标块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可能有替换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后，再写</a:t>
            </a:r>
            <a:r>
              <a:rPr lang="en-US" altLang="zh-CN" sz="1600" b="1" dirty="0">
                <a:latin typeface="+mn-ea"/>
              </a:rPr>
              <a:t>$</a:t>
            </a:r>
            <a:endParaRPr lang="zh-CN" altLang="en-US" sz="2200" b="1" u="none" dirty="0">
              <a:latin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220072" y="4077072"/>
            <a:ext cx="3744368" cy="1080120"/>
            <a:chOff x="5292080" y="3789040"/>
            <a:chExt cx="3744368" cy="1080120"/>
          </a:xfrm>
        </p:grpSpPr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5292081" y="4077072"/>
              <a:ext cx="3312367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命中 命中  缺失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假设替换行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c[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改写过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])      </a:t>
              </a:r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>
              <a:off x="5292080" y="4869136"/>
              <a:ext cx="3740834" cy="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5292081" y="429309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5292081" y="3789040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8" name="Text Box 81"/>
            <p:cNvSpPr txBox="1">
              <a:spLocks noChangeArrowheads="1"/>
            </p:cNvSpPr>
            <p:nvPr/>
          </p:nvSpPr>
          <p:spPr bwMode="auto">
            <a:xfrm>
              <a:off x="5724184" y="4293072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5724128" y="3789040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6156176" y="3789040"/>
              <a:ext cx="2448272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8604448" y="3789064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noFill/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6156288" y="4581128"/>
              <a:ext cx="100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c(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8604448" y="3791297"/>
              <a:ext cx="43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8604448" y="4005064"/>
              <a:ext cx="43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835696" y="5229200"/>
            <a:ext cx="6984776" cy="11925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全写法配对不按写分配法，写回法配对按写分配法；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连接总线的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用写回法，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其余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用全写法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anose="02010600030101010101" pitchFamily="2" charset="-122"/>
              </a:rPr>
              <a:t>    </a:t>
            </a:r>
            <a:r>
              <a:rPr lang="zh-CN" altLang="en-US" sz="1800" u="none" dirty="0">
                <a:latin typeface="宋体" panose="02010600030101010101" pitchFamily="2" charset="-122"/>
              </a:rPr>
              <a:t>└</a:t>
            </a:r>
            <a:r>
              <a:rPr lang="zh-CN" altLang="en-US" sz="1800" b="1" u="none" dirty="0">
                <a:latin typeface="宋体" panose="02010600030101010101" pitchFamily="2" charset="-122"/>
              </a:rPr>
              <a:t>←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zh-CN" altLang="en-US" sz="1800" b="1" u="none" dirty="0">
                <a:latin typeface="宋体" panose="02010600030101010101" pitchFamily="2" charset="-122"/>
              </a:rPr>
              <a:t>总线</a:t>
            </a:r>
            <a:r>
              <a:rPr lang="zh-CN" altLang="en-US" sz="1800" b="1" dirty="0">
                <a:latin typeface="宋体" panose="02010600030101010101" pitchFamily="2" charset="-122"/>
              </a:rPr>
              <a:t>占用度均好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←一致性好、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写命中</a:t>
            </a:r>
            <a:r>
              <a:rPr lang="zh-CN" altLang="en-US" sz="1800" b="1" dirty="0">
                <a:latin typeface="宋体" panose="02010600030101010101" pitchFamily="2" charset="-122"/>
              </a:rPr>
              <a:t>较小</a:t>
            </a:r>
            <a:endParaRPr lang="zh-CN" altLang="en-US" sz="1800" b="1" u="none" dirty="0">
              <a:latin typeface="宋体" panose="02010600030101010101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43808" y="4581128"/>
            <a:ext cx="2160192" cy="504032"/>
            <a:chOff x="2843808" y="5085184"/>
            <a:chExt cx="2160192" cy="504032"/>
          </a:xfrm>
        </p:grpSpPr>
        <p:sp>
          <p:nvSpPr>
            <p:cNvPr id="40" name="Text Box 79"/>
            <p:cNvSpPr txBox="1">
              <a:spLocks noChangeArrowheads="1"/>
            </p:cNvSpPr>
            <p:nvPr/>
          </p:nvSpPr>
          <p:spPr bwMode="auto">
            <a:xfrm>
              <a:off x="2843808" y="5373216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a(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41" name="Text Box 79"/>
            <p:cNvSpPr txBox="1">
              <a:spLocks noChangeArrowheads="1"/>
            </p:cNvSpPr>
            <p:nvPr/>
          </p:nvSpPr>
          <p:spPr bwMode="auto">
            <a:xfrm>
              <a:off x="3563888" y="5373192"/>
              <a:ext cx="100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4572000" y="5085184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3564000" y="5085184"/>
              <a:ext cx="1008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调入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830" y="2060848"/>
            <a:ext cx="729754" cy="1800064"/>
            <a:chOff x="169838" y="2276872"/>
            <a:chExt cx="729754" cy="1800064"/>
          </a:xfrm>
        </p:grpSpPr>
        <p:cxnSp>
          <p:nvCxnSpPr>
            <p:cNvPr id="47" name="直接箭头连接符 46"/>
            <p:cNvCxnSpPr/>
            <p:nvPr/>
          </p:nvCxnSpPr>
          <p:spPr bwMode="auto">
            <a:xfrm>
              <a:off x="467544" y="249289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467544" y="3637473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67544" y="2492896"/>
              <a:ext cx="0" cy="115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23528" y="2852936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3528" y="4069521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323528" y="2852936"/>
              <a:ext cx="0" cy="122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0" name="Text Box 79"/>
            <p:cNvSpPr txBox="1">
              <a:spLocks noChangeArrowheads="1"/>
            </p:cNvSpPr>
            <p:nvPr/>
          </p:nvSpPr>
          <p:spPr bwMode="auto">
            <a:xfrm>
              <a:off x="169838" y="2276872"/>
              <a:ext cx="294481" cy="504032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u="none" dirty="0">
                  <a:latin typeface="宋体" panose="02010600030101010101" pitchFamily="2" charset="-122"/>
                </a:rPr>
                <a:t>配对</a:t>
              </a:r>
              <a:endParaRPr lang="en-US" altLang="zh-CN" sz="1600" u="none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92392" y="4581128"/>
            <a:ext cx="1440048" cy="504008"/>
            <a:chOff x="7092392" y="4876711"/>
            <a:chExt cx="1440048" cy="504008"/>
          </a:xfrm>
        </p:grpSpPr>
        <p:sp>
          <p:nvSpPr>
            <p:cNvPr id="51" name="Text Box 78"/>
            <p:cNvSpPr txBox="1">
              <a:spLocks noChangeArrowheads="1"/>
            </p:cNvSpPr>
            <p:nvPr/>
          </p:nvSpPr>
          <p:spPr bwMode="auto">
            <a:xfrm>
              <a:off x="8100440" y="4876711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79"/>
            <p:cNvSpPr txBox="1">
              <a:spLocks noChangeArrowheads="1"/>
            </p:cNvSpPr>
            <p:nvPr/>
          </p:nvSpPr>
          <p:spPr bwMode="auto">
            <a:xfrm>
              <a:off x="7092392" y="4876711"/>
              <a:ext cx="1008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调入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56" name="Text Box 79"/>
            <p:cNvSpPr txBox="1">
              <a:spLocks noChangeArrowheads="1"/>
            </p:cNvSpPr>
            <p:nvPr/>
          </p:nvSpPr>
          <p:spPr bwMode="auto">
            <a:xfrm>
              <a:off x="7092392" y="5164719"/>
              <a:ext cx="100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B17356D-378C-4B8E-98F2-D956F98D942C}"/>
              </a:ext>
            </a:extLst>
          </p:cNvPr>
          <p:cNvGrpSpPr/>
          <p:nvPr/>
        </p:nvGrpSpPr>
        <p:grpSpPr>
          <a:xfrm>
            <a:off x="539552" y="4077072"/>
            <a:ext cx="4464448" cy="1080120"/>
            <a:chOff x="539552" y="4221088"/>
            <a:chExt cx="4464448" cy="1080120"/>
          </a:xfrm>
        </p:grpSpPr>
        <p:sp>
          <p:nvSpPr>
            <p:cNvPr id="7" name="Text Box 79"/>
            <p:cNvSpPr txBox="1">
              <a:spLocks noChangeArrowheads="1"/>
            </p:cNvSpPr>
            <p:nvPr/>
          </p:nvSpPr>
          <p:spPr bwMode="auto">
            <a:xfrm>
              <a:off x="1691679" y="4509144"/>
              <a:ext cx="3309271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 命中   命中   缺失        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缺失</a:t>
              </a: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 flipV="1">
              <a:off x="1691680" y="5301184"/>
              <a:ext cx="3312320" cy="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539552" y="4222353"/>
              <a:ext cx="1109023" cy="10068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CPU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的操 作</a:t>
              </a:r>
            </a:p>
            <a:p>
              <a:pPr>
                <a:lnSpc>
                  <a:spcPct val="80000"/>
                </a:lnSpc>
              </a:pPr>
              <a:endParaRPr lang="en-US" altLang="zh-CN" sz="1000" b="1" u="none" dirty="0">
                <a:latin typeface="宋体" panose="02010600030101010101" pitchFamily="2" charset="-122"/>
              </a:endParaRPr>
            </a:p>
            <a:p>
              <a:r>
                <a:rPr lang="en-US" altLang="zh-CN" sz="1600" b="1" u="none" dirty="0">
                  <a:latin typeface="宋体" panose="02010600030101010101" pitchFamily="2" charset="-122"/>
                </a:rPr>
                <a:t>Cache</a:t>
              </a:r>
            </a:p>
            <a:p>
              <a:pPr>
                <a:lnSpc>
                  <a:spcPct val="80000"/>
                </a:lnSpc>
              </a:pPr>
              <a:endParaRPr lang="en-US" altLang="zh-CN" sz="1050" b="1" u="none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主存的动作</a:t>
              </a:r>
            </a:p>
          </p:txBody>
        </p:sp>
        <p:sp>
          <p:nvSpPr>
            <p:cNvPr id="10" name="Text Box 78"/>
            <p:cNvSpPr txBox="1">
              <a:spLocks noChangeArrowheads="1"/>
            </p:cNvSpPr>
            <p:nvPr/>
          </p:nvSpPr>
          <p:spPr bwMode="auto">
            <a:xfrm>
              <a:off x="1691680" y="4725168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79"/>
            <p:cNvSpPr txBox="1">
              <a:spLocks noChangeArrowheads="1"/>
            </p:cNvSpPr>
            <p:nvPr/>
          </p:nvSpPr>
          <p:spPr bwMode="auto">
            <a:xfrm>
              <a:off x="1691680" y="5013200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2" name="Text Box 80"/>
            <p:cNvSpPr txBox="1">
              <a:spLocks noChangeArrowheads="1"/>
            </p:cNvSpPr>
            <p:nvPr/>
          </p:nvSpPr>
          <p:spPr bwMode="auto">
            <a:xfrm>
              <a:off x="1691768" y="4221112"/>
              <a:ext cx="72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81"/>
            <p:cNvSpPr txBox="1">
              <a:spLocks noChangeArrowheads="1"/>
            </p:cNvSpPr>
            <p:nvPr/>
          </p:nvSpPr>
          <p:spPr bwMode="auto">
            <a:xfrm>
              <a:off x="2411760" y="4725144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14" name="Text Box 82"/>
            <p:cNvSpPr txBox="1">
              <a:spLocks noChangeArrowheads="1"/>
            </p:cNvSpPr>
            <p:nvPr/>
          </p:nvSpPr>
          <p:spPr bwMode="auto">
            <a:xfrm>
              <a:off x="2411792" y="4221112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1115616" y="4509144"/>
              <a:ext cx="588962" cy="432024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状态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动作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 bwMode="auto">
            <a:xfrm>
              <a:off x="1115962" y="4581128"/>
              <a:ext cx="71662" cy="288602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80">
              <a:extLst>
                <a:ext uri="{FF2B5EF4-FFF2-40B4-BE49-F238E27FC236}">
                  <a16:creationId xmlns:a16="http://schemas.microsoft.com/office/drawing/2014/main" id="{2D0C2B3E-AA18-4937-9157-AB5C95E52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808" y="4221112"/>
              <a:ext cx="72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8" name="Text Box 80">
              <a:extLst>
                <a:ext uri="{FF2B5EF4-FFF2-40B4-BE49-F238E27FC236}">
                  <a16:creationId xmlns:a16="http://schemas.microsoft.com/office/drawing/2014/main" id="{3D834332-0594-4DE0-98CE-974B13690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8" y="4221088"/>
              <a:ext cx="144011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4608512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的工作过程：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88024" y="836712"/>
            <a:ext cx="4176464" cy="3744416"/>
            <a:chOff x="4644008" y="836712"/>
            <a:chExt cx="4176464" cy="3744416"/>
          </a:xfrm>
        </p:grpSpPr>
        <p:sp>
          <p:nvSpPr>
            <p:cNvPr id="6" name="Rectangle 111"/>
            <p:cNvSpPr>
              <a:spLocks noChangeArrowheads="1"/>
            </p:cNvSpPr>
            <p:nvPr/>
          </p:nvSpPr>
          <p:spPr bwMode="auto">
            <a:xfrm>
              <a:off x="6912472" y="1052736"/>
              <a:ext cx="1908000" cy="35283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32"/>
            <p:cNvSpPr txBox="1">
              <a:spLocks noChangeArrowheads="1"/>
            </p:cNvSpPr>
            <p:nvPr/>
          </p:nvSpPr>
          <p:spPr bwMode="auto">
            <a:xfrm>
              <a:off x="6302350" y="18448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N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33"/>
            <p:cNvSpPr txBox="1">
              <a:spLocks noChangeArrowheads="1"/>
            </p:cNvSpPr>
            <p:nvPr/>
          </p:nvSpPr>
          <p:spPr bwMode="auto">
            <a:xfrm>
              <a:off x="4644008" y="1412776"/>
              <a:ext cx="1874242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查找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目标主存块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9" name="AutoShape 134"/>
            <p:cNvSpPr>
              <a:spLocks noChangeArrowheads="1"/>
            </p:cNvSpPr>
            <p:nvPr/>
          </p:nvSpPr>
          <p:spPr bwMode="auto">
            <a:xfrm>
              <a:off x="4934074" y="1988872"/>
              <a:ext cx="1296144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/>
                <a:t>命中？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5366122" y="227687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Y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1" name="AutoShape 141"/>
            <p:cNvSpPr>
              <a:spLocks noChangeArrowheads="1"/>
            </p:cNvSpPr>
            <p:nvPr/>
          </p:nvSpPr>
          <p:spPr bwMode="auto">
            <a:xfrm>
              <a:off x="4646043" y="836712"/>
              <a:ext cx="1872208" cy="288000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主存地址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2" name="Text Box 143"/>
            <p:cNvSpPr txBox="1">
              <a:spLocks noChangeArrowheads="1"/>
            </p:cNvSpPr>
            <p:nvPr/>
          </p:nvSpPr>
          <p:spPr bwMode="auto">
            <a:xfrm>
              <a:off x="4646041" y="2564904"/>
              <a:ext cx="1872209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访问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目标行</a:t>
              </a:r>
              <a:endParaRPr lang="zh-CN" altLang="en-US" sz="18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3" name="AutoShape 145"/>
            <p:cNvSpPr>
              <a:spLocks noChangeArrowheads="1"/>
            </p:cNvSpPr>
            <p:nvPr/>
          </p:nvSpPr>
          <p:spPr bwMode="auto">
            <a:xfrm>
              <a:off x="4646042" y="4293096"/>
              <a:ext cx="1874243" cy="288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通知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操作完成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9" idx="2"/>
              <a:endCxn id="12" idx="0"/>
            </p:cNvCxnSpPr>
            <p:nvPr/>
          </p:nvCxnSpPr>
          <p:spPr bwMode="auto">
            <a:xfrm>
              <a:off x="5582146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8" idx="0"/>
            </p:cNvCxnSpPr>
            <p:nvPr/>
          </p:nvCxnSpPr>
          <p:spPr bwMode="auto">
            <a:xfrm>
              <a:off x="5581129" y="112474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  <a:endCxn id="9" idx="0"/>
            </p:cNvCxnSpPr>
            <p:nvPr/>
          </p:nvCxnSpPr>
          <p:spPr bwMode="auto">
            <a:xfrm>
              <a:off x="5581129" y="1700776"/>
              <a:ext cx="1017" cy="28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23" idx="2"/>
            </p:cNvCxnSpPr>
            <p:nvPr/>
          </p:nvCxnSpPr>
          <p:spPr bwMode="auto">
            <a:xfrm>
              <a:off x="5580112" y="4005096"/>
              <a:ext cx="1018" cy="2879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Line 140"/>
            <p:cNvSpPr>
              <a:spLocks noChangeShapeType="1"/>
            </p:cNvSpPr>
            <p:nvPr/>
          </p:nvSpPr>
          <p:spPr bwMode="auto">
            <a:xfrm flipH="1" flipV="1">
              <a:off x="5582146" y="2420888"/>
              <a:ext cx="1438126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7956376" y="4351214"/>
              <a:ext cx="864096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缺失处理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20" name="直接箭头连接符 64"/>
            <p:cNvCxnSpPr>
              <a:stCxn id="9" idx="3"/>
            </p:cNvCxnSpPr>
            <p:nvPr/>
          </p:nvCxnSpPr>
          <p:spPr bwMode="auto">
            <a:xfrm flipV="1">
              <a:off x="6230218" y="980728"/>
              <a:ext cx="438196" cy="11521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直接箭头连接符 64"/>
            <p:cNvCxnSpPr/>
            <p:nvPr/>
          </p:nvCxnSpPr>
          <p:spPr bwMode="auto">
            <a:xfrm>
              <a:off x="6668414" y="980728"/>
              <a:ext cx="1215954" cy="216024"/>
            </a:xfrm>
            <a:prstGeom prst="bentConnector3">
              <a:avLst>
                <a:gd name="adj1" fmla="val 10013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utoShape 103"/>
            <p:cNvSpPr>
              <a:spLocks noChangeArrowheads="1"/>
            </p:cNvSpPr>
            <p:nvPr/>
          </p:nvSpPr>
          <p:spPr bwMode="auto">
            <a:xfrm>
              <a:off x="4932040" y="3141032"/>
              <a:ext cx="1296144" cy="288000"/>
            </a:xfrm>
            <a:prstGeom prst="flowChartDecision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 u="none" dirty="0"/>
            </a:p>
          </p:txBody>
        </p:sp>
        <p:sp>
          <p:nvSpPr>
            <p:cNvPr id="23" name="Text Box 105"/>
            <p:cNvSpPr txBox="1">
              <a:spLocks noChangeArrowheads="1"/>
            </p:cNvSpPr>
            <p:nvPr/>
          </p:nvSpPr>
          <p:spPr bwMode="auto">
            <a:xfrm>
              <a:off x="4788023" y="3717096"/>
              <a:ext cx="1584177" cy="28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22" idx="2"/>
              <a:endCxn id="23" idx="0"/>
            </p:cNvCxnSpPr>
            <p:nvPr/>
          </p:nvCxnSpPr>
          <p:spPr bwMode="auto">
            <a:xfrm>
              <a:off x="5580112" y="3429032"/>
              <a:ext cx="0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2" idx="2"/>
              <a:endCxn id="22" idx="0"/>
            </p:cNvCxnSpPr>
            <p:nvPr/>
          </p:nvCxnSpPr>
          <p:spPr bwMode="auto">
            <a:xfrm flipH="1">
              <a:off x="5580112" y="2852904"/>
              <a:ext cx="2034" cy="2881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323528" y="836712"/>
            <a:ext cx="4176464" cy="3744416"/>
            <a:chOff x="107504" y="836712"/>
            <a:chExt cx="4176464" cy="3744416"/>
          </a:xfrm>
        </p:grpSpPr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375968" y="1052736"/>
              <a:ext cx="1908000" cy="35283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103"/>
            <p:cNvSpPr>
              <a:spLocks noChangeArrowheads="1"/>
            </p:cNvSpPr>
            <p:nvPr/>
          </p:nvSpPr>
          <p:spPr bwMode="auto">
            <a:xfrm>
              <a:off x="397570" y="3141000"/>
              <a:ext cx="1296144" cy="288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600" b="1" u="none" dirty="0"/>
                <a:t>写？</a:t>
              </a:r>
            </a:p>
          </p:txBody>
        </p:sp>
        <p:sp>
          <p:nvSpPr>
            <p:cNvPr id="30" name="Text Box 105"/>
            <p:cNvSpPr txBox="1">
              <a:spLocks noChangeArrowheads="1"/>
            </p:cNvSpPr>
            <p:nvPr/>
          </p:nvSpPr>
          <p:spPr bwMode="auto">
            <a:xfrm>
              <a:off x="253553" y="3717064"/>
              <a:ext cx="1584177" cy="288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数据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写回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1" name="Text Box 107"/>
            <p:cNvSpPr txBox="1">
              <a:spLocks noChangeArrowheads="1"/>
            </p:cNvSpPr>
            <p:nvPr/>
          </p:nvSpPr>
          <p:spPr bwMode="auto">
            <a:xfrm>
              <a:off x="829618" y="342810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Y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32" name="直接箭头连接符 31"/>
            <p:cNvCxnSpPr>
              <a:stCxn id="29" idx="2"/>
              <a:endCxn id="30" idx="0"/>
            </p:cNvCxnSpPr>
            <p:nvPr/>
          </p:nvCxnSpPr>
          <p:spPr bwMode="auto">
            <a:xfrm>
              <a:off x="1045642" y="3429000"/>
              <a:ext cx="0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69"/>
            <p:cNvCxnSpPr>
              <a:stCxn id="29" idx="1"/>
            </p:cNvCxnSpPr>
            <p:nvPr/>
          </p:nvCxnSpPr>
          <p:spPr bwMode="auto">
            <a:xfrm rot="10800000" flipH="1" flipV="1">
              <a:off x="397569" y="3285000"/>
              <a:ext cx="649089" cy="864096"/>
            </a:xfrm>
            <a:prstGeom prst="bentConnector4">
              <a:avLst>
                <a:gd name="adj1" fmla="val -35219"/>
                <a:gd name="adj2" fmla="val 100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 Box 132"/>
            <p:cNvSpPr txBox="1">
              <a:spLocks noChangeArrowheads="1"/>
            </p:cNvSpPr>
            <p:nvPr/>
          </p:nvSpPr>
          <p:spPr bwMode="auto">
            <a:xfrm>
              <a:off x="181670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N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35" name="直接箭头连接符 129"/>
            <p:cNvCxnSpPr>
              <a:stCxn id="30" idx="2"/>
            </p:cNvCxnSpPr>
            <p:nvPr/>
          </p:nvCxnSpPr>
          <p:spPr bwMode="auto">
            <a:xfrm flipH="1">
              <a:off x="1044626" y="4005064"/>
              <a:ext cx="1016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32"/>
            <p:cNvSpPr txBox="1">
              <a:spLocks noChangeArrowheads="1"/>
            </p:cNvSpPr>
            <p:nvPr/>
          </p:nvSpPr>
          <p:spPr bwMode="auto">
            <a:xfrm>
              <a:off x="1765846" y="18448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N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37" name="Text Box 133"/>
            <p:cNvSpPr txBox="1">
              <a:spLocks noChangeArrowheads="1"/>
            </p:cNvSpPr>
            <p:nvPr/>
          </p:nvSpPr>
          <p:spPr bwMode="auto">
            <a:xfrm>
              <a:off x="107504" y="1412776"/>
              <a:ext cx="1874242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查找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目标主存块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38" name="AutoShape 134"/>
            <p:cNvSpPr>
              <a:spLocks noChangeArrowheads="1"/>
            </p:cNvSpPr>
            <p:nvPr/>
          </p:nvSpPr>
          <p:spPr bwMode="auto">
            <a:xfrm>
              <a:off x="397570" y="1988872"/>
              <a:ext cx="1296144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/>
                <a:t>命中？</a:t>
              </a:r>
            </a:p>
          </p:txBody>
        </p:sp>
        <p:sp>
          <p:nvSpPr>
            <p:cNvPr id="39" name="Text Box 139"/>
            <p:cNvSpPr txBox="1">
              <a:spLocks noChangeArrowheads="1"/>
            </p:cNvSpPr>
            <p:nvPr/>
          </p:nvSpPr>
          <p:spPr bwMode="auto">
            <a:xfrm>
              <a:off x="829618" y="227687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Y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40" name="AutoShape 141"/>
            <p:cNvSpPr>
              <a:spLocks noChangeArrowheads="1"/>
            </p:cNvSpPr>
            <p:nvPr/>
          </p:nvSpPr>
          <p:spPr bwMode="auto">
            <a:xfrm>
              <a:off x="109539" y="836712"/>
              <a:ext cx="1872208" cy="288000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主存地址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41" name="Text Box 143"/>
            <p:cNvSpPr txBox="1">
              <a:spLocks noChangeArrowheads="1"/>
            </p:cNvSpPr>
            <p:nvPr/>
          </p:nvSpPr>
          <p:spPr bwMode="auto">
            <a:xfrm>
              <a:off x="109537" y="2564904"/>
              <a:ext cx="1872209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访问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目标行</a:t>
              </a:r>
              <a:endParaRPr lang="zh-CN" altLang="en-US" sz="18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42" name="AutoShape 145"/>
            <p:cNvSpPr>
              <a:spLocks noChangeArrowheads="1"/>
            </p:cNvSpPr>
            <p:nvPr/>
          </p:nvSpPr>
          <p:spPr bwMode="auto">
            <a:xfrm>
              <a:off x="109538" y="4293096"/>
              <a:ext cx="1874243" cy="288000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通知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操作完成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38" idx="2"/>
              <a:endCxn id="41" idx="0"/>
            </p:cNvCxnSpPr>
            <p:nvPr/>
          </p:nvCxnSpPr>
          <p:spPr bwMode="auto">
            <a:xfrm>
              <a:off x="1045642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3"/>
            <p:cNvCxnSpPr>
              <a:endCxn id="37" idx="0"/>
            </p:cNvCxnSpPr>
            <p:nvPr/>
          </p:nvCxnSpPr>
          <p:spPr bwMode="auto">
            <a:xfrm>
              <a:off x="1044625" y="1124712"/>
              <a:ext cx="0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stCxn id="37" idx="2"/>
              <a:endCxn id="38" idx="0"/>
            </p:cNvCxnSpPr>
            <p:nvPr/>
          </p:nvCxnSpPr>
          <p:spPr bwMode="auto">
            <a:xfrm>
              <a:off x="1044625" y="1700776"/>
              <a:ext cx="1017" cy="28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>
              <a:stCxn id="41" idx="2"/>
              <a:endCxn id="29" idx="0"/>
            </p:cNvCxnSpPr>
            <p:nvPr/>
          </p:nvCxnSpPr>
          <p:spPr bwMode="auto">
            <a:xfrm>
              <a:off x="1045642" y="2852904"/>
              <a:ext cx="0" cy="28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64"/>
            <p:cNvCxnSpPr/>
            <p:nvPr/>
          </p:nvCxnSpPr>
          <p:spPr bwMode="auto">
            <a:xfrm>
              <a:off x="2125762" y="980760"/>
              <a:ext cx="1222039" cy="2159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Line 140"/>
            <p:cNvSpPr>
              <a:spLocks noChangeShapeType="1"/>
            </p:cNvSpPr>
            <p:nvPr/>
          </p:nvSpPr>
          <p:spPr bwMode="auto">
            <a:xfrm flipH="1" flipV="1">
              <a:off x="1045642" y="2420888"/>
              <a:ext cx="1438126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8"/>
            <p:cNvSpPr txBox="1">
              <a:spLocks noChangeArrowheads="1"/>
            </p:cNvSpPr>
            <p:nvPr/>
          </p:nvSpPr>
          <p:spPr bwMode="auto">
            <a:xfrm>
              <a:off x="3419872" y="4336656"/>
              <a:ext cx="864096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缺失处理</a:t>
              </a:r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50" name="直接箭头连接符 64"/>
            <p:cNvCxnSpPr>
              <a:stCxn id="38" idx="3"/>
            </p:cNvCxnSpPr>
            <p:nvPr/>
          </p:nvCxnSpPr>
          <p:spPr bwMode="auto">
            <a:xfrm flipV="1">
              <a:off x="1693714" y="980760"/>
              <a:ext cx="432048" cy="11521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1261666" y="1124744"/>
            <a:ext cx="3166194" cy="3321371"/>
            <a:chOff x="1045642" y="1124744"/>
            <a:chExt cx="3166194" cy="3321371"/>
          </a:xfrm>
        </p:grpSpPr>
        <p:sp>
          <p:nvSpPr>
            <p:cNvPr id="53" name="Text Box 126"/>
            <p:cNvSpPr txBox="1">
              <a:spLocks noChangeArrowheads="1"/>
            </p:cNvSpPr>
            <p:nvPr/>
          </p:nvSpPr>
          <p:spPr bwMode="auto">
            <a:xfrm>
              <a:off x="2627784" y="3429016"/>
              <a:ext cx="1440160" cy="28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54" name="AutoShape 114"/>
            <p:cNvSpPr>
              <a:spLocks noChangeArrowheads="1"/>
            </p:cNvSpPr>
            <p:nvPr/>
          </p:nvSpPr>
          <p:spPr bwMode="auto">
            <a:xfrm>
              <a:off x="2699792" y="1772301"/>
              <a:ext cx="1296000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有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空闲行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?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115"/>
            <p:cNvSpPr txBox="1">
              <a:spLocks noChangeArrowheads="1"/>
            </p:cNvSpPr>
            <p:nvPr/>
          </p:nvSpPr>
          <p:spPr bwMode="auto">
            <a:xfrm>
              <a:off x="2627784" y="4005080"/>
              <a:ext cx="144219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调入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目标块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3203848" y="2060365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N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57" name="Line 118"/>
            <p:cNvSpPr>
              <a:spLocks noChangeShapeType="1"/>
            </p:cNvSpPr>
            <p:nvPr/>
          </p:nvSpPr>
          <p:spPr bwMode="auto">
            <a:xfrm flipH="1">
              <a:off x="2483768" y="2420888"/>
              <a:ext cx="0" cy="20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8" name="Text Box 121"/>
            <p:cNvSpPr txBox="1">
              <a:spLocks noChangeArrowheads="1"/>
            </p:cNvSpPr>
            <p:nvPr/>
          </p:nvSpPr>
          <p:spPr bwMode="auto">
            <a:xfrm>
              <a:off x="3995936" y="168742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Y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59" name="Text Box 124"/>
            <p:cNvSpPr txBox="1">
              <a:spLocks noChangeArrowheads="1"/>
            </p:cNvSpPr>
            <p:nvPr/>
          </p:nvSpPr>
          <p:spPr bwMode="auto">
            <a:xfrm>
              <a:off x="2625751" y="2348333"/>
              <a:ext cx="144422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找出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牺牲行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4" idx="2"/>
              <a:endCxn id="59" idx="0"/>
            </p:cNvCxnSpPr>
            <p:nvPr/>
          </p:nvCxnSpPr>
          <p:spPr bwMode="auto">
            <a:xfrm>
              <a:off x="3347792" y="2060301"/>
              <a:ext cx="73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75"/>
            <p:cNvCxnSpPr>
              <a:stCxn id="54" idx="3"/>
            </p:cNvCxnSpPr>
            <p:nvPr/>
          </p:nvCxnSpPr>
          <p:spPr bwMode="auto">
            <a:xfrm flipH="1">
              <a:off x="3348882" y="1916301"/>
              <a:ext cx="646910" cy="1944747"/>
            </a:xfrm>
            <a:prstGeom prst="bentConnector4">
              <a:avLst>
                <a:gd name="adj1" fmla="val -30625"/>
                <a:gd name="adj2" fmla="val 9993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71" idx="2"/>
              <a:endCxn id="53" idx="0"/>
            </p:cNvCxnSpPr>
            <p:nvPr/>
          </p:nvCxnSpPr>
          <p:spPr bwMode="auto">
            <a:xfrm flipH="1">
              <a:off x="3347864" y="3140936"/>
              <a:ext cx="64" cy="288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81"/>
            <p:cNvCxnSpPr>
              <a:stCxn id="53" idx="2"/>
              <a:endCxn id="55" idx="0"/>
            </p:cNvCxnSpPr>
            <p:nvPr/>
          </p:nvCxnSpPr>
          <p:spPr bwMode="auto">
            <a:xfrm>
              <a:off x="3347864" y="3717016"/>
              <a:ext cx="1017" cy="288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81"/>
            <p:cNvCxnSpPr>
              <a:stCxn id="55" idx="2"/>
            </p:cNvCxnSpPr>
            <p:nvPr/>
          </p:nvCxnSpPr>
          <p:spPr bwMode="auto">
            <a:xfrm rot="5400000">
              <a:off x="2839813" y="3937046"/>
              <a:ext cx="153035" cy="86510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2771801" y="1196752"/>
              <a:ext cx="1152000" cy="288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6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600" b="1" u="none" dirty="0"/>
                <a:t>写？</a:t>
              </a:r>
            </a:p>
          </p:txBody>
        </p:sp>
        <p:cxnSp>
          <p:nvCxnSpPr>
            <p:cNvPr id="66" name="直接箭头连接符 65"/>
            <p:cNvCxnSpPr>
              <a:stCxn id="65" idx="2"/>
              <a:endCxn id="54" idx="0"/>
            </p:cNvCxnSpPr>
            <p:nvPr/>
          </p:nvCxnSpPr>
          <p:spPr bwMode="auto">
            <a:xfrm flipH="1">
              <a:off x="3347792" y="1484752"/>
              <a:ext cx="9" cy="2875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121"/>
            <p:cNvSpPr txBox="1">
              <a:spLocks noChangeArrowheads="1"/>
            </p:cNvSpPr>
            <p:nvPr/>
          </p:nvSpPr>
          <p:spPr bwMode="auto">
            <a:xfrm>
              <a:off x="3131840" y="148478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N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2567500" y="112474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Y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69" name="直接箭头连接符 81"/>
            <p:cNvCxnSpPr>
              <a:stCxn id="65" idx="1"/>
            </p:cNvCxnSpPr>
            <p:nvPr/>
          </p:nvCxnSpPr>
          <p:spPr bwMode="auto">
            <a:xfrm rot="10800000" flipV="1">
              <a:off x="2269781" y="1340752"/>
              <a:ext cx="502021" cy="22322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0" name="Line 140"/>
            <p:cNvSpPr>
              <a:spLocks noChangeShapeType="1"/>
            </p:cNvSpPr>
            <p:nvPr/>
          </p:nvSpPr>
          <p:spPr bwMode="auto">
            <a:xfrm flipH="1">
              <a:off x="1045642" y="3573016"/>
              <a:ext cx="1224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utoShape 103"/>
            <p:cNvSpPr>
              <a:spLocks noChangeArrowheads="1"/>
            </p:cNvSpPr>
            <p:nvPr/>
          </p:nvSpPr>
          <p:spPr bwMode="auto">
            <a:xfrm>
              <a:off x="2771928" y="2852936"/>
              <a:ext cx="1152000" cy="28800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600" b="1" u="none" dirty="0"/>
            </a:p>
          </p:txBody>
        </p:sp>
        <p:cxnSp>
          <p:nvCxnSpPr>
            <p:cNvPr id="72" name="直接箭头连接符 71"/>
            <p:cNvCxnSpPr>
              <a:stCxn id="59" idx="2"/>
              <a:endCxn id="71" idx="0"/>
            </p:cNvCxnSpPr>
            <p:nvPr/>
          </p:nvCxnSpPr>
          <p:spPr bwMode="auto">
            <a:xfrm>
              <a:off x="3347865" y="2636333"/>
              <a:ext cx="63" cy="2166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3" name="组合 72"/>
          <p:cNvGrpSpPr/>
          <p:nvPr/>
        </p:nvGrpSpPr>
        <p:grpSpPr>
          <a:xfrm>
            <a:off x="7164288" y="1196752"/>
            <a:ext cx="1728068" cy="3249363"/>
            <a:chOff x="7020272" y="1196752"/>
            <a:chExt cx="1728068" cy="3249363"/>
          </a:xfrm>
        </p:grpSpPr>
        <p:sp>
          <p:nvSpPr>
            <p:cNvPr id="74" name="AutoShape 114"/>
            <p:cNvSpPr>
              <a:spLocks noChangeArrowheads="1"/>
            </p:cNvSpPr>
            <p:nvPr/>
          </p:nvSpPr>
          <p:spPr bwMode="auto">
            <a:xfrm>
              <a:off x="7248465" y="1785689"/>
              <a:ext cx="1283975" cy="288000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有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空闲行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?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75" name="Text Box 115"/>
            <p:cNvSpPr txBox="1">
              <a:spLocks noChangeArrowheads="1"/>
            </p:cNvSpPr>
            <p:nvPr/>
          </p:nvSpPr>
          <p:spPr bwMode="auto">
            <a:xfrm>
              <a:off x="7164288" y="4005080"/>
              <a:ext cx="1442194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调入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目标块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6" name="Text Box 117"/>
            <p:cNvSpPr txBox="1">
              <a:spLocks noChangeArrowheads="1"/>
            </p:cNvSpPr>
            <p:nvPr/>
          </p:nvSpPr>
          <p:spPr bwMode="auto">
            <a:xfrm>
              <a:off x="7668344" y="2073753"/>
              <a:ext cx="18002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N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77" name="Line 118"/>
            <p:cNvSpPr>
              <a:spLocks noChangeShapeType="1"/>
            </p:cNvSpPr>
            <p:nvPr/>
          </p:nvSpPr>
          <p:spPr bwMode="auto">
            <a:xfrm flipH="1">
              <a:off x="7020272" y="2420888"/>
              <a:ext cx="0" cy="20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8" name="Text Box 121"/>
            <p:cNvSpPr txBox="1">
              <a:spLocks noChangeArrowheads="1"/>
            </p:cNvSpPr>
            <p:nvPr/>
          </p:nvSpPr>
          <p:spPr bwMode="auto">
            <a:xfrm>
              <a:off x="8532564" y="1700808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Y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79" name="Text Box 124"/>
            <p:cNvSpPr txBox="1">
              <a:spLocks noChangeArrowheads="1"/>
            </p:cNvSpPr>
            <p:nvPr/>
          </p:nvSpPr>
          <p:spPr bwMode="auto">
            <a:xfrm>
              <a:off x="7162255" y="2361721"/>
              <a:ext cx="144422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找出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牺牲行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4" idx="2"/>
              <a:endCxn id="79" idx="0"/>
            </p:cNvCxnSpPr>
            <p:nvPr/>
          </p:nvCxnSpPr>
          <p:spPr bwMode="auto">
            <a:xfrm flipH="1">
              <a:off x="7884369" y="2073689"/>
              <a:ext cx="6084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75"/>
            <p:cNvCxnSpPr>
              <a:stCxn id="74" idx="3"/>
            </p:cNvCxnSpPr>
            <p:nvPr/>
          </p:nvCxnSpPr>
          <p:spPr bwMode="auto">
            <a:xfrm flipH="1">
              <a:off x="7884368" y="1929689"/>
              <a:ext cx="648072" cy="1931351"/>
            </a:xfrm>
            <a:prstGeom prst="bentConnector4">
              <a:avLst>
                <a:gd name="adj1" fmla="val -31355"/>
                <a:gd name="adj2" fmla="val 10002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>
              <a:stCxn id="79" idx="2"/>
              <a:endCxn id="85" idx="0"/>
            </p:cNvCxnSpPr>
            <p:nvPr/>
          </p:nvCxnSpPr>
          <p:spPr bwMode="auto">
            <a:xfrm>
              <a:off x="7884369" y="2649721"/>
              <a:ext cx="63" cy="2032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1"/>
            <p:cNvCxnSpPr>
              <a:stCxn id="89" idx="2"/>
              <a:endCxn id="75" idx="0"/>
            </p:cNvCxnSpPr>
            <p:nvPr/>
          </p:nvCxnSpPr>
          <p:spPr bwMode="auto">
            <a:xfrm>
              <a:off x="7885385" y="3717000"/>
              <a:ext cx="0" cy="288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1"/>
            <p:cNvCxnSpPr>
              <a:stCxn id="75" idx="2"/>
            </p:cNvCxnSpPr>
            <p:nvPr/>
          </p:nvCxnSpPr>
          <p:spPr bwMode="auto">
            <a:xfrm rot="5400000">
              <a:off x="7376317" y="3937046"/>
              <a:ext cx="153035" cy="86510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5" name="AutoShape 103"/>
            <p:cNvSpPr>
              <a:spLocks noChangeArrowheads="1"/>
            </p:cNvSpPr>
            <p:nvPr/>
          </p:nvSpPr>
          <p:spPr bwMode="auto">
            <a:xfrm>
              <a:off x="7308432" y="2852968"/>
              <a:ext cx="1152000" cy="288000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/>
                <a:t>块</a:t>
              </a:r>
              <a:r>
                <a:rPr lang="zh-CN" altLang="en-US" sz="1600" b="1" u="none" dirty="0">
                  <a:solidFill>
                    <a:srgbClr val="FF3399"/>
                  </a:solidFill>
                </a:rPr>
                <a:t>改过</a:t>
              </a:r>
              <a:r>
                <a:rPr lang="zh-CN" altLang="en-US" sz="1600" b="1" u="none" dirty="0"/>
                <a:t>？</a:t>
              </a:r>
            </a:p>
          </p:txBody>
        </p:sp>
        <p:sp>
          <p:nvSpPr>
            <p:cNvPr id="86" name="Text Box 121"/>
            <p:cNvSpPr txBox="1">
              <a:spLocks noChangeArrowheads="1"/>
            </p:cNvSpPr>
            <p:nvPr/>
          </p:nvSpPr>
          <p:spPr bwMode="auto">
            <a:xfrm>
              <a:off x="8424490" y="277068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N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87" name="Text Box 117"/>
            <p:cNvSpPr txBox="1">
              <a:spLocks noChangeArrowheads="1"/>
            </p:cNvSpPr>
            <p:nvPr/>
          </p:nvSpPr>
          <p:spPr bwMode="auto">
            <a:xfrm>
              <a:off x="7668344" y="3140968"/>
              <a:ext cx="18002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Y</a:t>
              </a:r>
              <a:endParaRPr lang="en-US" altLang="zh-CN" sz="1600" b="1" u="none" baseline="-20000" dirty="0">
                <a:latin typeface="宋体" panose="02010600030101010101" pitchFamily="2" charset="-122"/>
              </a:endParaRPr>
            </a:p>
          </p:txBody>
        </p:sp>
        <p:cxnSp>
          <p:nvCxnSpPr>
            <p:cNvPr id="88" name="直接箭头连接符 64"/>
            <p:cNvCxnSpPr>
              <a:stCxn id="85" idx="2"/>
              <a:endCxn id="89" idx="0"/>
            </p:cNvCxnSpPr>
            <p:nvPr/>
          </p:nvCxnSpPr>
          <p:spPr bwMode="auto">
            <a:xfrm>
              <a:off x="7884432" y="3140968"/>
              <a:ext cx="953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115"/>
            <p:cNvSpPr txBox="1">
              <a:spLocks noChangeArrowheads="1"/>
            </p:cNvSpPr>
            <p:nvPr/>
          </p:nvSpPr>
          <p:spPr bwMode="auto">
            <a:xfrm>
              <a:off x="7164288" y="3429000"/>
              <a:ext cx="1442194" cy="288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块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写回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90" name="直接箭头连接符 81"/>
            <p:cNvCxnSpPr>
              <a:stCxn id="85" idx="3"/>
            </p:cNvCxnSpPr>
            <p:nvPr/>
          </p:nvCxnSpPr>
          <p:spPr bwMode="auto">
            <a:xfrm>
              <a:off x="8460432" y="2996968"/>
              <a:ext cx="2879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AutoShape 103"/>
            <p:cNvSpPr>
              <a:spLocks noChangeArrowheads="1"/>
            </p:cNvSpPr>
            <p:nvPr/>
          </p:nvSpPr>
          <p:spPr bwMode="auto">
            <a:xfrm>
              <a:off x="7308432" y="1196752"/>
              <a:ext cx="1152000" cy="288000"/>
            </a:xfrm>
            <a:prstGeom prst="flowChartDecision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 u="none" dirty="0"/>
            </a:p>
          </p:txBody>
        </p:sp>
        <p:cxnSp>
          <p:nvCxnSpPr>
            <p:cNvPr id="92" name="直接箭头连接符 91"/>
            <p:cNvCxnSpPr>
              <a:stCxn id="91" idx="2"/>
              <a:endCxn id="74" idx="0"/>
            </p:cNvCxnSpPr>
            <p:nvPr/>
          </p:nvCxnSpPr>
          <p:spPr bwMode="auto">
            <a:xfrm>
              <a:off x="7884432" y="1484752"/>
              <a:ext cx="6021" cy="3009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79512" y="4581128"/>
            <a:ext cx="8784976" cy="1531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        全写法</a:t>
            </a:r>
            <a:r>
              <a:rPr lang="en-US" altLang="zh-CN" sz="1800" b="1" dirty="0">
                <a:latin typeface="宋体" panose="02010600030101010101" pitchFamily="2" charset="-122"/>
              </a:rPr>
              <a:t>Cache[</a:t>
            </a:r>
            <a:r>
              <a:rPr lang="zh-CN" altLang="en-US" sz="1800" b="1" dirty="0">
                <a:latin typeface="宋体" panose="02010600030101010101" pitchFamily="2" charset="-122"/>
              </a:rPr>
              <a:t>不按写分配</a:t>
            </a:r>
            <a:r>
              <a:rPr lang="en-US" altLang="zh-CN" sz="1800" b="1" dirty="0">
                <a:latin typeface="宋体" panose="02010600030101010101" pitchFamily="2" charset="-122"/>
              </a:rPr>
              <a:t>]                 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写回法</a:t>
            </a:r>
            <a:r>
              <a:rPr lang="en-US" altLang="zh-CN" sz="1800" b="1" dirty="0">
                <a:latin typeface="宋体" panose="02010600030101010101" pitchFamily="2" charset="-122"/>
              </a:rPr>
              <a:t>Cache[</a:t>
            </a:r>
            <a:r>
              <a:rPr lang="zh-CN" altLang="en-US" sz="1800" b="1" dirty="0">
                <a:latin typeface="宋体" panose="02010600030101010101" pitchFamily="2" charset="-122"/>
              </a:rPr>
              <a:t>按写分配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的硬件配置：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spcBef>
                <a:spcPts val="900"/>
              </a:spcBef>
            </a:pPr>
            <a:endParaRPr lang="en-US" altLang="zh-CN" sz="18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             全写法</a:t>
            </a:r>
            <a:r>
              <a:rPr lang="en-US" altLang="zh-CN" sz="1800" b="1" dirty="0">
                <a:latin typeface="宋体" panose="02010600030101010101" pitchFamily="2" charset="-122"/>
              </a:rPr>
              <a:t>Cache[</a:t>
            </a:r>
            <a:r>
              <a:rPr lang="zh-CN" altLang="en-US" sz="1800" b="1" dirty="0">
                <a:latin typeface="宋体" panose="02010600030101010101" pitchFamily="2" charset="-122"/>
              </a:rPr>
              <a:t>不按写分配</a:t>
            </a:r>
            <a:r>
              <a:rPr lang="en-US" altLang="zh-CN" sz="1800" b="1" dirty="0">
                <a:latin typeface="宋体" panose="02010600030101010101" pitchFamily="2" charset="-122"/>
              </a:rPr>
              <a:t>]             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写回法</a:t>
            </a:r>
            <a:r>
              <a:rPr lang="en-US" altLang="zh-CN" sz="1800" b="1" dirty="0">
                <a:latin typeface="宋体" panose="02010600030101010101" pitchFamily="2" charset="-122"/>
              </a:rPr>
              <a:t>Cache[</a:t>
            </a:r>
            <a:r>
              <a:rPr lang="zh-CN" altLang="en-US" sz="1800" b="1" dirty="0">
                <a:latin typeface="宋体" panose="02010600030101010101" pitchFamily="2" charset="-122"/>
              </a:rPr>
              <a:t>按写分配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827559" y="5445224"/>
            <a:ext cx="3672297" cy="288925"/>
            <a:chOff x="1187624" y="6092403"/>
            <a:chExt cx="3672297" cy="288925"/>
          </a:xfrm>
        </p:grpSpPr>
        <p:sp>
          <p:nvSpPr>
            <p:cNvPr id="95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>
                  <a:latin typeface="宋体" panose="02010600030101010101" pitchFamily="2" charset="-122"/>
                </a:rPr>
                <a:t>行组成：</a:t>
              </a:r>
            </a:p>
          </p:txBody>
        </p:sp>
        <p:sp>
          <p:nvSpPr>
            <p:cNvPr id="96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254074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V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99" name="Text Box 1368"/>
            <p:cNvSpPr txBox="1">
              <a:spLocks noChangeArrowheads="1"/>
            </p:cNvSpPr>
            <p:nvPr/>
          </p:nvSpPr>
          <p:spPr bwMode="auto">
            <a:xfrm>
              <a:off x="2377877" y="6092403"/>
              <a:ext cx="753989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Tag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0" name="Text Box 1369"/>
            <p:cNvSpPr txBox="1">
              <a:spLocks noChangeArrowheads="1"/>
            </p:cNvSpPr>
            <p:nvPr/>
          </p:nvSpPr>
          <p:spPr bwMode="auto">
            <a:xfrm>
              <a:off x="3635921" y="6092403"/>
              <a:ext cx="122400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缓存块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1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504056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LRU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860032" y="5446117"/>
            <a:ext cx="3816313" cy="288925"/>
            <a:chOff x="1187624" y="6092403"/>
            <a:chExt cx="3816313" cy="288925"/>
          </a:xfrm>
        </p:grpSpPr>
        <p:sp>
          <p:nvSpPr>
            <p:cNvPr id="105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>
                  <a:latin typeface="宋体" panose="02010600030101010101" pitchFamily="2" charset="-122"/>
                </a:rPr>
                <a:t>行组成：</a:t>
              </a:r>
            </a:p>
          </p:txBody>
        </p:sp>
        <p:sp>
          <p:nvSpPr>
            <p:cNvPr id="106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215974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V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9" name="Text Box 1368"/>
            <p:cNvSpPr txBox="1">
              <a:spLocks noChangeArrowheads="1"/>
            </p:cNvSpPr>
            <p:nvPr/>
          </p:nvSpPr>
          <p:spPr bwMode="auto">
            <a:xfrm>
              <a:off x="2339777" y="6092403"/>
              <a:ext cx="792089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Tag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0" name="Text Box 1369"/>
            <p:cNvSpPr txBox="1">
              <a:spLocks noChangeArrowheads="1"/>
            </p:cNvSpPr>
            <p:nvPr/>
          </p:nvSpPr>
          <p:spPr bwMode="auto">
            <a:xfrm>
              <a:off x="3779937" y="6092403"/>
              <a:ext cx="122400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缓存块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1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648072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LRU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 M</a:t>
              </a:r>
            </a:p>
          </p:txBody>
        </p:sp>
        <p:sp>
          <p:nvSpPr>
            <p:cNvPr id="112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4608512" cy="58385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写主存的性能优化：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性能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缓冲器组成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403680" y="2018150"/>
            <a:ext cx="3600368" cy="1800168"/>
            <a:chOff x="755576" y="3476268"/>
            <a:chExt cx="3600368" cy="1800168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1187624" y="3476268"/>
              <a:ext cx="2700000" cy="1512000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02" name="Text Box 17"/>
            <p:cNvSpPr txBox="1">
              <a:spLocks noChangeArrowheads="1"/>
            </p:cNvSpPr>
            <p:nvPr/>
          </p:nvSpPr>
          <p:spPr bwMode="auto">
            <a:xfrm>
              <a:off x="1691680" y="3764364"/>
              <a:ext cx="720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存储体</a:t>
              </a:r>
            </a:p>
          </p:txBody>
        </p:sp>
        <p:sp>
          <p:nvSpPr>
            <p:cNvPr id="103" name="Text Box 18"/>
            <p:cNvSpPr txBox="1">
              <a:spLocks noChangeArrowheads="1"/>
            </p:cNvSpPr>
            <p:nvPr/>
          </p:nvSpPr>
          <p:spPr bwMode="auto">
            <a:xfrm>
              <a:off x="1403648" y="3764364"/>
              <a:ext cx="288000" cy="57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目录表</a:t>
              </a:r>
            </a:p>
          </p:txBody>
        </p:sp>
        <p:sp>
          <p:nvSpPr>
            <p:cNvPr id="104" name="Text Box 19"/>
            <p:cNvSpPr txBox="1">
              <a:spLocks noChangeArrowheads="1"/>
            </p:cNvSpPr>
            <p:nvPr/>
          </p:nvSpPr>
          <p:spPr bwMode="auto">
            <a:xfrm>
              <a:off x="4067944" y="3764396"/>
              <a:ext cx="288000" cy="64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主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05" name="Text Box 21"/>
            <p:cNvSpPr txBox="1">
              <a:spLocks noChangeArrowheads="1"/>
            </p:cNvSpPr>
            <p:nvPr/>
          </p:nvSpPr>
          <p:spPr bwMode="auto">
            <a:xfrm>
              <a:off x="755624" y="462842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06" name="Text Box 22"/>
            <p:cNvSpPr txBox="1">
              <a:spLocks noChangeArrowheads="1"/>
            </p:cNvSpPr>
            <p:nvPr/>
          </p:nvSpPr>
          <p:spPr bwMode="auto">
            <a:xfrm>
              <a:off x="755576" y="354830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07" name="AutoShape 24"/>
            <p:cNvSpPr>
              <a:spLocks noChangeArrowheads="1"/>
            </p:cNvSpPr>
            <p:nvPr/>
          </p:nvSpPr>
          <p:spPr bwMode="auto">
            <a:xfrm>
              <a:off x="1403688" y="4484380"/>
              <a:ext cx="360000" cy="216000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=?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08" name="Line 25"/>
            <p:cNvSpPr>
              <a:spLocks noChangeShapeType="1"/>
            </p:cNvSpPr>
            <p:nvPr/>
          </p:nvSpPr>
          <p:spPr bwMode="auto">
            <a:xfrm>
              <a:off x="1547664" y="4340380"/>
              <a:ext cx="0" cy="14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2195736" y="3548300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"/>
            <p:cNvSpPr>
              <a:spLocks noChangeShapeType="1"/>
            </p:cNvSpPr>
            <p:nvPr/>
          </p:nvSpPr>
          <p:spPr bwMode="auto">
            <a:xfrm flipV="1">
              <a:off x="2555776" y="3908316"/>
              <a:ext cx="287984" cy="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28"/>
            <p:cNvSpPr txBox="1">
              <a:spLocks noChangeArrowheads="1"/>
            </p:cNvSpPr>
            <p:nvPr/>
          </p:nvSpPr>
          <p:spPr bwMode="auto">
            <a:xfrm>
              <a:off x="1763688" y="4412396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sz="1400" dirty="0"/>
                <a:t>Y</a:t>
              </a:r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>
              <a:off x="1547664" y="4700404"/>
              <a:ext cx="0" cy="216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0"/>
            <p:cNvSpPr txBox="1">
              <a:spLocks noChangeArrowheads="1"/>
            </p:cNvSpPr>
            <p:nvPr/>
          </p:nvSpPr>
          <p:spPr bwMode="auto">
            <a:xfrm>
              <a:off x="1547664" y="470040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sz="1400" dirty="0"/>
                <a:t>N</a:t>
              </a:r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2195736" y="3548276"/>
              <a:ext cx="2016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35"/>
            <p:cNvSpPr>
              <a:spLocks noChangeShapeType="1"/>
            </p:cNvSpPr>
            <p:nvPr/>
          </p:nvSpPr>
          <p:spPr bwMode="auto">
            <a:xfrm flipH="1">
              <a:off x="4211960" y="3548276"/>
              <a:ext cx="0" cy="216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7"/>
            <p:cNvSpPr>
              <a:spLocks noChangeShapeType="1"/>
            </p:cNvSpPr>
            <p:nvPr/>
          </p:nvSpPr>
          <p:spPr bwMode="auto">
            <a:xfrm>
              <a:off x="755656" y="4628058"/>
              <a:ext cx="648000" cy="33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40"/>
            <p:cNvSpPr>
              <a:spLocks noChangeShapeType="1"/>
            </p:cNvSpPr>
            <p:nvPr/>
          </p:nvSpPr>
          <p:spPr bwMode="auto">
            <a:xfrm>
              <a:off x="755704" y="3547828"/>
              <a:ext cx="1152000" cy="44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41"/>
            <p:cNvSpPr>
              <a:spLocks noChangeShapeType="1"/>
            </p:cNvSpPr>
            <p:nvPr/>
          </p:nvSpPr>
          <p:spPr bwMode="auto">
            <a:xfrm>
              <a:off x="1907704" y="3548300"/>
              <a:ext cx="0" cy="216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42"/>
            <p:cNvSpPr>
              <a:spLocks noChangeShapeType="1"/>
            </p:cNvSpPr>
            <p:nvPr/>
          </p:nvSpPr>
          <p:spPr bwMode="auto">
            <a:xfrm flipV="1">
              <a:off x="1763688" y="4628396"/>
              <a:ext cx="434975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 flipV="1">
              <a:off x="2195736" y="4340364"/>
              <a:ext cx="0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55"/>
            <p:cNvSpPr>
              <a:spLocks noChangeShapeType="1"/>
            </p:cNvSpPr>
            <p:nvPr/>
          </p:nvSpPr>
          <p:spPr bwMode="auto">
            <a:xfrm flipV="1">
              <a:off x="2843808" y="3908315"/>
              <a:ext cx="122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58"/>
            <p:cNvSpPr txBox="1">
              <a:spLocks noChangeArrowheads="1"/>
            </p:cNvSpPr>
            <p:nvPr/>
          </p:nvSpPr>
          <p:spPr bwMode="auto">
            <a:xfrm>
              <a:off x="1331912" y="4988436"/>
              <a:ext cx="244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全写法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Cache[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不按写分配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]</a:t>
              </a:r>
            </a:p>
          </p:txBody>
        </p:sp>
        <p:cxnSp>
          <p:nvCxnSpPr>
            <p:cNvPr id="124" name="直接箭头连接符 94"/>
            <p:cNvCxnSpPr/>
            <p:nvPr/>
          </p:nvCxnSpPr>
          <p:spPr bwMode="auto">
            <a:xfrm flipH="1" flipV="1">
              <a:off x="4211960" y="4412372"/>
              <a:ext cx="1588" cy="50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25" name="Line 38"/>
            <p:cNvSpPr>
              <a:spLocks noChangeShapeType="1"/>
            </p:cNvSpPr>
            <p:nvPr/>
          </p:nvSpPr>
          <p:spPr bwMode="auto">
            <a:xfrm flipV="1">
              <a:off x="1259632" y="4916428"/>
              <a:ext cx="29520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6"/>
            <p:cNvSpPr>
              <a:spLocks noChangeShapeType="1"/>
            </p:cNvSpPr>
            <p:nvPr/>
          </p:nvSpPr>
          <p:spPr bwMode="auto">
            <a:xfrm flipH="1">
              <a:off x="1259632" y="4628396"/>
              <a:ext cx="0" cy="288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0"/>
            <p:cNvSpPr>
              <a:spLocks noChangeShapeType="1"/>
            </p:cNvSpPr>
            <p:nvPr/>
          </p:nvSpPr>
          <p:spPr bwMode="auto">
            <a:xfrm>
              <a:off x="1907800" y="3620284"/>
              <a:ext cx="648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0"/>
            <p:cNvSpPr>
              <a:spLocks noChangeShapeType="1"/>
            </p:cNvSpPr>
            <p:nvPr/>
          </p:nvSpPr>
          <p:spPr bwMode="auto">
            <a:xfrm>
              <a:off x="2555776" y="3619961"/>
              <a:ext cx="0" cy="288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9" name="直接箭头连接符 94"/>
            <p:cNvCxnSpPr/>
            <p:nvPr/>
          </p:nvCxnSpPr>
          <p:spPr bwMode="auto">
            <a:xfrm>
              <a:off x="2555775" y="4196348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30" name="Line 40"/>
            <p:cNvSpPr>
              <a:spLocks noChangeShapeType="1"/>
            </p:cNvSpPr>
            <p:nvPr/>
          </p:nvSpPr>
          <p:spPr bwMode="auto">
            <a:xfrm>
              <a:off x="2555776" y="4196348"/>
              <a:ext cx="0" cy="720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1" name="直接箭头连接符 94"/>
            <p:cNvCxnSpPr/>
            <p:nvPr/>
          </p:nvCxnSpPr>
          <p:spPr bwMode="auto">
            <a:xfrm>
              <a:off x="2843808" y="4196348"/>
              <a:ext cx="122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33" name="Text Box 28"/>
            <p:cNvSpPr txBox="1">
              <a:spLocks noChangeArrowheads="1"/>
            </p:cNvSpPr>
            <p:nvPr/>
          </p:nvSpPr>
          <p:spPr bwMode="auto">
            <a:xfrm>
              <a:off x="2555776" y="4340364"/>
              <a:ext cx="432048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写时</a:t>
              </a:r>
              <a:endParaRPr lang="en-US" altLang="zh-CN" dirty="0"/>
            </a:p>
          </p:txBody>
        </p:sp>
        <p:sp>
          <p:nvSpPr>
            <p:cNvPr id="134" name="Text Box 28"/>
            <p:cNvSpPr txBox="1">
              <a:spLocks noChangeArrowheads="1"/>
            </p:cNvSpPr>
            <p:nvPr/>
          </p:nvSpPr>
          <p:spPr bwMode="auto">
            <a:xfrm>
              <a:off x="2831232" y="4700428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读缺失时</a:t>
              </a:r>
              <a:endParaRPr lang="en-US" altLang="zh-CN" dirty="0"/>
            </a:p>
          </p:txBody>
        </p:sp>
        <p:sp>
          <p:nvSpPr>
            <p:cNvPr id="135" name="Text Box 28"/>
            <p:cNvSpPr txBox="1">
              <a:spLocks noChangeArrowheads="1"/>
            </p:cNvSpPr>
            <p:nvPr/>
          </p:nvSpPr>
          <p:spPr bwMode="auto">
            <a:xfrm>
              <a:off x="2555776" y="362030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sz="1400" dirty="0"/>
                <a:t>(</a:t>
              </a:r>
              <a:r>
                <a:rPr lang="zh-CN" altLang="en-US" sz="1400" dirty="0"/>
                <a:t>字</a:t>
              </a:r>
              <a:r>
                <a:rPr lang="en-US" altLang="zh-CN" sz="1400" dirty="0"/>
                <a:t>)</a:t>
              </a: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5436136" y="2018150"/>
            <a:ext cx="3312328" cy="1806866"/>
            <a:chOff x="755576" y="3469570"/>
            <a:chExt cx="3312328" cy="1806866"/>
          </a:xfrm>
        </p:grpSpPr>
        <p:sp>
          <p:nvSpPr>
            <p:cNvPr id="140" name="Rectangle 16"/>
            <p:cNvSpPr>
              <a:spLocks noChangeArrowheads="1"/>
            </p:cNvSpPr>
            <p:nvPr/>
          </p:nvSpPr>
          <p:spPr bwMode="auto">
            <a:xfrm>
              <a:off x="1187624" y="3469570"/>
              <a:ext cx="2700000" cy="1512000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41" name="Text Box 17"/>
            <p:cNvSpPr txBox="1">
              <a:spLocks noChangeArrowheads="1"/>
            </p:cNvSpPr>
            <p:nvPr/>
          </p:nvSpPr>
          <p:spPr bwMode="auto">
            <a:xfrm>
              <a:off x="1691680" y="3764364"/>
              <a:ext cx="720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存储体</a:t>
              </a:r>
            </a:p>
          </p:txBody>
        </p:sp>
        <p:sp>
          <p:nvSpPr>
            <p:cNvPr id="144" name="Text Box 18"/>
            <p:cNvSpPr txBox="1">
              <a:spLocks noChangeArrowheads="1"/>
            </p:cNvSpPr>
            <p:nvPr/>
          </p:nvSpPr>
          <p:spPr bwMode="auto">
            <a:xfrm>
              <a:off x="1403648" y="3764364"/>
              <a:ext cx="288000" cy="57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目录表</a:t>
              </a:r>
            </a:p>
          </p:txBody>
        </p:sp>
        <p:sp>
          <p:nvSpPr>
            <p:cNvPr id="145" name="Text Box 21"/>
            <p:cNvSpPr txBox="1">
              <a:spLocks noChangeArrowheads="1"/>
            </p:cNvSpPr>
            <p:nvPr/>
          </p:nvSpPr>
          <p:spPr bwMode="auto">
            <a:xfrm>
              <a:off x="755592" y="462842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46" name="Text Box 22"/>
            <p:cNvSpPr txBox="1">
              <a:spLocks noChangeArrowheads="1"/>
            </p:cNvSpPr>
            <p:nvPr/>
          </p:nvSpPr>
          <p:spPr bwMode="auto">
            <a:xfrm>
              <a:off x="755576" y="3548300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47" name="AutoShape 24"/>
            <p:cNvSpPr>
              <a:spLocks noChangeArrowheads="1"/>
            </p:cNvSpPr>
            <p:nvPr/>
          </p:nvSpPr>
          <p:spPr bwMode="auto">
            <a:xfrm>
              <a:off x="1403688" y="4484380"/>
              <a:ext cx="360000" cy="216000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=?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1547664" y="4340380"/>
              <a:ext cx="0" cy="14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6"/>
            <p:cNvSpPr>
              <a:spLocks noChangeShapeType="1"/>
            </p:cNvSpPr>
            <p:nvPr/>
          </p:nvSpPr>
          <p:spPr bwMode="auto">
            <a:xfrm>
              <a:off x="2195704" y="3548300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7"/>
            <p:cNvSpPr>
              <a:spLocks noChangeShapeType="1"/>
            </p:cNvSpPr>
            <p:nvPr/>
          </p:nvSpPr>
          <p:spPr bwMode="auto">
            <a:xfrm flipV="1">
              <a:off x="2411728" y="3908316"/>
              <a:ext cx="432000" cy="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28"/>
            <p:cNvSpPr txBox="1">
              <a:spLocks noChangeArrowheads="1"/>
            </p:cNvSpPr>
            <p:nvPr/>
          </p:nvSpPr>
          <p:spPr bwMode="auto">
            <a:xfrm>
              <a:off x="1763688" y="4412396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sz="1400" dirty="0"/>
                <a:t>Y</a:t>
              </a:r>
            </a:p>
          </p:txBody>
        </p:sp>
        <p:sp>
          <p:nvSpPr>
            <p:cNvPr id="167" name="Line 29"/>
            <p:cNvSpPr>
              <a:spLocks noChangeShapeType="1"/>
            </p:cNvSpPr>
            <p:nvPr/>
          </p:nvSpPr>
          <p:spPr bwMode="auto">
            <a:xfrm>
              <a:off x="1547664" y="4700404"/>
              <a:ext cx="0" cy="216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Text Box 30"/>
            <p:cNvSpPr txBox="1">
              <a:spLocks noChangeArrowheads="1"/>
            </p:cNvSpPr>
            <p:nvPr/>
          </p:nvSpPr>
          <p:spPr bwMode="auto">
            <a:xfrm>
              <a:off x="1547664" y="470040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sz="1400" dirty="0"/>
                <a:t>N</a:t>
              </a:r>
            </a:p>
          </p:txBody>
        </p:sp>
        <p:sp>
          <p:nvSpPr>
            <p:cNvPr id="170" name="Line 34"/>
            <p:cNvSpPr>
              <a:spLocks noChangeShapeType="1"/>
            </p:cNvSpPr>
            <p:nvPr/>
          </p:nvSpPr>
          <p:spPr bwMode="auto">
            <a:xfrm>
              <a:off x="2195704" y="3548276"/>
              <a:ext cx="1872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37"/>
            <p:cNvSpPr>
              <a:spLocks noChangeShapeType="1"/>
            </p:cNvSpPr>
            <p:nvPr/>
          </p:nvSpPr>
          <p:spPr bwMode="auto">
            <a:xfrm>
              <a:off x="755656" y="4628058"/>
              <a:ext cx="648000" cy="33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"/>
            <p:cNvSpPr>
              <a:spLocks noChangeShapeType="1"/>
            </p:cNvSpPr>
            <p:nvPr/>
          </p:nvSpPr>
          <p:spPr bwMode="auto">
            <a:xfrm>
              <a:off x="755704" y="3547828"/>
              <a:ext cx="1152000" cy="44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41"/>
            <p:cNvSpPr>
              <a:spLocks noChangeShapeType="1"/>
            </p:cNvSpPr>
            <p:nvPr/>
          </p:nvSpPr>
          <p:spPr bwMode="auto">
            <a:xfrm>
              <a:off x="1907704" y="3548300"/>
              <a:ext cx="0" cy="216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2"/>
            <p:cNvSpPr>
              <a:spLocks noChangeShapeType="1"/>
            </p:cNvSpPr>
            <p:nvPr/>
          </p:nvSpPr>
          <p:spPr bwMode="auto">
            <a:xfrm flipV="1">
              <a:off x="1763688" y="4628396"/>
              <a:ext cx="434975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3"/>
            <p:cNvSpPr>
              <a:spLocks noChangeShapeType="1"/>
            </p:cNvSpPr>
            <p:nvPr/>
          </p:nvSpPr>
          <p:spPr bwMode="auto">
            <a:xfrm flipV="1">
              <a:off x="2195736" y="4340364"/>
              <a:ext cx="0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55"/>
            <p:cNvSpPr>
              <a:spLocks noChangeShapeType="1"/>
            </p:cNvSpPr>
            <p:nvPr/>
          </p:nvSpPr>
          <p:spPr bwMode="auto">
            <a:xfrm flipV="1">
              <a:off x="2843776" y="3908316"/>
              <a:ext cx="1224000" cy="74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58"/>
            <p:cNvSpPr txBox="1">
              <a:spLocks noChangeArrowheads="1"/>
            </p:cNvSpPr>
            <p:nvPr/>
          </p:nvSpPr>
          <p:spPr bwMode="auto">
            <a:xfrm>
              <a:off x="1331912" y="4988436"/>
              <a:ext cx="244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写回法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Cache[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按写分配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189" name="Line 38"/>
            <p:cNvSpPr>
              <a:spLocks noChangeShapeType="1"/>
            </p:cNvSpPr>
            <p:nvPr/>
          </p:nvSpPr>
          <p:spPr bwMode="auto">
            <a:xfrm flipV="1">
              <a:off x="1259632" y="4916428"/>
              <a:ext cx="28080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36"/>
            <p:cNvSpPr>
              <a:spLocks noChangeShapeType="1"/>
            </p:cNvSpPr>
            <p:nvPr/>
          </p:nvSpPr>
          <p:spPr bwMode="auto">
            <a:xfrm flipH="1">
              <a:off x="1259632" y="4628396"/>
              <a:ext cx="0" cy="288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4" name="直接箭头连接符 94"/>
            <p:cNvCxnSpPr/>
            <p:nvPr/>
          </p:nvCxnSpPr>
          <p:spPr bwMode="auto">
            <a:xfrm>
              <a:off x="2411727" y="4196348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5" name="直接箭头连接符 94"/>
            <p:cNvCxnSpPr/>
            <p:nvPr/>
          </p:nvCxnSpPr>
          <p:spPr bwMode="auto">
            <a:xfrm>
              <a:off x="2843904" y="4196348"/>
              <a:ext cx="122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06" name="Text Box 28"/>
            <p:cNvSpPr txBox="1">
              <a:spLocks noChangeArrowheads="1"/>
            </p:cNvSpPr>
            <p:nvPr/>
          </p:nvSpPr>
          <p:spPr bwMode="auto">
            <a:xfrm>
              <a:off x="2483800" y="4333690"/>
              <a:ext cx="57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替换时</a:t>
              </a:r>
              <a:endParaRPr lang="en-US" altLang="zh-CN" dirty="0"/>
            </a:p>
          </p:txBody>
        </p:sp>
        <p:sp>
          <p:nvSpPr>
            <p:cNvPr id="207" name="Text Box 28"/>
            <p:cNvSpPr txBox="1">
              <a:spLocks noChangeArrowheads="1"/>
            </p:cNvSpPr>
            <p:nvPr/>
          </p:nvSpPr>
          <p:spPr bwMode="auto">
            <a:xfrm>
              <a:off x="2831232" y="4700428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缺失时</a:t>
              </a:r>
              <a:endParaRPr lang="en-US" altLang="zh-CN" dirty="0"/>
            </a:p>
          </p:txBody>
        </p:sp>
        <p:sp>
          <p:nvSpPr>
            <p:cNvPr id="208" name="Text Box 28"/>
            <p:cNvSpPr txBox="1">
              <a:spLocks noChangeArrowheads="1"/>
            </p:cNvSpPr>
            <p:nvPr/>
          </p:nvSpPr>
          <p:spPr bwMode="auto">
            <a:xfrm>
              <a:off x="2411728" y="368561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sz="1400" dirty="0"/>
                <a:t>(</a:t>
              </a:r>
              <a:r>
                <a:rPr lang="zh-CN" altLang="en-US" sz="1400" dirty="0"/>
                <a:t>块</a:t>
              </a:r>
              <a:r>
                <a:rPr lang="en-US" altLang="zh-CN" sz="1400" dirty="0"/>
                <a:t>)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31184" y="764704"/>
            <a:ext cx="7261296" cy="12430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spc="-100" dirty="0">
                <a:latin typeface="宋体" panose="02010600030101010101" pitchFamily="2" charset="-122"/>
              </a:rPr>
              <a:t>写提交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代替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写完成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，即</a:t>
            </a:r>
            <a:r>
              <a:rPr lang="zh-CN" altLang="en-US" sz="2200" b="1" u="sng" spc="-100" dirty="0">
                <a:solidFill>
                  <a:srgbClr val="FF3399"/>
                </a:solidFill>
                <a:latin typeface="+mn-lt"/>
              </a:rPr>
              <a:t>零等待写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└</a:t>
            </a:r>
            <a:r>
              <a:rPr lang="zh-CN" altLang="en-US" sz="1800" b="1" dirty="0">
                <a:latin typeface="宋体" panose="02010600030101010101" pitchFamily="2" charset="-122"/>
              </a:rPr>
              <a:t>←送出写命令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+mn-ea"/>
                <a:ea typeface="+mn-ea"/>
              </a:rPr>
              <a:t>写完成</a:t>
            </a:r>
            <a:r>
              <a:rPr lang="zh-CN" altLang="en-US" sz="1800" b="1" u="sng" dirty="0">
                <a:solidFill>
                  <a:srgbClr val="0070C0"/>
                </a:solidFill>
                <a:latin typeface="+mn-ea"/>
                <a:ea typeface="+mn-ea"/>
              </a:rPr>
              <a:t>不占用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当前操作</a:t>
            </a:r>
            <a:r>
              <a:rPr lang="zh-CN" altLang="en-US" sz="1800" b="1" dirty="0">
                <a:latin typeface="+mn-ea"/>
                <a:ea typeface="+mn-ea"/>
              </a:rPr>
              <a:t>时间</a:t>
            </a:r>
            <a:endParaRPr lang="en-US" altLang="zh-CN" sz="1800" b="1" baseline="-180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设置写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</a:rPr>
              <a:t>回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缓冲器，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先写入</a:t>
            </a:r>
            <a:r>
              <a:rPr lang="zh-CN" altLang="en-US" sz="2200" b="1" dirty="0">
                <a:latin typeface="宋体" panose="02010600030101010101" pitchFamily="2" charset="-122"/>
              </a:rPr>
              <a:t>缓冲器、</a:t>
            </a:r>
            <a:r>
              <a:rPr lang="zh-CN" altLang="en-US" sz="2200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稍后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写入</a:t>
            </a:r>
            <a:r>
              <a:rPr lang="zh-CN" altLang="en-US" sz="2200" b="1" dirty="0">
                <a:latin typeface="宋体" panose="02010600030101010101" pitchFamily="2" charset="-122"/>
              </a:rPr>
              <a:t>主存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94" name="Text Box 11"/>
          <p:cNvSpPr txBox="1">
            <a:spLocks noChangeArrowheads="1"/>
          </p:cNvSpPr>
          <p:nvPr/>
        </p:nvSpPr>
        <p:spPr bwMode="auto">
          <a:xfrm>
            <a:off x="2483768" y="5733256"/>
            <a:ext cx="2054032" cy="4294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9225" indent="-2689225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大小为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～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行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196" name="Group 15"/>
          <p:cNvGrpSpPr/>
          <p:nvPr/>
        </p:nvGrpSpPr>
        <p:grpSpPr bwMode="auto">
          <a:xfrm>
            <a:off x="4572000" y="5877304"/>
            <a:ext cx="3965575" cy="288000"/>
            <a:chOff x="2018" y="3475"/>
            <a:chExt cx="2498" cy="159"/>
          </a:xfrm>
        </p:grpSpPr>
        <p:sp>
          <p:nvSpPr>
            <p:cNvPr id="197" name="Text Box 10"/>
            <p:cNvSpPr txBox="1">
              <a:spLocks noChangeArrowheads="1"/>
            </p:cNvSpPr>
            <p:nvPr/>
          </p:nvSpPr>
          <p:spPr bwMode="auto">
            <a:xfrm>
              <a:off x="2491" y="3475"/>
              <a:ext cx="945" cy="15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主存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98" name="Text Box 11"/>
            <p:cNvSpPr txBox="1">
              <a:spLocks noChangeArrowheads="1"/>
            </p:cNvSpPr>
            <p:nvPr/>
          </p:nvSpPr>
          <p:spPr bwMode="auto">
            <a:xfrm>
              <a:off x="2018" y="3475"/>
              <a:ext cx="473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有效位</a:t>
              </a:r>
            </a:p>
          </p:txBody>
        </p:sp>
        <p:sp>
          <p:nvSpPr>
            <p:cNvPr id="199" name="Text Box 12"/>
            <p:cNvSpPr txBox="1">
              <a:spLocks noChangeArrowheads="1"/>
            </p:cNvSpPr>
            <p:nvPr/>
          </p:nvSpPr>
          <p:spPr bwMode="auto">
            <a:xfrm>
              <a:off x="3436" y="3475"/>
              <a:ext cx="1080" cy="15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主存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数据</a:t>
              </a:r>
            </a:p>
          </p:txBody>
        </p:sp>
      </p:grpSp>
      <p:cxnSp>
        <p:nvCxnSpPr>
          <p:cNvPr id="8" name="直接箭头连接符 7"/>
          <p:cNvCxnSpPr/>
          <p:nvPr/>
        </p:nvCxnSpPr>
        <p:spPr bwMode="auto">
          <a:xfrm>
            <a:off x="2915928" y="1473145"/>
            <a:ext cx="936000" cy="86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98" name="直接箭头连接符 97"/>
          <p:cNvCxnSpPr/>
          <p:nvPr/>
        </p:nvCxnSpPr>
        <p:spPr bwMode="auto">
          <a:xfrm>
            <a:off x="3707904" y="1179904"/>
            <a:ext cx="972000" cy="115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13" name="Text Box 54"/>
          <p:cNvSpPr txBox="1">
            <a:spLocks noChangeArrowheads="1"/>
          </p:cNvSpPr>
          <p:nvPr/>
        </p:nvSpPr>
        <p:spPr bwMode="auto">
          <a:xfrm>
            <a:off x="3491912" y="2378190"/>
            <a:ext cx="720000" cy="5040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</a:ln>
          <a:effectLst/>
        </p:spPr>
        <p:txBody>
          <a:bodyPr lIns="18000" tIns="10800" rIns="18000" bIns="10800" anchor="ctr"/>
          <a:lstStyle/>
          <a:p>
            <a:pPr algn="ctr"/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214" name="Text Box 54"/>
          <p:cNvSpPr txBox="1">
            <a:spLocks noChangeArrowheads="1"/>
          </p:cNvSpPr>
          <p:nvPr/>
        </p:nvSpPr>
        <p:spPr bwMode="auto">
          <a:xfrm>
            <a:off x="7524336" y="2378190"/>
            <a:ext cx="720000" cy="504000"/>
          </a:xfrm>
          <a:prstGeom prst="rect">
            <a:avLst/>
          </a:prstGeom>
          <a:solidFill>
            <a:srgbClr val="CC99FF"/>
          </a:solidFill>
          <a:ln w="15875">
            <a:solidFill>
              <a:schemeClr val="tx1"/>
            </a:solidFill>
            <a:miter lim="800000"/>
          </a:ln>
          <a:effectLst/>
        </p:spPr>
        <p:txBody>
          <a:bodyPr lIns="18000" tIns="10800" rIns="18000" bIns="10800" anchor="ctr"/>
          <a:lstStyle/>
          <a:p>
            <a:pPr algn="ctr"/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3203848" y="2384856"/>
            <a:ext cx="5328568" cy="504546"/>
            <a:chOff x="2843808" y="3717435"/>
            <a:chExt cx="5328568" cy="504546"/>
          </a:xfrm>
        </p:grpSpPr>
        <p:grpSp>
          <p:nvGrpSpPr>
            <p:cNvPr id="224" name="组合 223"/>
            <p:cNvGrpSpPr/>
            <p:nvPr/>
          </p:nvGrpSpPr>
          <p:grpSpPr>
            <a:xfrm>
              <a:off x="2843808" y="3717435"/>
              <a:ext cx="1296120" cy="504000"/>
              <a:chOff x="2843808" y="3933459"/>
              <a:chExt cx="1296120" cy="504000"/>
            </a:xfrm>
          </p:grpSpPr>
          <p:sp>
            <p:nvSpPr>
              <p:cNvPr id="229" name="Text Box 54"/>
              <p:cNvSpPr txBox="1">
                <a:spLocks noChangeArrowheads="1"/>
              </p:cNvSpPr>
              <p:nvPr/>
            </p:nvSpPr>
            <p:spPr bwMode="auto">
              <a:xfrm>
                <a:off x="3131840" y="3933459"/>
                <a:ext cx="720000" cy="504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写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缓冲器</a:t>
                </a:r>
              </a:p>
            </p:txBody>
          </p:sp>
          <p:sp>
            <p:nvSpPr>
              <p:cNvPr id="230" name="Text Box 33"/>
              <p:cNvSpPr txBox="1">
                <a:spLocks noChangeArrowheads="1"/>
              </p:cNvSpPr>
              <p:nvPr/>
            </p:nvSpPr>
            <p:spPr bwMode="auto">
              <a:xfrm>
                <a:off x="2843808" y="4036803"/>
                <a:ext cx="216000" cy="216000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①</a:t>
                </a:r>
                <a:endParaRPr lang="en-US" altLang="zh-CN" sz="14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1" name="Text Box 33"/>
              <p:cNvSpPr txBox="1">
                <a:spLocks noChangeArrowheads="1"/>
              </p:cNvSpPr>
              <p:nvPr/>
            </p:nvSpPr>
            <p:spPr bwMode="auto">
              <a:xfrm>
                <a:off x="3923928" y="4035891"/>
                <a:ext cx="216000" cy="216000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②</a:t>
                </a:r>
                <a:endParaRPr lang="en-US" altLang="zh-CN" sz="14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6876256" y="3717981"/>
              <a:ext cx="1296120" cy="504000"/>
              <a:chOff x="6876256" y="3934005"/>
              <a:chExt cx="1296120" cy="504000"/>
            </a:xfrm>
          </p:grpSpPr>
          <p:sp>
            <p:nvSpPr>
              <p:cNvPr id="226" name="Text Box 54"/>
              <p:cNvSpPr txBox="1">
                <a:spLocks noChangeArrowheads="1"/>
              </p:cNvSpPr>
              <p:nvPr/>
            </p:nvSpPr>
            <p:spPr bwMode="auto">
              <a:xfrm>
                <a:off x="7164288" y="3934005"/>
                <a:ext cx="720000" cy="504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写回</a:t>
                </a:r>
              </a:p>
              <a:p>
                <a:pPr algn="ctr"/>
                <a:r>
                  <a:rPr lang="zh-CN" altLang="en-US" sz="1600" b="1" dirty="0">
                    <a:latin typeface="宋体" panose="02010600030101010101" pitchFamily="2" charset="-122"/>
                  </a:rPr>
                  <a:t>缓冲器</a:t>
                </a:r>
              </a:p>
            </p:txBody>
          </p:sp>
          <p:sp>
            <p:nvSpPr>
              <p:cNvPr id="227" name="Text Box 33"/>
              <p:cNvSpPr txBox="1">
                <a:spLocks noChangeArrowheads="1"/>
              </p:cNvSpPr>
              <p:nvPr/>
            </p:nvSpPr>
            <p:spPr bwMode="auto">
              <a:xfrm>
                <a:off x="6876256" y="4037150"/>
                <a:ext cx="216000" cy="216000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①</a:t>
                </a:r>
                <a:endParaRPr lang="en-US" altLang="zh-CN" sz="14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28" name="Text Box 33"/>
              <p:cNvSpPr txBox="1">
                <a:spLocks noChangeArrowheads="1"/>
              </p:cNvSpPr>
              <p:nvPr/>
            </p:nvSpPr>
            <p:spPr bwMode="auto">
              <a:xfrm>
                <a:off x="7956376" y="4036238"/>
                <a:ext cx="216000" cy="216000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②</a:t>
                </a:r>
                <a:endParaRPr lang="en-US" altLang="zh-CN" sz="1400" b="1"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1303233" y="4293096"/>
            <a:ext cx="4060855" cy="1440136"/>
            <a:chOff x="755688" y="2276872"/>
            <a:chExt cx="4060855" cy="1440136"/>
          </a:xfrm>
        </p:grpSpPr>
        <p:sp>
          <p:nvSpPr>
            <p:cNvPr id="242" name="Text Box 105"/>
            <p:cNvSpPr txBox="1">
              <a:spLocks noChangeArrowheads="1"/>
            </p:cNvSpPr>
            <p:nvPr/>
          </p:nvSpPr>
          <p:spPr bwMode="auto">
            <a:xfrm>
              <a:off x="3635896" y="2708944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43" name="Text Box 107"/>
            <p:cNvSpPr txBox="1">
              <a:spLocks noChangeArrowheads="1"/>
            </p:cNvSpPr>
            <p:nvPr/>
          </p:nvSpPr>
          <p:spPr bwMode="auto">
            <a:xfrm>
              <a:off x="3635896" y="2276872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44" name="Text Box 109"/>
            <p:cNvSpPr txBox="1">
              <a:spLocks noChangeArrowheads="1"/>
            </p:cNvSpPr>
            <p:nvPr/>
          </p:nvSpPr>
          <p:spPr bwMode="auto">
            <a:xfrm>
              <a:off x="4067944" y="2276872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245" name="Text Box 105"/>
            <p:cNvSpPr txBox="1">
              <a:spLocks noChangeArrowheads="1"/>
            </p:cNvSpPr>
            <p:nvPr/>
          </p:nvSpPr>
          <p:spPr bwMode="auto">
            <a:xfrm>
              <a:off x="4067944" y="3213000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46" name="Text Box 105"/>
            <p:cNvSpPr txBox="1">
              <a:spLocks noChangeArrowheads="1"/>
            </p:cNvSpPr>
            <p:nvPr/>
          </p:nvSpPr>
          <p:spPr bwMode="auto">
            <a:xfrm>
              <a:off x="4067944" y="2708920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247" name="Text Box 105"/>
            <p:cNvSpPr txBox="1">
              <a:spLocks noChangeArrowheads="1"/>
            </p:cNvSpPr>
            <p:nvPr/>
          </p:nvSpPr>
          <p:spPr bwMode="auto">
            <a:xfrm>
              <a:off x="3635896" y="2924944"/>
              <a:ext cx="43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48" name="Text Box 104"/>
            <p:cNvSpPr txBox="1">
              <a:spLocks noChangeArrowheads="1"/>
            </p:cNvSpPr>
            <p:nvPr/>
          </p:nvSpPr>
          <p:spPr bwMode="auto">
            <a:xfrm>
              <a:off x="755688" y="2276872"/>
              <a:ext cx="1152016" cy="11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CPU 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操 作</a:t>
              </a:r>
            </a:p>
            <a:p>
              <a:pPr algn="ctr">
                <a:lnSpc>
                  <a:spcPct val="125000"/>
                </a:lnSpc>
                <a:spcBef>
                  <a:spcPts val="600"/>
                </a:spcBef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Cache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动作</a:t>
              </a:r>
              <a:endParaRPr lang="en-US" altLang="zh-CN" sz="1600" b="1" u="none" dirty="0">
                <a:solidFill>
                  <a:srgbClr val="CC3300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05000"/>
                </a:lnSpc>
                <a:spcBef>
                  <a:spcPts val="600"/>
                </a:spcBef>
              </a:pPr>
              <a:r>
                <a:rPr lang="zh-CN" altLang="en-US" sz="1400" b="1" dirty="0">
                  <a:latin typeface="宋体" panose="02010600030101010101" pitchFamily="2" charset="-122"/>
                </a:rPr>
                <a:t>写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回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缓冲区</a:t>
              </a:r>
              <a:endParaRPr lang="en-US" altLang="zh-CN" sz="1400" b="1" dirty="0">
                <a:latin typeface="宋体" panose="02010600030101010101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 </a:t>
              </a:r>
              <a:r>
                <a:rPr lang="zh-CN" altLang="en-US" sz="1600" b="1" u="none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主 存</a:t>
              </a:r>
            </a:p>
          </p:txBody>
        </p:sp>
        <p:sp>
          <p:nvSpPr>
            <p:cNvPr id="249" name="Text Box 105"/>
            <p:cNvSpPr txBox="1">
              <a:spLocks noChangeArrowheads="1"/>
            </p:cNvSpPr>
            <p:nvPr/>
          </p:nvSpPr>
          <p:spPr bwMode="auto">
            <a:xfrm>
              <a:off x="2699744" y="3501008"/>
              <a:ext cx="1440208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全写法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50" name="Text Box 79"/>
            <p:cNvSpPr txBox="1">
              <a:spLocks noChangeArrowheads="1"/>
            </p:cNvSpPr>
            <p:nvPr/>
          </p:nvSpPr>
          <p:spPr bwMode="auto">
            <a:xfrm>
              <a:off x="1907647" y="2492920"/>
              <a:ext cx="1152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命中    命中</a:t>
              </a: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51" name="Text Box 78"/>
            <p:cNvSpPr txBox="1">
              <a:spLocks noChangeArrowheads="1"/>
            </p:cNvSpPr>
            <p:nvPr/>
          </p:nvSpPr>
          <p:spPr bwMode="auto">
            <a:xfrm>
              <a:off x="1907648" y="2708944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52" name="Text Box 79"/>
            <p:cNvSpPr txBox="1">
              <a:spLocks noChangeArrowheads="1"/>
            </p:cNvSpPr>
            <p:nvPr/>
          </p:nvSpPr>
          <p:spPr bwMode="auto">
            <a:xfrm>
              <a:off x="1907648" y="3213000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53" name="Text Box 80"/>
            <p:cNvSpPr txBox="1">
              <a:spLocks noChangeArrowheads="1"/>
            </p:cNvSpPr>
            <p:nvPr/>
          </p:nvSpPr>
          <p:spPr bwMode="auto">
            <a:xfrm>
              <a:off x="1907736" y="2276896"/>
              <a:ext cx="72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54" name="Text Box 81"/>
            <p:cNvSpPr txBox="1">
              <a:spLocks noChangeArrowheads="1"/>
            </p:cNvSpPr>
            <p:nvPr/>
          </p:nvSpPr>
          <p:spPr bwMode="auto">
            <a:xfrm>
              <a:off x="2627728" y="2708920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255" name="Text Box 82"/>
            <p:cNvSpPr txBox="1">
              <a:spLocks noChangeArrowheads="1"/>
            </p:cNvSpPr>
            <p:nvPr/>
          </p:nvSpPr>
          <p:spPr bwMode="auto">
            <a:xfrm>
              <a:off x="2627760" y="2276896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256" name="Line 103"/>
            <p:cNvSpPr>
              <a:spLocks noChangeShapeType="1"/>
            </p:cNvSpPr>
            <p:nvPr/>
          </p:nvSpPr>
          <p:spPr bwMode="auto">
            <a:xfrm>
              <a:off x="1864543" y="3501008"/>
              <a:ext cx="295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7" name="Text Box 79"/>
            <p:cNvSpPr txBox="1">
              <a:spLocks noChangeArrowheads="1"/>
            </p:cNvSpPr>
            <p:nvPr/>
          </p:nvSpPr>
          <p:spPr bwMode="auto">
            <a:xfrm>
              <a:off x="3635896" y="2488095"/>
              <a:ext cx="864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命中 命中</a:t>
              </a: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58" name="右箭头 257"/>
            <p:cNvSpPr/>
            <p:nvPr/>
          </p:nvSpPr>
          <p:spPr bwMode="auto">
            <a:xfrm>
              <a:off x="3203848" y="2704095"/>
              <a:ext cx="288032" cy="220825"/>
            </a:xfrm>
            <a:prstGeom prst="rightArrow">
              <a:avLst/>
            </a:prstGeom>
            <a:noFill/>
            <a:ln w="15875" cmpd="sng">
              <a:solidFill>
                <a:srgbClr val="990099"/>
              </a:solidFill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9" name="Text Box 11"/>
          <p:cNvSpPr txBox="1">
            <a:spLocks noChangeArrowheads="1"/>
          </p:cNvSpPr>
          <p:nvPr/>
        </p:nvSpPr>
        <p:spPr bwMode="auto">
          <a:xfrm>
            <a:off x="1619672" y="3826800"/>
            <a:ext cx="3842097" cy="4216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全写法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写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 err="1">
                <a:solidFill>
                  <a:srgbClr val="0070C0"/>
                </a:solidFill>
              </a:rPr>
              <a:t>T</a:t>
            </a:r>
            <a:r>
              <a:rPr lang="en-US" altLang="zh-CN" sz="2200" b="1" baseline="-18000" dirty="0" err="1">
                <a:solidFill>
                  <a:srgbClr val="0070C0"/>
                </a:solidFill>
                <a:latin typeface="宋体" panose="02010600030101010101" pitchFamily="2" charset="-122"/>
              </a:rPr>
              <a:t>Cache</a:t>
            </a:r>
            <a:r>
              <a:rPr lang="en-US" altLang="zh-CN" sz="2200" b="1" baseline="-18000" dirty="0">
                <a:solidFill>
                  <a:srgbClr val="0070C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solidFill>
                  <a:srgbClr val="0070C0"/>
                </a:solidFill>
                <a:latin typeface="宋体" panose="02010600030101010101" pitchFamily="2" charset="-122"/>
              </a:rPr>
              <a:t>字</a:t>
            </a:r>
            <a:r>
              <a:rPr lang="en-US" altLang="zh-CN" sz="2200" b="1" baseline="-18000" dirty="0">
                <a:solidFill>
                  <a:srgbClr val="0070C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20" name="线形标注 2 119"/>
          <p:cNvSpPr/>
          <p:nvPr/>
        </p:nvSpPr>
        <p:spPr bwMode="auto">
          <a:xfrm>
            <a:off x="7092280" y="872744"/>
            <a:ext cx="1728000" cy="252000"/>
          </a:xfrm>
          <a:prstGeom prst="borderCallout2">
            <a:avLst>
              <a:gd name="adj1" fmla="val 45805"/>
              <a:gd name="adj2" fmla="val 497"/>
              <a:gd name="adj3" fmla="val 44649"/>
              <a:gd name="adj4" fmla="val -12847"/>
              <a:gd name="adj5" fmla="val 300140"/>
              <a:gd name="adj6" fmla="val -33134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Cache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空闲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/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命中时</a:t>
            </a:r>
          </a:p>
        </p:txBody>
      </p:sp>
      <p:sp>
        <p:nvSpPr>
          <p:cNvPr id="132" name="Text Box 11"/>
          <p:cNvSpPr txBox="1">
            <a:spLocks noChangeArrowheads="1"/>
          </p:cNvSpPr>
          <p:nvPr/>
        </p:nvSpPr>
        <p:spPr bwMode="auto">
          <a:xfrm>
            <a:off x="5004048" y="3826800"/>
            <a:ext cx="3456384" cy="4216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写回法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写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200" b="1" i="1" dirty="0" err="1"/>
              <a:t>T</a:t>
            </a:r>
            <a:r>
              <a:rPr lang="en-US" altLang="zh-CN" sz="2200" b="1" baseline="-18000" dirty="0" err="1">
                <a:latin typeface="宋体" panose="02010600030101010101" pitchFamily="2" charset="-122"/>
              </a:rPr>
              <a:t>Mem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块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448FFB-AF3E-4662-95B6-FC2A9F598CBF}"/>
              </a:ext>
            </a:extLst>
          </p:cNvPr>
          <p:cNvGrpSpPr/>
          <p:nvPr/>
        </p:nvGrpSpPr>
        <p:grpSpPr>
          <a:xfrm>
            <a:off x="5724128" y="4293128"/>
            <a:ext cx="2880376" cy="1440136"/>
            <a:chOff x="5724128" y="4437144"/>
            <a:chExt cx="2880376" cy="1440136"/>
          </a:xfrm>
        </p:grpSpPr>
        <p:sp>
          <p:nvSpPr>
            <p:cNvPr id="261" name="Text Box 105"/>
            <p:cNvSpPr txBox="1">
              <a:spLocks noChangeArrowheads="1"/>
            </p:cNvSpPr>
            <p:nvPr/>
          </p:nvSpPr>
          <p:spPr bwMode="auto">
            <a:xfrm>
              <a:off x="5724128" y="4869216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62" name="Text Box 107"/>
            <p:cNvSpPr txBox="1">
              <a:spLocks noChangeArrowheads="1"/>
            </p:cNvSpPr>
            <p:nvPr/>
          </p:nvSpPr>
          <p:spPr bwMode="auto">
            <a:xfrm>
              <a:off x="5724128" y="4439723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63" name="Text Box 105"/>
            <p:cNvSpPr txBox="1">
              <a:spLocks noChangeArrowheads="1"/>
            </p:cNvSpPr>
            <p:nvPr/>
          </p:nvSpPr>
          <p:spPr bwMode="auto">
            <a:xfrm>
              <a:off x="7164176" y="5373272"/>
              <a:ext cx="100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64" name="Text Box 105"/>
            <p:cNvSpPr txBox="1">
              <a:spLocks noChangeArrowheads="1"/>
            </p:cNvSpPr>
            <p:nvPr/>
          </p:nvSpPr>
          <p:spPr bwMode="auto">
            <a:xfrm>
              <a:off x="6156176" y="5085240"/>
              <a:ext cx="79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65" name="Text Box 81"/>
            <p:cNvSpPr txBox="1">
              <a:spLocks noChangeArrowheads="1"/>
            </p:cNvSpPr>
            <p:nvPr/>
          </p:nvSpPr>
          <p:spPr bwMode="auto">
            <a:xfrm>
              <a:off x="8172448" y="4869192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266" name="Text Box 82"/>
            <p:cNvSpPr txBox="1">
              <a:spLocks noChangeArrowheads="1"/>
            </p:cNvSpPr>
            <p:nvPr/>
          </p:nvSpPr>
          <p:spPr bwMode="auto">
            <a:xfrm>
              <a:off x="6156176" y="4437144"/>
              <a:ext cx="2448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j</a:t>
              </a:r>
            </a:p>
          </p:txBody>
        </p:sp>
        <p:sp>
          <p:nvSpPr>
            <p:cNvPr id="267" name="Text Box 79"/>
            <p:cNvSpPr txBox="1">
              <a:spLocks noChangeArrowheads="1"/>
            </p:cNvSpPr>
            <p:nvPr/>
          </p:nvSpPr>
          <p:spPr bwMode="auto">
            <a:xfrm>
              <a:off x="6156288" y="5373272"/>
              <a:ext cx="100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c(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68" name="Text Box 79"/>
            <p:cNvSpPr txBox="1">
              <a:spLocks noChangeArrowheads="1"/>
            </p:cNvSpPr>
            <p:nvPr/>
          </p:nvSpPr>
          <p:spPr bwMode="auto">
            <a:xfrm>
              <a:off x="5724128" y="4653144"/>
              <a:ext cx="2880000" cy="2112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命中  缺失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替换行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c[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改写过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])      </a:t>
              </a:r>
            </a:p>
          </p:txBody>
        </p:sp>
        <p:sp>
          <p:nvSpPr>
            <p:cNvPr id="269" name="Text Box 105"/>
            <p:cNvSpPr txBox="1">
              <a:spLocks noChangeArrowheads="1"/>
            </p:cNvSpPr>
            <p:nvPr/>
          </p:nvSpPr>
          <p:spPr bwMode="auto">
            <a:xfrm>
              <a:off x="6516216" y="5661280"/>
              <a:ext cx="1440208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写回法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70" name="Line 103"/>
            <p:cNvSpPr>
              <a:spLocks noChangeShapeType="1"/>
            </p:cNvSpPr>
            <p:nvPr/>
          </p:nvSpPr>
          <p:spPr bwMode="auto">
            <a:xfrm>
              <a:off x="5724128" y="5661280"/>
              <a:ext cx="28803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D2E3F4-485B-42D0-A8B0-0BFAA2A73BC7}"/>
              </a:ext>
            </a:extLst>
          </p:cNvPr>
          <p:cNvGrpSpPr/>
          <p:nvPr/>
        </p:nvGrpSpPr>
        <p:grpSpPr>
          <a:xfrm>
            <a:off x="7016889" y="4797152"/>
            <a:ext cx="1155559" cy="513829"/>
            <a:chOff x="7016889" y="4941168"/>
            <a:chExt cx="1155559" cy="513829"/>
          </a:xfrm>
        </p:grpSpPr>
        <p:sp>
          <p:nvSpPr>
            <p:cNvPr id="4" name="弧形 3"/>
            <p:cNvSpPr/>
            <p:nvPr/>
          </p:nvSpPr>
          <p:spPr bwMode="auto">
            <a:xfrm>
              <a:off x="7016889" y="5085240"/>
              <a:ext cx="327303" cy="369757"/>
            </a:xfrm>
            <a:prstGeom prst="arc">
              <a:avLst>
                <a:gd name="adj1" fmla="val 9320343"/>
                <a:gd name="adj2" fmla="val 177884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 flipH="1">
              <a:off x="7164128" y="4941168"/>
              <a:ext cx="1008320" cy="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105">
              <a:extLst>
                <a:ext uri="{FF2B5EF4-FFF2-40B4-BE49-F238E27FC236}">
                  <a16:creationId xmlns:a16="http://schemas.microsoft.com/office/drawing/2014/main" id="{15C20B92-9F8D-46D0-8480-D374F0B99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5782" y="5030291"/>
              <a:ext cx="468000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对调</a:t>
              </a:r>
              <a:endParaRPr lang="en-US" altLang="zh-CN" sz="1600" b="1" u="none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13" grpId="0" animBg="1"/>
      <p:bldP spid="214" grpId="0" animBg="1"/>
      <p:bldP spid="259" grpId="0"/>
      <p:bldP spid="120" grpId="0" animBg="1"/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性能分析</a:t>
            </a: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179512" y="901169"/>
            <a:ext cx="8686800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、平均访问时间</a:t>
            </a:r>
            <a:r>
              <a:rPr lang="en-US" altLang="zh-CN" b="1" i="1" dirty="0">
                <a:solidFill>
                  <a:srgbClr val="FF3399"/>
                </a:solidFill>
                <a:latin typeface="+mn-lt"/>
              </a:rPr>
              <a:t>T</a:t>
            </a:r>
            <a:r>
              <a:rPr lang="en-US" altLang="zh-CN" b="1" baseline="-14000" dirty="0">
                <a:solidFill>
                  <a:srgbClr val="FF3399"/>
                </a:solidFill>
                <a:latin typeface="宋体" panose="02010600030101010101" pitchFamily="2" charset="-122"/>
              </a:rPr>
              <a:t>A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en-US" altLang="zh-CN" sz="2200" b="1" dirty="0">
                <a:latin typeface="+mn-lt"/>
              </a:rPr>
              <a:t>·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包括块调入、替换等时延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r>
              <a:rPr lang="en-US" altLang="zh-CN" sz="1800" b="1" dirty="0">
                <a:latin typeface="+mn-ea"/>
                <a:ea typeface="+mn-ea"/>
              </a:rPr>
              <a:t>          </a:t>
            </a:r>
            <a:r>
              <a:rPr lang="en-US" altLang="zh-CN" sz="1800" dirty="0">
                <a:latin typeface="+mn-ea"/>
                <a:ea typeface="+mn-ea"/>
              </a:rPr>
              <a:t>└</a:t>
            </a:r>
            <a:r>
              <a:rPr lang="en-US" altLang="zh-CN" sz="1800" b="1" dirty="0">
                <a:latin typeface="+mn-ea"/>
                <a:ea typeface="+mn-ea"/>
              </a:rPr>
              <a:t>←</a:t>
            </a:r>
            <a:r>
              <a:rPr lang="en-US" altLang="zh-CN" sz="1800" b="1" i="1" dirty="0"/>
              <a:t>T</a:t>
            </a:r>
            <a:r>
              <a:rPr lang="en-US" altLang="zh-CN" sz="1800" b="1" baseline="-25000" dirty="0">
                <a:latin typeface="宋体" panose="02010600030101010101" pitchFamily="2" charset="-122"/>
              </a:rPr>
              <a:t>A</a:t>
            </a:r>
            <a:r>
              <a:rPr lang="zh-CN" altLang="en-US" sz="1800" b="1" dirty="0"/>
              <a:t>＝</a:t>
            </a:r>
            <a:r>
              <a:rPr lang="en-US" altLang="zh-CN" sz="1800" b="1" i="1" dirty="0">
                <a:solidFill>
                  <a:srgbClr val="FF3399"/>
                </a:solidFill>
              </a:rPr>
              <a:t>H</a:t>
            </a:r>
            <a:r>
              <a:rPr lang="en-US" altLang="zh-CN" sz="1800" b="1" dirty="0">
                <a:solidFill>
                  <a:srgbClr val="FF3399"/>
                </a:solidFill>
              </a:rPr>
              <a:t>·</a:t>
            </a:r>
            <a:r>
              <a:rPr lang="en-US" altLang="zh-CN" sz="1800" b="1" i="1" dirty="0">
                <a:solidFill>
                  <a:srgbClr val="FF3399"/>
                </a:solidFill>
              </a:rPr>
              <a:t>T</a:t>
            </a:r>
            <a:r>
              <a:rPr lang="zh-CN" altLang="en-US" sz="1800" b="1" baseline="-16000" dirty="0">
                <a:solidFill>
                  <a:srgbClr val="FF3399"/>
                </a:solidFill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>
                <a:solidFill>
                  <a:srgbClr val="FF3399"/>
                </a:solidFill>
              </a:rPr>
              <a:t>F</a:t>
            </a:r>
            <a:r>
              <a:rPr lang="en-US" altLang="zh-CN" sz="1800" b="1" dirty="0">
                <a:solidFill>
                  <a:srgbClr val="FF3399"/>
                </a:solidFill>
              </a:rPr>
              <a:t>·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FF3399"/>
                </a:solidFill>
              </a:rPr>
              <a:t>T</a:t>
            </a:r>
            <a:r>
              <a:rPr lang="zh-CN" altLang="en-US" sz="1800" b="1" baseline="-16000" dirty="0">
                <a:solidFill>
                  <a:srgbClr val="FF3399"/>
                </a:solidFill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>
                <a:latin typeface="宋体" panose="02010600030101010101" pitchFamily="2" charset="-122"/>
              </a:rPr>
              <a:t>缺失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08" name="Text Box 285"/>
          <p:cNvSpPr txBox="1">
            <a:spLocks noChangeArrowheads="1"/>
          </p:cNvSpPr>
          <p:nvPr/>
        </p:nvSpPr>
        <p:spPr bwMode="auto">
          <a:xfrm>
            <a:off x="179388" y="3563119"/>
            <a:ext cx="8785100" cy="2746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   解：  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>
                <a:latin typeface="+mn-ea"/>
                <a:ea typeface="+mn-ea"/>
              </a:rPr>
              <a:t>命中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>
                <a:latin typeface="+mn-ea"/>
                <a:ea typeface="+mn-ea"/>
              </a:rPr>
              <a:t>读命中</a:t>
            </a:r>
            <a:r>
              <a:rPr lang="zh-CN" altLang="zh-CN" sz="2000" b="1" dirty="0">
                <a:latin typeface="+mn-ea"/>
                <a:ea typeface="+mn-ea"/>
              </a:rPr>
              <a:t>×</a:t>
            </a:r>
            <a:r>
              <a:rPr lang="en-US" altLang="zh-CN" sz="2000" b="1" i="1" dirty="0"/>
              <a:t>N</a:t>
            </a:r>
            <a:r>
              <a:rPr lang="zh-CN" altLang="zh-CN" sz="2000" b="1" baseline="-25000" dirty="0">
                <a:latin typeface="+mn-ea"/>
                <a:ea typeface="+mn-ea"/>
              </a:rPr>
              <a:t>读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>
                <a:latin typeface="+mn-ea"/>
                <a:ea typeface="+mn-ea"/>
              </a:rPr>
              <a:t>写命中</a:t>
            </a:r>
            <a:r>
              <a:rPr lang="zh-CN" altLang="zh-CN" sz="2000" b="1" dirty="0">
                <a:latin typeface="+mn-ea"/>
                <a:ea typeface="+mn-ea"/>
              </a:rPr>
              <a:t>×</a:t>
            </a:r>
            <a:r>
              <a:rPr lang="en-US" altLang="zh-CN" sz="2000" b="1" i="1" dirty="0"/>
              <a:t>N</a:t>
            </a:r>
            <a:r>
              <a:rPr lang="zh-CN" altLang="zh-CN" sz="2000" b="1" baseline="-25000" dirty="0">
                <a:latin typeface="+mn-ea"/>
                <a:ea typeface="+mn-ea"/>
              </a:rPr>
              <a:t>写</a:t>
            </a:r>
            <a:r>
              <a:rPr lang="en-US" altLang="zh-CN" sz="2000" b="1" dirty="0">
                <a:latin typeface="+mn-ea"/>
                <a:ea typeface="+mn-ea"/>
              </a:rPr>
              <a:t>)/(</a:t>
            </a:r>
            <a:r>
              <a:rPr lang="en-US" altLang="zh-CN" sz="2000" b="1" i="1" dirty="0"/>
              <a:t>N</a:t>
            </a:r>
            <a:r>
              <a:rPr lang="zh-CN" altLang="zh-CN" sz="2000" b="1" baseline="-25000" dirty="0">
                <a:latin typeface="+mn-ea"/>
                <a:ea typeface="+mn-ea"/>
              </a:rPr>
              <a:t>读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i="1" dirty="0"/>
              <a:t>N</a:t>
            </a:r>
            <a:r>
              <a:rPr lang="zh-CN" altLang="zh-CN" sz="2000" b="1" baseline="-25000" dirty="0">
                <a:latin typeface="+mn-ea"/>
                <a:ea typeface="+mn-ea"/>
              </a:rPr>
              <a:t>写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·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zh-CN" sz="2000" b="1" dirty="0"/>
              <a:t>＝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/>
              <a:t>读缺失</a:t>
            </a:r>
            <a:r>
              <a:rPr lang="zh-CN" altLang="zh-CN" sz="2000" b="1" dirty="0"/>
              <a:t>×</a:t>
            </a:r>
            <a:r>
              <a:rPr lang="en-US" altLang="zh-CN" sz="2000" b="1" i="1" dirty="0"/>
              <a:t>N</a:t>
            </a:r>
            <a:r>
              <a:rPr lang="zh-CN" altLang="zh-CN" sz="2000" b="1" baseline="-25000" dirty="0"/>
              <a:t>读缺失</a:t>
            </a:r>
            <a:r>
              <a:rPr lang="zh-CN" altLang="zh-CN" sz="2000" b="1" dirty="0"/>
              <a:t>＋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/>
              <a:t>写缺失</a:t>
            </a:r>
            <a:r>
              <a:rPr lang="zh-CN" altLang="zh-CN" sz="2000" b="1" dirty="0"/>
              <a:t>×</a:t>
            </a:r>
            <a:r>
              <a:rPr lang="en-US" altLang="zh-CN" sz="2000" b="1" i="1" dirty="0"/>
              <a:t>N</a:t>
            </a:r>
            <a:r>
              <a:rPr lang="zh-CN" altLang="zh-CN" sz="2000" b="1" baseline="-25000" dirty="0"/>
              <a:t>写缺失</a:t>
            </a:r>
            <a:r>
              <a:rPr lang="en-US" altLang="zh-CN" sz="2000" b="1" dirty="0">
                <a:latin typeface="+mn-ea"/>
                <a:ea typeface="+mn-ea"/>
              </a:rPr>
              <a:t>)/(</a:t>
            </a:r>
            <a:r>
              <a:rPr lang="en-US" altLang="zh-CN" sz="2000" b="1" i="1" dirty="0"/>
              <a:t>N</a:t>
            </a:r>
            <a:r>
              <a:rPr lang="zh-CN" altLang="zh-CN" sz="2000" b="1" baseline="-25000" dirty="0"/>
              <a:t>读</a:t>
            </a:r>
            <a:r>
              <a:rPr lang="zh-CN" altLang="zh-CN" sz="2000" b="1" dirty="0"/>
              <a:t>＋</a:t>
            </a:r>
            <a:r>
              <a:rPr lang="en-US" altLang="zh-CN" sz="2000" b="1" i="1" dirty="0"/>
              <a:t>N</a:t>
            </a:r>
            <a:r>
              <a:rPr lang="zh-CN" altLang="zh-CN" sz="2000" b="1" baseline="-25000" dirty="0"/>
              <a:t>写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⑴ 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>
                <a:latin typeface="+mn-ea"/>
                <a:ea typeface="+mn-ea"/>
              </a:rPr>
              <a:t>写命中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10Tc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>
                <a:latin typeface="+mn-ea"/>
                <a:ea typeface="+mn-ea"/>
              </a:rPr>
              <a:t>写缺失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0Tc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latin typeface="+mn-ea"/>
                <a:ea typeface="+mn-ea"/>
              </a:rPr>
              <a:t>故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>
                <a:latin typeface="+mn-ea"/>
                <a:ea typeface="+mn-ea"/>
              </a:rPr>
              <a:t>A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(1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700+10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300)/1000+(40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50+0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15)/1000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5.7Tc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endParaRPr lang="zh-CN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⑵ 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>
                <a:latin typeface="+mn-ea"/>
              </a:rPr>
              <a:t>写命中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0.8*1Tc+0.2</a:t>
            </a:r>
            <a:r>
              <a:rPr lang="zh-CN" altLang="en-US" sz="2000" b="1" dirty="0">
                <a:latin typeface="+mn-ea"/>
              </a:rPr>
              <a:t>*</a:t>
            </a:r>
            <a:r>
              <a:rPr lang="en-US" altLang="zh-CN" sz="2000" b="1" dirty="0">
                <a:latin typeface="+mn-ea"/>
              </a:rPr>
              <a:t>(1Tc+10Tc)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3Tc</a:t>
            </a:r>
            <a:r>
              <a:rPr lang="zh-CN" altLang="zh-CN" sz="2000" b="1" dirty="0">
                <a:latin typeface="+mn-ea"/>
              </a:rPr>
              <a:t>，故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>
                <a:latin typeface="+mn-ea"/>
              </a:rPr>
              <a:t>A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3.6Tc</a:t>
            </a:r>
            <a:r>
              <a:rPr lang="zh-CN" altLang="en-US" sz="2000" b="1" dirty="0">
                <a:latin typeface="+mn-ea"/>
              </a:rPr>
              <a:t>；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⑶ 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>
                <a:latin typeface="+mn-ea"/>
                <a:ea typeface="+mn-ea"/>
              </a:rPr>
              <a:t>写命中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1Tc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r>
              <a:rPr lang="en-US" altLang="zh-CN" sz="2000" b="1" i="1" dirty="0"/>
              <a:t>T</a:t>
            </a:r>
            <a:r>
              <a:rPr lang="zh-CN" altLang="zh-CN" sz="2000" b="1" baseline="-25000" dirty="0">
                <a:latin typeface="+mn-ea"/>
                <a:ea typeface="+mn-ea"/>
              </a:rPr>
              <a:t>写缺失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40Tc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latin typeface="+mn-ea"/>
                <a:ea typeface="+mn-ea"/>
              </a:rPr>
              <a:t>故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>
                <a:latin typeface="+mn-ea"/>
                <a:ea typeface="+mn-ea"/>
              </a:rPr>
              <a:t>A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(1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700+1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300)/1000+(40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50+40*15)/1000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3.6Tc</a:t>
            </a:r>
            <a:r>
              <a:rPr lang="zh-CN" altLang="zh-CN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179512" y="2060848"/>
            <a:ext cx="8784976" cy="1534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设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读命中时间为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zh-CN" altLang="en-US" sz="2000" b="1" dirty="0">
                <a:latin typeface="宋体" panose="02010600030101010101" pitchFamily="2" charset="-122"/>
              </a:rPr>
              <a:t>，块缺失开销为</a:t>
            </a:r>
            <a:r>
              <a:rPr lang="en-US" altLang="zh-CN" sz="2000" b="1" dirty="0">
                <a:latin typeface="宋体" panose="02010600030101010101" pitchFamily="2" charset="-122"/>
              </a:rPr>
              <a:t>40Tc</a:t>
            </a:r>
            <a:r>
              <a:rPr lang="zh-CN" altLang="en-US" sz="2000" b="1" dirty="0">
                <a:latin typeface="宋体" panose="02010600030101010101" pitchFamily="2" charset="-122"/>
              </a:rPr>
              <a:t>，主存存取时间为</a:t>
            </a:r>
            <a:r>
              <a:rPr lang="en-US" altLang="zh-CN" sz="2000" b="1" dirty="0">
                <a:latin typeface="宋体" panose="02010600030101010101" pitchFamily="2" charset="-122"/>
              </a:rPr>
              <a:t>10Tc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r>
              <a:rPr lang="zh-CN" altLang="zh-CN" sz="2000" b="1" dirty="0">
                <a:latin typeface="+mn-ea"/>
                <a:ea typeface="+mn-ea"/>
              </a:rPr>
              <a:t>某程序</a:t>
            </a:r>
            <a:r>
              <a:rPr lang="zh-CN" altLang="en-US" sz="2000" b="1" dirty="0">
                <a:latin typeface="+mn-ea"/>
                <a:ea typeface="+mn-ea"/>
              </a:rPr>
              <a:t>执行时</a:t>
            </a:r>
            <a:r>
              <a:rPr lang="zh-CN" altLang="zh-CN" sz="2000" b="1" dirty="0">
                <a:latin typeface="+mn-ea"/>
                <a:ea typeface="+mn-ea"/>
              </a:rPr>
              <a:t>共有</a:t>
            </a:r>
            <a:r>
              <a:rPr lang="en-US" altLang="zh-CN" sz="2000" b="1" dirty="0">
                <a:latin typeface="+mn-ea"/>
                <a:ea typeface="+mn-ea"/>
              </a:rPr>
              <a:t>700</a:t>
            </a:r>
            <a:r>
              <a:rPr lang="zh-CN" altLang="zh-CN" sz="2000" b="1" dirty="0">
                <a:latin typeface="+mn-ea"/>
                <a:ea typeface="+mn-ea"/>
              </a:rPr>
              <a:t>次读、</a:t>
            </a:r>
            <a:r>
              <a:rPr lang="en-US" altLang="zh-CN" sz="2000" b="1" dirty="0">
                <a:latin typeface="+mn-ea"/>
                <a:ea typeface="+mn-ea"/>
              </a:rPr>
              <a:t>300</a:t>
            </a:r>
            <a:r>
              <a:rPr lang="zh-CN" altLang="zh-CN" sz="2000" b="1" dirty="0">
                <a:latin typeface="+mn-ea"/>
                <a:ea typeface="+mn-ea"/>
              </a:rPr>
              <a:t>次写操作，读</a:t>
            </a:r>
            <a:r>
              <a:rPr lang="zh-CN" altLang="en-US" sz="2000" b="1" dirty="0">
                <a:latin typeface="+mn-ea"/>
                <a:ea typeface="+mn-ea"/>
              </a:rPr>
              <a:t>、写</a:t>
            </a:r>
            <a:r>
              <a:rPr lang="zh-CN" altLang="zh-CN" sz="2000" b="1" dirty="0">
                <a:latin typeface="+mn-ea"/>
                <a:ea typeface="+mn-ea"/>
              </a:rPr>
              <a:t>操作</a:t>
            </a:r>
            <a:r>
              <a:rPr lang="zh-CN" altLang="en-US" sz="2000" b="1" dirty="0">
                <a:latin typeface="+mn-ea"/>
                <a:ea typeface="+mn-ea"/>
              </a:rPr>
              <a:t>分别</a:t>
            </a:r>
            <a:r>
              <a:rPr lang="zh-CN" altLang="zh-CN" sz="2000" b="1" dirty="0">
                <a:latin typeface="+mn-ea"/>
                <a:ea typeface="+mn-ea"/>
              </a:rPr>
              <a:t>缺失</a:t>
            </a:r>
            <a:r>
              <a:rPr lang="en-US" altLang="zh-CN" sz="2000" b="1" dirty="0">
                <a:latin typeface="+mn-ea"/>
                <a:ea typeface="+mn-ea"/>
              </a:rPr>
              <a:t>50</a:t>
            </a:r>
            <a:r>
              <a:rPr lang="zh-CN" altLang="zh-CN" sz="2000" b="1" dirty="0">
                <a:latin typeface="+mn-ea"/>
                <a:ea typeface="+mn-ea"/>
              </a:rPr>
              <a:t>次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15</a:t>
            </a:r>
            <a:r>
              <a:rPr lang="zh-CN" altLang="zh-CN" sz="2000" b="1" dirty="0">
                <a:latin typeface="+mn-ea"/>
                <a:ea typeface="+mn-ea"/>
              </a:rPr>
              <a:t>次。</a:t>
            </a:r>
            <a:r>
              <a:rPr lang="zh-CN" altLang="en-US" sz="2000" b="1" dirty="0">
                <a:latin typeface="+mn-ea"/>
                <a:ea typeface="+mn-ea"/>
              </a:rPr>
              <a:t>⑴求</a:t>
            </a:r>
            <a:r>
              <a:rPr lang="zh-CN" altLang="zh-CN" sz="2000" b="1" dirty="0">
                <a:latin typeface="+mn-ea"/>
                <a:ea typeface="+mn-ea"/>
              </a:rPr>
              <a:t>全写法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zh-CN" altLang="en-US" sz="2000" b="1" dirty="0">
                <a:latin typeface="宋体" panose="02010600030101010101" pitchFamily="2" charset="-122"/>
              </a:rPr>
              <a:t>⑵若</a:t>
            </a:r>
            <a:r>
              <a:rPr lang="zh-CN" altLang="zh-CN" sz="2000" b="1" dirty="0">
                <a:latin typeface="+mn-ea"/>
              </a:rPr>
              <a:t>全写法</a:t>
            </a:r>
            <a:r>
              <a:rPr lang="en-US" altLang="zh-CN" sz="2000" b="1" dirty="0">
                <a:latin typeface="+mn-ea"/>
              </a:rPr>
              <a:t>Cache</a:t>
            </a:r>
            <a:r>
              <a:rPr lang="zh-CN" altLang="en-US" sz="2000" b="1" dirty="0">
                <a:latin typeface="+mn-ea"/>
              </a:rPr>
              <a:t>设有写缓冲器，可隐藏</a:t>
            </a:r>
            <a:r>
              <a:rPr lang="en-US" altLang="zh-CN" sz="2000" b="1" dirty="0">
                <a:latin typeface="+mn-ea"/>
              </a:rPr>
              <a:t>80%</a:t>
            </a:r>
            <a:r>
              <a:rPr lang="zh-CN" altLang="en-US" sz="2000" b="1" dirty="0">
                <a:latin typeface="+mn-ea"/>
              </a:rPr>
              <a:t>的写主存时延，求其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+mn-ea"/>
              </a:rPr>
              <a:t>；</a:t>
            </a:r>
            <a:r>
              <a:rPr lang="zh-CN" altLang="en-US" sz="2000" b="1" dirty="0">
                <a:latin typeface="宋体" panose="02010600030101010101" pitchFamily="2" charset="-122"/>
              </a:rPr>
              <a:t>⑶求</a:t>
            </a:r>
            <a:r>
              <a:rPr lang="zh-CN" altLang="zh-CN" sz="2000" b="1" dirty="0">
                <a:latin typeface="+mn-ea"/>
                <a:ea typeface="+mn-ea"/>
              </a:rPr>
              <a:t>写回法</a:t>
            </a:r>
            <a:r>
              <a:rPr lang="en-US" altLang="zh-CN" sz="2000" b="1" dirty="0">
                <a:latin typeface="+mn-ea"/>
              </a:rPr>
              <a:t>Cache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8856984" cy="1746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、处理器性能与</a:t>
            </a:r>
            <a:r>
              <a:rPr lang="en-US" altLang="zh-CN" b="1" i="1" dirty="0">
                <a:solidFill>
                  <a:srgbClr val="FF3399"/>
                </a:solidFill>
                <a:latin typeface="+mn-lt"/>
              </a:rPr>
              <a:t>T</a:t>
            </a:r>
            <a:r>
              <a:rPr lang="en-US" altLang="zh-CN" b="1" baseline="-14000" dirty="0">
                <a:solidFill>
                  <a:srgbClr val="FF3399"/>
                </a:solidFill>
                <a:latin typeface="宋体" panose="02010600030101010101" pitchFamily="2" charset="-122"/>
              </a:rPr>
              <a:t>A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I</a:t>
            </a:r>
            <a:r>
              <a:rPr lang="en-US" altLang="zh-CN" b="1" baseline="-18000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baseline="-18000" dirty="0">
                <a:latin typeface="宋体" panose="02010600030101010101" pitchFamily="2" charset="-122"/>
              </a:rPr>
              <a:t>实际</a:t>
            </a:r>
            <a:r>
              <a:rPr lang="zh-CN" altLang="en-US" b="1" dirty="0">
                <a:latin typeface="宋体" panose="02010600030101010101" pitchFamily="2" charset="-122"/>
              </a:rPr>
              <a:t>*</a:t>
            </a: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数＋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停顿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数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*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spc="200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/>
              <a:t>I</a:t>
            </a:r>
            <a:r>
              <a:rPr lang="en-US" altLang="zh-CN" b="1" baseline="-18000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sz="2200" b="1" dirty="0">
                <a:latin typeface="宋体" panose="02010600030101010101" pitchFamily="2" charset="-122"/>
              </a:rPr>
              <a:t>CPI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理想</a:t>
            </a:r>
            <a:r>
              <a:rPr lang="zh-CN" altLang="en-US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＋每条指令平均访存次数*</a:t>
            </a:r>
            <a:r>
              <a:rPr lang="en-US" altLang="zh-CN" sz="2200" b="1" i="1" dirty="0"/>
              <a:t>F</a:t>
            </a:r>
            <a:r>
              <a:rPr lang="zh-CN" altLang="en-US" sz="2200" b="1" dirty="0">
                <a:latin typeface="+mn-ea"/>
              </a:rPr>
              <a:t>*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←访存时</a:t>
            </a:r>
            <a:r>
              <a:rPr lang="en-US" altLang="zh-CN" sz="1800" b="1" dirty="0">
                <a:latin typeface="宋体" panose="02010600030101010101" pitchFamily="2" charset="-122"/>
              </a:rPr>
              <a:t>Cache</a:t>
            </a:r>
            <a:r>
              <a:rPr lang="zh-CN" altLang="en-US" sz="1800" b="1" dirty="0">
                <a:latin typeface="宋体" panose="02010600030101010101" pitchFamily="2" charset="-122"/>
              </a:rPr>
              <a:t>命中       乘积是平均值→</a:t>
            </a:r>
            <a:r>
              <a:rPr lang="zh-CN" altLang="en-US" sz="1800" dirty="0">
                <a:latin typeface="宋体" panose="02010600030101010101" pitchFamily="2" charset="-122"/>
              </a:rPr>
              <a:t>┴</a:t>
            </a:r>
            <a:r>
              <a:rPr lang="zh-CN" altLang="en-US" sz="1800" b="1" dirty="0">
                <a:latin typeface="宋体" panose="02010600030101010101" pitchFamily="2" charset="-122"/>
              </a:rPr>
              <a:t>→无需为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1800" b="1" dirty="0">
                <a:latin typeface="宋体" panose="02010600030101010101" pitchFamily="2" charset="-122"/>
              </a:rPr>
              <a:t>倍数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9512" y="2085241"/>
            <a:ext cx="8784976" cy="1578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某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理想</a:t>
            </a:r>
            <a:r>
              <a:rPr lang="en-US" altLang="zh-CN" sz="2000" b="1" dirty="0">
                <a:latin typeface="宋体" panose="02010600030101010101" pitchFamily="2" charset="-122"/>
              </a:rPr>
              <a:t>CPI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2.0</a:t>
            </a:r>
            <a:r>
              <a:rPr lang="zh-CN" altLang="en-US" sz="2000" b="1" dirty="0">
                <a:latin typeface="宋体" panose="02010600030101010101" pitchFamily="2" charset="-122"/>
              </a:rPr>
              <a:t>，程序中每条指令平均访存</a:t>
            </a:r>
            <a:r>
              <a:rPr lang="en-US" altLang="zh-CN" sz="2000" b="1" dirty="0">
                <a:latin typeface="宋体" panose="02010600030101010101" pitchFamily="2" charset="-122"/>
              </a:rPr>
              <a:t>1.3</a:t>
            </a:r>
            <a:r>
              <a:rPr lang="zh-CN" altLang="en-US" sz="2000" b="1" dirty="0">
                <a:latin typeface="宋体" panose="02010600030101010101" pitchFamily="2" charset="-122"/>
              </a:rPr>
              <a:t>次；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采用直接映射、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路组相联映射时，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分别为</a:t>
            </a:r>
            <a:r>
              <a:rPr lang="en-US" altLang="zh-CN" sz="2000" b="1" dirty="0">
                <a:latin typeface="宋体" panose="02010600030101010101" pitchFamily="2" charset="-122"/>
              </a:rPr>
              <a:t>1ns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1.2ns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均为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均为</a:t>
            </a:r>
            <a:r>
              <a:rPr lang="en-US" altLang="zh-CN" sz="2000" b="1" dirty="0">
                <a:latin typeface="宋体" panose="02010600030101010101" pitchFamily="2" charset="-122"/>
              </a:rPr>
              <a:t>66ns</a:t>
            </a:r>
            <a:r>
              <a:rPr lang="zh-CN" altLang="en-US" sz="2000" b="1" dirty="0">
                <a:latin typeface="宋体" panose="02010600030101010101" pitchFamily="2" charset="-122"/>
              </a:rPr>
              <a:t>，相同容量时的</a:t>
            </a:r>
            <a:r>
              <a:rPr lang="en-US" altLang="zh-CN" sz="2000" b="1" i="1" dirty="0">
                <a:latin typeface="+mn-lt"/>
              </a:rPr>
              <a:t>F</a:t>
            </a:r>
            <a:r>
              <a:rPr lang="zh-CN" altLang="en-US" sz="2000" b="1" dirty="0">
                <a:latin typeface="宋体" panose="02010600030101010101" pitchFamily="2" charset="-122"/>
              </a:rPr>
              <a:t>分别为</a:t>
            </a:r>
            <a:r>
              <a:rPr lang="en-US" altLang="zh-CN" sz="2000" b="1" dirty="0">
                <a:latin typeface="宋体" panose="02010600030101010101" pitchFamily="2" charset="-122"/>
              </a:rPr>
              <a:t>1.4%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1.0%</a:t>
            </a:r>
            <a:r>
              <a:rPr lang="zh-CN" altLang="zh-CN" sz="2000" b="1" dirty="0">
                <a:latin typeface="+mn-ea"/>
                <a:ea typeface="+mn-ea"/>
              </a:rPr>
              <a:t>。</a:t>
            </a:r>
            <a:r>
              <a:rPr lang="zh-CN" altLang="en-US" sz="2000" b="1" dirty="0">
                <a:latin typeface="+mn-ea"/>
                <a:ea typeface="+mn-ea"/>
              </a:rPr>
              <a:t>⑴计算两种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zh-CN" altLang="en-US" sz="2000" b="1" dirty="0">
                <a:latin typeface="宋体" panose="02010600030101010101" pitchFamily="2" charset="-122"/>
              </a:rPr>
              <a:t>⑵求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路组相联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的实际</a:t>
            </a:r>
            <a:r>
              <a:rPr lang="en-US" altLang="zh-CN" sz="2000" b="1" dirty="0">
                <a:latin typeface="宋体" panose="02010600030101010101" pitchFamily="2" charset="-122"/>
              </a:rPr>
              <a:t>CPI</a:t>
            </a:r>
            <a:r>
              <a:rPr lang="zh-CN" altLang="en-US" sz="2000" b="1" dirty="0">
                <a:latin typeface="宋体" panose="02010600030101010101" pitchFamily="2" charset="-122"/>
              </a:rPr>
              <a:t>；⑶哪种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的性能更优？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8" name="Text Box 285"/>
          <p:cNvSpPr txBox="1">
            <a:spLocks noChangeArrowheads="1"/>
          </p:cNvSpPr>
          <p:nvPr/>
        </p:nvSpPr>
        <p:spPr bwMode="auto">
          <a:xfrm>
            <a:off x="179388" y="3645024"/>
            <a:ext cx="8713092" cy="23477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   解：</a:t>
            </a:r>
            <a:r>
              <a:rPr lang="zh-CN" altLang="en-US" sz="2000" b="1" dirty="0">
                <a:latin typeface="+mn-ea"/>
                <a:ea typeface="+mn-ea"/>
              </a:rPr>
              <a:t>⑴ 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>
                <a:latin typeface="+mn-ea"/>
                <a:ea typeface="+mn-ea"/>
              </a:rPr>
              <a:t>A(1</a:t>
            </a:r>
            <a:r>
              <a:rPr lang="zh-CN" altLang="en-US" sz="2000" b="1" baseline="-25000" dirty="0">
                <a:latin typeface="+mn-ea"/>
                <a:ea typeface="+mn-ea"/>
              </a:rPr>
              <a:t>路</a:t>
            </a:r>
            <a:r>
              <a:rPr lang="en-US" altLang="zh-CN" sz="2000" b="1" baseline="-25000" dirty="0">
                <a:latin typeface="+mn-ea"/>
                <a:ea typeface="+mn-ea"/>
              </a:rPr>
              <a:t>)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1ns+0.014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66ns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1.924ns</a:t>
            </a:r>
            <a:r>
              <a:rPr lang="zh-CN" altLang="zh-CN" sz="2000" b="1" dirty="0">
                <a:latin typeface="+mn-ea"/>
                <a:ea typeface="+mn-ea"/>
              </a:rPr>
              <a:t>，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   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>
                <a:latin typeface="+mn-ea"/>
                <a:ea typeface="+mn-ea"/>
              </a:rPr>
              <a:t>A(2</a:t>
            </a:r>
            <a:r>
              <a:rPr lang="zh-CN" altLang="en-US" sz="2000" b="1" baseline="-25000" dirty="0">
                <a:latin typeface="+mn-ea"/>
                <a:ea typeface="+mn-ea"/>
              </a:rPr>
              <a:t>路</a:t>
            </a:r>
            <a:r>
              <a:rPr lang="en-US" altLang="zh-CN" sz="2000" b="1" baseline="-25000" dirty="0">
                <a:latin typeface="+mn-ea"/>
                <a:ea typeface="+mn-ea"/>
              </a:rPr>
              <a:t>)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1.2ns+0.01</a:t>
            </a:r>
            <a:r>
              <a:rPr lang="zh-CN" altLang="en-US" sz="2000" b="1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</a:rPr>
              <a:t>66ns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1.860ns</a:t>
            </a:r>
            <a:r>
              <a:rPr lang="zh-CN" altLang="en-US" sz="2000" b="1" dirty="0">
                <a:latin typeface="+mn-ea"/>
              </a:rPr>
              <a:t>；</a:t>
            </a:r>
            <a:endParaRPr lang="zh-CN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  <a:ea typeface="+mn-ea"/>
              </a:rPr>
              <a:t>       ⑵ </a:t>
            </a:r>
            <a:r>
              <a:rPr lang="en-US" altLang="zh-CN" sz="2000" b="1" dirty="0">
                <a:latin typeface="+mn-ea"/>
                <a:ea typeface="+mn-ea"/>
              </a:rPr>
              <a:t>CPI</a:t>
            </a:r>
            <a:r>
              <a:rPr lang="zh-CN" altLang="en-US" sz="2000" b="1" baseline="-18000" dirty="0">
                <a:latin typeface="+mn-ea"/>
                <a:ea typeface="+mn-ea"/>
              </a:rPr>
              <a:t>实际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CPI</a:t>
            </a:r>
            <a:r>
              <a:rPr lang="zh-CN" altLang="en-US" sz="2000" b="1" baseline="-18000" dirty="0">
                <a:latin typeface="+mn-ea"/>
              </a:rPr>
              <a:t>理想</a:t>
            </a:r>
            <a:r>
              <a:rPr lang="en-US" altLang="zh-CN" sz="2000" b="1" dirty="0">
                <a:latin typeface="+mn-ea"/>
              </a:rPr>
              <a:t>+1.3*0.01*66ns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/1.2ns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2.715</a:t>
            </a:r>
            <a:r>
              <a:rPr lang="zh-CN" altLang="en-US" sz="2000" b="1" dirty="0">
                <a:latin typeface="+mn-ea"/>
              </a:rPr>
              <a:t>；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  <a:ea typeface="+mn-ea"/>
              </a:rPr>
              <a:t>       ⑶ 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>
                <a:latin typeface="+mn-ea"/>
                <a:ea typeface="+mn-ea"/>
              </a:rPr>
              <a:t>CPU(1</a:t>
            </a:r>
            <a:r>
              <a:rPr lang="zh-CN" altLang="en-US" sz="2000" b="1" baseline="-25000" dirty="0">
                <a:latin typeface="+mn-ea"/>
                <a:ea typeface="+mn-ea"/>
              </a:rPr>
              <a:t>路</a:t>
            </a:r>
            <a:r>
              <a:rPr lang="en-US" altLang="zh-CN" sz="2000" b="1" baseline="-25000" dirty="0">
                <a:latin typeface="+mn-ea"/>
                <a:ea typeface="+mn-ea"/>
              </a:rPr>
              <a:t>)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i="1" dirty="0"/>
              <a:t> I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(2*1ns+1.3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0.014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+mn-ea"/>
              </a:rPr>
              <a:t>66ns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i="1" dirty="0"/>
              <a:t>I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+mn-ea"/>
              </a:rPr>
              <a:t>3.2012ns</a:t>
            </a:r>
            <a:r>
              <a:rPr lang="zh-CN" altLang="en-US" sz="2000" b="1" dirty="0">
                <a:latin typeface="+mn-ea"/>
              </a:rPr>
              <a:t>，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</a:rPr>
              <a:t>          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>
                <a:latin typeface="+mn-ea"/>
              </a:rPr>
              <a:t>CPU(2</a:t>
            </a:r>
            <a:r>
              <a:rPr lang="zh-CN" altLang="en-US" sz="2000" b="1" baseline="-25000" dirty="0">
                <a:latin typeface="+mn-ea"/>
              </a:rPr>
              <a:t>路</a:t>
            </a:r>
            <a:r>
              <a:rPr lang="en-US" altLang="zh-CN" sz="2000" b="1" baseline="-25000" dirty="0">
                <a:latin typeface="+mn-ea"/>
              </a:rPr>
              <a:t>)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i="1" dirty="0"/>
              <a:t> I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(2*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1.2ns</a:t>
            </a:r>
            <a:r>
              <a:rPr lang="en-US" altLang="zh-CN" sz="2000" b="1" dirty="0">
                <a:latin typeface="宋体" panose="02010600030101010101" pitchFamily="2" charset="-122"/>
              </a:rPr>
              <a:t>+1.3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0.01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+mn-ea"/>
              </a:rPr>
              <a:t>66ns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zh-CN" sz="2000" b="1" dirty="0">
                <a:latin typeface="+mn-ea"/>
              </a:rPr>
              <a:t>＝</a:t>
            </a:r>
            <a:r>
              <a:rPr lang="en-US" altLang="zh-CN" sz="2000" b="1" i="1" dirty="0"/>
              <a:t>I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+mn-ea"/>
              </a:rPr>
              <a:t>3.258ns</a:t>
            </a:r>
            <a:r>
              <a:rPr lang="zh-CN" altLang="en-US" sz="2000" b="1" dirty="0">
                <a:latin typeface="+mn-ea"/>
              </a:rPr>
              <a:t>，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</a:rPr>
              <a:t>          </a:t>
            </a:r>
            <a:r>
              <a:rPr lang="zh-CN" altLang="en-US" sz="2000" b="1" dirty="0">
                <a:latin typeface="+mn-ea"/>
              </a:rPr>
              <a:t>直接映射时的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性能更优。</a:t>
            </a:r>
            <a:endParaRPr lang="en-US" altLang="zh-CN" sz="20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28800" y="279418"/>
            <a:ext cx="55022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/>
              <a:t>节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Cache</a:t>
            </a:r>
            <a:r>
              <a:rPr lang="zh-CN" altLang="en-US" sz="2800" b="1" dirty="0">
                <a:latin typeface="宋体" panose="02010600030101010101" pitchFamily="2" charset="-122"/>
              </a:rPr>
              <a:t>的性能优化</a:t>
            </a: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677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降低缺失率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，减小缺失开销，减小命中时间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1800" b="1" u="none" dirty="0">
                <a:latin typeface="+mn-ea"/>
                <a:ea typeface="+mn-ea"/>
              </a:rPr>
              <a:t>                (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/>
              <a:t>F</a:t>
            </a:r>
            <a:r>
              <a:rPr lang="en-US" altLang="zh-CN" sz="1800" b="1" dirty="0"/>
              <a:t>·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endParaRPr lang="en-US" altLang="zh-CN" sz="18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79511" y="154642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一、降低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的缺失率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4282" y="2008089"/>
            <a:ext cx="3493622" cy="3842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*缺失的类型：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强制缺失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容量缺失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冲突缺失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*缺失的影响因素：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    强制缺失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容量缺失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    冲突缺失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*降低缺失率的方法：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95736" y="2420888"/>
            <a:ext cx="6408961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第一次访问</a:t>
            </a:r>
            <a:r>
              <a:rPr lang="zh-CN" altLang="en-US" sz="2200" b="1" dirty="0">
                <a:latin typeface="宋体" panose="02010600030101010101" pitchFamily="2" charset="-122"/>
              </a:rPr>
              <a:t>某个块时，块不在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中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所需块</a:t>
            </a:r>
            <a:r>
              <a:rPr lang="zh-CN" altLang="en-US" sz="2200" b="1" u="sng" dirty="0">
                <a:latin typeface="宋体" panose="02010600030101010101" pitchFamily="2" charset="-122"/>
              </a:rPr>
              <a:t>不能全部调入</a:t>
            </a:r>
            <a:r>
              <a:rPr lang="zh-CN" altLang="en-US" sz="2200" b="1" dirty="0">
                <a:latin typeface="宋体" panose="02010600030101010101" pitchFamily="2" charset="-122"/>
              </a:rPr>
              <a:t>，替换后又重新访问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多个块</a:t>
            </a:r>
            <a:r>
              <a:rPr lang="zh-CN" altLang="en-US" sz="2200" b="1" u="sng" dirty="0">
                <a:latin typeface="宋体" panose="02010600030101010101" pitchFamily="2" charset="-122"/>
              </a:rPr>
              <a:t>映射到同一组</a:t>
            </a:r>
            <a:r>
              <a:rPr lang="zh-CN" altLang="en-US" sz="2200" b="1" dirty="0">
                <a:latin typeface="宋体" panose="02010600030101010101" pitchFamily="2" charset="-122"/>
              </a:rPr>
              <a:t>，替换后又重新访问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195736" y="4116849"/>
            <a:ext cx="6408961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仅与</a:t>
            </a:r>
            <a:r>
              <a:rPr lang="zh-CN" altLang="en-US" sz="2200" b="1" u="sng" dirty="0">
                <a:latin typeface="宋体" panose="02010600030101010101" pitchFamily="2" charset="-122"/>
              </a:rPr>
              <a:t>块大小</a:t>
            </a:r>
            <a:r>
              <a:rPr lang="zh-CN" altLang="en-US" sz="2200" b="1" dirty="0">
                <a:latin typeface="宋体" panose="02010600030101010101" pitchFamily="2" charset="-122"/>
              </a:rPr>
              <a:t>有关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与容量、相联度无关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与</a:t>
            </a:r>
            <a:r>
              <a:rPr lang="en-US" altLang="zh-CN" sz="2200" b="1" u="sng" dirty="0">
                <a:latin typeface="宋体" panose="02010600030101010101" pitchFamily="2" charset="-122"/>
              </a:rPr>
              <a:t>Cache</a:t>
            </a:r>
            <a:r>
              <a:rPr lang="zh-CN" altLang="en-US" sz="2200" b="1" u="sng" dirty="0">
                <a:latin typeface="宋体" panose="02010600030101010101" pitchFamily="2" charset="-122"/>
              </a:rPr>
              <a:t>容量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访问地址流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软件工作特性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有关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与</a:t>
            </a:r>
            <a:r>
              <a:rPr lang="zh-CN" altLang="en-US" sz="2200" b="1" u="sng" dirty="0">
                <a:latin typeface="宋体" panose="02010600030101010101" pitchFamily="2" charset="-122"/>
              </a:rPr>
              <a:t>相联度</a:t>
            </a:r>
            <a:r>
              <a:rPr lang="zh-CN" altLang="en-US" sz="2200" b="1" dirty="0">
                <a:latin typeface="宋体" panose="02010600030101010101" pitchFamily="2" charset="-122"/>
              </a:rPr>
              <a:t>有关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987824" y="5373216"/>
            <a:ext cx="5544864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有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如增加</a:t>
            </a:r>
            <a:r>
              <a:rPr lang="zh-CN" altLang="en-US" sz="1800" b="1" spc="-100" dirty="0">
                <a:solidFill>
                  <a:srgbClr val="FF3399"/>
                </a:solidFill>
                <a:latin typeface="宋体" panose="02010600030101010101" pitchFamily="2" charset="-122"/>
              </a:rPr>
              <a:t>容量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、块大小、相联度，预取等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应尽量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避免增加</a:t>
            </a:r>
            <a:r>
              <a:rPr lang="en-US" altLang="zh-CN" sz="2200" b="1" i="1" dirty="0">
                <a:latin typeface="+mn-ea"/>
                <a:ea typeface="+mn-ea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或</a:t>
            </a:r>
            <a:r>
              <a:rPr lang="en-US" altLang="zh-CN" sz="2200" b="1" i="1" dirty="0">
                <a:latin typeface="+mn-ea"/>
                <a:ea typeface="+mn-ea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endParaRPr lang="en-US" altLang="zh-CN" sz="2200" b="1" baseline="-18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3888432" cy="58939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、增加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Cache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块大小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*优化原理：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*测试结果：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块大小的选择：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依据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7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结果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619672" y="5764875"/>
            <a:ext cx="7236296" cy="472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i="1" dirty="0">
                <a:latin typeface="+mn-lt"/>
              </a:rPr>
              <a:t>S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块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尽量大</a:t>
            </a:r>
            <a:r>
              <a:rPr lang="zh-CN" altLang="en-US" sz="2200" b="1" dirty="0">
                <a:latin typeface="宋体" panose="02010600030101010101" pitchFamily="2" charset="-122"/>
              </a:rPr>
              <a:t>，受限于下层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u="sng" dirty="0">
                <a:latin typeface="宋体" panose="02010600030101010101" pitchFamily="2" charset="-122"/>
              </a:rPr>
              <a:t>延迟与带宽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T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调入</a:t>
            </a:r>
            <a:r>
              <a:rPr lang="zh-CN" altLang="en-US" sz="1800" b="1" dirty="0">
                <a:latin typeface="宋体" panose="02010600030101010101" pitchFamily="2" charset="-122"/>
              </a:rPr>
              <a:t>越小</a:t>
            </a:r>
            <a:r>
              <a:rPr lang="en-US" altLang="zh-CN" sz="1800" b="1" i="1" dirty="0">
                <a:latin typeface="+mn-lt"/>
              </a:rPr>
              <a:t>S</a:t>
            </a:r>
            <a:r>
              <a:rPr lang="zh-CN" altLang="en-US" sz="1800" b="1" baseline="-16000" dirty="0">
                <a:latin typeface="宋体" panose="02010600030101010101" pitchFamily="2" charset="-122"/>
              </a:rPr>
              <a:t>块</a:t>
            </a:r>
            <a:r>
              <a:rPr lang="zh-CN" altLang="en-US" sz="1800" b="1" dirty="0">
                <a:latin typeface="宋体" panose="02010600030101010101" pitchFamily="2" charset="-122"/>
              </a:rPr>
              <a:t>越大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619672" y="780587"/>
            <a:ext cx="5568727" cy="27204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可改善</a:t>
            </a:r>
            <a:r>
              <a:rPr lang="zh-CN" altLang="en-US" sz="2200" b="1" u="sng" dirty="0">
                <a:latin typeface="宋体" panose="02010600030101010101" pitchFamily="2" charset="-122"/>
              </a:rPr>
              <a:t>强制缺失率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latin typeface="宋体" panose="02010600030101010101" pitchFamily="2" charset="-122"/>
              </a:rPr>
              <a:t>① 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</a:rPr>
              <a:t>不变，</a:t>
            </a:r>
            <a:r>
              <a:rPr lang="en-US" altLang="zh-CN" sz="2200" b="1" i="1" dirty="0"/>
              <a:t>S</a:t>
            </a:r>
            <a:r>
              <a:rPr lang="zh-CN" altLang="en-US" sz="2200" b="1" baseline="-20000" dirty="0">
                <a:latin typeface="宋体" panose="02010600030101010101" pitchFamily="2" charset="-122"/>
              </a:rPr>
              <a:t>块</a:t>
            </a:r>
            <a:r>
              <a:rPr lang="zh-CN" altLang="en-US" sz="2200" b="1" dirty="0"/>
              <a:t>↑时 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zh-CN" altLang="en-US" sz="2200" b="1" dirty="0">
                <a:latin typeface="宋体" panose="02010600030101010101" pitchFamily="2" charset="-122"/>
              </a:rPr>
              <a:t>先</a:t>
            </a:r>
            <a:r>
              <a:rPr lang="zh-CN" altLang="en-US" sz="2200" b="1" dirty="0">
                <a:latin typeface="+mn-lt"/>
              </a:rPr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后</a:t>
            </a:r>
            <a:r>
              <a:rPr lang="zh-CN" altLang="en-US" sz="2200" b="1" dirty="0">
                <a:latin typeface="+mn-lt"/>
              </a:rPr>
              <a:t>↑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② 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</a:rPr>
              <a:t>增加，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zh-CN" altLang="en-US" sz="2200" b="1" dirty="0">
                <a:latin typeface="宋体" panose="02010600030101010101" pitchFamily="2" charset="-122"/>
              </a:rPr>
              <a:t>最小时的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zh-CN" altLang="en-US" sz="2200" b="1" baseline="-20000" dirty="0">
                <a:latin typeface="宋体" panose="02010600030101010101" pitchFamily="2" charset="-122"/>
              </a:rPr>
              <a:t>块</a:t>
            </a:r>
            <a:r>
              <a:rPr lang="zh-CN" altLang="en-US" sz="2200" b="1" dirty="0">
                <a:latin typeface="+mn-lt"/>
              </a:rPr>
              <a:t>↑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i="1" dirty="0"/>
              <a:t>S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块</a:t>
            </a:r>
            <a:r>
              <a:rPr lang="zh-CN" altLang="en-US" sz="2200" b="1" dirty="0"/>
              <a:t>↑</a:t>
            </a:r>
            <a:r>
              <a:rPr lang="zh-CN" altLang="en-US" sz="2200" b="1" dirty="0">
                <a:latin typeface="宋体" panose="02010600030101010101" pitchFamily="2" charset="-122"/>
              </a:rPr>
              <a:t>导致</a:t>
            </a:r>
            <a:r>
              <a:rPr lang="en-US" altLang="zh-CN" sz="2200" b="1" i="1" dirty="0"/>
              <a:t>F</a:t>
            </a:r>
            <a:r>
              <a:rPr lang="zh-CN" altLang="en-US" sz="2200" b="1" dirty="0"/>
              <a:t>↓、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/>
              <a:t>↑，不影响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/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调入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存取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>
                <a:solidFill>
                  <a:srgbClr val="990099"/>
                </a:solidFill>
                <a:latin typeface="+mn-lt"/>
              </a:rPr>
              <a:t>n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传输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使</a:t>
            </a:r>
            <a:r>
              <a:rPr lang="en-US" altLang="zh-CN" sz="2200" b="1" i="1" dirty="0"/>
              <a:t>F</a:t>
            </a:r>
            <a:r>
              <a:rPr lang="zh-CN" altLang="en-US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最小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79512" y="3356992"/>
            <a:ext cx="8856984" cy="4378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表中为各容量的</a:t>
            </a:r>
            <a:r>
              <a:rPr lang="en-US" altLang="zh-CN" sz="2000" b="1" i="1" dirty="0">
                <a:latin typeface="+mn-lt"/>
              </a:rPr>
              <a:t>F</a:t>
            </a:r>
            <a:r>
              <a:rPr lang="zh-CN" altLang="en-US" sz="2000" b="1" dirty="0">
                <a:latin typeface="宋体" panose="02010600030101010101" pitchFamily="2" charset="-122"/>
              </a:rPr>
              <a:t>，若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传输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2Tc/16B</a:t>
            </a:r>
            <a:r>
              <a:rPr lang="zh-CN" altLang="en-US" sz="2000" b="1" dirty="0">
                <a:latin typeface="宋体" panose="02010600030101010101" pitchFamily="2" charset="-122"/>
              </a:rPr>
              <a:t>，请选择</a:t>
            </a:r>
            <a:r>
              <a:rPr lang="en-US" altLang="zh-CN" sz="2000" b="1" i="1" dirty="0">
                <a:latin typeface="+mn-lt"/>
              </a:rPr>
              <a:t>S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块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5149"/>
              </p:ext>
            </p:extLst>
          </p:nvPr>
        </p:nvGraphicFramePr>
        <p:xfrm>
          <a:off x="899591" y="3825622"/>
          <a:ext cx="3888433" cy="146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384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16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块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6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缺失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6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endParaRPr lang="zh-CN" altLang="en-US" sz="1600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4KB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16KB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64KB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256KB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16B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8.57%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3.94%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2.04%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1.09%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32B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7.24%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2.87%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1.35%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0.70%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64B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7.00%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2.64%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1.06%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0.51%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7.78%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2.77%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1.02%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0.49%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256B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80+32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9.51%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3.29%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1.15%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0.49%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860032" y="3753614"/>
            <a:ext cx="4176464" cy="20398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+mn-lt"/>
              </a:rPr>
              <a:t>解：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>
                <a:latin typeface="+mn-lt"/>
              </a:rPr>
              <a:t>F</a:t>
            </a:r>
            <a:r>
              <a:rPr lang="en-US" altLang="zh-CN" sz="2000" b="1" dirty="0">
                <a:latin typeface="+mn-lt"/>
              </a:rPr>
              <a:t>·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A(4K/16)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1+8.57%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82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8.027Tc,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A(4K/32)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1+7.24%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84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7.082Tc,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A(4K/64)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1+7.00%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88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7.160Tc,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得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4KB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000" b="1" i="1" dirty="0">
                <a:latin typeface="+mn-lt"/>
              </a:rPr>
              <a:t>S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块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32B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16KB/64KB/256KB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000" b="1" i="1" dirty="0">
                <a:latin typeface="+mn-lt"/>
              </a:rPr>
              <a:t>S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块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64B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706273" y="909769"/>
            <a:ext cx="1006476" cy="287338"/>
            <a:chOff x="7490247" y="549993"/>
            <a:chExt cx="1006476" cy="287338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7544222" y="549993"/>
              <a:ext cx="936626" cy="2524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/>
                <a:t>改善</a:t>
              </a:r>
              <a:r>
                <a:rPr lang="en-US" altLang="zh-CN" sz="1600" b="1" i="1" dirty="0"/>
                <a:t>F</a:t>
              </a:r>
              <a:r>
                <a:rPr lang="zh-CN" altLang="en-US" sz="1600" b="1" baseline="-20000" dirty="0"/>
                <a:t>冲突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H="1" flipV="1">
              <a:off x="7490247" y="837331"/>
              <a:ext cx="1006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971600" y="5409256"/>
            <a:ext cx="410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中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80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40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，结果会变化吗？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线形标注 2 28"/>
          <p:cNvSpPr/>
          <p:nvPr/>
        </p:nvSpPr>
        <p:spPr bwMode="auto">
          <a:xfrm>
            <a:off x="7092496" y="2492928"/>
            <a:ext cx="1944000" cy="288000"/>
          </a:xfrm>
          <a:prstGeom prst="borderCallout2">
            <a:avLst>
              <a:gd name="adj1" fmla="val 49296"/>
              <a:gd name="adj2" fmla="val -354"/>
              <a:gd name="adj3" fmla="val 50150"/>
              <a:gd name="adj4" fmla="val -6524"/>
              <a:gd name="adj5" fmla="val 1184"/>
              <a:gd name="adj6" fmla="val -2397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+mn-ea"/>
                <a:ea typeface="+mn-ea"/>
              </a:rPr>
              <a:t>思考①：</a:t>
            </a:r>
            <a:r>
              <a:rPr lang="zh-CN" altLang="en-US" sz="1800" b="1" dirty="0">
                <a:latin typeface="宋体" panose="02010600030101010101" pitchFamily="2" charset="-122"/>
              </a:rPr>
              <a:t>为什么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444208" y="836744"/>
            <a:ext cx="2376488" cy="1368425"/>
            <a:chOff x="6444208" y="836744"/>
            <a:chExt cx="2376488" cy="1368425"/>
          </a:xfrm>
        </p:grpSpPr>
        <p:sp>
          <p:nvSpPr>
            <p:cNvPr id="234503" name="Line 7"/>
            <p:cNvSpPr>
              <a:spLocks noChangeShapeType="1"/>
            </p:cNvSpPr>
            <p:nvPr/>
          </p:nvSpPr>
          <p:spPr bwMode="auto">
            <a:xfrm>
              <a:off x="6520408" y="2132144"/>
              <a:ext cx="19446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4" name="Line 8"/>
            <p:cNvSpPr>
              <a:spLocks noChangeShapeType="1"/>
            </p:cNvSpPr>
            <p:nvPr/>
          </p:nvSpPr>
          <p:spPr bwMode="auto">
            <a:xfrm flipV="1">
              <a:off x="6515646" y="1125669"/>
              <a:ext cx="0" cy="10080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5" name="Freeform 9"/>
            <p:cNvSpPr/>
            <p:nvPr/>
          </p:nvSpPr>
          <p:spPr bwMode="auto">
            <a:xfrm>
              <a:off x="6628358" y="1576519"/>
              <a:ext cx="1409700" cy="360363"/>
            </a:xfrm>
            <a:custGeom>
              <a:avLst/>
              <a:gdLst/>
              <a:ahLst/>
              <a:cxnLst>
                <a:cxn ang="0">
                  <a:pos x="888" y="0"/>
                </a:cxn>
                <a:cxn ang="0">
                  <a:pos x="808" y="92"/>
                </a:cxn>
                <a:cxn ang="0">
                  <a:pos x="712" y="176"/>
                </a:cxn>
                <a:cxn ang="0">
                  <a:pos x="569" y="227"/>
                </a:cxn>
                <a:cxn ang="0">
                  <a:pos x="449" y="223"/>
                </a:cxn>
                <a:cxn ang="0">
                  <a:pos x="321" y="195"/>
                </a:cxn>
                <a:cxn ang="0">
                  <a:pos x="185" y="159"/>
                </a:cxn>
                <a:cxn ang="0">
                  <a:pos x="85" y="103"/>
                </a:cxn>
                <a:cxn ang="0">
                  <a:pos x="0" y="30"/>
                </a:cxn>
              </a:cxnLst>
              <a:rect l="0" t="0" r="r" b="b"/>
              <a:pathLst>
                <a:path w="888" h="227">
                  <a:moveTo>
                    <a:pt x="888" y="0"/>
                  </a:moveTo>
                  <a:lnTo>
                    <a:pt x="808" y="92"/>
                  </a:lnTo>
                  <a:lnTo>
                    <a:pt x="712" y="176"/>
                  </a:lnTo>
                  <a:lnTo>
                    <a:pt x="569" y="227"/>
                  </a:lnTo>
                  <a:lnTo>
                    <a:pt x="449" y="223"/>
                  </a:lnTo>
                  <a:lnTo>
                    <a:pt x="321" y="195"/>
                  </a:lnTo>
                  <a:lnTo>
                    <a:pt x="185" y="159"/>
                  </a:lnTo>
                  <a:lnTo>
                    <a:pt x="85" y="103"/>
                  </a:lnTo>
                  <a:lnTo>
                    <a:pt x="0" y="30"/>
                  </a:lnTo>
                </a:path>
              </a:pathLst>
            </a:custGeom>
            <a:noFill/>
            <a:ln w="15875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6" name="Text Box 10"/>
            <p:cNvSpPr txBox="1">
              <a:spLocks noChangeArrowheads="1"/>
            </p:cNvSpPr>
            <p:nvPr/>
          </p:nvSpPr>
          <p:spPr bwMode="auto">
            <a:xfrm>
              <a:off x="8460333" y="1989269"/>
              <a:ext cx="3603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i="1" dirty="0"/>
                <a:t>S</a:t>
              </a:r>
              <a:r>
                <a:rPr lang="zh-CN" altLang="en-US" sz="1800" b="1" baseline="-18000" dirty="0"/>
                <a:t>块</a:t>
              </a:r>
            </a:p>
          </p:txBody>
        </p:sp>
        <p:sp>
          <p:nvSpPr>
            <p:cNvPr id="234507" name="Text Box 11"/>
            <p:cNvSpPr txBox="1">
              <a:spLocks noChangeArrowheads="1"/>
            </p:cNvSpPr>
            <p:nvPr/>
          </p:nvSpPr>
          <p:spPr bwMode="auto">
            <a:xfrm>
              <a:off x="6444208" y="836744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>
                  <a:latin typeface="+mn-lt"/>
                </a:rPr>
                <a:t>F</a:t>
              </a:r>
            </a:p>
          </p:txBody>
        </p:sp>
        <p:sp>
          <p:nvSpPr>
            <p:cNvPr id="234511" name="Freeform 15"/>
            <p:cNvSpPr/>
            <p:nvPr/>
          </p:nvSpPr>
          <p:spPr bwMode="auto">
            <a:xfrm>
              <a:off x="6639471" y="1430469"/>
              <a:ext cx="1385888" cy="381000"/>
            </a:xfrm>
            <a:custGeom>
              <a:avLst/>
              <a:gdLst/>
              <a:ahLst/>
              <a:cxnLst>
                <a:cxn ang="0">
                  <a:pos x="873" y="0"/>
                </a:cxn>
                <a:cxn ang="0">
                  <a:pos x="777" y="120"/>
                </a:cxn>
                <a:cxn ang="0">
                  <a:pos x="625" y="220"/>
                </a:cxn>
                <a:cxn ang="0">
                  <a:pos x="477" y="240"/>
                </a:cxn>
                <a:cxn ang="0">
                  <a:pos x="293" y="216"/>
                </a:cxn>
                <a:cxn ang="0">
                  <a:pos x="137" y="172"/>
                </a:cxn>
                <a:cxn ang="0">
                  <a:pos x="0" y="72"/>
                </a:cxn>
              </a:cxnLst>
              <a:rect l="0" t="0" r="r" b="b"/>
              <a:pathLst>
                <a:path w="873" h="240">
                  <a:moveTo>
                    <a:pt x="873" y="0"/>
                  </a:moveTo>
                  <a:lnTo>
                    <a:pt x="777" y="120"/>
                  </a:lnTo>
                  <a:lnTo>
                    <a:pt x="625" y="220"/>
                  </a:lnTo>
                  <a:lnTo>
                    <a:pt x="477" y="240"/>
                  </a:lnTo>
                  <a:lnTo>
                    <a:pt x="293" y="216"/>
                  </a:lnTo>
                  <a:lnTo>
                    <a:pt x="137" y="172"/>
                  </a:lnTo>
                  <a:lnTo>
                    <a:pt x="0" y="72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2" name="Text Box 16"/>
            <p:cNvSpPr txBox="1">
              <a:spLocks noChangeArrowheads="1"/>
            </p:cNvSpPr>
            <p:nvPr/>
          </p:nvSpPr>
          <p:spPr bwMode="auto">
            <a:xfrm>
              <a:off x="8047583" y="1238382"/>
              <a:ext cx="360363" cy="6477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600" b="1" i="1" dirty="0">
                  <a:latin typeface="+mn-lt"/>
                </a:rPr>
                <a:t>S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C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zh-CN" sz="1600" b="1" i="1" dirty="0">
                  <a:solidFill>
                    <a:schemeClr val="accent2"/>
                  </a:solidFill>
                  <a:latin typeface="+mn-lt"/>
                </a:rPr>
                <a:t>S</a:t>
              </a:r>
              <a:r>
                <a:rPr lang="en-US" altLang="zh-CN" sz="1600" b="1" baseline="-20000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C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4</a:t>
              </a:r>
              <a:r>
                <a:rPr lang="en-US" altLang="zh-CN" sz="1600" b="1" i="1" dirty="0">
                  <a:solidFill>
                    <a:srgbClr val="CC3300"/>
                  </a:solidFill>
                  <a:latin typeface="+mn-lt"/>
                </a:rPr>
                <a:t>S</a:t>
              </a:r>
              <a:r>
                <a:rPr lang="en-US" altLang="zh-CN" sz="1600" b="1" baseline="-20000" dirty="0">
                  <a:solidFill>
                    <a:srgbClr val="CC3300"/>
                  </a:solidFill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234513" name="Line 17"/>
            <p:cNvSpPr>
              <a:spLocks noChangeShapeType="1"/>
            </p:cNvSpPr>
            <p:nvPr/>
          </p:nvSpPr>
          <p:spPr bwMode="auto">
            <a:xfrm>
              <a:off x="7831683" y="1525719"/>
              <a:ext cx="215900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4" name="Line 18"/>
            <p:cNvSpPr>
              <a:spLocks noChangeShapeType="1"/>
            </p:cNvSpPr>
            <p:nvPr/>
          </p:nvSpPr>
          <p:spPr bwMode="auto">
            <a:xfrm flipH="1">
              <a:off x="7390358" y="1339982"/>
              <a:ext cx="0" cy="798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8" name="Freeform 22"/>
            <p:cNvSpPr/>
            <p:nvPr/>
          </p:nvSpPr>
          <p:spPr bwMode="auto">
            <a:xfrm>
              <a:off x="6634708" y="1716219"/>
              <a:ext cx="1422400" cy="349250"/>
            </a:xfrm>
            <a:custGeom>
              <a:avLst/>
              <a:gdLst/>
              <a:ahLst/>
              <a:cxnLst>
                <a:cxn ang="0">
                  <a:pos x="896" y="0"/>
                </a:cxn>
                <a:cxn ang="0">
                  <a:pos x="836" y="84"/>
                </a:cxn>
                <a:cxn ang="0">
                  <a:pos x="760" y="164"/>
                </a:cxn>
                <a:cxn ang="0">
                  <a:pos x="668" y="220"/>
                </a:cxn>
                <a:cxn ang="0">
                  <a:pos x="564" y="220"/>
                </a:cxn>
                <a:cxn ang="0">
                  <a:pos x="464" y="214"/>
                </a:cxn>
                <a:cxn ang="0">
                  <a:pos x="312" y="184"/>
                </a:cxn>
                <a:cxn ang="0">
                  <a:pos x="168" y="128"/>
                </a:cxn>
                <a:cxn ang="0">
                  <a:pos x="0" y="16"/>
                </a:cxn>
              </a:cxnLst>
              <a:rect l="0" t="0" r="r" b="b"/>
              <a:pathLst>
                <a:path w="896" h="220">
                  <a:moveTo>
                    <a:pt x="896" y="0"/>
                  </a:moveTo>
                  <a:lnTo>
                    <a:pt x="836" y="84"/>
                  </a:lnTo>
                  <a:lnTo>
                    <a:pt x="760" y="164"/>
                  </a:lnTo>
                  <a:lnTo>
                    <a:pt x="668" y="220"/>
                  </a:lnTo>
                  <a:lnTo>
                    <a:pt x="564" y="220"/>
                  </a:lnTo>
                  <a:lnTo>
                    <a:pt x="464" y="214"/>
                  </a:lnTo>
                  <a:lnTo>
                    <a:pt x="312" y="184"/>
                  </a:lnTo>
                  <a:lnTo>
                    <a:pt x="168" y="128"/>
                  </a:lnTo>
                  <a:lnTo>
                    <a:pt x="0" y="16"/>
                  </a:lnTo>
                </a:path>
              </a:pathLst>
            </a:custGeom>
            <a:noFill/>
            <a:ln w="15875">
              <a:solidFill>
                <a:srgbClr val="CC33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0" name="Line 24"/>
            <p:cNvSpPr>
              <a:spLocks noChangeShapeType="1"/>
            </p:cNvSpPr>
            <p:nvPr/>
          </p:nvSpPr>
          <p:spPr bwMode="auto">
            <a:xfrm>
              <a:off x="7544346" y="1339982"/>
              <a:ext cx="0" cy="79851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1" name="Line 25"/>
            <p:cNvSpPr>
              <a:spLocks noChangeShapeType="1"/>
            </p:cNvSpPr>
            <p:nvPr/>
          </p:nvSpPr>
          <p:spPr bwMode="auto">
            <a:xfrm>
              <a:off x="7688808" y="1052644"/>
              <a:ext cx="0" cy="108585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6753773" y="911357"/>
              <a:ext cx="935038" cy="2524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/>
                <a:t>改善</a:t>
              </a:r>
              <a:r>
                <a:rPr lang="en-US" altLang="zh-CN" sz="1600" b="1" i="1" dirty="0"/>
                <a:t>F</a:t>
              </a:r>
              <a:r>
                <a:rPr lang="zh-CN" altLang="en-US" sz="1600" b="1" baseline="-18000" dirty="0"/>
                <a:t>强制</a:t>
              </a: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V="1">
              <a:off x="6739485" y="1197107"/>
              <a:ext cx="935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0D2B225-B401-BE5D-6122-B791F9CAF2A3}"/>
              </a:ext>
            </a:extLst>
          </p:cNvPr>
          <p:cNvSpPr txBox="1"/>
          <p:nvPr/>
        </p:nvSpPr>
        <p:spPr>
          <a:xfrm>
            <a:off x="737600" y="62178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思考①：不同块大小，仅影响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命中的块内数据选择时间（可忽略）；②：会，根据计算结果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5671610" cy="51894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、提高相联度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组内块数为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*测试结果：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*相联度的选择：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780963"/>
            <a:ext cx="8064896" cy="2229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zh-CN" altLang="en-US" sz="2200" b="1" dirty="0">
                <a:latin typeface="+mn-ea"/>
                <a:ea typeface="+mn-ea"/>
              </a:rPr>
              <a:t>可改善</a:t>
            </a:r>
            <a:r>
              <a:rPr lang="zh-CN" altLang="en-US" sz="2200" b="1" u="sng" dirty="0">
                <a:latin typeface="+mn-ea"/>
                <a:ea typeface="+mn-ea"/>
              </a:rPr>
              <a:t>冲突缺失率</a:t>
            </a:r>
            <a:endParaRPr lang="en-US" altLang="zh-CN" sz="2200" b="1" u="sng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基于</a:t>
            </a:r>
            <a:r>
              <a:rPr lang="en-US" altLang="zh-CN" sz="1800" b="1" dirty="0">
                <a:latin typeface="宋体" panose="02010600030101010101" pitchFamily="2" charset="-122"/>
              </a:rPr>
              <a:t>P207</a:t>
            </a:r>
            <a:r>
              <a:rPr lang="zh-CN" altLang="en-US" sz="1800" b="1" dirty="0">
                <a:latin typeface="宋体" panose="02010600030101010101" pitchFamily="2" charset="-122"/>
              </a:rPr>
              <a:t>表</a:t>
            </a:r>
            <a:r>
              <a:rPr lang="en-US" altLang="zh-CN" sz="1800" b="1" dirty="0">
                <a:latin typeface="宋体" panose="02010600030101010101" pitchFamily="2" charset="-122"/>
              </a:rPr>
              <a:t>7.3[</a:t>
            </a:r>
            <a:r>
              <a:rPr lang="zh-CN" altLang="en-US" sz="1800" b="1" dirty="0">
                <a:latin typeface="宋体" panose="02010600030101010101" pitchFamily="2" charset="-122"/>
              </a:rPr>
              <a:t>基准测试程序的测试结果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①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</a:rPr>
              <a:t>不变，</a:t>
            </a:r>
            <a:r>
              <a:rPr lang="en-US" altLang="zh-CN" sz="2200" b="1" i="1" dirty="0"/>
              <a:t>F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8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200" b="1" dirty="0">
                <a:latin typeface="宋体" panose="02010600030101010101" pitchFamily="2" charset="-122"/>
              </a:rPr>
              <a:t>≈</a:t>
            </a:r>
            <a:r>
              <a:rPr lang="en-US" altLang="zh-CN" sz="2200" b="1" i="1" dirty="0"/>
              <a:t>F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全相联</a:t>
            </a: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②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</a:rPr>
              <a:t>≤</a:t>
            </a:r>
            <a:r>
              <a:rPr lang="en-US" altLang="zh-CN" sz="2200" b="1" dirty="0">
                <a:latin typeface="宋体" panose="02010600030101010101" pitchFamily="2" charset="-122"/>
              </a:rPr>
              <a:t>128KB</a:t>
            </a:r>
            <a:r>
              <a:rPr lang="zh-CN" altLang="en-US" sz="2200" b="1" dirty="0">
                <a:latin typeface="宋体" panose="02010600030101010101" pitchFamily="2" charset="-122"/>
              </a:rPr>
              <a:t>时，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1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200" b="1" dirty="0">
                <a:latin typeface="宋体" panose="02010600030101010101" pitchFamily="2" charset="-122"/>
              </a:rPr>
              <a:t>≈</a:t>
            </a:r>
            <a:r>
              <a:rPr lang="en-US" altLang="zh-CN" sz="2200" b="1" i="1" dirty="0"/>
              <a:t>S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$</a:t>
            </a:r>
            <a:r>
              <a:rPr lang="en-US" altLang="zh-CN" sz="2200" b="1" dirty="0">
                <a:latin typeface="宋体" panose="02010600030101010101" pitchFamily="2" charset="-122"/>
              </a:rPr>
              <a:t>/2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2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i="1" dirty="0"/>
              <a:t>n</a:t>
            </a:r>
            <a:r>
              <a:rPr lang="zh-CN" altLang="en-US" sz="2200" b="1" dirty="0"/>
              <a:t>↑</a:t>
            </a:r>
            <a:r>
              <a:rPr lang="zh-CN" altLang="en-US" sz="2200" b="1" dirty="0">
                <a:latin typeface="宋体" panose="02010600030101010101" pitchFamily="2" charset="-122"/>
              </a:rPr>
              <a:t>导致</a:t>
            </a:r>
            <a:r>
              <a:rPr lang="en-US" altLang="zh-CN" sz="2200" b="1" i="1" dirty="0"/>
              <a:t>F</a:t>
            </a:r>
            <a:r>
              <a:rPr lang="zh-CN" altLang="en-US" sz="2200" b="1" dirty="0"/>
              <a:t>↓、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/>
              <a:t>↑</a:t>
            </a:r>
            <a:r>
              <a:rPr lang="zh-CN" altLang="en-US" sz="2200" b="1" dirty="0">
                <a:latin typeface="+mn-ea"/>
                <a:ea typeface="+mn-ea"/>
              </a:rPr>
              <a:t>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>
                <a:solidFill>
                  <a:srgbClr val="990099"/>
                </a:solidFill>
              </a:rPr>
              <a:t> 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取目录项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>
                <a:solidFill>
                  <a:srgbClr val="990099"/>
                </a:solidFill>
              </a:rPr>
              <a:t>T</a:t>
            </a:r>
            <a:r>
              <a:rPr lang="zh-CN" altLang="en-US" sz="18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块访问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996952"/>
            <a:ext cx="8856984" cy="8225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85838" indent="-985838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若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000" b="1" dirty="0">
                <a:latin typeface="宋体" panose="02010600030101010101" pitchFamily="2" charset="-122"/>
              </a:rPr>
              <a:t>=1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dirty="0">
                <a:latin typeface="宋体" panose="02010600030101010101" pitchFamily="2" charset="-122"/>
              </a:rPr>
              <a:t>=1.36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C4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dirty="0">
                <a:latin typeface="宋体" panose="02010600030101010101" pitchFamily="2" charset="-122"/>
              </a:rPr>
              <a:t>=1.44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C8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dirty="0">
                <a:latin typeface="宋体" panose="02010600030101010101" pitchFamily="2" charset="-122"/>
              </a:rPr>
              <a:t>=1.52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2000" b="1" dirty="0">
                <a:latin typeface="宋体" panose="02010600030101010101" pitchFamily="2" charset="-122"/>
              </a:rPr>
              <a:t>=25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与</a:t>
            </a:r>
            <a:r>
              <a:rPr lang="en-US" altLang="zh-CN" sz="1600" b="1" i="1" dirty="0">
                <a:latin typeface="+mn-lt"/>
              </a:rPr>
              <a:t>n</a:t>
            </a:r>
            <a:r>
              <a:rPr lang="zh-CN" altLang="en-US" sz="1600" b="1" dirty="0">
                <a:latin typeface="宋体" panose="02010600030101010101" pitchFamily="2" charset="-122"/>
              </a:rPr>
              <a:t>无关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，表</a:t>
            </a:r>
            <a:r>
              <a:rPr lang="en-US" altLang="zh-CN" sz="2000" b="1" dirty="0">
                <a:latin typeface="宋体" panose="02010600030101010101" pitchFamily="2" charset="-122"/>
              </a:rPr>
              <a:t>7.3</a:t>
            </a:r>
            <a:r>
              <a:rPr lang="zh-CN" altLang="en-US" sz="2000" b="1" dirty="0">
                <a:latin typeface="宋体" panose="02010600030101010101" pitchFamily="2" charset="-122"/>
              </a:rPr>
              <a:t>中满足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A8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＜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A4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＜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＜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的条件？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3789040"/>
            <a:ext cx="8784976" cy="1173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dirty="0">
                <a:latin typeface="宋体" panose="02010600030101010101" pitchFamily="2" charset="-122"/>
              </a:rPr>
              <a:t>=1.36+</a:t>
            </a:r>
            <a:r>
              <a:rPr lang="en-US" altLang="zh-CN" sz="2000" b="1" i="1" dirty="0">
                <a:latin typeface="+mn-lt"/>
              </a:rPr>
              <a:t>F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25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A4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dirty="0">
                <a:latin typeface="宋体" panose="02010600030101010101" pitchFamily="2" charset="-122"/>
              </a:rPr>
              <a:t>=1.44+</a:t>
            </a:r>
            <a:r>
              <a:rPr lang="en-US" altLang="zh-CN" sz="2000" b="1" i="1" dirty="0">
                <a:latin typeface="+mn-lt"/>
              </a:rPr>
              <a:t>F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4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25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A8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dirty="0">
                <a:latin typeface="宋体" panose="02010600030101010101" pitchFamily="2" charset="-122"/>
              </a:rPr>
              <a:t>=1.52+</a:t>
            </a:r>
            <a:r>
              <a:rPr lang="en-US" altLang="zh-CN" sz="2000" b="1" i="1" dirty="0">
                <a:latin typeface="+mn-lt"/>
              </a:rPr>
              <a:t>F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8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25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zh-CN" altLang="en-US" sz="2000" b="1" dirty="0">
                <a:latin typeface="宋体" panose="02010600030101010101" pitchFamily="2" charset="-122"/>
              </a:rPr>
              <a:t>计算后可得，满足的条件为：</a:t>
            </a:r>
            <a:r>
              <a:rPr lang="en-US" altLang="zh-CN" sz="2000" b="1" i="1" dirty="0">
                <a:latin typeface="+mn-lt"/>
              </a:rPr>
              <a:t>S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$</a:t>
            </a:r>
            <a:r>
              <a:rPr lang="zh-CN" altLang="en-US" sz="2000" b="1" dirty="0">
                <a:latin typeface="宋体" panose="02010600030101010101" pitchFamily="2" charset="-122"/>
              </a:rPr>
              <a:t>≤</a:t>
            </a:r>
            <a:r>
              <a:rPr lang="en-US" altLang="zh-CN" sz="2000" b="1" dirty="0">
                <a:latin typeface="宋体" panose="02010600030101010101" pitchFamily="2" charset="-122"/>
              </a:rPr>
              <a:t>8KB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+mn-lt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</a:rPr>
              <a:t>≤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时。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000" b="1" dirty="0">
                <a:latin typeface="宋体" panose="02010600030101010101" pitchFamily="2" charset="-122"/>
              </a:rPr>
              <a:t>S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$</a:t>
            </a:r>
            <a:r>
              <a:rPr lang="zh-CN" altLang="en-US" sz="2000" b="1" dirty="0">
                <a:latin typeface="宋体" panose="02010600030101010101" pitchFamily="2" charset="-122"/>
              </a:rPr>
              <a:t>较大时，</a:t>
            </a:r>
            <a:r>
              <a:rPr lang="en-US" altLang="zh-CN" sz="2000" b="1" i="1" dirty="0"/>
              <a:t> n</a:t>
            </a:r>
            <a:r>
              <a:rPr lang="zh-CN" altLang="en-US" sz="2000" b="1" dirty="0"/>
              <a:t>↑</a:t>
            </a:r>
            <a:r>
              <a:rPr lang="zh-CN" altLang="en-US" sz="2000" b="1" dirty="0">
                <a:latin typeface="宋体" panose="02010600030101010101" pitchFamily="2" charset="-122"/>
              </a:rPr>
              <a:t>导致的</a:t>
            </a:r>
            <a:r>
              <a:rPr lang="en-US" altLang="zh-CN" sz="2000" b="1" i="1" spc="-100" dirty="0"/>
              <a:t>F</a:t>
            </a:r>
            <a:r>
              <a:rPr lang="zh-CN" altLang="en-US" sz="2000" b="1" spc="-100" baseline="-18000" dirty="0"/>
              <a:t>冲突</a:t>
            </a:r>
            <a:r>
              <a:rPr lang="zh-CN" altLang="en-US" sz="2000" b="1" i="1" spc="-100" dirty="0"/>
              <a:t>↓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有限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 F</a:t>
            </a:r>
            <a:r>
              <a:rPr lang="en-US" altLang="zh-CN" sz="2000" b="1" dirty="0"/>
              <a:t>·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i="1" spc="-100" dirty="0"/>
              <a:t>↓</a:t>
            </a:r>
            <a:r>
              <a:rPr lang="zh-CN" altLang="en-US" sz="2000" b="1" spc="-100" dirty="0">
                <a:solidFill>
                  <a:srgbClr val="0070C0"/>
                </a:solidFill>
              </a:rPr>
              <a:t>＜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/>
              <a:t>↑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2483768" y="5013176"/>
            <a:ext cx="6301934" cy="8234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i="1" dirty="0"/>
              <a:t>n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尽量大</a:t>
            </a:r>
            <a:r>
              <a:rPr lang="zh-CN" altLang="en-US" sz="2200" b="1" dirty="0">
                <a:latin typeface="宋体" panose="02010600030101010101" pitchFamily="2" charset="-122"/>
              </a:rPr>
              <a:t>、应</a:t>
            </a:r>
            <a:r>
              <a:rPr lang="zh-CN" altLang="en-US" sz="2200" b="1" u="sng" dirty="0">
                <a:latin typeface="宋体" panose="02010600030101010101" pitchFamily="2" charset="-122"/>
              </a:rPr>
              <a:t>不增加</a:t>
            </a:r>
            <a:r>
              <a:rPr lang="en-US" altLang="zh-CN" sz="2200" b="1" i="1" u="sng" dirty="0"/>
              <a:t>T</a:t>
            </a:r>
            <a:r>
              <a:rPr lang="zh-CN" altLang="en-US" sz="2200" b="1" u="sng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zh-CN" altLang="en-US" sz="1800" b="1" dirty="0">
                <a:latin typeface="+mn-ea"/>
              </a:rPr>
              <a:t>←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+mn-ea"/>
              </a:rPr>
              <a:t>影响</a:t>
            </a:r>
            <a:r>
              <a:rPr lang="en-US" altLang="zh-CN" sz="1800" b="1" dirty="0">
                <a:latin typeface="宋体" panose="02010600030101010101" pitchFamily="2" charset="-122"/>
              </a:rPr>
              <a:t>CPI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理想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</a:t>
            </a:r>
            <a:r>
              <a:rPr lang="en-US" altLang="zh-CN" sz="1800" b="1" dirty="0">
                <a:latin typeface="宋体" panose="02010600030101010101" pitchFamily="2" charset="-122"/>
              </a:rPr>
              <a:t>L2$</a:t>
            </a:r>
            <a:r>
              <a:rPr lang="zh-CN" altLang="en-US" sz="1800" b="1" dirty="0">
                <a:latin typeface="宋体" panose="02010600030101010101" pitchFamily="2" charset="-122"/>
              </a:rPr>
              <a:t>不考虑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dirty="0">
                <a:latin typeface="宋体" panose="02010600030101010101" pitchFamily="2" charset="-122"/>
              </a:rPr>
              <a:t>┴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en-US" altLang="zh-CN" sz="1800" b="1" i="1" dirty="0"/>
              <a:t>n</a:t>
            </a:r>
            <a:r>
              <a:rPr lang="zh-CN" altLang="en-US" sz="18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可更大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02C417-E8C0-1BA1-06AF-36355B21DE76}"/>
              </a:ext>
            </a:extLst>
          </p:cNvPr>
          <p:cNvSpPr txBox="1"/>
          <p:nvPr/>
        </p:nvSpPr>
        <p:spPr>
          <a:xfrm>
            <a:off x="597977" y="5970397"/>
            <a:ext cx="65167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思考：</a:t>
            </a:r>
            <a:r>
              <a:rPr lang="zh-CN" altLang="en-US" sz="1600" dirty="0">
                <a:latin typeface="宋体" panose="02010600030101010101" pitchFamily="2" charset="-122"/>
              </a:rPr>
              <a:t>为何相联度为</a:t>
            </a:r>
            <a:r>
              <a:rPr lang="en-US" altLang="zh-CN" sz="1600" dirty="0">
                <a:latin typeface="宋体" panose="02010600030101010101" pitchFamily="2" charset="-122"/>
              </a:rPr>
              <a:t>8</a:t>
            </a:r>
            <a:r>
              <a:rPr lang="zh-CN" altLang="en-US" sz="1600" dirty="0">
                <a:latin typeface="宋体" panose="02010600030101010101" pitchFamily="2" charset="-122"/>
              </a:rPr>
              <a:t>时产生冲突概率很低？</a:t>
            </a:r>
            <a:endParaRPr lang="zh-CN" altLang="en-US" sz="1600" dirty="0"/>
          </a:p>
          <a:p>
            <a:r>
              <a:rPr lang="zh-CN" altLang="en-US" sz="1600" dirty="0">
                <a:latin typeface="宋体" panose="02010600030101010101" pitchFamily="2" charset="-122"/>
              </a:rPr>
              <a:t>    ①指令</a:t>
            </a:r>
            <a:r>
              <a:rPr lang="zh-CN" altLang="en-US" sz="1600" dirty="0"/>
              <a:t>及数据的局部性较高，相邻信息放在不同组中，</a:t>
            </a:r>
            <a:r>
              <a:rPr lang="zh-CN" altLang="en-US" sz="1600" dirty="0">
                <a:latin typeface="宋体" panose="02010600030101010101" pitchFamily="2" charset="-122"/>
              </a:rPr>
              <a:t>无冲突；</a:t>
            </a:r>
          </a:p>
          <a:p>
            <a:r>
              <a:rPr lang="zh-CN" altLang="en-US" sz="1600" dirty="0">
                <a:latin typeface="宋体" panose="02010600030101010101" pitchFamily="2" charset="-122"/>
              </a:rPr>
              <a:t>    ②同一时间片内</a:t>
            </a:r>
            <a:r>
              <a:rPr lang="zh-CN" altLang="en-US" sz="1600" dirty="0"/>
              <a:t>执行的进程不多，相联度接近于进程数即可。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512" y="299404"/>
            <a:ext cx="2592288" cy="5416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、伪相联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*工作过程：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7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b="1" i="1" dirty="0">
                <a:solidFill>
                  <a:schemeClr val="accent2"/>
                </a:solidFill>
              </a:rPr>
              <a:t>T</a:t>
            </a:r>
            <a:r>
              <a:rPr lang="zh-CN" altLang="en-US" sz="2200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优化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*应用：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835696" y="764704"/>
            <a:ext cx="6624536" cy="2037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64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直接映射方式的</a:t>
            </a:r>
            <a:r>
              <a:rPr lang="zh-CN" altLang="en-US" sz="2200" b="1" u="sng" dirty="0">
                <a:latin typeface="+mn-ea"/>
                <a:ea typeface="+mn-ea"/>
              </a:rPr>
              <a:t>候选行为</a:t>
            </a:r>
            <a:r>
              <a:rPr lang="en-US" altLang="zh-CN" sz="2200" b="1" u="sng" dirty="0">
                <a:latin typeface="+mn-ea"/>
                <a:ea typeface="+mn-ea"/>
              </a:rPr>
              <a:t>2</a:t>
            </a:r>
            <a:r>
              <a:rPr lang="zh-CN" altLang="en-US" sz="2200" b="1" u="sng" dirty="0">
                <a:latin typeface="+mn-ea"/>
                <a:ea typeface="+mn-ea"/>
              </a:rPr>
              <a:t>个</a:t>
            </a:r>
            <a:r>
              <a:rPr lang="zh-CN" altLang="en-US" sz="2200" b="1" dirty="0">
                <a:latin typeface="+mn-ea"/>
                <a:ea typeface="+mn-ea"/>
              </a:rPr>
              <a:t>     </a:t>
            </a:r>
            <a:r>
              <a:rPr lang="zh-CN" altLang="en-US" sz="1800" b="1" dirty="0">
                <a:latin typeface="+mn-ea"/>
                <a:ea typeface="+mn-ea"/>
              </a:rPr>
              <a:t>←提高相联度的变种</a:t>
            </a:r>
            <a:endParaRPr lang="en-US" altLang="zh-CN" b="1" baseline="-18000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首先</a:t>
            </a:r>
            <a:r>
              <a:rPr lang="zh-CN" altLang="en-US" sz="2200" b="1" dirty="0">
                <a:latin typeface="宋体" panose="02010600030101010101" pitchFamily="2" charset="-122"/>
              </a:rPr>
              <a:t>查找</a:t>
            </a:r>
            <a:r>
              <a:rPr lang="zh-CN" altLang="en-US" sz="2200" b="1" u="sng" dirty="0">
                <a:latin typeface="宋体" panose="02010600030101010101" pitchFamily="2" charset="-122"/>
              </a:rPr>
              <a:t>直接映射</a:t>
            </a:r>
            <a:r>
              <a:rPr lang="zh-CN" altLang="en-US" sz="2200" b="1" dirty="0">
                <a:latin typeface="宋体" panose="02010600030101010101" pitchFamily="2" charset="-122"/>
              </a:rPr>
              <a:t>行，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缺失时</a:t>
            </a:r>
            <a:r>
              <a:rPr lang="zh-CN" altLang="en-US" sz="2200" b="1" dirty="0">
                <a:latin typeface="宋体" panose="02010600030101010101" pitchFamily="2" charset="-122"/>
              </a:rPr>
              <a:t>查找</a:t>
            </a:r>
            <a:r>
              <a:rPr lang="zh-CN" altLang="en-US" sz="2200" b="1" u="sng" dirty="0">
                <a:latin typeface="宋体" panose="02010600030101010101" pitchFamily="2" charset="-122"/>
              </a:rPr>
              <a:t>伪相联</a:t>
            </a:r>
            <a:r>
              <a:rPr lang="zh-CN" altLang="en-US" sz="2200" b="1" dirty="0">
                <a:latin typeface="宋体" panose="02010600030101010101" pitchFamily="2" charset="-122"/>
              </a:rPr>
              <a:t>行，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←如索引高位取反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再缺失时</a:t>
            </a:r>
            <a:r>
              <a:rPr lang="zh-CN" altLang="en-US" sz="2200" b="1" dirty="0">
                <a:latin typeface="宋体" panose="02010600030101010101" pitchFamily="2" charset="-122"/>
              </a:rPr>
              <a:t>才访问</a:t>
            </a:r>
            <a:r>
              <a:rPr lang="zh-CN" altLang="en-US" sz="2200" b="1" u="sng" dirty="0">
                <a:latin typeface="宋体" panose="02010600030101010101" pitchFamily="2" charset="-122"/>
              </a:rPr>
              <a:t>下级</a:t>
            </a:r>
            <a:r>
              <a:rPr lang="en-US" altLang="zh-CN" sz="2200" b="1" u="sng" dirty="0">
                <a:latin typeface="宋体" panose="02010600030101010101" pitchFamily="2" charset="-122"/>
              </a:rPr>
              <a:t>MEM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331640" y="2783275"/>
            <a:ext cx="7560840" cy="2941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命中直接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/>
              <a:t>F</a:t>
            </a:r>
            <a:r>
              <a:rPr lang="zh-CN" altLang="en-US" sz="2200" b="1" baseline="-18000" dirty="0"/>
              <a:t>直接</a:t>
            </a:r>
            <a:r>
              <a:rPr lang="zh-CN" altLang="en-US" sz="2200" b="1" dirty="0"/>
              <a:t>－</a:t>
            </a:r>
            <a:r>
              <a:rPr lang="en-US" altLang="zh-CN" sz="2200" b="1" i="1" dirty="0"/>
              <a:t>F</a:t>
            </a:r>
            <a:r>
              <a:rPr lang="en-US" altLang="zh-CN" sz="2200" b="1" baseline="-18000" dirty="0">
                <a:latin typeface="+mn-ea"/>
              </a:rPr>
              <a:t>2</a:t>
            </a:r>
            <a:r>
              <a:rPr lang="zh-CN" altLang="en-US" sz="2200" b="1" baseline="-18000" dirty="0"/>
              <a:t>路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/>
              <a:t>·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baseline="-18000" dirty="0"/>
              <a:t>伪相联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solidFill>
                  <a:srgbClr val="990099"/>
                </a:solidFill>
              </a:rPr>
              <a:t>F</a:t>
            </a:r>
            <a:r>
              <a:rPr lang="en-US" altLang="zh-CN" sz="2200" b="1" baseline="-18000" dirty="0">
                <a:solidFill>
                  <a:srgbClr val="990099"/>
                </a:solidFill>
              </a:rPr>
              <a:t>2</a:t>
            </a:r>
            <a:r>
              <a:rPr lang="zh-CN" altLang="en-US" sz="2200" b="1" baseline="-18000" dirty="0">
                <a:solidFill>
                  <a:srgbClr val="990099"/>
                </a:solidFill>
              </a:rPr>
              <a:t>路</a:t>
            </a:r>
            <a:r>
              <a:rPr lang="en-US" altLang="zh-CN" sz="2200" b="1" dirty="0"/>
              <a:t>·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i="1" dirty="0"/>
              <a:t>F</a:t>
            </a:r>
            <a:r>
              <a:rPr lang="zh-CN" altLang="en-US" sz="2200" b="1" dirty="0"/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F</a:t>
            </a:r>
            <a:r>
              <a:rPr lang="en-US" altLang="zh-CN" sz="2200" b="1" baseline="-18000" dirty="0"/>
              <a:t>2</a:t>
            </a:r>
            <a:r>
              <a:rPr lang="zh-CN" altLang="en-US" sz="2200" b="1" baseline="-18000" dirty="0"/>
              <a:t>路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命中直接 </a:t>
            </a:r>
            <a:r>
              <a:rPr lang="zh-CN" altLang="en-US" sz="2200" b="1" dirty="0">
                <a:latin typeface="宋体" panose="02010600030101010101" pitchFamily="2" charset="-122"/>
              </a:rPr>
              <a:t>或</a:t>
            </a:r>
            <a:r>
              <a:rPr lang="en-US" altLang="zh-CN" sz="2200" b="1" i="1" dirty="0"/>
              <a:t> 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baseline="-18000" dirty="0"/>
              <a:t>伪相联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①</a:t>
            </a:r>
            <a:r>
              <a:rPr lang="zh-CN" altLang="en-US" sz="2200" b="1" u="sng" dirty="0">
                <a:latin typeface="宋体" panose="02010600030101010101" pitchFamily="2" charset="-122"/>
              </a:rPr>
              <a:t>伪命中时</a:t>
            </a:r>
            <a:r>
              <a:rPr lang="zh-CN" altLang="en-US" sz="2200" b="1" dirty="0">
                <a:latin typeface="宋体" panose="02010600030101010101" pitchFamily="2" charset="-122"/>
              </a:rPr>
              <a:t>交换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个行的内容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←利</a:t>
            </a:r>
            <a:r>
              <a:rPr lang="zh-CN" altLang="en-US" sz="1800" b="1" dirty="0">
                <a:latin typeface="+mn-ea"/>
              </a:rPr>
              <a:t>用局部性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└</a:t>
            </a:r>
            <a:r>
              <a:rPr lang="zh-CN" altLang="en-US" sz="1800" b="1" dirty="0">
                <a:latin typeface="宋体" panose="02010600030101010101" pitchFamily="2" charset="-122"/>
              </a:rPr>
              <a:t>←包括调入时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②</a:t>
            </a:r>
            <a:r>
              <a:rPr lang="zh-CN" altLang="en-US" sz="2200" b="1" dirty="0">
                <a:latin typeface="宋体" panose="02010600030101010101" pitchFamily="2" charset="-122"/>
              </a:rPr>
              <a:t>同时查找，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baseline="-18000" dirty="0"/>
              <a:t>伪相联</a:t>
            </a:r>
            <a:r>
              <a:rPr lang="zh-CN" altLang="en-US" sz="22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baseline="-18000" dirty="0"/>
              <a:t>伪相联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查表</a:t>
            </a:r>
            <a:r>
              <a:rPr lang="en-US" altLang="zh-CN" sz="2200" b="1" dirty="0">
                <a:latin typeface="+mn-ea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流水线设计复杂化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波动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，可用于</a:t>
            </a:r>
            <a:r>
              <a:rPr lang="en-US" altLang="zh-CN" sz="2200" b="1" dirty="0">
                <a:latin typeface="宋体" panose="02010600030101010101" pitchFamily="2" charset="-122"/>
              </a:rPr>
              <a:t>L2$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较少使用</a:t>
            </a:r>
            <a:r>
              <a:rPr lang="en-US" altLang="zh-CN" sz="1800" b="1" dirty="0">
                <a:latin typeface="宋体" panose="02010600030101010101" pitchFamily="2" charset="-122"/>
              </a:rPr>
              <a:t>(L2$</a:t>
            </a:r>
            <a:r>
              <a:rPr lang="zh-CN" altLang="en-US" sz="1800" b="1" dirty="0">
                <a:latin typeface="宋体" panose="02010600030101010101" pitchFamily="2" charset="-122"/>
              </a:rPr>
              <a:t>的相联度较高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12160" y="1268760"/>
            <a:ext cx="2736274" cy="1440000"/>
            <a:chOff x="5436096" y="1556792"/>
            <a:chExt cx="2736274" cy="1440000"/>
          </a:xfrm>
        </p:grpSpPr>
        <p:sp>
          <p:nvSpPr>
            <p:cNvPr id="16" name="Text Box 1368"/>
            <p:cNvSpPr txBox="1">
              <a:spLocks noChangeArrowheads="1"/>
            </p:cNvSpPr>
            <p:nvPr/>
          </p:nvSpPr>
          <p:spPr bwMode="auto">
            <a:xfrm>
              <a:off x="6444208" y="2492896"/>
              <a:ext cx="1512000" cy="2160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7" name="Text Box 1368"/>
            <p:cNvSpPr txBox="1">
              <a:spLocks noChangeArrowheads="1"/>
            </p:cNvSpPr>
            <p:nvPr/>
          </p:nvSpPr>
          <p:spPr bwMode="auto">
            <a:xfrm>
              <a:off x="6444208" y="1772817"/>
              <a:ext cx="1512000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8" name="Text Box 1366"/>
            <p:cNvSpPr txBox="1">
              <a:spLocks noChangeArrowheads="1"/>
            </p:cNvSpPr>
            <p:nvPr/>
          </p:nvSpPr>
          <p:spPr bwMode="auto">
            <a:xfrm>
              <a:off x="7308304" y="1988840"/>
              <a:ext cx="286563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latin typeface="宋体" panose="02010600030101010101" pitchFamily="2" charset="-122"/>
                </a:rPr>
                <a:t>…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084138" y="1844824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6444406" y="1772816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6444208" y="1988840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6444208" y="2276872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444208" y="2492896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6444208" y="2708920"/>
              <a:ext cx="1512000" cy="1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660232" y="1556792"/>
              <a:ext cx="0" cy="144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7092280" y="1556792"/>
              <a:ext cx="0" cy="144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3"/>
            <p:cNvCxnSpPr/>
            <p:nvPr/>
          </p:nvCxnSpPr>
          <p:spPr bwMode="auto">
            <a:xfrm rot="16200000" flipH="1">
              <a:off x="5976208" y="2096904"/>
              <a:ext cx="720000" cy="216000"/>
            </a:xfrm>
            <a:prstGeom prst="bentConnector3">
              <a:avLst>
                <a:gd name="adj1" fmla="val 100274"/>
              </a:avLst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366"/>
            <p:cNvSpPr txBox="1">
              <a:spLocks noChangeArrowheads="1"/>
            </p:cNvSpPr>
            <p:nvPr/>
          </p:nvSpPr>
          <p:spPr bwMode="auto">
            <a:xfrm>
              <a:off x="7308304" y="2708920"/>
              <a:ext cx="286563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latin typeface="宋体" panose="02010600030101010101" pitchFamily="2" charset="-122"/>
                </a:rPr>
                <a:t>…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7956376" y="2276872"/>
              <a:ext cx="144016" cy="10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6300192" y="2276872"/>
              <a:ext cx="144016" cy="10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23"/>
            <p:cNvCxnSpPr/>
            <p:nvPr/>
          </p:nvCxnSpPr>
          <p:spPr bwMode="auto">
            <a:xfrm rot="5400000" flipH="1" flipV="1">
              <a:off x="7524368" y="1952912"/>
              <a:ext cx="1008000" cy="288000"/>
            </a:xfrm>
            <a:prstGeom prst="bentConnector3">
              <a:avLst>
                <a:gd name="adj1" fmla="val -66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366"/>
            <p:cNvSpPr txBox="1">
              <a:spLocks noChangeArrowheads="1"/>
            </p:cNvSpPr>
            <p:nvPr/>
          </p:nvSpPr>
          <p:spPr bwMode="auto">
            <a:xfrm>
              <a:off x="5652120" y="1722016"/>
              <a:ext cx="504056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索引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 flipV="1">
              <a:off x="6228208" y="2636912"/>
              <a:ext cx="359986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  <p:sp>
          <p:nvSpPr>
            <p:cNvPr id="35" name="Text Box 1366"/>
            <p:cNvSpPr txBox="1">
              <a:spLocks noChangeArrowheads="1"/>
            </p:cNvSpPr>
            <p:nvPr/>
          </p:nvSpPr>
          <p:spPr bwMode="auto">
            <a:xfrm>
              <a:off x="5436096" y="2780928"/>
              <a:ext cx="969076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伪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相联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行</a:t>
              </a:r>
            </a:p>
          </p:txBody>
        </p:sp>
        <p:cxnSp>
          <p:nvCxnSpPr>
            <p:cNvPr id="38" name="直接连接符 23"/>
            <p:cNvCxnSpPr/>
            <p:nvPr/>
          </p:nvCxnSpPr>
          <p:spPr bwMode="auto">
            <a:xfrm flipV="1">
              <a:off x="7884370" y="1844824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" name="Text Box 1369"/>
            <p:cNvSpPr txBox="1">
              <a:spLocks noChangeArrowheads="1"/>
            </p:cNvSpPr>
            <p:nvPr/>
          </p:nvSpPr>
          <p:spPr bwMode="auto">
            <a:xfrm>
              <a:off x="6444208" y="1556792"/>
              <a:ext cx="1512000" cy="14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V Tag  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缓存块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</p:grpSp>
      <p:sp>
        <p:nvSpPr>
          <p:cNvPr id="36" name="线形标注 2 36">
            <a:extLst>
              <a:ext uri="{FF2B5EF4-FFF2-40B4-BE49-F238E27FC236}">
                <a16:creationId xmlns:a16="http://schemas.microsoft.com/office/drawing/2014/main" id="{690A53D2-21DE-48FD-B722-83FF6C84601D}"/>
              </a:ext>
            </a:extLst>
          </p:cNvPr>
          <p:cNvSpPr/>
          <p:nvPr/>
        </p:nvSpPr>
        <p:spPr bwMode="auto">
          <a:xfrm>
            <a:off x="7236488" y="4869192"/>
            <a:ext cx="1728000" cy="288000"/>
          </a:xfrm>
          <a:prstGeom prst="borderCallout2">
            <a:avLst>
              <a:gd name="adj1" fmla="val 54219"/>
              <a:gd name="adj2" fmla="val 193"/>
              <a:gd name="adj3" fmla="val 55072"/>
              <a:gd name="adj4" fmla="val -10884"/>
              <a:gd name="adj5" fmla="val -46702"/>
              <a:gd name="adj6" fmla="val -16184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800" b="1" i="1" spc="-100" dirty="0"/>
              <a:t>T</a:t>
            </a:r>
            <a:r>
              <a:rPr lang="zh-CN" altLang="en-US" sz="1800" b="1" spc="-100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的</a:t>
            </a:r>
            <a:r>
              <a:rPr lang="zh-CN" altLang="en-US" sz="1800" b="1" dirty="0">
                <a:latin typeface="+mn-ea"/>
                <a:ea typeface="+mn-ea"/>
              </a:rPr>
              <a:t>主要时延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28"/>
          <p:cNvSpPr txBox="1">
            <a:spLocks noChangeArrowheads="1"/>
          </p:cNvSpPr>
          <p:nvPr/>
        </p:nvSpPr>
        <p:spPr bwMode="auto">
          <a:xfrm>
            <a:off x="179387" y="1845979"/>
            <a:ext cx="3312099" cy="39198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、存储器的性能指标</a:t>
            </a: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存储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容量：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存取速度：</a:t>
            </a:r>
            <a:endParaRPr lang="zh-CN" altLang="en-US" sz="22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*传输速度：</a:t>
            </a:r>
            <a:endParaRPr lang="zh-CN" altLang="en-US" sz="2200" b="1" u="none" dirty="0">
              <a:latin typeface="宋体" panose="02010600030101010101" pitchFamily="2" charset="-122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838200" y="284176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节  存储系统的层次结构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79512" y="1336987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一、层次结构概述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907704" y="2276872"/>
            <a:ext cx="6912768" cy="1794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72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i="1" dirty="0">
                <a:latin typeface="+mn-lt"/>
              </a:rPr>
              <a:t>S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 err="1">
                <a:latin typeface="+mn-lt"/>
              </a:rPr>
              <a:t>w</a:t>
            </a:r>
            <a:r>
              <a:rPr lang="en-US" altLang="zh-CN" sz="2200" b="1" dirty="0" err="1"/>
              <a:t>·</a:t>
            </a:r>
            <a:r>
              <a:rPr lang="en-US" altLang="zh-CN" sz="2200" b="1" i="1" dirty="0" err="1">
                <a:latin typeface="+mn-lt"/>
              </a:rPr>
              <a:t>l</a:t>
            </a:r>
            <a:r>
              <a:rPr lang="en-US" altLang="zh-CN" sz="2200" b="1" dirty="0" err="1"/>
              <a:t>·</a:t>
            </a:r>
            <a:r>
              <a:rPr lang="en-US" altLang="zh-CN" sz="2200" b="1" i="1" dirty="0" err="1">
                <a:latin typeface="+mn-lt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>
                <a:latin typeface="+mn-lt"/>
              </a:rPr>
              <a:t>w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i="1" dirty="0">
                <a:latin typeface="+mn-lt"/>
              </a:rPr>
              <a:t>l</a:t>
            </a:r>
            <a:r>
              <a:rPr lang="zh-CN" altLang="en-US" sz="2200" b="1" dirty="0">
                <a:latin typeface="+mn-lt"/>
              </a:rPr>
              <a:t>、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为存储体的字长、字数、个数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访问时间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b="1" i="1" dirty="0">
                <a:solidFill>
                  <a:schemeClr val="accent2"/>
                </a:solidFill>
              </a:rPr>
              <a:t>T</a:t>
            </a:r>
            <a:r>
              <a:rPr lang="en-US" altLang="zh-CN" sz="2200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)—</a:t>
            </a:r>
            <a:r>
              <a:rPr lang="zh-CN" altLang="en-US" sz="2200" b="1" u="sng" dirty="0">
                <a:latin typeface="宋体" panose="02010600030101010101" pitchFamily="2" charset="-122"/>
              </a:rPr>
              <a:t>完成操作</a:t>
            </a:r>
            <a:r>
              <a:rPr lang="zh-CN" altLang="en-US" sz="2200" b="1" dirty="0">
                <a:latin typeface="宋体" panose="02010600030101010101" pitchFamily="2" charset="-122"/>
              </a:rPr>
              <a:t>的时间   </a:t>
            </a:r>
            <a:r>
              <a:rPr lang="zh-CN" altLang="en-US" sz="1800" b="1" dirty="0">
                <a:latin typeface="宋体" panose="02010600030101010101" pitchFamily="2" charset="-122"/>
              </a:rPr>
              <a:t>←从接收命令开始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存取周期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b="1" i="1" dirty="0">
                <a:solidFill>
                  <a:schemeClr val="accent2"/>
                </a:solidFill>
              </a:rPr>
              <a:t>T</a:t>
            </a:r>
            <a:r>
              <a:rPr lang="en-US" altLang="zh-CN" sz="2200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)—</a:t>
            </a:r>
            <a:r>
              <a:rPr lang="zh-CN" altLang="en-US" sz="2200" b="1" dirty="0">
                <a:latin typeface="宋体" panose="02010600030101010101" pitchFamily="2" charset="-122"/>
              </a:rPr>
              <a:t>两次操作的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最短间隔</a:t>
            </a:r>
            <a:r>
              <a:rPr lang="zh-CN" altLang="en-US" sz="2200" b="1" dirty="0">
                <a:latin typeface="宋体" panose="02010600030101010101" pitchFamily="2" charset="-122"/>
              </a:rPr>
              <a:t>时间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        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恢复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DRAM</a:t>
            </a:r>
            <a:r>
              <a:rPr lang="zh-CN" altLang="en-US" sz="1800" b="1" dirty="0">
                <a:latin typeface="宋体" panose="02010600030101010101" pitchFamily="2" charset="-122"/>
              </a:rPr>
              <a:t>再生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刷新∈</a:t>
            </a:r>
            <a:r>
              <a:rPr lang="en-US" altLang="zh-CN" sz="1800" b="1" dirty="0">
                <a:latin typeface="宋体" panose="02010600030101010101" pitchFamily="2" charset="-122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恢复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907704" y="5300324"/>
            <a:ext cx="6973780" cy="8265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MEM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带宽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sz="2200" b="1" i="1" dirty="0">
                <a:solidFill>
                  <a:schemeClr val="accent2"/>
                </a:solidFill>
              </a:rPr>
              <a:t>B</a:t>
            </a:r>
            <a:r>
              <a:rPr lang="en-US" altLang="zh-CN" sz="2200" b="1" baseline="-20000" dirty="0">
                <a:solidFill>
                  <a:schemeClr val="accent2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)—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</a:rPr>
              <a:t>最大</a:t>
            </a:r>
            <a:r>
              <a:rPr kumimoji="0" lang="zh-CN" altLang="en-US" sz="2200" b="1" dirty="0">
                <a:latin typeface="+mn-ea"/>
              </a:rPr>
              <a:t>数据传输率</a:t>
            </a:r>
            <a:r>
              <a:rPr kumimoji="0" lang="en-US" altLang="zh-CN" sz="1800" b="1" dirty="0">
                <a:latin typeface="+mn-ea"/>
              </a:rPr>
              <a:t>(2</a:t>
            </a:r>
            <a:r>
              <a:rPr kumimoji="0" lang="zh-CN" altLang="en-US" sz="1800" b="1" dirty="0">
                <a:latin typeface="+mn-ea"/>
              </a:rPr>
              <a:t>个数据的最小传输间隔</a:t>
            </a:r>
            <a:r>
              <a:rPr kumimoji="0" lang="en-US" altLang="zh-CN" sz="1800" b="1" dirty="0">
                <a:latin typeface="+mn-ea"/>
              </a:rPr>
              <a:t>)</a:t>
            </a:r>
            <a:endParaRPr lang="zh-CN" altLang="en-US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i="1" dirty="0">
                <a:latin typeface="+mn-ea"/>
                <a:ea typeface="+mn-ea"/>
              </a:rPr>
              <a:t>    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如：</a:t>
            </a:r>
            <a:r>
              <a:rPr lang="en-US" altLang="zh-CN" sz="1800" b="1" dirty="0">
                <a:latin typeface="+mn-ea"/>
                <a:ea typeface="+mn-ea"/>
              </a:rPr>
              <a:t>m</a:t>
            </a:r>
            <a:r>
              <a:rPr lang="zh-CN" altLang="en-US" sz="1800" b="1" dirty="0">
                <a:latin typeface="+mn-ea"/>
                <a:ea typeface="+mn-ea"/>
              </a:rPr>
              <a:t>个体</a:t>
            </a:r>
            <a:r>
              <a:rPr lang="zh-CN" altLang="en-US" sz="1800" b="1" u="sng" dirty="0">
                <a:latin typeface="+mn-ea"/>
                <a:ea typeface="+mn-ea"/>
              </a:rPr>
              <a:t>顺序编址</a:t>
            </a:r>
            <a:r>
              <a:rPr lang="zh-CN" altLang="en-US" sz="1800" b="1" dirty="0">
                <a:latin typeface="+mn-ea"/>
                <a:ea typeface="+mn-ea"/>
              </a:rPr>
              <a:t>时</a:t>
            </a:r>
            <a:r>
              <a:rPr lang="en-US" altLang="zh-CN" sz="1800" b="1" i="1" dirty="0">
                <a:latin typeface="+mn-lt"/>
              </a:rPr>
              <a:t>B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/>
              <a:t>w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zh-CN" altLang="en-US" sz="1800" b="1" u="sng" dirty="0">
                <a:latin typeface="宋体" panose="02010600030101010101" pitchFamily="2" charset="-122"/>
              </a:rPr>
              <a:t>交叉编址</a:t>
            </a:r>
            <a:r>
              <a:rPr lang="zh-CN" altLang="en-US" sz="1800" b="1" dirty="0">
                <a:latin typeface="宋体" panose="02010600030101010101" pitchFamily="2" charset="-122"/>
              </a:rPr>
              <a:t>时</a:t>
            </a:r>
            <a:r>
              <a:rPr lang="en-US" altLang="zh-CN" sz="1800" b="1" i="1" dirty="0"/>
              <a:t>B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>
                <a:latin typeface="+mn-lt"/>
              </a:rPr>
              <a:t>w</a:t>
            </a:r>
            <a:r>
              <a:rPr lang="en-US" altLang="zh-CN" sz="1800" b="1" dirty="0">
                <a:latin typeface="宋体" panose="02010600030101010101" pitchFamily="2" charset="-122"/>
              </a:rPr>
              <a:t>/(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en-US" altLang="zh-CN" sz="1800" b="1" i="1" dirty="0"/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5" name="Text Box 526"/>
          <p:cNvSpPr txBox="1">
            <a:spLocks noChangeArrowheads="1"/>
          </p:cNvSpPr>
          <p:nvPr/>
        </p:nvSpPr>
        <p:spPr bwMode="auto">
          <a:xfrm>
            <a:off x="214281" y="836712"/>
            <a:ext cx="867819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层次结构的组成、性能、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组织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层数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管理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87647" y="4076188"/>
            <a:ext cx="7272785" cy="1237510"/>
            <a:chOff x="755575" y="4279722"/>
            <a:chExt cx="7272785" cy="1237510"/>
          </a:xfrm>
        </p:grpSpPr>
        <p:sp>
          <p:nvSpPr>
            <p:cNvPr id="46" name="Line 159"/>
            <p:cNvSpPr>
              <a:spLocks noChangeShapeType="1"/>
            </p:cNvSpPr>
            <p:nvPr/>
          </p:nvSpPr>
          <p:spPr bwMode="auto">
            <a:xfrm>
              <a:off x="2267744" y="5265224"/>
              <a:ext cx="0" cy="18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65"/>
            <p:cNvSpPr>
              <a:spLocks noChangeShapeType="1"/>
            </p:cNvSpPr>
            <p:nvPr/>
          </p:nvSpPr>
          <p:spPr bwMode="auto">
            <a:xfrm>
              <a:off x="3635896" y="5373216"/>
              <a:ext cx="10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36000" tIns="18000" rIns="36000" bIns="18000" anchor="ctr" anchorCtr="0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78" name="Line 166"/>
            <p:cNvSpPr>
              <a:spLocks noChangeShapeType="1"/>
            </p:cNvSpPr>
            <p:nvPr/>
          </p:nvSpPr>
          <p:spPr bwMode="auto">
            <a:xfrm flipH="1">
              <a:off x="2268736" y="5373216"/>
              <a:ext cx="10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167"/>
            <p:cNvSpPr txBox="1">
              <a:spLocks noChangeArrowheads="1"/>
            </p:cNvSpPr>
            <p:nvPr/>
          </p:nvSpPr>
          <p:spPr bwMode="auto">
            <a:xfrm>
              <a:off x="3347864" y="5265232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i="1" u="none" dirty="0">
                  <a:latin typeface="宋体" panose="02010600030101010101" pitchFamily="2" charset="-122"/>
                </a:rPr>
                <a:t>T</a:t>
              </a:r>
              <a:r>
                <a:rPr lang="en-US" altLang="zh-CN" sz="1600" b="1" u="none" baseline="-18000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80" name="Text Box 168"/>
            <p:cNvSpPr txBox="1">
              <a:spLocks noChangeArrowheads="1"/>
            </p:cNvSpPr>
            <p:nvPr/>
          </p:nvSpPr>
          <p:spPr bwMode="auto">
            <a:xfrm>
              <a:off x="2267920" y="4653136"/>
              <a:ext cx="1584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MEM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响应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en-US" altLang="zh-CN" sz="1600" b="1" i="1" dirty="0">
                  <a:latin typeface="宋体" panose="02010600030101010101" pitchFamily="2" charset="-122"/>
                </a:rPr>
                <a:t>T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81" name="Line 169"/>
            <p:cNvSpPr>
              <a:spLocks noChangeShapeType="1"/>
            </p:cNvSpPr>
            <p:nvPr/>
          </p:nvSpPr>
          <p:spPr bwMode="auto">
            <a:xfrm>
              <a:off x="2267744" y="4509136"/>
              <a:ext cx="0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70"/>
            <p:cNvSpPr txBox="1">
              <a:spLocks noChangeArrowheads="1"/>
            </p:cNvSpPr>
            <p:nvPr/>
          </p:nvSpPr>
          <p:spPr bwMode="auto">
            <a:xfrm>
              <a:off x="1908249" y="4279722"/>
              <a:ext cx="144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地址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命令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83" name="Line 171"/>
            <p:cNvSpPr>
              <a:spLocks noChangeShapeType="1"/>
            </p:cNvSpPr>
            <p:nvPr/>
          </p:nvSpPr>
          <p:spPr bwMode="auto">
            <a:xfrm flipV="1">
              <a:off x="3852118" y="4509136"/>
              <a:ext cx="0" cy="144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172"/>
            <p:cNvSpPr txBox="1">
              <a:spLocks noChangeArrowheads="1"/>
            </p:cNvSpPr>
            <p:nvPr/>
          </p:nvSpPr>
          <p:spPr bwMode="auto">
            <a:xfrm>
              <a:off x="3491984" y="4291533"/>
              <a:ext cx="93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数据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有效</a:t>
              </a:r>
              <a:r>
                <a:rPr lang="zh-CN" altLang="en-US" sz="1600" b="1" u="none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85" name="Text Box 173"/>
            <p:cNvSpPr txBox="1">
              <a:spLocks noChangeArrowheads="1"/>
            </p:cNvSpPr>
            <p:nvPr/>
          </p:nvSpPr>
          <p:spPr bwMode="auto">
            <a:xfrm>
              <a:off x="5292080" y="4653136"/>
              <a:ext cx="1584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MEM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响应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en-US" altLang="zh-CN" sz="1600" b="1" i="1" dirty="0">
                  <a:latin typeface="宋体" panose="02010600030101010101" pitchFamily="2" charset="-122"/>
                </a:rPr>
                <a:t>T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86" name="Text Box 174"/>
            <p:cNvSpPr txBox="1">
              <a:spLocks noChangeArrowheads="1"/>
            </p:cNvSpPr>
            <p:nvPr/>
          </p:nvSpPr>
          <p:spPr bwMode="auto">
            <a:xfrm>
              <a:off x="6876058" y="4653136"/>
              <a:ext cx="864000" cy="252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MEM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恢复  </a:t>
              </a:r>
            </a:p>
          </p:txBody>
        </p:sp>
        <p:sp>
          <p:nvSpPr>
            <p:cNvPr id="87" name="Line 175"/>
            <p:cNvSpPr>
              <a:spLocks noChangeShapeType="1"/>
            </p:cNvSpPr>
            <p:nvPr/>
          </p:nvSpPr>
          <p:spPr bwMode="auto">
            <a:xfrm>
              <a:off x="5292279" y="4507548"/>
              <a:ext cx="0" cy="14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76"/>
            <p:cNvSpPr txBox="1">
              <a:spLocks noChangeArrowheads="1"/>
            </p:cNvSpPr>
            <p:nvPr/>
          </p:nvSpPr>
          <p:spPr bwMode="auto">
            <a:xfrm>
              <a:off x="4572000" y="4293120"/>
              <a:ext cx="1944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地址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命令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u="none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89" name="Line 177"/>
            <p:cNvSpPr>
              <a:spLocks noChangeShapeType="1"/>
            </p:cNvSpPr>
            <p:nvPr/>
          </p:nvSpPr>
          <p:spPr bwMode="auto">
            <a:xfrm flipV="1">
              <a:off x="6876058" y="4507548"/>
              <a:ext cx="0" cy="144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178"/>
            <p:cNvSpPr txBox="1">
              <a:spLocks noChangeArrowheads="1"/>
            </p:cNvSpPr>
            <p:nvPr/>
          </p:nvSpPr>
          <p:spPr bwMode="auto">
            <a:xfrm>
              <a:off x="6588224" y="4293120"/>
              <a:ext cx="108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写操作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完成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91" name="Text Box 179"/>
            <p:cNvSpPr txBox="1">
              <a:spLocks noChangeArrowheads="1"/>
            </p:cNvSpPr>
            <p:nvPr/>
          </p:nvSpPr>
          <p:spPr bwMode="auto">
            <a:xfrm>
              <a:off x="3851920" y="4653136"/>
              <a:ext cx="864000" cy="252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MEM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恢复  </a:t>
              </a:r>
            </a:p>
          </p:txBody>
        </p:sp>
        <p:sp>
          <p:nvSpPr>
            <p:cNvPr id="92" name="Text Box 179"/>
            <p:cNvSpPr txBox="1">
              <a:spLocks noChangeArrowheads="1"/>
            </p:cNvSpPr>
            <p:nvPr/>
          </p:nvSpPr>
          <p:spPr bwMode="auto">
            <a:xfrm>
              <a:off x="3852118" y="4977200"/>
              <a:ext cx="1224136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数据传输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93" name="Line 161"/>
            <p:cNvSpPr>
              <a:spLocks noChangeShapeType="1"/>
            </p:cNvSpPr>
            <p:nvPr/>
          </p:nvSpPr>
          <p:spPr bwMode="auto">
            <a:xfrm>
              <a:off x="4716016" y="5265224"/>
              <a:ext cx="0" cy="18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36000" tIns="18000" rIns="36000" bIns="18000" anchor="ctr" anchorCtr="0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94" name="Text Box 179"/>
            <p:cNvSpPr txBox="1">
              <a:spLocks noChangeArrowheads="1"/>
            </p:cNvSpPr>
            <p:nvPr/>
          </p:nvSpPr>
          <p:spPr bwMode="auto">
            <a:xfrm>
              <a:off x="1403648" y="4977200"/>
              <a:ext cx="865088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A/C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传输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95" name="Line 165"/>
            <p:cNvSpPr>
              <a:spLocks noChangeShapeType="1"/>
            </p:cNvSpPr>
            <p:nvPr/>
          </p:nvSpPr>
          <p:spPr bwMode="auto">
            <a:xfrm>
              <a:off x="1403648" y="4941168"/>
              <a:ext cx="644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36000" tIns="18000" rIns="36000" bIns="18000" anchor="ctr" anchorCtr="0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755576" y="4653136"/>
              <a:ext cx="648000" cy="25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MEM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97" name="Text Box 170"/>
            <p:cNvSpPr txBox="1">
              <a:spLocks noChangeArrowheads="1"/>
            </p:cNvSpPr>
            <p:nvPr/>
          </p:nvSpPr>
          <p:spPr bwMode="auto">
            <a:xfrm>
              <a:off x="755575" y="4977200"/>
              <a:ext cx="648000" cy="25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总线：</a:t>
              </a:r>
            </a:p>
          </p:txBody>
        </p:sp>
        <p:sp>
          <p:nvSpPr>
            <p:cNvPr id="98" name="Text Box 178"/>
            <p:cNvSpPr txBox="1">
              <a:spLocks noChangeArrowheads="1"/>
            </p:cNvSpPr>
            <p:nvPr/>
          </p:nvSpPr>
          <p:spPr bwMode="auto">
            <a:xfrm>
              <a:off x="7812360" y="4797176"/>
              <a:ext cx="21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t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99" name="Line 159"/>
            <p:cNvSpPr>
              <a:spLocks noChangeShapeType="1"/>
            </p:cNvSpPr>
            <p:nvPr/>
          </p:nvSpPr>
          <p:spPr bwMode="auto">
            <a:xfrm>
              <a:off x="5292080" y="5265224"/>
              <a:ext cx="0" cy="18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65"/>
            <p:cNvSpPr>
              <a:spLocks noChangeShapeType="1"/>
            </p:cNvSpPr>
            <p:nvPr/>
          </p:nvSpPr>
          <p:spPr bwMode="auto">
            <a:xfrm>
              <a:off x="6660232" y="5373216"/>
              <a:ext cx="10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36000" tIns="18000" rIns="36000" bIns="18000" anchor="ctr" anchorCtr="0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101" name="Line 166"/>
            <p:cNvSpPr>
              <a:spLocks noChangeShapeType="1"/>
            </p:cNvSpPr>
            <p:nvPr/>
          </p:nvSpPr>
          <p:spPr bwMode="auto">
            <a:xfrm flipH="1">
              <a:off x="5293072" y="5373216"/>
              <a:ext cx="108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67"/>
            <p:cNvSpPr txBox="1">
              <a:spLocks noChangeArrowheads="1"/>
            </p:cNvSpPr>
            <p:nvPr/>
          </p:nvSpPr>
          <p:spPr bwMode="auto">
            <a:xfrm>
              <a:off x="6372200" y="5265232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i="1" u="none" dirty="0">
                  <a:latin typeface="宋体" panose="02010600030101010101" pitchFamily="2" charset="-122"/>
                </a:rPr>
                <a:t>T</a:t>
              </a:r>
              <a:r>
                <a:rPr lang="en-US" altLang="zh-CN" sz="1600" b="1" u="none" baseline="-18000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103" name="Line 161"/>
            <p:cNvSpPr>
              <a:spLocks noChangeShapeType="1"/>
            </p:cNvSpPr>
            <p:nvPr/>
          </p:nvSpPr>
          <p:spPr bwMode="auto">
            <a:xfrm>
              <a:off x="7740352" y="5265224"/>
              <a:ext cx="0" cy="18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36000" tIns="18000" rIns="36000" bIns="18000" anchor="ctr" anchorCtr="0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</p:grpSp>
      <p:sp>
        <p:nvSpPr>
          <p:cNvPr id="40" name="Line 177">
            <a:extLst>
              <a:ext uri="{FF2B5EF4-FFF2-40B4-BE49-F238E27FC236}">
                <a16:creationId xmlns:a16="http://schemas.microsoft.com/office/drawing/2014/main" id="{2E8EE876-38D3-40FA-90FF-A74C64B39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9061" y="5012292"/>
            <a:ext cx="288924" cy="391391"/>
          </a:xfrm>
          <a:prstGeom prst="line">
            <a:avLst/>
          </a:prstGeom>
          <a:noFill/>
          <a:ln w="12700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0899" grpId="0" animBg="1"/>
      <p:bldP spid="43" grpId="0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214282" y="332656"/>
            <a:ext cx="4285710" cy="52279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、牺牲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(Victim Cache)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*优化原理：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*工作过程：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spc="-100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2200" b="1" i="1" spc="-100" dirty="0">
                <a:solidFill>
                  <a:schemeClr val="accent2"/>
                </a:solidFill>
              </a:rPr>
              <a:t>T</a:t>
            </a:r>
            <a:r>
              <a:rPr lang="zh-CN" altLang="en-US" sz="2200" b="1" spc="-100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命中</a:t>
            </a:r>
            <a:r>
              <a:rPr lang="en-US" altLang="zh-CN" sz="2200" b="1" spc="-100" baseline="-18000" dirty="0">
                <a:solidFill>
                  <a:schemeClr val="accent2"/>
                </a:solidFill>
                <a:latin typeface="+mn-ea"/>
              </a:rPr>
              <a:t>Victim</a:t>
            </a:r>
            <a:r>
              <a:rPr lang="zh-CN" altLang="en-US" sz="2200" b="1" spc="-100" dirty="0">
                <a:solidFill>
                  <a:schemeClr val="accent2"/>
                </a:solidFill>
                <a:latin typeface="+mn-ea"/>
              </a:rPr>
              <a:t>优化</a:t>
            </a:r>
            <a:r>
              <a:rPr lang="en-US" altLang="zh-CN" sz="2200" b="1" spc="-100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Victim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的容量：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907704" y="807479"/>
            <a:ext cx="7115200" cy="13422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全相联小</a:t>
            </a:r>
            <a:r>
              <a:rPr lang="en-US" altLang="zh-CN" sz="2200" b="1" u="sng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存放</a:t>
            </a:r>
            <a:r>
              <a:rPr lang="zh-CN" altLang="en-US" sz="2200" b="1" u="sng" dirty="0">
                <a:latin typeface="宋体" panose="02010600030101010101" pitchFamily="2" charset="-122"/>
              </a:rPr>
              <a:t>被替换的块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减少下层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</a:rPr>
              <a:t>访问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缺失时，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查找</a:t>
            </a:r>
            <a:r>
              <a:rPr lang="en-US" altLang="zh-CN" sz="2200" b="1" dirty="0">
                <a:latin typeface="宋体" panose="02010600030101010101" pitchFamily="2" charset="-122"/>
              </a:rPr>
              <a:t>Victim</a:t>
            </a:r>
            <a:r>
              <a:rPr lang="zh-CN" altLang="en-US" sz="2200" b="1" dirty="0">
                <a:latin typeface="宋体" panose="02010600030101010101" pitchFamily="2" charset="-122"/>
              </a:rPr>
              <a:t>； 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100" dirty="0">
                <a:latin typeface="宋体" panose="02010600030101010101" pitchFamily="2" charset="-122"/>
              </a:rPr>
              <a:t>Victim</a:t>
            </a:r>
            <a:r>
              <a:rPr lang="zh-CN" altLang="en-US" sz="2200" b="1" dirty="0">
                <a:latin typeface="宋体" panose="02010600030101010101" pitchFamily="2" charset="-122"/>
              </a:rPr>
              <a:t>命中时，目标块</a:t>
            </a:r>
            <a:r>
              <a:rPr lang="zh-CN" altLang="en-US" sz="2200" b="1" u="sng" dirty="0">
                <a:latin typeface="宋体" panose="02010600030101010101" pitchFamily="2" charset="-122"/>
              </a:rPr>
              <a:t>移入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，否则</a:t>
            </a:r>
            <a:r>
              <a:rPr lang="zh-CN" altLang="en-US" sz="2200" b="1" u="sng" dirty="0">
                <a:latin typeface="宋体" panose="02010600030101010101" pitchFamily="2" charset="-122"/>
              </a:rPr>
              <a:t>调入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下层</a:t>
            </a:r>
            <a:r>
              <a:rPr lang="en-US" altLang="zh-CN" sz="1800" b="1" dirty="0">
                <a:latin typeface="宋体" panose="02010600030101010101" pitchFamily="2" charset="-122"/>
              </a:rPr>
              <a:t>MEM)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547664" y="2205032"/>
            <a:ext cx="5616625" cy="1512000"/>
            <a:chOff x="2339751" y="4142382"/>
            <a:chExt cx="5616625" cy="1512000"/>
          </a:xfrm>
        </p:grpSpPr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2916271" y="4142382"/>
              <a:ext cx="4104000" cy="1512000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491880" y="4365168"/>
              <a:ext cx="864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存储体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203848" y="4365168"/>
              <a:ext cx="288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目录表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7524368" y="4365208"/>
              <a:ext cx="432008" cy="93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下层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MEM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68" name="Text Box 21"/>
            <p:cNvSpPr txBox="1">
              <a:spLocks noChangeArrowheads="1"/>
            </p:cNvSpPr>
            <p:nvPr/>
          </p:nvSpPr>
          <p:spPr bwMode="auto">
            <a:xfrm>
              <a:off x="2375495" y="4941168"/>
              <a:ext cx="4572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2375495" y="4221112"/>
              <a:ext cx="468313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3131840" y="5085208"/>
              <a:ext cx="432000" cy="216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=?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3347864" y="4941184"/>
              <a:ext cx="0" cy="14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auto">
            <a:xfrm>
              <a:off x="4139952" y="4221104"/>
              <a:ext cx="0" cy="144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4355974" y="4724798"/>
              <a:ext cx="720169" cy="3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563888" y="5013200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3347864" y="5301208"/>
              <a:ext cx="0" cy="287338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>
              <a:off x="4139952" y="4221088"/>
              <a:ext cx="3600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5"/>
            <p:cNvSpPr>
              <a:spLocks noChangeShapeType="1"/>
            </p:cNvSpPr>
            <p:nvPr/>
          </p:nvSpPr>
          <p:spPr bwMode="auto">
            <a:xfrm flipH="1">
              <a:off x="7740352" y="4221104"/>
              <a:ext cx="0" cy="144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2339751" y="5199102"/>
              <a:ext cx="792000" cy="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2339752" y="4220640"/>
              <a:ext cx="1368000" cy="4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H="1">
              <a:off x="3707752" y="4221104"/>
              <a:ext cx="152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2"/>
            <p:cNvSpPr>
              <a:spLocks noChangeShapeType="1"/>
            </p:cNvSpPr>
            <p:nvPr/>
          </p:nvSpPr>
          <p:spPr bwMode="auto">
            <a:xfrm flipV="1">
              <a:off x="3563888" y="5229200"/>
              <a:ext cx="434975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3"/>
            <p:cNvSpPr>
              <a:spLocks noChangeShapeType="1"/>
            </p:cNvSpPr>
            <p:nvPr/>
          </p:nvSpPr>
          <p:spPr bwMode="auto">
            <a:xfrm flipV="1">
              <a:off x="3998530" y="4941168"/>
              <a:ext cx="0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 flipV="1">
              <a:off x="6876256" y="4509120"/>
              <a:ext cx="6481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5" name="直接箭头连接符 94"/>
            <p:cNvCxnSpPr/>
            <p:nvPr/>
          </p:nvCxnSpPr>
          <p:spPr bwMode="auto">
            <a:xfrm flipV="1">
              <a:off x="7740352" y="5301240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>
              <a:off x="2987824" y="5588342"/>
              <a:ext cx="4752548" cy="89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6"/>
            <p:cNvSpPr>
              <a:spLocks noChangeShapeType="1"/>
            </p:cNvSpPr>
            <p:nvPr/>
          </p:nvSpPr>
          <p:spPr bwMode="auto">
            <a:xfrm>
              <a:off x="2987824" y="5204119"/>
              <a:ext cx="0" cy="38636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箭头连接符 94"/>
            <p:cNvCxnSpPr/>
            <p:nvPr/>
          </p:nvCxnSpPr>
          <p:spPr bwMode="auto">
            <a:xfrm>
              <a:off x="6876256" y="4436765"/>
              <a:ext cx="648112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9" name="Text Box 28"/>
            <p:cNvSpPr txBox="1">
              <a:spLocks noChangeArrowheads="1"/>
            </p:cNvSpPr>
            <p:nvPr/>
          </p:nvSpPr>
          <p:spPr bwMode="auto">
            <a:xfrm>
              <a:off x="4954112" y="4221112"/>
              <a:ext cx="74635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替换时</a:t>
              </a:r>
              <a:endParaRPr lang="en-US" altLang="zh-CN" dirty="0"/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156176" y="5303142"/>
              <a:ext cx="792000" cy="28609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缺失时</a:t>
              </a:r>
              <a:endParaRPr lang="en-US" altLang="zh-CN" dirty="0"/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5076144" y="4581128"/>
              <a:ext cx="792000" cy="720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Victim</a:t>
              </a:r>
            </a:p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6084256" y="4292897"/>
              <a:ext cx="792000" cy="57626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写回</a:t>
              </a:r>
            </a:p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缓冲区</a:t>
              </a:r>
            </a:p>
          </p:txBody>
        </p:sp>
        <p:sp>
          <p:nvSpPr>
            <p:cNvPr id="93" name="Line 27"/>
            <p:cNvSpPr>
              <a:spLocks noChangeShapeType="1"/>
            </p:cNvSpPr>
            <p:nvPr/>
          </p:nvSpPr>
          <p:spPr bwMode="auto">
            <a:xfrm flipV="1">
              <a:off x="4355976" y="4509120"/>
              <a:ext cx="172827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 flipV="1">
              <a:off x="4355976" y="4437112"/>
              <a:ext cx="172828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4355976" y="4652837"/>
              <a:ext cx="720168" cy="29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47865" y="2900184"/>
            <a:ext cx="936191" cy="752948"/>
            <a:chOff x="4139952" y="4837534"/>
            <a:chExt cx="936191" cy="752948"/>
          </a:xfrm>
        </p:grpSpPr>
        <p:cxnSp>
          <p:nvCxnSpPr>
            <p:cNvPr id="54" name="直接箭头连接符 94"/>
            <p:cNvCxnSpPr/>
            <p:nvPr/>
          </p:nvCxnSpPr>
          <p:spPr bwMode="auto">
            <a:xfrm flipH="1" flipV="1">
              <a:off x="4788024" y="5199102"/>
              <a:ext cx="288119" cy="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>
              <a:off x="4139952" y="5202186"/>
              <a:ext cx="0" cy="3882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H="1" flipV="1">
              <a:off x="4355975" y="4868961"/>
              <a:ext cx="720168" cy="1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4353049" y="5085184"/>
              <a:ext cx="432000" cy="2160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=?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4139952" y="5199102"/>
              <a:ext cx="21309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559424" y="4837534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/>
                <a:t>Y</a:t>
              </a: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4569073" y="5302796"/>
              <a:ext cx="0" cy="287338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4569073" y="5302796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/>
                <a:t>N</a:t>
              </a:r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 flipH="1" flipV="1">
              <a:off x="4569049" y="4869184"/>
              <a:ext cx="0" cy="216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1619672" y="3789040"/>
            <a:ext cx="7256145" cy="13188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200" b="1" spc="-100" baseline="-18000" dirty="0">
                <a:latin typeface="宋体" panose="02010600030101010101" pitchFamily="2" charset="-122"/>
              </a:rPr>
              <a:t>$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spc="-100" dirty="0"/>
              <a:t>F</a:t>
            </a:r>
            <a:r>
              <a:rPr lang="en-US" altLang="zh-CN" sz="2200" b="1" spc="-100" baseline="-18000" dirty="0">
                <a:latin typeface="+mn-ea"/>
                <a:ea typeface="+mn-ea"/>
              </a:rPr>
              <a:t>$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 err="1"/>
              <a:t>H</a:t>
            </a:r>
            <a:r>
              <a:rPr lang="en-US" altLang="zh-CN" sz="2200" b="1" spc="-100" baseline="-18000" dirty="0" err="1">
                <a:latin typeface="+mn-ea"/>
              </a:rPr>
              <a:t>Victim</a:t>
            </a:r>
            <a:r>
              <a:rPr lang="en-US" altLang="zh-CN" sz="2200" b="1" spc="-100" dirty="0" err="1"/>
              <a:t>·</a:t>
            </a:r>
            <a:r>
              <a:rPr lang="en-US" altLang="zh-CN" sz="2200" b="1" i="1" spc="-100" dirty="0" err="1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200" b="1" spc="-100" baseline="-18000" dirty="0">
                <a:latin typeface="+mn-ea"/>
                <a:ea typeface="+mn-ea"/>
              </a:rPr>
              <a:t>Victim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2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(1</a:t>
            </a:r>
            <a:r>
              <a:rPr lang="zh-CN" altLang="en-US" sz="22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200" b="1" i="1" spc="-100" dirty="0" err="1">
                <a:solidFill>
                  <a:srgbClr val="990099"/>
                </a:solidFill>
              </a:rPr>
              <a:t>H</a:t>
            </a:r>
            <a:r>
              <a:rPr lang="en-US" altLang="zh-CN" sz="2200" b="1" spc="-100" baseline="-18000" dirty="0" err="1">
                <a:solidFill>
                  <a:srgbClr val="990099"/>
                </a:solidFill>
                <a:latin typeface="+mn-ea"/>
              </a:rPr>
              <a:t>Victim</a:t>
            </a:r>
            <a:r>
              <a:rPr lang="en-US" altLang="zh-CN" sz="22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200" b="1" spc="-100" dirty="0">
                <a:solidFill>
                  <a:srgbClr val="990099"/>
                </a:solidFill>
              </a:rPr>
              <a:t>·</a:t>
            </a:r>
            <a:r>
              <a:rPr lang="en-US" altLang="zh-CN" sz="2200" b="1" i="1" spc="-100" dirty="0">
                <a:solidFill>
                  <a:srgbClr val="990099"/>
                </a:solidFill>
              </a:rPr>
              <a:t>F</a:t>
            </a:r>
            <a:r>
              <a:rPr lang="en-US" altLang="zh-CN" sz="2200" b="1" spc="-100" baseline="-18000" dirty="0">
                <a:solidFill>
                  <a:srgbClr val="990099"/>
                </a:solidFill>
                <a:latin typeface="+mn-ea"/>
              </a:rPr>
              <a:t>$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缺失</a:t>
            </a:r>
            <a:endParaRPr lang="en-US" altLang="zh-CN" sz="2200" b="1" spc="-100" baseline="-180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i="1" dirty="0"/>
              <a:t>F</a:t>
            </a:r>
            <a:r>
              <a:rPr lang="zh-CN" altLang="en-US" sz="2200" b="1" dirty="0"/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(1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－</a:t>
            </a:r>
            <a:r>
              <a:rPr lang="en-US" altLang="zh-CN" sz="2200" b="1" i="1" spc="-100" dirty="0" err="1"/>
              <a:t>H</a:t>
            </a:r>
            <a:r>
              <a:rPr lang="en-US" altLang="zh-CN" sz="2200" b="1" spc="-100" baseline="-18000" dirty="0" err="1">
                <a:latin typeface="+mn-ea"/>
              </a:rPr>
              <a:t>Victim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F</a:t>
            </a:r>
            <a:r>
              <a:rPr lang="en-US" altLang="zh-CN" sz="2200" b="1" spc="-100" baseline="-18000" dirty="0">
                <a:latin typeface="+mn-ea"/>
              </a:rPr>
              <a:t>$</a:t>
            </a:r>
            <a:r>
              <a:rPr lang="zh-CN" altLang="en-US" sz="2200" b="1" dirty="0">
                <a:latin typeface="+mn-ea"/>
                <a:ea typeface="+mn-ea"/>
              </a:rPr>
              <a:t>，不影响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en-US" altLang="zh-CN" sz="1800" b="1" i="1" spc="-100" dirty="0">
                <a:sym typeface="+mn-ea"/>
              </a:rPr>
              <a:t>T</a:t>
            </a:r>
            <a:r>
              <a:rPr lang="zh-CN" altLang="en-US" sz="1800" b="1" spc="-100" baseline="-18000" dirty="0">
                <a:latin typeface="宋体" panose="02010600030101010101" pitchFamily="2" charset="-122"/>
                <a:sym typeface="+mn-ea"/>
              </a:rPr>
              <a:t>命中</a:t>
            </a:r>
            <a:r>
              <a:rPr lang="en-US" altLang="zh-CN" sz="1800" b="1" spc="-100" baseline="-18000" dirty="0">
                <a:latin typeface="+mn-ea"/>
                <a:sym typeface="+mn-ea"/>
              </a:rPr>
              <a:t>Victim</a:t>
            </a:r>
            <a:r>
              <a:rPr lang="zh-CN" altLang="en-US" sz="1800" b="1" spc="-100" dirty="0">
                <a:latin typeface="宋体" panose="02010600030101010101" pitchFamily="2" charset="-122"/>
                <a:sym typeface="+mn-ea"/>
              </a:rPr>
              <a:t>可优化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 同时查表，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200" b="1" baseline="-18000" dirty="0">
                <a:latin typeface="+mn-ea"/>
              </a:rPr>
              <a:t>Victim</a:t>
            </a:r>
            <a:r>
              <a:rPr lang="zh-CN" altLang="en-US" sz="22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200" b="1" baseline="-18000" dirty="0">
                <a:latin typeface="+mn-ea"/>
              </a:rPr>
              <a:t>Victim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查表</a:t>
            </a:r>
            <a:r>
              <a:rPr lang="en-US" altLang="zh-CN" sz="2200" b="1" dirty="0">
                <a:latin typeface="+mn-ea"/>
              </a:rPr>
              <a:t> </a:t>
            </a:r>
          </a:p>
        </p:txBody>
      </p:sp>
      <p:sp>
        <p:nvSpPr>
          <p:cNvPr id="98" name="Text Box 94"/>
          <p:cNvSpPr txBox="1">
            <a:spLocks noChangeArrowheads="1"/>
          </p:cNvSpPr>
          <p:nvPr/>
        </p:nvSpPr>
        <p:spPr bwMode="auto">
          <a:xfrm>
            <a:off x="755576" y="5085184"/>
            <a:ext cx="8136904" cy="895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599055" indent="-2599055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 </a:t>
            </a:r>
            <a:r>
              <a:rPr lang="zh-CN" altLang="en-US" sz="2200" b="1" dirty="0">
                <a:latin typeface="+mn-ea"/>
                <a:ea typeface="+mn-ea"/>
              </a:rPr>
              <a:t>几个块，全相联映射</a:t>
            </a:r>
            <a:endParaRPr lang="en-US" altLang="zh-CN" sz="2200" b="1" dirty="0">
              <a:latin typeface="+mn-ea"/>
              <a:ea typeface="+mn-ea"/>
            </a:endParaRPr>
          </a:p>
          <a:p>
            <a:pPr marL="2599055" indent="-2599055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lt"/>
              </a:rPr>
              <a:t>测试结果：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zh-CN" altLang="en-US" sz="2200" b="1" baseline="-18000" dirty="0">
                <a:latin typeface="+mn-ea"/>
                <a:ea typeface="+mn-ea"/>
              </a:rPr>
              <a:t>直接映射</a:t>
            </a:r>
            <a:r>
              <a:rPr lang="en-US" altLang="zh-CN" sz="2200" b="1" baseline="-18000" dirty="0">
                <a:latin typeface="+mn-ea"/>
                <a:ea typeface="+mn-ea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128</a:t>
            </a:r>
            <a:r>
              <a:rPr lang="zh-CN" altLang="en-US" sz="2200" b="1" dirty="0">
                <a:latin typeface="宋体" panose="02010600030101010101" pitchFamily="2" charset="-122"/>
              </a:rPr>
              <a:t>块、</a:t>
            </a:r>
            <a:r>
              <a:rPr lang="en-US" altLang="zh-CN" sz="2200" b="1" i="1" dirty="0" err="1"/>
              <a:t>S</a:t>
            </a:r>
            <a:r>
              <a:rPr lang="en-US" altLang="zh-CN" sz="2200" b="1" baseline="-18000" dirty="0" err="1">
                <a:latin typeface="+mn-ea"/>
                <a:ea typeface="+mn-ea"/>
              </a:rPr>
              <a:t>Victim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块的</a:t>
            </a:r>
            <a:r>
              <a:rPr lang="en-US" altLang="zh-CN" sz="2200" b="1" i="1" spc="-100" dirty="0">
                <a:solidFill>
                  <a:srgbClr val="990099"/>
                </a:solidFill>
              </a:rPr>
              <a:t> </a:t>
            </a:r>
            <a:r>
              <a:rPr lang="en-US" altLang="zh-CN" sz="2200" b="1" i="1" spc="-100" dirty="0" err="1"/>
              <a:t>H</a:t>
            </a:r>
            <a:r>
              <a:rPr lang="en-US" altLang="zh-CN" sz="2200" b="1" spc="-100" baseline="-18000" dirty="0" err="1">
                <a:latin typeface="+mn-ea"/>
              </a:rPr>
              <a:t>Victim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en-US" altLang="zh-CN" sz="2200" b="1" dirty="0">
                <a:latin typeface="宋体" panose="02010600030101010101" pitchFamily="2" charset="-122"/>
              </a:rPr>
              <a:t>20%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en-US" altLang="zh-CN" sz="2200" b="1" dirty="0">
                <a:latin typeface="宋体" panose="02010600030101010101" pitchFamily="2" charset="-122"/>
              </a:rPr>
              <a:t>90%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96" name="线形标注 2 36">
            <a:extLst>
              <a:ext uri="{FF2B5EF4-FFF2-40B4-BE49-F238E27FC236}">
                <a16:creationId xmlns:a16="http://schemas.microsoft.com/office/drawing/2014/main" id="{094953BD-2D3A-45DA-AFE8-C412CD68A5E4}"/>
              </a:ext>
            </a:extLst>
          </p:cNvPr>
          <p:cNvSpPr/>
          <p:nvPr/>
        </p:nvSpPr>
        <p:spPr bwMode="auto">
          <a:xfrm>
            <a:off x="7416480" y="5094480"/>
            <a:ext cx="1476000" cy="288000"/>
          </a:xfrm>
          <a:prstGeom prst="borderCallout2">
            <a:avLst>
              <a:gd name="adj1" fmla="val 54219"/>
              <a:gd name="adj2" fmla="val 193"/>
              <a:gd name="adj3" fmla="val 55072"/>
              <a:gd name="adj4" fmla="val -12951"/>
              <a:gd name="adj5" fmla="val -24378"/>
              <a:gd name="adj6" fmla="val -21559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800" b="1" i="1" spc="-100" dirty="0"/>
              <a:t>T</a:t>
            </a:r>
            <a:r>
              <a:rPr lang="zh-CN" altLang="en-US" sz="1800" b="1" spc="-100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+mn-ea"/>
                <a:ea typeface="+mn-ea"/>
              </a:rPr>
              <a:t>主要时延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ED36A2-3883-4A4B-5B7D-0E05D88EAFF6}"/>
              </a:ext>
            </a:extLst>
          </p:cNvPr>
          <p:cNvSpPr txBox="1"/>
          <p:nvPr/>
        </p:nvSpPr>
        <p:spPr>
          <a:xfrm>
            <a:off x="1403648" y="60212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/>
              <a:t>思考：同时查表，</a:t>
            </a:r>
            <a:r>
              <a:rPr lang="en-US" altLang="zh-CN" sz="1400" b="1" i="1" dirty="0"/>
              <a:t>T</a:t>
            </a:r>
            <a:r>
              <a:rPr lang="zh-CN" altLang="en-US" sz="1400" b="1" baseline="-18000" dirty="0">
                <a:latin typeface="宋体" panose="02010600030101010101" pitchFamily="2" charset="-122"/>
              </a:rPr>
              <a:t>命中</a:t>
            </a:r>
            <a:r>
              <a:rPr kumimoji="1" lang="en-US" altLang="zh-CN" sz="1400" b="1" kern="1200" baseline="-180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Victim</a:t>
            </a:r>
            <a:r>
              <a:rPr lang="zh-CN" altLang="en-US" sz="1400" b="1" dirty="0">
                <a:latin typeface="宋体" panose="02010600030101010101" pitchFamily="2" charset="-122"/>
              </a:rPr>
              <a:t>＝</a:t>
            </a:r>
            <a:r>
              <a:rPr lang="en-US" altLang="zh-CN" sz="1400" b="1" i="1" dirty="0"/>
              <a:t>T</a:t>
            </a:r>
            <a:r>
              <a:rPr lang="zh-CN" altLang="en-US" sz="1400" b="1" baseline="-18000" dirty="0">
                <a:latin typeface="宋体" panose="02010600030101010101" pitchFamily="2" charset="-122"/>
              </a:rPr>
              <a:t>命中</a:t>
            </a:r>
            <a:r>
              <a:rPr kumimoji="1" lang="en-US" altLang="zh-CN" sz="1400" b="1" kern="1200" baseline="-180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Victim</a:t>
            </a:r>
            <a:r>
              <a:rPr lang="zh-CN" altLang="en-US" sz="1400" b="1" dirty="0">
                <a:solidFill>
                  <a:srgbClr val="990099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1400" b="1" i="1" dirty="0"/>
              <a:t>T</a:t>
            </a:r>
            <a:r>
              <a:rPr lang="zh-CN" altLang="en-US" sz="1400" b="1" baseline="-18000" dirty="0">
                <a:latin typeface="宋体" panose="02010600030101010101" pitchFamily="2" charset="-122"/>
              </a:rPr>
              <a:t>查表</a:t>
            </a:r>
            <a:r>
              <a:rPr kumimoji="1" lang="en-US" altLang="zh-CN" sz="1400" b="1" kern="1200" baseline="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 </a:t>
            </a:r>
            <a:endParaRPr lang="en-US" altLang="zh-CN" sz="1400" b="1" baseline="-18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19672" y="2852936"/>
            <a:ext cx="6048616" cy="1224000"/>
            <a:chOff x="1619672" y="3069096"/>
            <a:chExt cx="6048616" cy="1224000"/>
          </a:xfrm>
        </p:grpSpPr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2411760" y="3069096"/>
              <a:ext cx="2880000" cy="1224000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2771800" y="3138972"/>
              <a:ext cx="936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kumimoji="0" lang="en-US" altLang="zh-CN" sz="20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3780008" y="3933224"/>
              <a:ext cx="864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kumimoji="0" lang="zh-CN" altLang="en-US" sz="1600" b="1" dirty="0">
                  <a:latin typeface="宋体" panose="02010600030101010101" pitchFamily="2" charset="-122"/>
                </a:rPr>
                <a:t>预取器</a:t>
              </a:r>
              <a:endParaRPr kumimoji="0"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7164288" y="3141104"/>
              <a:ext cx="504000" cy="10801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kumimoji="0" lang="zh-CN" altLang="en-US" sz="1600" b="1" dirty="0">
                  <a:latin typeface="宋体" panose="02010600030101010101" pitchFamily="2" charset="-122"/>
                </a:rPr>
                <a:t>下层</a:t>
              </a:r>
              <a:r>
                <a:rPr kumimoji="0" lang="en-US" altLang="zh-CN" sz="1600" b="1" dirty="0">
                  <a:latin typeface="宋体" panose="02010600030101010101" pitchFamily="2" charset="-122"/>
                </a:rPr>
                <a:t>MEM</a:t>
              </a:r>
              <a:endParaRPr kumimoji="0"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123800" y="3357128"/>
              <a:ext cx="648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2123800" y="3501144"/>
              <a:ext cx="648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1619672" y="3069184"/>
              <a:ext cx="504056" cy="79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kumimoji="0" lang="zh-CN" altLang="en-US" sz="1600" b="1" dirty="0">
                  <a:latin typeface="宋体" panose="02010600030101010101" pitchFamily="2" charset="-122"/>
                </a:rPr>
                <a:t>上层</a:t>
              </a:r>
              <a:r>
                <a:rPr kumimoji="0" lang="en-US" altLang="zh-CN" sz="1600" b="1" dirty="0">
                  <a:latin typeface="宋体" panose="02010600030101010101" pitchFamily="2" charset="-122"/>
                </a:rPr>
                <a:t>MEM</a:t>
              </a:r>
              <a:endParaRPr kumimoji="0"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2917557" cy="56095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、硬件预取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*工作过程：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预取算法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72208" y="799055"/>
            <a:ext cx="7092280" cy="2017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spc="-50" dirty="0">
                <a:latin typeface="宋体" panose="02010600030101010101" pitchFamily="2" charset="-122"/>
              </a:rPr>
              <a:t>信息访问前，用</a:t>
            </a:r>
            <a:r>
              <a:rPr lang="zh-CN" altLang="en-US" sz="2200" b="1" u="sng" spc="-50" dirty="0">
                <a:latin typeface="宋体" panose="02010600030101010101" pitchFamily="2" charset="-122"/>
              </a:rPr>
              <a:t>预取器</a:t>
            </a:r>
            <a:r>
              <a:rPr lang="en-US" altLang="zh-CN" sz="1800" b="1" spc="-50" dirty="0">
                <a:latin typeface="宋体" panose="02010600030101010101" pitchFamily="2" charset="-122"/>
              </a:rPr>
              <a:t>(</a:t>
            </a:r>
            <a:r>
              <a:rPr lang="en-US" altLang="zh-CN" sz="1800" b="1" spc="-50" dirty="0" err="1">
                <a:latin typeface="宋体" panose="02010600030101010101" pitchFamily="2" charset="-122"/>
              </a:rPr>
              <a:t>PreF,Prefetch</a:t>
            </a:r>
            <a:r>
              <a:rPr lang="en-US" altLang="zh-CN" sz="1800" b="1" spc="-50" dirty="0">
                <a:latin typeface="宋体" panose="02010600030101010101" pitchFamily="2" charset="-122"/>
              </a:rPr>
              <a:t>)</a:t>
            </a:r>
            <a:r>
              <a:rPr lang="zh-CN" altLang="en-US" sz="2200" b="1" spc="-50" dirty="0">
                <a:latin typeface="宋体" panose="02010600030101010101" pitchFamily="2" charset="-122"/>
              </a:rPr>
              <a:t>预先调入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spc="-50" dirty="0">
                <a:latin typeface="宋体" panose="02010600030101010101" pitchFamily="2" charset="-122"/>
              </a:rPr>
              <a:t>                    </a:t>
            </a:r>
            <a:r>
              <a:rPr lang="zh-CN" altLang="en-US" sz="1800" spc="-50" dirty="0">
                <a:latin typeface="宋体" panose="02010600030101010101" pitchFamily="2" charset="-122"/>
              </a:rPr>
              <a:t>└</a:t>
            </a:r>
            <a:r>
              <a:rPr lang="zh-CN" altLang="en-US" sz="1800" b="1" spc="-50" dirty="0">
                <a:latin typeface="宋体" panose="02010600030101010101" pitchFamily="2" charset="-122"/>
              </a:rPr>
              <a:t>←可放在</a:t>
            </a:r>
            <a:r>
              <a:rPr lang="en-US" altLang="zh-CN" sz="1800" b="1" spc="-50" dirty="0">
                <a:latin typeface="宋体" panose="02010600030101010101" pitchFamily="2" charset="-122"/>
              </a:rPr>
              <a:t>Cache</a:t>
            </a:r>
            <a:r>
              <a:rPr lang="zh-CN" altLang="en-US" sz="1800" b="1" spc="-50" dirty="0">
                <a:latin typeface="宋体" panose="02010600030101010101" pitchFamily="2" charset="-122"/>
              </a:rPr>
              <a:t>内部或外部</a:t>
            </a:r>
            <a:endParaRPr lang="en-US" altLang="zh-CN" spc="-50" dirty="0">
              <a:latin typeface="宋体" panose="02010600030101010101" pitchFamily="2" charset="-122"/>
            </a:endParaRPr>
          </a:p>
          <a:p>
            <a:pPr marL="895350" indent="-895350">
              <a:lnSpc>
                <a:spcPct val="125000"/>
              </a:lnSpc>
            </a:pPr>
            <a:r>
              <a:rPr lang="en-US" altLang="zh-CN" sz="2200" b="1" spc="-50" dirty="0">
                <a:latin typeface="宋体" panose="02010600030101010101" pitchFamily="2" charset="-122"/>
              </a:rPr>
              <a:t>Cache</a:t>
            </a:r>
            <a:r>
              <a:rPr lang="zh-CN" altLang="en-US" sz="2200" b="1" spc="-50" dirty="0">
                <a:latin typeface="宋体" panose="02010600030101010101" pitchFamily="2" charset="-122"/>
              </a:rPr>
              <a:t>缺失时，</a:t>
            </a:r>
            <a:r>
              <a:rPr lang="zh-CN" altLang="en-US" sz="2200" b="1" u="sng" spc="-50" dirty="0">
                <a:latin typeface="宋体" panose="02010600030101010101" pitchFamily="2" charset="-122"/>
              </a:rPr>
              <a:t>查找</a:t>
            </a:r>
            <a:r>
              <a:rPr lang="en-US" altLang="zh-CN" sz="2200" b="1" spc="-50" dirty="0" err="1">
                <a:latin typeface="宋体" panose="02010600030101010101" pitchFamily="2" charset="-122"/>
              </a:rPr>
              <a:t>PreF</a:t>
            </a:r>
            <a:r>
              <a:rPr lang="zh-CN" altLang="en-US" sz="2200" b="1" spc="-50" dirty="0">
                <a:latin typeface="宋体" panose="02010600030101010101" pitchFamily="2" charset="-122"/>
              </a:rPr>
              <a:t>；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 marL="895350" indent="-895350">
              <a:lnSpc>
                <a:spcPct val="125000"/>
              </a:lnSpc>
            </a:pPr>
            <a:r>
              <a:rPr lang="en-US" altLang="zh-CN" sz="2200" b="1" spc="-50" dirty="0" err="1">
                <a:latin typeface="宋体" panose="02010600030101010101" pitchFamily="2" charset="-122"/>
              </a:rPr>
              <a:t>PreF</a:t>
            </a:r>
            <a:r>
              <a:rPr lang="zh-CN" altLang="en-US" sz="2200" b="1" spc="-50" dirty="0">
                <a:latin typeface="宋体" panose="02010600030101010101" pitchFamily="2" charset="-122"/>
              </a:rPr>
              <a:t>命中时，目标块</a:t>
            </a:r>
            <a:r>
              <a:rPr lang="zh-CN" altLang="en-US" sz="2200" b="1" u="sng" spc="-50" dirty="0">
                <a:latin typeface="宋体" panose="02010600030101010101" pitchFamily="2" charset="-122"/>
              </a:rPr>
              <a:t>移入</a:t>
            </a:r>
            <a:r>
              <a:rPr lang="en-US" altLang="zh-CN" sz="2200" b="1" spc="-50" dirty="0">
                <a:latin typeface="宋体" panose="02010600030101010101" pitchFamily="2" charset="-122"/>
              </a:rPr>
              <a:t>Cache</a:t>
            </a:r>
            <a:r>
              <a:rPr lang="zh-CN" altLang="en-US" sz="2200" b="1" spc="-50" dirty="0">
                <a:latin typeface="宋体" panose="02010600030101010101" pitchFamily="2" charset="-122"/>
              </a:rPr>
              <a:t>，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 marL="895350" indent="-895350">
              <a:lnSpc>
                <a:spcPct val="125000"/>
              </a:lnSpc>
            </a:pPr>
            <a:r>
              <a:rPr lang="en-US" altLang="zh-CN" sz="2200" b="1" spc="-50" dirty="0" err="1">
                <a:latin typeface="宋体" panose="02010600030101010101" pitchFamily="2" charset="-122"/>
              </a:rPr>
              <a:t>PreF</a:t>
            </a:r>
            <a:r>
              <a:rPr lang="zh-CN" altLang="en-US" sz="2200" b="1" spc="-50" dirty="0">
                <a:latin typeface="宋体" panose="02010600030101010101" pitchFamily="2" charset="-122"/>
              </a:rPr>
              <a:t>缺失时，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Cache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发出</a:t>
            </a:r>
            <a:r>
              <a:rPr lang="zh-CN" altLang="en-US" sz="22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调入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请求、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PreF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发出</a:t>
            </a:r>
            <a:r>
              <a:rPr lang="zh-CN" altLang="en-US" sz="22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预取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请求</a:t>
            </a:r>
            <a:endParaRPr lang="en-US" altLang="zh-CN" sz="2200" b="1" spc="-100" dirty="0">
              <a:latin typeface="宋体" panose="02010600030101010101" pitchFamily="2" charset="-122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2195736" y="4149080"/>
            <a:ext cx="6503765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有多种，如下个块，或根据最近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次缺失地址选择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8051857" cy="13188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spc="-100" dirty="0"/>
              <a:t>F</a:t>
            </a:r>
            <a:r>
              <a:rPr lang="en-US" altLang="zh-CN" sz="2200" b="1" spc="-100" baseline="-18000" dirty="0">
                <a:latin typeface="+mn-ea"/>
              </a:rPr>
              <a:t>$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H</a:t>
            </a:r>
            <a:r>
              <a:rPr lang="zh-CN" altLang="en-US" sz="2200" b="1" spc="-100" baseline="-18000" dirty="0"/>
              <a:t>预取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+mn-ea"/>
                <a:ea typeface="+mn-ea"/>
              </a:rPr>
              <a:t>预取器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2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(1</a:t>
            </a:r>
            <a:r>
              <a:rPr lang="zh-CN" altLang="en-US" sz="22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200" b="1" i="1" spc="-100" dirty="0">
                <a:solidFill>
                  <a:srgbClr val="990099"/>
                </a:solidFill>
              </a:rPr>
              <a:t>H</a:t>
            </a:r>
            <a:r>
              <a:rPr lang="zh-CN" altLang="en-US" sz="2200" b="1" spc="-100" baseline="-18000" dirty="0">
                <a:solidFill>
                  <a:srgbClr val="990099"/>
                </a:solidFill>
                <a:latin typeface="+mn-ea"/>
              </a:rPr>
              <a:t>预取</a:t>
            </a:r>
            <a:r>
              <a:rPr lang="en-US" altLang="zh-CN" sz="22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200" b="1" spc="-100" dirty="0">
                <a:solidFill>
                  <a:srgbClr val="990099"/>
                </a:solidFill>
              </a:rPr>
              <a:t>·</a:t>
            </a:r>
            <a:r>
              <a:rPr lang="en-US" altLang="zh-CN" sz="2200" b="1" i="1" spc="-100" dirty="0">
                <a:solidFill>
                  <a:srgbClr val="990099"/>
                </a:solidFill>
              </a:rPr>
              <a:t>F</a:t>
            </a:r>
            <a:r>
              <a:rPr lang="en-US" altLang="zh-CN" sz="2200" b="1" spc="-100" baseline="-18000" dirty="0">
                <a:solidFill>
                  <a:srgbClr val="990099"/>
                </a:solidFill>
                <a:latin typeface="+mn-ea"/>
              </a:rPr>
              <a:t>$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endParaRPr lang="en-US" altLang="zh-CN" sz="2200" b="1" spc="-100" dirty="0">
              <a:latin typeface="宋体" panose="02010600030101010101" pitchFamily="2" charset="-122"/>
              <a:sym typeface="Symbol" panose="05050102010706020507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100" dirty="0">
                <a:latin typeface="+mn-ea"/>
                <a:ea typeface="+mn-ea"/>
              </a:rPr>
              <a:t>       </a:t>
            </a:r>
            <a:r>
              <a:rPr lang="zh-CN" altLang="en-US" sz="2200" b="1" spc="-100" dirty="0">
                <a:latin typeface="+mn-ea"/>
                <a:ea typeface="+mn-ea"/>
              </a:rPr>
              <a:t> 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spc="-100" dirty="0">
                <a:solidFill>
                  <a:srgbClr val="990099"/>
                </a:solidFill>
                <a:latin typeface="+mn-lt"/>
              </a:rPr>
              <a:t>k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 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(MEM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空闲时</a:t>
            </a:r>
            <a:r>
              <a:rPr lang="en-US" altLang="zh-CN" sz="1800" b="1" i="1" spc="-100" dirty="0"/>
              <a:t>k 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0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、预取未完成时</a:t>
            </a:r>
            <a:r>
              <a:rPr lang="en-US" altLang="zh-CN" sz="1800" b="1" i="1" spc="-100" dirty="0"/>
              <a:t>k </a:t>
            </a:r>
            <a:r>
              <a:rPr lang="zh-CN" altLang="en-US" sz="1800" b="1" spc="-100" dirty="0"/>
              <a:t>＞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0)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   </a:t>
            </a:r>
            <a:r>
              <a:rPr lang="en-US" altLang="zh-CN" sz="2200" b="1" i="1" spc="-100" dirty="0"/>
              <a:t>F</a:t>
            </a:r>
            <a:r>
              <a:rPr lang="zh-CN" altLang="en-US" sz="2200" b="1" spc="-100" dirty="0"/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(1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－</a:t>
            </a:r>
            <a:r>
              <a:rPr lang="en-US" altLang="zh-CN" sz="2200" b="1" i="1" spc="-100" dirty="0"/>
              <a:t>H</a:t>
            </a:r>
            <a:r>
              <a:rPr lang="zh-CN" altLang="en-US" sz="2200" b="1" spc="-100" baseline="-18000" dirty="0">
                <a:latin typeface="+mn-ea"/>
              </a:rPr>
              <a:t>预取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F</a:t>
            </a:r>
            <a:r>
              <a:rPr lang="en-US" altLang="zh-CN" sz="2200" b="1" spc="-100" baseline="-18000" dirty="0">
                <a:latin typeface="+mn-ea"/>
              </a:rPr>
              <a:t>$</a:t>
            </a:r>
            <a:r>
              <a:rPr lang="zh-CN" altLang="en-US" sz="2200" b="1" spc="-100" dirty="0"/>
              <a:t>，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spc="-100" dirty="0"/>
              <a:t>可能↑ ，不影响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1800" b="1" spc="-100" dirty="0">
                <a:latin typeface="+mn-ea"/>
                <a:ea typeface="+mn-ea"/>
              </a:rPr>
              <a:t>(</a:t>
            </a:r>
            <a:r>
              <a:rPr lang="en-US" altLang="zh-CN" sz="1800" b="1" i="1" spc="-100" dirty="0"/>
              <a:t>T</a:t>
            </a:r>
            <a:r>
              <a:rPr lang="zh-CN" altLang="en-US" sz="1800" b="1" spc="-100" baseline="-18000" dirty="0">
                <a:latin typeface="+mn-ea"/>
              </a:rPr>
              <a:t>预取器</a:t>
            </a:r>
            <a:r>
              <a:rPr lang="zh-CN" altLang="en-US" sz="1800" b="1" spc="-100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spc="-100" dirty="0">
                <a:latin typeface="+mn-ea"/>
                <a:sym typeface="+mn-ea"/>
              </a:rPr>
              <a:t>可优化</a:t>
            </a:r>
            <a:r>
              <a:rPr lang="en-US" altLang="zh-CN" sz="1800" b="1" spc="-100" dirty="0">
                <a:latin typeface="+mn-ea"/>
                <a:ea typeface="+mn-ea"/>
              </a:rPr>
              <a:t>)</a:t>
            </a:r>
            <a:endParaRPr lang="en-US" altLang="zh-CN" b="1" spc="-100" dirty="0"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1701" y="3068960"/>
            <a:ext cx="3462099" cy="864095"/>
            <a:chOff x="3701701" y="3212976"/>
            <a:chExt cx="3462099" cy="864095"/>
          </a:xfrm>
        </p:grpSpPr>
        <p:cxnSp>
          <p:nvCxnSpPr>
            <p:cNvPr id="46" name="直接箭头连接符 15"/>
            <p:cNvCxnSpPr/>
            <p:nvPr/>
          </p:nvCxnSpPr>
          <p:spPr bwMode="auto">
            <a:xfrm flipV="1">
              <a:off x="4644008" y="3357055"/>
              <a:ext cx="2232000" cy="576000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141"/>
            <p:cNvSpPr txBox="1">
              <a:spLocks noChangeArrowheads="1"/>
            </p:cNvSpPr>
            <p:nvPr/>
          </p:nvSpPr>
          <p:spPr bwMode="auto">
            <a:xfrm>
              <a:off x="4139992" y="3429000"/>
              <a:ext cx="360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Hit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>
              <a:off x="3923928" y="3357846"/>
              <a:ext cx="0" cy="50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2"/>
            <p:cNvCxnSpPr/>
            <p:nvPr/>
          </p:nvCxnSpPr>
          <p:spPr bwMode="auto">
            <a:xfrm flipH="1" flipV="1">
              <a:off x="4067944" y="3212976"/>
              <a:ext cx="33" cy="6481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Text Box 141"/>
            <p:cNvSpPr txBox="1">
              <a:spLocks noChangeArrowheads="1"/>
            </p:cNvSpPr>
            <p:nvPr/>
          </p:nvSpPr>
          <p:spPr bwMode="auto">
            <a:xfrm>
              <a:off x="5328000" y="3717031"/>
              <a:ext cx="1512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预取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空闲时完成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53" name="Text Box 141"/>
            <p:cNvSpPr txBox="1">
              <a:spLocks noChangeArrowheads="1"/>
            </p:cNvSpPr>
            <p:nvPr/>
          </p:nvSpPr>
          <p:spPr bwMode="auto">
            <a:xfrm>
              <a:off x="5328000" y="3378447"/>
              <a:ext cx="432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调入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3701701" y="3356137"/>
              <a:ext cx="3462099" cy="8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4572000" y="371704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Text Box 141"/>
            <p:cNvSpPr txBox="1">
              <a:spLocks noChangeArrowheads="1"/>
            </p:cNvSpPr>
            <p:nvPr/>
          </p:nvSpPr>
          <p:spPr bwMode="auto">
            <a:xfrm>
              <a:off x="4644064" y="3430710"/>
              <a:ext cx="504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Miss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H="1">
              <a:off x="3707800" y="3212976"/>
              <a:ext cx="34560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33"/>
            <p:cNvCxnSpPr/>
            <p:nvPr/>
          </p:nvCxnSpPr>
          <p:spPr bwMode="auto">
            <a:xfrm rot="10800000" flipV="1">
              <a:off x="4644272" y="3212976"/>
              <a:ext cx="2376000" cy="864095"/>
            </a:xfrm>
            <a:prstGeom prst="bentConnector3">
              <a:avLst>
                <a:gd name="adj1" fmla="val 10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H="1">
              <a:off x="4068000" y="3645024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菱形 53"/>
            <p:cNvSpPr/>
            <p:nvPr/>
          </p:nvSpPr>
          <p:spPr bwMode="auto">
            <a:xfrm>
              <a:off x="4500008" y="3573016"/>
              <a:ext cx="144000" cy="144016"/>
            </a:xfrm>
            <a:prstGeom prst="diamond">
              <a:avLst/>
            </a:prstGeom>
            <a:solidFill>
              <a:schemeClr val="bg1"/>
            </a:solidFill>
            <a:ln w="15875" cmpd="sng">
              <a:solidFill>
                <a:srgbClr val="990099"/>
              </a:solidFill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4644263" y="3645008"/>
              <a:ext cx="50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141760" y="3357846"/>
              <a:ext cx="6304" cy="5734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37" name="线形标注 2 36"/>
          <p:cNvSpPr/>
          <p:nvPr/>
        </p:nvSpPr>
        <p:spPr bwMode="auto">
          <a:xfrm>
            <a:off x="7668488" y="2060880"/>
            <a:ext cx="1296000" cy="288000"/>
          </a:xfrm>
          <a:prstGeom prst="borderCallout2">
            <a:avLst>
              <a:gd name="adj1" fmla="val 54219"/>
              <a:gd name="adj2" fmla="val 193"/>
              <a:gd name="adj3" fmla="val 55072"/>
              <a:gd name="adj4" fmla="val -18234"/>
              <a:gd name="adj5" fmla="val 140525"/>
              <a:gd name="adj6" fmla="val -2636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优先级较低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2708920"/>
            <a:ext cx="2736304" cy="21501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*预取器的大小：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*应用举例：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7504" y="404664"/>
            <a:ext cx="8784976" cy="8233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85838" indent="-985838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latin typeface="+mn-ea"/>
                <a:ea typeface="+mn-ea"/>
              </a:rPr>
              <a:t>某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i="1" dirty="0"/>
              <a:t>T</a:t>
            </a:r>
            <a:r>
              <a:rPr lang="zh-CN" altLang="en-US" sz="2000" b="1" baseline="-20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50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>
                <a:latin typeface="+mn-lt"/>
              </a:rPr>
              <a:t>F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1.1%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zh-CN" altLang="en-US" sz="2000" b="1" dirty="0">
                <a:latin typeface="+mn-ea"/>
              </a:rPr>
              <a:t>采用硬件预取技术后，预取器命中需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i="1" dirty="0"/>
              <a:t>H</a:t>
            </a:r>
            <a:r>
              <a:rPr lang="zh-CN" altLang="en-US" sz="2000" b="1" baseline="-20000" dirty="0">
                <a:latin typeface="宋体" panose="02010600030101010101" pitchFamily="2" charset="-122"/>
              </a:rPr>
              <a:t>预取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25%</a:t>
            </a:r>
            <a:r>
              <a:rPr lang="zh-CN" altLang="en-US" sz="2000" b="1" dirty="0">
                <a:latin typeface="宋体" panose="02010600030101010101" pitchFamily="2" charset="-122"/>
              </a:rPr>
              <a:t>；求优化后的缺失率。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7504" y="1196752"/>
            <a:ext cx="8928992" cy="1515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解：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en-US" altLang="zh-CN" sz="2000" b="1" dirty="0">
                <a:latin typeface="+mn-lt"/>
                <a:ea typeface="+mn-ea"/>
                <a:sym typeface="Symbol" panose="05050102010706020507"/>
              </a:rPr>
              <a:t>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·</a:t>
            </a:r>
            <a:r>
              <a:rPr lang="en-US" altLang="zh-CN" sz="2000" b="1" i="1" dirty="0"/>
              <a:t>H</a:t>
            </a:r>
            <a:r>
              <a:rPr lang="zh-CN" altLang="en-US" sz="2000" b="1" baseline="-18000" dirty="0"/>
              <a:t>预取</a:t>
            </a:r>
            <a:r>
              <a:rPr lang="en-US" altLang="zh-CN" sz="2000" b="1" dirty="0"/>
              <a:t>·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/>
              <a:t>预取器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·</a:t>
            </a:r>
            <a:r>
              <a:rPr lang="en-US" altLang="zh-CN" sz="2000" b="1" dirty="0">
                <a:latin typeface="+mn-ea"/>
                <a:ea typeface="+mn-ea"/>
              </a:rPr>
              <a:t>(1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i="1" dirty="0"/>
              <a:t>H</a:t>
            </a:r>
            <a:r>
              <a:rPr lang="zh-CN" altLang="en-US" sz="2000" b="1" baseline="-18000" dirty="0"/>
              <a:t>预取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en-US" altLang="zh-CN" sz="2000" b="1" dirty="0"/>
              <a:t>·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       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1.1%*25%*1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1.1%*(1</a:t>
            </a:r>
            <a:r>
              <a:rPr lang="zh-CN" altLang="en-US" sz="2000" b="1" dirty="0">
                <a:latin typeface="+mn-ea"/>
              </a:rPr>
              <a:t>－</a:t>
            </a:r>
            <a:r>
              <a:rPr lang="en-US" altLang="zh-CN" sz="2000" b="1" dirty="0">
                <a:latin typeface="宋体" panose="02010600030101010101" pitchFamily="2" charset="-122"/>
              </a:rPr>
              <a:t>25%)*50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1.415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en-US" altLang="zh-CN" sz="2000" b="1" dirty="0">
                <a:sym typeface="Symbol" panose="05050102010706020507"/>
              </a:rPr>
              <a:t>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 F</a:t>
            </a:r>
            <a:r>
              <a:rPr lang="en-US" altLang="zh-CN" sz="2000" b="1" i="1" dirty="0">
                <a:sym typeface="Symbol" panose="05050102010706020507"/>
              </a:rPr>
              <a:t> </a:t>
            </a:r>
            <a:r>
              <a:rPr lang="en-US" altLang="zh-CN" sz="2000" b="1" dirty="0"/>
              <a:t>·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F</a:t>
            </a:r>
            <a:r>
              <a:rPr lang="en-US" altLang="zh-CN" sz="2000" b="1" i="1" dirty="0">
                <a:sym typeface="Symbol" panose="05050102010706020507"/>
              </a:rPr>
              <a:t> 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(1.415</a:t>
            </a:r>
            <a:r>
              <a:rPr lang="zh-CN" altLang="en-US" sz="2000" b="1" dirty="0">
                <a:latin typeface="+mn-ea"/>
              </a:rPr>
              <a:t>－</a:t>
            </a:r>
            <a:r>
              <a:rPr lang="en-US" altLang="zh-CN" sz="2000" b="1" dirty="0">
                <a:latin typeface="宋体" panose="02010600030101010101" pitchFamily="2" charset="-122"/>
              </a:rPr>
              <a:t>1)/50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0.83%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i="1" dirty="0">
                <a:latin typeface="宋体" panose="02010600030101010101" pitchFamily="2" charset="-122"/>
              </a:rPr>
              <a:t>                          </a:t>
            </a:r>
            <a:r>
              <a:rPr lang="en-US" altLang="zh-CN" sz="2000" b="1" i="1" dirty="0"/>
              <a:t> F</a:t>
            </a:r>
            <a:r>
              <a:rPr lang="zh-CN" altLang="en-US" sz="2000" b="1" dirty="0"/>
              <a:t>↓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(1.1</a:t>
            </a:r>
            <a:r>
              <a:rPr lang="zh-CN" altLang="en-US" sz="2000" b="1" dirty="0">
                <a:latin typeface="+mn-ea"/>
              </a:rPr>
              <a:t>－</a:t>
            </a:r>
            <a:r>
              <a:rPr lang="en-US" altLang="zh-CN" sz="2000" b="1" dirty="0">
                <a:latin typeface="宋体" panose="02010600030101010101" pitchFamily="2" charset="-122"/>
              </a:rPr>
              <a:t>0.83)/1.1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24.6%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27584" y="2708920"/>
            <a:ext cx="8208912" cy="2996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几行，全相联映射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测试结果：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256</a:t>
            </a:r>
            <a:r>
              <a:rPr lang="zh-CN" altLang="en-US" sz="2200" b="1" dirty="0">
                <a:latin typeface="宋体" panose="02010600030101010101" pitchFamily="2" charset="-122"/>
              </a:rPr>
              <a:t>行、</a:t>
            </a:r>
            <a:r>
              <a:rPr lang="en-US" altLang="zh-CN" sz="2200" b="1" i="1" dirty="0"/>
              <a:t> n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I$</a:t>
            </a:r>
            <a:r>
              <a:rPr lang="zh-CN" altLang="en-US" sz="2200" b="1" dirty="0">
                <a:latin typeface="宋体" panose="02010600030101010101" pitchFamily="2" charset="-122"/>
              </a:rPr>
              <a:t>中，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 err="1">
                <a:latin typeface="宋体" panose="02010600030101010101" pitchFamily="2" charset="-122"/>
              </a:rPr>
              <a:t>FBuff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时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zh-CN" altLang="en-US" sz="2200" b="1" dirty="0">
                <a:latin typeface="+mn-lt"/>
              </a:rPr>
              <a:t>↓＝</a:t>
            </a:r>
            <a:r>
              <a:rPr lang="en-US" altLang="zh-CN" sz="2200" b="1" dirty="0">
                <a:latin typeface="宋体" panose="02010600030101010101" pitchFamily="2" charset="-122"/>
              </a:rPr>
              <a:t>15</a:t>
            </a:r>
            <a:r>
              <a:rPr lang="zh-CN" altLang="en-US" sz="2200" b="1" dirty="0">
                <a:latin typeface="宋体" panose="02010600030101010101" pitchFamily="2" charset="-122"/>
              </a:rPr>
              <a:t>～</a:t>
            </a:r>
            <a:r>
              <a:rPr lang="en-US" altLang="zh-CN" sz="2200" b="1" dirty="0">
                <a:latin typeface="宋体" panose="02010600030101010101" pitchFamily="2" charset="-122"/>
              </a:rPr>
              <a:t>25%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                 </a:t>
            </a:r>
            <a:r>
              <a:rPr lang="en-US" altLang="zh-CN" sz="2200" b="1" dirty="0" err="1">
                <a:latin typeface="宋体" panose="02010600030101010101" pitchFamily="2" charset="-122"/>
              </a:rPr>
              <a:t>FBuff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时</a:t>
            </a:r>
            <a:r>
              <a:rPr lang="en-US" altLang="zh-CN" sz="2200" b="1" i="1" dirty="0"/>
              <a:t>F</a:t>
            </a:r>
            <a:r>
              <a:rPr lang="zh-CN" altLang="en-US" sz="2200" b="1" dirty="0"/>
              <a:t>↓＝</a:t>
            </a:r>
            <a:r>
              <a:rPr lang="en-US" altLang="zh-CN" sz="2200" b="1" dirty="0">
                <a:latin typeface="宋体" panose="02010600030101010101" pitchFamily="2" charset="-122"/>
              </a:rPr>
              <a:t>50%</a:t>
            </a:r>
            <a:r>
              <a:rPr lang="zh-CN" altLang="en-US" sz="2200" b="1" dirty="0">
                <a:latin typeface="宋体" panose="02010600030101010101" pitchFamily="2" charset="-122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2048</a:t>
            </a:r>
            <a:r>
              <a:rPr lang="zh-CN" altLang="en-US" sz="2200" b="1" dirty="0">
                <a:latin typeface="宋体" panose="02010600030101010101" pitchFamily="2" charset="-122"/>
              </a:rPr>
              <a:t>行、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D$</a:t>
            </a:r>
            <a:r>
              <a:rPr lang="zh-CN" altLang="en-US" sz="2200" b="1" dirty="0">
                <a:latin typeface="宋体" panose="02010600030101010101" pitchFamily="2" charset="-122"/>
              </a:rPr>
              <a:t>中，</a:t>
            </a:r>
            <a:r>
              <a:rPr lang="en-US" altLang="zh-CN" sz="2200" b="1" dirty="0" err="1">
                <a:latin typeface="宋体" panose="02010600030101010101" pitchFamily="2" charset="-122"/>
              </a:rPr>
              <a:t>FBuff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zh-CN" altLang="en-US" sz="2200" b="1" dirty="0">
                <a:latin typeface="宋体" panose="02010600030101010101" pitchFamily="2" charset="-122"/>
              </a:rPr>
              <a:t>时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zh-CN" altLang="en-US" sz="2200" b="1" dirty="0">
                <a:latin typeface="+mn-lt"/>
              </a:rPr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＞</a:t>
            </a:r>
            <a:r>
              <a:rPr lang="en-US" altLang="zh-CN" sz="2200" b="1" dirty="0">
                <a:latin typeface="宋体" panose="02010600030101010101" pitchFamily="2" charset="-122"/>
              </a:rPr>
              <a:t>50%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Core 2</a:t>
            </a:r>
            <a:r>
              <a:rPr lang="zh-CN" altLang="en-US" sz="2200" b="1" dirty="0">
                <a:latin typeface="宋体" panose="02010600030101010101" pitchFamily="2" charset="-122"/>
              </a:rPr>
              <a:t>有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zh-CN" altLang="en-US" sz="2200" b="1" dirty="0">
                <a:latin typeface="宋体" panose="02010600030101010101" pitchFamily="2" charset="-122"/>
              </a:rPr>
              <a:t>个预取器</a:t>
            </a:r>
            <a:r>
              <a:rPr lang="en-US" altLang="zh-CN" sz="1800" b="1" dirty="0">
                <a:latin typeface="宋体" panose="02010600030101010101" pitchFamily="2" charset="-122"/>
              </a:rPr>
              <a:t>{(L1-I$*1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dirty="0">
                <a:latin typeface="宋体" panose="02010600030101010101" pitchFamily="2" charset="-122"/>
              </a:rPr>
              <a:t>L1-D$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*2</a:t>
            </a:r>
            <a:r>
              <a:rPr lang="en-US" altLang="zh-CN" sz="1800" b="1" dirty="0">
                <a:latin typeface="宋体" panose="02010600030101010101" pitchFamily="2" charset="-122"/>
              </a:rPr>
              <a:t>)*2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dirty="0">
                <a:latin typeface="宋体" panose="02010600030101010101" pitchFamily="2" charset="-122"/>
              </a:rPr>
              <a:t>L2$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*2</a:t>
            </a:r>
            <a:r>
              <a:rPr lang="en-US" altLang="zh-CN" sz="1800" b="1" dirty="0">
                <a:latin typeface="宋体" panose="02010600030101010101" pitchFamily="2" charset="-122"/>
              </a:rPr>
              <a:t>}</a:t>
            </a:r>
            <a:r>
              <a:rPr lang="zh-CN" altLang="en-US" sz="2200" b="1" dirty="0">
                <a:latin typeface="宋体" panose="02010600030101010101" pitchFamily="2" charset="-122"/>
              </a:rPr>
              <a:t>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L1$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L2$</a:t>
            </a:r>
            <a:r>
              <a:rPr lang="zh-CN" altLang="en-US" sz="2200" b="1" dirty="0">
                <a:latin typeface="宋体" panose="02010600030101010101" pitchFamily="2" charset="-122"/>
              </a:rPr>
              <a:t>的预取器采用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不同</a:t>
            </a:r>
            <a:r>
              <a:rPr lang="zh-CN" altLang="en-US" sz="2200" b="1" dirty="0">
                <a:latin typeface="宋体" panose="02010600030101010101" pitchFamily="2" charset="-122"/>
              </a:rPr>
              <a:t>的预取算法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2" name="线形标注 2 36">
            <a:extLst>
              <a:ext uri="{FF2B5EF4-FFF2-40B4-BE49-F238E27FC236}">
                <a16:creationId xmlns:a16="http://schemas.microsoft.com/office/drawing/2014/main" id="{7CD032B4-7238-4B01-98DF-B21ED098D969}"/>
              </a:ext>
            </a:extLst>
          </p:cNvPr>
          <p:cNvSpPr/>
          <p:nvPr/>
        </p:nvSpPr>
        <p:spPr bwMode="auto">
          <a:xfrm>
            <a:off x="3275856" y="4581160"/>
            <a:ext cx="1656000" cy="288000"/>
          </a:xfrm>
          <a:prstGeom prst="borderCallout2">
            <a:avLst>
              <a:gd name="adj1" fmla="val 46835"/>
              <a:gd name="adj2" fmla="val 99736"/>
              <a:gd name="adj3" fmla="val 50150"/>
              <a:gd name="adj4" fmla="val 112224"/>
              <a:gd name="adj5" fmla="val 150369"/>
              <a:gd name="adj6" fmla="val 11948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个源</a:t>
            </a:r>
            <a:r>
              <a:rPr lang="en-US" altLang="zh-CN" sz="1800" b="1" dirty="0">
                <a:solidFill>
                  <a:srgbClr val="0070C0"/>
                </a:solidFill>
                <a:latin typeface="+mn-ea"/>
                <a:ea typeface="+mn-ea"/>
              </a:rPr>
              <a:t>OPD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指令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16" name="线形标注 2 36">
            <a:extLst>
              <a:ext uri="{FF2B5EF4-FFF2-40B4-BE49-F238E27FC236}">
                <a16:creationId xmlns:a16="http://schemas.microsoft.com/office/drawing/2014/main" id="{779DE3EF-E619-4171-89BE-238A32F4834F}"/>
              </a:ext>
            </a:extLst>
          </p:cNvPr>
          <p:cNvSpPr/>
          <p:nvPr/>
        </p:nvSpPr>
        <p:spPr bwMode="auto">
          <a:xfrm>
            <a:off x="6732240" y="4581128"/>
            <a:ext cx="1692000" cy="288000"/>
          </a:xfrm>
          <a:prstGeom prst="borderCallout2">
            <a:avLst>
              <a:gd name="adj1" fmla="val 51757"/>
              <a:gd name="adj2" fmla="val -389"/>
              <a:gd name="adj3" fmla="val 50150"/>
              <a:gd name="adj4" fmla="val -14231"/>
              <a:gd name="adj5" fmla="val 142986"/>
              <a:gd name="adj6" fmla="val -18302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个核</a:t>
            </a:r>
            <a:r>
              <a:rPr lang="zh-CN" altLang="en-US" sz="1800" b="1" dirty="0">
                <a:latin typeface="+mn-ea"/>
                <a:ea typeface="+mn-ea"/>
              </a:rPr>
              <a:t>无局部性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31840" y="1844896"/>
            <a:ext cx="5076368" cy="1224064"/>
            <a:chOff x="4139952" y="2204936"/>
            <a:chExt cx="5076368" cy="1224064"/>
          </a:xfrm>
        </p:grpSpPr>
        <p:sp>
          <p:nvSpPr>
            <p:cNvPr id="10" name="椭圆 9"/>
            <p:cNvSpPr/>
            <p:nvPr/>
          </p:nvSpPr>
          <p:spPr bwMode="auto">
            <a:xfrm>
              <a:off x="6948264" y="2204936"/>
              <a:ext cx="360000" cy="540000"/>
            </a:xfrm>
            <a:prstGeom prst="ellipse">
              <a:avLst/>
            </a:prstGeom>
            <a:solidFill>
              <a:srgbClr val="CCFFFF"/>
            </a:solidFill>
            <a:ln w="15875" cmpd="sng">
              <a:solidFill>
                <a:srgbClr val="990099"/>
              </a:solidFill>
              <a:prstDash val="sysDash"/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4139952" y="2204936"/>
              <a:ext cx="360000" cy="540000"/>
            </a:xfrm>
            <a:prstGeom prst="ellipse">
              <a:avLst/>
            </a:prstGeom>
            <a:solidFill>
              <a:srgbClr val="CCFFFF"/>
            </a:solidFill>
            <a:ln w="15875" cmpd="sng">
              <a:solidFill>
                <a:srgbClr val="990099"/>
              </a:solidFill>
              <a:prstDash val="sysDash"/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线形标注 2 31"/>
            <p:cNvSpPr/>
            <p:nvPr/>
          </p:nvSpPr>
          <p:spPr bwMode="auto">
            <a:xfrm>
              <a:off x="4644008" y="3213000"/>
              <a:ext cx="1800000" cy="216000"/>
            </a:xfrm>
            <a:prstGeom prst="borderCallout2">
              <a:avLst>
                <a:gd name="adj1" fmla="val 47821"/>
                <a:gd name="adj2" fmla="val -385"/>
                <a:gd name="adj3" fmla="val 46911"/>
                <a:gd name="adj4" fmla="val -9654"/>
                <a:gd name="adj5" fmla="val -210245"/>
                <a:gd name="adj6" fmla="val -16707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36000" tIns="18000" rIns="36000" bIns="18000" numCol="1" rtlCol="0" anchor="ctr" anchorCtr="0" compatLnSpc="1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前瞻指令</a:t>
              </a: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(</a:t>
              </a:r>
              <a:r>
                <a: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编译时</a:t>
              </a: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)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" name="线形标注 2 10"/>
            <p:cNvSpPr/>
            <p:nvPr/>
          </p:nvSpPr>
          <p:spPr bwMode="auto">
            <a:xfrm>
              <a:off x="7452320" y="3212976"/>
              <a:ext cx="1764000" cy="216000"/>
            </a:xfrm>
            <a:prstGeom prst="borderCallout2">
              <a:avLst>
                <a:gd name="adj1" fmla="val 47821"/>
                <a:gd name="adj2" fmla="val -385"/>
                <a:gd name="adj3" fmla="val 46911"/>
                <a:gd name="adj4" fmla="val -9654"/>
                <a:gd name="adj5" fmla="val -220079"/>
                <a:gd name="adj6" fmla="val -17150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36000" tIns="18000" rIns="36000" bIns="18000" numCol="1" rtlCol="0" anchor="ctr" anchorCtr="0" compatLnSpc="1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预取</a:t>
              </a:r>
              <a:r>
                <a: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指令</a:t>
              </a: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(</a:t>
              </a:r>
              <a:r>
                <a: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编译时</a:t>
              </a:r>
              <a:r>
                <a:rPr kumimoji="1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)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4861774" cy="44630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、编译器控制的预取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*预取的类型：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按存放位置分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按处理方式分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←指地址故障，</a:t>
            </a:r>
            <a:r>
              <a:rPr lang="zh-CN" altLang="en-US" sz="1800" b="1" dirty="0">
                <a:latin typeface="+mn-ea"/>
              </a:rPr>
              <a:t>如缺页或保护错</a:t>
            </a: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阻塞的处理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*特点：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907704" y="799200"/>
            <a:ext cx="7043317" cy="17600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编译器在代码的适当位置</a:t>
            </a:r>
            <a:r>
              <a:rPr lang="zh-CN" altLang="en-US" sz="2200" b="1" u="sng" dirty="0">
                <a:latin typeface="宋体" panose="02010600030101010101" pitchFamily="2" charset="-122"/>
              </a:rPr>
              <a:t>插入预取指令</a:t>
            </a: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en-US" altLang="zh-CN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提高</a:t>
            </a:r>
            <a:r>
              <a:rPr lang="en-US" altLang="zh-CN" sz="1800" b="1" dirty="0">
                <a:latin typeface="宋体" panose="02010600030101010101" pitchFamily="2" charset="-122"/>
              </a:rPr>
              <a:t>H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预取</a:t>
            </a:r>
            <a:endParaRPr lang="en-US" altLang="zh-CN" b="1" baseline="-18000" dirty="0">
              <a:latin typeface="宋体" panose="02010600030101010101" pitchFamily="2" charset="-122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寄存器预取</a:t>
            </a:r>
            <a:r>
              <a:rPr lang="en-US" altLang="zh-CN" sz="1800" b="1" dirty="0">
                <a:latin typeface="宋体" panose="02010600030101010101" pitchFamily="2" charset="-122"/>
              </a:rPr>
              <a:t>(1</a:t>
            </a:r>
            <a:r>
              <a:rPr lang="zh-CN" altLang="en-US" sz="1800" b="1" dirty="0">
                <a:latin typeface="宋体" panose="02010600030101010101" pitchFamily="2" charset="-122"/>
              </a:rPr>
              <a:t>个字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预取</a:t>
            </a:r>
            <a:r>
              <a:rPr lang="en-US" altLang="zh-CN" sz="1800" b="1" dirty="0">
                <a:latin typeface="宋体" panose="02010600030101010101" pitchFamily="2" charset="-122"/>
              </a:rPr>
              <a:t>(1</a:t>
            </a:r>
            <a:r>
              <a:rPr lang="zh-CN" altLang="en-US" sz="1800" b="1" dirty="0">
                <a:latin typeface="宋体" panose="02010600030101010101" pitchFamily="2" charset="-122"/>
              </a:rPr>
              <a:t>个块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故障性预取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产生异常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、非故障性预取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u="sng" dirty="0">
                <a:latin typeface="宋体" panose="02010600030101010101" pitchFamily="2" charset="-122"/>
              </a:rPr>
              <a:t>放弃</a:t>
            </a:r>
            <a:r>
              <a:rPr lang="zh-CN" altLang="en-US" sz="1800" b="1" dirty="0">
                <a:latin typeface="宋体" panose="02010600030101010101" pitchFamily="2" charset="-122"/>
              </a:rPr>
              <a:t>预取</a:t>
            </a:r>
            <a:r>
              <a:rPr lang="en-US" altLang="zh-CN" sz="1800" b="1" dirty="0">
                <a:latin typeface="宋体" panose="02010600030101010101" pitchFamily="2" charset="-122"/>
              </a:rPr>
              <a:t>)      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1331640" y="3140968"/>
            <a:ext cx="7488832" cy="16286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i="1" spc="-100" dirty="0"/>
              <a:t>F</a:t>
            </a:r>
            <a:r>
              <a:rPr lang="zh-CN" altLang="en-US" sz="2200" b="1" spc="-100" dirty="0"/>
              <a:t>↓</a:t>
            </a:r>
            <a:r>
              <a:rPr lang="en-US" altLang="zh-CN" sz="1800" b="1" spc="-100" dirty="0">
                <a:latin typeface="+mn-ea"/>
                <a:ea typeface="+mn-ea"/>
              </a:rPr>
              <a:t>(</a:t>
            </a:r>
            <a:r>
              <a:rPr lang="zh-CN" altLang="en-US" sz="1800" b="1" spc="-100" dirty="0">
                <a:latin typeface="+mn-ea"/>
                <a:ea typeface="+mn-ea"/>
              </a:rPr>
              <a:t>预取效率较高</a:t>
            </a:r>
            <a:r>
              <a:rPr lang="en-US" altLang="zh-CN" sz="1800" b="1" spc="-100" dirty="0">
                <a:latin typeface="+mn-ea"/>
                <a:ea typeface="+mn-ea"/>
              </a:rPr>
              <a:t>)</a:t>
            </a:r>
            <a:r>
              <a:rPr lang="zh-CN" altLang="en-US" sz="2200" b="1" spc="-100" dirty="0"/>
              <a:t>，可能</a:t>
            </a:r>
            <a:r>
              <a:rPr lang="zh-CN" altLang="en-US" sz="2200" b="1" u="sng" spc="-100" dirty="0">
                <a:latin typeface="+mn-ea"/>
                <a:ea typeface="+mn-ea"/>
              </a:rPr>
              <a:t>阻塞</a:t>
            </a:r>
            <a:r>
              <a:rPr lang="zh-CN" altLang="en-US" sz="2200" b="1" spc="-100" dirty="0">
                <a:latin typeface="+mn-ea"/>
                <a:ea typeface="+mn-ea"/>
              </a:rPr>
              <a:t>下次访存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                 </a:t>
            </a:r>
            <a:r>
              <a:rPr lang="zh-CN" altLang="en-US" sz="1600" spc="-50" dirty="0">
                <a:latin typeface="宋体" panose="02010600030101010101" pitchFamily="2" charset="-122"/>
              </a:rPr>
              <a:t>└</a:t>
            </a:r>
            <a:r>
              <a:rPr lang="zh-CN" altLang="en-US" sz="1600" b="1" spc="-50" dirty="0">
                <a:latin typeface="宋体" panose="02010600030101010101" pitchFamily="2" charset="-122"/>
              </a:rPr>
              <a:t>←</a:t>
            </a:r>
            <a:r>
              <a:rPr lang="zh-CN" altLang="en-US" sz="1600" b="1" u="sng" spc="-50" dirty="0">
                <a:latin typeface="宋体" panose="02010600030101010101" pitchFamily="2" charset="-122"/>
              </a:rPr>
              <a:t>预取指令</a:t>
            </a:r>
            <a:r>
              <a:rPr lang="zh-CN" altLang="en-US" sz="1600" b="1" spc="-50" dirty="0">
                <a:latin typeface="宋体" panose="02010600030101010101" pitchFamily="2" charset="-122"/>
              </a:rPr>
              <a:t>需执行，</a:t>
            </a:r>
            <a:r>
              <a:rPr lang="zh-CN" altLang="en-US" sz="1600" b="1" dirty="0">
                <a:latin typeface="宋体" panose="02010600030101010101" pitchFamily="2" charset="-122"/>
              </a:rPr>
              <a:t>应不影响</a:t>
            </a:r>
            <a:r>
              <a:rPr lang="zh-CN" altLang="en-US" sz="1600" b="1" u="sng" dirty="0">
                <a:latin typeface="宋体" panose="02010600030101010101" pitchFamily="2" charset="-122"/>
              </a:rPr>
              <a:t>正常指令</a:t>
            </a:r>
            <a:endParaRPr lang="en-US" altLang="zh-CN" sz="1600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 采用非阻塞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当前请求缺失时，可处理后续请求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zh-CN" altLang="en-US" sz="2200" b="1" dirty="0"/>
              <a:t>预取效率较高，硬件成本无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较低</a:t>
            </a:r>
            <a:r>
              <a:rPr lang="zh-CN" altLang="en-US" sz="2200" b="1" dirty="0"/>
              <a:t>，软件可移植性差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4501734" cy="5787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7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、编译优化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*代码重组：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过程重排序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块对齐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转移校正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*数据重组：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主要针对数组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数组合并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循环交换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数据分块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7704" y="836712"/>
            <a:ext cx="6912768" cy="21116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通过</a:t>
            </a:r>
            <a:r>
              <a:rPr lang="zh-CN" altLang="en-US" sz="2200" b="1" u="sng" dirty="0">
                <a:latin typeface="宋体" panose="02010600030101010101" pitchFamily="2" charset="-122"/>
              </a:rPr>
              <a:t>软件优化</a:t>
            </a:r>
            <a:r>
              <a:rPr lang="zh-CN" altLang="en-US" sz="2200" b="1" dirty="0">
                <a:latin typeface="宋体" panose="02010600030101010101" pitchFamily="2" charset="-122"/>
              </a:rPr>
              <a:t>减少指令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数据缺失率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</a:rPr>
              <a:t>将</a:t>
            </a:r>
            <a:r>
              <a:rPr lang="zh-CN" altLang="en-US" sz="2200" b="1" u="sng" dirty="0">
                <a:latin typeface="宋体" panose="02010600030101010101" pitchFamily="2" charset="-122"/>
              </a:rPr>
              <a:t>有调用关系</a:t>
            </a:r>
            <a:r>
              <a:rPr lang="zh-CN" altLang="en-US" sz="2200" b="1" dirty="0">
                <a:latin typeface="宋体" panose="02010600030101010101" pitchFamily="2" charset="-122"/>
              </a:rPr>
              <a:t>的过程靠近存放     </a:t>
            </a:r>
            <a:r>
              <a:rPr lang="zh-CN" altLang="en-US" sz="1800" b="1" dirty="0">
                <a:latin typeface="宋体" panose="02010600030101010101" pitchFamily="2" charset="-122"/>
              </a:rPr>
              <a:t>←提高局部性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代码入口与</a:t>
            </a:r>
            <a:r>
              <a:rPr lang="zh-CN" altLang="en-US" sz="2200" b="1" u="sng" dirty="0">
                <a:latin typeface="宋体" panose="02010600030101010101" pitchFamily="2" charset="-122"/>
              </a:rPr>
              <a:t>块起始位置</a:t>
            </a:r>
            <a:r>
              <a:rPr lang="zh-CN" altLang="en-US" sz="2200" b="1" dirty="0">
                <a:latin typeface="宋体" panose="02010600030101010101" pitchFamily="2" charset="-122"/>
              </a:rPr>
              <a:t>对齐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←强制缺失率</a:t>
            </a:r>
            <a:r>
              <a:rPr lang="zh-CN" altLang="en-US" sz="1800" b="1" dirty="0">
                <a:latin typeface="+mn-lt"/>
              </a:rPr>
              <a:t>↓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u="sng" dirty="0">
                <a:latin typeface="宋体" panose="02010600030101010101" pitchFamily="2" charset="-122"/>
              </a:rPr>
              <a:t>大概率转移目标</a:t>
            </a:r>
            <a:r>
              <a:rPr lang="zh-CN" altLang="en-US" sz="2200" b="1" dirty="0">
                <a:latin typeface="宋体" panose="02010600030101010101" pitchFamily="2" charset="-122"/>
              </a:rPr>
              <a:t>放在分支指令之后   </a:t>
            </a:r>
            <a:r>
              <a:rPr lang="zh-CN" altLang="en-US" sz="1800" b="1" dirty="0">
                <a:latin typeface="宋体" panose="02010600030101010101" pitchFamily="2" charset="-122"/>
              </a:rPr>
              <a:t>←提高局部性</a:t>
            </a:r>
            <a:endParaRPr lang="en-US" altLang="zh-CN" b="1" u="sng" dirty="0">
              <a:latin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67744" y="3356992"/>
            <a:ext cx="6552728" cy="27007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宋体" panose="02010600030101010101" pitchFamily="2" charset="-122"/>
              </a:rPr>
              <a:t> int Val[100];</a:t>
            </a:r>
            <a:r>
              <a:rPr lang="zh-CN" altLang="en-US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宋体" panose="02010600030101010101" pitchFamily="2" charset="-122"/>
              </a:rPr>
              <a:t>struct</a:t>
            </a:r>
            <a:r>
              <a:rPr lang="en-US" altLang="zh-CN" sz="1800" b="1" dirty="0">
                <a:latin typeface="宋体" panose="02010600030101010101" pitchFamily="2" charset="-122"/>
              </a:rPr>
              <a:t> me  { </a:t>
            </a:r>
          </a:p>
          <a:p>
            <a:r>
              <a:rPr lang="en-US" altLang="zh-CN" sz="1800" b="1" dirty="0">
                <a:latin typeface="宋体" panose="02010600030101010101" pitchFamily="2" charset="-122"/>
              </a:rPr>
              <a:t> int Key[100];        int </a:t>
            </a:r>
            <a:r>
              <a:rPr lang="en-US" altLang="zh-CN" sz="1800" b="1" dirty="0" err="1">
                <a:latin typeface="宋体" panose="02010600030101010101" pitchFamily="2" charset="-122"/>
              </a:rPr>
              <a:t>val</a:t>
            </a:r>
            <a:r>
              <a:rPr lang="en-US" altLang="zh-CN" sz="1800" b="1" dirty="0">
                <a:latin typeface="宋体" panose="02010600030101010101" pitchFamily="2" charset="-122"/>
              </a:rPr>
              <a:t>;</a:t>
            </a:r>
          </a:p>
          <a:p>
            <a:r>
              <a:rPr lang="en-US" altLang="zh-CN" sz="1800" b="1" dirty="0">
                <a:latin typeface="宋体" panose="02010600030101010101" pitchFamily="2" charset="-122"/>
              </a:rPr>
              <a:t>                      int key } </a:t>
            </a:r>
            <a:r>
              <a:rPr lang="en-US" altLang="zh-CN" sz="1800" b="1" dirty="0" err="1">
                <a:latin typeface="宋体" panose="02010600030101010101" pitchFamily="2" charset="-122"/>
              </a:rPr>
              <a:t>m_Arr</a:t>
            </a:r>
            <a:r>
              <a:rPr lang="en-US" altLang="zh-CN" sz="1800" b="1" dirty="0">
                <a:latin typeface="宋体" panose="02010600030101010101" pitchFamily="2" charset="-122"/>
              </a:rPr>
              <a:t>[100];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根据数组的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存储顺序</a:t>
            </a:r>
            <a:r>
              <a:rPr lang="zh-CN" altLang="en-US" sz="2200" b="1" dirty="0">
                <a:latin typeface="宋体" panose="02010600030101010101" pitchFamily="2" charset="-122"/>
              </a:rPr>
              <a:t>进行交换    </a:t>
            </a:r>
            <a:r>
              <a:rPr lang="zh-CN" altLang="en-US" sz="1800" b="1" dirty="0">
                <a:latin typeface="宋体" panose="02010600030101010101" pitchFamily="2" charset="-122"/>
              </a:rPr>
              <a:t>←提高空间局部性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for (j=0;j&lt;100;j++) 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1800" b="1" dirty="0">
                <a:latin typeface="宋体" panose="02010600030101010101" pitchFamily="2" charset="-122"/>
              </a:rPr>
              <a:t> for (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=0;i&lt;500;i++) </a:t>
            </a:r>
          </a:p>
          <a:p>
            <a:r>
              <a:rPr lang="en-US" altLang="zh-CN" sz="1800" b="1" dirty="0">
                <a:latin typeface="宋体" panose="02010600030101010101" pitchFamily="2" charset="-122"/>
              </a:rPr>
              <a:t>    for (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=0;i&lt;500;i++)        for (j=0;j&lt;100;j++)</a:t>
            </a:r>
          </a:p>
          <a:p>
            <a:r>
              <a:rPr lang="en-US" altLang="zh-CN" sz="1800" b="1" dirty="0">
                <a:latin typeface="宋体" panose="02010600030101010101" pitchFamily="2" charset="-122"/>
              </a:rPr>
              <a:t>       x[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][j]=2*x[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][j];        x[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][j]=2*x[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][j];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矩阵操作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200" b="1" u="sng" dirty="0">
                <a:latin typeface="宋体" panose="02010600030101010101" pitchFamily="2" charset="-122"/>
              </a:rPr>
              <a:t>子矩阵</a:t>
            </a:r>
            <a:r>
              <a:rPr lang="zh-CN" altLang="en-US" sz="2200" b="1" dirty="0">
                <a:latin typeface="宋体" panose="02010600030101010101" pitchFamily="2" charset="-122"/>
              </a:rPr>
              <a:t>操作</a:t>
            </a:r>
            <a:r>
              <a:rPr lang="en-US" altLang="zh-CN" sz="2200" b="1" dirty="0">
                <a:latin typeface="宋体" panose="02010600030101010101" pitchFamily="2" charset="-122"/>
              </a:rPr>
              <a:t>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←提高时间局部性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48264" y="2924944"/>
            <a:ext cx="1656008" cy="972000"/>
            <a:chOff x="7236296" y="2708920"/>
            <a:chExt cx="1656008" cy="972000"/>
          </a:xfrm>
        </p:grpSpPr>
        <p:sp>
          <p:nvSpPr>
            <p:cNvPr id="13" name="Text Box 141"/>
            <p:cNvSpPr txBox="1">
              <a:spLocks noChangeArrowheads="1"/>
            </p:cNvSpPr>
            <p:nvPr/>
          </p:nvSpPr>
          <p:spPr bwMode="auto">
            <a:xfrm>
              <a:off x="7236296" y="2708920"/>
              <a:ext cx="1656000" cy="972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  if 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条件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 go L1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  基本块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1(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大概率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  </a:t>
              </a:r>
              <a:r>
                <a:rPr lang="en-US" altLang="zh-CN" sz="1400" b="1" dirty="0" err="1">
                  <a:latin typeface="宋体" panose="02010600030101010101" pitchFamily="2" charset="-122"/>
                </a:rPr>
                <a:t>goto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 L2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L1: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基本块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2(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小概率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L2: …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7236296" y="2909704"/>
              <a:ext cx="165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7236304" y="3107060"/>
              <a:ext cx="165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7236296" y="3303652"/>
              <a:ext cx="165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7236304" y="3501008"/>
              <a:ext cx="165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1" y="908720"/>
            <a:ext cx="3673775" cy="54202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、两级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优化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55018" y="1362834"/>
            <a:ext cx="6865454" cy="472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采用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层次结构</a:t>
            </a:r>
            <a:r>
              <a:rPr lang="zh-CN" altLang="en-US" sz="2200" b="1" dirty="0">
                <a:latin typeface="宋体" panose="02010600030101010101" pitchFamily="2" charset="-122"/>
              </a:rPr>
              <a:t>减小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←有</a:t>
            </a:r>
            <a:r>
              <a:rPr lang="en-US" altLang="zh-CN" sz="1800" b="1" dirty="0">
                <a:latin typeface="宋体" panose="02010600030101010101" pitchFamily="2" charset="-122"/>
              </a:rPr>
              <a:t>S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L1$</a:t>
            </a:r>
            <a:r>
              <a:rPr lang="en-US" altLang="zh-CN" sz="1800" b="1" dirty="0">
                <a:latin typeface="宋体" panose="02010600030101010101" pitchFamily="2" charset="-122"/>
              </a:rPr>
              <a:t>&lt;&lt;S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L2$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79712" y="1844824"/>
            <a:ext cx="6048536" cy="576072"/>
            <a:chOff x="1547640" y="3429000"/>
            <a:chExt cx="6048536" cy="576072"/>
          </a:xfrm>
        </p:grpSpPr>
        <p:sp>
          <p:nvSpPr>
            <p:cNvPr id="7" name="Text Box 81"/>
            <p:cNvSpPr txBox="1">
              <a:spLocks noChangeArrowheads="1"/>
            </p:cNvSpPr>
            <p:nvPr/>
          </p:nvSpPr>
          <p:spPr bwMode="auto">
            <a:xfrm>
              <a:off x="5653075" y="3717064"/>
              <a:ext cx="648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L1$</a:t>
              </a:r>
            </a:p>
          </p:txBody>
        </p:sp>
        <p:sp>
          <p:nvSpPr>
            <p:cNvPr id="8" name="Text Box 82"/>
            <p:cNvSpPr txBox="1">
              <a:spLocks noChangeArrowheads="1"/>
            </p:cNvSpPr>
            <p:nvPr/>
          </p:nvSpPr>
          <p:spPr bwMode="auto">
            <a:xfrm>
              <a:off x="6948176" y="3429000"/>
              <a:ext cx="648000" cy="57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9" name="Text Box 83"/>
            <p:cNvSpPr txBox="1">
              <a:spLocks noChangeArrowheads="1"/>
            </p:cNvSpPr>
            <p:nvPr/>
          </p:nvSpPr>
          <p:spPr bwMode="auto">
            <a:xfrm>
              <a:off x="4715992" y="3789064"/>
              <a:ext cx="576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6300104" y="3573072"/>
              <a:ext cx="648000" cy="43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L2$</a:t>
              </a:r>
            </a:p>
          </p:txBody>
        </p:sp>
        <p:sp>
          <p:nvSpPr>
            <p:cNvPr id="11" name="Text Box 85"/>
            <p:cNvSpPr txBox="1">
              <a:spLocks noChangeArrowheads="1"/>
            </p:cNvSpPr>
            <p:nvPr/>
          </p:nvSpPr>
          <p:spPr bwMode="auto">
            <a:xfrm>
              <a:off x="3131824" y="3429072"/>
              <a:ext cx="648000" cy="57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2" name="Text Box 86"/>
            <p:cNvSpPr txBox="1">
              <a:spLocks noChangeArrowheads="1"/>
            </p:cNvSpPr>
            <p:nvPr/>
          </p:nvSpPr>
          <p:spPr bwMode="auto">
            <a:xfrm>
              <a:off x="1547640" y="3789064"/>
              <a:ext cx="576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3" name="Text Box 87"/>
            <p:cNvSpPr txBox="1">
              <a:spLocks noChangeArrowheads="1"/>
            </p:cNvSpPr>
            <p:nvPr/>
          </p:nvSpPr>
          <p:spPr bwMode="auto">
            <a:xfrm>
              <a:off x="2483752" y="3573064"/>
              <a:ext cx="648000" cy="43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14" name="AutoShape 88"/>
            <p:cNvSpPr>
              <a:spLocks noChangeArrowheads="1"/>
            </p:cNvSpPr>
            <p:nvPr/>
          </p:nvSpPr>
          <p:spPr bwMode="auto">
            <a:xfrm>
              <a:off x="4067904" y="3645024"/>
              <a:ext cx="432000" cy="360040"/>
            </a:xfrm>
            <a:prstGeom prst="rightArrow">
              <a:avLst>
                <a:gd name="adj1" fmla="val 42861"/>
                <a:gd name="adj2" fmla="val 38109"/>
              </a:avLst>
            </a:prstGeom>
            <a:noFill/>
            <a:ln w="158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5" name="Line 89"/>
            <p:cNvSpPr>
              <a:spLocks noChangeShapeType="1"/>
            </p:cNvSpPr>
            <p:nvPr/>
          </p:nvSpPr>
          <p:spPr bwMode="auto">
            <a:xfrm>
              <a:off x="2124905" y="3893810"/>
              <a:ext cx="358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90"/>
            <p:cNvSpPr>
              <a:spLocks noChangeShapeType="1"/>
            </p:cNvSpPr>
            <p:nvPr/>
          </p:nvSpPr>
          <p:spPr bwMode="auto">
            <a:xfrm>
              <a:off x="5292080" y="3893706"/>
              <a:ext cx="358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 Box 99"/>
          <p:cNvSpPr txBox="1">
            <a:spLocks noChangeArrowheads="1"/>
          </p:cNvSpPr>
          <p:nvPr/>
        </p:nvSpPr>
        <p:spPr bwMode="auto">
          <a:xfrm>
            <a:off x="1907704" y="2492896"/>
            <a:ext cx="6984776" cy="9387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786380" indent="-2786380">
              <a:lnSpc>
                <a:spcPct val="125000"/>
              </a:lnSpc>
            </a:pP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u="none" baseline="-20000" dirty="0">
                <a:latin typeface="宋体" panose="02010600030101010101" pitchFamily="2" charset="-122"/>
              </a:rPr>
              <a:t>A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F</a:t>
            </a:r>
            <a:r>
              <a:rPr lang="en-US" altLang="zh-CN" sz="2200" b="1" dirty="0"/>
              <a:t>·</a:t>
            </a:r>
            <a:r>
              <a:rPr lang="en-US" altLang="zh-CN" sz="2200" b="1" i="1" dirty="0"/>
              <a:t>T</a:t>
            </a:r>
            <a:r>
              <a:rPr lang="zh-CN" altLang="en-US" sz="2200" b="1" baseline="-20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u="none" baseline="-18000" dirty="0">
                <a:latin typeface="宋体" panose="02010600030101010101" pitchFamily="2" charset="-122"/>
              </a:rPr>
              <a:t>L1</a:t>
            </a:r>
            <a:r>
              <a:rPr lang="zh-CN" altLang="en-US" sz="2200" b="1" u="none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en-US" altLang="zh-CN" sz="2200" b="1" u="none" baseline="-18000" dirty="0">
                <a:latin typeface="宋体" panose="02010600030101010101" pitchFamily="2" charset="-122"/>
              </a:rPr>
              <a:t>L1</a:t>
            </a:r>
            <a:r>
              <a:rPr lang="en-US" altLang="zh-CN" sz="2200" b="1" u="none" dirty="0"/>
              <a:t>·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u="none" baseline="-20000" dirty="0">
                <a:latin typeface="宋体" panose="02010600030101010101" pitchFamily="2" charset="-122"/>
              </a:rPr>
              <a:t>L2</a:t>
            </a:r>
            <a:r>
              <a:rPr lang="zh-CN" altLang="en-US" sz="2200" b="1" u="none" baseline="-20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 F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L1</a:t>
            </a:r>
            <a:r>
              <a:rPr lang="en-US" altLang="zh-CN" sz="2200" b="1" dirty="0"/>
              <a:t>·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en-US" altLang="zh-CN" sz="2200" b="1" u="none" baseline="-18000" dirty="0">
                <a:latin typeface="宋体" panose="02010600030101010101" pitchFamily="2" charset="-122"/>
              </a:rPr>
              <a:t>L2</a:t>
            </a:r>
            <a:r>
              <a:rPr lang="en-US" altLang="zh-CN" sz="2200" b="1" u="none" dirty="0"/>
              <a:t>·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en-US" altLang="zh-CN" sz="2200" b="1" u="none" baseline="-20000" dirty="0">
                <a:latin typeface="宋体" panose="02010600030101010101" pitchFamily="2" charset="-122"/>
              </a:rPr>
              <a:t>L2</a:t>
            </a:r>
            <a:r>
              <a:rPr lang="zh-CN" altLang="en-US" sz="2200" b="1" u="none" baseline="-20000" dirty="0">
                <a:latin typeface="宋体" panose="02010600030101010101" pitchFamily="2" charset="-122"/>
              </a:rPr>
              <a:t>缺失</a:t>
            </a:r>
            <a:r>
              <a:rPr lang="en-US" altLang="zh-CN" sz="2200" b="1" u="none" dirty="0">
                <a:latin typeface="宋体" panose="02010600030101010101" pitchFamily="2" charset="-122"/>
              </a:rPr>
              <a:t> </a:t>
            </a:r>
          </a:p>
          <a:p>
            <a:pPr marL="2786380" indent="-2786380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其中，</a:t>
            </a:r>
            <a:r>
              <a:rPr lang="en-US" altLang="zh-CN" sz="2200" b="1" i="1" dirty="0"/>
              <a:t>F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L1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i="1" dirty="0"/>
              <a:t>F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L2</a:t>
            </a:r>
            <a:r>
              <a:rPr lang="zh-CN" altLang="en-US" sz="2200" b="1" dirty="0">
                <a:latin typeface="宋体" panose="02010600030101010101" pitchFamily="2" charset="-122"/>
              </a:rPr>
              <a:t>称为</a:t>
            </a:r>
            <a:r>
              <a:rPr lang="en-US" altLang="zh-CN" sz="2200" b="1" i="1" dirty="0"/>
              <a:t>F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局部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F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L1</a:t>
            </a:r>
            <a:r>
              <a:rPr lang="en-US" altLang="zh-CN" sz="2200" b="1" dirty="0"/>
              <a:t>·</a:t>
            </a:r>
            <a:r>
              <a:rPr lang="en-US" altLang="zh-CN" sz="2200" b="1" i="1" dirty="0"/>
              <a:t>F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L2</a:t>
            </a:r>
            <a:r>
              <a:rPr lang="zh-CN" altLang="en-US" sz="2200" b="1" dirty="0">
                <a:latin typeface="宋体" panose="02010600030101010101" pitchFamily="2" charset="-122"/>
              </a:rPr>
              <a:t>称为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全局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447055"/>
            <a:ext cx="873766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二、减少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的缺失开销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79512" y="3429000"/>
            <a:ext cx="8856984" cy="14650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162050" indent="-1162050">
              <a:lnSpc>
                <a:spcPct val="114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4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1000</a:t>
            </a:r>
            <a:r>
              <a:rPr lang="zh-CN" altLang="en-US" sz="2000" b="1" dirty="0">
                <a:latin typeface="+mn-ea"/>
                <a:ea typeface="+mn-ea"/>
              </a:rPr>
              <a:t>次访存中，</a:t>
            </a:r>
            <a:r>
              <a:rPr lang="en-US" altLang="zh-CN" sz="2000" b="1" dirty="0">
                <a:latin typeface="+mn-ea"/>
                <a:ea typeface="+mn-ea"/>
              </a:rPr>
              <a:t>L1$</a:t>
            </a:r>
            <a:r>
              <a:rPr lang="zh-CN" altLang="en-US" sz="2000" b="1" dirty="0">
                <a:latin typeface="+mn-ea"/>
                <a:ea typeface="+mn-ea"/>
              </a:rPr>
              <a:t>缺失</a:t>
            </a:r>
            <a:r>
              <a:rPr lang="en-US" altLang="zh-CN" sz="2000" b="1" dirty="0">
                <a:latin typeface="+mn-ea"/>
                <a:ea typeface="+mn-ea"/>
              </a:rPr>
              <a:t>40</a:t>
            </a:r>
            <a:r>
              <a:rPr lang="zh-CN" altLang="en-US" sz="2000" b="1" dirty="0">
                <a:latin typeface="+mn-ea"/>
                <a:ea typeface="+mn-ea"/>
              </a:rPr>
              <a:t>次，</a:t>
            </a:r>
            <a:r>
              <a:rPr lang="en-US" altLang="zh-CN" sz="2000" b="1" dirty="0">
                <a:latin typeface="+mn-ea"/>
                <a:ea typeface="+mn-ea"/>
              </a:rPr>
              <a:t>L2$</a:t>
            </a:r>
            <a:r>
              <a:rPr lang="zh-CN" altLang="en-US" sz="2000" b="1" dirty="0">
                <a:latin typeface="+mn-ea"/>
                <a:ea typeface="+mn-ea"/>
              </a:rPr>
              <a:t>缺失</a:t>
            </a:r>
            <a:r>
              <a:rPr lang="en-US" altLang="zh-CN" sz="2000" b="1" dirty="0">
                <a:latin typeface="+mn-ea"/>
                <a:ea typeface="+mn-ea"/>
              </a:rPr>
              <a:t>20</a:t>
            </a:r>
            <a:r>
              <a:rPr lang="zh-CN" altLang="en-US" sz="2000" b="1" dirty="0">
                <a:latin typeface="+mn-ea"/>
                <a:ea typeface="+mn-ea"/>
              </a:rPr>
              <a:t>次，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 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10Tc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100Tc</a:t>
            </a:r>
            <a:r>
              <a:rPr lang="zh-CN" altLang="en-US" sz="2000" b="1" dirty="0">
                <a:latin typeface="宋体" panose="02010600030101010101" pitchFamily="2" charset="-122"/>
              </a:rPr>
              <a:t>，求仅</a:t>
            </a:r>
            <a:r>
              <a:rPr lang="en-US" altLang="zh-CN" sz="2000" b="1" dirty="0">
                <a:latin typeface="宋体" panose="02010600030101010101" pitchFamily="2" charset="-122"/>
              </a:rPr>
              <a:t>L2$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即</a:t>
            </a:r>
            <a:r>
              <a:rPr lang="en-US" altLang="zh-CN" sz="1800" b="1" i="1" dirty="0"/>
              <a:t>F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/>
              <a:t> F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全局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、两级</a:t>
            </a:r>
            <a:r>
              <a:rPr lang="en-US" altLang="zh-CN" sz="2000" b="1" dirty="0">
                <a:latin typeface="宋体" panose="02010600030101010101" pitchFamily="2" charset="-122"/>
              </a:rPr>
              <a:t>$</a:t>
            </a:r>
            <a:r>
              <a:rPr lang="zh-CN" altLang="en-US" sz="2000" b="1" dirty="0">
                <a:latin typeface="宋体" panose="02010600030101010101" pitchFamily="2" charset="-122"/>
              </a:rPr>
              <a:t>时的</a:t>
            </a:r>
            <a:r>
              <a:rPr lang="en-US" altLang="zh-CN" sz="2000" b="1" i="1" dirty="0"/>
              <a:t>T</a:t>
            </a:r>
            <a:r>
              <a:rPr lang="en-US" altLang="zh-CN" sz="2000" b="1" baseline="-20000" dirty="0">
                <a:latin typeface="宋体" panose="02010600030101010101" pitchFamily="2" charset="-122"/>
              </a:rPr>
              <a:t>A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解：</a:t>
            </a:r>
            <a:r>
              <a:rPr lang="en-US" altLang="zh-CN" sz="2000" b="1" i="1" spc="-100" dirty="0"/>
              <a:t> F</a:t>
            </a:r>
            <a:r>
              <a:rPr lang="en-US" altLang="zh-CN" sz="2000" b="1" spc="-100" baseline="-18000" dirty="0">
                <a:latin typeface="宋体" panose="02010600030101010101" pitchFamily="2" charset="-122"/>
              </a:rPr>
              <a:t>L1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4%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spc="-100" dirty="0"/>
              <a:t>F</a:t>
            </a:r>
            <a:r>
              <a:rPr lang="en-US" altLang="zh-CN" sz="2000" b="1" spc="-100" baseline="-18000" dirty="0">
                <a:latin typeface="宋体" panose="02010600030101010101" pitchFamily="2" charset="-122"/>
              </a:rPr>
              <a:t>L2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50%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spc="-100" dirty="0"/>
              <a:t>F</a:t>
            </a:r>
            <a:r>
              <a:rPr lang="zh-CN" altLang="en-US" sz="2000" b="1" spc="-100" baseline="-18000" dirty="0">
                <a:latin typeface="宋体" panose="02010600030101010101" pitchFamily="2" charset="-122"/>
              </a:rPr>
              <a:t>全局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4%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*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50%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2%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； </a:t>
            </a:r>
            <a:endParaRPr lang="en-US" altLang="zh-CN" sz="2000" b="1" spc="-100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i="1" spc="-100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i="1" spc="-100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A(1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级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10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2%*100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12Tc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spc="-100" dirty="0">
                <a:latin typeface="+mn-lt"/>
              </a:rPr>
              <a:t>T</a:t>
            </a:r>
            <a:r>
              <a:rPr lang="en-US" altLang="zh-CN" sz="2000" b="1" spc="-100" baseline="-18000" dirty="0">
                <a:latin typeface="宋体" panose="02010600030101010101" pitchFamily="2" charset="-122"/>
              </a:rPr>
              <a:t>A(2</a:t>
            </a:r>
            <a:r>
              <a:rPr lang="zh-CN" altLang="en-US" sz="2000" b="1" spc="-100" baseline="-18000" dirty="0">
                <a:latin typeface="宋体" panose="02010600030101010101" pitchFamily="2" charset="-122"/>
              </a:rPr>
              <a:t>级</a:t>
            </a:r>
            <a:r>
              <a:rPr lang="en-US" altLang="zh-CN" sz="2000" b="1" spc="-100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1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4%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*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10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2%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*100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3.4Tc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3" name="Text Box 99"/>
          <p:cNvSpPr txBox="1">
            <a:spLocks noChangeArrowheads="1"/>
          </p:cNvSpPr>
          <p:nvPr/>
        </p:nvSpPr>
        <p:spPr bwMode="auto">
          <a:xfrm>
            <a:off x="1691680" y="4869160"/>
            <a:ext cx="7344816" cy="1318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786380" indent="-2786380">
              <a:lnSpc>
                <a:spcPct val="125000"/>
              </a:lnSpc>
            </a:pPr>
            <a:r>
              <a:rPr lang="en-US" altLang="zh-CN" sz="2200" b="1" i="1" dirty="0"/>
              <a:t>S</a:t>
            </a:r>
            <a:r>
              <a:rPr lang="en-US" altLang="zh-CN" sz="2200" b="1" baseline="-16000" dirty="0">
                <a:latin typeface="+mn-ea"/>
              </a:rPr>
              <a:t>L2$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i="1" dirty="0"/>
              <a:t>S</a:t>
            </a:r>
            <a:r>
              <a:rPr lang="zh-CN" altLang="en-US" sz="2200" b="1" baseline="-16000" dirty="0">
                <a:latin typeface="+mn-ea"/>
              </a:rPr>
              <a:t>单级</a:t>
            </a:r>
            <a:r>
              <a:rPr lang="en-US" altLang="zh-CN" sz="2200" b="1" baseline="-16000" dirty="0">
                <a:latin typeface="+mn-ea"/>
              </a:rPr>
              <a:t>$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i="1" dirty="0"/>
              <a:t>S</a:t>
            </a:r>
            <a:r>
              <a:rPr lang="en-US" altLang="zh-CN" sz="2200" b="1" baseline="-16000" dirty="0">
                <a:latin typeface="+mn-ea"/>
              </a:rPr>
              <a:t>L1$</a:t>
            </a:r>
            <a:r>
              <a:rPr lang="en-US" altLang="zh-CN" sz="2200" b="1" dirty="0">
                <a:latin typeface="+mn-ea"/>
              </a:rPr>
              <a:t>&lt;&lt;</a:t>
            </a:r>
            <a:r>
              <a:rPr lang="en-US" altLang="zh-CN" sz="2200" b="1" i="1" dirty="0"/>
              <a:t>S</a:t>
            </a:r>
            <a:r>
              <a:rPr lang="en-US" altLang="zh-CN" sz="2200" b="1" baseline="-16000" dirty="0">
                <a:latin typeface="+mn-ea"/>
              </a:rPr>
              <a:t>L2$</a:t>
            </a:r>
            <a:r>
              <a:rPr lang="zh-CN" altLang="en-US" sz="2200" b="1" dirty="0">
                <a:latin typeface="+mn-ea"/>
              </a:rPr>
              <a:t>时，</a:t>
            </a:r>
            <a:r>
              <a:rPr lang="en-US" altLang="zh-CN" sz="2200" b="1" i="1" dirty="0"/>
              <a:t>F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L1</a:t>
            </a:r>
            <a:r>
              <a:rPr lang="en-US" altLang="zh-CN" sz="2200" b="1" dirty="0"/>
              <a:t>·</a:t>
            </a:r>
            <a:r>
              <a:rPr lang="en-US" altLang="zh-CN" sz="2200" b="1" i="1" dirty="0"/>
              <a:t>F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≈</a:t>
            </a:r>
            <a:r>
              <a:rPr lang="en-US" altLang="zh-CN" sz="2200" b="1" i="1" dirty="0"/>
              <a:t>F</a:t>
            </a:r>
            <a:r>
              <a:rPr lang="zh-CN" altLang="en-US" sz="2200" b="1" baseline="-18000" dirty="0"/>
              <a:t>单</a:t>
            </a:r>
            <a:r>
              <a:rPr lang="zh-CN" altLang="en-US" sz="2200" b="1" baseline="-18000" dirty="0">
                <a:latin typeface="+mn-ea"/>
              </a:rPr>
              <a:t>级</a:t>
            </a:r>
            <a:r>
              <a:rPr lang="zh-CN" altLang="en-US" sz="2200" b="1" dirty="0">
                <a:latin typeface="+mn-ea"/>
              </a:rPr>
              <a:t>；</a:t>
            </a:r>
            <a:endParaRPr lang="en-US" altLang="zh-CN" sz="2200" b="1" dirty="0">
              <a:latin typeface="+mn-ea"/>
            </a:endParaRPr>
          </a:p>
          <a:p>
            <a:pPr marL="2786380" indent="-2786380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L1$</a:t>
            </a:r>
            <a:r>
              <a:rPr lang="zh-CN" altLang="en-US" sz="2200" b="1" dirty="0">
                <a:latin typeface="宋体" panose="02010600030101010101" pitchFamily="2" charset="-122"/>
              </a:rPr>
              <a:t>可减小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L2$</a:t>
            </a:r>
            <a:r>
              <a:rPr lang="zh-CN" altLang="en-US" sz="2200" b="1" dirty="0">
                <a:latin typeface="宋体" panose="02010600030101010101" pitchFamily="2" charset="-122"/>
              </a:rPr>
              <a:t>仅影响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L1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+mn-ea"/>
              </a:rPr>
              <a:t>   </a:t>
            </a:r>
            <a:r>
              <a:rPr lang="zh-CN" altLang="en-US" sz="1800" b="1" dirty="0">
                <a:latin typeface="+mn-ea"/>
              </a:rPr>
              <a:t>←</a:t>
            </a:r>
            <a:r>
              <a:rPr lang="en-US" altLang="zh-CN" sz="1800" b="1" dirty="0">
                <a:latin typeface="+mn-ea"/>
              </a:rPr>
              <a:t>L2$</a:t>
            </a:r>
            <a:r>
              <a:rPr lang="zh-CN" altLang="en-US" sz="1800" b="1" dirty="0">
                <a:latin typeface="+mn-ea"/>
              </a:rPr>
              <a:t>组织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</a:rPr>
              <a:t>较灵活</a:t>
            </a:r>
            <a:endParaRPr lang="en-US" altLang="zh-CN" sz="1800" b="1" dirty="0">
              <a:solidFill>
                <a:srgbClr val="0070C0"/>
              </a:solidFill>
              <a:latin typeface="+mn-ea"/>
            </a:endParaRPr>
          </a:p>
          <a:p>
            <a:pPr marL="2786380" indent="-2786380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减小</a:t>
            </a:r>
            <a:r>
              <a:rPr lang="en-US" altLang="zh-CN" sz="2200" b="1" i="1" dirty="0"/>
              <a:t>F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2200" b="1" dirty="0">
                <a:latin typeface="+mn-ea"/>
              </a:rPr>
              <a:t>可降低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zh-CN" altLang="en-US" sz="1800" b="1" dirty="0">
                <a:latin typeface="+mn-ea"/>
              </a:rPr>
              <a:t>←</a:t>
            </a:r>
            <a:r>
              <a:rPr lang="en-US" altLang="zh-CN" sz="1800" b="1" i="1" dirty="0"/>
              <a:t>T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缺失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F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L1</a:t>
            </a:r>
            <a:r>
              <a:rPr lang="en-US" altLang="zh-CN" sz="1800" b="1" dirty="0"/>
              <a:t>·</a:t>
            </a: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/>
              <a:t>F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L1</a:t>
            </a:r>
            <a:r>
              <a:rPr lang="en-US" altLang="zh-CN" sz="1800" b="1" i="1" dirty="0">
                <a:solidFill>
                  <a:srgbClr val="0070C0"/>
                </a:solidFill>
              </a:rPr>
              <a:t>F</a:t>
            </a:r>
            <a:r>
              <a:rPr lang="en-US" altLang="zh-CN" sz="1800" b="1" baseline="-20000" dirty="0">
                <a:solidFill>
                  <a:srgbClr val="0070C0"/>
                </a:solidFill>
                <a:latin typeface="宋体" panose="02010600030101010101" pitchFamily="2" charset="-122"/>
              </a:rPr>
              <a:t>L2</a:t>
            </a:r>
            <a:r>
              <a:rPr lang="en-US" altLang="zh-CN" sz="1800" b="1" dirty="0"/>
              <a:t>·</a:t>
            </a: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缺失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1800" b="1" i="1" dirty="0">
                <a:solidFill>
                  <a:srgbClr val="0070C0"/>
                </a:solidFill>
              </a:rPr>
              <a:t>F</a:t>
            </a:r>
            <a:r>
              <a:rPr lang="zh-CN" altLang="en-US" sz="1800" b="1" baseline="-18000" dirty="0">
                <a:solidFill>
                  <a:srgbClr val="0070C0"/>
                </a:solidFill>
              </a:rPr>
              <a:t>单级</a:t>
            </a:r>
            <a:endParaRPr lang="en-US" altLang="zh-CN" sz="1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1" y="332656"/>
            <a:ext cx="6877999" cy="38813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L2$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的组织： 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+mn-ea"/>
                <a:ea typeface="+mn-ea"/>
              </a:rPr>
              <a:t>L1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缺失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A(L2)</a:t>
            </a:r>
            <a:r>
              <a:rPr lang="en-US" altLang="zh-CN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1800" b="1" i="1" dirty="0">
                <a:solidFill>
                  <a:schemeClr val="tx2"/>
                </a:solidFill>
              </a:rPr>
              <a:t>F</a:t>
            </a:r>
            <a:r>
              <a:rPr lang="en-US" altLang="zh-CN" sz="1800" b="1" baseline="-18000" dirty="0">
                <a:solidFill>
                  <a:schemeClr val="tx2"/>
                </a:solidFill>
                <a:latin typeface="+mn-ea"/>
              </a:rPr>
              <a:t>L1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i="1" dirty="0">
                <a:solidFill>
                  <a:schemeClr val="tx2"/>
                </a:solidFill>
              </a:rPr>
              <a:t>F</a:t>
            </a:r>
            <a:r>
              <a:rPr lang="en-US" altLang="zh-CN" sz="1800" b="1" baseline="-20000" dirty="0">
                <a:solidFill>
                  <a:schemeClr val="tx2"/>
                </a:solidFill>
                <a:latin typeface="宋体" panose="02010600030101010101" pitchFamily="2" charset="-122"/>
              </a:rPr>
              <a:t>L2</a:t>
            </a:r>
            <a:r>
              <a:rPr lang="en-US" altLang="zh-CN" sz="1800" b="1" dirty="0"/>
              <a:t>·</a:t>
            </a: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缺失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1800" b="1" i="1" dirty="0">
                <a:solidFill>
                  <a:schemeClr val="tx2"/>
                </a:solidFill>
              </a:rPr>
              <a:t>F</a:t>
            </a:r>
            <a:r>
              <a:rPr lang="en-US" altLang="zh-CN" sz="1800" b="1" baseline="-18000" dirty="0">
                <a:solidFill>
                  <a:schemeClr val="tx2"/>
                </a:solidFill>
                <a:latin typeface="+mn-ea"/>
                <a:ea typeface="+mn-ea"/>
              </a:rPr>
              <a:t>L1</a:t>
            </a:r>
            <a:endParaRPr lang="en-US" altLang="zh-CN" b="1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容  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相联度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块大小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907704" y="730800"/>
            <a:ext cx="7128792" cy="34722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可</a:t>
            </a:r>
            <a:r>
              <a:rPr lang="zh-CN" altLang="en-US" sz="2200" b="1" dirty="0">
                <a:solidFill>
                  <a:srgbClr val="0070C0"/>
                </a:solidFill>
                <a:latin typeface="+mn-ea"/>
                <a:ea typeface="+mn-ea"/>
              </a:rPr>
              <a:t>较大</a:t>
            </a:r>
            <a:r>
              <a:rPr lang="zh-CN" altLang="en-US" sz="2200" b="1" dirty="0">
                <a:latin typeface="+mn-ea"/>
                <a:ea typeface="+mn-ea"/>
              </a:rPr>
              <a:t>，如</a:t>
            </a:r>
            <a:r>
              <a:rPr lang="en-US" altLang="zh-CN" sz="2200" b="1" i="1" dirty="0"/>
              <a:t>S</a:t>
            </a:r>
            <a:r>
              <a:rPr lang="en-US" altLang="zh-CN" sz="2200" b="1" baseline="-16000" dirty="0">
                <a:latin typeface="+mn-ea"/>
              </a:rPr>
              <a:t>L2$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512KB</a:t>
            </a:r>
            <a:r>
              <a:rPr lang="zh-CN" altLang="en-US" sz="2200" b="1" dirty="0">
                <a:latin typeface="+mn-ea"/>
              </a:rPr>
              <a:t>      </a:t>
            </a:r>
            <a:r>
              <a:rPr lang="zh-CN" altLang="en-US" sz="1800" b="1" dirty="0">
                <a:latin typeface="+mn-ea"/>
              </a:rPr>
              <a:t>←降低</a:t>
            </a:r>
            <a:r>
              <a:rPr lang="en-US" altLang="zh-CN" sz="1800" b="1" i="1" dirty="0"/>
              <a:t>F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18000" dirty="0">
                <a:solidFill>
                  <a:srgbClr val="0070C0"/>
                </a:solidFill>
                <a:latin typeface="+mn-ea"/>
              </a:rPr>
              <a:t>容量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，</a:t>
            </a: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基本不变</a:t>
            </a:r>
            <a:endParaRPr lang="en-US" altLang="zh-CN" sz="18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可</a:t>
            </a:r>
            <a:r>
              <a:rPr lang="zh-CN" altLang="en-US" sz="2200" b="1" dirty="0">
                <a:solidFill>
                  <a:srgbClr val="0070C0"/>
                </a:solidFill>
                <a:latin typeface="+mn-ea"/>
                <a:ea typeface="+mn-ea"/>
              </a:rPr>
              <a:t>较高</a:t>
            </a:r>
            <a:r>
              <a:rPr lang="zh-CN" altLang="en-US" sz="2200" b="1" dirty="0">
                <a:latin typeface="+mn-ea"/>
                <a:ea typeface="+mn-ea"/>
              </a:rPr>
              <a:t>，如</a:t>
            </a:r>
            <a:r>
              <a:rPr lang="en-US" altLang="zh-CN" sz="2200" b="1" i="1" dirty="0"/>
              <a:t>n</a:t>
            </a:r>
            <a:r>
              <a:rPr lang="en-US" altLang="zh-CN" sz="2200" b="1" baseline="-16000" dirty="0">
                <a:latin typeface="+mn-ea"/>
              </a:rPr>
              <a:t>L2$</a:t>
            </a:r>
            <a:r>
              <a:rPr lang="zh-CN" altLang="en-US" sz="2200" b="1" dirty="0">
                <a:latin typeface="+mn-ea"/>
              </a:rPr>
              <a:t>＞</a:t>
            </a:r>
            <a:r>
              <a:rPr lang="en-US" altLang="zh-CN" sz="2200" b="1" i="1" dirty="0"/>
              <a:t>n</a:t>
            </a:r>
            <a:r>
              <a:rPr lang="en-US" altLang="zh-CN" sz="2200" b="1" baseline="-16000" dirty="0">
                <a:latin typeface="+mn-ea"/>
              </a:rPr>
              <a:t>L1$</a:t>
            </a:r>
            <a:r>
              <a:rPr lang="zh-CN" altLang="en-US" sz="2200" b="1" dirty="0">
                <a:latin typeface="+mn-ea"/>
                <a:ea typeface="+mn-ea"/>
              </a:rPr>
              <a:t>        </a:t>
            </a:r>
            <a:r>
              <a:rPr lang="zh-CN" altLang="en-US" sz="1800" b="1" dirty="0">
                <a:latin typeface="+mn-ea"/>
              </a:rPr>
              <a:t>←</a:t>
            </a:r>
            <a:r>
              <a:rPr lang="zh-CN" altLang="en-US" sz="1800" b="1" dirty="0">
                <a:latin typeface="+mn-ea"/>
                <a:ea typeface="+mn-ea"/>
              </a:rPr>
              <a:t>降低</a:t>
            </a:r>
            <a:r>
              <a:rPr lang="en-US" altLang="zh-CN" sz="1800" b="1" i="1" dirty="0"/>
              <a:t>F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18000" dirty="0">
                <a:solidFill>
                  <a:srgbClr val="0070C0"/>
                </a:solidFill>
                <a:latin typeface="+mn-ea"/>
              </a:rPr>
              <a:t>冲突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，</a:t>
            </a: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略有增加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</a:rPr>
              <a:t>可</a:t>
            </a:r>
            <a:r>
              <a:rPr lang="zh-CN" altLang="en-US" sz="2200" b="1" dirty="0">
                <a:solidFill>
                  <a:srgbClr val="0070C0"/>
                </a:solidFill>
                <a:latin typeface="+mn-ea"/>
              </a:rPr>
              <a:t>较大</a:t>
            </a:r>
            <a:r>
              <a:rPr lang="zh-CN" altLang="en-US" sz="2200" b="1" dirty="0">
                <a:latin typeface="+mn-ea"/>
              </a:rPr>
              <a:t>，如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zh-CN" altLang="en-US" sz="2200" b="1" baseline="-18000" dirty="0">
                <a:latin typeface="+mn-lt"/>
              </a:rPr>
              <a:t>块</a:t>
            </a:r>
            <a:r>
              <a:rPr lang="en-US" altLang="zh-CN" sz="2200" b="1" baseline="-18000" dirty="0">
                <a:latin typeface="+mn-ea"/>
                <a:ea typeface="+mn-ea"/>
              </a:rPr>
              <a:t>(</a:t>
            </a:r>
            <a:r>
              <a:rPr lang="en-US" altLang="zh-CN" sz="2200" b="1" baseline="-16000" dirty="0">
                <a:latin typeface="+mn-ea"/>
              </a:rPr>
              <a:t>L2$)</a:t>
            </a:r>
            <a:r>
              <a:rPr lang="zh-CN" altLang="en-US" sz="2200" b="1" dirty="0">
                <a:latin typeface="+mn-ea"/>
              </a:rPr>
              <a:t>＞</a:t>
            </a:r>
            <a:r>
              <a:rPr lang="en-US" altLang="zh-CN" sz="2200" b="1" i="1" dirty="0"/>
              <a:t>S</a:t>
            </a:r>
            <a:r>
              <a:rPr lang="zh-CN" altLang="en-US" sz="2200" b="1" baseline="-18000" dirty="0"/>
              <a:t>块</a:t>
            </a:r>
            <a:r>
              <a:rPr lang="en-US" altLang="zh-CN" sz="2200" b="1" baseline="-18000" dirty="0">
                <a:latin typeface="+mn-ea"/>
              </a:rPr>
              <a:t>(</a:t>
            </a:r>
            <a:r>
              <a:rPr lang="en-US" altLang="zh-CN" sz="2200" b="1" baseline="-16000" dirty="0">
                <a:latin typeface="+mn-ea"/>
              </a:rPr>
              <a:t>L1$)</a:t>
            </a:r>
            <a:r>
              <a:rPr lang="zh-CN" altLang="en-US" sz="2200" b="1" dirty="0">
                <a:latin typeface="+mn-ea"/>
              </a:rPr>
              <a:t>   </a:t>
            </a:r>
            <a:r>
              <a:rPr lang="zh-CN" altLang="en-US" sz="1800" b="1" dirty="0">
                <a:latin typeface="+mn-ea"/>
              </a:rPr>
              <a:t>←降低</a:t>
            </a:r>
            <a:r>
              <a:rPr lang="en-US" altLang="zh-CN" sz="1800" b="1" i="1" dirty="0"/>
              <a:t>F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18000" dirty="0">
                <a:solidFill>
                  <a:srgbClr val="0070C0"/>
                </a:solidFill>
                <a:latin typeface="+mn-ea"/>
              </a:rPr>
              <a:t>强制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，不影响</a:t>
            </a: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L2</a:t>
            </a:r>
            <a:r>
              <a:rPr lang="zh-CN" altLang="en-US" sz="1800" b="1" baseline="-20000" dirty="0">
                <a:latin typeface="宋体" panose="02010600030101010101" pitchFamily="2" charset="-122"/>
              </a:rPr>
              <a:t>命中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1724759"/>
            <a:ext cx="8784976" cy="1976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85838" indent="-985838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5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L2$</a:t>
            </a:r>
            <a:r>
              <a:rPr lang="zh-CN" altLang="en-US" sz="2000" b="1" dirty="0">
                <a:latin typeface="+mn-ea"/>
                <a:ea typeface="+mn-ea"/>
              </a:rPr>
              <a:t>中，若</a:t>
            </a:r>
            <a:r>
              <a:rPr lang="en-US" altLang="zh-CN" sz="2000" b="1" i="1" spc="-100" dirty="0"/>
              <a:t>T</a:t>
            </a:r>
            <a:r>
              <a:rPr lang="en-US" altLang="zh-CN" sz="2000" b="1" spc="-100" baseline="-18000" dirty="0">
                <a:latin typeface="+mn-ea"/>
                <a:ea typeface="+mn-ea"/>
              </a:rPr>
              <a:t>L2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(1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10Tc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i="1" spc="-100" dirty="0"/>
              <a:t>F</a:t>
            </a:r>
            <a:r>
              <a:rPr lang="en-US" altLang="zh-CN" sz="2000" b="1" spc="-100" baseline="-18000" dirty="0">
                <a:latin typeface="+mn-ea"/>
              </a:rPr>
              <a:t>L2(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+mn-ea"/>
              </a:rPr>
              <a:t>25%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i="1" spc="-100" dirty="0"/>
              <a:t>T</a:t>
            </a:r>
            <a:r>
              <a:rPr lang="en-US" altLang="zh-CN" sz="2000" b="1" spc="-100" baseline="-18000" dirty="0">
                <a:latin typeface="+mn-ea"/>
              </a:rPr>
              <a:t>L2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(2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+mn-ea"/>
              </a:rPr>
              <a:t>10.1Tc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i="1" spc="-100" dirty="0"/>
              <a:t>F</a:t>
            </a:r>
            <a:r>
              <a:rPr lang="en-US" altLang="zh-CN" sz="2000" b="1" spc="-100" baseline="-18000" dirty="0">
                <a:latin typeface="+mn-ea"/>
              </a:rPr>
              <a:t>L2(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+mn-ea"/>
              </a:rPr>
              <a:t>20%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100Tc</a:t>
            </a:r>
            <a:r>
              <a:rPr lang="zh-CN" altLang="en-US" sz="2000" b="1" dirty="0">
                <a:latin typeface="宋体" panose="02010600030101010101" pitchFamily="2" charset="-122"/>
              </a:rPr>
              <a:t>，分析</a:t>
            </a:r>
            <a:r>
              <a:rPr lang="en-US" altLang="zh-CN" sz="2000" b="1" dirty="0">
                <a:latin typeface="宋体" panose="02010600030101010101" pitchFamily="2" charset="-122"/>
              </a:rPr>
              <a:t>L2$</a:t>
            </a:r>
            <a:r>
              <a:rPr lang="zh-CN" altLang="en-US" sz="2000" b="1" dirty="0">
                <a:latin typeface="宋体" panose="02010600030101010101" pitchFamily="2" charset="-122"/>
              </a:rPr>
              <a:t>的相联度对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的影响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解：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(1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L2)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10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25%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100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35Tc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i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(2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L2)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10.1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20%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100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30.1Tc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zh-CN" altLang="en-US" sz="2000" b="1" dirty="0">
                <a:latin typeface="宋体" panose="02010600030101010101" pitchFamily="2" charset="-122"/>
              </a:rPr>
              <a:t>∴提高</a:t>
            </a:r>
            <a:r>
              <a:rPr lang="en-US" altLang="zh-CN" sz="2000" b="1" dirty="0">
                <a:latin typeface="宋体" panose="02010600030101010101" pitchFamily="2" charset="-122"/>
              </a:rPr>
              <a:t>L2$</a:t>
            </a:r>
            <a:r>
              <a:rPr lang="zh-CN" altLang="en-US" sz="2000" b="1" dirty="0">
                <a:latin typeface="宋体" panose="02010600030101010101" pitchFamily="2" charset="-122"/>
              </a:rPr>
              <a:t>相联度，可降低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L1$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！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15616" y="4293096"/>
            <a:ext cx="3672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71780" indent="-271780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en-US" altLang="zh-CN" sz="1800" b="1" dirty="0">
                <a:latin typeface="+mn-ea"/>
                <a:ea typeface="+mn-ea"/>
              </a:rPr>
              <a:t>Cache</a:t>
            </a:r>
            <a:r>
              <a:rPr lang="zh-CN" altLang="en-US" sz="1800" b="1" dirty="0">
                <a:latin typeface="+mn-ea"/>
                <a:ea typeface="+mn-ea"/>
              </a:rPr>
              <a:t>级数是否越多越好？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22229" y="4302388"/>
            <a:ext cx="3998243" cy="324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71780" indent="-271780">
              <a:lnSpc>
                <a:spcPct val="9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更多级不减小</a:t>
            </a:r>
            <a:r>
              <a:rPr lang="en-US" altLang="zh-CN" sz="1600" b="1" dirty="0">
                <a:latin typeface="+mn-ea"/>
              </a:rPr>
              <a:t>T</a:t>
            </a:r>
            <a:r>
              <a:rPr lang="zh-CN" altLang="en-US" sz="1600" b="1" baseline="-25000" dirty="0">
                <a:latin typeface="+mn-ea"/>
              </a:rPr>
              <a:t>命中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F</a:t>
            </a:r>
            <a:r>
              <a:rPr lang="zh-CN" altLang="en-US" sz="1600" b="1" dirty="0">
                <a:latin typeface="+mn-ea"/>
              </a:rPr>
              <a:t>的优化两级即可实现</a:t>
            </a:r>
            <a:endParaRPr lang="en-US" altLang="zh-CN" sz="1400" b="1" dirty="0">
              <a:latin typeface="+mn-ea"/>
              <a:ea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115616" y="4698468"/>
            <a:ext cx="3600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71780" indent="-271780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en-US" altLang="zh-CN" sz="1800" b="1" dirty="0">
                <a:latin typeface="+mn-ea"/>
                <a:ea typeface="+mn-ea"/>
              </a:rPr>
              <a:t>L1$</a:t>
            </a:r>
            <a:r>
              <a:rPr lang="zh-CN" altLang="en-US" sz="1800" b="1" dirty="0">
                <a:latin typeface="+mn-ea"/>
                <a:ea typeface="+mn-ea"/>
              </a:rPr>
              <a:t>可否不为</a:t>
            </a:r>
            <a:r>
              <a:rPr lang="en-US" altLang="zh-CN" sz="1800" b="1" dirty="0">
                <a:latin typeface="+mn-ea"/>
                <a:ea typeface="+mn-ea"/>
              </a:rPr>
              <a:t>L2$</a:t>
            </a:r>
            <a:r>
              <a:rPr lang="zh-CN" altLang="en-US" sz="1800" b="1" dirty="0">
                <a:latin typeface="+mn-ea"/>
                <a:ea typeface="+mn-ea"/>
              </a:rPr>
              <a:t>的子集？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788024" y="4698468"/>
            <a:ext cx="3998243" cy="324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71780" indent="-271780">
              <a:lnSpc>
                <a:spcPct val="9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可以，可降低</a:t>
            </a:r>
            <a:r>
              <a:rPr lang="en-US" altLang="zh-CN" sz="1600" b="1" dirty="0">
                <a:latin typeface="+mn-ea"/>
              </a:rPr>
              <a:t>T</a:t>
            </a:r>
            <a:r>
              <a:rPr lang="zh-CN" altLang="en-US" sz="1600" b="1" baseline="-25000" dirty="0">
                <a:latin typeface="+mn-ea"/>
              </a:rPr>
              <a:t>缺失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同时查找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，实现复杂</a:t>
            </a:r>
            <a:endParaRPr lang="en-US" altLang="zh-CN" sz="1400" b="1" dirty="0">
              <a:latin typeface="+mn-ea"/>
              <a:ea typeface="+mn-ea"/>
            </a:endParaRPr>
          </a:p>
        </p:txBody>
      </p:sp>
      <p:sp>
        <p:nvSpPr>
          <p:cNvPr id="14" name="线形标注 2 36">
            <a:extLst>
              <a:ext uri="{FF2B5EF4-FFF2-40B4-BE49-F238E27FC236}">
                <a16:creationId xmlns:a16="http://schemas.microsoft.com/office/drawing/2014/main" id="{FD311E77-680A-4D44-90E7-A89E31575A55}"/>
              </a:ext>
            </a:extLst>
          </p:cNvPr>
          <p:cNvSpPr/>
          <p:nvPr/>
        </p:nvSpPr>
        <p:spPr bwMode="auto">
          <a:xfrm>
            <a:off x="7380488" y="548712"/>
            <a:ext cx="1584000" cy="288000"/>
          </a:xfrm>
          <a:prstGeom prst="borderCallout2">
            <a:avLst>
              <a:gd name="adj1" fmla="val 51757"/>
              <a:gd name="adj2" fmla="val -389"/>
              <a:gd name="adj3" fmla="val 52631"/>
              <a:gd name="adj4" fmla="val -17839"/>
              <a:gd name="adj5" fmla="val 316619"/>
              <a:gd name="adj6" fmla="val -8380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800" b="1" i="1" dirty="0"/>
              <a:t>T</a:t>
            </a:r>
            <a:r>
              <a:rPr lang="en-US" altLang="zh-CN" sz="1800" b="1" baseline="-20000" dirty="0">
                <a:latin typeface="宋体" panose="02010600030101010101" pitchFamily="2" charset="-122"/>
              </a:rPr>
              <a:t>A(L2)</a:t>
            </a:r>
            <a:r>
              <a:rPr lang="zh-CN" altLang="en-US" sz="1800" b="1" dirty="0">
                <a:latin typeface="宋体" panose="02010600030101010101" pitchFamily="2" charset="-122"/>
              </a:rPr>
              <a:t>减小即可</a:t>
            </a:r>
            <a:endParaRPr kumimoji="1" lang="zh-CN" altLang="en-US" sz="1800" b="1" i="0" u="none" strike="noStrike" cap="none" normalizeH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37</a:t>
            </a:fld>
            <a:endParaRPr lang="en-US" altLang="zh-CN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9512" y="404664"/>
            <a:ext cx="3024336" cy="45995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、读缺失优先于写</a:t>
            </a:r>
            <a:endParaRPr lang="zh-CN" altLang="en-US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*工作过程：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9225" indent="-2689225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835696" y="855301"/>
            <a:ext cx="709228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先处理</a:t>
            </a:r>
            <a:r>
              <a:rPr lang="zh-CN" altLang="en-US" sz="2200" b="1" dirty="0">
                <a:latin typeface="宋体" panose="02010600030101010101" pitchFamily="2" charset="-122"/>
              </a:rPr>
              <a:t>读缺失，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后处理</a:t>
            </a:r>
            <a:r>
              <a:rPr lang="zh-CN" altLang="en-US" sz="2200" b="1" dirty="0">
                <a:latin typeface="宋体" panose="02010600030101010101" pitchFamily="2" charset="-122"/>
              </a:rPr>
              <a:t>写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</a:rPr>
              <a:t>回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操作   </a:t>
            </a:r>
            <a:r>
              <a:rPr lang="zh-CN" altLang="en-US" sz="1800" b="1" dirty="0">
                <a:latin typeface="宋体" panose="02010600030101010101" pitchFamily="2" charset="-122"/>
              </a:rPr>
              <a:t>←需写缓冲区支持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1907704" y="2799517"/>
            <a:ext cx="7056784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缺失时，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查找</a:t>
            </a:r>
            <a:r>
              <a:rPr lang="zh-CN" altLang="en-US" sz="2200" b="1" dirty="0">
                <a:latin typeface="宋体" panose="02010600030101010101" pitchFamily="2" charset="-122"/>
              </a:rPr>
              <a:t>写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</a:rPr>
              <a:t>回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缓冲区；    </a:t>
            </a:r>
            <a:r>
              <a:rPr lang="zh-CN" altLang="en-US" sz="1800" b="1" dirty="0">
                <a:latin typeface="宋体" panose="02010600030101010101" pitchFamily="2" charset="-122"/>
              </a:rPr>
              <a:t>←可同时查找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缓冲区命中时，目标块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移入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；    </a:t>
            </a:r>
            <a:r>
              <a:rPr lang="zh-CN" altLang="en-US" sz="1800" b="1" dirty="0">
                <a:latin typeface="宋体" panose="02010600030101010101" pitchFamily="2" charset="-122"/>
              </a:rPr>
              <a:t>←全写法读为调块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缓冲区缺失时，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立即调入</a:t>
            </a:r>
            <a:r>
              <a:rPr lang="zh-CN" altLang="en-US" sz="2200" b="1" dirty="0">
                <a:latin typeface="宋体" panose="02010600030101010101" pitchFamily="2" charset="-122"/>
              </a:rPr>
              <a:t>目标块，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稍后处理</a:t>
            </a:r>
            <a:r>
              <a:rPr lang="zh-CN" altLang="en-US" sz="2200" b="1" dirty="0">
                <a:latin typeface="宋体" panose="02010600030101010101" pitchFamily="2" charset="-122"/>
              </a:rPr>
              <a:t>缓冲区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580112" y="1431365"/>
            <a:ext cx="3312320" cy="1368120"/>
            <a:chOff x="5796184" y="2420888"/>
            <a:chExt cx="3312320" cy="1368120"/>
          </a:xfrm>
        </p:grpSpPr>
        <p:sp>
          <p:nvSpPr>
            <p:cNvPr id="71" name="Text Box 105"/>
            <p:cNvSpPr txBox="1">
              <a:spLocks noChangeArrowheads="1"/>
            </p:cNvSpPr>
            <p:nvPr/>
          </p:nvSpPr>
          <p:spPr bwMode="auto">
            <a:xfrm>
              <a:off x="6228184" y="2708944"/>
              <a:ext cx="2448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缺失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替换块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b)</a:t>
              </a:r>
            </a:p>
          </p:txBody>
        </p:sp>
        <p:sp>
          <p:nvSpPr>
            <p:cNvPr id="72" name="Text Box 110"/>
            <p:cNvSpPr txBox="1">
              <a:spLocks noChangeArrowheads="1"/>
            </p:cNvSpPr>
            <p:nvPr/>
          </p:nvSpPr>
          <p:spPr bwMode="auto">
            <a:xfrm>
              <a:off x="6228184" y="2420888"/>
              <a:ext cx="288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73" name="Text Box 105"/>
            <p:cNvSpPr txBox="1">
              <a:spLocks noChangeArrowheads="1"/>
            </p:cNvSpPr>
            <p:nvPr/>
          </p:nvSpPr>
          <p:spPr bwMode="auto">
            <a:xfrm>
              <a:off x="7452320" y="3213000"/>
              <a:ext cx="1224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M[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k]</a:t>
              </a:r>
            </a:p>
          </p:txBody>
        </p:sp>
        <p:sp>
          <p:nvSpPr>
            <p:cNvPr id="74" name="Text Box 105"/>
            <p:cNvSpPr txBox="1">
              <a:spLocks noChangeArrowheads="1"/>
            </p:cNvSpPr>
            <p:nvPr/>
          </p:nvSpPr>
          <p:spPr bwMode="auto">
            <a:xfrm>
              <a:off x="8676504" y="2708920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75" name="Line 103"/>
            <p:cNvSpPr>
              <a:spLocks noChangeShapeType="1"/>
            </p:cNvSpPr>
            <p:nvPr/>
          </p:nvSpPr>
          <p:spPr bwMode="auto">
            <a:xfrm>
              <a:off x="5796184" y="3501008"/>
              <a:ext cx="331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6" name="Text Box 105"/>
            <p:cNvSpPr txBox="1">
              <a:spLocks noChangeArrowheads="1"/>
            </p:cNvSpPr>
            <p:nvPr/>
          </p:nvSpPr>
          <p:spPr bwMode="auto">
            <a:xfrm>
              <a:off x="5796184" y="2708944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7" name="Text Box 107"/>
            <p:cNvSpPr txBox="1">
              <a:spLocks noChangeArrowheads="1"/>
            </p:cNvSpPr>
            <p:nvPr/>
          </p:nvSpPr>
          <p:spPr bwMode="auto">
            <a:xfrm>
              <a:off x="5796184" y="2420888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 err="1">
                  <a:latin typeface="宋体" panose="02010600030101010101" pitchFamily="2" charset="-122"/>
                </a:rPr>
                <a:t>i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8" name="Text Box 105"/>
            <p:cNvSpPr txBox="1">
              <a:spLocks noChangeArrowheads="1"/>
            </p:cNvSpPr>
            <p:nvPr/>
          </p:nvSpPr>
          <p:spPr bwMode="auto">
            <a:xfrm>
              <a:off x="6228440" y="3213000"/>
              <a:ext cx="1224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M[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79" name="Text Box 105"/>
            <p:cNvSpPr txBox="1">
              <a:spLocks noChangeArrowheads="1"/>
            </p:cNvSpPr>
            <p:nvPr/>
          </p:nvSpPr>
          <p:spPr bwMode="auto">
            <a:xfrm>
              <a:off x="6228184" y="2924944"/>
              <a:ext cx="79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6660184" y="3501008"/>
              <a:ext cx="1440208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写回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法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Cache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259744" y="1431365"/>
            <a:ext cx="4032344" cy="1368120"/>
            <a:chOff x="1547888" y="2420888"/>
            <a:chExt cx="4032344" cy="1368120"/>
          </a:xfrm>
        </p:grpSpPr>
        <p:sp>
          <p:nvSpPr>
            <p:cNvPr id="82" name="Text Box 105"/>
            <p:cNvSpPr txBox="1">
              <a:spLocks noChangeArrowheads="1"/>
            </p:cNvSpPr>
            <p:nvPr/>
          </p:nvSpPr>
          <p:spPr bwMode="auto">
            <a:xfrm>
              <a:off x="3203848" y="2708896"/>
              <a:ext cx="1944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     缺失</a:t>
              </a: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83" name="Text Box 110"/>
            <p:cNvSpPr txBox="1">
              <a:spLocks noChangeArrowheads="1"/>
            </p:cNvSpPr>
            <p:nvPr/>
          </p:nvSpPr>
          <p:spPr bwMode="auto">
            <a:xfrm>
              <a:off x="3203848" y="2420888"/>
              <a:ext cx="2376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84" name="Text Box 105"/>
            <p:cNvSpPr txBox="1">
              <a:spLocks noChangeArrowheads="1"/>
            </p:cNvSpPr>
            <p:nvPr/>
          </p:nvSpPr>
          <p:spPr bwMode="auto">
            <a:xfrm>
              <a:off x="3923928" y="3213000"/>
              <a:ext cx="1224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M[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k]</a:t>
              </a:r>
            </a:p>
          </p:txBody>
        </p:sp>
        <p:sp>
          <p:nvSpPr>
            <p:cNvPr id="85" name="Text Box 105"/>
            <p:cNvSpPr txBox="1">
              <a:spLocks noChangeArrowheads="1"/>
            </p:cNvSpPr>
            <p:nvPr/>
          </p:nvSpPr>
          <p:spPr bwMode="auto">
            <a:xfrm>
              <a:off x="2771800" y="2708920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86" name="Text Box 107"/>
            <p:cNvSpPr txBox="1">
              <a:spLocks noChangeArrowheads="1"/>
            </p:cNvSpPr>
            <p:nvPr/>
          </p:nvSpPr>
          <p:spPr bwMode="auto">
            <a:xfrm>
              <a:off x="2771800" y="2420888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87" name="Text Box 105"/>
            <p:cNvSpPr txBox="1">
              <a:spLocks noChangeArrowheads="1"/>
            </p:cNvSpPr>
            <p:nvPr/>
          </p:nvSpPr>
          <p:spPr bwMode="auto">
            <a:xfrm>
              <a:off x="5148064" y="2708920"/>
              <a:ext cx="432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88" name="Text Box 105"/>
            <p:cNvSpPr txBox="1">
              <a:spLocks noChangeArrowheads="1"/>
            </p:cNvSpPr>
            <p:nvPr/>
          </p:nvSpPr>
          <p:spPr bwMode="auto">
            <a:xfrm>
              <a:off x="3203848" y="3212976"/>
              <a:ext cx="72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M[a]</a:t>
              </a:r>
            </a:p>
          </p:txBody>
        </p:sp>
        <p:sp>
          <p:nvSpPr>
            <p:cNvPr id="89" name="Text Box 105"/>
            <p:cNvSpPr txBox="1">
              <a:spLocks noChangeArrowheads="1"/>
            </p:cNvSpPr>
            <p:nvPr/>
          </p:nvSpPr>
          <p:spPr bwMode="auto">
            <a:xfrm>
              <a:off x="2771800" y="2924944"/>
              <a:ext cx="43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>
              <a:off x="2772232" y="3501008"/>
              <a:ext cx="280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3" name="Text Box 104"/>
            <p:cNvSpPr txBox="1">
              <a:spLocks noChangeArrowheads="1"/>
            </p:cNvSpPr>
            <p:nvPr/>
          </p:nvSpPr>
          <p:spPr bwMode="auto">
            <a:xfrm>
              <a:off x="1547888" y="2420888"/>
              <a:ext cx="1152016" cy="10082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CPU 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操 作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Cache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动作</a:t>
              </a:r>
              <a:endParaRPr lang="en-US" altLang="zh-CN" sz="1600" b="1" u="none" dirty="0">
                <a:solidFill>
                  <a:srgbClr val="CC3300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写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回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缓冲区</a:t>
              </a:r>
              <a:endParaRPr lang="en-US" altLang="zh-CN" sz="1400" b="1" dirty="0">
                <a:latin typeface="宋体" panose="02010600030101010101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 </a:t>
              </a:r>
              <a:r>
                <a:rPr lang="zh-CN" altLang="en-US" sz="1600" b="1" u="none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主 存</a:t>
              </a:r>
            </a:p>
          </p:txBody>
        </p:sp>
        <p:sp>
          <p:nvSpPr>
            <p:cNvPr id="94" name="Text Box 105"/>
            <p:cNvSpPr txBox="1">
              <a:spLocks noChangeArrowheads="1"/>
            </p:cNvSpPr>
            <p:nvPr/>
          </p:nvSpPr>
          <p:spPr bwMode="auto">
            <a:xfrm>
              <a:off x="3131904" y="3501008"/>
              <a:ext cx="1440208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全写法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Cache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915816" y="1359357"/>
            <a:ext cx="2448272" cy="1080120"/>
            <a:chOff x="3203848" y="3789040"/>
            <a:chExt cx="2448272" cy="1080120"/>
          </a:xfrm>
        </p:grpSpPr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860120" y="3789040"/>
              <a:ext cx="792000" cy="648000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97" name="Text Box 110"/>
            <p:cNvSpPr txBox="1">
              <a:spLocks noChangeArrowheads="1"/>
            </p:cNvSpPr>
            <p:nvPr/>
          </p:nvSpPr>
          <p:spPr bwMode="auto">
            <a:xfrm>
              <a:off x="3203848" y="3861048"/>
              <a:ext cx="1656000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98" name="Text Box 105"/>
            <p:cNvSpPr txBox="1">
              <a:spLocks noChangeArrowheads="1"/>
            </p:cNvSpPr>
            <p:nvPr/>
          </p:nvSpPr>
          <p:spPr bwMode="auto">
            <a:xfrm>
              <a:off x="3203848" y="4653160"/>
              <a:ext cx="122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M[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k]</a:t>
              </a:r>
            </a:p>
          </p:txBody>
        </p:sp>
        <p:sp>
          <p:nvSpPr>
            <p:cNvPr id="99" name="Text Box 105"/>
            <p:cNvSpPr txBox="1">
              <a:spLocks noChangeArrowheads="1"/>
            </p:cNvSpPr>
            <p:nvPr/>
          </p:nvSpPr>
          <p:spPr bwMode="auto">
            <a:xfrm>
              <a:off x="4428032" y="4149080"/>
              <a:ext cx="432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100" name="Text Box 105"/>
            <p:cNvSpPr txBox="1">
              <a:spLocks noChangeArrowheads="1"/>
            </p:cNvSpPr>
            <p:nvPr/>
          </p:nvSpPr>
          <p:spPr bwMode="auto">
            <a:xfrm>
              <a:off x="4427984" y="4653136"/>
              <a:ext cx="720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M[a]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012160" y="1359357"/>
            <a:ext cx="2952328" cy="1080120"/>
            <a:chOff x="6228184" y="3933056"/>
            <a:chExt cx="2952328" cy="1080120"/>
          </a:xfrm>
        </p:grpSpPr>
        <p:sp>
          <p:nvSpPr>
            <p:cNvPr id="102" name="Text Box 105"/>
            <p:cNvSpPr txBox="1">
              <a:spLocks noChangeArrowheads="1"/>
            </p:cNvSpPr>
            <p:nvPr/>
          </p:nvSpPr>
          <p:spPr bwMode="auto">
            <a:xfrm>
              <a:off x="7884512" y="3933056"/>
              <a:ext cx="1296000" cy="648000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3" name="Text Box 110"/>
            <p:cNvSpPr txBox="1">
              <a:spLocks noChangeArrowheads="1"/>
            </p:cNvSpPr>
            <p:nvPr/>
          </p:nvSpPr>
          <p:spPr bwMode="auto">
            <a:xfrm>
              <a:off x="6228184" y="4005064"/>
              <a:ext cx="1656000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104" name="Text Box 105"/>
            <p:cNvSpPr txBox="1">
              <a:spLocks noChangeArrowheads="1"/>
            </p:cNvSpPr>
            <p:nvPr/>
          </p:nvSpPr>
          <p:spPr bwMode="auto">
            <a:xfrm>
              <a:off x="6228184" y="4797176"/>
              <a:ext cx="122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M[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k]</a:t>
              </a:r>
            </a:p>
          </p:txBody>
        </p:sp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7452368" y="4293096"/>
              <a:ext cx="432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7452456" y="4797176"/>
              <a:ext cx="122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写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M[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1619672" y="4077072"/>
            <a:ext cx="7165992" cy="1577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spc="-100" dirty="0"/>
              <a:t>H</a:t>
            </a:r>
            <a:r>
              <a:rPr lang="zh-CN" altLang="en-US" sz="2200" b="1" spc="-100" baseline="-18000" dirty="0">
                <a:latin typeface="+mn-ea"/>
              </a:rPr>
              <a:t>缓冲区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F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+mn-ea"/>
              </a:rPr>
              <a:t>缓冲区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(1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－</a:t>
            </a:r>
            <a:r>
              <a:rPr lang="en-US" altLang="zh-CN" sz="2200" b="1" i="1" spc="-100" dirty="0"/>
              <a:t>H</a:t>
            </a:r>
            <a:r>
              <a:rPr lang="zh-CN" altLang="en-US" sz="2200" b="1" spc="-100" baseline="-18000" dirty="0">
                <a:latin typeface="+mn-ea"/>
              </a:rPr>
              <a:t>缓冲区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/>
              <a:t>F</a:t>
            </a:r>
            <a:r>
              <a:rPr lang="en-US" altLang="zh-CN" sz="2200" b="1" spc="-100" dirty="0"/>
              <a:t>·</a:t>
            </a:r>
            <a:r>
              <a:rPr lang="en-US" altLang="zh-CN" sz="2200" b="1" i="1" spc="-100" dirty="0">
                <a:solidFill>
                  <a:srgbClr val="990099"/>
                </a:solidFill>
              </a:rPr>
              <a:t>T</a:t>
            </a:r>
            <a:r>
              <a:rPr lang="zh-CN" altLang="en-US" sz="2200" b="1" spc="-100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缺失</a:t>
            </a:r>
            <a:endParaRPr lang="en-US" altLang="zh-CN" sz="2200" b="1" spc="-100" baseline="-18000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i="1" dirty="0"/>
              <a:t>T</a:t>
            </a:r>
            <a:r>
              <a:rPr lang="zh-CN" altLang="en-US" sz="2200" b="1" baseline="-18000" dirty="0"/>
              <a:t>读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spc="-100" dirty="0"/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solidFill>
                  <a:srgbClr val="990099"/>
                </a:solidFill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读块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+mn-ea"/>
              </a:rPr>
              <a:t>写缺失</a:t>
            </a:r>
            <a:r>
              <a:rPr lang="zh-CN" altLang="en-US" sz="2200" b="1" spc="-100" dirty="0"/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</a:rPr>
              <a:t>0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全写法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或</a:t>
            </a:r>
            <a:r>
              <a:rPr lang="en-US" altLang="zh-CN" sz="2200" b="1" i="1" dirty="0">
                <a:solidFill>
                  <a:srgbClr val="990099"/>
                </a:solidFill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读块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写回法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←原来≥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读块</a:t>
            </a:r>
            <a:r>
              <a:rPr lang="en-US" altLang="zh-CN" sz="1600" b="1" dirty="0">
                <a:latin typeface="宋体" panose="02010600030101010101" pitchFamily="2" charset="-122"/>
              </a:rPr>
              <a:t>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←不变</a:t>
            </a:r>
            <a:r>
              <a:rPr lang="en-US" altLang="zh-CN" sz="1600" b="1" dirty="0">
                <a:latin typeface="宋体" panose="02010600030101010101" pitchFamily="2" charset="-122"/>
              </a:rPr>
              <a:t>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←原来≥</a:t>
            </a:r>
            <a:r>
              <a:rPr lang="en-US" altLang="zh-CN" sz="1600" b="1" i="1" dirty="0"/>
              <a:t> 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读块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不影响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、可降低</a:t>
            </a:r>
            <a:r>
              <a:rPr lang="en-US" altLang="zh-CN" sz="2200" b="1" i="1" dirty="0"/>
              <a:t>F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命中写缓冲区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7" name="线形标注 2 6"/>
          <p:cNvSpPr/>
          <p:nvPr/>
        </p:nvSpPr>
        <p:spPr bwMode="auto">
          <a:xfrm>
            <a:off x="1072797" y="2511485"/>
            <a:ext cx="972000" cy="252000"/>
          </a:xfrm>
          <a:prstGeom prst="borderCallout2">
            <a:avLst>
              <a:gd name="adj1" fmla="val 51380"/>
              <a:gd name="adj2" fmla="val 101361"/>
              <a:gd name="adj3" fmla="val 51884"/>
              <a:gd name="adj4" fmla="val 122267"/>
              <a:gd name="adj5" fmla="val -167593"/>
              <a:gd name="adj6" fmla="val 157283"/>
            </a:avLst>
          </a:prstGeom>
          <a:noFill/>
          <a:ln w="9525" cmpd="sng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/>
              <a:t>零等待写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1907704" y="3376800"/>
            <a:ext cx="7030616" cy="23425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合并写请求，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隐藏</a:t>
            </a:r>
            <a:r>
              <a:rPr lang="en-US" altLang="zh-CN" sz="2200" b="1" u="sng" dirty="0">
                <a:latin typeface="宋体" panose="02010600030101010101" pitchFamily="2" charset="-122"/>
              </a:rPr>
              <a:t>/</a:t>
            </a:r>
            <a:r>
              <a:rPr lang="zh-CN" altLang="en-US" sz="2200" b="1" u="sng" dirty="0">
                <a:latin typeface="宋体" panose="02010600030101010101" pitchFamily="2" charset="-122"/>
              </a:rPr>
              <a:t>减少</a:t>
            </a:r>
            <a:r>
              <a:rPr lang="zh-CN" altLang="en-US" sz="2200" b="1" dirty="0">
                <a:latin typeface="宋体" panose="02010600030101010101" pitchFamily="2" charset="-122"/>
              </a:rPr>
              <a:t>写操作开销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次数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u="sng" dirty="0">
                <a:latin typeface="宋体" panose="02010600030101010101" pitchFamily="2" charset="-122"/>
              </a:rPr>
              <a:t>请求地址有匹配行时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合并</a:t>
            </a:r>
            <a:r>
              <a:rPr lang="zh-CN" altLang="en-US" sz="2200" b="1" dirty="0">
                <a:latin typeface="宋体" panose="02010600030101010101" pitchFamily="2" charset="-122"/>
              </a:rPr>
              <a:t>请求，否则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添加</a:t>
            </a:r>
            <a:r>
              <a:rPr lang="zh-CN" altLang="en-US" sz="2200" b="1" dirty="0">
                <a:latin typeface="宋体" panose="02010600030101010101" pitchFamily="2" charset="-122"/>
              </a:rPr>
              <a:t>请求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  <a:spcBef>
                <a:spcPts val="1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减少</a:t>
            </a:r>
            <a:r>
              <a:rPr lang="zh-CN" altLang="en-US" sz="2200" b="1" u="sng" dirty="0">
                <a:latin typeface="宋体" panose="02010600030101010101" pitchFamily="2" charset="-122"/>
              </a:rPr>
              <a:t>写主存次数</a:t>
            </a:r>
            <a:r>
              <a:rPr lang="zh-CN" altLang="en-US" sz="2200" b="1" dirty="0">
                <a:latin typeface="宋体" panose="02010600030101010101" pitchFamily="2" charset="-122"/>
              </a:rPr>
              <a:t>，提高写缓冲区</a:t>
            </a:r>
            <a:r>
              <a:rPr lang="zh-CN" altLang="en-US" sz="2200" b="1" u="sng" dirty="0">
                <a:latin typeface="宋体" panose="02010600030101010101" pitchFamily="2" charset="-122"/>
              </a:rPr>
              <a:t>利用率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836712"/>
            <a:ext cx="5521696" cy="49121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*写缓冲区组成：</a:t>
            </a:r>
            <a:r>
              <a:rPr lang="zh-CN" altLang="en-US" sz="2200" b="1" dirty="0">
                <a:latin typeface="宋体" panose="02010600030101010101" pitchFamily="2" charset="-122"/>
              </a:rPr>
              <a:t>有几个缓冲行   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缓冲行组成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695575" indent="-2695575">
              <a:lnSpc>
                <a:spcPct val="90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写请求处理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695575" indent="-269557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合并实现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695575" indent="-269557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95575" indent="-2695575">
              <a:spcBef>
                <a:spcPts val="15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2134557" y="2458800"/>
            <a:ext cx="6796179" cy="864032"/>
            <a:chOff x="2134557" y="3069024"/>
            <a:chExt cx="6796179" cy="864032"/>
          </a:xfrm>
        </p:grpSpPr>
        <p:sp>
          <p:nvSpPr>
            <p:cNvPr id="101" name="Rectangle 33"/>
            <p:cNvSpPr>
              <a:spLocks noChangeArrowheads="1"/>
            </p:cNvSpPr>
            <p:nvPr/>
          </p:nvSpPr>
          <p:spPr bwMode="auto">
            <a:xfrm>
              <a:off x="5502974" y="3354776"/>
              <a:ext cx="642942" cy="285752"/>
            </a:xfrm>
            <a:prstGeom prst="rect">
              <a:avLst/>
            </a:prstGeom>
            <a:solidFill>
              <a:srgbClr val="99CCFF"/>
            </a:solidFill>
            <a:ln w="1587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D0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2" name="Text Box 40"/>
            <p:cNvSpPr txBox="1">
              <a:spLocks noChangeArrowheads="1"/>
            </p:cNvSpPr>
            <p:nvPr/>
          </p:nvSpPr>
          <p:spPr bwMode="auto">
            <a:xfrm>
              <a:off x="6878252" y="3069024"/>
              <a:ext cx="936388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请求内容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Rectangle 33"/>
            <p:cNvSpPr>
              <a:spLocks noChangeArrowheads="1"/>
            </p:cNvSpPr>
            <p:nvPr/>
          </p:nvSpPr>
          <p:spPr bwMode="auto">
            <a:xfrm>
              <a:off x="4860032" y="3354776"/>
              <a:ext cx="642942" cy="285752"/>
            </a:xfrm>
            <a:prstGeom prst="rect">
              <a:avLst/>
            </a:prstGeom>
            <a:solidFill>
              <a:srgbClr val="99CCFF"/>
            </a:solidFill>
            <a:ln w="1587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D1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5502974" y="3640528"/>
              <a:ext cx="642942" cy="285752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D2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5" name="Text Box 40"/>
            <p:cNvSpPr txBox="1">
              <a:spLocks noChangeArrowheads="1"/>
            </p:cNvSpPr>
            <p:nvPr/>
          </p:nvSpPr>
          <p:spPr bwMode="auto">
            <a:xfrm>
              <a:off x="6230736" y="3357056"/>
              <a:ext cx="2700000" cy="5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dirty="0">
                  <a:latin typeface="宋体" panose="02010600030101010101" pitchFamily="2" charset="-122"/>
                </a:rPr>
                <a:t>①</a:t>
              </a:r>
              <a:r>
                <a:rPr lang="en-US" altLang="zh-CN" sz="1800" dirty="0">
                  <a:latin typeface="宋体" panose="02010600030101010101" pitchFamily="2" charset="-122"/>
                </a:rPr>
                <a:t>[00100H]</a:t>
              </a:r>
              <a:r>
                <a:rPr lang="zh-CN" altLang="en-US" sz="1800" dirty="0">
                  <a:latin typeface="宋体" panose="02010600030101010101" pitchFamily="2" charset="-122"/>
                </a:rPr>
                <a:t>←</a:t>
              </a:r>
              <a:r>
                <a:rPr lang="en-US" altLang="zh-CN" sz="1800" dirty="0">
                  <a:latin typeface="宋体" panose="02010600030101010101" pitchFamily="2" charset="-122"/>
                </a:rPr>
                <a:t>data[2</a:t>
              </a:r>
              <a:r>
                <a:rPr lang="zh-CN" altLang="en-US" sz="1800" dirty="0">
                  <a:latin typeface="宋体" panose="02010600030101010101" pitchFamily="2" charset="-122"/>
                </a:rPr>
                <a:t>字节</a:t>
              </a:r>
              <a:r>
                <a:rPr lang="en-US" altLang="zh-CN" sz="1800" dirty="0">
                  <a:latin typeface="宋体" panose="02010600030101010101" pitchFamily="2" charset="-122"/>
                </a:rPr>
                <a:t>]</a:t>
              </a:r>
            </a:p>
            <a:p>
              <a:r>
                <a:rPr lang="zh-CN" altLang="en-US" sz="1800" dirty="0">
                  <a:latin typeface="宋体" panose="02010600030101010101" pitchFamily="2" charset="-122"/>
                </a:rPr>
                <a:t>②</a:t>
              </a:r>
              <a:r>
                <a:rPr lang="en-US" altLang="zh-CN" sz="1800" dirty="0">
                  <a:latin typeface="宋体" panose="02010600030101010101" pitchFamily="2" charset="-122"/>
                </a:rPr>
                <a:t>[00102H]</a:t>
              </a:r>
              <a:r>
                <a:rPr lang="zh-CN" altLang="en-US" sz="1800" dirty="0">
                  <a:latin typeface="宋体" panose="02010600030101010101" pitchFamily="2" charset="-122"/>
                </a:rPr>
                <a:t>←</a:t>
              </a:r>
              <a:r>
                <a:rPr lang="en-US" altLang="zh-CN" sz="1800" dirty="0">
                  <a:latin typeface="宋体" panose="02010600030101010101" pitchFamily="2" charset="-122"/>
                </a:rPr>
                <a:t>data[1</a:t>
              </a:r>
              <a:r>
                <a:rPr lang="zh-CN" altLang="en-US" sz="1800" dirty="0">
                  <a:latin typeface="宋体" panose="02010600030101010101" pitchFamily="2" charset="-122"/>
                </a:rPr>
                <a:t>字节</a:t>
              </a:r>
              <a:r>
                <a:rPr lang="en-US" altLang="zh-CN" sz="1800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108" name="Text Box 12"/>
            <p:cNvSpPr txBox="1">
              <a:spLocks noChangeArrowheads="1"/>
            </p:cNvSpPr>
            <p:nvPr/>
          </p:nvSpPr>
          <p:spPr bwMode="auto">
            <a:xfrm>
              <a:off x="2134557" y="3356794"/>
              <a:ext cx="1357323" cy="5762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00100H 00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11</a:t>
              </a: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00102H 000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678198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、写缓冲合并   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适于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全写法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483768" y="1268760"/>
            <a:ext cx="6192688" cy="11737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包含</a:t>
            </a:r>
            <a:r>
              <a:rPr lang="zh-CN" altLang="en-US" sz="2200" b="1" u="sng" dirty="0">
                <a:latin typeface="宋体" panose="02010600030101010101" pitchFamily="2" charset="-122"/>
              </a:rPr>
              <a:t>多个</a:t>
            </a:r>
            <a:r>
              <a:rPr lang="zh-CN" altLang="en-US" sz="2200" b="1" dirty="0">
                <a:latin typeface="宋体" panose="02010600030101010101" pitchFamily="2" charset="-122"/>
              </a:rPr>
              <a:t>子项，各子项有</a:t>
            </a:r>
            <a:r>
              <a:rPr lang="zh-CN" altLang="en-US" sz="2200" b="1" u="sng" dirty="0">
                <a:latin typeface="宋体" panose="02010600030101010101" pitchFamily="2" charset="-122"/>
              </a:rPr>
              <a:t>独立的</a:t>
            </a:r>
            <a:r>
              <a:rPr lang="zh-CN" altLang="en-US" sz="2200" b="1" dirty="0">
                <a:latin typeface="宋体" panose="02010600030101010101" pitchFamily="2" charset="-122"/>
              </a:rPr>
              <a:t>有效位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←支持</a:t>
            </a:r>
            <a:r>
              <a:rPr lang="zh-CN" altLang="en-US" sz="18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不同长度</a:t>
            </a:r>
            <a:r>
              <a:rPr lang="zh-CN" altLang="en-US" sz="1800" b="1" dirty="0">
                <a:latin typeface="宋体" panose="02010600030101010101" pitchFamily="2" charset="-122"/>
              </a:rPr>
              <a:t>数据→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sz="1800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sng" dirty="0">
                <a:latin typeface="宋体" panose="02010600030101010101" pitchFamily="2" charset="-122"/>
              </a:rPr>
              <a:t>有空闲行</a:t>
            </a:r>
            <a:r>
              <a:rPr lang="zh-CN" altLang="en-US" sz="2200" b="1" dirty="0">
                <a:latin typeface="宋体" panose="02010600030101010101" pitchFamily="2" charset="-122"/>
              </a:rPr>
              <a:t>时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添加</a:t>
            </a:r>
            <a:r>
              <a:rPr lang="zh-CN" altLang="en-US" sz="2200" b="1" dirty="0">
                <a:latin typeface="宋体" panose="02010600030101010101" pitchFamily="2" charset="-122"/>
              </a:rPr>
              <a:t>请求，否则阻塞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写命中</a:t>
            </a:r>
            <a:r>
              <a:rPr lang="zh-CN" altLang="en-US" sz="1800" b="1" dirty="0">
                <a:latin typeface="宋体" panose="02010600030101010101" pitchFamily="2" charset="-122"/>
              </a:rPr>
              <a:t>＞</a:t>
            </a:r>
            <a:r>
              <a:rPr lang="en-US" altLang="zh-CN" sz="1800" b="1" i="1" dirty="0" err="1">
                <a:latin typeface="+mn-lt"/>
              </a:rPr>
              <a:t>T</a:t>
            </a:r>
            <a:r>
              <a:rPr lang="en-US" altLang="zh-CN" sz="1800" b="1" baseline="-18000" dirty="0" err="1">
                <a:latin typeface="宋体" panose="02010600030101010101" pitchFamily="2" charset="-122"/>
              </a:rPr>
              <a:t>Cache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619672" y="4293096"/>
            <a:ext cx="7344784" cy="864096"/>
            <a:chOff x="1619672" y="4500570"/>
            <a:chExt cx="7344784" cy="864096"/>
          </a:xfrm>
        </p:grpSpPr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2928926" y="5072074"/>
              <a:ext cx="571504" cy="28575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2123728" y="4781564"/>
              <a:ext cx="1368000" cy="57626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00100H 0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111</a:t>
              </a: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00000H 0000</a:t>
              </a:r>
            </a:p>
          </p:txBody>
        </p:sp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2071671" y="4500570"/>
              <a:ext cx="1500197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  有效位</a:t>
              </a: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2928926" y="4781564"/>
              <a:ext cx="0" cy="5762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>
              <a:off x="2123728" y="5070489"/>
              <a:ext cx="136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5508104" y="4788634"/>
              <a:ext cx="648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D0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3571868" y="4500570"/>
              <a:ext cx="4714908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子项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3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子项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spc="200" dirty="0">
                  <a:latin typeface="宋体" panose="02010600030101010101" pitchFamily="2" charset="-122"/>
                </a:rPr>
                <a:t>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子项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子项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0       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请求内容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860032" y="5076634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211960" y="5076634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3563960" y="5076634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3563960" y="4788602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4211960" y="4788634"/>
              <a:ext cx="648000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D2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4860032" y="4788634"/>
              <a:ext cx="648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D1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5508104" y="5076634"/>
              <a:ext cx="64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6228456" y="4786322"/>
              <a:ext cx="2736000" cy="5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①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[00100H]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data[2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字节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[00102H]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data[1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字节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1619672" y="4788666"/>
              <a:ext cx="432000" cy="5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36000" rIns="18000" bIns="10800" anchor="ctr" anchorCtr="0"/>
            <a:lstStyle/>
            <a:p>
              <a:pPr>
                <a:spcBef>
                  <a:spcPts val="600"/>
                </a:spcBef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行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行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619672" y="2458800"/>
            <a:ext cx="4536504" cy="864096"/>
            <a:chOff x="1619672" y="2214554"/>
            <a:chExt cx="4536504" cy="864096"/>
          </a:xfrm>
        </p:grpSpPr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2071671" y="2214554"/>
              <a:ext cx="1500197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  有效位</a:t>
              </a:r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123728" y="2502388"/>
              <a:ext cx="1368000" cy="57626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endPara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2928926" y="2495548"/>
              <a:ext cx="0" cy="5762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2123728" y="2790618"/>
              <a:ext cx="136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5508176" y="2502586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1" name="Text Box 40"/>
            <p:cNvSpPr txBox="1">
              <a:spLocks noChangeArrowheads="1"/>
            </p:cNvSpPr>
            <p:nvPr/>
          </p:nvSpPr>
          <p:spPr bwMode="auto">
            <a:xfrm>
              <a:off x="3571868" y="2214554"/>
              <a:ext cx="2571768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子项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3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子项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spc="400" dirty="0">
                  <a:latin typeface="宋体" panose="02010600030101010101" pitchFamily="2" charset="-122"/>
                </a:rPr>
                <a:t>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子项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子项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0 </a:t>
              </a:r>
            </a:p>
          </p:txBody>
        </p: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4860032" y="2790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4212032" y="2790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33"/>
            <p:cNvSpPr>
              <a:spLocks noChangeArrowheads="1"/>
            </p:cNvSpPr>
            <p:nvPr/>
          </p:nvSpPr>
          <p:spPr bwMode="auto">
            <a:xfrm>
              <a:off x="3563888" y="2790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3563888" y="2502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212032" y="2502586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33"/>
            <p:cNvSpPr>
              <a:spLocks noChangeArrowheads="1"/>
            </p:cNvSpPr>
            <p:nvPr/>
          </p:nvSpPr>
          <p:spPr bwMode="auto">
            <a:xfrm>
              <a:off x="4860104" y="2502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5508176" y="2790618"/>
              <a:ext cx="648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9" name="Text Box 40"/>
            <p:cNvSpPr txBox="1">
              <a:spLocks noChangeArrowheads="1"/>
            </p:cNvSpPr>
            <p:nvPr/>
          </p:nvSpPr>
          <p:spPr bwMode="auto">
            <a:xfrm>
              <a:off x="1619672" y="2502650"/>
              <a:ext cx="432000" cy="5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36000" rIns="18000" bIns="10800" anchor="ctr" anchorCtr="0"/>
            <a:lstStyle/>
            <a:p>
              <a:pPr>
                <a:spcBef>
                  <a:spcPts val="600"/>
                </a:spcBef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行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行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3" y="1268760"/>
            <a:ext cx="3528343" cy="3958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*尽早重启方案：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请求字优先方案：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47664" y="1772816"/>
            <a:ext cx="4568190" cy="1238250"/>
            <a:chOff x="2841" y="2904"/>
            <a:chExt cx="7194" cy="1950"/>
          </a:xfrm>
        </p:grpSpPr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3672" y="2904"/>
              <a:ext cx="5443" cy="1871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5953" y="3223"/>
              <a:ext cx="1361" cy="74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存储体</a:t>
              </a: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4819" y="3223"/>
              <a:ext cx="1134" cy="7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目录表</a:t>
              </a:r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9468" y="2905"/>
              <a:ext cx="567" cy="10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2965" y="3011"/>
              <a:ext cx="720" cy="3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95" name="Text Box 22"/>
            <p:cNvSpPr txBox="1">
              <a:spLocks noChangeArrowheads="1"/>
            </p:cNvSpPr>
            <p:nvPr/>
          </p:nvSpPr>
          <p:spPr bwMode="auto">
            <a:xfrm>
              <a:off x="2947" y="3862"/>
              <a:ext cx="738" cy="4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96" name="AutoShape 24"/>
            <p:cNvSpPr>
              <a:spLocks noChangeArrowheads="1"/>
            </p:cNvSpPr>
            <p:nvPr/>
          </p:nvSpPr>
          <p:spPr bwMode="auto">
            <a:xfrm>
              <a:off x="3798" y="3436"/>
              <a:ext cx="680" cy="319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=?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 flipH="1">
              <a:off x="4479" y="3603"/>
              <a:ext cx="34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H="1" flipV="1">
              <a:off x="7313" y="3648"/>
              <a:ext cx="2154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>
              <a:off x="2892" y="3010"/>
              <a:ext cx="657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V="1">
              <a:off x="2841" y="4207"/>
              <a:ext cx="35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 flipH="1" flipV="1">
              <a:off x="5386" y="3011"/>
              <a:ext cx="0" cy="2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5"/>
            <p:cNvSpPr>
              <a:spLocks noChangeShapeType="1"/>
            </p:cNvSpPr>
            <p:nvPr/>
          </p:nvSpPr>
          <p:spPr bwMode="auto">
            <a:xfrm flipH="1">
              <a:off x="4138" y="3011"/>
              <a:ext cx="0" cy="4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77"/>
            <p:cNvSpPr txBox="1">
              <a:spLocks noChangeArrowheads="1"/>
            </p:cNvSpPr>
            <p:nvPr/>
          </p:nvSpPr>
          <p:spPr bwMode="auto">
            <a:xfrm>
              <a:off x="3797" y="3854"/>
              <a:ext cx="1020" cy="3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/>
                <a:t>单字宽</a:t>
              </a:r>
            </a:p>
          </p:txBody>
        </p:sp>
        <p:sp>
          <p:nvSpPr>
            <p:cNvPr id="104" name="Text Box 78"/>
            <p:cNvSpPr txBox="1">
              <a:spLocks noChangeArrowheads="1"/>
            </p:cNvSpPr>
            <p:nvPr/>
          </p:nvSpPr>
          <p:spPr bwMode="auto">
            <a:xfrm>
              <a:off x="8107" y="3011"/>
              <a:ext cx="1070" cy="3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solidFill>
                    <a:srgbClr val="990099"/>
                  </a:solidFill>
                </a:rPr>
                <a:t>缺失时</a:t>
              </a:r>
            </a:p>
          </p:txBody>
        </p:sp>
        <p:sp>
          <p:nvSpPr>
            <p:cNvPr id="105" name="Text Box 72"/>
            <p:cNvSpPr txBox="1">
              <a:spLocks noChangeArrowheads="1"/>
            </p:cNvSpPr>
            <p:nvPr/>
          </p:nvSpPr>
          <p:spPr bwMode="auto">
            <a:xfrm>
              <a:off x="7540" y="3329"/>
              <a:ext cx="1020" cy="3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/>
                <a:t>块宽度</a:t>
              </a:r>
            </a:p>
          </p:txBody>
        </p:sp>
        <p:sp>
          <p:nvSpPr>
            <p:cNvPr id="106" name="Line 41"/>
            <p:cNvSpPr>
              <a:spLocks noChangeShapeType="1"/>
            </p:cNvSpPr>
            <p:nvPr/>
          </p:nvSpPr>
          <p:spPr bwMode="auto">
            <a:xfrm flipH="1">
              <a:off x="6407" y="3967"/>
              <a:ext cx="0" cy="22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" name="直接箭头连接符 206"/>
            <p:cNvCxnSpPr/>
            <p:nvPr>
              <p:custDataLst>
                <p:tags r:id="rId5"/>
              </p:custDataLst>
            </p:nvPr>
          </p:nvCxnSpPr>
          <p:spPr bwMode="auto">
            <a:xfrm>
              <a:off x="7037" y="3960"/>
              <a:ext cx="0" cy="5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>
              <a:off x="2842" y="4493"/>
              <a:ext cx="4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8" name="Text Box 2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921" y="4514"/>
              <a:ext cx="738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状态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11760" y="1268760"/>
            <a:ext cx="648072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块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按序调入</a:t>
            </a:r>
            <a:r>
              <a:rPr lang="zh-CN" altLang="en-US" sz="2200" b="1" dirty="0">
                <a:latin typeface="宋体" panose="02010600030101010101" pitchFamily="2" charset="-122"/>
              </a:rPr>
              <a:t>，请求字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到达时</a:t>
            </a:r>
            <a:r>
              <a:rPr lang="zh-CN" altLang="en-US" sz="2200" b="1" dirty="0">
                <a:latin typeface="宋体" panose="02010600030101010101" pitchFamily="2" charset="-122"/>
              </a:rPr>
              <a:t>立即送给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</a:p>
        </p:txBody>
      </p:sp>
      <p:sp>
        <p:nvSpPr>
          <p:cNvPr id="46" name="Text Box 117"/>
          <p:cNvSpPr txBox="1">
            <a:spLocks noChangeArrowheads="1"/>
          </p:cNvSpPr>
          <p:nvPr/>
        </p:nvSpPr>
        <p:spPr bwMode="auto">
          <a:xfrm>
            <a:off x="1907704" y="3031286"/>
            <a:ext cx="6984452" cy="2188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  选择器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存储体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[Hit]/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主存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[Miss])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＋</a:t>
            </a:r>
            <a:r>
              <a:rPr lang="zh-CN" altLang="en-US" sz="2200" b="1" dirty="0">
                <a:latin typeface="宋体" panose="02010600030101010101" pitchFamily="2" charset="-122"/>
              </a:rPr>
              <a:t>计数器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初值</a:t>
            </a:r>
            <a:r>
              <a:rPr lang="en-US" altLang="zh-CN" sz="1800" b="1" dirty="0">
                <a:latin typeface="宋体" panose="02010600030101010101" pitchFamily="2" charset="-122"/>
              </a:rPr>
              <a:t>=</a:t>
            </a:r>
            <a:r>
              <a:rPr lang="zh-CN" altLang="en-US" sz="1800" b="1" dirty="0">
                <a:latin typeface="宋体" panose="02010600030101010101" pitchFamily="2" charset="-122"/>
              </a:rPr>
              <a:t>块内地址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先调入</a:t>
            </a:r>
            <a:r>
              <a:rPr lang="zh-CN" altLang="en-US" sz="2200" b="1" dirty="0">
                <a:latin typeface="宋体" panose="02010600030101010101" pitchFamily="2" charset="-122"/>
              </a:rPr>
              <a:t>请求字送给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，后调入块中其他字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特殊的行读总线事务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块较大时效果明显</a:t>
            </a: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214282" y="332656"/>
            <a:ext cx="8678198" cy="9190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、请求字处理技术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*优化原理：</a:t>
            </a:r>
            <a:r>
              <a:rPr lang="zh-CN" altLang="en-US" sz="2200" b="1" dirty="0">
                <a:latin typeface="宋体" panose="02010600030101010101" pitchFamily="2" charset="-122"/>
              </a:rPr>
              <a:t>块调入</a:t>
            </a:r>
            <a:r>
              <a:rPr lang="zh-CN" altLang="en-US" sz="2200" b="1" u="sng" dirty="0">
                <a:latin typeface="宋体" panose="02010600030101010101" pitchFamily="2" charset="-122"/>
              </a:rPr>
              <a:t>完成前</a:t>
            </a:r>
            <a:r>
              <a:rPr lang="zh-CN" altLang="en-US" sz="2200" b="1" dirty="0">
                <a:latin typeface="宋体" panose="02010600030101010101" pitchFamily="2" charset="-122"/>
              </a:rPr>
              <a:t>，将请求数据送给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操作提前完成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79712" y="3970800"/>
            <a:ext cx="2880519" cy="288925"/>
            <a:chOff x="827385" y="5492770"/>
            <a:chExt cx="2880519" cy="288925"/>
          </a:xfrm>
        </p:grpSpPr>
        <p:sp>
          <p:nvSpPr>
            <p:cNvPr id="33" name="Text Box 81"/>
            <p:cNvSpPr txBox="1">
              <a:spLocks noChangeArrowheads="1"/>
            </p:cNvSpPr>
            <p:nvPr/>
          </p:nvSpPr>
          <p:spPr bwMode="auto">
            <a:xfrm>
              <a:off x="827385" y="5492770"/>
              <a:ext cx="57626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R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06#</a:t>
              </a:r>
            </a:p>
          </p:txBody>
        </p:sp>
        <p:sp>
          <p:nvSpPr>
            <p:cNvPr id="34" name="Text Box 91"/>
            <p:cNvSpPr txBox="1">
              <a:spLocks noChangeArrowheads="1"/>
            </p:cNvSpPr>
            <p:nvPr/>
          </p:nvSpPr>
          <p:spPr bwMode="auto">
            <a:xfrm>
              <a:off x="1835696" y="5492770"/>
              <a:ext cx="93662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00#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05#</a:t>
              </a:r>
            </a:p>
          </p:txBody>
        </p:sp>
        <p:sp>
          <p:nvSpPr>
            <p:cNvPr id="35" name="Text Box 92"/>
            <p:cNvSpPr txBox="1">
              <a:spLocks noChangeArrowheads="1"/>
            </p:cNvSpPr>
            <p:nvPr/>
          </p:nvSpPr>
          <p:spPr bwMode="auto">
            <a:xfrm>
              <a:off x="1403896" y="5492770"/>
              <a:ext cx="4318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06#</a:t>
              </a:r>
            </a:p>
          </p:txBody>
        </p:sp>
        <p:sp>
          <p:nvSpPr>
            <p:cNvPr id="36" name="Text Box 93"/>
            <p:cNvSpPr txBox="1">
              <a:spLocks noChangeArrowheads="1"/>
            </p:cNvSpPr>
            <p:nvPr/>
          </p:nvSpPr>
          <p:spPr bwMode="auto">
            <a:xfrm>
              <a:off x="2771279" y="5492770"/>
              <a:ext cx="93662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07#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31#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403861" y="2206605"/>
            <a:ext cx="2304160" cy="432231"/>
            <a:chOff x="3491880" y="4220195"/>
            <a:chExt cx="2304160" cy="432231"/>
          </a:xfrm>
        </p:grpSpPr>
        <p:sp>
          <p:nvSpPr>
            <p:cNvPr id="108" name="Text Box 91"/>
            <p:cNvSpPr txBox="1">
              <a:spLocks noChangeArrowheads="1"/>
            </p:cNvSpPr>
            <p:nvPr/>
          </p:nvSpPr>
          <p:spPr bwMode="auto">
            <a:xfrm>
              <a:off x="3707383" y="4221088"/>
              <a:ext cx="864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00#</a:t>
              </a:r>
              <a:r>
                <a:rPr lang="en-US" altLang="zh-CN" sz="1600" b="1" u="none" dirty="0">
                  <a:latin typeface="+mn-lt"/>
                </a:rPr>
                <a:t>~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05#</a:t>
              </a:r>
            </a:p>
          </p:txBody>
        </p:sp>
        <p:sp>
          <p:nvSpPr>
            <p:cNvPr id="109" name="Text Box 92"/>
            <p:cNvSpPr txBox="1">
              <a:spLocks noChangeArrowheads="1"/>
            </p:cNvSpPr>
            <p:nvPr/>
          </p:nvSpPr>
          <p:spPr bwMode="auto">
            <a:xfrm>
              <a:off x="4572000" y="4220195"/>
              <a:ext cx="360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06#</a:t>
              </a:r>
            </a:p>
          </p:txBody>
        </p:sp>
        <p:sp>
          <p:nvSpPr>
            <p:cNvPr id="110" name="Text Box 93"/>
            <p:cNvSpPr txBox="1">
              <a:spLocks noChangeArrowheads="1"/>
            </p:cNvSpPr>
            <p:nvPr/>
          </p:nvSpPr>
          <p:spPr bwMode="auto">
            <a:xfrm>
              <a:off x="4932040" y="4221782"/>
              <a:ext cx="864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07#</a:t>
              </a:r>
              <a:r>
                <a:rPr lang="en-US" altLang="zh-CN" sz="1600" b="1" u="none" dirty="0">
                  <a:latin typeface="+mn-lt"/>
                </a:rPr>
                <a:t>~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31#</a:t>
              </a:r>
            </a:p>
          </p:txBody>
        </p:sp>
        <p:sp>
          <p:nvSpPr>
            <p:cNvPr id="111" name="Line 40"/>
            <p:cNvSpPr>
              <a:spLocks noChangeShapeType="1"/>
            </p:cNvSpPr>
            <p:nvPr/>
          </p:nvSpPr>
          <p:spPr bwMode="auto">
            <a:xfrm>
              <a:off x="3491880" y="4647598"/>
              <a:ext cx="1296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4788024" y="4508426"/>
              <a:ext cx="108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80909" y="2244621"/>
            <a:ext cx="2089150" cy="669290"/>
            <a:chOff x="5728" y="3647"/>
            <a:chExt cx="3290" cy="1054"/>
          </a:xfrm>
        </p:grpSpPr>
        <p:sp>
          <p:nvSpPr>
            <p:cNvPr id="114" name="Text Box 104"/>
            <p:cNvSpPr txBox="1">
              <a:spLocks noChangeArrowheads="1"/>
            </p:cNvSpPr>
            <p:nvPr/>
          </p:nvSpPr>
          <p:spPr bwMode="auto">
            <a:xfrm>
              <a:off x="7540" y="3987"/>
              <a:ext cx="1020" cy="2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solidFill>
                    <a:srgbClr val="FF3399"/>
                  </a:solidFill>
                </a:rPr>
                <a:t>单字宽</a:t>
              </a:r>
            </a:p>
          </p:txBody>
        </p:sp>
        <p:cxnSp>
          <p:nvCxnSpPr>
            <p:cNvPr id="115" name="直接箭头连接符 206"/>
            <p:cNvCxnSpPr/>
            <p:nvPr/>
          </p:nvCxnSpPr>
          <p:spPr bwMode="auto">
            <a:xfrm>
              <a:off x="8448" y="3647"/>
              <a:ext cx="0" cy="6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矩形 115"/>
            <p:cNvSpPr/>
            <p:nvPr/>
          </p:nvSpPr>
          <p:spPr bwMode="auto">
            <a:xfrm>
              <a:off x="5728" y="4135"/>
              <a:ext cx="455" cy="283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MUX</a:t>
              </a:r>
              <a:endParaRPr kumimoji="1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2" name="直接箭头连接符 11"/>
            <p:cNvCxnSpPr/>
            <p:nvPr>
              <p:custDataLst>
                <p:tags r:id="rId1"/>
              </p:custDataLst>
            </p:nvPr>
          </p:nvCxnSpPr>
          <p:spPr>
            <a:xfrm flipH="1">
              <a:off x="6708" y="4615"/>
              <a:ext cx="181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3" name="直接箭头连接符 12"/>
            <p:cNvCxnSpPr/>
            <p:nvPr>
              <p:custDataLst>
                <p:tags r:id="rId2"/>
              </p:custDataLst>
            </p:nvPr>
          </p:nvCxnSpPr>
          <p:spPr>
            <a:xfrm>
              <a:off x="8788" y="3649"/>
              <a:ext cx="0" cy="8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18" name="文本框 17"/>
            <p:cNvSpPr txBox="1"/>
            <p:nvPr/>
          </p:nvSpPr>
          <p:spPr>
            <a:xfrm>
              <a:off x="8508" y="4475"/>
              <a:ext cx="510" cy="227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rgbClr val="990099"/>
              </a:solidFill>
            </a:ln>
          </p:spPr>
          <p:txBody>
            <a:bodyPr wrap="square" lIns="36195" tIns="0" rIns="36195" bIns="0" rtlCol="0" anchor="ctr" anchorCtr="0">
              <a:noAutofit/>
            </a:bodyPr>
            <a:lstStyle/>
            <a:p>
              <a:pPr algn="ctr"/>
              <a:r>
                <a:rPr lang="en-US" altLang="zh-CN" sz="1200">
                  <a:ln w="9525" cmpd="sng">
                    <a:noFill/>
                    <a:prstDash val="solid"/>
                  </a:ln>
                  <a:solidFill>
                    <a:schemeClr val="tx1"/>
                  </a:solidFill>
                  <a:latin typeface="宋体" panose="02010600030101010101" pitchFamily="2" charset="-122"/>
                </a:rPr>
                <a:t>CNT</a:t>
              </a:r>
            </a:p>
          </p:txBody>
        </p:sp>
        <p:cxnSp>
          <p:nvCxnSpPr>
            <p:cNvPr id="19" name="直接箭头连接符 18"/>
            <p:cNvCxnSpPr/>
            <p:nvPr>
              <p:custDataLst>
                <p:tags r:id="rId3"/>
              </p:custDataLst>
            </p:nvPr>
          </p:nvCxnSpPr>
          <p:spPr>
            <a:xfrm flipH="1">
              <a:off x="6188" y="4328"/>
              <a:ext cx="22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 bwMode="auto">
            <a:xfrm>
              <a:off x="6268" y="4419"/>
              <a:ext cx="454" cy="283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MUX</a:t>
              </a:r>
              <a:endParaRPr kumimoji="1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79511" y="4221088"/>
            <a:ext cx="1692129" cy="1785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i="1" dirty="0">
                <a:latin typeface="+mn-lt"/>
              </a:rPr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79511" y="404664"/>
            <a:ext cx="8784977" cy="17269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例：</a:t>
            </a:r>
            <a:r>
              <a:rPr lang="zh-CN" altLang="en-US" sz="2200" b="1" dirty="0">
                <a:latin typeface="宋体" panose="02010600030101010101" pitchFamily="2" charset="-122"/>
              </a:rPr>
              <a:t>某</a:t>
            </a:r>
            <a:r>
              <a:rPr lang="en-US" altLang="zh-CN" sz="2200" b="1" dirty="0">
                <a:latin typeface="宋体" panose="02010600030101010101" pitchFamily="2" charset="-122"/>
              </a:rPr>
              <a:t>SDRAM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CLK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200MHz</a:t>
            </a:r>
            <a:r>
              <a:rPr lang="zh-CN" altLang="en-US" sz="2200" b="1" dirty="0">
                <a:latin typeface="宋体" panose="02010600030101010101" pitchFamily="2" charset="-122"/>
              </a:rPr>
              <a:t>、支持突发传输，</a:t>
            </a:r>
            <a:r>
              <a:rPr lang="en-US" altLang="zh-CN" sz="2200" b="1" dirty="0">
                <a:latin typeface="宋体" panose="02010600030101010101" pitchFamily="2" charset="-122"/>
              </a:rPr>
              <a:t>DRAM</a:t>
            </a:r>
            <a:r>
              <a:rPr lang="zh-CN" altLang="en-US" sz="2200" b="1" dirty="0">
                <a:latin typeface="宋体" panose="02010600030101010101" pitchFamily="2" charset="-122"/>
              </a:rPr>
              <a:t>阵列访问时延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含译码器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读出再生放大器</a:t>
            </a:r>
            <a:r>
              <a:rPr lang="en-US" altLang="zh-CN" sz="1800" b="1" dirty="0">
                <a:latin typeface="宋体" panose="02010600030101010101" pitchFamily="2" charset="-122"/>
              </a:rPr>
              <a:t>+I/O</a:t>
            </a:r>
            <a:r>
              <a:rPr lang="zh-CN" altLang="en-US" sz="1800" b="1" dirty="0">
                <a:latin typeface="宋体" panose="02010600030101010101" pitchFamily="2" charset="-122"/>
              </a:rPr>
              <a:t>门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阵列访问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4CLK</a:t>
            </a:r>
            <a:r>
              <a:rPr lang="zh-CN" altLang="en-US" sz="2200" b="1" dirty="0">
                <a:latin typeface="宋体" panose="02010600030101010101" pitchFamily="2" charset="-122"/>
              </a:rPr>
              <a:t>、再生时延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再生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2CLK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的锁存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缓冲时延</a:t>
            </a:r>
            <a:r>
              <a:rPr lang="en-US" altLang="zh-CN" sz="2200" b="1" i="1" dirty="0"/>
              <a:t> 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IO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1CLK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SDRAM</a:t>
            </a:r>
            <a:r>
              <a:rPr lang="zh-CN" altLang="en-US" sz="2200" b="1" dirty="0">
                <a:latin typeface="宋体" panose="02010600030101010101" pitchFamily="2" charset="-122"/>
              </a:rPr>
              <a:t>刷新采用异步刷新方式、通过外部操作实现，分析该</a:t>
            </a:r>
            <a:r>
              <a:rPr lang="en-US" altLang="zh-CN" sz="2200" b="1" dirty="0">
                <a:latin typeface="宋体" panose="02010600030101010101" pitchFamily="2" charset="-122"/>
              </a:rPr>
              <a:t>SDRAM</a:t>
            </a:r>
            <a:r>
              <a:rPr lang="zh-CN" altLang="en-US" sz="2200" b="1" dirty="0">
                <a:latin typeface="宋体" panose="02010600030101010101" pitchFamily="2" charset="-122"/>
              </a:rPr>
              <a:t>的性能。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619672" y="4221088"/>
            <a:ext cx="7416824" cy="17420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8b×1M×1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1MB</a:t>
            </a:r>
            <a:r>
              <a:rPr lang="zh-CN" altLang="en-US" sz="2200" b="1" dirty="0">
                <a:latin typeface="宋体" panose="02010600030101010101" pitchFamily="2" charset="-122"/>
              </a:rPr>
              <a:t>；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←有</a:t>
            </a:r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个位面，每个位面</a:t>
            </a:r>
            <a:r>
              <a:rPr lang="en-US" altLang="zh-CN" sz="1800" b="1" dirty="0">
                <a:latin typeface="宋体" panose="02010600030101010101" pitchFamily="2" charset="-122"/>
              </a:rPr>
              <a:t>1K</a:t>
            </a:r>
            <a:r>
              <a:rPr lang="zh-CN" altLang="en-US" sz="1800" b="1" dirty="0">
                <a:latin typeface="宋体" panose="02010600030101010101" pitchFamily="2" charset="-122"/>
              </a:rPr>
              <a:t>行</a:t>
            </a:r>
            <a:r>
              <a:rPr lang="en-US" altLang="zh-CN" sz="1800" b="1" dirty="0">
                <a:latin typeface="宋体" panose="02010600030101010101" pitchFamily="2" charset="-122"/>
              </a:rPr>
              <a:t>×1K</a:t>
            </a:r>
            <a:r>
              <a:rPr lang="zh-CN" altLang="en-US" sz="1800" b="1" dirty="0">
                <a:latin typeface="宋体" panose="02010600030101010101" pitchFamily="2" charset="-122"/>
              </a:rPr>
              <a:t>列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行地址锁存</a:t>
            </a:r>
            <a:r>
              <a:rPr lang="en-US" altLang="zh-CN" sz="2200" b="1" dirty="0">
                <a:latin typeface="宋体" panose="02010600030101010101" pitchFamily="2" charset="-122"/>
              </a:rPr>
              <a:t>+</a:t>
            </a:r>
            <a:r>
              <a:rPr lang="en-US" altLang="zh-CN" sz="2200" b="1" i="1" dirty="0"/>
              <a:t> 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列地址锁存</a:t>
            </a:r>
            <a:r>
              <a:rPr lang="en-US" altLang="zh-CN" sz="2200" b="1" dirty="0">
                <a:latin typeface="宋体" panose="02010600030101010101" pitchFamily="2" charset="-122"/>
              </a:rPr>
              <a:t>+</a:t>
            </a:r>
            <a:r>
              <a:rPr lang="en-US" altLang="zh-CN" sz="2200" b="1" i="1" dirty="0"/>
              <a:t> 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阵列访问</a:t>
            </a:r>
            <a:r>
              <a:rPr lang="en-US" altLang="zh-CN" sz="2200" b="1" dirty="0">
                <a:latin typeface="宋体" panose="02010600030101010101" pitchFamily="2" charset="-122"/>
              </a:rPr>
              <a:t>+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IO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1+1+4+1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7CLK</a:t>
            </a:r>
            <a:r>
              <a:rPr lang="zh-CN" altLang="en-US" sz="2200" b="1" dirty="0">
                <a:latin typeface="宋体" panose="02010600030101010101" pitchFamily="2" charset="-122"/>
              </a:rPr>
              <a:t>；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en-US" altLang="zh-CN" sz="2200" b="1" dirty="0">
                <a:latin typeface="宋体" panose="02010600030101010101" pitchFamily="2" charset="-122"/>
              </a:rPr>
              <a:t>+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再生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IO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7+(2-1)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8CLK</a:t>
            </a:r>
            <a:r>
              <a:rPr lang="zh-CN" altLang="en-US" sz="2200" b="1" dirty="0">
                <a:latin typeface="宋体" panose="02010600030101010101" pitchFamily="2" charset="-122"/>
              </a:rPr>
              <a:t>； 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←再生与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1800" b="1" dirty="0">
                <a:latin typeface="宋体" panose="02010600030101010101" pitchFamily="2" charset="-122"/>
              </a:rPr>
              <a:t>进行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1B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IO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</a:rPr>
              <a:t>1B</a:t>
            </a:r>
            <a:r>
              <a:rPr lang="en-US" altLang="zh-CN" sz="2200" b="1" dirty="0">
                <a:latin typeface="宋体" panose="02010600030101010101" pitchFamily="2" charset="-122"/>
              </a:rPr>
              <a:t>/(1/200MHz)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200MBps  </a:t>
            </a:r>
            <a:r>
              <a:rPr lang="zh-CN" altLang="en-US" sz="1800" b="1" dirty="0">
                <a:latin typeface="宋体" panose="02010600030101010101" pitchFamily="2" charset="-122"/>
              </a:rPr>
              <a:t>←每个</a:t>
            </a:r>
            <a:r>
              <a:rPr lang="en-US" altLang="zh-CN" sz="1800" b="1" dirty="0">
                <a:latin typeface="宋体" panose="02010600030101010101" pitchFamily="2" charset="-122"/>
              </a:rPr>
              <a:t>CLK</a:t>
            </a:r>
            <a:r>
              <a:rPr lang="zh-CN" altLang="en-US" sz="1800" b="1" dirty="0">
                <a:latin typeface="宋体" panose="02010600030101010101" pitchFamily="2" charset="-122"/>
              </a:rPr>
              <a:t>可传输</a:t>
            </a:r>
            <a:r>
              <a:rPr lang="en-US" altLang="zh-CN" sz="1800" b="1" dirty="0">
                <a:latin typeface="宋体" panose="02010600030101010101" pitchFamily="2" charset="-122"/>
              </a:rPr>
              <a:t>1B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683568" y="2204864"/>
            <a:ext cx="8244856" cy="1944000"/>
            <a:chOff x="647624" y="1844824"/>
            <a:chExt cx="8244856" cy="1944000"/>
          </a:xfrm>
        </p:grpSpPr>
        <p:sp>
          <p:nvSpPr>
            <p:cNvPr id="5" name="Rectangle 343"/>
            <p:cNvSpPr>
              <a:spLocks noChangeArrowheads="1"/>
            </p:cNvSpPr>
            <p:nvPr/>
          </p:nvSpPr>
          <p:spPr bwMode="auto">
            <a:xfrm>
              <a:off x="1295624" y="1844824"/>
              <a:ext cx="6840000" cy="1944000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344"/>
            <p:cNvSpPr txBox="1">
              <a:spLocks noChangeArrowheads="1"/>
            </p:cNvSpPr>
            <p:nvPr/>
          </p:nvSpPr>
          <p:spPr bwMode="auto">
            <a:xfrm>
              <a:off x="1619251" y="3068960"/>
              <a:ext cx="1296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工作方式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7" name="Text Box 345"/>
            <p:cNvSpPr txBox="1">
              <a:spLocks noChangeArrowheads="1"/>
            </p:cNvSpPr>
            <p:nvPr/>
          </p:nvSpPr>
          <p:spPr bwMode="auto">
            <a:xfrm>
              <a:off x="3275856" y="3357024"/>
              <a:ext cx="1368000" cy="288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行地址锁存器</a:t>
              </a:r>
            </a:p>
          </p:txBody>
        </p:sp>
        <p:sp>
          <p:nvSpPr>
            <p:cNvPr id="8" name="Text Box 346"/>
            <p:cNvSpPr txBox="1">
              <a:spLocks noChangeArrowheads="1"/>
            </p:cNvSpPr>
            <p:nvPr/>
          </p:nvSpPr>
          <p:spPr bwMode="auto">
            <a:xfrm>
              <a:off x="3276725" y="2492928"/>
              <a:ext cx="1368000" cy="288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列地址锁存器</a:t>
              </a:r>
            </a:p>
          </p:txBody>
        </p:sp>
        <p:sp>
          <p:nvSpPr>
            <p:cNvPr id="9" name="Line 348"/>
            <p:cNvSpPr>
              <a:spLocks noChangeShapeType="1"/>
            </p:cNvSpPr>
            <p:nvPr/>
          </p:nvSpPr>
          <p:spPr bwMode="auto">
            <a:xfrm flipV="1">
              <a:off x="1188320" y="3212976"/>
              <a:ext cx="43427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49"/>
            <p:cNvSpPr>
              <a:spLocks noChangeShapeType="1"/>
            </p:cNvSpPr>
            <p:nvPr/>
          </p:nvSpPr>
          <p:spPr bwMode="auto">
            <a:xfrm flipV="1">
              <a:off x="3062412" y="3501008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50"/>
            <p:cNvSpPr>
              <a:spLocks noChangeShapeType="1"/>
            </p:cNvSpPr>
            <p:nvPr/>
          </p:nvSpPr>
          <p:spPr bwMode="auto">
            <a:xfrm flipH="1">
              <a:off x="3059832" y="2636912"/>
              <a:ext cx="0" cy="86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51"/>
            <p:cNvSpPr>
              <a:spLocks noChangeShapeType="1"/>
            </p:cNvSpPr>
            <p:nvPr/>
          </p:nvSpPr>
          <p:spPr bwMode="auto">
            <a:xfrm flipV="1">
              <a:off x="3062412" y="2636912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53"/>
            <p:cNvSpPr>
              <a:spLocks noChangeShapeType="1"/>
            </p:cNvSpPr>
            <p:nvPr/>
          </p:nvSpPr>
          <p:spPr bwMode="auto">
            <a:xfrm>
              <a:off x="4644008" y="3500662"/>
              <a:ext cx="288000" cy="34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55"/>
            <p:cNvSpPr txBox="1">
              <a:spLocks noChangeArrowheads="1"/>
            </p:cNvSpPr>
            <p:nvPr/>
          </p:nvSpPr>
          <p:spPr bwMode="auto">
            <a:xfrm>
              <a:off x="5436040" y="3140968"/>
              <a:ext cx="2016000" cy="57579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1M×8b DRAM</a:t>
              </a:r>
            </a:p>
          </p:txBody>
        </p:sp>
        <p:sp>
          <p:nvSpPr>
            <p:cNvPr id="15" name="Text Box 356"/>
            <p:cNvSpPr txBox="1">
              <a:spLocks noChangeArrowheads="1"/>
            </p:cNvSpPr>
            <p:nvPr/>
          </p:nvSpPr>
          <p:spPr bwMode="auto">
            <a:xfrm>
              <a:off x="4932040" y="3140968"/>
              <a:ext cx="504000" cy="5757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行译码器</a:t>
              </a:r>
            </a:p>
          </p:txBody>
        </p:sp>
        <p:sp>
          <p:nvSpPr>
            <p:cNvPr id="16" name="Text Box 358"/>
            <p:cNvSpPr txBox="1">
              <a:spLocks noChangeArrowheads="1"/>
            </p:cNvSpPr>
            <p:nvPr/>
          </p:nvSpPr>
          <p:spPr bwMode="auto">
            <a:xfrm>
              <a:off x="5724940" y="1916832"/>
              <a:ext cx="14400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/>
                <a:t>列译码器</a:t>
              </a:r>
            </a:p>
          </p:txBody>
        </p:sp>
        <p:sp>
          <p:nvSpPr>
            <p:cNvPr id="17" name="Text Box 359"/>
            <p:cNvSpPr txBox="1">
              <a:spLocks noChangeArrowheads="1"/>
            </p:cNvSpPr>
            <p:nvPr/>
          </p:nvSpPr>
          <p:spPr bwMode="auto">
            <a:xfrm>
              <a:off x="5436040" y="2420888"/>
              <a:ext cx="2016000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u="none" dirty="0">
                  <a:latin typeface="宋体" panose="02010600030101010101" pitchFamily="2" charset="-122"/>
                </a:rPr>
                <a:t>门</a:t>
              </a:r>
            </a:p>
          </p:txBody>
        </p:sp>
        <p:sp>
          <p:nvSpPr>
            <p:cNvPr id="18" name="Text Box 360"/>
            <p:cNvSpPr txBox="1">
              <a:spLocks noChangeArrowheads="1"/>
            </p:cNvSpPr>
            <p:nvPr/>
          </p:nvSpPr>
          <p:spPr bwMode="auto">
            <a:xfrm>
              <a:off x="7740352" y="2032499"/>
              <a:ext cx="288000" cy="1080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I/O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9" name="Text Box 361"/>
            <p:cNvSpPr txBox="1">
              <a:spLocks noChangeArrowheads="1"/>
            </p:cNvSpPr>
            <p:nvPr/>
          </p:nvSpPr>
          <p:spPr bwMode="auto">
            <a:xfrm>
              <a:off x="8316218" y="2492920"/>
              <a:ext cx="576262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D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7</a:t>
              </a:r>
              <a:r>
                <a:rPr lang="en-US" altLang="zh-CN" sz="1600" b="1" u="none" dirty="0">
                  <a:latin typeface="+mn-lt"/>
                </a:rPr>
                <a:t>~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D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20" name="Text Box 365"/>
            <p:cNvSpPr txBox="1">
              <a:spLocks noChangeArrowheads="1"/>
            </p:cNvSpPr>
            <p:nvPr/>
          </p:nvSpPr>
          <p:spPr bwMode="auto">
            <a:xfrm>
              <a:off x="817101" y="2729577"/>
              <a:ext cx="36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u="none" dirty="0">
                  <a:latin typeface="宋体" panose="02010600030101010101" pitchFamily="2" charset="-122"/>
                </a:rPr>
                <a:t>CAS</a:t>
              </a:r>
            </a:p>
          </p:txBody>
        </p:sp>
        <p:sp>
          <p:nvSpPr>
            <p:cNvPr id="21" name="Line 366"/>
            <p:cNvSpPr>
              <a:spLocks noChangeShapeType="1"/>
            </p:cNvSpPr>
            <p:nvPr/>
          </p:nvSpPr>
          <p:spPr bwMode="auto">
            <a:xfrm>
              <a:off x="845676" y="278634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" name="Text Box 368"/>
            <p:cNvSpPr txBox="1">
              <a:spLocks noChangeArrowheads="1"/>
            </p:cNvSpPr>
            <p:nvPr/>
          </p:nvSpPr>
          <p:spPr bwMode="auto">
            <a:xfrm>
              <a:off x="817101" y="2513553"/>
              <a:ext cx="36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u="none" dirty="0">
                  <a:latin typeface="宋体" panose="02010600030101010101" pitchFamily="2" charset="-122"/>
                </a:rPr>
                <a:t>RAS</a:t>
              </a:r>
            </a:p>
          </p:txBody>
        </p:sp>
        <p:sp>
          <p:nvSpPr>
            <p:cNvPr id="23" name="Line 369"/>
            <p:cNvSpPr>
              <a:spLocks noChangeShapeType="1"/>
            </p:cNvSpPr>
            <p:nvPr/>
          </p:nvSpPr>
          <p:spPr bwMode="auto">
            <a:xfrm>
              <a:off x="845676" y="2565241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" name="Line 371"/>
            <p:cNvSpPr>
              <a:spLocks noChangeShapeType="1"/>
            </p:cNvSpPr>
            <p:nvPr/>
          </p:nvSpPr>
          <p:spPr bwMode="auto">
            <a:xfrm>
              <a:off x="938069" y="2325330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Text Box 372"/>
            <p:cNvSpPr txBox="1">
              <a:spLocks noChangeArrowheads="1"/>
            </p:cNvSpPr>
            <p:nvPr/>
          </p:nvSpPr>
          <p:spPr bwMode="auto">
            <a:xfrm>
              <a:off x="817101" y="2272625"/>
              <a:ext cx="36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u="none" dirty="0">
                  <a:latin typeface="宋体" panose="02010600030101010101" pitchFamily="2" charset="-122"/>
                </a:rPr>
                <a:t> WE</a:t>
              </a:r>
            </a:p>
          </p:txBody>
        </p:sp>
        <p:sp>
          <p:nvSpPr>
            <p:cNvPr id="26" name="Line 374"/>
            <p:cNvSpPr>
              <a:spLocks noChangeShapeType="1"/>
            </p:cNvSpPr>
            <p:nvPr/>
          </p:nvSpPr>
          <p:spPr bwMode="auto">
            <a:xfrm>
              <a:off x="943149" y="209166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Text Box 375"/>
            <p:cNvSpPr txBox="1">
              <a:spLocks noChangeArrowheads="1"/>
            </p:cNvSpPr>
            <p:nvPr/>
          </p:nvSpPr>
          <p:spPr bwMode="auto">
            <a:xfrm>
              <a:off x="817101" y="2039972"/>
              <a:ext cx="36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u="none" dirty="0">
                  <a:latin typeface="宋体" panose="02010600030101010101" pitchFamily="2" charset="-122"/>
                </a:rPr>
                <a:t> CE</a:t>
              </a:r>
            </a:p>
          </p:txBody>
        </p:sp>
        <p:sp>
          <p:nvSpPr>
            <p:cNvPr id="28" name="Text Box 376"/>
            <p:cNvSpPr txBox="1">
              <a:spLocks noChangeArrowheads="1"/>
            </p:cNvSpPr>
            <p:nvPr/>
          </p:nvSpPr>
          <p:spPr bwMode="auto">
            <a:xfrm>
              <a:off x="647624" y="3068960"/>
              <a:ext cx="54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9</a:t>
              </a:r>
              <a:r>
                <a:rPr lang="en-US" altLang="zh-CN" sz="1600" b="1" u="none" dirty="0">
                  <a:latin typeface="+mn-lt"/>
                </a:rPr>
                <a:t>~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29" name="Line 377"/>
            <p:cNvSpPr>
              <a:spLocks noChangeShapeType="1"/>
            </p:cNvSpPr>
            <p:nvPr/>
          </p:nvSpPr>
          <p:spPr bwMode="auto">
            <a:xfrm>
              <a:off x="5868088" y="220486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82"/>
            <p:cNvSpPr>
              <a:spLocks noChangeShapeType="1"/>
            </p:cNvSpPr>
            <p:nvPr/>
          </p:nvSpPr>
          <p:spPr bwMode="auto">
            <a:xfrm>
              <a:off x="8028384" y="2608563"/>
              <a:ext cx="288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85"/>
            <p:cNvSpPr>
              <a:spLocks noChangeShapeType="1"/>
            </p:cNvSpPr>
            <p:nvPr/>
          </p:nvSpPr>
          <p:spPr bwMode="auto">
            <a:xfrm>
              <a:off x="4860032" y="2060848"/>
              <a:ext cx="86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86"/>
            <p:cNvSpPr>
              <a:spLocks noChangeShapeType="1"/>
            </p:cNvSpPr>
            <p:nvPr/>
          </p:nvSpPr>
          <p:spPr bwMode="auto">
            <a:xfrm flipV="1">
              <a:off x="3924797" y="2204864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89"/>
            <p:cNvSpPr txBox="1">
              <a:spLocks noChangeArrowheads="1"/>
            </p:cNvSpPr>
            <p:nvPr/>
          </p:nvSpPr>
          <p:spPr bwMode="auto">
            <a:xfrm>
              <a:off x="1835696" y="2134492"/>
              <a:ext cx="647700" cy="79015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anose="02010600030101010101" pitchFamily="2" charset="-122"/>
                </a:rPr>
                <a:t>控制</a:t>
              </a:r>
            </a:p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4" name="Text Box 393"/>
            <p:cNvSpPr txBox="1">
              <a:spLocks noChangeArrowheads="1"/>
            </p:cNvSpPr>
            <p:nvPr/>
          </p:nvSpPr>
          <p:spPr bwMode="auto">
            <a:xfrm>
              <a:off x="827624" y="1844948"/>
              <a:ext cx="360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CLK</a:t>
              </a:r>
              <a:endParaRPr lang="en-US" altLang="zh-CN" sz="1600" b="1" u="none" baseline="-20000" dirty="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" name="Line 394"/>
            <p:cNvSpPr>
              <a:spLocks noChangeShapeType="1"/>
            </p:cNvSpPr>
            <p:nvPr/>
          </p:nvSpPr>
          <p:spPr bwMode="auto">
            <a:xfrm flipV="1">
              <a:off x="1187624" y="2420888"/>
              <a:ext cx="6480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95"/>
            <p:cNvSpPr>
              <a:spLocks noChangeShapeType="1"/>
            </p:cNvSpPr>
            <p:nvPr/>
          </p:nvSpPr>
          <p:spPr bwMode="auto">
            <a:xfrm flipV="1">
              <a:off x="1187624" y="2636912"/>
              <a:ext cx="64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96"/>
            <p:cNvSpPr>
              <a:spLocks noChangeShapeType="1"/>
            </p:cNvSpPr>
            <p:nvPr/>
          </p:nvSpPr>
          <p:spPr bwMode="auto">
            <a:xfrm flipV="1">
              <a:off x="1187624" y="2204864"/>
              <a:ext cx="6480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00"/>
            <p:cNvSpPr>
              <a:spLocks noChangeShapeType="1"/>
            </p:cNvSpPr>
            <p:nvPr/>
          </p:nvSpPr>
          <p:spPr bwMode="auto">
            <a:xfrm>
              <a:off x="1187624" y="2852416"/>
              <a:ext cx="64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01"/>
            <p:cNvSpPr>
              <a:spLocks noChangeShapeType="1"/>
            </p:cNvSpPr>
            <p:nvPr/>
          </p:nvSpPr>
          <p:spPr bwMode="auto">
            <a:xfrm>
              <a:off x="1404517" y="3501008"/>
              <a:ext cx="165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405"/>
            <p:cNvSpPr txBox="1">
              <a:spLocks noChangeArrowheads="1"/>
            </p:cNvSpPr>
            <p:nvPr/>
          </p:nvSpPr>
          <p:spPr bwMode="auto">
            <a:xfrm>
              <a:off x="3276032" y="1916864"/>
              <a:ext cx="1584000" cy="288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/>
                <a:t>成组传送计数器</a:t>
              </a:r>
            </a:p>
          </p:txBody>
        </p:sp>
        <p:cxnSp>
          <p:nvCxnSpPr>
            <p:cNvPr id="41" name="直接箭头连接符 69"/>
            <p:cNvCxnSpPr/>
            <p:nvPr/>
          </p:nvCxnSpPr>
          <p:spPr bwMode="auto">
            <a:xfrm>
              <a:off x="2483768" y="2581614"/>
              <a:ext cx="181371" cy="48734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2" name="直接箭头连接符 69"/>
            <p:cNvCxnSpPr/>
            <p:nvPr/>
          </p:nvCxnSpPr>
          <p:spPr bwMode="auto">
            <a:xfrm>
              <a:off x="1187624" y="1987204"/>
              <a:ext cx="972000" cy="145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Line 383"/>
            <p:cNvSpPr>
              <a:spLocks noChangeShapeType="1"/>
            </p:cNvSpPr>
            <p:nvPr/>
          </p:nvSpPr>
          <p:spPr bwMode="auto">
            <a:xfrm flipV="1">
              <a:off x="7452320" y="2564904"/>
              <a:ext cx="28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77"/>
            <p:cNvSpPr>
              <a:spLocks noChangeShapeType="1"/>
            </p:cNvSpPr>
            <p:nvPr/>
          </p:nvSpPr>
          <p:spPr bwMode="auto">
            <a:xfrm>
              <a:off x="7020216" y="220486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361"/>
            <p:cNvSpPr txBox="1">
              <a:spLocks noChangeArrowheads="1"/>
            </p:cNvSpPr>
            <p:nvPr/>
          </p:nvSpPr>
          <p:spPr bwMode="auto">
            <a:xfrm>
              <a:off x="6300168" y="2204864"/>
              <a:ext cx="28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baseline="-20000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46" name="Line 349"/>
            <p:cNvSpPr>
              <a:spLocks noChangeShapeType="1"/>
            </p:cNvSpPr>
            <p:nvPr/>
          </p:nvSpPr>
          <p:spPr bwMode="auto">
            <a:xfrm>
              <a:off x="1404517" y="3213016"/>
              <a:ext cx="0" cy="28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359"/>
            <p:cNvSpPr txBox="1">
              <a:spLocks noChangeArrowheads="1"/>
            </p:cNvSpPr>
            <p:nvPr/>
          </p:nvSpPr>
          <p:spPr bwMode="auto">
            <a:xfrm>
              <a:off x="5436040" y="2672968"/>
              <a:ext cx="864000" cy="46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出再生放大器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359"/>
            <p:cNvSpPr txBox="1">
              <a:spLocks noChangeArrowheads="1"/>
            </p:cNvSpPr>
            <p:nvPr/>
          </p:nvSpPr>
          <p:spPr bwMode="auto">
            <a:xfrm>
              <a:off x="6588264" y="2672968"/>
              <a:ext cx="864000" cy="46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读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出再生放大器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53" name="Text Box 361"/>
            <p:cNvSpPr txBox="1">
              <a:spLocks noChangeArrowheads="1"/>
            </p:cNvSpPr>
            <p:nvPr/>
          </p:nvSpPr>
          <p:spPr bwMode="auto">
            <a:xfrm>
              <a:off x="6300136" y="2780952"/>
              <a:ext cx="28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baseline="-20000" dirty="0">
                  <a:latin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55" name="Line 177">
            <a:extLst>
              <a:ext uri="{FF2B5EF4-FFF2-40B4-BE49-F238E27FC236}">
                <a16:creationId xmlns:a16="http://schemas.microsoft.com/office/drawing/2014/main" id="{816DAE07-B7FA-4AD0-911B-07A83CCA8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0200" y="836711"/>
            <a:ext cx="789911" cy="1510529"/>
          </a:xfrm>
          <a:prstGeom prst="line">
            <a:avLst/>
          </a:prstGeom>
          <a:noFill/>
          <a:ln w="12700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1907704" y="2276872"/>
            <a:ext cx="6874513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增设</a:t>
            </a:r>
            <a:r>
              <a:rPr lang="zh-CN" altLang="en-US" sz="2200" b="1" u="sng" dirty="0">
                <a:latin typeface="宋体" panose="02010600030101010101" pitchFamily="2" charset="-122"/>
              </a:rPr>
              <a:t>请求缓冲区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当前请求缺失</a:t>
            </a:r>
            <a:r>
              <a:rPr lang="zh-CN" altLang="en-US" sz="2200" b="1" dirty="0">
                <a:latin typeface="宋体" panose="02010600030101010101" pitchFamily="2" charset="-122"/>
              </a:rPr>
              <a:t>时</a:t>
            </a:r>
            <a:r>
              <a:rPr lang="zh-CN" altLang="en-US" sz="2200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2200" b="1" dirty="0">
                <a:latin typeface="宋体" panose="02010600030101010101" pitchFamily="2" charset="-122"/>
              </a:rPr>
              <a:t>后续请求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2629525" cy="59845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、非阻塞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*优化原理：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 </a:t>
            </a:r>
            <a:endParaRPr lang="en-US" altLang="zh-CN" sz="2200" b="1" spc="-1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*实现要求：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1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*应用：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1368153" y="4509120"/>
            <a:ext cx="7452319" cy="16884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缺失后命中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i="1" spc="-100" dirty="0"/>
              <a:t>T</a:t>
            </a:r>
            <a:r>
              <a:rPr lang="zh-CN" altLang="en-US" sz="2200" b="1" spc="-100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spc="-100" dirty="0">
                <a:latin typeface="+mn-lt"/>
              </a:rPr>
              <a:t>↓较好</a:t>
            </a:r>
            <a:r>
              <a:rPr lang="en-US" altLang="zh-CN" sz="1800" b="1" spc="-100" dirty="0">
                <a:latin typeface="+mn-ea"/>
                <a:ea typeface="+mn-ea"/>
              </a:rPr>
              <a:t>(</a:t>
            </a:r>
            <a:r>
              <a:rPr lang="zh-CN" altLang="en-US" sz="1800" b="1" spc="-100" dirty="0">
                <a:latin typeface="+mn-ea"/>
                <a:ea typeface="+mn-ea"/>
              </a:rPr>
              <a:t>多重缺失</a:t>
            </a:r>
            <a:r>
              <a:rPr lang="zh-CN" altLang="en-US" sz="1800" b="1" spc="-100" dirty="0">
                <a:latin typeface="+mn-lt"/>
              </a:rPr>
              <a:t>后命中的</a:t>
            </a:r>
            <a:r>
              <a:rPr lang="en-US" altLang="zh-CN" sz="1800" b="1" i="1" spc="-100" dirty="0"/>
              <a:t>T</a:t>
            </a:r>
            <a:r>
              <a:rPr lang="zh-CN" altLang="en-US" sz="1800" b="1" spc="-100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1800" b="1" spc="-100" dirty="0"/>
              <a:t>↓</a:t>
            </a:r>
            <a:r>
              <a:rPr lang="zh-CN" altLang="en-US" sz="1800" b="1" spc="-100" dirty="0">
                <a:latin typeface="+mn-lt"/>
              </a:rPr>
              <a:t>有限</a:t>
            </a:r>
            <a:r>
              <a:rPr lang="en-US" altLang="zh-CN" sz="1800" b="1" spc="-100" dirty="0">
                <a:latin typeface="+mn-ea"/>
                <a:ea typeface="+mn-ea"/>
              </a:rPr>
              <a:t>)</a:t>
            </a:r>
            <a:endParaRPr lang="en-US" altLang="zh-CN" b="1" spc="-100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i="1" dirty="0">
                <a:latin typeface="+mn-lt"/>
              </a:rPr>
              <a:t>S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请求缓冲区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zh-CN" altLang="en-US" sz="2200" b="1" dirty="0">
                <a:latin typeface="+mn-ea"/>
                <a:ea typeface="+mn-ea"/>
              </a:rPr>
              <a:t>可提高</a:t>
            </a:r>
            <a:r>
              <a:rPr lang="en-US" altLang="zh-CN" sz="2200" b="1" u="sng" dirty="0">
                <a:latin typeface="+mn-ea"/>
                <a:ea typeface="+mn-ea"/>
              </a:rPr>
              <a:t>Cache</a:t>
            </a:r>
            <a:r>
              <a:rPr lang="zh-CN" altLang="en-US" sz="2200" b="1" u="sng" dirty="0">
                <a:latin typeface="+mn-ea"/>
                <a:ea typeface="+mn-ea"/>
              </a:rPr>
              <a:t>带宽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接收访问的速度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指令乱序执行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中，常采用单重缺失后命中方式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899704" y="1268760"/>
            <a:ext cx="7992768" cy="936104"/>
            <a:chOff x="529949" y="1286579"/>
            <a:chExt cx="7992768" cy="936104"/>
          </a:xfrm>
        </p:grpSpPr>
        <p:sp>
          <p:nvSpPr>
            <p:cNvPr id="75" name="Text Box 83"/>
            <p:cNvSpPr txBox="1">
              <a:spLocks noChangeArrowheads="1"/>
            </p:cNvSpPr>
            <p:nvPr/>
          </p:nvSpPr>
          <p:spPr bwMode="auto">
            <a:xfrm>
              <a:off x="529973" y="1308089"/>
              <a:ext cx="122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请求发出</a:t>
              </a: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 flipV="1">
              <a:off x="530717" y="1934651"/>
              <a:ext cx="799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85"/>
            <p:cNvSpPr txBox="1">
              <a:spLocks noChangeArrowheads="1"/>
            </p:cNvSpPr>
            <p:nvPr/>
          </p:nvSpPr>
          <p:spPr bwMode="auto">
            <a:xfrm>
              <a:off x="529949" y="2006659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操作</a:t>
              </a: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1753973" y="1286683"/>
              <a:ext cx="0" cy="93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88"/>
            <p:cNvSpPr txBox="1">
              <a:spLocks noChangeArrowheads="1"/>
            </p:cNvSpPr>
            <p:nvPr/>
          </p:nvSpPr>
          <p:spPr bwMode="auto">
            <a:xfrm>
              <a:off x="1826085" y="2006683"/>
              <a:ext cx="936000" cy="21600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缺失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[A]</a:t>
              </a:r>
            </a:p>
          </p:txBody>
        </p:sp>
        <p:sp>
          <p:nvSpPr>
            <p:cNvPr id="80" name="Text Box 89"/>
            <p:cNvSpPr txBox="1">
              <a:spLocks noChangeArrowheads="1"/>
            </p:cNvSpPr>
            <p:nvPr/>
          </p:nvSpPr>
          <p:spPr bwMode="auto">
            <a:xfrm>
              <a:off x="1826085" y="1286579"/>
              <a:ext cx="936000" cy="21600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[A]</a:t>
              </a:r>
            </a:p>
          </p:txBody>
        </p:sp>
        <p:sp>
          <p:nvSpPr>
            <p:cNvPr id="81" name="Line 93"/>
            <p:cNvSpPr>
              <a:spLocks noChangeShapeType="1"/>
            </p:cNvSpPr>
            <p:nvPr/>
          </p:nvSpPr>
          <p:spPr bwMode="auto">
            <a:xfrm>
              <a:off x="6218469" y="1286579"/>
              <a:ext cx="0" cy="93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2834317" y="2006683"/>
              <a:ext cx="2304000" cy="21600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块调入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{[A]}</a:t>
              </a:r>
            </a:p>
          </p:txBody>
        </p:sp>
        <p:sp>
          <p:nvSpPr>
            <p:cNvPr id="83" name="Text Box 97"/>
            <p:cNvSpPr txBox="1">
              <a:spLocks noChangeArrowheads="1"/>
            </p:cNvSpPr>
            <p:nvPr/>
          </p:nvSpPr>
          <p:spPr bwMode="auto">
            <a:xfrm>
              <a:off x="5210461" y="2006683"/>
              <a:ext cx="936000" cy="21600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命中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[A]</a:t>
              </a:r>
            </a:p>
          </p:txBody>
        </p: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529973" y="1646619"/>
              <a:ext cx="122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请求完成</a:t>
              </a:r>
            </a:p>
          </p:txBody>
        </p:sp>
        <p:sp>
          <p:nvSpPr>
            <p:cNvPr id="85" name="Text Box 102"/>
            <p:cNvSpPr txBox="1">
              <a:spLocks noChangeArrowheads="1"/>
            </p:cNvSpPr>
            <p:nvPr/>
          </p:nvSpPr>
          <p:spPr bwMode="auto">
            <a:xfrm>
              <a:off x="5210461" y="1646643"/>
              <a:ext cx="936000" cy="21600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响应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[A]</a:t>
              </a: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530701" y="1574611"/>
              <a:ext cx="777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588224" y="1268760"/>
            <a:ext cx="2160240" cy="936080"/>
            <a:chOff x="2859743" y="1285860"/>
            <a:chExt cx="2160240" cy="936080"/>
          </a:xfrm>
        </p:grpSpPr>
        <p:sp>
          <p:nvSpPr>
            <p:cNvPr id="88" name="Line 94"/>
            <p:cNvSpPr>
              <a:spLocks noChangeShapeType="1"/>
            </p:cNvSpPr>
            <p:nvPr/>
          </p:nvSpPr>
          <p:spPr bwMode="auto">
            <a:xfrm>
              <a:off x="5019983" y="1285940"/>
              <a:ext cx="0" cy="93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>
              <a:off x="2859743" y="1285860"/>
              <a:ext cx="0" cy="93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103"/>
            <p:cNvSpPr txBox="1">
              <a:spLocks noChangeArrowheads="1"/>
            </p:cNvSpPr>
            <p:nvPr/>
          </p:nvSpPr>
          <p:spPr bwMode="auto">
            <a:xfrm>
              <a:off x="4011975" y="1645900"/>
              <a:ext cx="936000" cy="21600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W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响应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[C]</a:t>
              </a:r>
            </a:p>
          </p:txBody>
        </p:sp>
        <p:sp>
          <p:nvSpPr>
            <p:cNvPr id="91" name="Text Box 90"/>
            <p:cNvSpPr txBox="1">
              <a:spLocks noChangeArrowheads="1"/>
            </p:cNvSpPr>
            <p:nvPr/>
          </p:nvSpPr>
          <p:spPr bwMode="auto">
            <a:xfrm>
              <a:off x="2931855" y="2005940"/>
              <a:ext cx="936000" cy="2160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命中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[B]</a:t>
              </a:r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2931855" y="1285860"/>
              <a:ext cx="936000" cy="2160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[B]</a:t>
              </a: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3939863" y="1285860"/>
              <a:ext cx="0" cy="93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98"/>
            <p:cNvSpPr txBox="1">
              <a:spLocks noChangeArrowheads="1"/>
            </p:cNvSpPr>
            <p:nvPr/>
          </p:nvSpPr>
          <p:spPr bwMode="auto">
            <a:xfrm>
              <a:off x="4011975" y="1285860"/>
              <a:ext cx="936000" cy="21600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W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[C]</a:t>
              </a:r>
            </a:p>
          </p:txBody>
        </p:sp>
        <p:sp>
          <p:nvSpPr>
            <p:cNvPr id="95" name="Text Box 99"/>
            <p:cNvSpPr txBox="1">
              <a:spLocks noChangeArrowheads="1"/>
            </p:cNvSpPr>
            <p:nvPr/>
          </p:nvSpPr>
          <p:spPr bwMode="auto">
            <a:xfrm>
              <a:off x="4011975" y="2005940"/>
              <a:ext cx="936000" cy="21600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W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命中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[C]</a:t>
              </a:r>
            </a:p>
          </p:txBody>
        </p:sp>
        <p:sp>
          <p:nvSpPr>
            <p:cNvPr id="96" name="Text Box 104"/>
            <p:cNvSpPr txBox="1">
              <a:spLocks noChangeArrowheads="1"/>
            </p:cNvSpPr>
            <p:nvPr/>
          </p:nvSpPr>
          <p:spPr bwMode="auto">
            <a:xfrm>
              <a:off x="2931855" y="1645924"/>
              <a:ext cx="936000" cy="2160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响应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[B]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403648" y="2780928"/>
            <a:ext cx="4680368" cy="1656000"/>
            <a:chOff x="2267856" y="3746773"/>
            <a:chExt cx="4680368" cy="1656000"/>
          </a:xfrm>
        </p:grpSpPr>
        <p:sp>
          <p:nvSpPr>
            <p:cNvPr id="98" name="Rectangle 45"/>
            <p:cNvSpPr>
              <a:spLocks noChangeArrowheads="1"/>
            </p:cNvSpPr>
            <p:nvPr/>
          </p:nvSpPr>
          <p:spPr bwMode="auto">
            <a:xfrm>
              <a:off x="3276264" y="3746773"/>
              <a:ext cx="3096000" cy="1656000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77"/>
            <p:cNvSpPr>
              <a:spLocks noChangeShapeType="1"/>
            </p:cNvSpPr>
            <p:nvPr/>
          </p:nvSpPr>
          <p:spPr bwMode="auto">
            <a:xfrm>
              <a:off x="3492040" y="4394845"/>
              <a:ext cx="8640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5004112" y="3962869"/>
              <a:ext cx="1008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</a:p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存储阵列</a:t>
              </a:r>
            </a:p>
          </p:txBody>
        </p:sp>
        <p:sp>
          <p:nvSpPr>
            <p:cNvPr id="101" name="Text Box 47"/>
            <p:cNvSpPr txBox="1">
              <a:spLocks noChangeArrowheads="1"/>
            </p:cNvSpPr>
            <p:nvPr/>
          </p:nvSpPr>
          <p:spPr bwMode="auto">
            <a:xfrm>
              <a:off x="4716120" y="3962869"/>
              <a:ext cx="288000" cy="64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400" b="1">
                  <a:latin typeface="宋体" panose="02010600030101010101" pitchFamily="2" charset="-122"/>
                </a:rPr>
                <a:t>目录表</a:t>
              </a:r>
            </a:p>
          </p:txBody>
        </p:sp>
        <p:sp>
          <p:nvSpPr>
            <p:cNvPr id="102" name="Text Box 48"/>
            <p:cNvSpPr txBox="1">
              <a:spLocks noChangeArrowheads="1"/>
            </p:cNvSpPr>
            <p:nvPr/>
          </p:nvSpPr>
          <p:spPr bwMode="auto">
            <a:xfrm>
              <a:off x="2267856" y="4106885"/>
              <a:ext cx="432000" cy="64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03" name="Text Box 49"/>
            <p:cNvSpPr txBox="1">
              <a:spLocks noChangeArrowheads="1"/>
            </p:cNvSpPr>
            <p:nvPr/>
          </p:nvSpPr>
          <p:spPr bwMode="auto">
            <a:xfrm>
              <a:off x="2771920" y="4178845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04" name="Text Box 50"/>
            <p:cNvSpPr txBox="1">
              <a:spLocks noChangeArrowheads="1"/>
            </p:cNvSpPr>
            <p:nvPr/>
          </p:nvSpPr>
          <p:spPr bwMode="auto">
            <a:xfrm>
              <a:off x="2771920" y="3818805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>
              <a:off x="4860096" y="4610869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5076120" y="4754885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07" name="Text Box 56"/>
            <p:cNvSpPr txBox="1">
              <a:spLocks noChangeArrowheads="1"/>
            </p:cNvSpPr>
            <p:nvPr/>
          </p:nvSpPr>
          <p:spPr bwMode="auto">
            <a:xfrm>
              <a:off x="4860096" y="5042917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08" name="Line 58"/>
            <p:cNvSpPr>
              <a:spLocks noChangeShapeType="1"/>
            </p:cNvSpPr>
            <p:nvPr/>
          </p:nvSpPr>
          <p:spPr bwMode="auto">
            <a:xfrm flipV="1">
              <a:off x="6012112" y="4178820"/>
              <a:ext cx="5762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59"/>
            <p:cNvSpPr>
              <a:spLocks noChangeShapeType="1"/>
            </p:cNvSpPr>
            <p:nvPr/>
          </p:nvSpPr>
          <p:spPr bwMode="auto">
            <a:xfrm>
              <a:off x="2698194" y="4394845"/>
              <a:ext cx="79375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2483832" y="3818813"/>
              <a:ext cx="0" cy="288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V="1">
              <a:off x="2484152" y="3818781"/>
              <a:ext cx="2808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>
              <a:off x="5292144" y="3818797"/>
              <a:ext cx="0" cy="144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>
              <a:off x="5076120" y="4970909"/>
              <a:ext cx="360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V="1">
              <a:off x="5436160" y="4610869"/>
              <a:ext cx="0" cy="360363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V="1">
              <a:off x="6156288" y="4394845"/>
              <a:ext cx="4320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7"/>
            <p:cNvSpPr>
              <a:spLocks noChangeShapeType="1"/>
            </p:cNvSpPr>
            <p:nvPr/>
          </p:nvSpPr>
          <p:spPr bwMode="auto">
            <a:xfrm>
              <a:off x="4356080" y="4970909"/>
              <a:ext cx="288000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73"/>
            <p:cNvSpPr txBox="1">
              <a:spLocks noChangeArrowheads="1"/>
            </p:cNvSpPr>
            <p:nvPr/>
          </p:nvSpPr>
          <p:spPr bwMode="auto">
            <a:xfrm>
              <a:off x="6588224" y="3962797"/>
              <a:ext cx="360000" cy="64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主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18" name="Line 74"/>
            <p:cNvSpPr>
              <a:spLocks noChangeShapeType="1"/>
            </p:cNvSpPr>
            <p:nvPr/>
          </p:nvSpPr>
          <p:spPr bwMode="auto">
            <a:xfrm flipV="1">
              <a:off x="4356040" y="5330949"/>
              <a:ext cx="1800000" cy="161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75"/>
            <p:cNvSpPr>
              <a:spLocks noChangeShapeType="1"/>
            </p:cNvSpPr>
            <p:nvPr/>
          </p:nvSpPr>
          <p:spPr bwMode="auto">
            <a:xfrm>
              <a:off x="6156240" y="4394845"/>
              <a:ext cx="0" cy="936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77"/>
            <p:cNvSpPr>
              <a:spLocks noChangeShapeType="1"/>
            </p:cNvSpPr>
            <p:nvPr/>
          </p:nvSpPr>
          <p:spPr bwMode="auto">
            <a:xfrm flipH="1">
              <a:off x="4356040" y="4392785"/>
              <a:ext cx="0" cy="936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78"/>
            <p:cNvSpPr>
              <a:spLocks noChangeShapeType="1"/>
            </p:cNvSpPr>
            <p:nvPr/>
          </p:nvSpPr>
          <p:spPr bwMode="auto">
            <a:xfrm>
              <a:off x="4860096" y="5042917"/>
              <a:ext cx="0" cy="287338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52"/>
            <p:cNvSpPr>
              <a:spLocks noChangeArrowheads="1"/>
            </p:cNvSpPr>
            <p:nvPr/>
          </p:nvSpPr>
          <p:spPr bwMode="auto">
            <a:xfrm>
              <a:off x="4644072" y="4826893"/>
              <a:ext cx="432000" cy="216000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=?</a:t>
              </a:r>
            </a:p>
          </p:txBody>
        </p:sp>
      </p:grpSp>
      <p:sp>
        <p:nvSpPr>
          <p:cNvPr id="133" name="Text Box 2"/>
          <p:cNvSpPr txBox="1">
            <a:spLocks noChangeArrowheads="1"/>
          </p:cNvSpPr>
          <p:nvPr/>
        </p:nvSpPr>
        <p:spPr bwMode="auto">
          <a:xfrm>
            <a:off x="1907704" y="805941"/>
            <a:ext cx="6877991" cy="462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当前请求缺失时，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可处理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后续请求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隐藏</a:t>
            </a:r>
            <a:r>
              <a:rPr lang="en-US" altLang="zh-CN" sz="1800" b="1" i="1" spc="-100" dirty="0"/>
              <a:t>T</a:t>
            </a:r>
            <a:r>
              <a:rPr lang="zh-CN" altLang="en-US" sz="1800" b="1" spc="-100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555728" y="2996952"/>
            <a:ext cx="2844744" cy="1225302"/>
            <a:chOff x="2555728" y="3068960"/>
            <a:chExt cx="2844744" cy="1225302"/>
          </a:xfrm>
        </p:grpSpPr>
        <p:sp>
          <p:nvSpPr>
            <p:cNvPr id="124" name="Text Box 68"/>
            <p:cNvSpPr txBox="1">
              <a:spLocks noChangeArrowheads="1"/>
            </p:cNvSpPr>
            <p:nvPr/>
          </p:nvSpPr>
          <p:spPr bwMode="auto">
            <a:xfrm>
              <a:off x="2555728" y="3068960"/>
              <a:ext cx="1080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请求缓冲区</a:t>
              </a:r>
            </a:p>
          </p:txBody>
        </p:sp>
        <p:sp>
          <p:nvSpPr>
            <p:cNvPr id="125" name="Rectangle 69"/>
            <p:cNvSpPr>
              <a:spLocks noChangeArrowheads="1"/>
            </p:cNvSpPr>
            <p:nvPr/>
          </p:nvSpPr>
          <p:spPr bwMode="auto">
            <a:xfrm>
              <a:off x="2627840" y="3354933"/>
              <a:ext cx="936000" cy="21600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70"/>
            <p:cNvSpPr>
              <a:spLocks noChangeShapeType="1"/>
            </p:cNvSpPr>
            <p:nvPr/>
          </p:nvSpPr>
          <p:spPr bwMode="auto">
            <a:xfrm>
              <a:off x="3347816" y="335493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71"/>
            <p:cNvSpPr>
              <a:spLocks noChangeShapeType="1"/>
            </p:cNvSpPr>
            <p:nvPr/>
          </p:nvSpPr>
          <p:spPr bwMode="auto">
            <a:xfrm>
              <a:off x="3131792" y="335493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6"/>
            <p:cNvSpPr>
              <a:spLocks noChangeShapeType="1"/>
            </p:cNvSpPr>
            <p:nvPr/>
          </p:nvSpPr>
          <p:spPr bwMode="auto">
            <a:xfrm>
              <a:off x="3275744" y="3573016"/>
              <a:ext cx="0" cy="505949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79"/>
            <p:cNvSpPr>
              <a:spLocks noChangeShapeType="1"/>
            </p:cNvSpPr>
            <p:nvPr/>
          </p:nvSpPr>
          <p:spPr bwMode="auto">
            <a:xfrm>
              <a:off x="2988406" y="3932287"/>
              <a:ext cx="287338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0"/>
            <p:cNvSpPr>
              <a:spLocks noChangeShapeType="1"/>
            </p:cNvSpPr>
            <p:nvPr/>
          </p:nvSpPr>
          <p:spPr bwMode="auto">
            <a:xfrm flipV="1">
              <a:off x="2987712" y="3932287"/>
              <a:ext cx="0" cy="360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81"/>
            <p:cNvSpPr>
              <a:spLocks noChangeShapeType="1"/>
            </p:cNvSpPr>
            <p:nvPr/>
          </p:nvSpPr>
          <p:spPr bwMode="auto">
            <a:xfrm flipV="1">
              <a:off x="2987888" y="4293096"/>
              <a:ext cx="1008000" cy="1166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66"/>
            <p:cNvSpPr>
              <a:spLocks noChangeShapeType="1"/>
            </p:cNvSpPr>
            <p:nvPr/>
          </p:nvSpPr>
          <p:spPr bwMode="auto">
            <a:xfrm flipV="1">
              <a:off x="3275744" y="4077072"/>
              <a:ext cx="504000" cy="0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4896472" y="3933056"/>
              <a:ext cx="504000" cy="216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锁存器</a:t>
              </a:r>
            </a:p>
          </p:txBody>
        </p:sp>
      </p:grpSp>
      <p:sp>
        <p:nvSpPr>
          <p:cNvPr id="135" name="线形标注 2 134"/>
          <p:cNvSpPr/>
          <p:nvPr/>
        </p:nvSpPr>
        <p:spPr bwMode="auto">
          <a:xfrm>
            <a:off x="6012160" y="3933056"/>
            <a:ext cx="1584000" cy="502890"/>
          </a:xfrm>
          <a:prstGeom prst="borderCallout2">
            <a:avLst>
              <a:gd name="adj1" fmla="val 50370"/>
              <a:gd name="adj2" fmla="val -469"/>
              <a:gd name="adj3" fmla="val 50332"/>
              <a:gd name="adj4" fmla="val -12712"/>
              <a:gd name="adj5" fmla="val 12319"/>
              <a:gd name="adj6" fmla="val -38533"/>
            </a:avLst>
          </a:prstGeom>
          <a:noFill/>
          <a:ln w="12700" cmpd="sng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zh-CN" altLang="en-US" sz="1600" b="1" dirty="0"/>
              <a:t>需暂存缺失地址</a:t>
            </a:r>
          </a:p>
          <a:p>
            <a:pPr algn="ctr"/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仅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一个</a:t>
            </a:r>
            <a:r>
              <a:rPr lang="zh-CN" altLang="en-US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比较器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</a:p>
        </p:txBody>
      </p:sp>
      <p:sp>
        <p:nvSpPr>
          <p:cNvPr id="72" name="线形标注 2 71"/>
          <p:cNvSpPr/>
          <p:nvPr/>
        </p:nvSpPr>
        <p:spPr bwMode="auto">
          <a:xfrm>
            <a:off x="5436096" y="5013208"/>
            <a:ext cx="1656000" cy="288000"/>
          </a:xfrm>
          <a:prstGeom prst="borderCallout2">
            <a:avLst>
              <a:gd name="adj1" fmla="val 58113"/>
              <a:gd name="adj2" fmla="val 99410"/>
              <a:gd name="adj3" fmla="val 60192"/>
              <a:gd name="adj4" fmla="val 112813"/>
              <a:gd name="adj5" fmla="val -33710"/>
              <a:gd name="adj6" fmla="val 121256"/>
            </a:avLst>
          </a:prstGeom>
          <a:noFill/>
          <a:ln w="12700" cmpd="sng">
            <a:solidFill>
              <a:srgbClr val="990099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marL="271780" indent="-271780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</a:rPr>
              <a:t>思考：</a:t>
            </a:r>
            <a:r>
              <a:rPr lang="zh-CN" altLang="en-US" sz="1800" b="1" dirty="0">
                <a:latin typeface="+mn-ea"/>
              </a:rPr>
              <a:t>为什么？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E02365-7170-BAB2-F5C9-2272D71DE9CC}"/>
              </a:ext>
            </a:extLst>
          </p:cNvPr>
          <p:cNvSpPr txBox="1"/>
          <p:nvPr/>
        </p:nvSpPr>
        <p:spPr>
          <a:xfrm>
            <a:off x="377840" y="6217857"/>
            <a:ext cx="5490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思考：①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个调入请求需串行完成，无法优化；②所请求数据应用时，指令间出现</a:t>
            </a:r>
            <a:r>
              <a:rPr lang="en-US" altLang="zh-CN" sz="1600" b="1" dirty="0"/>
              <a:t>RAW</a:t>
            </a:r>
            <a:r>
              <a:rPr lang="zh-CN" altLang="en-US" sz="1600" b="1" dirty="0"/>
              <a:t>的概率很大，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性能未提高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0.00463 L -0.36996 -0.0004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 bldLvl="0" animBg="1"/>
      <p:bldP spid="7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54819" y="926718"/>
            <a:ext cx="8737661" cy="30811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、小而简单的一级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取目录项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比较标记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访问数据</a:t>
            </a:r>
            <a:r>
              <a:rPr lang="zh-CN" altLang="en-US" sz="2000" b="1" dirty="0">
                <a:latin typeface="宋体" panose="02010600030101010101" pitchFamily="2" charset="-122"/>
              </a:rPr>
              <a:t>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i="1" dirty="0"/>
              <a:t> 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影响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C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154818" y="447055"/>
            <a:ext cx="873766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三、减少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Cache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的命中时间</a:t>
            </a: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835696" y="3046281"/>
            <a:ext cx="6912768" cy="895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减小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隐藏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子项，如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比较标记</a:t>
            </a:r>
            <a:r>
              <a:rPr lang="zh-CN" altLang="en-US" sz="2200" b="1" dirty="0">
                <a:latin typeface="宋体" panose="02010600030101010101" pitchFamily="2" charset="-122"/>
              </a:rPr>
              <a:t>与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访问数据</a:t>
            </a:r>
            <a:r>
              <a:rPr lang="zh-CN" altLang="en-US" sz="2200" b="1" dirty="0">
                <a:latin typeface="宋体" panose="02010600030101010101" pitchFamily="2" charset="-122"/>
              </a:rPr>
              <a:t>并行</a:t>
            </a:r>
            <a:endParaRPr lang="en-US" altLang="zh-CN" sz="2200" b="1" dirty="0">
              <a:latin typeface="+mn-lt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容量小</a:t>
            </a:r>
            <a:r>
              <a:rPr lang="zh-CN" altLang="en-US" sz="2200" b="1" dirty="0">
                <a:latin typeface="+mn-lt"/>
              </a:rPr>
              <a:t>利于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取目录项</a:t>
            </a:r>
            <a:r>
              <a:rPr lang="zh-CN" altLang="en-US" sz="2200" b="1" dirty="0">
                <a:latin typeface="+mn-lt"/>
              </a:rPr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结构简单</a:t>
            </a:r>
            <a:r>
              <a:rPr lang="zh-CN" altLang="en-US" sz="2200" b="1" dirty="0">
                <a:latin typeface="宋体" panose="02010600030101010101" pitchFamily="2" charset="-122"/>
              </a:rPr>
              <a:t>利于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比较标记</a:t>
            </a:r>
            <a:r>
              <a:rPr lang="zh-CN" altLang="en-US" sz="2200" b="1" dirty="0">
                <a:latin typeface="+mn-lt"/>
              </a:rPr>
              <a:t>↓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179512" y="3933056"/>
            <a:ext cx="8784976" cy="18882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85838" indent="-985838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6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L1$</a:t>
            </a:r>
            <a:r>
              <a:rPr lang="zh-CN" altLang="en-US" sz="2000" b="1" dirty="0">
                <a:latin typeface="+mn-ea"/>
                <a:ea typeface="+mn-ea"/>
              </a:rPr>
              <a:t>中，</a:t>
            </a:r>
            <a:r>
              <a:rPr lang="en-US" altLang="zh-CN" sz="2000" b="1" i="1" spc="-100" dirty="0"/>
              <a:t>T</a:t>
            </a:r>
            <a:r>
              <a:rPr lang="en-US" altLang="zh-CN" sz="2000" b="1" spc="-100" baseline="-18000" dirty="0">
                <a:latin typeface="+mn-ea"/>
                <a:ea typeface="+mn-ea"/>
              </a:rPr>
              <a:t>L1</a:t>
            </a:r>
            <a:r>
              <a:rPr lang="zh-CN" altLang="en-US" sz="2000" b="1" spc="-100" baseline="-18000" dirty="0">
                <a:latin typeface="+mn-ea"/>
                <a:ea typeface="+mn-ea"/>
              </a:rPr>
              <a:t>命中</a:t>
            </a:r>
            <a:r>
              <a:rPr lang="en-US" altLang="zh-CN" sz="2000" b="1" spc="-100" baseline="-18000" dirty="0">
                <a:latin typeface="+mn-ea"/>
                <a:ea typeface="+mn-ea"/>
              </a:rPr>
              <a:t>(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1Tc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i="1" spc="-100" dirty="0"/>
              <a:t>F</a:t>
            </a:r>
            <a:r>
              <a:rPr lang="en-US" altLang="zh-CN" sz="2000" b="1" spc="-100" baseline="-18000" dirty="0">
                <a:latin typeface="+mn-ea"/>
              </a:rPr>
              <a:t>L1(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2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+mn-ea"/>
              </a:rPr>
              <a:t>4.9%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i="1" spc="-100" dirty="0"/>
              <a:t>T</a:t>
            </a:r>
            <a:r>
              <a:rPr lang="en-US" altLang="zh-CN" sz="2000" b="1" spc="-100" baseline="-18000" dirty="0">
                <a:latin typeface="+mn-ea"/>
              </a:rPr>
              <a:t>L1</a:t>
            </a:r>
            <a:r>
              <a:rPr lang="zh-CN" altLang="en-US" sz="2000" b="1" spc="-100" baseline="-18000" dirty="0">
                <a:latin typeface="+mn-ea"/>
              </a:rPr>
              <a:t>命中</a:t>
            </a:r>
            <a:r>
              <a:rPr lang="en-US" altLang="zh-CN" sz="2000" b="1" spc="-100" baseline="-18000" dirty="0">
                <a:latin typeface="+mn-ea"/>
              </a:rPr>
              <a:t>(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4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+mn-ea"/>
              </a:rPr>
              <a:t>1.1Tc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i="1" spc="-100" dirty="0"/>
              <a:t>F</a:t>
            </a:r>
            <a:r>
              <a:rPr lang="en-US" altLang="zh-CN" sz="2000" b="1" spc="-100" baseline="-18000" dirty="0">
                <a:latin typeface="+mn-ea"/>
              </a:rPr>
              <a:t>L1(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4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+mn-ea"/>
              </a:rPr>
              <a:t>4.4%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L1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10Tc</a:t>
            </a:r>
            <a:r>
              <a:rPr lang="zh-CN" altLang="en-US" sz="2000" b="1" dirty="0">
                <a:latin typeface="宋体" panose="02010600030101010101" pitchFamily="2" charset="-122"/>
              </a:rPr>
              <a:t>，哪种方式的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更好？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解：</a:t>
            </a:r>
            <a:r>
              <a:rPr lang="en-US" altLang="zh-CN" sz="2000" b="1" i="1" spc="-100" dirty="0"/>
              <a:t>T</a:t>
            </a:r>
            <a:r>
              <a:rPr lang="en-US" altLang="zh-CN" sz="2000" b="1" spc="-100" baseline="-18000" dirty="0">
                <a:latin typeface="宋体" panose="02010600030101010101" pitchFamily="2" charset="-122"/>
              </a:rPr>
              <a:t>A(2</a:t>
            </a:r>
            <a:r>
              <a:rPr lang="zh-CN" altLang="en-US" sz="2000" b="1" spc="-100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spc="-100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1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0.049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*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10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  <a:ea typeface="+mn-ea"/>
              </a:rPr>
              <a:t>1.49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Tc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；</a:t>
            </a:r>
            <a:endParaRPr lang="en-US" altLang="zh-CN" sz="2000" b="1" spc="-1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100" dirty="0">
                <a:latin typeface="宋体" panose="02010600030101010101" pitchFamily="2" charset="-122"/>
              </a:rPr>
              <a:t>        Tc</a:t>
            </a:r>
            <a:r>
              <a:rPr lang="en-US" altLang="zh-CN" sz="20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1.1Tc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spc="-100" dirty="0"/>
              <a:t>T</a:t>
            </a:r>
            <a:r>
              <a:rPr lang="en-US" altLang="zh-CN" sz="2000" b="1" spc="-100" baseline="-18000" dirty="0">
                <a:latin typeface="宋体" panose="02010600030101010101" pitchFamily="2" charset="-122"/>
              </a:rPr>
              <a:t>A(4</a:t>
            </a:r>
            <a:r>
              <a:rPr lang="zh-CN" altLang="en-US" sz="2000" b="1" spc="-100" baseline="-18000" dirty="0">
                <a:latin typeface="宋体" panose="02010600030101010101" pitchFamily="2" charset="-122"/>
              </a:rPr>
              <a:t>路</a:t>
            </a:r>
            <a:r>
              <a:rPr lang="en-US" altLang="zh-CN" sz="2000" b="1" spc="-100" baseline="-180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(1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＋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0.044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*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10/1.1)Tc</a:t>
            </a:r>
            <a:r>
              <a:rPr lang="en-US" altLang="zh-CN" sz="20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1.54Tc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←平均值不考虑</a:t>
            </a:r>
            <a:r>
              <a:rPr lang="en-US" altLang="zh-CN" sz="1800" b="1" dirty="0">
                <a:latin typeface="宋体" panose="02010600030101010101" pitchFamily="2" charset="-122"/>
              </a:rPr>
              <a:t>Tc</a:t>
            </a:r>
            <a:r>
              <a:rPr lang="zh-CN" altLang="en-US" sz="1800" b="1" dirty="0">
                <a:latin typeface="宋体" panose="02010600030101010101" pitchFamily="2" charset="-122"/>
              </a:rPr>
              <a:t>的整数倍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1187624" y="5398490"/>
            <a:ext cx="2879343" cy="683773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tIns="82800">
            <a:spAutoFit/>
          </a:bodyPr>
          <a:lstStyle/>
          <a:p>
            <a:pPr marL="271780" indent="-271780">
              <a:spcBef>
                <a:spcPts val="0"/>
              </a:spcBef>
            </a:pPr>
            <a:r>
              <a:rPr lang="zh-CN" altLang="en-US" sz="1800" dirty="0">
                <a:solidFill>
                  <a:srgbClr val="FF3399"/>
                </a:solidFill>
                <a:latin typeface="+mn-ea"/>
                <a:ea typeface="+mn-ea"/>
              </a:rPr>
              <a:t>└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b="1" dirty="0">
                <a:latin typeface="+mn-ea"/>
                <a:ea typeface="+mn-ea"/>
              </a:rPr>
              <a:t>CPU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不访存时</a:t>
            </a:r>
            <a:r>
              <a:rPr lang="zh-CN" altLang="en-US" sz="1800" b="1" dirty="0">
                <a:latin typeface="+mn-ea"/>
                <a:ea typeface="+mn-ea"/>
              </a:rPr>
              <a:t>也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变慢</a:t>
            </a:r>
            <a:r>
              <a:rPr lang="zh-CN" altLang="en-US" sz="1800" b="1" dirty="0">
                <a:latin typeface="+mn-ea"/>
                <a:ea typeface="+mn-ea"/>
              </a:rPr>
              <a:t>！</a:t>
            </a:r>
            <a:endParaRPr lang="en-US" altLang="zh-CN" sz="1800" b="1" dirty="0">
              <a:latin typeface="+mn-ea"/>
              <a:ea typeface="+mn-ea"/>
            </a:endParaRPr>
          </a:p>
          <a:p>
            <a:pPr marL="271780" indent="-271780">
              <a:spcBef>
                <a:spcPts val="0"/>
              </a:spcBef>
            </a:pPr>
            <a:r>
              <a:rPr lang="en-US" altLang="zh-CN" sz="1800" b="1" dirty="0">
                <a:latin typeface="+mn-ea"/>
                <a:ea typeface="+mn-ea"/>
              </a:rPr>
              <a:t>     (</a:t>
            </a:r>
            <a:r>
              <a:rPr lang="en-US" altLang="zh-CN" sz="1800" b="1" i="1" spc="-100" dirty="0"/>
              <a:t>T</a:t>
            </a:r>
            <a:r>
              <a:rPr lang="en-US" altLang="zh-CN" sz="1800" b="1" spc="-100" baseline="-18000" dirty="0">
                <a:latin typeface="+mn-ea"/>
              </a:rPr>
              <a:t>L1</a:t>
            </a:r>
            <a:r>
              <a:rPr lang="zh-CN" altLang="en-US" sz="1800" b="1" spc="-100" baseline="-18000" dirty="0">
                <a:latin typeface="+mn-ea"/>
              </a:rPr>
              <a:t>命中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+mn-ea"/>
              </a:rPr>
              <a:t>1Tc</a:t>
            </a:r>
            <a:r>
              <a:rPr lang="zh-CN" altLang="en-US" sz="1800" b="1" dirty="0">
                <a:latin typeface="+mn-ea"/>
              </a:rPr>
              <a:t>时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1403648" y="1807200"/>
            <a:ext cx="5472504" cy="1152132"/>
            <a:chOff x="1977811" y="764704"/>
            <a:chExt cx="5472504" cy="1152132"/>
          </a:xfrm>
        </p:grpSpPr>
        <p:sp>
          <p:nvSpPr>
            <p:cNvPr id="86" name="Line 1365"/>
            <p:cNvSpPr>
              <a:spLocks noChangeShapeType="1"/>
            </p:cNvSpPr>
            <p:nvPr/>
          </p:nvSpPr>
          <p:spPr bwMode="auto">
            <a:xfrm>
              <a:off x="3274724" y="766291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67"/>
            <p:cNvSpPr txBox="1">
              <a:spLocks noChangeArrowheads="1"/>
            </p:cNvSpPr>
            <p:nvPr/>
          </p:nvSpPr>
          <p:spPr bwMode="auto">
            <a:xfrm>
              <a:off x="1978742" y="764768"/>
              <a:ext cx="287919" cy="57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V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88" name="Text Box 1368"/>
            <p:cNvSpPr txBox="1">
              <a:spLocks noChangeArrowheads="1"/>
            </p:cNvSpPr>
            <p:nvPr/>
          </p:nvSpPr>
          <p:spPr bwMode="auto">
            <a:xfrm>
              <a:off x="2266662" y="764704"/>
              <a:ext cx="576263" cy="57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Tag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89" name="Text Box 1369"/>
            <p:cNvSpPr txBox="1">
              <a:spLocks noChangeArrowheads="1"/>
            </p:cNvSpPr>
            <p:nvPr/>
          </p:nvSpPr>
          <p:spPr bwMode="auto">
            <a:xfrm>
              <a:off x="3635226" y="764704"/>
              <a:ext cx="1440830" cy="57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缓存块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90" name="Text Box 1375"/>
            <p:cNvSpPr txBox="1">
              <a:spLocks noChangeArrowheads="1"/>
            </p:cNvSpPr>
            <p:nvPr/>
          </p:nvSpPr>
          <p:spPr bwMode="auto">
            <a:xfrm>
              <a:off x="2842924" y="764704"/>
              <a:ext cx="720000" cy="57600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LRU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  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91" name="Line 1371"/>
            <p:cNvSpPr>
              <a:spLocks noChangeShapeType="1"/>
            </p:cNvSpPr>
            <p:nvPr/>
          </p:nvSpPr>
          <p:spPr bwMode="auto">
            <a:xfrm flipH="1">
              <a:off x="3274963" y="765273"/>
              <a:ext cx="223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1979234" y="972777"/>
              <a:ext cx="158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3638203" y="971760"/>
              <a:ext cx="1437853" cy="1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977811" y="1196752"/>
              <a:ext cx="158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6780" y="1195735"/>
              <a:ext cx="1437853" cy="1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309"/>
            <p:cNvSpPr txBox="1">
              <a:spLocks noChangeArrowheads="1"/>
            </p:cNvSpPr>
            <p:nvPr/>
          </p:nvSpPr>
          <p:spPr bwMode="auto">
            <a:xfrm>
              <a:off x="2049891" y="1484784"/>
              <a:ext cx="576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/>
                <a:t>＝</a:t>
              </a:r>
              <a:r>
                <a:rPr lang="en-US" altLang="zh-CN" sz="1600" b="1" u="none" dirty="0"/>
                <a:t>?</a:t>
              </a:r>
              <a:endParaRPr lang="zh-CN" altLang="en-US" sz="1600" b="1" u="none" dirty="0"/>
            </a:p>
          </p:txBody>
        </p:sp>
        <p:sp>
          <p:nvSpPr>
            <p:cNvPr id="97" name="Line 1371"/>
            <p:cNvSpPr>
              <a:spLocks noChangeShapeType="1"/>
            </p:cNvSpPr>
            <p:nvPr/>
          </p:nvSpPr>
          <p:spPr bwMode="auto">
            <a:xfrm flipH="1">
              <a:off x="3923035" y="764704"/>
              <a:ext cx="223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371"/>
            <p:cNvSpPr>
              <a:spLocks noChangeShapeType="1"/>
            </p:cNvSpPr>
            <p:nvPr/>
          </p:nvSpPr>
          <p:spPr bwMode="auto">
            <a:xfrm flipH="1">
              <a:off x="4787131" y="764704"/>
              <a:ext cx="223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21"/>
            <p:cNvSpPr>
              <a:spLocks noChangeShapeType="1"/>
            </p:cNvSpPr>
            <p:nvPr/>
          </p:nvSpPr>
          <p:spPr bwMode="auto">
            <a:xfrm flipH="1">
              <a:off x="2555106" y="1128816"/>
              <a:ext cx="0" cy="360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321"/>
            <p:cNvSpPr>
              <a:spLocks noChangeShapeType="1"/>
            </p:cNvSpPr>
            <p:nvPr/>
          </p:nvSpPr>
          <p:spPr bwMode="auto">
            <a:xfrm flipH="1">
              <a:off x="2122701" y="1125411"/>
              <a:ext cx="0" cy="35949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34"/>
            <p:cNvSpPr>
              <a:spLocks noChangeShapeType="1"/>
            </p:cNvSpPr>
            <p:nvPr/>
          </p:nvSpPr>
          <p:spPr bwMode="auto">
            <a:xfrm>
              <a:off x="2625883" y="1628800"/>
              <a:ext cx="1080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321"/>
            <p:cNvSpPr>
              <a:spLocks noChangeShapeType="1"/>
            </p:cNvSpPr>
            <p:nvPr/>
          </p:nvSpPr>
          <p:spPr bwMode="auto">
            <a:xfrm flipH="1">
              <a:off x="2841907" y="1629391"/>
              <a:ext cx="0" cy="215433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281"/>
            <p:cNvSpPr txBox="1">
              <a:spLocks noChangeArrowheads="1"/>
            </p:cNvSpPr>
            <p:nvPr/>
          </p:nvSpPr>
          <p:spPr bwMode="auto">
            <a:xfrm>
              <a:off x="2841907" y="1412776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400" b="1" dirty="0">
                  <a:latin typeface="宋体" panose="02010600030101010101" pitchFamily="2" charset="-122"/>
                </a:rPr>
                <a:t>命中</a:t>
              </a: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4" name="Text Box 382"/>
            <p:cNvSpPr txBox="1">
              <a:spLocks noChangeArrowheads="1"/>
            </p:cNvSpPr>
            <p:nvPr/>
          </p:nvSpPr>
          <p:spPr bwMode="auto">
            <a:xfrm>
              <a:off x="6514315" y="764728"/>
              <a:ext cx="936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块内地址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8" name="Text Box 384"/>
            <p:cNvSpPr txBox="1">
              <a:spLocks noChangeArrowheads="1"/>
            </p:cNvSpPr>
            <p:nvPr/>
          </p:nvSpPr>
          <p:spPr bwMode="auto">
            <a:xfrm>
              <a:off x="5938315" y="764728"/>
              <a:ext cx="57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索引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2" name="Text Box 385"/>
            <p:cNvSpPr txBox="1">
              <a:spLocks noChangeArrowheads="1"/>
            </p:cNvSpPr>
            <p:nvPr/>
          </p:nvSpPr>
          <p:spPr bwMode="auto">
            <a:xfrm>
              <a:off x="5362251" y="764728"/>
              <a:ext cx="576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标记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13" name="直接箭头连接符 168"/>
            <p:cNvCxnSpPr>
              <a:stCxn id="108" idx="2"/>
            </p:cNvCxnSpPr>
            <p:nvPr/>
          </p:nvCxnSpPr>
          <p:spPr bwMode="auto">
            <a:xfrm rot="5400000">
              <a:off x="5578191" y="476620"/>
              <a:ext cx="144016" cy="1152232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68"/>
            <p:cNvCxnSpPr>
              <a:stCxn id="112" idx="2"/>
            </p:cNvCxnSpPr>
            <p:nvPr/>
          </p:nvCxnSpPr>
          <p:spPr bwMode="auto">
            <a:xfrm>
              <a:off x="5650251" y="980728"/>
              <a:ext cx="0" cy="9361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68"/>
            <p:cNvCxnSpPr/>
            <p:nvPr/>
          </p:nvCxnSpPr>
          <p:spPr bwMode="auto">
            <a:xfrm rot="10800000">
              <a:off x="2555107" y="1700787"/>
              <a:ext cx="3095145" cy="216049"/>
            </a:xfrm>
            <a:prstGeom prst="bentConnector3">
              <a:avLst>
                <a:gd name="adj1" fmla="val 10005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Line 321"/>
            <p:cNvSpPr>
              <a:spLocks noChangeShapeType="1"/>
            </p:cNvSpPr>
            <p:nvPr/>
          </p:nvSpPr>
          <p:spPr bwMode="auto">
            <a:xfrm flipV="1">
              <a:off x="2122701" y="1700806"/>
              <a:ext cx="1026" cy="1439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133071" y="2026800"/>
            <a:ext cx="3275082" cy="864056"/>
            <a:chOff x="5149399" y="5661244"/>
            <a:chExt cx="3275082" cy="864056"/>
          </a:xfrm>
        </p:grpSpPr>
        <p:sp>
          <p:nvSpPr>
            <p:cNvPr id="132" name="Text Box 120"/>
            <p:cNvSpPr txBox="1">
              <a:spLocks noChangeArrowheads="1"/>
            </p:cNvSpPr>
            <p:nvPr/>
          </p:nvSpPr>
          <p:spPr bwMode="auto">
            <a:xfrm>
              <a:off x="5149399" y="6165417"/>
              <a:ext cx="1296144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+mn-ea"/>
                  <a:ea typeface="+mn-ea"/>
                </a:rPr>
                <a:t>MUX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135" name="Line 121"/>
            <p:cNvSpPr>
              <a:spLocks noChangeShapeType="1"/>
            </p:cNvSpPr>
            <p:nvPr/>
          </p:nvSpPr>
          <p:spPr bwMode="auto">
            <a:xfrm flipH="1">
              <a:off x="5221481" y="5805220"/>
              <a:ext cx="0" cy="3600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1"/>
            <p:cNvSpPr>
              <a:spLocks noChangeShapeType="1"/>
            </p:cNvSpPr>
            <p:nvPr/>
          </p:nvSpPr>
          <p:spPr bwMode="auto">
            <a:xfrm flipH="1">
              <a:off x="6373535" y="5805260"/>
              <a:ext cx="0" cy="3600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21"/>
            <p:cNvSpPr>
              <a:spLocks noChangeShapeType="1"/>
            </p:cNvSpPr>
            <p:nvPr/>
          </p:nvSpPr>
          <p:spPr bwMode="auto">
            <a:xfrm flipH="1">
              <a:off x="5797471" y="6381300"/>
              <a:ext cx="0" cy="144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6" name="直接箭头连接符 168"/>
            <p:cNvCxnSpPr>
              <a:endCxn id="132" idx="3"/>
            </p:cNvCxnSpPr>
            <p:nvPr/>
          </p:nvCxnSpPr>
          <p:spPr bwMode="auto">
            <a:xfrm rot="5400000">
              <a:off x="7128926" y="4977862"/>
              <a:ext cx="612173" cy="197893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F645E8E-DB1C-E2F3-80D0-EB3AE32858FD}"/>
              </a:ext>
            </a:extLst>
          </p:cNvPr>
          <p:cNvSpPr txBox="1"/>
          <p:nvPr/>
        </p:nvSpPr>
        <p:spPr>
          <a:xfrm>
            <a:off x="849490" y="602312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思考：比较器、译码器同时工作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8640960" cy="5855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、虚拟索引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*物理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命中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物理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Cache)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solidFill>
                  <a:srgbClr val="990099"/>
                </a:solidFill>
                <a:latin typeface="+mn-lt"/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地址变换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solidFill>
                  <a:srgbClr val="990099"/>
                </a:solidFill>
                <a:latin typeface="+mn-lt"/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取目录项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比较标记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访问数据</a:t>
            </a:r>
            <a:r>
              <a:rPr lang="en-US" altLang="zh-CN" sz="2200" b="1" i="1" dirty="0">
                <a:latin typeface="+mn-lt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*虚拟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 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命中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虚拟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Cache)</a:t>
            </a:r>
            <a:r>
              <a:rPr lang="zh-CN" altLang="en-US" sz="2200" b="1" dirty="0">
                <a:latin typeface="宋体" panose="02010600030101010101" pitchFamily="2" charset="-122"/>
              </a:rPr>
              <a:t>＝       </a:t>
            </a:r>
            <a:r>
              <a:rPr lang="zh-CN" altLang="en-US" sz="2200" b="1" baseline="-25000" dirty="0">
                <a:latin typeface="宋体" panose="02010600030101010101" pitchFamily="2" charset="-122"/>
              </a:rPr>
              <a:t>  </a:t>
            </a:r>
            <a:r>
              <a:rPr lang="en-US" altLang="zh-CN" sz="2200" b="1" i="1" dirty="0">
                <a:solidFill>
                  <a:srgbClr val="990099"/>
                </a:solidFill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取目录项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比较标记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访问数据</a:t>
            </a:r>
            <a:r>
              <a:rPr lang="en-US" altLang="zh-CN" sz="2200" b="1" i="1" dirty="0"/>
              <a:t> </a:t>
            </a:r>
            <a:endParaRPr lang="en-US" altLang="zh-CN" sz="2200" b="1" baseline="-180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7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*虚拟索引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优化原理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  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命中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虚索引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Cache)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max(</a:t>
            </a:r>
            <a:r>
              <a:rPr lang="en-US" altLang="zh-CN" sz="2200" b="1" i="1" dirty="0">
                <a:solidFill>
                  <a:srgbClr val="990099"/>
                </a:solidFill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地址变换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en-US" altLang="zh-CN" sz="2200" b="1" i="1" dirty="0">
                <a:solidFill>
                  <a:srgbClr val="990099"/>
                </a:solidFill>
              </a:rPr>
              <a:t>T</a:t>
            </a:r>
            <a:r>
              <a:rPr lang="zh-CN" altLang="en-US" sz="22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取目录项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比较标记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访问数据</a:t>
            </a:r>
            <a:r>
              <a:rPr lang="en-US" altLang="zh-CN" sz="2200" b="1" i="1" dirty="0"/>
              <a:t> 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839630" y="1198526"/>
            <a:ext cx="3636248" cy="1078330"/>
            <a:chOff x="3464648" y="1774590"/>
            <a:chExt cx="3636248" cy="1078330"/>
          </a:xfrm>
        </p:grpSpPr>
        <p:sp>
          <p:nvSpPr>
            <p:cNvPr id="96" name="Text Box 187"/>
            <p:cNvSpPr txBox="1">
              <a:spLocks noChangeArrowheads="1"/>
            </p:cNvSpPr>
            <p:nvPr/>
          </p:nvSpPr>
          <p:spPr bwMode="auto">
            <a:xfrm>
              <a:off x="6197018" y="2492896"/>
              <a:ext cx="504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tag2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7" name="Text Box 362"/>
            <p:cNvSpPr txBox="1">
              <a:spLocks noChangeArrowheads="1"/>
            </p:cNvSpPr>
            <p:nvPr/>
          </p:nvSpPr>
          <p:spPr bwMode="auto">
            <a:xfrm>
              <a:off x="4904808" y="2565482"/>
              <a:ext cx="216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=</a:t>
              </a:r>
              <a:endParaRPr lang="zh-CN" altLang="en-US" sz="1600" u="none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3964714" y="2206606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 Box 187"/>
            <p:cNvSpPr txBox="1">
              <a:spLocks noChangeArrowheads="1"/>
            </p:cNvSpPr>
            <p:nvPr/>
          </p:nvSpPr>
          <p:spPr bwMode="auto">
            <a:xfrm>
              <a:off x="3464648" y="2098948"/>
              <a:ext cx="500066" cy="216000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ndx1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0" name="AutoShape 24"/>
            <p:cNvSpPr>
              <a:spLocks noChangeArrowheads="1"/>
            </p:cNvSpPr>
            <p:nvPr/>
          </p:nvSpPr>
          <p:spPr bwMode="auto">
            <a:xfrm>
              <a:off x="4472760" y="2636920"/>
              <a:ext cx="432000" cy="216000"/>
            </a:xfrm>
            <a:prstGeom prst="roundRect">
              <a:avLst>
                <a:gd name="adj" fmla="val 50000"/>
              </a:avLst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=?</a:t>
              </a:r>
            </a:p>
          </p:txBody>
        </p:sp>
        <p:cxnSp>
          <p:nvCxnSpPr>
            <p:cNvPr id="101" name="直接箭头连接符 100"/>
            <p:cNvCxnSpPr/>
            <p:nvPr/>
          </p:nvCxnSpPr>
          <p:spPr bwMode="auto">
            <a:xfrm flipV="1">
              <a:off x="5696896" y="2744856"/>
              <a:ext cx="1404000" cy="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187"/>
            <p:cNvSpPr txBox="1">
              <a:spLocks noChangeArrowheads="1"/>
            </p:cNvSpPr>
            <p:nvPr/>
          </p:nvSpPr>
          <p:spPr bwMode="auto">
            <a:xfrm>
              <a:off x="4472904" y="1774590"/>
              <a:ext cx="1296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TLB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组相联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 rot="5400000">
              <a:off x="4644016" y="2566638"/>
              <a:ext cx="144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105" idx="3"/>
              <a:endCxn id="100" idx="1"/>
            </p:cNvCxnSpPr>
            <p:nvPr/>
          </p:nvCxnSpPr>
          <p:spPr bwMode="auto">
            <a:xfrm>
              <a:off x="3968648" y="2744920"/>
              <a:ext cx="5041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187"/>
            <p:cNvSpPr txBox="1">
              <a:spLocks noChangeArrowheads="1"/>
            </p:cNvSpPr>
            <p:nvPr/>
          </p:nvSpPr>
          <p:spPr bwMode="auto">
            <a:xfrm>
              <a:off x="3464648" y="2636920"/>
              <a:ext cx="504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tag1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6" name="Text Box 187"/>
            <p:cNvSpPr txBox="1">
              <a:spLocks noChangeArrowheads="1"/>
            </p:cNvSpPr>
            <p:nvPr/>
          </p:nvSpPr>
          <p:spPr bwMode="auto">
            <a:xfrm>
              <a:off x="5192840" y="2636912"/>
              <a:ext cx="504000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MUX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 bwMode="auto">
            <a:xfrm rot="5400000">
              <a:off x="5480880" y="2566638"/>
              <a:ext cx="144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rot="5400000">
              <a:off x="5192848" y="2566638"/>
              <a:ext cx="144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>
              <a:stCxn id="100" idx="3"/>
              <a:endCxn id="106" idx="1"/>
            </p:cNvCxnSpPr>
            <p:nvPr/>
          </p:nvCxnSpPr>
          <p:spPr bwMode="auto">
            <a:xfrm flipV="1">
              <a:off x="4904760" y="2744912"/>
              <a:ext cx="288080" cy="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362"/>
            <p:cNvSpPr txBox="1">
              <a:spLocks noChangeArrowheads="1"/>
            </p:cNvSpPr>
            <p:nvPr/>
          </p:nvSpPr>
          <p:spPr bwMode="auto">
            <a:xfrm>
              <a:off x="5260913" y="2492896"/>
              <a:ext cx="288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u="none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  <a:endParaRPr lang="zh-CN" altLang="en-US" sz="1400" u="none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2" name="Text Box 187"/>
            <p:cNvSpPr txBox="1">
              <a:spLocks noChangeArrowheads="1"/>
            </p:cNvSpPr>
            <p:nvPr/>
          </p:nvSpPr>
          <p:spPr bwMode="auto">
            <a:xfrm>
              <a:off x="4184752" y="206259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V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113" name="Text Box 187"/>
            <p:cNvSpPr txBox="1">
              <a:spLocks noChangeArrowheads="1"/>
            </p:cNvSpPr>
            <p:nvPr/>
          </p:nvSpPr>
          <p:spPr bwMode="auto">
            <a:xfrm>
              <a:off x="4400752" y="2062590"/>
              <a:ext cx="648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标记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1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187"/>
            <p:cNvSpPr txBox="1">
              <a:spLocks noChangeArrowheads="1"/>
            </p:cNvSpPr>
            <p:nvPr/>
          </p:nvSpPr>
          <p:spPr bwMode="auto">
            <a:xfrm>
              <a:off x="5048824" y="2062590"/>
              <a:ext cx="648000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实页号</a:t>
              </a:r>
            </a:p>
          </p:txBody>
        </p:sp>
        <p:sp>
          <p:nvSpPr>
            <p:cNvPr id="115" name="Text Box 187"/>
            <p:cNvSpPr txBox="1">
              <a:spLocks noChangeArrowheads="1"/>
            </p:cNvSpPr>
            <p:nvPr/>
          </p:nvSpPr>
          <p:spPr bwMode="auto">
            <a:xfrm>
              <a:off x="5696896" y="206259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4179028" y="2276872"/>
              <a:ext cx="172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灯片编号占位符 50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42</a:t>
            </a:fld>
            <a:endParaRPr lang="en-US" altLang="zh-CN"/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76" name="Text Box 60"/>
          <p:cNvSpPr txBox="1">
            <a:spLocks noChangeArrowheads="1"/>
          </p:cNvSpPr>
          <p:nvPr/>
        </p:nvSpPr>
        <p:spPr bwMode="auto">
          <a:xfrm>
            <a:off x="1979712" y="806400"/>
            <a:ext cx="6840760" cy="23809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物理索引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宋体" panose="02010600030101010101" pitchFamily="2" charset="-122"/>
              </a:rPr>
              <a:t>物理标识，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sz="2200" b="1" dirty="0">
                <a:latin typeface="宋体" panose="02010600030101010101" pitchFamily="2" charset="-122"/>
              </a:rPr>
              <a:t>地址变换、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后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操作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虚拟索引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宋体" panose="02010600030101010101" pitchFamily="2" charset="-122"/>
              </a:rPr>
              <a:t>虚拟标识，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无</a:t>
            </a:r>
            <a:r>
              <a:rPr lang="zh-CN" altLang="en-US" sz="2200" b="1" dirty="0">
                <a:latin typeface="宋体" panose="02010600030101010101" pitchFamily="2" charset="-122"/>
              </a:rPr>
              <a:t>地址变换，实现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困难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572000" y="1196752"/>
            <a:ext cx="2588298" cy="1080096"/>
            <a:chOff x="4580687" y="3789072"/>
            <a:chExt cx="2588298" cy="1080096"/>
          </a:xfrm>
        </p:grpSpPr>
        <p:cxnSp>
          <p:nvCxnSpPr>
            <p:cNvPr id="78" name="直接箭头连接符 77"/>
            <p:cNvCxnSpPr/>
            <p:nvPr/>
          </p:nvCxnSpPr>
          <p:spPr bwMode="auto">
            <a:xfrm>
              <a:off x="5082463" y="4219370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187"/>
            <p:cNvSpPr txBox="1">
              <a:spLocks noChangeArrowheads="1"/>
            </p:cNvSpPr>
            <p:nvPr/>
          </p:nvSpPr>
          <p:spPr bwMode="auto">
            <a:xfrm>
              <a:off x="4580687" y="4115204"/>
              <a:ext cx="504000" cy="216000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9525">
              <a:noFill/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0" name="Text Box 187"/>
            <p:cNvSpPr txBox="1">
              <a:spLocks noChangeArrowheads="1"/>
            </p:cNvSpPr>
            <p:nvPr/>
          </p:nvSpPr>
          <p:spPr bwMode="auto">
            <a:xfrm>
              <a:off x="5481579" y="3789072"/>
              <a:ext cx="1584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Cache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组相联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1" name="Text Box 362"/>
            <p:cNvSpPr txBox="1">
              <a:spLocks noChangeArrowheads="1"/>
            </p:cNvSpPr>
            <p:nvPr/>
          </p:nvSpPr>
          <p:spPr bwMode="auto">
            <a:xfrm>
              <a:off x="5985635" y="4581160"/>
              <a:ext cx="214315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=</a:t>
              </a:r>
              <a:endParaRPr lang="zh-CN" altLang="en-US" sz="1600" u="none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 rot="5400000">
              <a:off x="5625603" y="4581120"/>
              <a:ext cx="144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Text Box 187"/>
            <p:cNvSpPr txBox="1">
              <a:spLocks noChangeArrowheads="1"/>
            </p:cNvSpPr>
            <p:nvPr/>
          </p:nvSpPr>
          <p:spPr bwMode="auto">
            <a:xfrm>
              <a:off x="6345675" y="4653168"/>
              <a:ext cx="500066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MUX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rot="5400000">
              <a:off x="6705723" y="4581120"/>
              <a:ext cx="144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rot="5400000">
              <a:off x="6345683" y="4581120"/>
              <a:ext cx="144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94" idx="3"/>
              <a:endCxn id="83" idx="1"/>
            </p:cNvCxnSpPr>
            <p:nvPr/>
          </p:nvCxnSpPr>
          <p:spPr bwMode="auto">
            <a:xfrm>
              <a:off x="5946717" y="4761168"/>
              <a:ext cx="3989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Text Box 362"/>
            <p:cNvSpPr txBox="1">
              <a:spLocks noChangeArrowheads="1"/>
            </p:cNvSpPr>
            <p:nvPr/>
          </p:nvSpPr>
          <p:spPr bwMode="auto">
            <a:xfrm>
              <a:off x="6489691" y="4509152"/>
              <a:ext cx="214315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  <a:endParaRPr lang="zh-CN" altLang="en-US" sz="1600" u="none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88" name="直接箭头连接符 121"/>
            <p:cNvCxnSpPr>
              <a:stCxn id="83" idx="3"/>
            </p:cNvCxnSpPr>
            <p:nvPr/>
          </p:nvCxnSpPr>
          <p:spPr bwMode="auto">
            <a:xfrm>
              <a:off x="6845741" y="4761168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187"/>
            <p:cNvSpPr txBox="1">
              <a:spLocks noChangeArrowheads="1"/>
            </p:cNvSpPr>
            <p:nvPr/>
          </p:nvSpPr>
          <p:spPr bwMode="auto">
            <a:xfrm>
              <a:off x="5296801" y="407712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V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5512873" y="4077120"/>
              <a:ext cx="648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标记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1" name="Text Box 187"/>
            <p:cNvSpPr txBox="1">
              <a:spLocks noChangeArrowheads="1"/>
            </p:cNvSpPr>
            <p:nvPr/>
          </p:nvSpPr>
          <p:spPr bwMode="auto">
            <a:xfrm>
              <a:off x="6160961" y="4077120"/>
              <a:ext cx="792000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块数据</a:t>
              </a:r>
            </a:p>
          </p:txBody>
        </p:sp>
        <p:sp>
          <p:nvSpPr>
            <p:cNvPr id="92" name="Text Box 187"/>
            <p:cNvSpPr txBox="1">
              <a:spLocks noChangeArrowheads="1"/>
            </p:cNvSpPr>
            <p:nvPr/>
          </p:nvSpPr>
          <p:spPr bwMode="auto">
            <a:xfrm>
              <a:off x="6952985" y="4077120"/>
              <a:ext cx="216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5296985" y="4319185"/>
              <a:ext cx="1872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AutoShape 24"/>
            <p:cNvSpPr>
              <a:spLocks noChangeArrowheads="1"/>
            </p:cNvSpPr>
            <p:nvPr/>
          </p:nvSpPr>
          <p:spPr bwMode="auto">
            <a:xfrm>
              <a:off x="5481579" y="4653168"/>
              <a:ext cx="465138" cy="216000"/>
            </a:xfrm>
            <a:prstGeom prst="roundRect">
              <a:avLst>
                <a:gd name="adj" fmla="val 50000"/>
              </a:avLst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=?</a:t>
              </a: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300232" y="3573016"/>
            <a:ext cx="2520240" cy="1296144"/>
            <a:chOff x="4644048" y="4293096"/>
            <a:chExt cx="2520240" cy="1296144"/>
          </a:xfrm>
        </p:grpSpPr>
        <p:sp>
          <p:nvSpPr>
            <p:cNvPr id="151" name="Text Box 187"/>
            <p:cNvSpPr txBox="1">
              <a:spLocks noChangeArrowheads="1"/>
            </p:cNvSpPr>
            <p:nvPr/>
          </p:nvSpPr>
          <p:spPr bwMode="auto">
            <a:xfrm>
              <a:off x="6156288" y="4293096"/>
              <a:ext cx="1008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页内地址</a:t>
              </a:r>
            </a:p>
          </p:txBody>
        </p:sp>
        <p:sp>
          <p:nvSpPr>
            <p:cNvPr id="152" name="Text Box 187"/>
            <p:cNvSpPr txBox="1">
              <a:spLocks noChangeArrowheads="1"/>
            </p:cNvSpPr>
            <p:nvPr/>
          </p:nvSpPr>
          <p:spPr bwMode="auto">
            <a:xfrm>
              <a:off x="6660288" y="4797176"/>
              <a:ext cx="504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块内</a:t>
              </a:r>
            </a:p>
          </p:txBody>
        </p:sp>
        <p:sp>
          <p:nvSpPr>
            <p:cNvPr id="172" name="Text Box 187"/>
            <p:cNvSpPr txBox="1">
              <a:spLocks noChangeArrowheads="1"/>
            </p:cNvSpPr>
            <p:nvPr/>
          </p:nvSpPr>
          <p:spPr bwMode="auto">
            <a:xfrm>
              <a:off x="6156288" y="4797176"/>
              <a:ext cx="503944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3" name="Text Box 187"/>
            <p:cNvSpPr txBox="1">
              <a:spLocks noChangeArrowheads="1"/>
            </p:cNvSpPr>
            <p:nvPr/>
          </p:nvSpPr>
          <p:spPr bwMode="auto">
            <a:xfrm>
              <a:off x="5364088" y="4797176"/>
              <a:ext cx="7922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tag2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4" name="Text Box 187"/>
            <p:cNvSpPr txBox="1">
              <a:spLocks noChangeArrowheads="1"/>
            </p:cNvSpPr>
            <p:nvPr/>
          </p:nvSpPr>
          <p:spPr bwMode="auto">
            <a:xfrm>
              <a:off x="5652176" y="4293096"/>
              <a:ext cx="504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ndx1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5" name="Text Box 187"/>
            <p:cNvSpPr txBox="1">
              <a:spLocks noChangeArrowheads="1"/>
            </p:cNvSpPr>
            <p:nvPr/>
          </p:nvSpPr>
          <p:spPr bwMode="auto">
            <a:xfrm>
              <a:off x="5004048" y="4293096"/>
              <a:ext cx="648072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tag1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6" name="Text Box 187"/>
            <p:cNvSpPr txBox="1">
              <a:spLocks noChangeArrowheads="1"/>
            </p:cNvSpPr>
            <p:nvPr/>
          </p:nvSpPr>
          <p:spPr bwMode="auto">
            <a:xfrm>
              <a:off x="4644048" y="4653136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PA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7" name="Text Box 187"/>
            <p:cNvSpPr txBox="1">
              <a:spLocks noChangeArrowheads="1"/>
            </p:cNvSpPr>
            <p:nvPr/>
          </p:nvSpPr>
          <p:spPr bwMode="auto">
            <a:xfrm>
              <a:off x="4644048" y="4293096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VA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8" name="Text Box 187"/>
            <p:cNvSpPr txBox="1">
              <a:spLocks noChangeArrowheads="1"/>
            </p:cNvSpPr>
            <p:nvPr/>
          </p:nvSpPr>
          <p:spPr bwMode="auto">
            <a:xfrm>
              <a:off x="6660288" y="5085248"/>
              <a:ext cx="504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块内</a:t>
              </a:r>
            </a:p>
          </p:txBody>
        </p:sp>
        <p:sp>
          <p:nvSpPr>
            <p:cNvPr id="179" name="Text Box 187"/>
            <p:cNvSpPr txBox="1">
              <a:spLocks noChangeArrowheads="1"/>
            </p:cNvSpPr>
            <p:nvPr/>
          </p:nvSpPr>
          <p:spPr bwMode="auto">
            <a:xfrm>
              <a:off x="6228232" y="5085248"/>
              <a:ext cx="43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组内</a:t>
              </a:r>
            </a:p>
          </p:txBody>
        </p:sp>
        <p:sp>
          <p:nvSpPr>
            <p:cNvPr id="180" name="Text Box 187"/>
            <p:cNvSpPr txBox="1">
              <a:spLocks noChangeArrowheads="1"/>
            </p:cNvSpPr>
            <p:nvPr/>
          </p:nvSpPr>
          <p:spPr bwMode="auto">
            <a:xfrm>
              <a:off x="4644080" y="5085184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1" name="Text Box 187"/>
            <p:cNvSpPr txBox="1">
              <a:spLocks noChangeArrowheads="1"/>
            </p:cNvSpPr>
            <p:nvPr/>
          </p:nvSpPr>
          <p:spPr bwMode="auto">
            <a:xfrm>
              <a:off x="5724184" y="5085216"/>
              <a:ext cx="504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2" name="Text Box 187"/>
            <p:cNvSpPr txBox="1">
              <a:spLocks noChangeArrowheads="1"/>
            </p:cNvSpPr>
            <p:nvPr/>
          </p:nvSpPr>
          <p:spPr bwMode="auto">
            <a:xfrm>
              <a:off x="5292119" y="5301240"/>
              <a:ext cx="154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虚拟索引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3" name="Text Box 187"/>
            <p:cNvSpPr txBox="1">
              <a:spLocks noChangeArrowheads="1"/>
            </p:cNvSpPr>
            <p:nvPr/>
          </p:nvSpPr>
          <p:spPr bwMode="auto">
            <a:xfrm>
              <a:off x="6156176" y="4581152"/>
              <a:ext cx="1008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页内地址</a:t>
              </a:r>
            </a:p>
          </p:txBody>
        </p:sp>
        <p:sp>
          <p:nvSpPr>
            <p:cNvPr id="184" name="Text Box 187"/>
            <p:cNvSpPr txBox="1">
              <a:spLocks noChangeArrowheads="1"/>
            </p:cNvSpPr>
            <p:nvPr/>
          </p:nvSpPr>
          <p:spPr bwMode="auto">
            <a:xfrm>
              <a:off x="5364176" y="4581128"/>
              <a:ext cx="792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实页号</a:t>
              </a: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491880" y="3573016"/>
            <a:ext cx="2520280" cy="1296112"/>
            <a:chOff x="1547664" y="4293096"/>
            <a:chExt cx="2520280" cy="1296112"/>
          </a:xfrm>
        </p:grpSpPr>
        <p:sp>
          <p:nvSpPr>
            <p:cNvPr id="186" name="Text Box 187"/>
            <p:cNvSpPr txBox="1">
              <a:spLocks noChangeArrowheads="1"/>
            </p:cNvSpPr>
            <p:nvPr/>
          </p:nvSpPr>
          <p:spPr bwMode="auto">
            <a:xfrm>
              <a:off x="3563888" y="4509136"/>
              <a:ext cx="504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块内</a:t>
              </a:r>
            </a:p>
          </p:txBody>
        </p:sp>
        <p:sp>
          <p:nvSpPr>
            <p:cNvPr id="187" name="Text Box 187"/>
            <p:cNvSpPr txBox="1">
              <a:spLocks noChangeArrowheads="1"/>
            </p:cNvSpPr>
            <p:nvPr/>
          </p:nvSpPr>
          <p:spPr bwMode="auto">
            <a:xfrm>
              <a:off x="2987824" y="4509144"/>
              <a:ext cx="57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8" name="Text Box 187"/>
            <p:cNvSpPr txBox="1">
              <a:spLocks noChangeArrowheads="1"/>
            </p:cNvSpPr>
            <p:nvPr/>
          </p:nvSpPr>
          <p:spPr bwMode="auto">
            <a:xfrm>
              <a:off x="1907704" y="4509120"/>
              <a:ext cx="108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tag2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9" name="Text Box 187"/>
            <p:cNvSpPr txBox="1">
              <a:spLocks noChangeArrowheads="1"/>
            </p:cNvSpPr>
            <p:nvPr/>
          </p:nvSpPr>
          <p:spPr bwMode="auto">
            <a:xfrm>
              <a:off x="1547664" y="4437136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VA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0" name="Text Box 187"/>
            <p:cNvSpPr txBox="1">
              <a:spLocks noChangeArrowheads="1"/>
            </p:cNvSpPr>
            <p:nvPr/>
          </p:nvSpPr>
          <p:spPr bwMode="auto">
            <a:xfrm>
              <a:off x="3555943" y="5085208"/>
              <a:ext cx="504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块内</a:t>
              </a:r>
            </a:p>
          </p:txBody>
        </p:sp>
        <p:sp>
          <p:nvSpPr>
            <p:cNvPr id="191" name="Text Box 187"/>
            <p:cNvSpPr txBox="1">
              <a:spLocks noChangeArrowheads="1"/>
            </p:cNvSpPr>
            <p:nvPr/>
          </p:nvSpPr>
          <p:spPr bwMode="auto">
            <a:xfrm>
              <a:off x="3131888" y="5085208"/>
              <a:ext cx="43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组内</a:t>
              </a:r>
            </a:p>
          </p:txBody>
        </p:sp>
        <p:sp>
          <p:nvSpPr>
            <p:cNvPr id="192" name="Text Box 187"/>
            <p:cNvSpPr txBox="1">
              <a:spLocks noChangeArrowheads="1"/>
            </p:cNvSpPr>
            <p:nvPr/>
          </p:nvSpPr>
          <p:spPr bwMode="auto">
            <a:xfrm>
              <a:off x="1547664" y="5085176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Text Box 187"/>
            <p:cNvSpPr txBox="1">
              <a:spLocks noChangeArrowheads="1"/>
            </p:cNvSpPr>
            <p:nvPr/>
          </p:nvSpPr>
          <p:spPr bwMode="auto">
            <a:xfrm>
              <a:off x="2555840" y="5085176"/>
              <a:ext cx="576000" cy="216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" name="Text Box 187"/>
            <p:cNvSpPr txBox="1">
              <a:spLocks noChangeArrowheads="1"/>
            </p:cNvSpPr>
            <p:nvPr/>
          </p:nvSpPr>
          <p:spPr bwMode="auto">
            <a:xfrm>
              <a:off x="2411760" y="5301208"/>
              <a:ext cx="1296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虚拟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5" name="Text Box 187"/>
            <p:cNvSpPr txBox="1">
              <a:spLocks noChangeArrowheads="1"/>
            </p:cNvSpPr>
            <p:nvPr/>
          </p:nvSpPr>
          <p:spPr bwMode="auto">
            <a:xfrm>
              <a:off x="3059944" y="4293120"/>
              <a:ext cx="1008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页内地址</a:t>
              </a:r>
            </a:p>
          </p:txBody>
        </p:sp>
        <p:sp>
          <p:nvSpPr>
            <p:cNvPr id="196" name="Text Box 187"/>
            <p:cNvSpPr txBox="1">
              <a:spLocks noChangeArrowheads="1"/>
            </p:cNvSpPr>
            <p:nvPr/>
          </p:nvSpPr>
          <p:spPr bwMode="auto">
            <a:xfrm>
              <a:off x="1907832" y="4293096"/>
              <a:ext cx="1152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虚页号</a:t>
              </a: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95536" y="3573016"/>
            <a:ext cx="2880320" cy="1296112"/>
            <a:chOff x="395536" y="4293096"/>
            <a:chExt cx="2880320" cy="1296112"/>
          </a:xfrm>
        </p:grpSpPr>
        <p:sp>
          <p:nvSpPr>
            <p:cNvPr id="198" name="Text Box 187"/>
            <p:cNvSpPr txBox="1">
              <a:spLocks noChangeArrowheads="1"/>
            </p:cNvSpPr>
            <p:nvPr/>
          </p:nvSpPr>
          <p:spPr bwMode="auto">
            <a:xfrm>
              <a:off x="2267856" y="4293096"/>
              <a:ext cx="1008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页内地址</a:t>
              </a:r>
            </a:p>
          </p:txBody>
        </p:sp>
        <p:sp>
          <p:nvSpPr>
            <p:cNvPr id="199" name="Text Box 187"/>
            <p:cNvSpPr txBox="1">
              <a:spLocks noChangeArrowheads="1"/>
            </p:cNvSpPr>
            <p:nvPr/>
          </p:nvSpPr>
          <p:spPr bwMode="auto">
            <a:xfrm>
              <a:off x="2771856" y="4797216"/>
              <a:ext cx="504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块内</a:t>
              </a:r>
            </a:p>
          </p:txBody>
        </p:sp>
        <p:sp>
          <p:nvSpPr>
            <p:cNvPr id="200" name="Text Box 187"/>
            <p:cNvSpPr txBox="1">
              <a:spLocks noChangeArrowheads="1"/>
            </p:cNvSpPr>
            <p:nvPr/>
          </p:nvSpPr>
          <p:spPr bwMode="auto">
            <a:xfrm>
              <a:off x="2195800" y="4797216"/>
              <a:ext cx="57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1" name="Text Box 187"/>
            <p:cNvSpPr txBox="1">
              <a:spLocks noChangeArrowheads="1"/>
            </p:cNvSpPr>
            <p:nvPr/>
          </p:nvSpPr>
          <p:spPr bwMode="auto">
            <a:xfrm>
              <a:off x="1475736" y="4797216"/>
              <a:ext cx="72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tag2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2" name="Text Box 187"/>
            <p:cNvSpPr txBox="1">
              <a:spLocks noChangeArrowheads="1"/>
            </p:cNvSpPr>
            <p:nvPr/>
          </p:nvSpPr>
          <p:spPr bwMode="auto">
            <a:xfrm>
              <a:off x="1763744" y="4293096"/>
              <a:ext cx="504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ndx1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3" name="Text Box 187"/>
            <p:cNvSpPr txBox="1">
              <a:spLocks noChangeArrowheads="1"/>
            </p:cNvSpPr>
            <p:nvPr/>
          </p:nvSpPr>
          <p:spPr bwMode="auto">
            <a:xfrm>
              <a:off x="1115616" y="4293096"/>
              <a:ext cx="648072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tag1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187"/>
            <p:cNvSpPr txBox="1">
              <a:spLocks noChangeArrowheads="1"/>
            </p:cNvSpPr>
            <p:nvPr/>
          </p:nvSpPr>
          <p:spPr bwMode="auto">
            <a:xfrm>
              <a:off x="395616" y="4725144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实地址</a:t>
              </a:r>
            </a:p>
          </p:txBody>
        </p:sp>
        <p:sp>
          <p:nvSpPr>
            <p:cNvPr id="205" name="Text Box 187"/>
            <p:cNvSpPr txBox="1">
              <a:spLocks noChangeArrowheads="1"/>
            </p:cNvSpPr>
            <p:nvPr/>
          </p:nvSpPr>
          <p:spPr bwMode="auto">
            <a:xfrm>
              <a:off x="395616" y="4293096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虚地址</a:t>
              </a:r>
            </a:p>
          </p:txBody>
        </p:sp>
        <p:sp>
          <p:nvSpPr>
            <p:cNvPr id="206" name="Text Box 187"/>
            <p:cNvSpPr txBox="1">
              <a:spLocks noChangeArrowheads="1"/>
            </p:cNvSpPr>
            <p:nvPr/>
          </p:nvSpPr>
          <p:spPr bwMode="auto">
            <a:xfrm>
              <a:off x="2771856" y="5085248"/>
              <a:ext cx="504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块内</a:t>
              </a:r>
            </a:p>
          </p:txBody>
        </p:sp>
        <p:sp>
          <p:nvSpPr>
            <p:cNvPr id="207" name="Text Box 187"/>
            <p:cNvSpPr txBox="1">
              <a:spLocks noChangeArrowheads="1"/>
            </p:cNvSpPr>
            <p:nvPr/>
          </p:nvSpPr>
          <p:spPr bwMode="auto">
            <a:xfrm>
              <a:off x="2339800" y="5085248"/>
              <a:ext cx="43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组内</a:t>
              </a:r>
            </a:p>
          </p:txBody>
        </p:sp>
        <p:sp>
          <p:nvSpPr>
            <p:cNvPr id="208" name="Text Box 187"/>
            <p:cNvSpPr txBox="1">
              <a:spLocks noChangeArrowheads="1"/>
            </p:cNvSpPr>
            <p:nvPr/>
          </p:nvSpPr>
          <p:spPr bwMode="auto">
            <a:xfrm>
              <a:off x="395536" y="508521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209" name="Text Box 187"/>
            <p:cNvSpPr txBox="1">
              <a:spLocks noChangeArrowheads="1"/>
            </p:cNvSpPr>
            <p:nvPr/>
          </p:nvSpPr>
          <p:spPr bwMode="auto">
            <a:xfrm>
              <a:off x="1763752" y="5085216"/>
              <a:ext cx="57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1" name="Text Box 187"/>
            <p:cNvSpPr txBox="1">
              <a:spLocks noChangeArrowheads="1"/>
            </p:cNvSpPr>
            <p:nvPr/>
          </p:nvSpPr>
          <p:spPr bwMode="auto">
            <a:xfrm>
              <a:off x="2267656" y="4581152"/>
              <a:ext cx="1008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页内地址</a:t>
              </a:r>
            </a:p>
          </p:txBody>
        </p:sp>
        <p:sp>
          <p:nvSpPr>
            <p:cNvPr id="212" name="Text Box 187"/>
            <p:cNvSpPr txBox="1">
              <a:spLocks noChangeArrowheads="1"/>
            </p:cNvSpPr>
            <p:nvPr/>
          </p:nvSpPr>
          <p:spPr bwMode="auto">
            <a:xfrm>
              <a:off x="1475744" y="4581128"/>
              <a:ext cx="792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实页号</a:t>
              </a:r>
            </a:p>
          </p:txBody>
        </p:sp>
        <p:sp>
          <p:nvSpPr>
            <p:cNvPr id="213" name="Text Box 187"/>
            <p:cNvSpPr txBox="1">
              <a:spLocks noChangeArrowheads="1"/>
            </p:cNvSpPr>
            <p:nvPr/>
          </p:nvSpPr>
          <p:spPr bwMode="auto">
            <a:xfrm>
              <a:off x="1619672" y="5301208"/>
              <a:ext cx="1296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物理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14" name="Text Box 60"/>
          <p:cNvSpPr txBox="1">
            <a:spLocks noChangeArrowheads="1"/>
          </p:cNvSpPr>
          <p:nvPr/>
        </p:nvSpPr>
        <p:spPr bwMode="auto">
          <a:xfrm>
            <a:off x="2196752" y="4869160"/>
            <a:ext cx="6623720" cy="9131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2880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spc="-50" dirty="0">
                <a:latin typeface="宋体" panose="02010600030101010101" pitchFamily="2" charset="-122"/>
              </a:rPr>
              <a:t>虚拟索引</a:t>
            </a:r>
            <a:r>
              <a:rPr lang="en-US" altLang="zh-CN" sz="2200" b="1" spc="-50" dirty="0">
                <a:latin typeface="宋体" panose="02010600030101010101" pitchFamily="2" charset="-122"/>
              </a:rPr>
              <a:t>-</a:t>
            </a:r>
            <a:r>
              <a:rPr lang="zh-CN" altLang="en-US" sz="2200" b="1" spc="-50" dirty="0">
                <a:latin typeface="宋体" panose="02010600030101010101" pitchFamily="2" charset="-122"/>
              </a:rPr>
              <a:t>物理标识</a:t>
            </a:r>
            <a:r>
              <a:rPr lang="en-US" altLang="zh-CN" sz="1800" b="1" spc="-50" dirty="0">
                <a:latin typeface="宋体" panose="02010600030101010101" pitchFamily="2" charset="-122"/>
              </a:rPr>
              <a:t>(</a:t>
            </a:r>
            <a:r>
              <a:rPr lang="en-US" altLang="zh-CN" sz="1800" b="1" dirty="0">
                <a:latin typeface="宋体" panose="02010600030101010101" pitchFamily="2" charset="-122"/>
              </a:rPr>
              <a:t>ndx2</a:t>
            </a:r>
            <a:r>
              <a:rPr lang="zh-CN" altLang="en-US" sz="1800" b="1" dirty="0">
                <a:latin typeface="宋体" panose="02010600030101010101" pitchFamily="2" charset="-122"/>
              </a:rPr>
              <a:t>∈页内地址、</a:t>
            </a:r>
            <a:r>
              <a:rPr lang="en-US" altLang="zh-CN" sz="1800" b="1" dirty="0">
                <a:latin typeface="宋体" panose="02010600030101010101" pitchFamily="2" charset="-122"/>
              </a:rPr>
              <a:t>tag2</a:t>
            </a:r>
            <a:r>
              <a:rPr lang="zh-CN" altLang="en-US" sz="1800" b="1" dirty="0">
                <a:latin typeface="宋体" panose="02010600030101010101" pitchFamily="2" charset="-122"/>
              </a:rPr>
              <a:t>∈实页号</a:t>
            </a:r>
            <a:r>
              <a:rPr lang="en-US" altLang="zh-CN" sz="1800" b="1" spc="-50" dirty="0">
                <a:latin typeface="宋体" panose="02010600030101010101" pitchFamily="2" charset="-122"/>
              </a:rPr>
              <a:t>)</a:t>
            </a:r>
            <a:endParaRPr lang="en-US" altLang="zh-CN" b="1" spc="-5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spc="-50" dirty="0">
                <a:latin typeface="宋体" panose="02010600030101010101" pitchFamily="2" charset="-122"/>
              </a:rPr>
              <a:t>地址变换与</a:t>
            </a:r>
            <a:r>
              <a:rPr lang="en-US" altLang="zh-CN" sz="2200" b="1" spc="-50" dirty="0">
                <a:latin typeface="宋体" panose="02010600030101010101" pitchFamily="2" charset="-122"/>
              </a:rPr>
              <a:t>Cache</a:t>
            </a:r>
            <a:r>
              <a:rPr lang="zh-CN" altLang="en-US" sz="2200" b="1" spc="-50" dirty="0">
                <a:latin typeface="宋体" panose="02010600030101010101" pitchFamily="2" charset="-122"/>
              </a:rPr>
              <a:t>操作重叠，隐藏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取目录项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spc="-5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12"/>
          <p:cNvSpPr txBox="1">
            <a:spLocks noChangeArrowheads="1"/>
          </p:cNvSpPr>
          <p:nvPr/>
        </p:nvSpPr>
        <p:spPr bwMode="auto">
          <a:xfrm>
            <a:off x="179511" y="404664"/>
            <a:ext cx="4464465" cy="3804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容量限制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容量扩展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保证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宋体" panose="02010600030101010101" pitchFamily="2" charset="-122"/>
              </a:rPr>
              <a:t>时优化</a:t>
            </a:r>
            <a:r>
              <a:rPr lang="en-US" altLang="zh-CN" sz="1800" b="1" i="1" dirty="0">
                <a:latin typeface="+mn-lt"/>
              </a:rPr>
              <a:t>F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提高相联度：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页着色：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72" name="Text Box 112"/>
          <p:cNvSpPr txBox="1">
            <a:spLocks noChangeArrowheads="1"/>
          </p:cNvSpPr>
          <p:nvPr/>
        </p:nvSpPr>
        <p:spPr bwMode="auto">
          <a:xfrm>
            <a:off x="1728192" y="2514658"/>
            <a:ext cx="7164288" cy="16728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spc="-50" dirty="0"/>
              <a:t>＝</a:t>
            </a:r>
            <a:r>
              <a:rPr lang="en-US" altLang="zh-CN" sz="2200" b="1" i="1" spc="-50" dirty="0" err="1"/>
              <a:t>k</a:t>
            </a:r>
            <a:r>
              <a:rPr lang="en-US" altLang="zh-CN" sz="2200" b="1" spc="-50" dirty="0" err="1"/>
              <a:t>·</a:t>
            </a:r>
            <a:r>
              <a:rPr lang="en-US" altLang="zh-CN" sz="2200" b="1" i="1" spc="-50" dirty="0" err="1"/>
              <a:t>T</a:t>
            </a:r>
            <a:r>
              <a:rPr lang="en-US" altLang="zh-CN" sz="2200" b="1" spc="-50" baseline="-18000" dirty="0" err="1">
                <a:latin typeface="+mn-ea"/>
                <a:ea typeface="+mn-ea"/>
              </a:rPr>
              <a:t>C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i="1" dirty="0">
                <a:latin typeface="+mn-lt"/>
                <a:ea typeface="+mn-ea"/>
              </a:rPr>
              <a:t>k</a:t>
            </a:r>
            <a:r>
              <a:rPr lang="zh-CN" altLang="en-US" sz="2200" b="1" dirty="0">
                <a:latin typeface="+mn-ea"/>
                <a:ea typeface="+mn-ea"/>
              </a:rPr>
              <a:t>不变时增加</a:t>
            </a:r>
            <a:r>
              <a:rPr lang="en-US" altLang="zh-CN" sz="2200" b="1" i="1" dirty="0">
                <a:latin typeface="+mn-lt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1800" b="1" spc="-50" dirty="0">
                <a:latin typeface="+mn-ea"/>
              </a:rPr>
              <a:t>←虚拟索引提供了可能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1800" b="1" dirty="0">
                <a:latin typeface="宋体" panose="02010600030101010101" pitchFamily="2" charset="-122"/>
              </a:rPr>
              <a:t>i7</a:t>
            </a:r>
            <a:r>
              <a:rPr lang="zh-CN" altLang="en-US" sz="1800" b="1" dirty="0">
                <a:latin typeface="宋体" panose="02010600030101010101" pitchFamily="2" charset="-122"/>
              </a:rPr>
              <a:t>的</a:t>
            </a:r>
            <a:r>
              <a:rPr lang="en-US" altLang="zh-CN" sz="1800" b="1" dirty="0">
                <a:latin typeface="宋体" panose="02010600030101010101" pitchFamily="2" charset="-122"/>
              </a:rPr>
              <a:t>L1-D$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i="1" dirty="0"/>
              <a:t>S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页</a:t>
            </a:r>
            <a:r>
              <a:rPr lang="en-US" altLang="zh-CN" sz="1800" b="1" dirty="0">
                <a:latin typeface="宋体" panose="02010600030101010101" pitchFamily="2" charset="-122"/>
              </a:rPr>
              <a:t>=4KB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i="1" dirty="0">
                <a:latin typeface="+mn-lt"/>
              </a:rPr>
              <a:t>S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块</a:t>
            </a:r>
            <a:r>
              <a:rPr lang="en-US" altLang="zh-CN" sz="1800" b="1" dirty="0">
                <a:latin typeface="宋体" panose="02010600030101010101" pitchFamily="2" charset="-122"/>
              </a:rPr>
              <a:t>=64B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=8</a:t>
            </a:r>
            <a:r>
              <a:rPr lang="zh-CN" altLang="en-US" sz="1800" b="1" dirty="0">
                <a:latin typeface="宋体" panose="02010600030101010101" pitchFamily="2" charset="-122"/>
              </a:rPr>
              <a:t>，容量≤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en-US" altLang="zh-CN" sz="1800" b="1" baseline="38000" dirty="0">
                <a:latin typeface="宋体" panose="02010600030101010101" pitchFamily="2" charset="-122"/>
              </a:rPr>
              <a:t>6</a:t>
            </a:r>
            <a:r>
              <a:rPr lang="zh-CN" altLang="en-US" sz="1800" b="1" dirty="0">
                <a:latin typeface="宋体" panose="02010600030101010101" pitchFamily="2" charset="-122"/>
              </a:rPr>
              <a:t>*</a:t>
            </a:r>
            <a:r>
              <a:rPr lang="en-US" altLang="zh-CN" sz="1800" b="1" dirty="0">
                <a:latin typeface="宋体" panose="02010600030101010101" pitchFamily="2" charset="-122"/>
              </a:rPr>
              <a:t>8*2</a:t>
            </a:r>
            <a:r>
              <a:rPr lang="en-US" altLang="zh-CN" sz="1800" b="1" baseline="38000" dirty="0">
                <a:latin typeface="宋体" panose="02010600030101010101" pitchFamily="2" charset="-122"/>
              </a:rPr>
              <a:t>6</a:t>
            </a:r>
            <a:r>
              <a:rPr lang="en-US" altLang="zh-CN" sz="1800" b="1" dirty="0">
                <a:latin typeface="宋体" panose="02010600030101010101" pitchFamily="2" charset="-122"/>
              </a:rPr>
              <a:t>B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32KB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en-US" altLang="zh-CN" sz="2200" b="1" u="sng" dirty="0">
                <a:latin typeface="宋体" panose="02010600030101010101" pitchFamily="2" charset="-122"/>
              </a:rPr>
              <a:t>OS</a:t>
            </a:r>
            <a:r>
              <a:rPr lang="zh-CN" altLang="en-US" sz="2200" b="1" u="sng" dirty="0">
                <a:latin typeface="宋体" panose="02010600030101010101" pitchFamily="2" charset="-122"/>
              </a:rPr>
              <a:t>使</a:t>
            </a:r>
            <a:r>
              <a:rPr lang="zh-CN" altLang="en-US" sz="2200" b="1" dirty="0">
                <a:latin typeface="宋体" panose="02010600030101010101" pitchFamily="2" charset="-122"/>
              </a:rPr>
              <a:t>实页号与虚页号</a:t>
            </a:r>
            <a:r>
              <a:rPr lang="zh-CN" altLang="en-US" sz="2200" b="1" u="sng" dirty="0">
                <a:latin typeface="宋体" panose="02010600030101010101" pitchFamily="2" charset="-122"/>
              </a:rPr>
              <a:t>低</a:t>
            </a:r>
            <a:r>
              <a:rPr lang="en-US" altLang="zh-CN" sz="2200" b="1" i="1" u="sng" dirty="0">
                <a:latin typeface="+mn-lt"/>
              </a:rPr>
              <a:t>m</a:t>
            </a:r>
            <a:r>
              <a:rPr lang="zh-CN" altLang="en-US" sz="2200" b="1" u="sng" dirty="0">
                <a:latin typeface="宋体" panose="02010600030101010101" pitchFamily="2" charset="-122"/>
              </a:rPr>
              <a:t>位相同</a:t>
            </a:r>
            <a:r>
              <a:rPr lang="en-US" altLang="zh-CN" sz="1800" b="1" dirty="0">
                <a:latin typeface="宋体" panose="02010600030101010101" pitchFamily="2" charset="-122"/>
              </a:rPr>
              <a:t>(ndx2</a:t>
            </a:r>
            <a:r>
              <a:rPr lang="zh-CN" altLang="en-US" sz="1800" b="1" dirty="0">
                <a:latin typeface="宋体" panose="02010600030101010101" pitchFamily="2" charset="-122"/>
              </a:rPr>
              <a:t>扩展</a:t>
            </a:r>
            <a:r>
              <a:rPr lang="en-US" altLang="zh-CN" sz="1800" b="1" i="1" dirty="0"/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1800" b="1" dirty="0">
                <a:latin typeface="宋体" panose="02010600030101010101" pitchFamily="2" charset="-122"/>
              </a:rPr>
              <a:t>i7</a:t>
            </a:r>
            <a:r>
              <a:rPr lang="zh-CN" altLang="en-US" sz="1800" b="1" dirty="0">
                <a:latin typeface="宋体" panose="02010600030101010101" pitchFamily="2" charset="-122"/>
              </a:rPr>
              <a:t>的</a:t>
            </a:r>
            <a:r>
              <a:rPr lang="en-US" altLang="zh-CN" sz="1800" b="1" dirty="0">
                <a:latin typeface="宋体" panose="02010600030101010101" pitchFamily="2" charset="-122"/>
              </a:rPr>
              <a:t>L1-I$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=4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i="1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=1(</a:t>
            </a:r>
            <a:r>
              <a:rPr lang="zh-CN" altLang="en-US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奇页←奇页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，容量≤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en-US" altLang="zh-CN" sz="1800" b="1" baseline="38000" dirty="0">
                <a:latin typeface="宋体" panose="02010600030101010101" pitchFamily="2" charset="-122"/>
              </a:rPr>
              <a:t>(m+6)</a:t>
            </a:r>
            <a:r>
              <a:rPr lang="zh-CN" altLang="en-US" sz="1800" b="1" dirty="0">
                <a:latin typeface="宋体" panose="02010600030101010101" pitchFamily="2" charset="-122"/>
              </a:rPr>
              <a:t>*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*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en-US" altLang="zh-CN" sz="1800" b="1" baseline="38000" dirty="0">
                <a:latin typeface="宋体" panose="02010600030101010101" pitchFamily="2" charset="-122"/>
              </a:rPr>
              <a:t>6</a:t>
            </a:r>
            <a:r>
              <a:rPr lang="en-US" altLang="zh-CN" sz="1800" b="1" dirty="0">
                <a:latin typeface="宋体" panose="02010600030101010101" pitchFamily="2" charset="-122"/>
              </a:rPr>
              <a:t>B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32KB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1619672" y="404664"/>
            <a:ext cx="7344816" cy="16728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spc="-50" dirty="0">
                <a:latin typeface="+mn-ea"/>
                <a:ea typeface="+mn-ea"/>
              </a:rPr>
              <a:t>仅用于</a:t>
            </a:r>
            <a:r>
              <a:rPr lang="en-US" altLang="zh-CN" sz="2200" b="1" spc="-50" dirty="0">
                <a:latin typeface="+mn-ea"/>
                <a:ea typeface="+mn-ea"/>
              </a:rPr>
              <a:t>L1-Cache                     </a:t>
            </a:r>
            <a:r>
              <a:rPr lang="zh-CN" altLang="en-US" sz="1800" b="1" spc="-50" dirty="0">
                <a:latin typeface="+mn-ea"/>
                <a:ea typeface="+mn-ea"/>
              </a:rPr>
              <a:t>←层次结构</a:t>
            </a:r>
            <a:r>
              <a:rPr lang="en-US" altLang="zh-CN" sz="1800" b="1" spc="-50" dirty="0">
                <a:latin typeface="+mn-ea"/>
                <a:ea typeface="+mn-ea"/>
              </a:rPr>
              <a:t>Cache</a:t>
            </a:r>
            <a:r>
              <a:rPr lang="zh-CN" altLang="en-US" sz="1800" b="1" spc="-50" dirty="0">
                <a:latin typeface="+mn-ea"/>
                <a:ea typeface="+mn-ea"/>
              </a:rPr>
              <a:t>的顶层</a:t>
            </a:r>
            <a:endParaRPr lang="en-US" altLang="zh-CN" b="1" spc="-50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   </a:t>
            </a:r>
            <a:r>
              <a:rPr lang="zh-CN" altLang="en-US" sz="2200" b="1" spc="-50" dirty="0">
                <a:latin typeface="+mn-ea"/>
                <a:ea typeface="+mn-ea"/>
              </a:rPr>
              <a:t>因</a:t>
            </a:r>
            <a:r>
              <a:rPr lang="en-US" altLang="zh-CN" sz="2200" b="1" i="1" spc="-50" dirty="0"/>
              <a:t>L</a:t>
            </a:r>
            <a:r>
              <a:rPr lang="en-US" altLang="zh-CN" sz="2200" b="1" spc="-50" baseline="-16000" dirty="0">
                <a:latin typeface="宋体" panose="02010600030101010101" pitchFamily="2" charset="-122"/>
              </a:rPr>
              <a:t>ndx2</a:t>
            </a:r>
            <a:r>
              <a:rPr lang="en-US" altLang="zh-CN" sz="2200" b="1" spc="-50" baseline="-18000" dirty="0">
                <a:latin typeface="宋体" panose="02010600030101010101" pitchFamily="2" charset="-122"/>
              </a:rPr>
              <a:t>+</a:t>
            </a:r>
            <a:r>
              <a:rPr lang="zh-CN" altLang="en-US" sz="2200" b="1" spc="-50" baseline="-16000" dirty="0">
                <a:latin typeface="宋体" panose="02010600030101010101" pitchFamily="2" charset="-122"/>
              </a:rPr>
              <a:t>块内地址</a:t>
            </a:r>
            <a:r>
              <a:rPr lang="zh-CN" altLang="en-US" sz="2200" b="1" spc="-50" dirty="0">
                <a:latin typeface="宋体" panose="02010600030101010101" pitchFamily="2" charset="-122"/>
              </a:rPr>
              <a:t>≤</a:t>
            </a:r>
            <a:r>
              <a:rPr lang="en-US" altLang="zh-CN" sz="2200" b="1" i="1" spc="-50" dirty="0"/>
              <a:t>L</a:t>
            </a:r>
            <a:r>
              <a:rPr lang="zh-CN" altLang="en-US" sz="2200" b="1" spc="-50" baseline="-16000" dirty="0">
                <a:latin typeface="宋体" panose="02010600030101010101" pitchFamily="2" charset="-122"/>
              </a:rPr>
              <a:t>页</a:t>
            </a:r>
            <a:r>
              <a:rPr lang="zh-CN" altLang="en-US" sz="2200" b="1" spc="-50" dirty="0">
                <a:latin typeface="宋体" panose="02010600030101010101" pitchFamily="2" charset="-122"/>
              </a:rPr>
              <a:t>，          </a:t>
            </a:r>
            <a:r>
              <a:rPr lang="zh-CN" altLang="en-US" sz="1800" b="1" spc="-50" dirty="0">
                <a:latin typeface="宋体" panose="02010600030101010101" pitchFamily="2" charset="-122"/>
              </a:rPr>
              <a:t>   </a:t>
            </a:r>
            <a:r>
              <a:rPr lang="zh-CN" altLang="en-US" sz="1800" b="1" spc="-50" dirty="0">
                <a:latin typeface="+mn-ea"/>
              </a:rPr>
              <a:t>←虚拟索引所要求</a:t>
            </a:r>
            <a:endParaRPr lang="en-US" altLang="zh-CN" b="1" spc="-5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</a:rPr>
              <a:t>    </a:t>
            </a:r>
            <a:r>
              <a:rPr lang="zh-CN" altLang="en-US" sz="2200" b="1" spc="-50" dirty="0">
                <a:latin typeface="+mn-ea"/>
              </a:rPr>
              <a:t>故</a:t>
            </a:r>
            <a:r>
              <a:rPr lang="en-US" altLang="zh-CN" sz="2200" b="1" i="1" spc="-50" dirty="0"/>
              <a:t>S</a:t>
            </a:r>
            <a:r>
              <a:rPr lang="zh-CN" altLang="en-US" sz="2200" b="1" spc="-50" dirty="0"/>
              <a:t>＝</a:t>
            </a:r>
            <a:r>
              <a:rPr lang="en-US" altLang="zh-CN" sz="2200" b="1" spc="-50" dirty="0">
                <a:latin typeface="宋体" panose="02010600030101010101" pitchFamily="2" charset="-122"/>
              </a:rPr>
              <a:t>2</a:t>
            </a:r>
            <a:r>
              <a:rPr lang="en-US" altLang="zh-CN" sz="2200" b="1" i="1" spc="-50" baseline="36000" dirty="0">
                <a:latin typeface="宋体" panose="02010600030101010101" pitchFamily="2" charset="-122"/>
              </a:rPr>
              <a:t>L</a:t>
            </a:r>
            <a:r>
              <a:rPr lang="en-US" altLang="zh-CN" sz="2200" b="1" spc="-50" baseline="18000" dirty="0">
                <a:latin typeface="宋体" panose="02010600030101010101" pitchFamily="2" charset="-122"/>
              </a:rPr>
              <a:t>ndx2</a:t>
            </a:r>
            <a:r>
              <a:rPr lang="zh-CN" altLang="en-US" sz="2200" b="1" spc="-50" dirty="0">
                <a:latin typeface="宋体" panose="02010600030101010101" pitchFamily="2" charset="-122"/>
              </a:rPr>
              <a:t>*</a:t>
            </a:r>
            <a:r>
              <a:rPr lang="en-US" altLang="zh-CN" sz="2200" b="1" i="1" spc="-50" dirty="0"/>
              <a:t>n</a:t>
            </a:r>
            <a:r>
              <a:rPr lang="zh-CN" altLang="en-US" sz="2200" b="1" spc="-50" dirty="0">
                <a:latin typeface="宋体" panose="02010600030101010101" pitchFamily="2" charset="-122"/>
              </a:rPr>
              <a:t>*</a:t>
            </a:r>
            <a:r>
              <a:rPr lang="en-US" altLang="zh-CN" sz="2200" b="1" spc="-50" dirty="0">
                <a:latin typeface="宋体" panose="02010600030101010101" pitchFamily="2" charset="-122"/>
              </a:rPr>
              <a:t>2</a:t>
            </a:r>
            <a:r>
              <a:rPr lang="en-US" altLang="zh-CN" sz="2200" b="1" i="1" spc="-50" baseline="36000" dirty="0">
                <a:latin typeface="宋体" panose="02010600030101010101" pitchFamily="2" charset="-122"/>
              </a:rPr>
              <a:t>L</a:t>
            </a:r>
            <a:r>
              <a:rPr lang="zh-CN" altLang="en-US" sz="2200" b="1" spc="-50" baseline="18000" dirty="0">
                <a:latin typeface="宋体" panose="02010600030101010101" pitchFamily="2" charset="-122"/>
              </a:rPr>
              <a:t>块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≤页大小*相联度</a:t>
            </a:r>
            <a:r>
              <a:rPr lang="en-US" altLang="zh-CN" sz="2200" b="1" i="1" dirty="0">
                <a:solidFill>
                  <a:srgbClr val="990099"/>
                </a:solidFill>
              </a:rPr>
              <a:t>n</a:t>
            </a:r>
            <a:endParaRPr lang="en-US" altLang="zh-CN" sz="2200" b="1" i="1" baseline="-160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1800" b="1" dirty="0" err="1">
                <a:latin typeface="宋体" panose="02010600030101010101" pitchFamily="2" charset="-122"/>
              </a:rPr>
              <a:t>PⅢ</a:t>
            </a:r>
            <a:r>
              <a:rPr lang="zh-CN" altLang="en-US" sz="1800" b="1" dirty="0">
                <a:latin typeface="宋体" panose="02010600030101010101" pitchFamily="2" charset="-122"/>
              </a:rPr>
              <a:t>的</a:t>
            </a:r>
            <a:r>
              <a:rPr lang="en-US" altLang="zh-CN" sz="1800" b="1" dirty="0">
                <a:latin typeface="宋体" panose="02010600030101010101" pitchFamily="2" charset="-122"/>
              </a:rPr>
              <a:t>L1-I$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i="1" dirty="0"/>
              <a:t>S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页</a:t>
            </a:r>
            <a:r>
              <a:rPr lang="en-US" altLang="zh-CN" sz="1800" b="1" dirty="0">
                <a:latin typeface="宋体" panose="02010600030101010101" pitchFamily="2" charset="-122"/>
              </a:rPr>
              <a:t>=4KB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i="1" dirty="0"/>
              <a:t>S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块</a:t>
            </a:r>
            <a:r>
              <a:rPr lang="en-US" altLang="zh-CN" sz="1800" b="1" dirty="0">
                <a:latin typeface="宋体" panose="02010600030101010101" pitchFamily="2" charset="-122"/>
              </a:rPr>
              <a:t>=32B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i="1" dirty="0"/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=4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zh-CN" altLang="en-US" sz="1800" b="1" dirty="0"/>
              <a:t>容量</a:t>
            </a: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en-US" altLang="zh-CN" sz="1800" b="1" baseline="30000" dirty="0">
                <a:latin typeface="宋体" panose="02010600030101010101" pitchFamily="2" charset="-122"/>
              </a:rPr>
              <a:t>7</a:t>
            </a:r>
            <a:r>
              <a:rPr lang="zh-CN" altLang="en-US" sz="1800" b="1" dirty="0">
                <a:latin typeface="宋体" panose="02010600030101010101" pitchFamily="2" charset="-122"/>
              </a:rPr>
              <a:t>*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*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en-US" altLang="zh-CN" sz="1800" b="1" baseline="30000" dirty="0">
                <a:latin typeface="宋体" panose="02010600030101010101" pitchFamily="2" charset="-122"/>
              </a:rPr>
              <a:t>5</a:t>
            </a:r>
            <a:r>
              <a:rPr lang="en-US" altLang="zh-CN" sz="1800" b="1" dirty="0">
                <a:latin typeface="宋体" panose="02010600030101010101" pitchFamily="2" charset="-122"/>
              </a:rPr>
              <a:t>B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16KB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9712" y="4149080"/>
            <a:ext cx="5976632" cy="792088"/>
            <a:chOff x="2411792" y="4797152"/>
            <a:chExt cx="5976632" cy="792088"/>
          </a:xfrm>
        </p:grpSpPr>
        <p:sp>
          <p:nvSpPr>
            <p:cNvPr id="15" name="Text Box 187"/>
            <p:cNvSpPr txBox="1">
              <a:spLocks noChangeArrowheads="1"/>
            </p:cNvSpPr>
            <p:nvPr/>
          </p:nvSpPr>
          <p:spPr bwMode="auto">
            <a:xfrm>
              <a:off x="6012159" y="5157232"/>
              <a:ext cx="1188161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tag2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" name="Text Box 187"/>
            <p:cNvSpPr txBox="1">
              <a:spLocks noChangeArrowheads="1"/>
            </p:cNvSpPr>
            <p:nvPr/>
          </p:nvSpPr>
          <p:spPr bwMode="auto">
            <a:xfrm>
              <a:off x="5292080" y="5373176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PA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" name="Text Box 187"/>
            <p:cNvSpPr txBox="1">
              <a:spLocks noChangeArrowheads="1"/>
            </p:cNvSpPr>
            <p:nvPr/>
          </p:nvSpPr>
          <p:spPr bwMode="auto">
            <a:xfrm>
              <a:off x="5292080" y="4797152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VA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87"/>
            <p:cNvSpPr txBox="1">
              <a:spLocks noChangeArrowheads="1"/>
            </p:cNvSpPr>
            <p:nvPr/>
          </p:nvSpPr>
          <p:spPr bwMode="auto">
            <a:xfrm>
              <a:off x="4572056" y="5013240"/>
              <a:ext cx="504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块内</a:t>
              </a:r>
            </a:p>
          </p:txBody>
        </p:sp>
        <p:sp>
          <p:nvSpPr>
            <p:cNvPr id="21" name="Text Box 187"/>
            <p:cNvSpPr txBox="1">
              <a:spLocks noChangeArrowheads="1"/>
            </p:cNvSpPr>
            <p:nvPr/>
          </p:nvSpPr>
          <p:spPr bwMode="auto">
            <a:xfrm>
              <a:off x="4140000" y="5013240"/>
              <a:ext cx="43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组内</a:t>
              </a:r>
            </a:p>
          </p:txBody>
        </p:sp>
        <p:sp>
          <p:nvSpPr>
            <p:cNvPr id="22" name="Text Box 187"/>
            <p:cNvSpPr txBox="1">
              <a:spLocks noChangeArrowheads="1"/>
            </p:cNvSpPr>
            <p:nvPr/>
          </p:nvSpPr>
          <p:spPr bwMode="auto">
            <a:xfrm>
              <a:off x="2411792" y="5013176"/>
              <a:ext cx="100808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23" name="Text Box 187"/>
            <p:cNvSpPr txBox="1">
              <a:spLocks noChangeArrowheads="1"/>
            </p:cNvSpPr>
            <p:nvPr/>
          </p:nvSpPr>
          <p:spPr bwMode="auto">
            <a:xfrm>
              <a:off x="3491880" y="5013208"/>
              <a:ext cx="648072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rgbClr val="FF3399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187"/>
            <p:cNvSpPr txBox="1">
              <a:spLocks noChangeArrowheads="1"/>
            </p:cNvSpPr>
            <p:nvPr/>
          </p:nvSpPr>
          <p:spPr bwMode="auto">
            <a:xfrm>
              <a:off x="7380312" y="5373240"/>
              <a:ext cx="1008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页内地址</a:t>
              </a:r>
            </a:p>
          </p:txBody>
        </p:sp>
        <p:sp>
          <p:nvSpPr>
            <p:cNvPr id="26" name="Text Box 187"/>
            <p:cNvSpPr txBox="1">
              <a:spLocks noChangeArrowheads="1"/>
            </p:cNvSpPr>
            <p:nvPr/>
          </p:nvSpPr>
          <p:spPr bwMode="auto">
            <a:xfrm>
              <a:off x="6012507" y="5373216"/>
              <a:ext cx="1367805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实页号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(*…*</a:t>
              </a:r>
              <a:r>
                <a:rPr lang="en-US" altLang="zh-CN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187"/>
            <p:cNvSpPr txBox="1">
              <a:spLocks noChangeArrowheads="1"/>
            </p:cNvSpPr>
            <p:nvPr/>
          </p:nvSpPr>
          <p:spPr bwMode="auto">
            <a:xfrm>
              <a:off x="7380224" y="4797176"/>
              <a:ext cx="1008000" cy="2160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页内地址</a:t>
              </a:r>
            </a:p>
          </p:txBody>
        </p:sp>
        <p:sp>
          <p:nvSpPr>
            <p:cNvPr id="28" name="Text Box 187"/>
            <p:cNvSpPr txBox="1">
              <a:spLocks noChangeArrowheads="1"/>
            </p:cNvSpPr>
            <p:nvPr/>
          </p:nvSpPr>
          <p:spPr bwMode="auto">
            <a:xfrm>
              <a:off x="5652081" y="4797152"/>
              <a:ext cx="1728144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虚页号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(*…*</a:t>
              </a:r>
              <a:r>
                <a:rPr lang="en-US" altLang="zh-CN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9" name="Text Box 187"/>
            <p:cNvSpPr txBox="1">
              <a:spLocks noChangeArrowheads="1"/>
            </p:cNvSpPr>
            <p:nvPr/>
          </p:nvSpPr>
          <p:spPr bwMode="auto">
            <a:xfrm>
              <a:off x="7884424" y="5013176"/>
              <a:ext cx="504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块内</a:t>
              </a:r>
            </a:p>
          </p:txBody>
        </p:sp>
        <p:sp>
          <p:nvSpPr>
            <p:cNvPr id="30" name="Text Box 187"/>
            <p:cNvSpPr txBox="1">
              <a:spLocks noChangeArrowheads="1"/>
            </p:cNvSpPr>
            <p:nvPr/>
          </p:nvSpPr>
          <p:spPr bwMode="auto">
            <a:xfrm>
              <a:off x="7200321" y="5013176"/>
              <a:ext cx="684048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rgbClr val="FF3399"/>
              </a:solidFill>
              <a:miter lim="800000"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ndx2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30"/>
          <p:cNvGrpSpPr/>
          <p:nvPr/>
        </p:nvGrpSpPr>
        <p:grpSpPr>
          <a:xfrm>
            <a:off x="2343834" y="1772864"/>
            <a:ext cx="720000" cy="432000"/>
            <a:chOff x="2703874" y="1844872"/>
            <a:chExt cx="720000" cy="432000"/>
          </a:xfrm>
        </p:grpSpPr>
        <p:sp>
          <p:nvSpPr>
            <p:cNvPr id="128" name="Text Box 284"/>
            <p:cNvSpPr txBox="1">
              <a:spLocks noChangeArrowheads="1"/>
            </p:cNvSpPr>
            <p:nvPr/>
          </p:nvSpPr>
          <p:spPr bwMode="auto">
            <a:xfrm>
              <a:off x="2703874" y="1844872"/>
              <a:ext cx="720000" cy="432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129" name="Text Box 285"/>
            <p:cNvSpPr txBox="1">
              <a:spLocks noChangeArrowheads="1"/>
            </p:cNvSpPr>
            <p:nvPr/>
          </p:nvSpPr>
          <p:spPr bwMode="auto">
            <a:xfrm>
              <a:off x="2703874" y="1844996"/>
              <a:ext cx="7200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预测位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0" name="Line 295"/>
            <p:cNvSpPr>
              <a:spLocks noChangeShapeType="1"/>
            </p:cNvSpPr>
            <p:nvPr/>
          </p:nvSpPr>
          <p:spPr bwMode="auto">
            <a:xfrm flipV="1">
              <a:off x="2703874" y="2060896"/>
              <a:ext cx="72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5040059" cy="52279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、路预测    </a:t>
            </a:r>
            <a:r>
              <a:rPr lang="en-US" altLang="zh-CN" sz="1800" b="1" dirty="0">
                <a:latin typeface="宋体" panose="02010600030101010101" pitchFamily="2" charset="-122"/>
              </a:rPr>
              <a:t>--</a:t>
            </a:r>
            <a:r>
              <a:rPr lang="zh-CN" altLang="en-US" sz="1800" b="1" dirty="0">
                <a:latin typeface="宋体" panose="02010600030101010101" pitchFamily="2" charset="-122"/>
              </a:rPr>
              <a:t>适于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相联度较大的</a:t>
            </a:r>
            <a:r>
              <a:rPr lang="en-US" altLang="zh-CN" sz="1800" b="1" dirty="0">
                <a:latin typeface="宋体" panose="02010600030101010101" pitchFamily="2" charset="-122"/>
              </a:rPr>
              <a:t>Cache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*实现要求：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*工作过程：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35696" y="812319"/>
            <a:ext cx="6912768" cy="886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每次预测下次访问的行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组内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，下次</a:t>
            </a:r>
            <a:r>
              <a:rPr lang="zh-CN" altLang="en-US" sz="2200" b="1" u="sng" dirty="0">
                <a:latin typeface="+mn-ea"/>
                <a:ea typeface="+mn-ea"/>
              </a:rPr>
              <a:t>直接访问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减少时延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每组设置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个预测位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宽度＝</a:t>
            </a:r>
            <a:r>
              <a:rPr lang="en-US" altLang="zh-CN" sz="1800" b="1" dirty="0">
                <a:latin typeface="宋体" panose="02010600030101010101" pitchFamily="2" charset="-122"/>
              </a:rPr>
              <a:t>log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1800" i="1" dirty="0">
                <a:latin typeface="+mn-lt"/>
              </a:rPr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，用于预测实现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5696" y="3861048"/>
            <a:ext cx="7200800" cy="24138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95575" indent="-269557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①比较</a:t>
            </a:r>
            <a:r>
              <a:rPr lang="zh-CN" altLang="en-US" sz="2200" b="1" u="sng" dirty="0">
                <a:latin typeface="宋体" panose="02010600030101010101" pitchFamily="2" charset="-122"/>
              </a:rPr>
              <a:t>预测行</a:t>
            </a:r>
            <a:r>
              <a:rPr lang="zh-CN" altLang="en-US" sz="2200" b="1" dirty="0">
                <a:latin typeface="宋体" panose="02010600030101010101" pitchFamily="2" charset="-122"/>
              </a:rPr>
              <a:t>标记，读该行缓存块；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②猜对时，访问数据、修改预测位；   </a:t>
            </a:r>
            <a:r>
              <a:rPr lang="zh-CN" altLang="en-US" sz="1800" b="1" dirty="0">
                <a:latin typeface="宋体" panose="02010600030101010101" pitchFamily="2" charset="-122"/>
              </a:rPr>
              <a:t>←速度为直接映射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latin typeface="宋体" panose="02010600030101010101" pitchFamily="2" charset="-122"/>
              </a:rPr>
              <a:t>猜错时，进行组相联操作、修改预测位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猜对时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+mn-ea"/>
              </a:rPr>
              <a:t>命中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i="1" dirty="0"/>
              <a:t>k</a:t>
            </a:r>
            <a:r>
              <a:rPr lang="zh-CN" altLang="en-US" sz="22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，否则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+mn-ea"/>
              </a:rPr>
              <a:t>命中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/>
              <a:t>k</a:t>
            </a:r>
            <a:r>
              <a:rPr lang="en-US" altLang="zh-CN" sz="2200" b="1" dirty="0">
                <a:latin typeface="+mn-ea"/>
              </a:rPr>
              <a:t>+1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直接映射时延→</a:t>
            </a:r>
            <a:r>
              <a:rPr lang="zh-CN" altLang="en-US" sz="1600" dirty="0">
                <a:latin typeface="宋体" panose="02010600030101010101" pitchFamily="2" charset="-122"/>
              </a:rPr>
              <a:t>┘</a:t>
            </a:r>
            <a:r>
              <a:rPr lang="en-US" altLang="zh-CN" sz="1600" b="1" dirty="0">
                <a:latin typeface="宋体" panose="02010600030101010101" pitchFamily="2" charset="-122"/>
              </a:rPr>
              <a:t>      </a:t>
            </a:r>
            <a:r>
              <a:rPr lang="zh-CN" altLang="en-US" sz="1600" b="1" dirty="0">
                <a:latin typeface="宋体" panose="02010600030101010101" pitchFamily="2" charset="-122"/>
              </a:rPr>
              <a:t>  组相联时延→</a:t>
            </a:r>
            <a:r>
              <a:rPr lang="zh-CN" altLang="en-US" sz="1600" dirty="0">
                <a:latin typeface="宋体" panose="02010600030101010101" pitchFamily="2" charset="-122"/>
              </a:rPr>
              <a:t>┘ └</a:t>
            </a:r>
            <a:r>
              <a:rPr lang="zh-CN" altLang="en-US" sz="1600" b="1" dirty="0">
                <a:latin typeface="宋体" panose="02010600030101010101" pitchFamily="2" charset="-122"/>
              </a:rPr>
              <a:t>←回头代价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marL="2695575" indent="-2695575">
              <a:lnSpc>
                <a:spcPct val="105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测试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000" b="1" i="1" dirty="0"/>
              <a:t>k</a:t>
            </a:r>
            <a:r>
              <a:rPr lang="zh-CN" altLang="en-US" sz="20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0.9</a:t>
            </a:r>
            <a:r>
              <a:rPr lang="en-US" altLang="zh-CN" sz="2000" b="1" i="1" dirty="0"/>
              <a:t> k</a:t>
            </a:r>
            <a:r>
              <a:rPr lang="zh-CN" altLang="en-US" sz="2000" b="1" dirty="0">
                <a:latin typeface="+mn-ea"/>
              </a:rPr>
              <a:t>；</a:t>
            </a:r>
            <a:r>
              <a:rPr lang="zh-CN" altLang="en-US" sz="2000" b="1" dirty="0">
                <a:latin typeface="宋体" panose="02010600030101010101" pitchFamily="2" charset="-122"/>
              </a:rPr>
              <a:t>准确率在</a:t>
            </a:r>
            <a:r>
              <a:rPr lang="en-US" altLang="zh-CN" sz="2000" b="1" i="1" dirty="0"/>
              <a:t>n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时＞</a:t>
            </a:r>
            <a:r>
              <a:rPr lang="en-US" altLang="zh-CN" sz="2000" b="1" dirty="0">
                <a:latin typeface="宋体" panose="02010600030101010101" pitchFamily="2" charset="-122"/>
              </a:rPr>
              <a:t>90%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i="1" dirty="0"/>
              <a:t>n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时＞</a:t>
            </a:r>
            <a:r>
              <a:rPr lang="en-US" altLang="zh-CN" sz="2000" b="1" dirty="0">
                <a:latin typeface="宋体" panose="02010600030101010101" pitchFamily="2" charset="-122"/>
              </a:rPr>
              <a:t>80%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47664" y="1772816"/>
            <a:ext cx="5904656" cy="2016208"/>
            <a:chOff x="2263742" y="1699745"/>
            <a:chExt cx="5904656" cy="2016208"/>
          </a:xfrm>
        </p:grpSpPr>
        <p:sp>
          <p:nvSpPr>
            <p:cNvPr id="9" name="Line 321"/>
            <p:cNvSpPr>
              <a:spLocks noChangeShapeType="1"/>
            </p:cNvSpPr>
            <p:nvPr/>
          </p:nvSpPr>
          <p:spPr bwMode="auto">
            <a:xfrm>
              <a:off x="7020272" y="2995889"/>
              <a:ext cx="143488" cy="2102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36"/>
            <p:cNvSpPr txBox="1">
              <a:spLocks noChangeArrowheads="1"/>
            </p:cNvSpPr>
            <p:nvPr/>
          </p:nvSpPr>
          <p:spPr bwMode="auto">
            <a:xfrm>
              <a:off x="5436096" y="2564904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1" name="Text Box 309"/>
            <p:cNvSpPr txBox="1">
              <a:spLocks noChangeArrowheads="1"/>
            </p:cNvSpPr>
            <p:nvPr/>
          </p:nvSpPr>
          <p:spPr bwMode="auto">
            <a:xfrm>
              <a:off x="3851920" y="2491833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＝</a:t>
              </a:r>
              <a:r>
                <a:rPr lang="en-US" altLang="zh-CN" sz="1800" b="1" u="none" dirty="0"/>
                <a:t>?</a:t>
              </a:r>
              <a:endParaRPr lang="zh-CN" altLang="en-US" sz="1800" b="1" u="none" dirty="0"/>
            </a:p>
          </p:txBody>
        </p:sp>
        <p:sp>
          <p:nvSpPr>
            <p:cNvPr id="12" name="Line 320"/>
            <p:cNvSpPr>
              <a:spLocks noChangeShapeType="1"/>
            </p:cNvSpPr>
            <p:nvPr/>
          </p:nvSpPr>
          <p:spPr bwMode="auto">
            <a:xfrm>
              <a:off x="4283968" y="2635849"/>
              <a:ext cx="612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309"/>
            <p:cNvSpPr txBox="1">
              <a:spLocks noChangeArrowheads="1"/>
            </p:cNvSpPr>
            <p:nvPr/>
          </p:nvSpPr>
          <p:spPr bwMode="auto">
            <a:xfrm>
              <a:off x="5796136" y="2491833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＝</a:t>
              </a:r>
              <a:r>
                <a:rPr lang="en-US" altLang="zh-CN" sz="1800" b="1" u="none" dirty="0"/>
                <a:t>?</a:t>
              </a:r>
              <a:endParaRPr lang="zh-CN" altLang="en-US" sz="1800" b="1" u="none" dirty="0"/>
            </a:p>
          </p:txBody>
        </p:sp>
        <p:sp>
          <p:nvSpPr>
            <p:cNvPr id="14" name="Line 320"/>
            <p:cNvSpPr>
              <a:spLocks noChangeShapeType="1"/>
            </p:cNvSpPr>
            <p:nvPr/>
          </p:nvSpPr>
          <p:spPr bwMode="auto">
            <a:xfrm>
              <a:off x="6228184" y="2635849"/>
              <a:ext cx="612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84"/>
            <p:cNvSpPr txBox="1">
              <a:spLocks noChangeArrowheads="1"/>
            </p:cNvSpPr>
            <p:nvPr/>
          </p:nvSpPr>
          <p:spPr bwMode="auto">
            <a:xfrm>
              <a:off x="3851944" y="1699793"/>
              <a:ext cx="216000" cy="43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16" name="Text Box 286"/>
            <p:cNvSpPr txBox="1">
              <a:spLocks noChangeArrowheads="1"/>
            </p:cNvSpPr>
            <p:nvPr/>
          </p:nvSpPr>
          <p:spPr bwMode="auto">
            <a:xfrm>
              <a:off x="4572000" y="1699841"/>
              <a:ext cx="792000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anose="02010600030101010101" pitchFamily="2" charset="-122"/>
              </a:endParaRPr>
            </a:p>
          </p:txBody>
        </p:sp>
        <p:sp>
          <p:nvSpPr>
            <p:cNvPr id="17" name="Line 287"/>
            <p:cNvSpPr>
              <a:spLocks noChangeShapeType="1"/>
            </p:cNvSpPr>
            <p:nvPr/>
          </p:nvSpPr>
          <p:spPr bwMode="auto">
            <a:xfrm flipV="1">
              <a:off x="4572000" y="1914678"/>
              <a:ext cx="79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94"/>
            <p:cNvSpPr txBox="1">
              <a:spLocks noChangeArrowheads="1"/>
            </p:cNvSpPr>
            <p:nvPr/>
          </p:nvSpPr>
          <p:spPr bwMode="auto">
            <a:xfrm>
              <a:off x="4068023" y="1699745"/>
              <a:ext cx="432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19" name="Line 295"/>
            <p:cNvSpPr>
              <a:spLocks noChangeShapeType="1"/>
            </p:cNvSpPr>
            <p:nvPr/>
          </p:nvSpPr>
          <p:spPr bwMode="auto">
            <a:xfrm flipV="1">
              <a:off x="3852008" y="1914678"/>
              <a:ext cx="64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326"/>
            <p:cNvSpPr txBox="1">
              <a:spLocks noChangeArrowheads="1"/>
            </p:cNvSpPr>
            <p:nvPr/>
          </p:nvSpPr>
          <p:spPr bwMode="auto">
            <a:xfrm>
              <a:off x="5436136" y="177281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26" name="Text Box 285"/>
            <p:cNvSpPr txBox="1">
              <a:spLocks noChangeArrowheads="1"/>
            </p:cNvSpPr>
            <p:nvPr/>
          </p:nvSpPr>
          <p:spPr bwMode="auto">
            <a:xfrm>
              <a:off x="3852912" y="1699869"/>
              <a:ext cx="15120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V</a:t>
              </a:r>
              <a:r>
                <a:rPr lang="zh-CN" altLang="en-US" sz="1200" b="1" u="none" dirty="0">
                  <a:latin typeface="宋体" panose="02010600030101010101" pitchFamily="2" charset="-122"/>
                </a:rPr>
                <a:t>  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Tag  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缓存块</a:t>
              </a:r>
            </a:p>
          </p:txBody>
        </p:sp>
        <p:sp>
          <p:nvSpPr>
            <p:cNvPr id="27" name="Line 121"/>
            <p:cNvSpPr>
              <a:spLocks noChangeShapeType="1"/>
            </p:cNvSpPr>
            <p:nvPr/>
          </p:nvSpPr>
          <p:spPr bwMode="auto">
            <a:xfrm flipH="1">
              <a:off x="4932056" y="2132856"/>
              <a:ext cx="0" cy="72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 bwMode="auto">
            <a:xfrm rot="5400000">
              <a:off x="4860048" y="2563841"/>
              <a:ext cx="144000" cy="144000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121"/>
            <p:cNvSpPr>
              <a:spLocks noChangeShapeType="1"/>
            </p:cNvSpPr>
            <p:nvPr/>
          </p:nvSpPr>
          <p:spPr bwMode="auto">
            <a:xfrm flipH="1">
              <a:off x="6876256" y="2132856"/>
              <a:ext cx="0" cy="72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 bwMode="auto">
            <a:xfrm rot="5400000">
              <a:off x="6804248" y="2563841"/>
              <a:ext cx="144000" cy="144000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106"/>
            <p:cNvSpPr>
              <a:spLocks noChangeShapeType="1"/>
            </p:cNvSpPr>
            <p:nvPr/>
          </p:nvSpPr>
          <p:spPr bwMode="auto">
            <a:xfrm flipV="1">
              <a:off x="4067944" y="2707857"/>
              <a:ext cx="0" cy="50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6"/>
            <p:cNvSpPr>
              <a:spLocks noChangeShapeType="1"/>
            </p:cNvSpPr>
            <p:nvPr/>
          </p:nvSpPr>
          <p:spPr bwMode="auto">
            <a:xfrm flipV="1">
              <a:off x="6012160" y="2707857"/>
              <a:ext cx="0" cy="50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" name="直接箭头连接符 157"/>
            <p:cNvCxnSpPr/>
            <p:nvPr/>
          </p:nvCxnSpPr>
          <p:spPr bwMode="auto">
            <a:xfrm flipH="1">
              <a:off x="4427984" y="2635849"/>
              <a:ext cx="3" cy="72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4" name="Text Box 329"/>
            <p:cNvSpPr txBox="1">
              <a:spLocks noChangeArrowheads="1"/>
            </p:cNvSpPr>
            <p:nvPr/>
          </p:nvSpPr>
          <p:spPr bwMode="auto">
            <a:xfrm>
              <a:off x="3847918" y="3356993"/>
              <a:ext cx="93600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5" name="Line 121"/>
            <p:cNvSpPr>
              <a:spLocks noChangeShapeType="1"/>
            </p:cNvSpPr>
            <p:nvPr/>
          </p:nvSpPr>
          <p:spPr bwMode="auto">
            <a:xfrm>
              <a:off x="4716016" y="2923881"/>
              <a:ext cx="0" cy="43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36"/>
            <p:cNvSpPr txBox="1">
              <a:spLocks noChangeArrowheads="1"/>
            </p:cNvSpPr>
            <p:nvPr/>
          </p:nvSpPr>
          <p:spPr bwMode="auto">
            <a:xfrm>
              <a:off x="4427984" y="2779865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37" name="Line 121"/>
            <p:cNvSpPr>
              <a:spLocks noChangeShapeType="1"/>
            </p:cNvSpPr>
            <p:nvPr/>
          </p:nvSpPr>
          <p:spPr bwMode="auto">
            <a:xfrm flipH="1">
              <a:off x="4716208" y="2923881"/>
              <a:ext cx="1656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1"/>
            <p:cNvSpPr>
              <a:spLocks noChangeShapeType="1"/>
            </p:cNvSpPr>
            <p:nvPr/>
          </p:nvSpPr>
          <p:spPr bwMode="auto">
            <a:xfrm>
              <a:off x="6372200" y="2635849"/>
              <a:ext cx="0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21"/>
            <p:cNvSpPr>
              <a:spLocks noChangeShapeType="1"/>
            </p:cNvSpPr>
            <p:nvPr/>
          </p:nvSpPr>
          <p:spPr bwMode="auto">
            <a:xfrm flipH="1">
              <a:off x="2699792" y="3211913"/>
              <a:ext cx="3312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29"/>
            <p:cNvSpPr txBox="1">
              <a:spLocks noChangeArrowheads="1"/>
            </p:cNvSpPr>
            <p:nvPr/>
          </p:nvSpPr>
          <p:spPr bwMode="auto">
            <a:xfrm>
              <a:off x="5072054" y="3355929"/>
              <a:ext cx="86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命中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缺失</a:t>
              </a:r>
            </a:p>
          </p:txBody>
        </p:sp>
        <p:sp>
          <p:nvSpPr>
            <p:cNvPr id="41" name="Line 321"/>
            <p:cNvSpPr>
              <a:spLocks noChangeShapeType="1"/>
            </p:cNvSpPr>
            <p:nvPr/>
          </p:nvSpPr>
          <p:spPr bwMode="auto">
            <a:xfrm flipH="1">
              <a:off x="4067944" y="2132912"/>
              <a:ext cx="0" cy="360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21"/>
            <p:cNvSpPr>
              <a:spLocks noChangeShapeType="1"/>
            </p:cNvSpPr>
            <p:nvPr/>
          </p:nvSpPr>
          <p:spPr bwMode="auto">
            <a:xfrm flipH="1">
              <a:off x="6012160" y="2132912"/>
              <a:ext cx="4" cy="360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284"/>
            <p:cNvSpPr txBox="1">
              <a:spLocks noChangeArrowheads="1"/>
            </p:cNvSpPr>
            <p:nvPr/>
          </p:nvSpPr>
          <p:spPr bwMode="auto">
            <a:xfrm>
              <a:off x="5795336" y="1700857"/>
              <a:ext cx="216000" cy="43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44" name="Text Box 286"/>
            <p:cNvSpPr txBox="1">
              <a:spLocks noChangeArrowheads="1"/>
            </p:cNvSpPr>
            <p:nvPr/>
          </p:nvSpPr>
          <p:spPr bwMode="auto">
            <a:xfrm>
              <a:off x="6515392" y="1700905"/>
              <a:ext cx="792000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anose="02010600030101010101" pitchFamily="2" charset="-122"/>
              </a:endParaRPr>
            </a:p>
          </p:txBody>
        </p:sp>
        <p:sp>
          <p:nvSpPr>
            <p:cNvPr id="45" name="Line 287"/>
            <p:cNvSpPr>
              <a:spLocks noChangeShapeType="1"/>
            </p:cNvSpPr>
            <p:nvPr/>
          </p:nvSpPr>
          <p:spPr bwMode="auto">
            <a:xfrm flipV="1">
              <a:off x="6515392" y="1915742"/>
              <a:ext cx="79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94"/>
            <p:cNvSpPr txBox="1">
              <a:spLocks noChangeArrowheads="1"/>
            </p:cNvSpPr>
            <p:nvPr/>
          </p:nvSpPr>
          <p:spPr bwMode="auto">
            <a:xfrm>
              <a:off x="6011415" y="1700809"/>
              <a:ext cx="432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47" name="Line 295"/>
            <p:cNvSpPr>
              <a:spLocks noChangeShapeType="1"/>
            </p:cNvSpPr>
            <p:nvPr/>
          </p:nvSpPr>
          <p:spPr bwMode="auto">
            <a:xfrm flipV="1">
              <a:off x="5795400" y="1915742"/>
              <a:ext cx="64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85"/>
            <p:cNvSpPr txBox="1">
              <a:spLocks noChangeArrowheads="1"/>
            </p:cNvSpPr>
            <p:nvPr/>
          </p:nvSpPr>
          <p:spPr bwMode="auto">
            <a:xfrm>
              <a:off x="5796304" y="1700933"/>
              <a:ext cx="15120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V</a:t>
              </a:r>
              <a:r>
                <a:rPr lang="zh-CN" altLang="en-US" sz="1200" b="1" u="none" dirty="0">
                  <a:latin typeface="宋体" panose="02010600030101010101" pitchFamily="2" charset="-122"/>
                </a:rPr>
                <a:t>  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Tag  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缓存块</a:t>
              </a:r>
            </a:p>
          </p:txBody>
        </p:sp>
        <p:sp>
          <p:nvSpPr>
            <p:cNvPr id="54" name="Line 121"/>
            <p:cNvSpPr>
              <a:spLocks noChangeShapeType="1"/>
            </p:cNvSpPr>
            <p:nvPr/>
          </p:nvSpPr>
          <p:spPr bwMode="auto">
            <a:xfrm>
              <a:off x="4932328" y="2851873"/>
              <a:ext cx="2088000" cy="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1"/>
            <p:cNvSpPr>
              <a:spLocks noChangeShapeType="1"/>
            </p:cNvSpPr>
            <p:nvPr/>
          </p:nvSpPr>
          <p:spPr bwMode="auto">
            <a:xfrm flipH="1">
              <a:off x="7020208" y="2851873"/>
              <a:ext cx="0" cy="158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54"/>
            <p:cNvSpPr>
              <a:spLocks noChangeShapeType="1"/>
            </p:cNvSpPr>
            <p:nvPr/>
          </p:nvSpPr>
          <p:spPr bwMode="auto">
            <a:xfrm flipV="1">
              <a:off x="3059832" y="3643961"/>
              <a:ext cx="3816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21"/>
            <p:cNvSpPr>
              <a:spLocks noChangeShapeType="1"/>
            </p:cNvSpPr>
            <p:nvPr/>
          </p:nvSpPr>
          <p:spPr bwMode="auto">
            <a:xfrm flipV="1">
              <a:off x="7448374" y="3604773"/>
              <a:ext cx="288000" cy="1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21"/>
            <p:cNvSpPr>
              <a:spLocks noChangeShapeType="1"/>
            </p:cNvSpPr>
            <p:nvPr/>
          </p:nvSpPr>
          <p:spPr bwMode="auto">
            <a:xfrm flipH="1">
              <a:off x="7164224" y="3211913"/>
              <a:ext cx="0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20"/>
            <p:cNvSpPr>
              <a:spLocks noChangeShapeType="1"/>
            </p:cNvSpPr>
            <p:nvPr/>
          </p:nvSpPr>
          <p:spPr bwMode="auto">
            <a:xfrm>
              <a:off x="2699792" y="1988840"/>
              <a:ext cx="36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120"/>
            <p:cNvSpPr txBox="1">
              <a:spLocks noChangeArrowheads="1"/>
            </p:cNvSpPr>
            <p:nvPr/>
          </p:nvSpPr>
          <p:spPr bwMode="auto">
            <a:xfrm>
              <a:off x="6876256" y="3499953"/>
              <a:ext cx="576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+mn-ea"/>
                  <a:ea typeface="+mn-ea"/>
                </a:rPr>
                <a:t>MUX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62" name="Line 321"/>
            <p:cNvSpPr>
              <a:spLocks noChangeShapeType="1"/>
            </p:cNvSpPr>
            <p:nvPr/>
          </p:nvSpPr>
          <p:spPr bwMode="auto">
            <a:xfrm flipH="1">
              <a:off x="6948200" y="3355937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1"/>
            <p:cNvSpPr>
              <a:spLocks noChangeShapeType="1"/>
            </p:cNvSpPr>
            <p:nvPr/>
          </p:nvSpPr>
          <p:spPr bwMode="auto">
            <a:xfrm flipH="1">
              <a:off x="7380248" y="3355929"/>
              <a:ext cx="0" cy="14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6"/>
            <p:cNvSpPr txBox="1">
              <a:spLocks noChangeArrowheads="1"/>
            </p:cNvSpPr>
            <p:nvPr/>
          </p:nvSpPr>
          <p:spPr bwMode="auto">
            <a:xfrm>
              <a:off x="7020208" y="3355937"/>
              <a:ext cx="288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65" name="Text Box 329"/>
            <p:cNvSpPr txBox="1">
              <a:spLocks noChangeArrowheads="1"/>
            </p:cNvSpPr>
            <p:nvPr/>
          </p:nvSpPr>
          <p:spPr bwMode="auto">
            <a:xfrm>
              <a:off x="2263742" y="1880816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索引</a:t>
              </a:r>
            </a:p>
          </p:txBody>
        </p:sp>
        <p:sp>
          <p:nvSpPr>
            <p:cNvPr id="66" name="Text Box 329"/>
            <p:cNvSpPr txBox="1">
              <a:spLocks noChangeArrowheads="1"/>
            </p:cNvSpPr>
            <p:nvPr/>
          </p:nvSpPr>
          <p:spPr bwMode="auto">
            <a:xfrm>
              <a:off x="2267744" y="3139929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67" name="Text Box 329"/>
            <p:cNvSpPr txBox="1">
              <a:spLocks noChangeArrowheads="1"/>
            </p:cNvSpPr>
            <p:nvPr/>
          </p:nvSpPr>
          <p:spPr bwMode="auto">
            <a:xfrm>
              <a:off x="2267792" y="3499945"/>
              <a:ext cx="792152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块内地址</a:t>
              </a:r>
            </a:p>
          </p:txBody>
        </p:sp>
        <p:sp>
          <p:nvSpPr>
            <p:cNvPr id="68" name="Text Box 329"/>
            <p:cNvSpPr txBox="1">
              <a:spLocks noChangeArrowheads="1"/>
            </p:cNvSpPr>
            <p:nvPr/>
          </p:nvSpPr>
          <p:spPr bwMode="auto">
            <a:xfrm>
              <a:off x="7736398" y="3498857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69" name="Line 321"/>
            <p:cNvSpPr>
              <a:spLocks noChangeShapeType="1"/>
            </p:cNvSpPr>
            <p:nvPr/>
          </p:nvSpPr>
          <p:spPr bwMode="auto">
            <a:xfrm flipH="1" flipV="1">
              <a:off x="6876272" y="3355929"/>
              <a:ext cx="576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21"/>
            <p:cNvSpPr>
              <a:spLocks noChangeShapeType="1"/>
            </p:cNvSpPr>
            <p:nvPr/>
          </p:nvSpPr>
          <p:spPr bwMode="auto">
            <a:xfrm>
              <a:off x="4784022" y="3461845"/>
              <a:ext cx="288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96000" y="2132856"/>
            <a:ext cx="5256640" cy="1296144"/>
            <a:chOff x="2559778" y="2277935"/>
            <a:chExt cx="5256640" cy="1296144"/>
          </a:xfrm>
        </p:grpSpPr>
        <p:sp>
          <p:nvSpPr>
            <p:cNvPr id="74" name="Text Box 309"/>
            <p:cNvSpPr txBox="1">
              <a:spLocks noChangeArrowheads="1"/>
            </p:cNvSpPr>
            <p:nvPr/>
          </p:nvSpPr>
          <p:spPr bwMode="auto">
            <a:xfrm>
              <a:off x="2631842" y="3070023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＝</a:t>
              </a:r>
              <a:r>
                <a:rPr lang="en-US" altLang="zh-CN" sz="1800" b="1" u="none" dirty="0"/>
                <a:t>?</a:t>
              </a:r>
              <a:endParaRPr lang="zh-CN" altLang="en-US" sz="1800" b="1" u="none" dirty="0"/>
            </a:p>
          </p:txBody>
        </p:sp>
        <p:sp>
          <p:nvSpPr>
            <p:cNvPr id="75" name="Text Box 120"/>
            <p:cNvSpPr txBox="1">
              <a:spLocks noChangeArrowheads="1"/>
            </p:cNvSpPr>
            <p:nvPr/>
          </p:nvSpPr>
          <p:spPr bwMode="auto">
            <a:xfrm>
              <a:off x="2559778" y="2709983"/>
              <a:ext cx="576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+mn-ea"/>
                  <a:ea typeface="+mn-ea"/>
                </a:rPr>
                <a:t>MUX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76" name="Line 321"/>
            <p:cNvSpPr>
              <a:spLocks noChangeShapeType="1"/>
            </p:cNvSpPr>
            <p:nvPr/>
          </p:nvSpPr>
          <p:spPr bwMode="auto">
            <a:xfrm flipH="1">
              <a:off x="2991826" y="2565967"/>
              <a:ext cx="0" cy="14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21"/>
            <p:cNvSpPr>
              <a:spLocks noChangeShapeType="1"/>
            </p:cNvSpPr>
            <p:nvPr/>
          </p:nvSpPr>
          <p:spPr bwMode="auto">
            <a:xfrm flipH="1">
              <a:off x="2703794" y="2496560"/>
              <a:ext cx="0" cy="216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21"/>
            <p:cNvSpPr>
              <a:spLocks noChangeShapeType="1"/>
            </p:cNvSpPr>
            <p:nvPr/>
          </p:nvSpPr>
          <p:spPr bwMode="auto">
            <a:xfrm flipH="1" flipV="1">
              <a:off x="2991826" y="2565967"/>
              <a:ext cx="2664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21"/>
            <p:cNvSpPr>
              <a:spLocks noChangeShapeType="1"/>
            </p:cNvSpPr>
            <p:nvPr/>
          </p:nvSpPr>
          <p:spPr bwMode="auto">
            <a:xfrm flipH="1" flipV="1">
              <a:off x="2703906" y="2493966"/>
              <a:ext cx="100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321"/>
            <p:cNvSpPr>
              <a:spLocks noChangeShapeType="1"/>
            </p:cNvSpPr>
            <p:nvPr/>
          </p:nvSpPr>
          <p:spPr bwMode="auto">
            <a:xfrm flipH="1">
              <a:off x="2847810" y="2926007"/>
              <a:ext cx="0" cy="14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321"/>
            <p:cNvSpPr>
              <a:spLocks noChangeShapeType="1"/>
            </p:cNvSpPr>
            <p:nvPr/>
          </p:nvSpPr>
          <p:spPr bwMode="auto">
            <a:xfrm flipH="1" flipV="1">
              <a:off x="3135842" y="2815883"/>
              <a:ext cx="144016" cy="16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1"/>
            <p:cNvSpPr>
              <a:spLocks noChangeShapeType="1"/>
            </p:cNvSpPr>
            <p:nvPr/>
          </p:nvSpPr>
          <p:spPr bwMode="auto">
            <a:xfrm flipH="1">
              <a:off x="3279858" y="2277935"/>
              <a:ext cx="0" cy="540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20"/>
            <p:cNvSpPr txBox="1">
              <a:spLocks noChangeArrowheads="1"/>
            </p:cNvSpPr>
            <p:nvPr/>
          </p:nvSpPr>
          <p:spPr bwMode="auto">
            <a:xfrm>
              <a:off x="7096346" y="2709983"/>
              <a:ext cx="576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+mn-ea"/>
                  <a:ea typeface="+mn-ea"/>
                </a:rPr>
                <a:t>MUX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84" name="Line 321"/>
            <p:cNvSpPr>
              <a:spLocks noChangeShapeType="1"/>
            </p:cNvSpPr>
            <p:nvPr/>
          </p:nvSpPr>
          <p:spPr bwMode="auto">
            <a:xfrm flipH="1" flipV="1">
              <a:off x="4576002" y="2493959"/>
              <a:ext cx="2952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21"/>
            <p:cNvSpPr>
              <a:spLocks noChangeShapeType="1"/>
            </p:cNvSpPr>
            <p:nvPr/>
          </p:nvSpPr>
          <p:spPr bwMode="auto">
            <a:xfrm>
              <a:off x="3280418" y="2421951"/>
              <a:ext cx="4536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21"/>
            <p:cNvSpPr>
              <a:spLocks noChangeShapeType="1"/>
            </p:cNvSpPr>
            <p:nvPr/>
          </p:nvSpPr>
          <p:spPr bwMode="auto">
            <a:xfrm flipH="1" flipV="1">
              <a:off x="6520218" y="2565967"/>
              <a:ext cx="720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21"/>
            <p:cNvSpPr>
              <a:spLocks noChangeShapeType="1"/>
            </p:cNvSpPr>
            <p:nvPr/>
          </p:nvSpPr>
          <p:spPr bwMode="auto">
            <a:xfrm flipH="1">
              <a:off x="7240282" y="2563366"/>
              <a:ext cx="0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1"/>
            <p:cNvSpPr>
              <a:spLocks noChangeShapeType="1"/>
            </p:cNvSpPr>
            <p:nvPr/>
          </p:nvSpPr>
          <p:spPr bwMode="auto">
            <a:xfrm flipH="1">
              <a:off x="7528314" y="2493959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21"/>
            <p:cNvSpPr>
              <a:spLocks noChangeShapeType="1"/>
            </p:cNvSpPr>
            <p:nvPr/>
          </p:nvSpPr>
          <p:spPr bwMode="auto">
            <a:xfrm flipH="1">
              <a:off x="7384298" y="2926007"/>
              <a:ext cx="0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21"/>
            <p:cNvSpPr>
              <a:spLocks noChangeShapeType="1"/>
            </p:cNvSpPr>
            <p:nvPr/>
          </p:nvSpPr>
          <p:spPr bwMode="auto">
            <a:xfrm flipH="1" flipV="1">
              <a:off x="7672346" y="2820091"/>
              <a:ext cx="144016" cy="16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1"/>
            <p:cNvSpPr>
              <a:spLocks noChangeShapeType="1"/>
            </p:cNvSpPr>
            <p:nvPr/>
          </p:nvSpPr>
          <p:spPr bwMode="auto">
            <a:xfrm flipH="1">
              <a:off x="7815770" y="2421951"/>
              <a:ext cx="592" cy="396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20"/>
            <p:cNvSpPr txBox="1">
              <a:spLocks noChangeArrowheads="1"/>
            </p:cNvSpPr>
            <p:nvPr/>
          </p:nvSpPr>
          <p:spPr bwMode="auto">
            <a:xfrm>
              <a:off x="6592162" y="3216640"/>
              <a:ext cx="432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+mn-ea"/>
                  <a:ea typeface="+mn-ea"/>
                </a:rPr>
                <a:t>MUX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93" name="Line 321"/>
            <p:cNvSpPr>
              <a:spLocks noChangeShapeType="1"/>
            </p:cNvSpPr>
            <p:nvPr/>
          </p:nvSpPr>
          <p:spPr bwMode="auto">
            <a:xfrm>
              <a:off x="3063834" y="3228423"/>
              <a:ext cx="3528376" cy="7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36"/>
            <p:cNvSpPr txBox="1">
              <a:spLocks noChangeArrowheads="1"/>
            </p:cNvSpPr>
            <p:nvPr/>
          </p:nvSpPr>
          <p:spPr bwMode="auto">
            <a:xfrm>
              <a:off x="2703794" y="2493959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95" name="Text Box 136"/>
            <p:cNvSpPr txBox="1">
              <a:spLocks noChangeArrowheads="1"/>
            </p:cNvSpPr>
            <p:nvPr/>
          </p:nvSpPr>
          <p:spPr bwMode="auto">
            <a:xfrm>
              <a:off x="7240330" y="2493959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96" name="Line 321"/>
            <p:cNvSpPr>
              <a:spLocks noChangeShapeType="1"/>
            </p:cNvSpPr>
            <p:nvPr/>
          </p:nvSpPr>
          <p:spPr bwMode="auto">
            <a:xfrm flipH="1">
              <a:off x="6952266" y="3070023"/>
              <a:ext cx="0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321"/>
            <p:cNvSpPr>
              <a:spLocks noChangeShapeType="1"/>
            </p:cNvSpPr>
            <p:nvPr/>
          </p:nvSpPr>
          <p:spPr bwMode="auto">
            <a:xfrm flipH="1" flipV="1">
              <a:off x="6952266" y="3070023"/>
              <a:ext cx="432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6"/>
            <p:cNvSpPr>
              <a:spLocks noChangeShapeType="1"/>
            </p:cNvSpPr>
            <p:nvPr/>
          </p:nvSpPr>
          <p:spPr bwMode="auto">
            <a:xfrm flipV="1">
              <a:off x="2847810" y="3286047"/>
              <a:ext cx="0" cy="14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0" name="直接箭头连接符 157"/>
            <p:cNvCxnSpPr/>
            <p:nvPr/>
          </p:nvCxnSpPr>
          <p:spPr bwMode="auto">
            <a:xfrm flipH="1">
              <a:off x="3563885" y="3232079"/>
              <a:ext cx="3" cy="34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8784975" cy="1780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、访问流水化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读命中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max{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取目录项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读块</a:t>
            </a:r>
            <a:r>
              <a:rPr lang="en-US" altLang="zh-CN" sz="2200" b="1" dirty="0">
                <a:latin typeface="宋体" panose="02010600030101010101" pitchFamily="2" charset="-122"/>
              </a:rPr>
              <a:t>}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比较标记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max(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选字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改状态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写命中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max{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取目录项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读块</a:t>
            </a:r>
            <a:r>
              <a:rPr lang="en-US" altLang="zh-CN" sz="2200" b="1" dirty="0">
                <a:latin typeface="宋体" panose="02010600030101010101" pitchFamily="2" charset="-122"/>
              </a:rPr>
              <a:t>}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比较标记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 </a:t>
            </a:r>
            <a:r>
              <a:rPr lang="en-US" altLang="zh-CN" sz="2200" b="1" dirty="0">
                <a:latin typeface="+mn-ea"/>
                <a:ea typeface="+mn-ea"/>
              </a:rPr>
              <a:t>max(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改字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&amp;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写块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改状态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读命中</a:t>
            </a:r>
            <a:r>
              <a:rPr lang="zh-CN" altLang="en-US" sz="2200" b="1" dirty="0">
                <a:latin typeface="+mn-ea"/>
                <a:ea typeface="+mn-ea"/>
              </a:rPr>
              <a:t>及</a:t>
            </a:r>
            <a:r>
              <a:rPr lang="en-US" altLang="zh-CN" sz="2200" b="1" i="1" dirty="0"/>
              <a:t>T</a:t>
            </a:r>
            <a:r>
              <a:rPr lang="zh-CN" altLang="en-US" sz="2200" b="1" baseline="-16000" dirty="0">
                <a:latin typeface="宋体" panose="02010600030101010101" pitchFamily="2" charset="-122"/>
              </a:rPr>
              <a:t>写命中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 err="1">
                <a:latin typeface="+mn-lt"/>
              </a:rPr>
              <a:t>k</a:t>
            </a:r>
            <a:r>
              <a:rPr lang="en-US" altLang="zh-CN" sz="2200" b="1" i="1" dirty="0" err="1"/>
              <a:t>T</a:t>
            </a:r>
            <a:r>
              <a:rPr lang="en-US" altLang="zh-CN" sz="2200" b="1" baseline="-16000" dirty="0" err="1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>
                <a:latin typeface="+mn-lt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</a:rPr>
              <a:t>≥</a:t>
            </a:r>
            <a:r>
              <a:rPr lang="en-US" altLang="zh-CN" sz="2200" b="1" dirty="0"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40" name="Text Box 6"/>
          <p:cNvSpPr txBox="1">
            <a:spLocks noChangeArrowheads="1"/>
          </p:cNvSpPr>
          <p:nvPr/>
        </p:nvSpPr>
        <p:spPr bwMode="auto">
          <a:xfrm>
            <a:off x="179513" y="2083722"/>
            <a:ext cx="2736256" cy="39629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*优化原理：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*实现要求：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*性能分析：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应用示例：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1835696" y="2092195"/>
            <a:ext cx="6912768" cy="39629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将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访问流水化，提高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带宽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时延未变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设置</a:t>
            </a:r>
            <a:r>
              <a:rPr lang="zh-CN" altLang="en-US" sz="2200" b="1" u="sng" dirty="0">
                <a:latin typeface="宋体" panose="02010600030101010101" pitchFamily="2" charset="-122"/>
              </a:rPr>
              <a:t>段间寄存器</a:t>
            </a:r>
            <a:r>
              <a:rPr lang="zh-CN" altLang="en-US" sz="2200" b="1" dirty="0">
                <a:latin typeface="宋体" panose="02010600030101010101" pitchFamily="2" charset="-122"/>
              </a:rPr>
              <a:t>，存储体采用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双端口</a:t>
            </a:r>
            <a:r>
              <a:rPr lang="en-US" altLang="zh-CN" sz="2200" b="1" u="sng" dirty="0">
                <a:latin typeface="宋体" panose="02010600030101010101" pitchFamily="2" charset="-122"/>
              </a:rPr>
              <a:t>SRAM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   如：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SRAM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dirty="0">
                <a:latin typeface="宋体" panose="02010600030101010101" pitchFamily="2" charset="-122"/>
              </a:rPr>
              <a:t>取目录项等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→段间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REG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dirty="0">
                <a:latin typeface="宋体" panose="02010600030101010101" pitchFamily="2" charset="-122"/>
              </a:rPr>
              <a:t>读写操作等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SRAM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不变，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u="sng" dirty="0">
                <a:latin typeface="宋体" panose="02010600030101010101" pitchFamily="2" charset="-122"/>
              </a:rPr>
              <a:t>带宽提高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不影响</a:t>
            </a:r>
            <a:r>
              <a:rPr lang="en-US" altLang="zh-CN" sz="2200" b="1" i="1" u="sng" dirty="0">
                <a:solidFill>
                  <a:srgbClr val="FF3399"/>
                </a:solidFill>
              </a:rPr>
              <a:t>T</a:t>
            </a:r>
            <a:r>
              <a:rPr lang="en-US" altLang="zh-CN" sz="2200" b="1" u="sng" baseline="-18000" dirty="0">
                <a:solidFill>
                  <a:srgbClr val="FF3399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           等价于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latin typeface="+mn-lt"/>
              </a:rPr>
              <a:t>↓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r>
              <a:rPr lang="zh-CN" altLang="en-US" sz="1800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dirty="0">
                <a:latin typeface="宋体" panose="02010600030101010101" pitchFamily="2" charset="-122"/>
              </a:rPr>
              <a:t>│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         </a:t>
            </a:r>
            <a:r>
              <a:rPr lang="zh-CN" altLang="en-US" sz="1800" dirty="0">
                <a:latin typeface="宋体" panose="02010600030101010101" pitchFamily="2" charset="-122"/>
              </a:rPr>
              <a:t>          </a:t>
            </a:r>
            <a:r>
              <a:rPr lang="zh-CN" altLang="en-US" sz="1800" b="1" dirty="0">
                <a:latin typeface="宋体" panose="02010600030101010101" pitchFamily="2" charset="-122"/>
              </a:rPr>
              <a:t>利于</a:t>
            </a:r>
            <a:r>
              <a:rPr lang="en-US" altLang="zh-CN" sz="1800" b="1" dirty="0">
                <a:latin typeface="宋体" panose="02010600030101010101" pitchFamily="2" charset="-122"/>
              </a:rPr>
              <a:t>Cache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优化→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PII</a:t>
            </a:r>
            <a:r>
              <a:rPr lang="zh-CN" altLang="en-US" sz="2200" b="1" dirty="0">
                <a:latin typeface="宋体" panose="02010600030101010101" pitchFamily="2" charset="-122"/>
              </a:rPr>
              <a:t>流水线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参见</a:t>
            </a:r>
            <a:r>
              <a:rPr lang="en-US" altLang="zh-CN" sz="1800" b="1" dirty="0">
                <a:latin typeface="宋体" panose="02010600030101010101" pitchFamily="2" charset="-122"/>
              </a:rPr>
              <a:t>PPT4</a:t>
            </a:r>
            <a:r>
              <a:rPr lang="zh-CN" altLang="en-US" sz="1800" b="1" dirty="0">
                <a:latin typeface="宋体" panose="02010600030101010101" pitchFamily="2" charset="-122"/>
              </a:rPr>
              <a:t>的</a:t>
            </a:r>
            <a:r>
              <a:rPr lang="en-US" altLang="zh-CN" sz="1800" b="1" dirty="0">
                <a:latin typeface="宋体" panose="02010600030101010101" pitchFamily="2" charset="-122"/>
              </a:rPr>
              <a:t>P48</a:t>
            </a:r>
            <a:r>
              <a:rPr lang="zh-CN" altLang="en-US" sz="1800" b="1" dirty="0">
                <a:latin typeface="宋体" panose="02010600030101010101" pitchFamily="2" charset="-122"/>
              </a:rPr>
              <a:t>图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15616" y="2636912"/>
            <a:ext cx="5544488" cy="1008536"/>
            <a:chOff x="899704" y="1412776"/>
            <a:chExt cx="5544488" cy="1008536"/>
          </a:xfrm>
        </p:grpSpPr>
        <p:sp>
          <p:nvSpPr>
            <p:cNvPr id="8" name="Text Box 106"/>
            <p:cNvSpPr txBox="1">
              <a:spLocks noChangeArrowheads="1"/>
            </p:cNvSpPr>
            <p:nvPr/>
          </p:nvSpPr>
          <p:spPr bwMode="auto">
            <a:xfrm>
              <a:off x="971704" y="1412776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+mn-ea"/>
                  <a:ea typeface="+mn-ea"/>
                </a:rPr>
                <a:t>CPU</a:t>
              </a:r>
              <a:r>
                <a:rPr lang="zh-CN" altLang="en-US" sz="1600" b="1" dirty="0">
                  <a:latin typeface="+mn-ea"/>
                  <a:ea typeface="+mn-ea"/>
                </a:rPr>
                <a:t>操作</a:t>
              </a:r>
            </a:p>
          </p:txBody>
        </p:sp>
        <p:sp>
          <p:nvSpPr>
            <p:cNvPr id="9" name="Text Box 107"/>
            <p:cNvSpPr txBox="1">
              <a:spLocks noChangeArrowheads="1"/>
            </p:cNvSpPr>
            <p:nvPr/>
          </p:nvSpPr>
          <p:spPr bwMode="auto">
            <a:xfrm>
              <a:off x="899704" y="2006587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</a:rPr>
                <a:t>Cache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操作</a:t>
              </a:r>
            </a:p>
          </p:txBody>
        </p:sp>
        <p:sp>
          <p:nvSpPr>
            <p:cNvPr id="10" name="AutoShape 116"/>
            <p:cNvSpPr/>
            <p:nvPr/>
          </p:nvSpPr>
          <p:spPr bwMode="auto">
            <a:xfrm>
              <a:off x="1938310" y="1773312"/>
              <a:ext cx="73025" cy="648000"/>
            </a:xfrm>
            <a:prstGeom prst="leftBrace">
              <a:avLst>
                <a:gd name="adj1" fmla="val 98551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37"/>
            <p:cNvSpPr/>
            <p:nvPr/>
          </p:nvSpPr>
          <p:spPr bwMode="auto">
            <a:xfrm>
              <a:off x="2123968" y="1700808"/>
              <a:ext cx="2160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取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Tag/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比较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变换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B1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" name="Freeform 137"/>
            <p:cNvSpPr/>
            <p:nvPr/>
          </p:nvSpPr>
          <p:spPr bwMode="auto">
            <a:xfrm>
              <a:off x="2123968" y="1412800"/>
              <a:ext cx="2160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CCFF">
                <a:alpha val="8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向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写数据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D1</a:t>
              </a:r>
              <a:endParaRPr lang="zh-CN" altLang="en-US" sz="16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" name="Freeform 137"/>
            <p:cNvSpPr/>
            <p:nvPr/>
          </p:nvSpPr>
          <p:spPr bwMode="auto">
            <a:xfrm>
              <a:off x="4284192" y="1988864"/>
              <a:ext cx="2160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D1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→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阵列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(B1)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39880" y="3212976"/>
            <a:ext cx="4320240" cy="504056"/>
            <a:chOff x="2051720" y="1988840"/>
            <a:chExt cx="4320240" cy="504056"/>
          </a:xfrm>
        </p:grpSpPr>
        <p:sp>
          <p:nvSpPr>
            <p:cNvPr id="15" name="Freeform 137"/>
            <p:cNvSpPr/>
            <p:nvPr/>
          </p:nvSpPr>
          <p:spPr bwMode="auto">
            <a:xfrm>
              <a:off x="2051720" y="2276896"/>
              <a:ext cx="2160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99CCFF">
                <a:alpha val="8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接收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D1</a:t>
              </a:r>
              <a:endParaRPr lang="zh-CN" altLang="en-US" sz="1600" dirty="0">
                <a:solidFill>
                  <a:srgbClr val="FF3399"/>
                </a:solidFill>
              </a:endParaRPr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4211960" y="1988840"/>
              <a:ext cx="2160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D1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写入阵列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(B1)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99880" y="2636912"/>
            <a:ext cx="4176240" cy="1080120"/>
            <a:chOff x="4283968" y="1412776"/>
            <a:chExt cx="4176240" cy="1080120"/>
          </a:xfrm>
        </p:grpSpPr>
        <p:sp>
          <p:nvSpPr>
            <p:cNvPr id="18" name="Freeform 137"/>
            <p:cNvSpPr/>
            <p:nvPr/>
          </p:nvSpPr>
          <p:spPr bwMode="auto">
            <a:xfrm>
              <a:off x="4284208" y="1700784"/>
              <a:ext cx="2160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取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Tag/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比较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变换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B2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" name="Freeform 137"/>
            <p:cNvSpPr/>
            <p:nvPr/>
          </p:nvSpPr>
          <p:spPr bwMode="auto">
            <a:xfrm>
              <a:off x="4284208" y="1412776"/>
              <a:ext cx="2160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CCFF">
                <a:alpha val="8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向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A2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写数据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D2</a:t>
              </a:r>
              <a:endParaRPr lang="zh-CN" altLang="en-US" sz="16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" name="Freeform 137"/>
            <p:cNvSpPr/>
            <p:nvPr/>
          </p:nvSpPr>
          <p:spPr bwMode="auto">
            <a:xfrm>
              <a:off x="4283968" y="2276896"/>
              <a:ext cx="2160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99CCFF">
                <a:alpha val="8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接收</a:t>
              </a: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D2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Freeform 137"/>
            <p:cNvSpPr/>
            <p:nvPr/>
          </p:nvSpPr>
          <p:spPr bwMode="auto">
            <a:xfrm>
              <a:off x="6444208" y="1988840"/>
              <a:ext cx="2016000" cy="2160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20" y="0"/>
                </a:cxn>
                <a:cxn ang="0">
                  <a:pos x="1316" y="90"/>
                </a:cxn>
                <a:cxn ang="0">
                  <a:pos x="1217" y="185"/>
                </a:cxn>
                <a:cxn ang="0">
                  <a:pos x="94" y="183"/>
                </a:cxn>
                <a:cxn ang="0">
                  <a:pos x="0" y="93"/>
                </a:cxn>
                <a:cxn ang="0">
                  <a:pos x="91" y="0"/>
                </a:cxn>
              </a:cxnLst>
              <a:rect l="0" t="0" r="r" b="b"/>
              <a:pathLst>
                <a:path w="1316" h="185">
                  <a:moveTo>
                    <a:pt x="91" y="0"/>
                  </a:moveTo>
                  <a:lnTo>
                    <a:pt x="1220" y="0"/>
                  </a:lnTo>
                  <a:lnTo>
                    <a:pt x="1316" y="90"/>
                  </a:lnTo>
                  <a:lnTo>
                    <a:pt x="1217" y="185"/>
                  </a:lnTo>
                  <a:lnTo>
                    <a:pt x="94" y="183"/>
                  </a:lnTo>
                  <a:lnTo>
                    <a:pt x="0" y="9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D2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写入阵列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(B2)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4" name="AutoShape 62">
            <a:hlinkClick r:id="rId5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730106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5" name="线形标注 2 44"/>
          <p:cNvSpPr/>
          <p:nvPr>
            <p:custDataLst>
              <p:tags r:id="rId2"/>
            </p:custDataLst>
          </p:nvPr>
        </p:nvSpPr>
        <p:spPr bwMode="auto">
          <a:xfrm>
            <a:off x="6372200" y="584712"/>
            <a:ext cx="2124000" cy="252000"/>
          </a:xfrm>
          <a:prstGeom prst="borderCallout2">
            <a:avLst>
              <a:gd name="adj1" fmla="val 50588"/>
              <a:gd name="adj2" fmla="val -29"/>
              <a:gd name="adj3" fmla="val 50460"/>
              <a:gd name="adj4" fmla="val -8953"/>
              <a:gd name="adj5" fmla="val 155770"/>
              <a:gd name="adj6" fmla="val -17549"/>
            </a:avLst>
          </a:prstGeom>
          <a:noFill/>
          <a:ln w="12700" cmpd="sng">
            <a:solidFill>
              <a:srgbClr val="0070C0"/>
            </a:solidFill>
            <a:prstDash val="sysDash"/>
            <a:round/>
            <a:tailEnd type="arrow" w="sm" len="sm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zh-CN" sz="1600" b="1" dirty="0">
                <a:latin typeface="+mn-ea"/>
                <a:ea typeface="+mn-ea"/>
              </a:rPr>
              <a:t>数据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管理操作可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180" name="Text Box 6"/>
          <p:cNvSpPr txBox="1">
            <a:spLocks noChangeArrowheads="1"/>
          </p:cNvSpPr>
          <p:nvPr/>
        </p:nvSpPr>
        <p:spPr bwMode="auto">
          <a:xfrm>
            <a:off x="179512" y="332656"/>
            <a:ext cx="8640959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※Cache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优化小结： </a:t>
            </a:r>
            <a:endParaRPr lang="zh-CN" altLang="en-US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83" name="表格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30788"/>
              </p:ext>
            </p:extLst>
          </p:nvPr>
        </p:nvGraphicFramePr>
        <p:xfrm>
          <a:off x="611559" y="910752"/>
          <a:ext cx="8208913" cy="53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优化技术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baseline="-18000" dirty="0">
                          <a:solidFill>
                            <a:schemeClr val="tx1"/>
                          </a:solidFill>
                        </a:rPr>
                        <a:t>缺失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sz="1800" b="1" kern="1200" baseline="-18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命中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带宽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硬件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增加块大小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增加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容量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提高相联度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L1$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受限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伪相联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适于直接映射，较少用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牺牲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硬件预取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I-2,D-3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编译器控制的预取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编译优化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两级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L2$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容量、相联度可较大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读失效优先于写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需配置写缓冲器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写缓冲合并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适于全写法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请求字处理技术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适于块较大时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非阻塞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小而简单的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适于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L1$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虚拟索引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适于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L1$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、容量受限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路预测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访问流水化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332656"/>
            <a:ext cx="8856984" cy="5791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常见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结构：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i="1" dirty="0"/>
              <a:t>T</a:t>
            </a:r>
            <a:r>
              <a:rPr lang="en-US" altLang="zh-CN" sz="2000" b="1" baseline="-20000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i="1" dirty="0"/>
              <a:t> 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地址变换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·</a:t>
            </a:r>
            <a:r>
              <a:rPr lang="en-US" altLang="zh-CN" sz="2000" b="1" i="1" dirty="0"/>
              <a:t>T</a:t>
            </a:r>
            <a:r>
              <a:rPr lang="zh-CN" altLang="en-US" sz="2000" b="1" baseline="-20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 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取目录项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比较标记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访问数据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(1)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两级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L1$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为虚拟索引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L2$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为物理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宋体" panose="02010600030101010101" pitchFamily="2" charset="-122"/>
              </a:rPr>
              <a:t>                (</a:t>
            </a:r>
            <a:r>
              <a:rPr lang="zh-CN" altLang="en-US" sz="1600" b="1" dirty="0">
                <a:latin typeface="+mn-ea"/>
              </a:rPr>
              <a:t>减小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1600" b="1" dirty="0">
                <a:latin typeface="+mn-ea"/>
              </a:rPr>
              <a:t>[</a:t>
            </a:r>
            <a:r>
              <a:rPr lang="zh-CN" altLang="en-US" sz="1600" b="1" dirty="0">
                <a:latin typeface="宋体" panose="02010600030101010101" pitchFamily="2" charset="-122"/>
              </a:rPr>
              <a:t>隐藏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取目录项</a:t>
            </a:r>
            <a:r>
              <a:rPr lang="en-US" altLang="zh-CN" sz="1600" b="1" dirty="0">
                <a:latin typeface="宋体" panose="02010600030101010101" pitchFamily="2" charset="-122"/>
              </a:rPr>
              <a:t>])      (</a:t>
            </a:r>
            <a:r>
              <a:rPr lang="zh-CN" altLang="en-US" sz="1600" b="1" dirty="0">
                <a:latin typeface="宋体" panose="02010600030101010101" pitchFamily="2" charset="-122"/>
              </a:rPr>
              <a:t>减小</a:t>
            </a:r>
            <a:r>
              <a:rPr lang="en-US" altLang="zh-CN" sz="1600" b="1" i="1" dirty="0">
                <a:latin typeface="+mn-lt"/>
              </a:rPr>
              <a:t>F</a:t>
            </a:r>
            <a:r>
              <a:rPr lang="zh-CN" altLang="en-US" sz="1600" b="1" dirty="0">
                <a:latin typeface="宋体" panose="02010600030101010101" pitchFamily="2" charset="-122"/>
              </a:rPr>
              <a:t>及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技术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(2)L1$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：容量小、相联度</a:t>
            </a:r>
            <a:r>
              <a:rPr lang="en-US" altLang="zh-CN" sz="2200" b="1" i="1" dirty="0">
                <a:solidFill>
                  <a:srgbClr val="C00000"/>
                </a:solidFill>
                <a:latin typeface="+mn-lt"/>
              </a:rPr>
              <a:t>n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适中</a:t>
            </a:r>
            <a:r>
              <a:rPr lang="en-US" altLang="zh-CN" sz="1800" b="1" dirty="0">
                <a:latin typeface="宋体" panose="02010600030101010101" pitchFamily="2" charset="-122"/>
              </a:rPr>
              <a:t>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←目标是</a:t>
            </a:r>
            <a:r>
              <a:rPr lang="en-US" altLang="zh-CN" sz="1800" b="1" i="1" dirty="0">
                <a:solidFill>
                  <a:srgbClr val="990099"/>
                </a:solidFill>
              </a:rPr>
              <a:t>T</a:t>
            </a:r>
            <a:r>
              <a:rPr lang="zh-CN" altLang="en-US" sz="18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命中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</a:rPr>
              <a:t>较小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800" b="1" i="1" dirty="0">
                <a:solidFill>
                  <a:srgbClr val="990099"/>
                </a:solidFill>
              </a:rPr>
              <a:t>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不影响</a:t>
            </a:r>
            <a:r>
              <a:rPr lang="en-US" altLang="zh-CN" sz="1800" b="1" i="1" dirty="0">
                <a:solidFill>
                  <a:srgbClr val="990099"/>
                </a:solidFill>
              </a:rPr>
              <a:t>T</a:t>
            </a:r>
            <a:r>
              <a:rPr lang="en-US" altLang="zh-CN" sz="18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C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                           降低</a:t>
            </a:r>
            <a:r>
              <a:rPr lang="en-US" altLang="zh-CN" sz="1600" b="1" i="1" dirty="0">
                <a:latin typeface="+mn-lt"/>
              </a:rPr>
              <a:t>F</a:t>
            </a:r>
            <a:r>
              <a:rPr lang="zh-CN" altLang="en-US" sz="1600" b="1" dirty="0">
                <a:latin typeface="宋体" panose="02010600030101010101" pitchFamily="2" charset="-122"/>
              </a:rPr>
              <a:t>→</a:t>
            </a:r>
            <a:r>
              <a:rPr lang="zh-CN" altLang="en-US" sz="1600" dirty="0">
                <a:latin typeface="宋体" panose="02010600030101010101" pitchFamily="2" charset="-122"/>
              </a:rPr>
              <a:t>┴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zh-CN" altLang="en-US" sz="1600" b="1" dirty="0">
                <a:latin typeface="宋体" panose="02010600030101010101" pitchFamily="2" charset="-122"/>
              </a:rPr>
              <a:t>增大容量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≤</a:t>
            </a:r>
            <a:r>
              <a:rPr lang="en-US" altLang="zh-CN" sz="1600" b="1" i="1" dirty="0"/>
              <a:t>S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页</a:t>
            </a:r>
            <a:r>
              <a:rPr lang="en-US" altLang="zh-CN" sz="1600" b="1" dirty="0">
                <a:latin typeface="宋体" panose="02010600030101010101" pitchFamily="2" charset="-122"/>
              </a:rPr>
              <a:t>×</a:t>
            </a:r>
            <a:r>
              <a:rPr lang="en-US" altLang="zh-CN" sz="1600" b="1" i="1" dirty="0"/>
              <a:t>n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  ←</a:t>
            </a:r>
            <a:r>
              <a:rPr lang="zh-CN" altLang="en-US" sz="1600" b="1" dirty="0">
                <a:latin typeface="宋体" panose="02010600030101010101" pitchFamily="2" charset="-122"/>
              </a:rPr>
              <a:t>虚拟索引隐藏了时延</a:t>
            </a: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技术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(3)L2$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：容量大、相联度</a:t>
            </a:r>
            <a:r>
              <a:rPr lang="en-US" altLang="zh-CN" sz="2200" b="1" i="1" dirty="0">
                <a:solidFill>
                  <a:srgbClr val="C00000"/>
                </a:solidFill>
              </a:rPr>
              <a:t>n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较高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←目标是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</a:rPr>
              <a:t>减小</a:t>
            </a:r>
            <a:r>
              <a:rPr lang="en-US" altLang="zh-CN" sz="1800" b="1" i="1" dirty="0">
                <a:solidFill>
                  <a:srgbClr val="990099"/>
                </a:solidFill>
              </a:rPr>
              <a:t>F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1800" b="1" dirty="0">
                <a:solidFill>
                  <a:srgbClr val="990099"/>
                </a:solidFill>
              </a:rPr>
              <a:t>减小</a:t>
            </a:r>
            <a:r>
              <a:rPr lang="en-US" altLang="zh-CN" sz="1800" b="1" i="1" dirty="0">
                <a:solidFill>
                  <a:srgbClr val="990099"/>
                </a:solidFill>
              </a:rPr>
              <a:t>T</a:t>
            </a:r>
            <a:r>
              <a:rPr lang="zh-CN" altLang="en-US" sz="1800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缺失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←不影响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指</a:t>
            </a:r>
            <a:r>
              <a:rPr lang="en-US" altLang="zh-CN" sz="1600" b="1" dirty="0">
                <a:latin typeface="宋体" panose="02010600030101010101" pitchFamily="2" charset="-122"/>
              </a:rPr>
              <a:t>L1$)</a:t>
            </a:r>
            <a:r>
              <a:rPr lang="zh-CN" altLang="en-US" sz="1600" b="1" dirty="0">
                <a:latin typeface="宋体" panose="02010600030101010101" pitchFamily="2" charset="-122"/>
              </a:rPr>
              <a:t>→</a:t>
            </a:r>
            <a:r>
              <a:rPr lang="zh-CN" altLang="en-US" sz="1600" dirty="0">
                <a:latin typeface="宋体" panose="02010600030101010101" pitchFamily="2" charset="-122"/>
              </a:rPr>
              <a:t>┘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技术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087680" y="2636912"/>
            <a:ext cx="7056320" cy="3462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10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较大的块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减小</a:t>
            </a:r>
            <a:r>
              <a:rPr lang="en-US" altLang="zh-CN" sz="1600" b="1" i="1" dirty="0"/>
              <a:t>F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，设置写缓冲器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减少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1600" b="1" dirty="0">
                <a:latin typeface="宋体" panose="02010600030101010101" pitchFamily="2" charset="-122"/>
              </a:rPr>
              <a:t>及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1600" b="1" dirty="0">
                <a:latin typeface="宋体" panose="02010600030101010101" pitchFamily="2" charset="-122"/>
              </a:rPr>
              <a:t>[</a:t>
            </a:r>
            <a:r>
              <a:rPr lang="zh-CN" altLang="en-US" sz="1600" b="1" dirty="0">
                <a:latin typeface="宋体" panose="02010600030101010101" pitchFamily="2" charset="-122"/>
              </a:rPr>
              <a:t>隐藏</a:t>
            </a:r>
            <a:r>
              <a:rPr lang="en-US" altLang="zh-CN" sz="1600" b="1" i="1" dirty="0">
                <a:latin typeface="+mn-ea"/>
                <a:ea typeface="+mn-ea"/>
              </a:rPr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写</a:t>
            </a:r>
            <a:r>
              <a:rPr lang="en-US" altLang="zh-CN" sz="1600" b="1" baseline="-18000" dirty="0">
                <a:latin typeface="宋体" panose="02010600030101010101" pitchFamily="2" charset="-122"/>
              </a:rPr>
              <a:t>MEM</a:t>
            </a:r>
            <a:r>
              <a:rPr lang="en-US" altLang="zh-CN" sz="1600" b="1" dirty="0">
                <a:latin typeface="宋体" panose="02010600030101010101" pitchFamily="2" charset="-122"/>
              </a:rPr>
              <a:t>])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牺牲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＋硬件预取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减小</a:t>
            </a:r>
            <a:r>
              <a:rPr lang="en-US" altLang="zh-CN" sz="1600" b="1" i="1" dirty="0"/>
              <a:t>F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请求字处理＋读失效优先于写＋非阻塞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减小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缺失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访问流水化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减小</a:t>
            </a:r>
            <a:r>
              <a:rPr lang="en-US" altLang="zh-CN" sz="1600" b="1" i="1" dirty="0"/>
              <a:t>T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1600" b="1" dirty="0">
                <a:latin typeface="宋体" panose="02010600030101010101" pitchFamily="2" charset="-122"/>
              </a:rPr>
              <a:t>[</a:t>
            </a:r>
            <a:r>
              <a:rPr lang="zh-CN" altLang="en-US" sz="1600" b="1" dirty="0">
                <a:latin typeface="宋体" panose="02010600030101010101" pitchFamily="2" charset="-122"/>
              </a:rPr>
              <a:t>增加带宽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不影响</a:t>
            </a:r>
            <a:r>
              <a:rPr lang="en-US" altLang="zh-CN" sz="1600" b="1" i="1" dirty="0"/>
              <a:t>T</a:t>
            </a:r>
            <a:r>
              <a:rPr lang="en-US" altLang="zh-CN" sz="1600" b="1" baseline="-18000" dirty="0">
                <a:latin typeface="宋体" panose="02010600030101010101" pitchFamily="2" charset="-122"/>
              </a:rPr>
              <a:t>C</a:t>
            </a:r>
            <a:r>
              <a:rPr lang="en-US" altLang="zh-CN" sz="1600" b="1" dirty="0">
                <a:latin typeface="宋体" panose="02010600030101010101" pitchFamily="2" charset="-122"/>
              </a:rPr>
              <a:t>]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牺牲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＋硬件预取，读失效优先于写＋非阻塞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7164264" y="3501008"/>
            <a:ext cx="1440184" cy="1296144"/>
          </a:xfrm>
          <a:prstGeom prst="bentConnector3">
            <a:avLst>
              <a:gd name="adj1" fmla="val 99886"/>
            </a:avLst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0"/>
          <p:cNvCxnSpPr/>
          <p:nvPr/>
        </p:nvCxnSpPr>
        <p:spPr bwMode="auto">
          <a:xfrm flipV="1">
            <a:off x="7308304" y="5301208"/>
            <a:ext cx="504144" cy="432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1259632" y="1772816"/>
            <a:ext cx="7344816" cy="792000"/>
            <a:chOff x="1259632" y="1772816"/>
            <a:chExt cx="7344816" cy="792000"/>
          </a:xfrm>
        </p:grpSpPr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2267744" y="1988840"/>
              <a:ext cx="64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虚地址</a:t>
              </a:r>
            </a:p>
          </p:txBody>
        </p:sp>
        <p:sp>
          <p:nvSpPr>
            <p:cNvPr id="7" name="Text Box 81"/>
            <p:cNvSpPr txBox="1">
              <a:spLocks noChangeArrowheads="1"/>
            </p:cNvSpPr>
            <p:nvPr/>
          </p:nvSpPr>
          <p:spPr bwMode="auto">
            <a:xfrm>
              <a:off x="4211976" y="2132816"/>
              <a:ext cx="1008000" cy="43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L1$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虚拟索引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8" name="Text Box 82"/>
            <p:cNvSpPr txBox="1">
              <a:spLocks noChangeArrowheads="1"/>
            </p:cNvSpPr>
            <p:nvPr/>
          </p:nvSpPr>
          <p:spPr bwMode="auto">
            <a:xfrm>
              <a:off x="7956448" y="1772816"/>
              <a:ext cx="648000" cy="79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9" name="Text Box 83"/>
            <p:cNvSpPr txBox="1">
              <a:spLocks noChangeArrowheads="1"/>
            </p:cNvSpPr>
            <p:nvPr/>
          </p:nvSpPr>
          <p:spPr bwMode="auto">
            <a:xfrm>
              <a:off x="1259632" y="1916816"/>
              <a:ext cx="1008000" cy="64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CPU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核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乱序执行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6012248" y="1916816"/>
              <a:ext cx="1008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L2$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物理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Cache)</a:t>
              </a:r>
            </a:p>
          </p:txBody>
        </p:sp>
        <p:sp>
          <p:nvSpPr>
            <p:cNvPr id="16" name="Line 90"/>
            <p:cNvSpPr>
              <a:spLocks noChangeShapeType="1"/>
            </p:cNvSpPr>
            <p:nvPr/>
          </p:nvSpPr>
          <p:spPr bwMode="auto">
            <a:xfrm>
              <a:off x="2267744" y="2492808"/>
              <a:ext cx="194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5220087" y="2492808"/>
              <a:ext cx="792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7020360" y="2492808"/>
              <a:ext cx="936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339752" y="2276784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字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次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5364160" y="2276784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次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164360" y="2276784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次</a:t>
              </a:r>
            </a:p>
          </p:txBody>
        </p:sp>
        <p:sp>
          <p:nvSpPr>
            <p:cNvPr id="23" name="Line 90"/>
            <p:cNvSpPr>
              <a:spLocks noChangeShapeType="1"/>
            </p:cNvSpPr>
            <p:nvPr/>
          </p:nvSpPr>
          <p:spPr bwMode="auto">
            <a:xfrm>
              <a:off x="5220160" y="2276544"/>
              <a:ext cx="792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90"/>
            <p:cNvSpPr>
              <a:spLocks noChangeShapeType="1"/>
            </p:cNvSpPr>
            <p:nvPr/>
          </p:nvSpPr>
          <p:spPr bwMode="auto">
            <a:xfrm>
              <a:off x="2915832" y="2276544"/>
              <a:ext cx="1296000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90"/>
            <p:cNvSpPr>
              <a:spLocks noChangeShapeType="1"/>
            </p:cNvSpPr>
            <p:nvPr/>
          </p:nvSpPr>
          <p:spPr bwMode="auto">
            <a:xfrm>
              <a:off x="7020432" y="2276544"/>
              <a:ext cx="936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3059888" y="1916768"/>
              <a:ext cx="360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TLB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3635912" y="2204536"/>
              <a:ext cx="576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>
              <a:off x="3419920" y="1988440"/>
              <a:ext cx="216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90"/>
            <p:cNvSpPr>
              <a:spLocks noChangeShapeType="1"/>
            </p:cNvSpPr>
            <p:nvPr/>
          </p:nvSpPr>
          <p:spPr bwMode="auto">
            <a:xfrm>
              <a:off x="3635912" y="1988456"/>
              <a:ext cx="0" cy="216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>
              <a:off x="2267744" y="1988440"/>
              <a:ext cx="792000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90"/>
            <p:cNvSpPr>
              <a:spLocks noChangeShapeType="1"/>
            </p:cNvSpPr>
            <p:nvPr/>
          </p:nvSpPr>
          <p:spPr bwMode="auto">
            <a:xfrm>
              <a:off x="2915816" y="1988456"/>
              <a:ext cx="0" cy="2880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none" w="med" len="med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3707920" y="1988512"/>
              <a:ext cx="36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tag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3275872" y="2060520"/>
              <a:ext cx="36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latin typeface="宋体" panose="02010600030101010101" pitchFamily="2" charset="-122"/>
                </a:rPr>
                <a:t>ndx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5292152" y="2060544"/>
              <a:ext cx="64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实地址</a:t>
              </a: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7092368" y="2060520"/>
              <a:ext cx="64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实地址</a:t>
              </a:r>
            </a:p>
          </p:txBody>
        </p:sp>
      </p:grpSp>
      <p:cxnSp>
        <p:nvCxnSpPr>
          <p:cNvPr id="42" name="直接箭头连接符 40"/>
          <p:cNvCxnSpPr/>
          <p:nvPr/>
        </p:nvCxnSpPr>
        <p:spPr bwMode="auto">
          <a:xfrm flipV="1">
            <a:off x="2771800" y="2492808"/>
            <a:ext cx="1008112" cy="16562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7" name="线形标注 2 44">
            <a:extLst>
              <a:ext uri="{FF2B5EF4-FFF2-40B4-BE49-F238E27FC236}">
                <a16:creationId xmlns:a16="http://schemas.microsoft.com/office/drawing/2014/main" id="{C1E8728A-A64C-4D9F-8BF5-9E421A2412C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491880" y="548680"/>
            <a:ext cx="1476000" cy="252000"/>
          </a:xfrm>
          <a:prstGeom prst="borderCallout2">
            <a:avLst>
              <a:gd name="adj1" fmla="val 50588"/>
              <a:gd name="adj2" fmla="val -29"/>
              <a:gd name="adj3" fmla="val 50482"/>
              <a:gd name="adj4" fmla="val -17714"/>
              <a:gd name="adj5" fmla="val 164274"/>
              <a:gd name="adj6" fmla="val -78260"/>
            </a:avLst>
          </a:prstGeom>
          <a:noFill/>
          <a:ln w="12700" cmpd="sng">
            <a:solidFill>
              <a:srgbClr val="0070C0"/>
            </a:solidFill>
            <a:prstDash val="sysDash"/>
            <a:round/>
            <a:tailEnd type="arrow" w="sm" len="sm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zh-CN" altLang="en-US" sz="1600" b="1" dirty="0">
                <a:latin typeface="+mn-ea"/>
                <a:ea typeface="+mn-ea"/>
              </a:rPr>
              <a:t>虚</a:t>
            </a:r>
            <a:r>
              <a:rPr lang="en-US" altLang="zh-CN" sz="1600" b="1" dirty="0">
                <a:latin typeface="+mn-ea"/>
                <a:ea typeface="+mn-ea"/>
              </a:rPr>
              <a:t>-</a:t>
            </a:r>
            <a:r>
              <a:rPr lang="zh-CN" altLang="en-US" sz="1600" b="1" dirty="0">
                <a:latin typeface="+mn-ea"/>
                <a:ea typeface="+mn-ea"/>
              </a:rPr>
              <a:t>实地址变换</a:t>
            </a:r>
            <a:endParaRPr lang="zh-CN" altLang="en-US" sz="16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48</a:t>
            </a:fld>
            <a:endParaRPr lang="en-US" altLang="zh-CN" dirty="0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828800" y="279418"/>
            <a:ext cx="55022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/>
              <a:t>节</a:t>
            </a:r>
            <a:r>
              <a:rPr lang="zh-CN" altLang="en-US" sz="2800" b="1" dirty="0">
                <a:latin typeface="宋体" panose="02010600030101010101" pitchFamily="2" charset="-122"/>
              </a:rPr>
              <a:t>  主存的性能优化</a:t>
            </a:r>
          </a:p>
        </p:txBody>
      </p:sp>
      <p:sp>
        <p:nvSpPr>
          <p:cNvPr id="18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24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dirty="0">
                <a:latin typeface="+mn-ea"/>
              </a:rPr>
              <a:t>单体多字</a:t>
            </a:r>
            <a:r>
              <a:rPr lang="en-US" altLang="zh-CN" sz="2000" b="1" dirty="0">
                <a:latin typeface="+mn-ea"/>
              </a:rPr>
              <a:t>MEM</a:t>
            </a:r>
            <a:r>
              <a:rPr lang="zh-CN" altLang="en-US" sz="2000" b="1" dirty="0">
                <a:latin typeface="+mn-ea"/>
              </a:rPr>
              <a:t>，多体交叉</a:t>
            </a:r>
            <a:r>
              <a:rPr lang="en-US" altLang="zh-CN" sz="2000" b="1" dirty="0">
                <a:latin typeface="+mn-ea"/>
              </a:rPr>
              <a:t>MEM</a:t>
            </a:r>
            <a:r>
              <a:rPr lang="zh-CN" altLang="en-US" sz="2000" b="1" dirty="0">
                <a:latin typeface="+mn-ea"/>
              </a:rPr>
              <a:t>，并行</a:t>
            </a:r>
            <a:r>
              <a:rPr lang="en-US" altLang="zh-CN" sz="2000" b="1" dirty="0">
                <a:latin typeface="+mn-ea"/>
              </a:rPr>
              <a:t>MEM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79165" y="1268760"/>
            <a:ext cx="2952675" cy="4912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主存组成：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5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*访存需求：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*主存性能：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*主存优化：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│</a:t>
            </a: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907704" y="1268760"/>
            <a:ext cx="6913017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ROM+RAM</a:t>
            </a:r>
            <a:r>
              <a:rPr lang="zh-CN" altLang="en-US" sz="2200" b="1" dirty="0">
                <a:latin typeface="宋体" panose="02010600030101010101" pitchFamily="2" charset="-122"/>
              </a:rPr>
              <a:t>，参数均已给定</a:t>
            </a:r>
            <a:r>
              <a:rPr lang="en-US" altLang="zh-CN" sz="1800" b="1" dirty="0">
                <a:latin typeface="宋体" panose="02010600030101010101" pitchFamily="2" charset="-122"/>
              </a:rPr>
              <a:t>(CA/</a:t>
            </a:r>
            <a:r>
              <a:rPr lang="zh-CN" altLang="en-US" sz="1800" b="1" dirty="0">
                <a:latin typeface="宋体" panose="02010600030101010101" pitchFamily="2" charset="-122"/>
              </a:rPr>
              <a:t>用户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9" name="Text Box 58"/>
          <p:cNvSpPr txBox="1">
            <a:spLocks noChangeArrowheads="1"/>
          </p:cNvSpPr>
          <p:nvPr/>
        </p:nvSpPr>
        <p:spPr bwMode="auto">
          <a:xfrm>
            <a:off x="1907704" y="3429000"/>
            <a:ext cx="7013630" cy="3040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每次</a:t>
            </a:r>
            <a:r>
              <a:rPr lang="zh-CN" altLang="en-US" sz="2200" b="1" u="sng" dirty="0">
                <a:latin typeface="宋体" panose="02010600030101010101" pitchFamily="2" charset="-122"/>
              </a:rPr>
              <a:t>多个连续单元</a:t>
            </a:r>
            <a:r>
              <a:rPr lang="zh-CN" altLang="en-US" sz="2200" b="1" dirty="0">
                <a:latin typeface="宋体" panose="02010600030101010101" pitchFamily="2" charset="-122"/>
              </a:rPr>
              <a:t>，多次</a:t>
            </a:r>
            <a:r>
              <a:rPr lang="zh-CN" altLang="en-US" sz="2200" b="1" u="sng" dirty="0">
                <a:latin typeface="宋体" panose="02010600030101010101" pitchFamily="2" charset="-122"/>
              </a:rPr>
              <a:t>地址连续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并行</a:t>
            </a:r>
            <a:r>
              <a:rPr lang="zh-CN" altLang="en-US" sz="2200" b="1" dirty="0">
                <a:latin typeface="宋体" panose="02010600030101010101" pitchFamily="2" charset="-122"/>
              </a:rPr>
              <a:t>访问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(1</a:t>
            </a:r>
            <a:r>
              <a:rPr lang="zh-CN" altLang="en-US" sz="1600" b="1" dirty="0">
                <a:latin typeface="宋体" panose="02010600030101010101" pitchFamily="2" charset="-122"/>
              </a:rPr>
              <a:t>个数据</a:t>
            </a:r>
            <a:r>
              <a:rPr lang="zh-CN" sz="1600" b="1" dirty="0">
                <a:latin typeface="宋体" panose="02010600030101010101" pitchFamily="2" charset="-122"/>
              </a:rPr>
              <a:t>＝多个</a:t>
            </a:r>
            <a:r>
              <a:rPr lang="zh-CN" altLang="en-US" sz="1600" b="1" dirty="0">
                <a:latin typeface="+mn-lt"/>
              </a:rPr>
              <a:t>单元</a:t>
            </a:r>
            <a:r>
              <a:rPr lang="en-US" altLang="zh-CN" sz="1600" b="1" dirty="0">
                <a:latin typeface="宋体" panose="02010600030101010101" pitchFamily="2" charset="-122"/>
              </a:rPr>
              <a:t>)       (</a:t>
            </a:r>
            <a:r>
              <a:rPr lang="zh-CN" altLang="en-US" sz="1600" b="1" dirty="0">
                <a:latin typeface="宋体" panose="02010600030101010101" pitchFamily="2" charset="-122"/>
              </a:rPr>
              <a:t>访问局部性</a:t>
            </a:r>
            <a:r>
              <a:rPr lang="en-US" altLang="zh-CN" sz="1600" b="1" dirty="0">
                <a:latin typeface="宋体" panose="02010600030101010101" pitchFamily="2" charset="-122"/>
              </a:rPr>
              <a:t>)  (</a:t>
            </a:r>
            <a:r>
              <a:rPr lang="zh-CN" altLang="en-US" sz="1600" b="1" dirty="0">
                <a:latin typeface="宋体" panose="02010600030101010101" pitchFamily="2" charset="-122"/>
              </a:rPr>
              <a:t>多处理器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时延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、带宽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i="1" dirty="0">
                <a:latin typeface="+mn-lt"/>
              </a:rPr>
              <a:t>w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Cache</a:t>
            </a:r>
            <a:r>
              <a:rPr lang="zh-CN" altLang="en-US" sz="1800" b="1" dirty="0">
                <a:latin typeface="宋体" panose="02010600030101010101" pitchFamily="2" charset="-122"/>
              </a:rPr>
              <a:t>关注时延</a:t>
            </a:r>
            <a:r>
              <a:rPr lang="en-US" altLang="zh-CN" sz="1800" b="1" dirty="0">
                <a:latin typeface="宋体" panose="02010600030101010101" pitchFamily="2" charset="-122"/>
              </a:rPr>
              <a:t>,I/O</a:t>
            </a:r>
            <a:r>
              <a:rPr lang="zh-CN" altLang="en-US" sz="1800" b="1" dirty="0">
                <a:latin typeface="宋体" panose="02010600030101010101" pitchFamily="2" charset="-122"/>
              </a:rPr>
              <a:t>关注带宽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改进工艺、并行处理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多个</a:t>
            </a:r>
            <a:r>
              <a:rPr lang="en-US" altLang="zh-CN" sz="1800" b="1" dirty="0">
                <a:latin typeface="宋体" panose="02010600030101010101" pitchFamily="2" charset="-122"/>
              </a:rPr>
              <a:t>MEM)</a:t>
            </a:r>
            <a:r>
              <a:rPr lang="zh-CN" altLang="en-US" sz="2200" b="1" dirty="0">
                <a:latin typeface="宋体" panose="02010600030101010101" pitchFamily="2" charset="-122"/>
              </a:rPr>
              <a:t>、层次结构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多种</a:t>
            </a:r>
            <a:r>
              <a:rPr lang="en-US" altLang="zh-CN" sz="1800" b="1" dirty="0">
                <a:latin typeface="宋体" panose="02010600030101010101" pitchFamily="2" charset="-122"/>
              </a:rPr>
              <a:t>MEM)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   </a:t>
            </a:r>
            <a:r>
              <a:rPr lang="en-US" altLang="zh-CN" sz="1800" b="1" dirty="0">
                <a:latin typeface="宋体" panose="02010600030101010101" pitchFamily="2" charset="-122"/>
              </a:rPr>
              <a:t>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→如单体多字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</a:rPr>
              <a:t>、多体交叉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</a:rPr>
              <a:t>、多端口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</a:rPr>
              <a:t>内部，如</a:t>
            </a:r>
            <a:r>
              <a:rPr lang="en-US" altLang="zh-CN" sz="1800" b="1" dirty="0">
                <a:latin typeface="宋体" panose="02010600030101010101" pitchFamily="2" charset="-122"/>
              </a:rPr>
              <a:t>FPM DRAM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</a:rPr>
              <a:t>SDRAM</a:t>
            </a:r>
            <a:r>
              <a:rPr lang="zh-CN" altLang="en-US" sz="1800" b="1" dirty="0">
                <a:latin typeface="宋体" panose="02010600030101010101" pitchFamily="2" charset="-122"/>
              </a:rPr>
              <a:t>等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36000" y="1988840"/>
            <a:ext cx="3096136" cy="504056"/>
            <a:chOff x="3347968" y="4645413"/>
            <a:chExt cx="3096136" cy="504056"/>
          </a:xfrm>
        </p:grpSpPr>
        <p:sp>
          <p:nvSpPr>
            <p:cNvPr id="44" name="Rectangle 98"/>
            <p:cNvSpPr>
              <a:spLocks noChangeArrowheads="1"/>
            </p:cNvSpPr>
            <p:nvPr/>
          </p:nvSpPr>
          <p:spPr bwMode="auto">
            <a:xfrm>
              <a:off x="3347968" y="4645413"/>
              <a:ext cx="936000" cy="5040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5508104" y="4645413"/>
              <a:ext cx="936000" cy="50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配置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容量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en-US" altLang="zh-CN" sz="1600" b="1" u="none" dirty="0">
                  <a:latin typeface="+mn-ea"/>
                  <a:ea typeface="+mn-ea"/>
                </a:rPr>
                <a:t>(</a:t>
              </a:r>
              <a:r>
                <a:rPr lang="en-US" altLang="zh-CN" sz="1600" b="1" i="1" u="none" dirty="0" err="1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1600" b="1" u="none" dirty="0" err="1">
                  <a:latin typeface="+mn-ea"/>
                  <a:ea typeface="+mn-ea"/>
                </a:rPr>
                <a:t>×</a:t>
              </a:r>
              <a:r>
                <a:rPr lang="en-US" altLang="zh-CN" sz="1600" b="1" i="1" u="none" dirty="0" err="1">
                  <a:latin typeface="+mn-lt"/>
                </a:rPr>
                <a:t>w</a:t>
              </a:r>
              <a:r>
                <a:rPr lang="en-US" altLang="zh-CN" sz="1600" b="1" u="none" dirty="0">
                  <a:latin typeface="+mn-ea"/>
                  <a:ea typeface="+mn-ea"/>
                </a:rPr>
                <a:t>)</a:t>
              </a:r>
              <a:endParaRPr lang="en-US" altLang="zh-CN" sz="1600" b="1" i="1" u="none" dirty="0">
                <a:latin typeface="+mn-lt"/>
              </a:endParaRPr>
            </a:p>
          </p:txBody>
        </p:sp>
        <p:sp>
          <p:nvSpPr>
            <p:cNvPr id="46" name="Rectangle 99"/>
            <p:cNvSpPr>
              <a:spLocks noChangeArrowheads="1"/>
            </p:cNvSpPr>
            <p:nvPr/>
          </p:nvSpPr>
          <p:spPr bwMode="auto">
            <a:xfrm>
              <a:off x="4283968" y="4645469"/>
              <a:ext cx="1152000" cy="504000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右大括号 46"/>
            <p:cNvSpPr/>
            <p:nvPr/>
          </p:nvSpPr>
          <p:spPr bwMode="auto">
            <a:xfrm>
              <a:off x="5465156" y="4645413"/>
              <a:ext cx="71412" cy="468000"/>
            </a:xfrm>
            <a:prstGeom prst="righ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657208" y="1700808"/>
            <a:ext cx="5155048" cy="1728160"/>
            <a:chOff x="2369176" y="4364409"/>
            <a:chExt cx="5155048" cy="1728160"/>
          </a:xfrm>
        </p:grpSpPr>
        <p:sp>
          <p:nvSpPr>
            <p:cNvPr id="49" name="Text Box 127"/>
            <p:cNvSpPr txBox="1">
              <a:spLocks noChangeArrowheads="1"/>
            </p:cNvSpPr>
            <p:nvPr/>
          </p:nvSpPr>
          <p:spPr bwMode="auto">
            <a:xfrm>
              <a:off x="3023968" y="5804569"/>
              <a:ext cx="1260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spc="-100" dirty="0">
                  <a:solidFill>
                    <a:srgbClr val="CC3300"/>
                  </a:solidFill>
                  <a:latin typeface="宋体" panose="02010600030101010101" pitchFamily="2" charset="-122"/>
                </a:rPr>
                <a:t>主存地址位数</a:t>
              </a:r>
            </a:p>
          </p:txBody>
        </p:sp>
        <p:sp>
          <p:nvSpPr>
            <p:cNvPr id="50" name="Rectangle 104"/>
            <p:cNvSpPr>
              <a:spLocks noChangeArrowheads="1"/>
            </p:cNvSpPr>
            <p:nvPr/>
          </p:nvSpPr>
          <p:spPr bwMode="auto">
            <a:xfrm>
              <a:off x="4284096" y="4652441"/>
              <a:ext cx="1152000" cy="108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0" rIns="36000" bIns="180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u="none" baseline="-25000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51" name="Text Box 105"/>
            <p:cNvSpPr txBox="1">
              <a:spLocks noChangeArrowheads="1"/>
            </p:cNvSpPr>
            <p:nvPr/>
          </p:nvSpPr>
          <p:spPr bwMode="auto">
            <a:xfrm>
              <a:off x="4283696" y="4364409"/>
              <a:ext cx="1224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i="1" u="none" baseline="-20000" dirty="0">
                  <a:latin typeface="+mn-lt"/>
                </a:rPr>
                <a:t>w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-1 </a:t>
              </a:r>
              <a:r>
                <a:rPr lang="en-US" altLang="zh-CN" sz="1600" b="1" u="none" dirty="0"/>
                <a:t>   …    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52" name="Line 108"/>
            <p:cNvSpPr>
              <a:spLocks noChangeShapeType="1"/>
            </p:cNvSpPr>
            <p:nvPr/>
          </p:nvSpPr>
          <p:spPr bwMode="auto">
            <a:xfrm>
              <a:off x="4283249" y="5549195"/>
              <a:ext cx="115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09"/>
            <p:cNvSpPr>
              <a:spLocks noChangeShapeType="1"/>
            </p:cNvSpPr>
            <p:nvPr/>
          </p:nvSpPr>
          <p:spPr bwMode="auto">
            <a:xfrm>
              <a:off x="4499992" y="5552561"/>
              <a:ext cx="0" cy="18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10"/>
            <p:cNvSpPr>
              <a:spLocks noChangeShapeType="1"/>
            </p:cNvSpPr>
            <p:nvPr/>
          </p:nvSpPr>
          <p:spPr bwMode="auto">
            <a:xfrm>
              <a:off x="5220072" y="5552561"/>
              <a:ext cx="0" cy="18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12"/>
            <p:cNvSpPr txBox="1">
              <a:spLocks noChangeArrowheads="1"/>
            </p:cNvSpPr>
            <p:nvPr/>
          </p:nvSpPr>
          <p:spPr bwMode="auto">
            <a:xfrm>
              <a:off x="2484214" y="4436417"/>
              <a:ext cx="647626" cy="154803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主存地址空间</a:t>
              </a:r>
              <a:r>
                <a:rPr lang="en-US" altLang="zh-CN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 </a:t>
              </a:r>
              <a:endPara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  <a:p>
              <a:pPr algn="ctr">
                <a:spcBef>
                  <a:spcPts val="300"/>
                </a:spcBef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en-US" altLang="zh-CN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CPU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可寻址空间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56" name="Text Box 114"/>
            <p:cNvSpPr txBox="1">
              <a:spLocks noChangeArrowheads="1"/>
            </p:cNvSpPr>
            <p:nvPr/>
          </p:nvSpPr>
          <p:spPr bwMode="auto">
            <a:xfrm>
              <a:off x="4284104" y="5804569"/>
              <a:ext cx="1224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spc="-100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主存单元长度</a:t>
              </a:r>
            </a:p>
          </p:txBody>
        </p:sp>
        <p:sp>
          <p:nvSpPr>
            <p:cNvPr id="57" name="Line 116"/>
            <p:cNvSpPr>
              <a:spLocks noChangeShapeType="1"/>
            </p:cNvSpPr>
            <p:nvPr/>
          </p:nvSpPr>
          <p:spPr bwMode="auto">
            <a:xfrm flipV="1">
              <a:off x="4283250" y="4834219"/>
              <a:ext cx="11520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28"/>
            <p:cNvSpPr txBox="1">
              <a:spLocks noChangeArrowheads="1"/>
            </p:cNvSpPr>
            <p:nvPr/>
          </p:nvSpPr>
          <p:spPr bwMode="auto">
            <a:xfrm>
              <a:off x="3347864" y="4364409"/>
              <a:ext cx="936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i="1" u="none" baseline="-20000" dirty="0">
                  <a:latin typeface="+mn-lt"/>
                </a:rPr>
                <a:t>n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-1</a:t>
              </a:r>
              <a:r>
                <a:rPr lang="en-US" altLang="zh-CN" sz="1600" b="1" u="none" dirty="0"/>
                <a:t> …  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59" name="AutoShape 28"/>
            <p:cNvSpPr/>
            <p:nvPr/>
          </p:nvSpPr>
          <p:spPr bwMode="auto">
            <a:xfrm rot="16200000">
              <a:off x="4830553" y="5250847"/>
              <a:ext cx="73026" cy="1080000"/>
            </a:xfrm>
            <a:prstGeom prst="rightBrace">
              <a:avLst>
                <a:gd name="adj1" fmla="val 3102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AutoShape 41"/>
            <p:cNvSpPr/>
            <p:nvPr/>
          </p:nvSpPr>
          <p:spPr bwMode="auto">
            <a:xfrm rot="16200000">
              <a:off x="3743454" y="5358848"/>
              <a:ext cx="73028" cy="864000"/>
            </a:xfrm>
            <a:prstGeom prst="rightBrace">
              <a:avLst>
                <a:gd name="adj1" fmla="val 179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17"/>
            <p:cNvSpPr>
              <a:spLocks noChangeShapeType="1"/>
            </p:cNvSpPr>
            <p:nvPr/>
          </p:nvSpPr>
          <p:spPr bwMode="auto">
            <a:xfrm>
              <a:off x="4499992" y="4653136"/>
              <a:ext cx="0" cy="18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18"/>
            <p:cNvSpPr>
              <a:spLocks noChangeShapeType="1"/>
            </p:cNvSpPr>
            <p:nvPr/>
          </p:nvSpPr>
          <p:spPr bwMode="auto">
            <a:xfrm>
              <a:off x="5220072" y="4664634"/>
              <a:ext cx="0" cy="18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21"/>
            <p:cNvSpPr txBox="1">
              <a:spLocks noChangeArrowheads="1"/>
            </p:cNvSpPr>
            <p:nvPr/>
          </p:nvSpPr>
          <p:spPr bwMode="auto">
            <a:xfrm>
              <a:off x="3347968" y="4653136"/>
              <a:ext cx="936000" cy="10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0…00…0</a:t>
              </a:r>
            </a:p>
            <a:p>
              <a:pPr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 …   …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0…01…1 0…10…0</a:t>
              </a:r>
            </a:p>
            <a:p>
              <a:pPr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 …   …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1…11…1</a:t>
              </a:r>
            </a:p>
          </p:txBody>
        </p:sp>
        <p:sp>
          <p:nvSpPr>
            <p:cNvPr id="64" name="Text Box 80"/>
            <p:cNvSpPr txBox="1">
              <a:spLocks noChangeArrowheads="1"/>
            </p:cNvSpPr>
            <p:nvPr/>
          </p:nvSpPr>
          <p:spPr bwMode="auto">
            <a:xfrm>
              <a:off x="6588224" y="4940529"/>
              <a:ext cx="936000" cy="50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最大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容量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en-US" altLang="zh-CN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zh-CN" sz="1600" b="1" i="1" u="none" baseline="30000" dirty="0">
                  <a:solidFill>
                    <a:srgbClr val="FF3399"/>
                  </a:solidFill>
                  <a:latin typeface="+mn-lt"/>
                </a:rPr>
                <a:t>n</a:t>
              </a:r>
              <a:r>
                <a:rPr lang="en-US" altLang="zh-CN" sz="1600" b="1" u="none" dirty="0">
                  <a:latin typeface="+mn-ea"/>
                </a:rPr>
                <a:t>×</a:t>
              </a:r>
              <a:r>
                <a:rPr lang="en-US" altLang="zh-CN" sz="1600" b="1" i="1" u="none" dirty="0"/>
                <a:t>w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375840" y="5948585"/>
              <a:ext cx="648000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6" name="直接箭头连接符 67"/>
            <p:cNvCxnSpPr/>
            <p:nvPr/>
          </p:nvCxnSpPr>
          <p:spPr bwMode="auto">
            <a:xfrm rot="5400000">
              <a:off x="2117176" y="5552513"/>
              <a:ext cx="648000" cy="144000"/>
            </a:xfrm>
            <a:prstGeom prst="bentConnector3">
              <a:avLst>
                <a:gd name="adj1" fmla="val -1470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7" name="左大括号 66"/>
            <p:cNvSpPr/>
            <p:nvPr/>
          </p:nvSpPr>
          <p:spPr bwMode="auto">
            <a:xfrm>
              <a:off x="3131840" y="4664634"/>
              <a:ext cx="72008" cy="1080000"/>
            </a:xfrm>
            <a:prstGeom prst="lef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右大括号 67"/>
            <p:cNvSpPr/>
            <p:nvPr/>
          </p:nvSpPr>
          <p:spPr bwMode="auto">
            <a:xfrm>
              <a:off x="6516216" y="4652441"/>
              <a:ext cx="72008" cy="1080000"/>
            </a:xfrm>
            <a:prstGeom prst="rightBrace">
              <a:avLst>
                <a:gd name="adj1" fmla="val 28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626379" y="4186800"/>
            <a:ext cx="5402005" cy="648040"/>
            <a:chOff x="2842403" y="1916832"/>
            <a:chExt cx="5402005" cy="648040"/>
          </a:xfrm>
        </p:grpSpPr>
        <p:sp>
          <p:nvSpPr>
            <p:cNvPr id="71" name="Text Box 143"/>
            <p:cNvSpPr txBox="1">
              <a:spLocks noChangeArrowheads="1"/>
            </p:cNvSpPr>
            <p:nvPr/>
          </p:nvSpPr>
          <p:spPr bwMode="auto">
            <a:xfrm>
              <a:off x="7452408" y="1916832"/>
              <a:ext cx="79200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2" name="Text Box 143"/>
            <p:cNvSpPr txBox="1">
              <a:spLocks noChangeArrowheads="1"/>
            </p:cNvSpPr>
            <p:nvPr/>
          </p:nvSpPr>
          <p:spPr bwMode="auto">
            <a:xfrm>
              <a:off x="2843888" y="1916832"/>
              <a:ext cx="720000" cy="28791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CPU0</a:t>
              </a:r>
            </a:p>
          </p:txBody>
        </p:sp>
        <p:sp>
          <p:nvSpPr>
            <p:cNvPr id="73" name="Text Box 143"/>
            <p:cNvSpPr txBox="1">
              <a:spLocks noChangeArrowheads="1"/>
            </p:cNvSpPr>
            <p:nvPr/>
          </p:nvSpPr>
          <p:spPr bwMode="auto">
            <a:xfrm>
              <a:off x="2842403" y="2276872"/>
              <a:ext cx="720000" cy="28791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CPU1</a:t>
              </a:r>
            </a:p>
          </p:txBody>
        </p:sp>
        <p:sp>
          <p:nvSpPr>
            <p:cNvPr id="74" name="Text Box 143"/>
            <p:cNvSpPr txBox="1">
              <a:spLocks noChangeArrowheads="1"/>
            </p:cNvSpPr>
            <p:nvPr/>
          </p:nvSpPr>
          <p:spPr bwMode="auto">
            <a:xfrm>
              <a:off x="4068072" y="1916832"/>
              <a:ext cx="1224000" cy="64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连接通路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总线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网络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5" name="Line 159"/>
            <p:cNvSpPr>
              <a:spLocks noChangeShapeType="1"/>
            </p:cNvSpPr>
            <p:nvPr/>
          </p:nvSpPr>
          <p:spPr bwMode="auto">
            <a:xfrm>
              <a:off x="3563944" y="1988840"/>
              <a:ext cx="503998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59"/>
            <p:cNvSpPr>
              <a:spLocks noChangeShapeType="1"/>
            </p:cNvSpPr>
            <p:nvPr/>
          </p:nvSpPr>
          <p:spPr bwMode="auto">
            <a:xfrm>
              <a:off x="3563944" y="2132856"/>
              <a:ext cx="50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59"/>
            <p:cNvSpPr>
              <a:spLocks noChangeShapeType="1"/>
            </p:cNvSpPr>
            <p:nvPr/>
          </p:nvSpPr>
          <p:spPr bwMode="auto">
            <a:xfrm>
              <a:off x="3562403" y="2060848"/>
              <a:ext cx="505539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64"/>
            <p:cNvSpPr txBox="1">
              <a:spLocks noChangeArrowheads="1"/>
            </p:cNvSpPr>
            <p:nvPr/>
          </p:nvSpPr>
          <p:spPr bwMode="auto">
            <a:xfrm>
              <a:off x="5796244" y="1932456"/>
              <a:ext cx="1152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主存控制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器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9" name="Text Box 164"/>
            <p:cNvSpPr txBox="1">
              <a:spLocks noChangeArrowheads="1"/>
            </p:cNvSpPr>
            <p:nvPr/>
          </p:nvSpPr>
          <p:spPr bwMode="auto">
            <a:xfrm>
              <a:off x="5796244" y="2276840"/>
              <a:ext cx="1152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I/O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80" name="Text Box 143"/>
            <p:cNvSpPr txBox="1">
              <a:spLocks noChangeArrowheads="1"/>
            </p:cNvSpPr>
            <p:nvPr/>
          </p:nvSpPr>
          <p:spPr bwMode="auto">
            <a:xfrm>
              <a:off x="7452364" y="2276872"/>
              <a:ext cx="792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外设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81" name="Line 159"/>
            <p:cNvSpPr>
              <a:spLocks noChangeShapeType="1"/>
            </p:cNvSpPr>
            <p:nvPr/>
          </p:nvSpPr>
          <p:spPr bwMode="auto">
            <a:xfrm>
              <a:off x="3565429" y="2348880"/>
              <a:ext cx="503998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59"/>
            <p:cNvSpPr>
              <a:spLocks noChangeShapeType="1"/>
            </p:cNvSpPr>
            <p:nvPr/>
          </p:nvSpPr>
          <p:spPr bwMode="auto">
            <a:xfrm>
              <a:off x="3565429" y="2492896"/>
              <a:ext cx="50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59"/>
            <p:cNvSpPr>
              <a:spLocks noChangeShapeType="1"/>
            </p:cNvSpPr>
            <p:nvPr/>
          </p:nvSpPr>
          <p:spPr bwMode="auto">
            <a:xfrm>
              <a:off x="3563888" y="2420888"/>
              <a:ext cx="505539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59"/>
            <p:cNvSpPr>
              <a:spLocks noChangeShapeType="1"/>
            </p:cNvSpPr>
            <p:nvPr/>
          </p:nvSpPr>
          <p:spPr bwMode="auto">
            <a:xfrm>
              <a:off x="5292136" y="1988840"/>
              <a:ext cx="503998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59"/>
            <p:cNvSpPr>
              <a:spLocks noChangeShapeType="1"/>
            </p:cNvSpPr>
            <p:nvPr/>
          </p:nvSpPr>
          <p:spPr bwMode="auto">
            <a:xfrm>
              <a:off x="5292136" y="2132856"/>
              <a:ext cx="50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59"/>
            <p:cNvSpPr>
              <a:spLocks noChangeShapeType="1"/>
            </p:cNvSpPr>
            <p:nvPr/>
          </p:nvSpPr>
          <p:spPr bwMode="auto">
            <a:xfrm>
              <a:off x="5290595" y="2060848"/>
              <a:ext cx="505539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59"/>
            <p:cNvSpPr>
              <a:spLocks noChangeShapeType="1"/>
            </p:cNvSpPr>
            <p:nvPr/>
          </p:nvSpPr>
          <p:spPr bwMode="auto">
            <a:xfrm>
              <a:off x="5293621" y="2348880"/>
              <a:ext cx="503998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59"/>
            <p:cNvSpPr>
              <a:spLocks noChangeShapeType="1"/>
            </p:cNvSpPr>
            <p:nvPr/>
          </p:nvSpPr>
          <p:spPr bwMode="auto">
            <a:xfrm>
              <a:off x="5293621" y="2492896"/>
              <a:ext cx="50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59"/>
            <p:cNvSpPr>
              <a:spLocks noChangeShapeType="1"/>
            </p:cNvSpPr>
            <p:nvPr/>
          </p:nvSpPr>
          <p:spPr bwMode="auto">
            <a:xfrm>
              <a:off x="5292080" y="2420888"/>
              <a:ext cx="505539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59"/>
            <p:cNvSpPr>
              <a:spLocks noChangeShapeType="1"/>
            </p:cNvSpPr>
            <p:nvPr/>
          </p:nvSpPr>
          <p:spPr bwMode="auto">
            <a:xfrm>
              <a:off x="6949805" y="1988840"/>
              <a:ext cx="503998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59"/>
            <p:cNvSpPr>
              <a:spLocks noChangeShapeType="1"/>
            </p:cNvSpPr>
            <p:nvPr/>
          </p:nvSpPr>
          <p:spPr bwMode="auto">
            <a:xfrm>
              <a:off x="6949805" y="2132856"/>
              <a:ext cx="50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59"/>
            <p:cNvSpPr>
              <a:spLocks noChangeShapeType="1"/>
            </p:cNvSpPr>
            <p:nvPr/>
          </p:nvSpPr>
          <p:spPr bwMode="auto">
            <a:xfrm>
              <a:off x="6948264" y="2060848"/>
              <a:ext cx="505539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59"/>
            <p:cNvSpPr>
              <a:spLocks noChangeShapeType="1"/>
            </p:cNvSpPr>
            <p:nvPr/>
          </p:nvSpPr>
          <p:spPr bwMode="auto">
            <a:xfrm>
              <a:off x="6951290" y="2492896"/>
              <a:ext cx="50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59"/>
            <p:cNvSpPr>
              <a:spLocks noChangeShapeType="1"/>
            </p:cNvSpPr>
            <p:nvPr/>
          </p:nvSpPr>
          <p:spPr bwMode="auto">
            <a:xfrm>
              <a:off x="6949749" y="2420888"/>
              <a:ext cx="505539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CE6BF0-E406-40AE-9937-B1E74363724A}"/>
              </a:ext>
            </a:extLst>
          </p:cNvPr>
          <p:cNvGrpSpPr/>
          <p:nvPr/>
        </p:nvGrpSpPr>
        <p:grpSpPr>
          <a:xfrm>
            <a:off x="2267224" y="3858812"/>
            <a:ext cx="4145544" cy="1548387"/>
            <a:chOff x="2267224" y="3858812"/>
            <a:chExt cx="4145544" cy="1548387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0065B90-0B37-40A3-B3E0-2E963FDDD8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44500" y="3859199"/>
              <a:ext cx="756000" cy="154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164A2F83-B23F-4797-8B18-F4B613C855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6768" y="3858812"/>
              <a:ext cx="756000" cy="154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B7B3AC49-3070-437D-90A4-B90AFD5B90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59999" y="5248981"/>
              <a:ext cx="50400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2BE1E3B-7E01-4AFB-954D-C78705AA5B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7224" y="5248981"/>
              <a:ext cx="461984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auto">
          <a:xfrm>
            <a:off x="214282" y="2060848"/>
            <a:ext cx="2557518" cy="4123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*单字单字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性能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*单体多字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性能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1403648" y="2060848"/>
            <a:ext cx="7560840" cy="44550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zh-CN" altLang="en-US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lt"/>
              </a:rPr>
              <a:t>即</a:t>
            </a:r>
            <a:r>
              <a:rPr lang="en-US" altLang="zh-CN" sz="2200" b="1" i="1" dirty="0">
                <a:latin typeface="+mn-lt"/>
              </a:rPr>
              <a:t>W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w</a:t>
            </a:r>
            <a:r>
              <a:rPr lang="zh-CN" altLang="en-US" sz="2200" b="1" dirty="0">
                <a:latin typeface="宋体" panose="02010600030101010101" pitchFamily="2" charset="-122"/>
              </a:rPr>
              <a:t>，可访问</a:t>
            </a:r>
            <a:r>
              <a:rPr lang="en-US" altLang="zh-CN" sz="2200" b="1" i="1" dirty="0"/>
              <a:t>w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zh-CN" altLang="en-US" sz="2200" b="1" dirty="0">
                <a:latin typeface="+mn-ea"/>
              </a:rPr>
              <a:t>次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设存储周期为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719455" indent="-71945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latin typeface="宋体" panose="02010600030101010101" pitchFamily="2" charset="-122"/>
              </a:rPr>
              <a:t>时延差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+mn-ea"/>
              </a:rPr>
              <a:t>＝</a:t>
            </a:r>
            <a:r>
              <a:rPr lang="en-US" altLang="zh-CN" sz="1800" b="1" i="1" dirty="0">
                <a:solidFill>
                  <a:srgbClr val="990099"/>
                </a:solidFill>
              </a:rPr>
              <a:t>n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、带宽低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B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>
                <a:latin typeface="+mn-lt"/>
              </a:rPr>
              <a:t>w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1600" b="1" dirty="0">
                <a:latin typeface="宋体" panose="02010600030101010101" pitchFamily="2" charset="-122"/>
              </a:rPr>
              <a:t>←访问</a:t>
            </a:r>
            <a:r>
              <a:rPr lang="en-US" altLang="zh-CN" sz="1600" b="1" i="1" dirty="0">
                <a:latin typeface="+mn-lt"/>
              </a:rPr>
              <a:t>n</a:t>
            </a:r>
            <a:r>
              <a:rPr lang="zh-CN" altLang="en-US" sz="1600" b="1" dirty="0">
                <a:latin typeface="宋体" panose="02010600030101010101" pitchFamily="2" charset="-122"/>
              </a:rPr>
              <a:t>个单元时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marL="719455" indent="-719455">
              <a:lnSpc>
                <a:spcPct val="105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某主存</a:t>
            </a:r>
            <a:r>
              <a:rPr lang="en-US" altLang="zh-CN" sz="2000" b="1" i="1" dirty="0">
                <a:latin typeface="+mn-lt"/>
              </a:rPr>
              <a:t>W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8B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i="1" dirty="0"/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地址锁存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>
                <a:latin typeface="宋体" panose="02010600030101010101" pitchFamily="2" charset="-122"/>
              </a:rPr>
              <a:t>+12Tc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矩阵存取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>
                <a:latin typeface="宋体" panose="02010600030101010101" pitchFamily="2" charset="-122"/>
              </a:rPr>
              <a:t>+1Tc</a:t>
            </a:r>
            <a:r>
              <a:rPr lang="en-US" altLang="zh-CN" sz="1800" b="1" dirty="0">
                <a:latin typeface="宋体" panose="02010600030101010101" pitchFamily="2" charset="-122"/>
              </a:rPr>
              <a:t>(I/O)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i="1" dirty="0">
                <a:latin typeface="+mn-lt"/>
              </a:rPr>
              <a:t>S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块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32B</a:t>
            </a:r>
            <a:r>
              <a:rPr lang="zh-CN" altLang="en-US" sz="2000" b="1" dirty="0">
                <a:latin typeface="宋体" panose="02010600030101010101" pitchFamily="2" charset="-122"/>
              </a:rPr>
              <a:t>，则</a:t>
            </a:r>
            <a:r>
              <a:rPr lang="en-US" altLang="zh-CN" sz="2000" b="1" i="1" dirty="0">
                <a:latin typeface="+mn-lt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调块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(1+12+1+T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传输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宋体" panose="02010600030101010101" pitchFamily="2" charset="-122"/>
              </a:rPr>
              <a:t>56Tc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即</a:t>
            </a:r>
            <a:r>
              <a:rPr lang="en-US" altLang="zh-CN" sz="2200" b="1" i="1" dirty="0"/>
              <a:t>W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en-US" altLang="zh-CN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i="1" dirty="0"/>
              <a:t>w</a:t>
            </a:r>
            <a:r>
              <a:rPr lang="zh-CN" altLang="en-US" sz="2200" b="1" dirty="0">
                <a:latin typeface="宋体" panose="02010600030101010101" pitchFamily="2" charset="-122"/>
              </a:rPr>
              <a:t>，可访问</a:t>
            </a:r>
            <a:r>
              <a:rPr lang="en-US" altLang="zh-CN" sz="2200" b="1" i="1" dirty="0"/>
              <a:t>n</a:t>
            </a:r>
            <a:r>
              <a:rPr lang="en-US" altLang="zh-CN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i="1" dirty="0"/>
              <a:t>w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(1</a:t>
            </a: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i="1" dirty="0"/>
              <a:t>n</a:t>
            </a:r>
            <a:r>
              <a:rPr lang="zh-CN" altLang="en-US" sz="1800" b="1" dirty="0">
                <a:latin typeface="+mn-ea"/>
              </a:rPr>
              <a:t>≤</a:t>
            </a:r>
            <a:r>
              <a:rPr lang="en-US" altLang="zh-CN" sz="1800" b="1" i="1" dirty="0"/>
              <a:t>m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u="sng" dirty="0">
                <a:latin typeface="宋体" panose="02010600030101010101" pitchFamily="2" charset="-122"/>
              </a:rPr>
              <a:t>读时</a:t>
            </a:r>
            <a:r>
              <a:rPr lang="zh-CN" altLang="en-US" sz="2200" b="1" dirty="0">
                <a:latin typeface="宋体" panose="02010600030101010101" pitchFamily="2" charset="-122"/>
              </a:rPr>
              <a:t>同时取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>
                <a:latin typeface="+mn-lt"/>
              </a:rPr>
              <a:t>W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、分时输出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*</a:t>
            </a:r>
            <a:r>
              <a:rPr lang="en-US" altLang="zh-CN" sz="1800" b="1" i="1" dirty="0"/>
              <a:t>w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；    </a:t>
            </a:r>
            <a:r>
              <a:rPr lang="zh-CN" altLang="en-US" sz="1800" b="1" dirty="0">
                <a:latin typeface="宋体" panose="02010600030101010101" pitchFamily="2" charset="-122"/>
              </a:rPr>
              <a:t>←常设置缓冲器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u="sng" dirty="0">
                <a:latin typeface="宋体" panose="02010600030101010101" pitchFamily="2" charset="-122"/>
              </a:rPr>
              <a:t>写时</a:t>
            </a:r>
            <a:r>
              <a:rPr lang="zh-CN" altLang="en-US" sz="2200" b="1" dirty="0">
                <a:latin typeface="宋体" panose="02010600030101010101" pitchFamily="2" charset="-122"/>
              </a:rPr>
              <a:t>同时取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/>
              <a:t>W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、分时修改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*</a:t>
            </a:r>
            <a:r>
              <a:rPr lang="en-US" altLang="zh-CN" sz="1800" b="1" i="1" dirty="0"/>
              <a:t>w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、同时存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/>
              <a:t>W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读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较好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写</a:t>
            </a:r>
            <a:r>
              <a:rPr lang="zh-CN" altLang="en-US" sz="2200" b="1" dirty="0">
                <a:solidFill>
                  <a:srgbClr val="990099"/>
                </a:solidFill>
                <a:latin typeface="+mn-lt"/>
              </a:rPr>
              <a:t>略大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solidFill>
                  <a:srgbClr val="990099"/>
                </a:solidFill>
              </a:rPr>
              <a:t>n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i="1" dirty="0">
                <a:solidFill>
                  <a:srgbClr val="990099"/>
                </a:solidFill>
              </a:rPr>
              <a:t>w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，功耗大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990099"/>
                </a:solidFill>
                <a:latin typeface="+mn-lt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个字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中</a:t>
            </a:r>
            <a:r>
              <a:rPr lang="en-US" altLang="zh-CN" sz="2000" b="1" i="1" dirty="0"/>
              <a:t>W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32B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+mn-lt"/>
              </a:rPr>
              <a:t>w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8B</a:t>
            </a:r>
            <a:r>
              <a:rPr lang="zh-CN" altLang="en-US" sz="2000" b="1" dirty="0">
                <a:latin typeface="宋体" panose="02010600030101010101" pitchFamily="2" charset="-122"/>
              </a:rPr>
              <a:t>时，</a:t>
            </a:r>
            <a:r>
              <a:rPr lang="en-US" altLang="zh-CN" sz="2000" b="1" i="1" dirty="0"/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调块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1+12+1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4+T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传输</a:t>
            </a:r>
            <a:r>
              <a:rPr lang="zh-CN" altLang="en-US" sz="2000" b="1" dirty="0">
                <a:latin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宋体" panose="02010600030101010101" pitchFamily="2" charset="-122"/>
              </a:rPr>
              <a:t>17Tc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200" b="1" dirty="0">
                <a:latin typeface="宋体" panose="02010600030101010101" pitchFamily="2" charset="-122"/>
              </a:rPr>
              <a:t>DDR2 SDRAM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Flash</a:t>
            </a:r>
            <a:r>
              <a:rPr lang="zh-CN" altLang="en-US" sz="2200" b="1" dirty="0">
                <a:latin typeface="宋体" panose="02010600030101010101" pitchFamily="2" charset="-122"/>
              </a:rPr>
              <a:t>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   (</a:t>
            </a:r>
            <a:r>
              <a:rPr lang="en-US" altLang="zh-CN" sz="1600" b="1" i="1" dirty="0">
                <a:latin typeface="+mn-lt"/>
              </a:rPr>
              <a:t>W</a:t>
            </a:r>
            <a:r>
              <a:rPr lang="en-US" altLang="zh-CN" sz="1600" b="1" dirty="0">
                <a:latin typeface="宋体" panose="02010600030101010101" pitchFamily="2" charset="-122"/>
              </a:rPr>
              <a:t>=512B)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214282" y="371187"/>
            <a:ext cx="8678198" cy="1745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、单体多字存储器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存储体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具有地址译码器、读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写电路的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模块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芯片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存储字长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记为</a:t>
            </a:r>
            <a:r>
              <a:rPr lang="en-US" altLang="zh-CN" sz="2000" b="1" i="1" dirty="0">
                <a:solidFill>
                  <a:srgbClr val="990099"/>
                </a:solidFill>
              </a:rPr>
              <a:t>W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即存储单元长度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←内部，矩阵存取单位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记为</a:t>
            </a:r>
            <a:r>
              <a:rPr lang="en-US" altLang="zh-CN" sz="2000" b="1" i="1" dirty="0">
                <a:solidFill>
                  <a:srgbClr val="990099"/>
                </a:solidFill>
                <a:latin typeface="+mn-lt"/>
              </a:rPr>
              <a:t>w</a:t>
            </a:r>
            <a:r>
              <a:rPr lang="en-US" altLang="zh-CN" sz="2000" b="1" spc="300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即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宽度</a:t>
            </a:r>
            <a:r>
              <a:rPr lang="zh-CN" altLang="en-US" sz="2000" b="1" spc="180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latin typeface="宋体" panose="02010600030101010101" pitchFamily="2" charset="-122"/>
              </a:rPr>
              <a:t>可≠</a:t>
            </a:r>
            <a:r>
              <a:rPr lang="en-US" altLang="zh-CN" sz="2000" b="1" i="1" dirty="0">
                <a:latin typeface="+mn-lt"/>
              </a:rPr>
              <a:t>W</a:t>
            </a:r>
            <a:r>
              <a:rPr lang="en-US" altLang="zh-CN" sz="2000" b="1" dirty="0">
                <a:latin typeface="宋体" panose="02010600030101010101" pitchFamily="2" charset="-122"/>
              </a:rPr>
              <a:t>    </a:t>
            </a:r>
            <a:r>
              <a:rPr lang="zh-CN" altLang="en-US" sz="1800" b="1" dirty="0">
                <a:latin typeface="宋体" panose="02010600030101010101" pitchFamily="2" charset="-122"/>
              </a:rPr>
              <a:t>←外部，最小访问单位</a:t>
            </a:r>
            <a:endParaRPr lang="zh-CN" altLang="en-US" sz="1800" b="1" i="1" dirty="0">
              <a:latin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644096" y="4509120"/>
            <a:ext cx="756000" cy="57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35" name="组合 34"/>
          <p:cNvGrpSpPr/>
          <p:nvPr/>
        </p:nvGrpSpPr>
        <p:grpSpPr>
          <a:xfrm>
            <a:off x="4860032" y="5805264"/>
            <a:ext cx="3888424" cy="396000"/>
            <a:chOff x="2483768" y="2330517"/>
            <a:chExt cx="3888424" cy="396000"/>
          </a:xfrm>
        </p:grpSpPr>
        <p:sp>
          <p:nvSpPr>
            <p:cNvPr id="36" name="Rectangle 414"/>
            <p:cNvSpPr>
              <a:spLocks noChangeArrowheads="1"/>
            </p:cNvSpPr>
            <p:nvPr/>
          </p:nvSpPr>
          <p:spPr bwMode="auto">
            <a:xfrm>
              <a:off x="2483768" y="2330517"/>
              <a:ext cx="3456000" cy="39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416"/>
            <p:cNvSpPr txBox="1">
              <a:spLocks noChangeArrowheads="1"/>
            </p:cNvSpPr>
            <p:nvPr/>
          </p:nvSpPr>
          <p:spPr bwMode="auto">
            <a:xfrm>
              <a:off x="2555776" y="2420920"/>
              <a:ext cx="1656000" cy="252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/>
                <a:t>存储体</a:t>
              </a:r>
              <a:r>
                <a:rPr lang="en-US" altLang="zh-CN" sz="1600" b="1" u="none" dirty="0">
                  <a:latin typeface="+mn-ea"/>
                  <a:ea typeface="+mn-ea"/>
                </a:rPr>
                <a:t>(</a:t>
              </a:r>
              <a:r>
                <a:rPr lang="en-US" altLang="zh-CN" sz="1600" b="1" dirty="0">
                  <a:solidFill>
                    <a:srgbClr val="CC3300"/>
                  </a:solidFill>
                  <a:latin typeface="+mn-ea"/>
                </a:rPr>
                <a:t>N</a:t>
              </a:r>
              <a:r>
                <a:rPr lang="en-US" altLang="zh-CN" sz="1600" b="1" dirty="0">
                  <a:solidFill>
                    <a:srgbClr val="CC3300"/>
                  </a:solidFill>
                </a:rPr>
                <a:t>×4</a:t>
              </a:r>
              <a:r>
                <a:rPr lang="en-US" altLang="zh-CN" sz="1600" b="1" i="1" dirty="0">
                  <a:solidFill>
                    <a:srgbClr val="CC3300"/>
                  </a:solidFill>
                </a:rPr>
                <a:t>w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en-US" altLang="zh-CN" sz="1600" b="1" u="none" dirty="0">
                <a:latin typeface="+mn-ea"/>
                <a:ea typeface="+mn-ea"/>
              </a:endParaRPr>
            </a:p>
          </p:txBody>
        </p:sp>
        <p:sp>
          <p:nvSpPr>
            <p:cNvPr id="38" name="Text Box 417"/>
            <p:cNvSpPr txBox="1">
              <a:spLocks noChangeArrowheads="1"/>
            </p:cNvSpPr>
            <p:nvPr/>
          </p:nvSpPr>
          <p:spPr bwMode="auto">
            <a:xfrm>
              <a:off x="4788024" y="2384920"/>
              <a:ext cx="1008088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I/O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缓冲</a:t>
              </a:r>
            </a:p>
          </p:txBody>
        </p:sp>
        <p:sp>
          <p:nvSpPr>
            <p:cNvPr id="39" name="Line 418"/>
            <p:cNvSpPr>
              <a:spLocks noChangeShapeType="1"/>
            </p:cNvSpPr>
            <p:nvPr/>
          </p:nvSpPr>
          <p:spPr bwMode="auto">
            <a:xfrm flipV="1">
              <a:off x="4212480" y="2565431"/>
              <a:ext cx="576000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29"/>
            <p:cNvSpPr>
              <a:spLocks noChangeShapeType="1"/>
            </p:cNvSpPr>
            <p:nvPr/>
          </p:nvSpPr>
          <p:spPr bwMode="auto">
            <a:xfrm flipH="1">
              <a:off x="4572570" y="2493770"/>
              <a:ext cx="71438" cy="108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435"/>
            <p:cNvSpPr txBox="1">
              <a:spLocks noChangeArrowheads="1"/>
            </p:cNvSpPr>
            <p:nvPr/>
          </p:nvSpPr>
          <p:spPr bwMode="auto">
            <a:xfrm>
              <a:off x="6012184" y="2330541"/>
              <a:ext cx="21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i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42" name="Line 436"/>
            <p:cNvSpPr>
              <a:spLocks noChangeShapeType="1"/>
            </p:cNvSpPr>
            <p:nvPr/>
          </p:nvSpPr>
          <p:spPr bwMode="auto">
            <a:xfrm flipH="1">
              <a:off x="6156746" y="249377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3"/>
            <p:cNvSpPr>
              <a:spLocks noChangeShapeType="1"/>
            </p:cNvSpPr>
            <p:nvPr/>
          </p:nvSpPr>
          <p:spPr bwMode="auto">
            <a:xfrm>
              <a:off x="5796192" y="2564638"/>
              <a:ext cx="5760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424"/>
            <p:cNvSpPr txBox="1">
              <a:spLocks noChangeArrowheads="1"/>
            </p:cNvSpPr>
            <p:nvPr/>
          </p:nvSpPr>
          <p:spPr bwMode="auto">
            <a:xfrm>
              <a:off x="4283968" y="2330541"/>
              <a:ext cx="359274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4</a:t>
              </a:r>
              <a:r>
                <a:rPr lang="en-US" altLang="zh-CN" sz="1600" b="1" i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4460299" cy="3650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、层次结构的引入</a:t>
            </a:r>
            <a:endParaRPr lang="en-US" altLang="zh-CN" b="1" u="none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*MEM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的用户需求：</a:t>
            </a: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*MEM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的用户需求解决方案：</a:t>
            </a:r>
            <a:endParaRPr lang="zh-CN" altLang="en-US" sz="2200" b="1" u="none" dirty="0">
              <a:latin typeface="宋体" panose="02010600030101010101" pitchFamily="2" charset="-122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79388" y="1483598"/>
            <a:ext cx="8785225" cy="20894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程序访问的局部性原理：</a:t>
            </a: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    程序运行时，指令和数据访问所呈现出的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相对</a:t>
            </a:r>
            <a:r>
              <a:rPr lang="zh-CN" altLang="en-US" sz="2200" b="1" dirty="0">
                <a:solidFill>
                  <a:srgbClr val="990099"/>
                </a:solidFill>
              </a:rPr>
              <a:t>簇聚</a:t>
            </a:r>
            <a:r>
              <a:rPr lang="zh-CN" altLang="en-US" sz="2200" b="1" u="none" dirty="0"/>
              <a:t>现象</a:t>
            </a:r>
            <a:endParaRPr lang="en-US" altLang="zh-CN" sz="2200" b="1" u="none" dirty="0"/>
          </a:p>
          <a:p>
            <a:pPr>
              <a:lnSpc>
                <a:spcPct val="105000"/>
              </a:lnSpc>
            </a:pPr>
            <a:r>
              <a:rPr lang="zh-CN" altLang="en-US" sz="1800" b="1" u="none" dirty="0">
                <a:latin typeface="宋体" panose="02010600030101010101" pitchFamily="2" charset="-122"/>
              </a:rPr>
              <a:t>               示例：</a:t>
            </a:r>
            <a:r>
              <a:rPr lang="en-US" altLang="zh-CN" sz="1800" b="1" u="none" dirty="0">
                <a:latin typeface="宋体" panose="02010600030101010101" pitchFamily="2" charset="-122"/>
              </a:rPr>
              <a:t>for (</a:t>
            </a:r>
            <a:r>
              <a:rPr lang="en-US" altLang="zh-CN" sz="1800" b="1" u="none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u="none" dirty="0">
                <a:latin typeface="宋体" panose="02010600030101010101" pitchFamily="2" charset="-122"/>
              </a:rPr>
              <a:t>=0</a:t>
            </a:r>
            <a:r>
              <a:rPr lang="zh-CN" altLang="en-US" sz="1800" b="1" u="none" dirty="0">
                <a:latin typeface="宋体" panose="02010600030101010101" pitchFamily="2" charset="-122"/>
              </a:rPr>
              <a:t>；</a:t>
            </a:r>
            <a:r>
              <a:rPr lang="en-US" altLang="zh-CN" sz="1800" b="1" u="none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u="none" dirty="0">
                <a:latin typeface="宋体" panose="02010600030101010101" pitchFamily="2" charset="-122"/>
              </a:rPr>
              <a:t>&lt;n</a:t>
            </a:r>
            <a:r>
              <a:rPr lang="zh-CN" altLang="en-US" sz="1800" b="1" u="none" dirty="0">
                <a:latin typeface="宋体" panose="02010600030101010101" pitchFamily="2" charset="-122"/>
              </a:rPr>
              <a:t>；</a:t>
            </a:r>
            <a:r>
              <a:rPr lang="en-US" altLang="zh-CN" sz="1800" b="1" u="none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u="none" dirty="0">
                <a:latin typeface="宋体" panose="02010600030101010101" pitchFamily="2" charset="-122"/>
              </a:rPr>
              <a:t>++) S=</a:t>
            </a:r>
            <a:r>
              <a:rPr lang="en-US" altLang="zh-CN" sz="18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S</a:t>
            </a:r>
            <a:r>
              <a:rPr lang="en-US" altLang="zh-CN" sz="1800" b="1" u="none" dirty="0">
                <a:latin typeface="宋体" panose="02010600030101010101" pitchFamily="2" charset="-122"/>
              </a:rPr>
              <a:t>+</a:t>
            </a:r>
            <a:r>
              <a:rPr lang="en-US" altLang="zh-CN" sz="18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A[</a:t>
            </a:r>
            <a:r>
              <a:rPr lang="en-US" altLang="zh-CN" sz="18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i</a:t>
            </a:r>
            <a:r>
              <a:rPr lang="en-US" altLang="zh-CN" sz="18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]</a:t>
            </a:r>
            <a:r>
              <a:rPr lang="zh-CN" altLang="en-US" sz="1800" b="1" u="none" dirty="0">
                <a:latin typeface="宋体" panose="02010600030101010101" pitchFamily="2" charset="-122"/>
              </a:rPr>
              <a:t>；</a:t>
            </a:r>
            <a:endParaRPr lang="en-US" altLang="zh-CN" b="1" u="none" dirty="0"/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时间局部性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空间局部性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2627784" y="764704"/>
            <a:ext cx="4176464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大容量、高速度、低价格</a:t>
            </a:r>
            <a:endParaRPr lang="en-US" altLang="zh-CN" sz="2200" b="1" u="none" dirty="0">
              <a:latin typeface="宋体" panose="02010600030101010101" pitchFamily="2" charset="-122"/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619547" y="2602800"/>
            <a:ext cx="7056909" cy="9180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200" b="1" u="none" dirty="0">
                <a:latin typeface="宋体" panose="02010600030101010101" pitchFamily="2" charset="-122"/>
              </a:rPr>
              <a:t>最近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访问过的信息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，将再次被访问</a:t>
            </a: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200" b="1" u="none" dirty="0">
                <a:latin typeface="宋体" panose="02010600030101010101" pitchFamily="2" charset="-122"/>
              </a:rPr>
              <a:t>最近访问信息的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相邻信息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，将很快被访问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1840" y="1159200"/>
            <a:ext cx="2376262" cy="348333"/>
            <a:chOff x="3203850" y="1915974"/>
            <a:chExt cx="2376262" cy="348333"/>
          </a:xfrm>
        </p:grpSpPr>
        <p:sp>
          <p:nvSpPr>
            <p:cNvPr id="14" name="Text Box 170"/>
            <p:cNvSpPr txBox="1">
              <a:spLocks noChangeArrowheads="1"/>
            </p:cNvSpPr>
            <p:nvPr/>
          </p:nvSpPr>
          <p:spPr bwMode="auto">
            <a:xfrm>
              <a:off x="3563888" y="1963710"/>
              <a:ext cx="1798038" cy="30059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×          ×</a:t>
              </a:r>
              <a:endPara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5" name="直接连接符 2"/>
            <p:cNvCxnSpPr/>
            <p:nvPr/>
          </p:nvCxnSpPr>
          <p:spPr bwMode="auto">
            <a:xfrm rot="10800000">
              <a:off x="3203850" y="1915977"/>
              <a:ext cx="1008111" cy="204315"/>
            </a:xfrm>
            <a:prstGeom prst="bentConnector3">
              <a:avLst>
                <a:gd name="adj1" fmla="val 9996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199940" y="1915974"/>
              <a:ext cx="0" cy="20431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直接连接符 2"/>
            <p:cNvCxnSpPr/>
            <p:nvPr/>
          </p:nvCxnSpPr>
          <p:spPr bwMode="auto">
            <a:xfrm rot="10800000">
              <a:off x="4572000" y="1916836"/>
              <a:ext cx="1008112" cy="203457"/>
            </a:xfrm>
            <a:prstGeom prst="bentConnector3">
              <a:avLst>
                <a:gd name="adj1" fmla="val 9996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5580112" y="1916833"/>
              <a:ext cx="0" cy="20345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7" name="Text Box 170">
            <a:extLst>
              <a:ext uri="{FF2B5EF4-FFF2-40B4-BE49-F238E27FC236}">
                <a16:creationId xmlns:a16="http://schemas.microsoft.com/office/drawing/2014/main" id="{65C431DA-10A1-47C4-8356-C807E0D52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5332" y="5399968"/>
            <a:ext cx="864000" cy="288000"/>
          </a:xfrm>
          <a:prstGeom prst="rect">
            <a:avLst/>
          </a:prstGeom>
          <a:solidFill>
            <a:srgbClr val="FFCC99"/>
          </a:solidFill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endParaRPr lang="zh-CN" altLang="en-US" sz="1800" b="1" u="none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Text Box 170">
            <a:extLst>
              <a:ext uri="{FF2B5EF4-FFF2-40B4-BE49-F238E27FC236}">
                <a16:creationId xmlns:a16="http://schemas.microsoft.com/office/drawing/2014/main" id="{20B94DE1-EE81-42CE-9A10-2090351B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581128"/>
            <a:ext cx="1152000" cy="288000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endParaRPr lang="zh-CN" altLang="en-US" sz="1800" b="1" u="none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Text Box 170">
            <a:extLst>
              <a:ext uri="{FF2B5EF4-FFF2-40B4-BE49-F238E27FC236}">
                <a16:creationId xmlns:a16="http://schemas.microsoft.com/office/drawing/2014/main" id="{C8BAF9F3-5B11-4EAC-AC27-62A639CA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5013176"/>
            <a:ext cx="864000" cy="288000"/>
          </a:xfrm>
          <a:prstGeom prst="rect">
            <a:avLst/>
          </a:prstGeom>
          <a:solidFill>
            <a:srgbClr val="FFCC99"/>
          </a:solidFill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endParaRPr lang="zh-CN" altLang="en-US" sz="1800" b="1" u="none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A28B185-C2A9-43B3-A6FF-E5463B25C7F9}"/>
              </a:ext>
            </a:extLst>
          </p:cNvPr>
          <p:cNvGrpSpPr/>
          <p:nvPr/>
        </p:nvGrpSpPr>
        <p:grpSpPr>
          <a:xfrm>
            <a:off x="4572000" y="3717032"/>
            <a:ext cx="1836000" cy="360040"/>
            <a:chOff x="4959149" y="4502635"/>
            <a:chExt cx="1986955" cy="360040"/>
          </a:xfrm>
        </p:grpSpPr>
        <p:sp>
          <p:nvSpPr>
            <p:cNvPr id="53" name="下弧形箭头 58">
              <a:extLst>
                <a:ext uri="{FF2B5EF4-FFF2-40B4-BE49-F238E27FC236}">
                  <a16:creationId xmlns:a16="http://schemas.microsoft.com/office/drawing/2014/main" id="{25C234C7-5BAD-4F36-A143-A7DD5683A435}"/>
                </a:ext>
              </a:extLst>
            </p:cNvPr>
            <p:cNvSpPr/>
            <p:nvPr/>
          </p:nvSpPr>
          <p:spPr bwMode="auto">
            <a:xfrm rot="10800000">
              <a:off x="4959149" y="4502635"/>
              <a:ext cx="1986955" cy="360040"/>
            </a:xfrm>
            <a:prstGeom prst="curved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 Box 170">
              <a:extLst>
                <a:ext uri="{FF2B5EF4-FFF2-40B4-BE49-F238E27FC236}">
                  <a16:creationId xmlns:a16="http://schemas.microsoft.com/office/drawing/2014/main" id="{933D8390-5F94-4E23-9670-1481B6716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5875" y="4502635"/>
              <a:ext cx="362200" cy="30059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②</a:t>
              </a:r>
            </a:p>
          </p:txBody>
        </p:sp>
      </p:grpSp>
      <p:sp>
        <p:nvSpPr>
          <p:cNvPr id="55" name="Text Box 170">
            <a:extLst>
              <a:ext uri="{FF2B5EF4-FFF2-40B4-BE49-F238E27FC236}">
                <a16:creationId xmlns:a16="http://schemas.microsoft.com/office/drawing/2014/main" id="{D06D785B-0DE7-4534-B089-A46A6BA88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4005064"/>
            <a:ext cx="1656184" cy="36004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2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层次结构</a:t>
            </a:r>
            <a:r>
              <a:rPr lang="zh-CN" altLang="en-US" sz="2200" b="1" u="none" dirty="0">
                <a:latin typeface="宋体" panose="02010600030101010101" pitchFamily="2" charset="-122"/>
              </a:rPr>
              <a:t>的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BC9AB7A-DEFB-417E-A067-8D66FB006042}"/>
              </a:ext>
            </a:extLst>
          </p:cNvPr>
          <p:cNvGrpSpPr/>
          <p:nvPr/>
        </p:nvGrpSpPr>
        <p:grpSpPr>
          <a:xfrm>
            <a:off x="6734401" y="4064388"/>
            <a:ext cx="1944216" cy="432048"/>
            <a:chOff x="6876256" y="4509120"/>
            <a:chExt cx="1944216" cy="432048"/>
          </a:xfrm>
        </p:grpSpPr>
        <p:sp>
          <p:nvSpPr>
            <p:cNvPr id="57" name="Text Box 127">
              <a:extLst>
                <a:ext uri="{FF2B5EF4-FFF2-40B4-BE49-F238E27FC236}">
                  <a16:creationId xmlns:a16="http://schemas.microsoft.com/office/drawing/2014/main" id="{40F49E9F-79D3-406B-854D-87DFCB41A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472" y="4509120"/>
              <a:ext cx="1296000" cy="288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33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利用局部性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2E443DF-3B76-4149-BF02-547427FC815F}"/>
                </a:ext>
              </a:extLst>
            </p:cNvPr>
            <p:cNvCxnSpPr/>
            <p:nvPr/>
          </p:nvCxnSpPr>
          <p:spPr bwMode="auto">
            <a:xfrm flipH="1">
              <a:off x="6876256" y="4709625"/>
              <a:ext cx="648072" cy="2315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37D3F34-6E5E-4703-8C7A-D2B93CE26421}"/>
              </a:ext>
            </a:extLst>
          </p:cNvPr>
          <p:cNvCxnSpPr/>
          <p:nvPr/>
        </p:nvCxnSpPr>
        <p:spPr bwMode="auto">
          <a:xfrm flipH="1" flipV="1">
            <a:off x="6372200" y="3920372"/>
            <a:ext cx="1010417" cy="268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1C3CF29-AB1A-4142-B194-58842E43E72C}"/>
              </a:ext>
            </a:extLst>
          </p:cNvPr>
          <p:cNvGrpSpPr/>
          <p:nvPr/>
        </p:nvGrpSpPr>
        <p:grpSpPr>
          <a:xfrm>
            <a:off x="3203848" y="3717032"/>
            <a:ext cx="3742256" cy="1158613"/>
            <a:chOff x="3923928" y="4070587"/>
            <a:chExt cx="3742256" cy="1158613"/>
          </a:xfrm>
        </p:grpSpPr>
        <p:sp>
          <p:nvSpPr>
            <p:cNvPr id="43" name="上箭头 42">
              <a:extLst>
                <a:ext uri="{FF2B5EF4-FFF2-40B4-BE49-F238E27FC236}">
                  <a16:creationId xmlns:a16="http://schemas.microsoft.com/office/drawing/2014/main" id="{6D16C6A2-345D-4A7E-969C-1F789EAA91D2}"/>
                </a:ext>
              </a:extLst>
            </p:cNvPr>
            <p:cNvSpPr/>
            <p:nvPr/>
          </p:nvSpPr>
          <p:spPr bwMode="auto">
            <a:xfrm>
              <a:off x="6660232" y="4677507"/>
              <a:ext cx="144015" cy="2571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170">
              <a:extLst>
                <a:ext uri="{FF2B5EF4-FFF2-40B4-BE49-F238E27FC236}">
                  <a16:creationId xmlns:a16="http://schemas.microsoft.com/office/drawing/2014/main" id="{AA70FB3B-C51E-4B2A-B50F-FEF5B55F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4634086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①</a:t>
              </a:r>
            </a:p>
          </p:txBody>
        </p:sp>
        <p:sp>
          <p:nvSpPr>
            <p:cNvPr id="45" name="上箭头 44">
              <a:extLst>
                <a:ext uri="{FF2B5EF4-FFF2-40B4-BE49-F238E27FC236}">
                  <a16:creationId xmlns:a16="http://schemas.microsoft.com/office/drawing/2014/main" id="{527A0245-AEAE-4D36-88A6-F3BF1D97EB13}"/>
                </a:ext>
              </a:extLst>
            </p:cNvPr>
            <p:cNvSpPr/>
            <p:nvPr/>
          </p:nvSpPr>
          <p:spPr bwMode="auto">
            <a:xfrm>
              <a:off x="4860033" y="4677507"/>
              <a:ext cx="144015" cy="2571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170">
              <a:extLst>
                <a:ext uri="{FF2B5EF4-FFF2-40B4-BE49-F238E27FC236}">
                  <a16:creationId xmlns:a16="http://schemas.microsoft.com/office/drawing/2014/main" id="{56889C0D-F197-4097-A3EA-DEAAD97E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3742256" cy="3600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200" b="1" u="none" dirty="0">
                  <a:latin typeface="宋体" panose="02010600030101010101" pitchFamily="2" charset="-122"/>
                </a:rPr>
                <a:t>近期</a:t>
              </a:r>
              <a:r>
                <a:rPr lang="zh-CN" altLang="en-US" sz="22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常用</a:t>
              </a:r>
              <a:r>
                <a:rPr lang="zh-CN" altLang="en-US" sz="2200" b="1" u="none" dirty="0">
                  <a:latin typeface="宋体" panose="02010600030101010101" pitchFamily="2" charset="-122"/>
                </a:rPr>
                <a:t>数据  近期</a:t>
              </a:r>
              <a:r>
                <a:rPr lang="zh-CN" altLang="en-US" sz="22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未用</a:t>
              </a:r>
              <a:r>
                <a:rPr lang="zh-CN" altLang="en-US" sz="2200" b="1" u="none" dirty="0">
                  <a:latin typeface="宋体" panose="02010600030101010101" pitchFamily="2" charset="-122"/>
                </a:rPr>
                <a:t>数据</a:t>
              </a:r>
              <a:endParaRPr lang="zh-CN" altLang="en-US" sz="2200" b="1" u="none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7" name="Text Box 170">
              <a:extLst>
                <a:ext uri="{FF2B5EF4-FFF2-40B4-BE49-F238E27FC236}">
                  <a16:creationId xmlns:a16="http://schemas.microsoft.com/office/drawing/2014/main" id="{67DC9E38-C14C-4D40-8C84-635340AFE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634086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①</a:t>
              </a:r>
            </a:p>
          </p:txBody>
        </p:sp>
        <p:sp>
          <p:nvSpPr>
            <p:cNvPr id="48" name="Text Box 170">
              <a:extLst>
                <a:ext uri="{FF2B5EF4-FFF2-40B4-BE49-F238E27FC236}">
                  <a16:creationId xmlns:a16="http://schemas.microsoft.com/office/drawing/2014/main" id="{BAB1554E-B7FF-4C60-BED7-9EE70BD3D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080" y="4385523"/>
              <a:ext cx="972000" cy="288000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7270F2C-4116-48E2-B978-97AA5053F144}"/>
                </a:ext>
              </a:extLst>
            </p:cNvPr>
            <p:cNvCxnSpPr/>
            <p:nvPr/>
          </p:nvCxnSpPr>
          <p:spPr bwMode="auto">
            <a:xfrm flipH="1">
              <a:off x="5073894" y="4070587"/>
              <a:ext cx="2161" cy="3229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6710554-DFF6-4AE3-8568-08115AAD5F50}"/>
                </a:ext>
              </a:extLst>
            </p:cNvPr>
            <p:cNvCxnSpPr/>
            <p:nvPr/>
          </p:nvCxnSpPr>
          <p:spPr bwMode="auto">
            <a:xfrm flipH="1" flipV="1">
              <a:off x="5220070" y="4076869"/>
              <a:ext cx="2" cy="3166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60" name="Text Box 18">
            <a:extLst>
              <a:ext uri="{FF2B5EF4-FFF2-40B4-BE49-F238E27FC236}">
                <a16:creationId xmlns:a16="http://schemas.microsoft.com/office/drawing/2014/main" id="{FC470A9D-621D-4A9D-AEA1-7879B49E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9" y="3933056"/>
            <a:ext cx="8785224" cy="18233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MEM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组成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200" b="1" u="none" dirty="0">
                <a:latin typeface="宋体" panose="02010600030101010101" pitchFamily="2" charset="-122"/>
              </a:rPr>
              <a:t>  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快速</a:t>
            </a:r>
            <a:r>
              <a:rPr lang="en-US" altLang="zh-CN" sz="2200" b="1" u="none" dirty="0">
                <a:latin typeface="宋体" panose="02010600030101010101" pitchFamily="2" charset="-122"/>
              </a:rPr>
              <a:t>MEM  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＋ 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慢速</a:t>
            </a:r>
            <a:r>
              <a:rPr lang="en-US" altLang="zh-CN" sz="2200" b="1" u="none" dirty="0">
                <a:latin typeface="宋体" panose="02010600030101010101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速度保证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2200" b="1" u="none" dirty="0">
                <a:latin typeface="宋体" panose="02010600030101010101" pitchFamily="2" charset="-122"/>
              </a:rPr>
              <a:t>        </a:t>
            </a: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容量保证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—           </a:t>
            </a:r>
            <a:r>
              <a:rPr lang="zh-CN" altLang="en-US" sz="2200" b="1" u="none" dirty="0">
                <a:latin typeface="宋体" panose="02010600030101010101" pitchFamily="2" charset="-122"/>
              </a:rPr>
              <a:t>容量小 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容量大</a:t>
            </a:r>
            <a:r>
              <a:rPr lang="zh-CN" altLang="en-US" sz="2200" b="1" u="none" dirty="0">
                <a:latin typeface="宋体" panose="02010600030101010101" pitchFamily="2" charset="-122"/>
                <a:sym typeface="+mn-ea"/>
              </a:rPr>
              <a:t> ＝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容量大</a:t>
            </a:r>
            <a:endParaRPr lang="en-US" altLang="zh-CN" sz="2200" b="1" u="none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价格保证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u="none" dirty="0">
                <a:latin typeface="宋体" panose="02010600030101010101" pitchFamily="2" charset="-122"/>
              </a:rPr>
              <a:t>           </a:t>
            </a:r>
            <a:r>
              <a:rPr lang="zh-CN" altLang="en-US" sz="2200" b="1" u="none" dirty="0">
                <a:latin typeface="宋体" panose="02010600030101010101" pitchFamily="2" charset="-122"/>
              </a:rPr>
              <a:t>占比小</a:t>
            </a:r>
            <a:r>
              <a:rPr lang="en-US" altLang="zh-CN" sz="2200" b="1" u="none" dirty="0">
                <a:latin typeface="宋体" panose="02010600030101010101" pitchFamily="2" charset="-122"/>
              </a:rPr>
              <a:t>  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＋  </a:t>
            </a:r>
            <a:r>
              <a:rPr lang="en-US" altLang="zh-CN" sz="2200" b="1" u="none" dirty="0">
                <a:latin typeface="宋体" panose="02010600030101010101" pitchFamily="2" charset="-122"/>
              </a:rPr>
              <a:t> </a:t>
            </a:r>
            <a:r>
              <a:rPr lang="zh-CN" altLang="en-US" sz="2200" b="1" u="none" dirty="0">
                <a:latin typeface="宋体" panose="02010600030101010101" pitchFamily="2" charset="-122"/>
              </a:rPr>
              <a:t>占比大 ＝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价格低</a:t>
            </a:r>
            <a:endParaRPr lang="en-US" altLang="zh-CN" sz="2200" b="1" u="none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7" grpId="0" animBg="1"/>
      <p:bldP spid="41" grpId="0" animBg="1"/>
      <p:bldP spid="51" grpId="0" bldLvl="0" animBg="1"/>
      <p:bldP spid="55" grpId="0"/>
      <p:bldP spid="60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4" name="Text Box 58"/>
          <p:cNvSpPr txBox="1">
            <a:spLocks noChangeArrowheads="1"/>
          </p:cNvSpPr>
          <p:nvPr/>
        </p:nvSpPr>
        <p:spPr bwMode="auto">
          <a:xfrm>
            <a:off x="214281" y="332656"/>
            <a:ext cx="5562353" cy="61375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、多体交叉存储器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多体多字</a:t>
            </a:r>
            <a:r>
              <a:rPr lang="en-US" altLang="zh-CN" sz="1800" b="1" dirty="0">
                <a:latin typeface="宋体" panose="02010600030101010101" pitchFamily="2" charset="-122"/>
              </a:rPr>
              <a:t>MEM)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*编址方式：</a:t>
            </a:r>
            <a:r>
              <a:rPr lang="zh-CN" altLang="en-US" sz="2200" b="1" dirty="0">
                <a:latin typeface="宋体" panose="02010600030101010101" pitchFamily="2" charset="-122"/>
              </a:rPr>
              <a:t>交叉编址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便于多个字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次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*交叉访问方式：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结构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原理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性能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*并行访问方式：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结构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原理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性能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*应用：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691680" y="1628800"/>
            <a:ext cx="7128744" cy="2437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宽度＝</a:t>
            </a:r>
            <a:r>
              <a:rPr lang="en-US" altLang="zh-CN" sz="2200" b="1" i="1" dirty="0"/>
              <a:t>w</a:t>
            </a:r>
            <a:r>
              <a:rPr lang="zh-CN" altLang="en-US" sz="2200" b="1" dirty="0"/>
              <a:t>，可</a:t>
            </a:r>
            <a:r>
              <a:rPr lang="zh-CN" altLang="en-US" sz="2200" b="1" dirty="0">
                <a:latin typeface="宋体" panose="02010600030101010101" pitchFamily="2" charset="-122"/>
              </a:rPr>
              <a:t>访问</a:t>
            </a:r>
            <a:r>
              <a:rPr lang="en-US" altLang="zh-CN" sz="2200" b="1" i="1" dirty="0"/>
              <a:t>n</a:t>
            </a:r>
            <a:r>
              <a:rPr lang="en-US" altLang="zh-CN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i="1" dirty="0"/>
              <a:t>w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zh-CN" altLang="en-US" sz="2200" b="1" dirty="0">
                <a:latin typeface="+mn-ea"/>
              </a:rPr>
              <a:t>次</a:t>
            </a:r>
            <a:endParaRPr lang="en-US" altLang="zh-CN" sz="2200" b="1" i="1" dirty="0"/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每隔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M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u="sng" dirty="0">
                <a:latin typeface="宋体" panose="02010600030101010101" pitchFamily="2" charset="-122"/>
              </a:rPr>
              <a:t>启动</a:t>
            </a:r>
            <a:r>
              <a:rPr lang="zh-CN" altLang="en-US" sz="2200" b="1" dirty="0">
                <a:latin typeface="宋体" panose="02010600030101010101" pitchFamily="2" charset="-122"/>
              </a:rPr>
              <a:t>一个体，突发传送方式</a:t>
            </a:r>
            <a:r>
              <a:rPr lang="en-US" altLang="zh-CN" sz="2200" b="1" u="sng" dirty="0">
                <a:latin typeface="宋体" panose="02010600030101010101" pitchFamily="2" charset="-122"/>
              </a:rPr>
              <a:t>I/O</a:t>
            </a:r>
            <a:r>
              <a:rPr lang="en-US" altLang="zh-CN" sz="2200" b="1" dirty="0">
                <a:latin typeface="宋体" panose="02010600030101010101" pitchFamily="2" charset="-122"/>
              </a:rPr>
              <a:t>       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en-US" altLang="zh-CN" sz="1800" b="1" i="1" dirty="0">
                <a:latin typeface="+mn-lt"/>
                <a:cs typeface="+mn-lt"/>
                <a:sym typeface="+mn-ea"/>
              </a:rPr>
              <a:t>n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≤</a:t>
            </a:r>
            <a:r>
              <a:rPr lang="en-US" altLang="zh-CN" sz="1800" b="1" i="1" dirty="0">
                <a:latin typeface="+mn-lt"/>
                <a:cs typeface="+mn-lt"/>
                <a:sym typeface="+mn-ea"/>
              </a:rPr>
              <a:t>m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较好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w</a:t>
            </a:r>
            <a:r>
              <a:rPr lang="en-US" altLang="zh-CN" sz="2200" b="1" dirty="0">
                <a:latin typeface="+mn-ea"/>
              </a:rPr>
              <a:t>/(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200" b="1" i="1" dirty="0">
                <a:solidFill>
                  <a:srgbClr val="990099"/>
                </a:solidFill>
              </a:rPr>
              <a:t>m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，功耗小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990099"/>
                </a:solidFill>
                <a:latin typeface="+mn-lt"/>
              </a:rPr>
              <a:t>n</a:t>
            </a:r>
            <a:r>
              <a:rPr lang="zh-CN" altLang="en-US" sz="1800" b="1" dirty="0">
                <a:latin typeface="宋体" panose="02010600030101010101" pitchFamily="2" charset="-122"/>
              </a:rPr>
              <a:t>个字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52120" y="1268808"/>
            <a:ext cx="3024336" cy="1296120"/>
            <a:chOff x="2339752" y="1988840"/>
            <a:chExt cx="3024336" cy="1296120"/>
          </a:xfrm>
        </p:grpSpPr>
        <p:sp>
          <p:nvSpPr>
            <p:cNvPr id="7" name="Rectangle 784"/>
            <p:cNvSpPr>
              <a:spLocks noChangeArrowheads="1"/>
            </p:cNvSpPr>
            <p:nvPr/>
          </p:nvSpPr>
          <p:spPr bwMode="auto">
            <a:xfrm>
              <a:off x="3708032" y="2852952"/>
              <a:ext cx="1152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FF3399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784"/>
            <p:cNvSpPr>
              <a:spLocks noChangeArrowheads="1"/>
            </p:cNvSpPr>
            <p:nvPr/>
          </p:nvSpPr>
          <p:spPr bwMode="auto">
            <a:xfrm>
              <a:off x="3420000" y="2636944"/>
              <a:ext cx="1152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FF3399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84"/>
            <p:cNvSpPr>
              <a:spLocks noChangeArrowheads="1"/>
            </p:cNvSpPr>
            <p:nvPr/>
          </p:nvSpPr>
          <p:spPr bwMode="auto">
            <a:xfrm>
              <a:off x="3131968" y="2420888"/>
              <a:ext cx="1152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FF3399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784"/>
            <p:cNvSpPr>
              <a:spLocks noChangeArrowheads="1"/>
            </p:cNvSpPr>
            <p:nvPr/>
          </p:nvSpPr>
          <p:spPr bwMode="auto">
            <a:xfrm>
              <a:off x="2840602" y="2204880"/>
              <a:ext cx="1152000" cy="14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FF3399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213"/>
            <p:cNvSpPr txBox="1">
              <a:spLocks noChangeArrowheads="1"/>
            </p:cNvSpPr>
            <p:nvPr/>
          </p:nvSpPr>
          <p:spPr bwMode="auto">
            <a:xfrm>
              <a:off x="3905374" y="3068960"/>
              <a:ext cx="1458714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i="1" u="none" dirty="0">
                  <a:latin typeface="+mn-lt"/>
                </a:rPr>
                <a:t>T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        </a:t>
              </a:r>
              <a:r>
                <a:rPr lang="en-US" altLang="zh-CN" sz="1600" b="1" u="none" dirty="0"/>
                <a:t> 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2</a:t>
              </a:r>
              <a:r>
                <a:rPr lang="en-US" altLang="zh-CN" sz="1600" b="1" i="1" u="none" dirty="0">
                  <a:latin typeface="+mn-lt"/>
                </a:rPr>
                <a:t>T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M</a:t>
              </a:r>
            </a:p>
          </p:txBody>
        </p:sp>
        <p:sp>
          <p:nvSpPr>
            <p:cNvPr id="12" name="Line 214"/>
            <p:cNvSpPr>
              <a:spLocks noChangeShapeType="1"/>
            </p:cNvSpPr>
            <p:nvPr/>
          </p:nvSpPr>
          <p:spPr bwMode="auto">
            <a:xfrm>
              <a:off x="2771800" y="3068960"/>
              <a:ext cx="259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15"/>
            <p:cNvSpPr>
              <a:spLocks noChangeShapeType="1"/>
            </p:cNvSpPr>
            <p:nvPr/>
          </p:nvSpPr>
          <p:spPr bwMode="auto">
            <a:xfrm flipV="1">
              <a:off x="2843807" y="2348880"/>
              <a:ext cx="0" cy="684072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16"/>
            <p:cNvSpPr>
              <a:spLocks noChangeShapeType="1"/>
            </p:cNvSpPr>
            <p:nvPr/>
          </p:nvSpPr>
          <p:spPr bwMode="auto">
            <a:xfrm>
              <a:off x="2989858" y="2204864"/>
              <a:ext cx="1006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0"/>
            <p:cNvSpPr>
              <a:spLocks noChangeShapeType="1"/>
            </p:cNvSpPr>
            <p:nvPr/>
          </p:nvSpPr>
          <p:spPr bwMode="auto">
            <a:xfrm flipV="1">
              <a:off x="2845396" y="2348880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1"/>
            <p:cNvSpPr>
              <a:spLocks noChangeShapeType="1"/>
            </p:cNvSpPr>
            <p:nvPr/>
          </p:nvSpPr>
          <p:spPr bwMode="auto">
            <a:xfrm flipV="1">
              <a:off x="2989858" y="220486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55"/>
            <p:cNvSpPr txBox="1">
              <a:spLocks noChangeArrowheads="1"/>
            </p:cNvSpPr>
            <p:nvPr/>
          </p:nvSpPr>
          <p:spPr bwMode="auto">
            <a:xfrm>
              <a:off x="2339752" y="1988840"/>
              <a:ext cx="432048" cy="10801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CLK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baseline="-20000" dirty="0">
                  <a:latin typeface="宋体" panose="02010600030101010101" pitchFamily="2" charset="-122"/>
                </a:rPr>
                <a:t>0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体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85000"/>
                </a:lnSpc>
                <a:spcBef>
                  <a:spcPts val="100"/>
                </a:spcBef>
              </a:pPr>
              <a:r>
                <a:rPr lang="en-US" altLang="zh-CN" sz="16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体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2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体</a:t>
              </a:r>
            </a:p>
            <a:p>
              <a:pPr algn="ctr">
                <a:lnSpc>
                  <a:spcPct val="85000"/>
                </a:lnSpc>
                <a:spcBef>
                  <a:spcPts val="100"/>
                </a:spcBef>
              </a:pPr>
              <a:r>
                <a:rPr lang="en-US" altLang="zh-CN" sz="16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3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体</a:t>
              </a:r>
            </a:p>
            <a:p>
              <a:pPr algn="ctr">
                <a:lnSpc>
                  <a:spcPct val="80000"/>
                </a:lnSpc>
              </a:pP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8" name="Line 258"/>
            <p:cNvSpPr>
              <a:spLocks noChangeShapeType="1"/>
            </p:cNvSpPr>
            <p:nvPr/>
          </p:nvSpPr>
          <p:spPr bwMode="auto">
            <a:xfrm flipV="1">
              <a:off x="5148064" y="2204880"/>
              <a:ext cx="0" cy="82807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1"/>
            <p:cNvSpPr>
              <a:spLocks noChangeShapeType="1"/>
            </p:cNvSpPr>
            <p:nvPr/>
          </p:nvSpPr>
          <p:spPr bwMode="auto">
            <a:xfrm flipH="1" flipV="1">
              <a:off x="2843808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2"/>
            <p:cNvSpPr>
              <a:spLocks noChangeShapeType="1"/>
            </p:cNvSpPr>
            <p:nvPr/>
          </p:nvSpPr>
          <p:spPr bwMode="auto">
            <a:xfrm flipV="1">
              <a:off x="2843808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2"/>
            <p:cNvSpPr>
              <a:spLocks noChangeShapeType="1"/>
            </p:cNvSpPr>
            <p:nvPr/>
          </p:nvSpPr>
          <p:spPr bwMode="auto">
            <a:xfrm>
              <a:off x="2771800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61"/>
            <p:cNvSpPr>
              <a:spLocks noChangeShapeType="1"/>
            </p:cNvSpPr>
            <p:nvPr/>
          </p:nvSpPr>
          <p:spPr bwMode="auto">
            <a:xfrm>
              <a:off x="2843808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1"/>
            <p:cNvSpPr>
              <a:spLocks noChangeShapeType="1"/>
            </p:cNvSpPr>
            <p:nvPr/>
          </p:nvSpPr>
          <p:spPr bwMode="auto">
            <a:xfrm flipV="1">
              <a:off x="2843808" y="2204880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2"/>
            <p:cNvSpPr>
              <a:spLocks noChangeShapeType="1"/>
            </p:cNvSpPr>
            <p:nvPr/>
          </p:nvSpPr>
          <p:spPr bwMode="auto">
            <a:xfrm>
              <a:off x="2771800" y="2204864"/>
              <a:ext cx="7267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1"/>
            <p:cNvSpPr>
              <a:spLocks noChangeShapeType="1"/>
            </p:cNvSpPr>
            <p:nvPr/>
          </p:nvSpPr>
          <p:spPr bwMode="auto">
            <a:xfrm flipH="1" flipV="1">
              <a:off x="2915816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1"/>
            <p:cNvSpPr>
              <a:spLocks noChangeShapeType="1"/>
            </p:cNvSpPr>
            <p:nvPr/>
          </p:nvSpPr>
          <p:spPr bwMode="auto">
            <a:xfrm flipH="1" flipV="1">
              <a:off x="2987824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42"/>
            <p:cNvSpPr>
              <a:spLocks noChangeShapeType="1"/>
            </p:cNvSpPr>
            <p:nvPr/>
          </p:nvSpPr>
          <p:spPr bwMode="auto">
            <a:xfrm flipV="1">
              <a:off x="2987824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2"/>
            <p:cNvSpPr>
              <a:spLocks noChangeShapeType="1"/>
            </p:cNvSpPr>
            <p:nvPr/>
          </p:nvSpPr>
          <p:spPr bwMode="auto">
            <a:xfrm>
              <a:off x="2915816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41"/>
            <p:cNvSpPr>
              <a:spLocks noChangeShapeType="1"/>
            </p:cNvSpPr>
            <p:nvPr/>
          </p:nvSpPr>
          <p:spPr bwMode="auto">
            <a:xfrm flipH="1" flipV="1">
              <a:off x="3059832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1"/>
            <p:cNvSpPr>
              <a:spLocks noChangeShapeType="1"/>
            </p:cNvSpPr>
            <p:nvPr/>
          </p:nvSpPr>
          <p:spPr bwMode="auto">
            <a:xfrm flipH="1" flipV="1">
              <a:off x="3131840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42"/>
            <p:cNvSpPr>
              <a:spLocks noChangeShapeType="1"/>
            </p:cNvSpPr>
            <p:nvPr/>
          </p:nvSpPr>
          <p:spPr bwMode="auto">
            <a:xfrm flipV="1">
              <a:off x="3131840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42"/>
            <p:cNvSpPr>
              <a:spLocks noChangeShapeType="1"/>
            </p:cNvSpPr>
            <p:nvPr/>
          </p:nvSpPr>
          <p:spPr bwMode="auto">
            <a:xfrm>
              <a:off x="3059832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41"/>
            <p:cNvSpPr>
              <a:spLocks noChangeShapeType="1"/>
            </p:cNvSpPr>
            <p:nvPr/>
          </p:nvSpPr>
          <p:spPr bwMode="auto">
            <a:xfrm flipH="1" flipV="1">
              <a:off x="3203848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41"/>
            <p:cNvSpPr>
              <a:spLocks noChangeShapeType="1"/>
            </p:cNvSpPr>
            <p:nvPr/>
          </p:nvSpPr>
          <p:spPr bwMode="auto">
            <a:xfrm flipH="1" flipV="1">
              <a:off x="3275856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42"/>
            <p:cNvSpPr>
              <a:spLocks noChangeShapeType="1"/>
            </p:cNvSpPr>
            <p:nvPr/>
          </p:nvSpPr>
          <p:spPr bwMode="auto">
            <a:xfrm flipV="1">
              <a:off x="3275856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42"/>
            <p:cNvSpPr>
              <a:spLocks noChangeShapeType="1"/>
            </p:cNvSpPr>
            <p:nvPr/>
          </p:nvSpPr>
          <p:spPr bwMode="auto">
            <a:xfrm>
              <a:off x="3203848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41"/>
            <p:cNvSpPr>
              <a:spLocks noChangeShapeType="1"/>
            </p:cNvSpPr>
            <p:nvPr/>
          </p:nvSpPr>
          <p:spPr bwMode="auto">
            <a:xfrm flipH="1" flipV="1">
              <a:off x="3347864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41"/>
            <p:cNvSpPr>
              <a:spLocks noChangeShapeType="1"/>
            </p:cNvSpPr>
            <p:nvPr/>
          </p:nvSpPr>
          <p:spPr bwMode="auto">
            <a:xfrm flipH="1" flipV="1">
              <a:off x="3419872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42"/>
            <p:cNvSpPr>
              <a:spLocks noChangeShapeType="1"/>
            </p:cNvSpPr>
            <p:nvPr/>
          </p:nvSpPr>
          <p:spPr bwMode="auto">
            <a:xfrm flipV="1">
              <a:off x="3419872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42"/>
            <p:cNvSpPr>
              <a:spLocks noChangeShapeType="1"/>
            </p:cNvSpPr>
            <p:nvPr/>
          </p:nvSpPr>
          <p:spPr bwMode="auto">
            <a:xfrm>
              <a:off x="3347864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41"/>
            <p:cNvSpPr>
              <a:spLocks noChangeShapeType="1"/>
            </p:cNvSpPr>
            <p:nvPr/>
          </p:nvSpPr>
          <p:spPr bwMode="auto">
            <a:xfrm flipH="1" flipV="1">
              <a:off x="3491880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41"/>
            <p:cNvSpPr>
              <a:spLocks noChangeShapeType="1"/>
            </p:cNvSpPr>
            <p:nvPr/>
          </p:nvSpPr>
          <p:spPr bwMode="auto">
            <a:xfrm flipH="1" flipV="1">
              <a:off x="3563888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42"/>
            <p:cNvSpPr>
              <a:spLocks noChangeShapeType="1"/>
            </p:cNvSpPr>
            <p:nvPr/>
          </p:nvSpPr>
          <p:spPr bwMode="auto">
            <a:xfrm flipV="1">
              <a:off x="3563888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2"/>
            <p:cNvSpPr>
              <a:spLocks noChangeShapeType="1"/>
            </p:cNvSpPr>
            <p:nvPr/>
          </p:nvSpPr>
          <p:spPr bwMode="auto">
            <a:xfrm>
              <a:off x="3491880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41"/>
            <p:cNvSpPr>
              <a:spLocks noChangeShapeType="1"/>
            </p:cNvSpPr>
            <p:nvPr/>
          </p:nvSpPr>
          <p:spPr bwMode="auto">
            <a:xfrm flipH="1" flipV="1">
              <a:off x="3635896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41"/>
            <p:cNvSpPr>
              <a:spLocks noChangeShapeType="1"/>
            </p:cNvSpPr>
            <p:nvPr/>
          </p:nvSpPr>
          <p:spPr bwMode="auto">
            <a:xfrm flipH="1" flipV="1">
              <a:off x="3707904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42"/>
            <p:cNvSpPr>
              <a:spLocks noChangeShapeType="1"/>
            </p:cNvSpPr>
            <p:nvPr/>
          </p:nvSpPr>
          <p:spPr bwMode="auto">
            <a:xfrm flipV="1">
              <a:off x="3707904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42"/>
            <p:cNvSpPr>
              <a:spLocks noChangeShapeType="1"/>
            </p:cNvSpPr>
            <p:nvPr/>
          </p:nvSpPr>
          <p:spPr bwMode="auto">
            <a:xfrm>
              <a:off x="3635896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41"/>
            <p:cNvSpPr>
              <a:spLocks noChangeShapeType="1"/>
            </p:cNvSpPr>
            <p:nvPr/>
          </p:nvSpPr>
          <p:spPr bwMode="auto">
            <a:xfrm flipH="1" flipV="1">
              <a:off x="3779912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41"/>
            <p:cNvSpPr>
              <a:spLocks noChangeShapeType="1"/>
            </p:cNvSpPr>
            <p:nvPr/>
          </p:nvSpPr>
          <p:spPr bwMode="auto">
            <a:xfrm flipH="1" flipV="1">
              <a:off x="3851920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2"/>
            <p:cNvSpPr>
              <a:spLocks noChangeShapeType="1"/>
            </p:cNvSpPr>
            <p:nvPr/>
          </p:nvSpPr>
          <p:spPr bwMode="auto">
            <a:xfrm flipV="1">
              <a:off x="3851920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42"/>
            <p:cNvSpPr>
              <a:spLocks noChangeShapeType="1"/>
            </p:cNvSpPr>
            <p:nvPr/>
          </p:nvSpPr>
          <p:spPr bwMode="auto">
            <a:xfrm>
              <a:off x="3779912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1"/>
            <p:cNvSpPr>
              <a:spLocks noChangeShapeType="1"/>
            </p:cNvSpPr>
            <p:nvPr/>
          </p:nvSpPr>
          <p:spPr bwMode="auto">
            <a:xfrm flipH="1" flipV="1">
              <a:off x="3923928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16"/>
            <p:cNvSpPr>
              <a:spLocks noChangeShapeType="1"/>
            </p:cNvSpPr>
            <p:nvPr/>
          </p:nvSpPr>
          <p:spPr bwMode="auto">
            <a:xfrm>
              <a:off x="3277046" y="2420888"/>
              <a:ext cx="1006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50"/>
            <p:cNvSpPr>
              <a:spLocks noChangeShapeType="1"/>
            </p:cNvSpPr>
            <p:nvPr/>
          </p:nvSpPr>
          <p:spPr bwMode="auto">
            <a:xfrm flipV="1">
              <a:off x="3132584" y="2564904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51"/>
            <p:cNvSpPr>
              <a:spLocks noChangeShapeType="1"/>
            </p:cNvSpPr>
            <p:nvPr/>
          </p:nvSpPr>
          <p:spPr bwMode="auto">
            <a:xfrm flipV="1">
              <a:off x="3277046" y="2420888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51"/>
            <p:cNvSpPr>
              <a:spLocks noChangeShapeType="1"/>
            </p:cNvSpPr>
            <p:nvPr/>
          </p:nvSpPr>
          <p:spPr bwMode="auto">
            <a:xfrm flipV="1">
              <a:off x="3130996" y="242090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>
              <a:off x="2771800" y="2420888"/>
              <a:ext cx="3598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16"/>
            <p:cNvSpPr>
              <a:spLocks noChangeShapeType="1"/>
            </p:cNvSpPr>
            <p:nvPr/>
          </p:nvSpPr>
          <p:spPr bwMode="auto">
            <a:xfrm>
              <a:off x="4141986" y="2204864"/>
              <a:ext cx="1078078" cy="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50"/>
            <p:cNvSpPr>
              <a:spLocks noChangeShapeType="1"/>
            </p:cNvSpPr>
            <p:nvPr/>
          </p:nvSpPr>
          <p:spPr bwMode="auto">
            <a:xfrm flipV="1">
              <a:off x="3997524" y="2348880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51"/>
            <p:cNvSpPr>
              <a:spLocks noChangeShapeType="1"/>
            </p:cNvSpPr>
            <p:nvPr/>
          </p:nvSpPr>
          <p:spPr bwMode="auto">
            <a:xfrm flipV="1">
              <a:off x="4141986" y="220486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51"/>
            <p:cNvSpPr>
              <a:spLocks noChangeShapeType="1"/>
            </p:cNvSpPr>
            <p:nvPr/>
          </p:nvSpPr>
          <p:spPr bwMode="auto">
            <a:xfrm flipV="1">
              <a:off x="3995936" y="220486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16"/>
            <p:cNvSpPr>
              <a:spLocks noChangeShapeType="1"/>
            </p:cNvSpPr>
            <p:nvPr/>
          </p:nvSpPr>
          <p:spPr bwMode="auto">
            <a:xfrm>
              <a:off x="4430019" y="2420888"/>
              <a:ext cx="7908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50"/>
            <p:cNvSpPr>
              <a:spLocks noChangeShapeType="1"/>
            </p:cNvSpPr>
            <p:nvPr/>
          </p:nvSpPr>
          <p:spPr bwMode="auto">
            <a:xfrm flipV="1">
              <a:off x="4285556" y="2564904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51"/>
            <p:cNvSpPr>
              <a:spLocks noChangeShapeType="1"/>
            </p:cNvSpPr>
            <p:nvPr/>
          </p:nvSpPr>
          <p:spPr bwMode="auto">
            <a:xfrm flipV="1">
              <a:off x="4430018" y="2420888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51"/>
            <p:cNvSpPr>
              <a:spLocks noChangeShapeType="1"/>
            </p:cNvSpPr>
            <p:nvPr/>
          </p:nvSpPr>
          <p:spPr bwMode="auto">
            <a:xfrm flipV="1">
              <a:off x="4283968" y="2420904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16"/>
            <p:cNvSpPr>
              <a:spLocks noChangeShapeType="1"/>
            </p:cNvSpPr>
            <p:nvPr/>
          </p:nvSpPr>
          <p:spPr bwMode="auto">
            <a:xfrm>
              <a:off x="3564681" y="2636912"/>
              <a:ext cx="1006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0"/>
            <p:cNvSpPr>
              <a:spLocks noChangeShapeType="1"/>
            </p:cNvSpPr>
            <p:nvPr/>
          </p:nvSpPr>
          <p:spPr bwMode="auto">
            <a:xfrm flipV="1">
              <a:off x="3420219" y="2780928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51"/>
            <p:cNvSpPr>
              <a:spLocks noChangeShapeType="1"/>
            </p:cNvSpPr>
            <p:nvPr/>
          </p:nvSpPr>
          <p:spPr bwMode="auto">
            <a:xfrm flipV="1">
              <a:off x="3564681" y="2636912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1"/>
            <p:cNvSpPr>
              <a:spLocks noChangeShapeType="1"/>
            </p:cNvSpPr>
            <p:nvPr/>
          </p:nvSpPr>
          <p:spPr bwMode="auto">
            <a:xfrm flipV="1">
              <a:off x="3418631" y="2636928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42"/>
            <p:cNvSpPr>
              <a:spLocks noChangeShapeType="1"/>
            </p:cNvSpPr>
            <p:nvPr/>
          </p:nvSpPr>
          <p:spPr bwMode="auto">
            <a:xfrm>
              <a:off x="2771801" y="2636912"/>
              <a:ext cx="6475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6"/>
            <p:cNvSpPr>
              <a:spLocks noChangeShapeType="1"/>
            </p:cNvSpPr>
            <p:nvPr/>
          </p:nvSpPr>
          <p:spPr bwMode="auto">
            <a:xfrm>
              <a:off x="4717653" y="2636912"/>
              <a:ext cx="5032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50"/>
            <p:cNvSpPr>
              <a:spLocks noChangeShapeType="1"/>
            </p:cNvSpPr>
            <p:nvPr/>
          </p:nvSpPr>
          <p:spPr bwMode="auto">
            <a:xfrm flipV="1">
              <a:off x="4573191" y="2780928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51"/>
            <p:cNvSpPr>
              <a:spLocks noChangeShapeType="1"/>
            </p:cNvSpPr>
            <p:nvPr/>
          </p:nvSpPr>
          <p:spPr bwMode="auto">
            <a:xfrm flipV="1">
              <a:off x="4717653" y="2636912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51"/>
            <p:cNvSpPr>
              <a:spLocks noChangeShapeType="1"/>
            </p:cNvSpPr>
            <p:nvPr/>
          </p:nvSpPr>
          <p:spPr bwMode="auto">
            <a:xfrm flipV="1">
              <a:off x="4571603" y="2636928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16"/>
            <p:cNvSpPr>
              <a:spLocks noChangeShapeType="1"/>
            </p:cNvSpPr>
            <p:nvPr/>
          </p:nvSpPr>
          <p:spPr bwMode="auto">
            <a:xfrm>
              <a:off x="3851920" y="2852936"/>
              <a:ext cx="1006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50"/>
            <p:cNvSpPr>
              <a:spLocks noChangeShapeType="1"/>
            </p:cNvSpPr>
            <p:nvPr/>
          </p:nvSpPr>
          <p:spPr bwMode="auto">
            <a:xfrm flipV="1">
              <a:off x="3708251" y="2996952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51"/>
            <p:cNvSpPr>
              <a:spLocks noChangeShapeType="1"/>
            </p:cNvSpPr>
            <p:nvPr/>
          </p:nvSpPr>
          <p:spPr bwMode="auto">
            <a:xfrm flipV="1">
              <a:off x="3851920" y="2852936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1"/>
            <p:cNvSpPr>
              <a:spLocks noChangeShapeType="1"/>
            </p:cNvSpPr>
            <p:nvPr/>
          </p:nvSpPr>
          <p:spPr bwMode="auto">
            <a:xfrm flipV="1">
              <a:off x="3706663" y="2852952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42"/>
            <p:cNvSpPr>
              <a:spLocks noChangeShapeType="1"/>
            </p:cNvSpPr>
            <p:nvPr/>
          </p:nvSpPr>
          <p:spPr bwMode="auto">
            <a:xfrm>
              <a:off x="2771800" y="2852936"/>
              <a:ext cx="935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16"/>
            <p:cNvSpPr>
              <a:spLocks noChangeShapeType="1"/>
            </p:cNvSpPr>
            <p:nvPr/>
          </p:nvSpPr>
          <p:spPr bwMode="auto">
            <a:xfrm>
              <a:off x="5005685" y="2852936"/>
              <a:ext cx="214379" cy="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50"/>
            <p:cNvSpPr>
              <a:spLocks noChangeShapeType="1"/>
            </p:cNvSpPr>
            <p:nvPr/>
          </p:nvSpPr>
          <p:spPr bwMode="auto">
            <a:xfrm flipV="1">
              <a:off x="4861223" y="2996952"/>
              <a:ext cx="1444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51"/>
            <p:cNvSpPr>
              <a:spLocks noChangeShapeType="1"/>
            </p:cNvSpPr>
            <p:nvPr/>
          </p:nvSpPr>
          <p:spPr bwMode="auto">
            <a:xfrm flipV="1">
              <a:off x="5005685" y="2852936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51"/>
            <p:cNvSpPr>
              <a:spLocks noChangeShapeType="1"/>
            </p:cNvSpPr>
            <p:nvPr/>
          </p:nvSpPr>
          <p:spPr bwMode="auto">
            <a:xfrm flipV="1">
              <a:off x="4860032" y="2852952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1"/>
            <p:cNvSpPr>
              <a:spLocks noChangeShapeType="1"/>
            </p:cNvSpPr>
            <p:nvPr/>
          </p:nvSpPr>
          <p:spPr bwMode="auto">
            <a:xfrm flipH="1" flipV="1">
              <a:off x="3995936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42"/>
            <p:cNvSpPr>
              <a:spLocks noChangeShapeType="1"/>
            </p:cNvSpPr>
            <p:nvPr/>
          </p:nvSpPr>
          <p:spPr bwMode="auto">
            <a:xfrm flipV="1">
              <a:off x="3995936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42"/>
            <p:cNvSpPr>
              <a:spLocks noChangeShapeType="1"/>
            </p:cNvSpPr>
            <p:nvPr/>
          </p:nvSpPr>
          <p:spPr bwMode="auto">
            <a:xfrm>
              <a:off x="3923928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41"/>
            <p:cNvSpPr>
              <a:spLocks noChangeShapeType="1"/>
            </p:cNvSpPr>
            <p:nvPr/>
          </p:nvSpPr>
          <p:spPr bwMode="auto">
            <a:xfrm flipH="1" flipV="1">
              <a:off x="4067944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41"/>
            <p:cNvSpPr>
              <a:spLocks noChangeShapeType="1"/>
            </p:cNvSpPr>
            <p:nvPr/>
          </p:nvSpPr>
          <p:spPr bwMode="auto">
            <a:xfrm flipH="1" flipV="1">
              <a:off x="4139952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42"/>
            <p:cNvSpPr>
              <a:spLocks noChangeShapeType="1"/>
            </p:cNvSpPr>
            <p:nvPr/>
          </p:nvSpPr>
          <p:spPr bwMode="auto">
            <a:xfrm flipV="1">
              <a:off x="4139952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42"/>
            <p:cNvSpPr>
              <a:spLocks noChangeShapeType="1"/>
            </p:cNvSpPr>
            <p:nvPr/>
          </p:nvSpPr>
          <p:spPr bwMode="auto">
            <a:xfrm>
              <a:off x="4067944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41"/>
            <p:cNvSpPr>
              <a:spLocks noChangeShapeType="1"/>
            </p:cNvSpPr>
            <p:nvPr/>
          </p:nvSpPr>
          <p:spPr bwMode="auto">
            <a:xfrm flipH="1" flipV="1">
              <a:off x="4211960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41"/>
            <p:cNvSpPr>
              <a:spLocks noChangeShapeType="1"/>
            </p:cNvSpPr>
            <p:nvPr/>
          </p:nvSpPr>
          <p:spPr bwMode="auto">
            <a:xfrm flipH="1" flipV="1">
              <a:off x="4283968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42"/>
            <p:cNvSpPr>
              <a:spLocks noChangeShapeType="1"/>
            </p:cNvSpPr>
            <p:nvPr/>
          </p:nvSpPr>
          <p:spPr bwMode="auto">
            <a:xfrm flipV="1">
              <a:off x="4283968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42"/>
            <p:cNvSpPr>
              <a:spLocks noChangeShapeType="1"/>
            </p:cNvSpPr>
            <p:nvPr/>
          </p:nvSpPr>
          <p:spPr bwMode="auto">
            <a:xfrm>
              <a:off x="4211960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41"/>
            <p:cNvSpPr>
              <a:spLocks noChangeShapeType="1"/>
            </p:cNvSpPr>
            <p:nvPr/>
          </p:nvSpPr>
          <p:spPr bwMode="auto">
            <a:xfrm flipH="1" flipV="1">
              <a:off x="4355976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41"/>
            <p:cNvSpPr>
              <a:spLocks noChangeShapeType="1"/>
            </p:cNvSpPr>
            <p:nvPr/>
          </p:nvSpPr>
          <p:spPr bwMode="auto">
            <a:xfrm flipH="1" flipV="1">
              <a:off x="4427984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42"/>
            <p:cNvSpPr>
              <a:spLocks noChangeShapeType="1"/>
            </p:cNvSpPr>
            <p:nvPr/>
          </p:nvSpPr>
          <p:spPr bwMode="auto">
            <a:xfrm flipV="1">
              <a:off x="4427984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42"/>
            <p:cNvSpPr>
              <a:spLocks noChangeShapeType="1"/>
            </p:cNvSpPr>
            <p:nvPr/>
          </p:nvSpPr>
          <p:spPr bwMode="auto">
            <a:xfrm>
              <a:off x="4355976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41"/>
            <p:cNvSpPr>
              <a:spLocks noChangeShapeType="1"/>
            </p:cNvSpPr>
            <p:nvPr/>
          </p:nvSpPr>
          <p:spPr bwMode="auto">
            <a:xfrm flipH="1" flipV="1">
              <a:off x="4499992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41"/>
            <p:cNvSpPr>
              <a:spLocks noChangeShapeType="1"/>
            </p:cNvSpPr>
            <p:nvPr/>
          </p:nvSpPr>
          <p:spPr bwMode="auto">
            <a:xfrm flipH="1" flipV="1">
              <a:off x="4572000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42"/>
            <p:cNvSpPr>
              <a:spLocks noChangeShapeType="1"/>
            </p:cNvSpPr>
            <p:nvPr/>
          </p:nvSpPr>
          <p:spPr bwMode="auto">
            <a:xfrm flipV="1">
              <a:off x="4572000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42"/>
            <p:cNvSpPr>
              <a:spLocks noChangeShapeType="1"/>
            </p:cNvSpPr>
            <p:nvPr/>
          </p:nvSpPr>
          <p:spPr bwMode="auto">
            <a:xfrm>
              <a:off x="4499992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41"/>
            <p:cNvSpPr>
              <a:spLocks noChangeShapeType="1"/>
            </p:cNvSpPr>
            <p:nvPr/>
          </p:nvSpPr>
          <p:spPr bwMode="auto">
            <a:xfrm flipH="1" flipV="1">
              <a:off x="4644008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1"/>
            <p:cNvSpPr>
              <a:spLocks noChangeShapeType="1"/>
            </p:cNvSpPr>
            <p:nvPr/>
          </p:nvSpPr>
          <p:spPr bwMode="auto">
            <a:xfrm flipH="1" flipV="1">
              <a:off x="4716016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42"/>
            <p:cNvSpPr>
              <a:spLocks noChangeShapeType="1"/>
            </p:cNvSpPr>
            <p:nvPr/>
          </p:nvSpPr>
          <p:spPr bwMode="auto">
            <a:xfrm flipV="1">
              <a:off x="4716016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42"/>
            <p:cNvSpPr>
              <a:spLocks noChangeShapeType="1"/>
            </p:cNvSpPr>
            <p:nvPr/>
          </p:nvSpPr>
          <p:spPr bwMode="auto">
            <a:xfrm>
              <a:off x="4644008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41"/>
            <p:cNvSpPr>
              <a:spLocks noChangeShapeType="1"/>
            </p:cNvSpPr>
            <p:nvPr/>
          </p:nvSpPr>
          <p:spPr bwMode="auto">
            <a:xfrm flipH="1" flipV="1">
              <a:off x="4788024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1"/>
            <p:cNvSpPr>
              <a:spLocks noChangeShapeType="1"/>
            </p:cNvSpPr>
            <p:nvPr/>
          </p:nvSpPr>
          <p:spPr bwMode="auto">
            <a:xfrm flipH="1" flipV="1">
              <a:off x="4860032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42"/>
            <p:cNvSpPr>
              <a:spLocks noChangeShapeType="1"/>
            </p:cNvSpPr>
            <p:nvPr/>
          </p:nvSpPr>
          <p:spPr bwMode="auto">
            <a:xfrm flipV="1">
              <a:off x="4860032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2"/>
            <p:cNvSpPr>
              <a:spLocks noChangeShapeType="1"/>
            </p:cNvSpPr>
            <p:nvPr/>
          </p:nvSpPr>
          <p:spPr bwMode="auto">
            <a:xfrm>
              <a:off x="4788024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41"/>
            <p:cNvSpPr>
              <a:spLocks noChangeShapeType="1"/>
            </p:cNvSpPr>
            <p:nvPr/>
          </p:nvSpPr>
          <p:spPr bwMode="auto">
            <a:xfrm flipH="1" flipV="1">
              <a:off x="4932040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1"/>
            <p:cNvSpPr>
              <a:spLocks noChangeShapeType="1"/>
            </p:cNvSpPr>
            <p:nvPr/>
          </p:nvSpPr>
          <p:spPr bwMode="auto">
            <a:xfrm flipH="1" flipV="1">
              <a:off x="5004048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42"/>
            <p:cNvSpPr>
              <a:spLocks noChangeShapeType="1"/>
            </p:cNvSpPr>
            <p:nvPr/>
          </p:nvSpPr>
          <p:spPr bwMode="auto">
            <a:xfrm flipV="1">
              <a:off x="5004048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42"/>
            <p:cNvSpPr>
              <a:spLocks noChangeShapeType="1"/>
            </p:cNvSpPr>
            <p:nvPr/>
          </p:nvSpPr>
          <p:spPr bwMode="auto">
            <a:xfrm>
              <a:off x="4932040" y="2135922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41"/>
            <p:cNvSpPr>
              <a:spLocks noChangeShapeType="1"/>
            </p:cNvSpPr>
            <p:nvPr/>
          </p:nvSpPr>
          <p:spPr bwMode="auto">
            <a:xfrm flipH="1" flipV="1">
              <a:off x="5076056" y="1988840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41"/>
            <p:cNvSpPr>
              <a:spLocks noChangeShapeType="1"/>
            </p:cNvSpPr>
            <p:nvPr/>
          </p:nvSpPr>
          <p:spPr bwMode="auto">
            <a:xfrm flipH="1" flipV="1">
              <a:off x="5148064" y="1988856"/>
              <a:ext cx="0" cy="1440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42"/>
            <p:cNvSpPr>
              <a:spLocks noChangeShapeType="1"/>
            </p:cNvSpPr>
            <p:nvPr/>
          </p:nvSpPr>
          <p:spPr bwMode="auto">
            <a:xfrm flipV="1">
              <a:off x="5148064" y="1988840"/>
              <a:ext cx="720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42"/>
            <p:cNvSpPr>
              <a:spLocks noChangeShapeType="1"/>
            </p:cNvSpPr>
            <p:nvPr/>
          </p:nvSpPr>
          <p:spPr bwMode="auto">
            <a:xfrm>
              <a:off x="5076056" y="2132856"/>
              <a:ext cx="7267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61"/>
            <p:cNvSpPr>
              <a:spLocks noChangeShapeType="1"/>
            </p:cNvSpPr>
            <p:nvPr/>
          </p:nvSpPr>
          <p:spPr bwMode="auto">
            <a:xfrm>
              <a:off x="3131840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61"/>
            <p:cNvSpPr>
              <a:spLocks noChangeShapeType="1"/>
            </p:cNvSpPr>
            <p:nvPr/>
          </p:nvSpPr>
          <p:spPr bwMode="auto">
            <a:xfrm>
              <a:off x="3419872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61"/>
            <p:cNvSpPr>
              <a:spLocks noChangeShapeType="1"/>
            </p:cNvSpPr>
            <p:nvPr/>
          </p:nvSpPr>
          <p:spPr bwMode="auto">
            <a:xfrm>
              <a:off x="3707904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61"/>
            <p:cNvSpPr>
              <a:spLocks noChangeShapeType="1"/>
            </p:cNvSpPr>
            <p:nvPr/>
          </p:nvSpPr>
          <p:spPr bwMode="auto">
            <a:xfrm>
              <a:off x="3995936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61"/>
            <p:cNvSpPr>
              <a:spLocks noChangeShapeType="1"/>
            </p:cNvSpPr>
            <p:nvPr/>
          </p:nvSpPr>
          <p:spPr bwMode="auto">
            <a:xfrm>
              <a:off x="4283968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61"/>
            <p:cNvSpPr>
              <a:spLocks noChangeShapeType="1"/>
            </p:cNvSpPr>
            <p:nvPr/>
          </p:nvSpPr>
          <p:spPr bwMode="auto">
            <a:xfrm>
              <a:off x="4572000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61"/>
            <p:cNvSpPr>
              <a:spLocks noChangeShapeType="1"/>
            </p:cNvSpPr>
            <p:nvPr/>
          </p:nvSpPr>
          <p:spPr bwMode="auto">
            <a:xfrm>
              <a:off x="4860032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61"/>
            <p:cNvSpPr>
              <a:spLocks noChangeShapeType="1"/>
            </p:cNvSpPr>
            <p:nvPr/>
          </p:nvSpPr>
          <p:spPr bwMode="auto">
            <a:xfrm>
              <a:off x="5148064" y="3032960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15"/>
            <p:cNvSpPr>
              <a:spLocks noChangeShapeType="1"/>
            </p:cNvSpPr>
            <p:nvPr/>
          </p:nvSpPr>
          <p:spPr bwMode="auto">
            <a:xfrm flipV="1">
              <a:off x="3995936" y="2348880"/>
              <a:ext cx="0" cy="684072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580112" y="2492920"/>
            <a:ext cx="2967289" cy="576040"/>
            <a:chOff x="5724128" y="2564904"/>
            <a:chExt cx="2967289" cy="576040"/>
          </a:xfrm>
        </p:grpSpPr>
        <p:sp>
          <p:nvSpPr>
            <p:cNvPr id="130" name="Text Box 252"/>
            <p:cNvSpPr txBox="1">
              <a:spLocks noChangeArrowheads="1"/>
            </p:cNvSpPr>
            <p:nvPr/>
          </p:nvSpPr>
          <p:spPr bwMode="auto">
            <a:xfrm>
              <a:off x="5724128" y="2564904"/>
              <a:ext cx="504000" cy="5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28800" rIns="18000" bIns="10800"/>
            <a:lstStyle/>
            <a:p>
              <a:pPr algn="ctr">
                <a:spcBef>
                  <a:spcPts val="0"/>
                </a:spcBef>
              </a:pPr>
              <a:r>
                <a:rPr lang="zh-CN" altLang="en-US" sz="1600" b="1" u="none" dirty="0">
                  <a:solidFill>
                    <a:srgbClr val="0070C0"/>
                  </a:solidFill>
                  <a:latin typeface="宋体" panose="02010600030101010101" pitchFamily="2" charset="-122"/>
                </a:rPr>
                <a:t>输出</a:t>
              </a:r>
              <a:endParaRPr lang="en-US" altLang="zh-CN" sz="1600" b="1" u="none" dirty="0">
                <a:solidFill>
                  <a:srgbClr val="0070C0"/>
                </a:solidFill>
                <a:latin typeface="宋体" panose="02010600030101010101" pitchFamily="2" charset="-122"/>
              </a:endParaRPr>
            </a:p>
            <a:p>
              <a:pPr algn="ctr">
                <a:spcBef>
                  <a:spcPts val="500"/>
                </a:spcBef>
              </a:pPr>
              <a:r>
                <a:rPr lang="zh-CN" altLang="en-US" sz="1600" b="1" u="none" dirty="0">
                  <a:solidFill>
                    <a:srgbClr val="0070C0"/>
                  </a:solidFill>
                  <a:latin typeface="宋体" panose="02010600030101010101" pitchFamily="2" charset="-122"/>
                </a:rPr>
                <a:t>输入</a:t>
              </a:r>
            </a:p>
          </p:txBody>
        </p:sp>
        <p:sp>
          <p:nvSpPr>
            <p:cNvPr id="131" name="六边形 130"/>
            <p:cNvSpPr/>
            <p:nvPr/>
          </p:nvSpPr>
          <p:spPr bwMode="auto">
            <a:xfrm>
              <a:off x="7452320" y="2636912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2" name="六边形 131"/>
            <p:cNvSpPr/>
            <p:nvPr/>
          </p:nvSpPr>
          <p:spPr bwMode="auto">
            <a:xfrm>
              <a:off x="7740352" y="263780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3" name="六边形 132"/>
            <p:cNvSpPr/>
            <p:nvPr/>
          </p:nvSpPr>
          <p:spPr bwMode="auto">
            <a:xfrm>
              <a:off x="8028384" y="263780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4" name="六边形 133"/>
            <p:cNvSpPr/>
            <p:nvPr/>
          </p:nvSpPr>
          <p:spPr bwMode="auto">
            <a:xfrm>
              <a:off x="8316416" y="263780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5" name="Line 514"/>
            <p:cNvSpPr>
              <a:spLocks noChangeShapeType="1"/>
            </p:cNvSpPr>
            <p:nvPr/>
          </p:nvSpPr>
          <p:spPr bwMode="auto">
            <a:xfrm>
              <a:off x="6228184" y="2743210"/>
              <a:ext cx="12248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14"/>
            <p:cNvSpPr>
              <a:spLocks noChangeShapeType="1"/>
            </p:cNvSpPr>
            <p:nvPr/>
          </p:nvSpPr>
          <p:spPr bwMode="auto">
            <a:xfrm>
              <a:off x="8604448" y="2743210"/>
              <a:ext cx="8696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六边形 136"/>
            <p:cNvSpPr/>
            <p:nvPr/>
          </p:nvSpPr>
          <p:spPr bwMode="auto">
            <a:xfrm>
              <a:off x="6300192" y="292494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8" name="六边形 137"/>
            <p:cNvSpPr/>
            <p:nvPr/>
          </p:nvSpPr>
          <p:spPr bwMode="auto">
            <a:xfrm>
              <a:off x="6588224" y="292494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9" name="六边形 138"/>
            <p:cNvSpPr/>
            <p:nvPr/>
          </p:nvSpPr>
          <p:spPr bwMode="auto">
            <a:xfrm>
              <a:off x="6876256" y="292494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40" name="六边形 139"/>
            <p:cNvSpPr/>
            <p:nvPr/>
          </p:nvSpPr>
          <p:spPr bwMode="auto">
            <a:xfrm>
              <a:off x="7164288" y="2924944"/>
              <a:ext cx="288000" cy="216000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41" name="Line 514"/>
            <p:cNvSpPr>
              <a:spLocks noChangeShapeType="1"/>
            </p:cNvSpPr>
            <p:nvPr/>
          </p:nvSpPr>
          <p:spPr bwMode="auto">
            <a:xfrm>
              <a:off x="6213223" y="3031242"/>
              <a:ext cx="8696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514"/>
            <p:cNvSpPr>
              <a:spLocks noChangeShapeType="1"/>
            </p:cNvSpPr>
            <p:nvPr/>
          </p:nvSpPr>
          <p:spPr bwMode="auto">
            <a:xfrm>
              <a:off x="7452320" y="3031242"/>
              <a:ext cx="1224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2" name="Text Box 58"/>
          <p:cNvSpPr txBox="1">
            <a:spLocks noChangeArrowheads="1"/>
          </p:cNvSpPr>
          <p:nvPr/>
        </p:nvSpPr>
        <p:spPr bwMode="auto">
          <a:xfrm>
            <a:off x="1403350" y="4364990"/>
            <a:ext cx="7536815" cy="2071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I/O</a:t>
            </a:r>
            <a:r>
              <a:rPr lang="zh-CN" altLang="en-US" sz="2200" b="1" dirty="0">
                <a:latin typeface="宋体" panose="02010600030101010101" pitchFamily="2" charset="-122"/>
              </a:rPr>
              <a:t>宽度＝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i="1" dirty="0">
                <a:latin typeface="+mn-lt"/>
              </a:rPr>
              <a:t>w</a:t>
            </a:r>
            <a:r>
              <a:rPr lang="zh-CN" altLang="en-US" sz="2200" b="1" dirty="0">
                <a:latin typeface="+mn-lt"/>
              </a:rPr>
              <a:t>，可</a:t>
            </a:r>
            <a:r>
              <a:rPr lang="zh-CN" altLang="en-US" sz="2200" b="1" dirty="0">
                <a:latin typeface="宋体" panose="02010600030101010101" pitchFamily="2" charset="-122"/>
              </a:rPr>
              <a:t>访问</a:t>
            </a:r>
            <a:r>
              <a:rPr lang="en-US" altLang="zh-CN" sz="2200" b="1" i="1" dirty="0"/>
              <a:t>n</a:t>
            </a:r>
            <a:r>
              <a:rPr lang="en-US" altLang="zh-CN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i="1" dirty="0"/>
              <a:t>w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zh-CN" altLang="en-US" sz="2200" b="1" dirty="0">
                <a:latin typeface="+mn-ea"/>
              </a:rPr>
              <a:t>次</a:t>
            </a:r>
            <a:endParaRPr lang="en-US" altLang="zh-CN" sz="2200" b="1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同时</a:t>
            </a:r>
            <a:r>
              <a:rPr lang="zh-CN" altLang="en-US" sz="2200" b="1" u="sng" dirty="0">
                <a:latin typeface="宋体" panose="02010600030101010101" pitchFamily="2" charset="-122"/>
              </a:rPr>
              <a:t>启动</a:t>
            </a:r>
            <a:r>
              <a:rPr lang="zh-CN" altLang="en-US" sz="2200" b="1" dirty="0">
                <a:latin typeface="宋体" panose="02010600030101010101" pitchFamily="2" charset="-122"/>
              </a:rPr>
              <a:t>各个体，并行</a:t>
            </a:r>
            <a:r>
              <a:rPr lang="en-US" altLang="zh-CN" sz="2200" b="1" u="sng" dirty="0">
                <a:latin typeface="宋体" panose="02010600030101010101" pitchFamily="2" charset="-122"/>
              </a:rPr>
              <a:t>I/O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好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solidFill>
                  <a:srgbClr val="990099"/>
                </a:solidFill>
              </a:rPr>
              <a:t>m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i="1" dirty="0">
                <a:solidFill>
                  <a:srgbClr val="990099"/>
                </a:solidFill>
              </a:rPr>
              <a:t>w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，功耗小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990099"/>
                </a:solidFill>
              </a:rPr>
              <a:t>n</a:t>
            </a:r>
            <a:r>
              <a:rPr lang="zh-CN" altLang="en-US" sz="1800" b="1" dirty="0">
                <a:latin typeface="宋体" panose="02010600030101010101" pitchFamily="2" charset="-122"/>
              </a:rPr>
              <a:t>个字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spcBef>
                <a:spcPts val="2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级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并行</a:t>
            </a:r>
            <a:r>
              <a:rPr lang="zh-CN" altLang="en-US" sz="1600" b="1" dirty="0">
                <a:latin typeface="宋体" panose="02010600030101010101" pitchFamily="2" charset="-122"/>
              </a:rPr>
              <a:t>访问</a:t>
            </a:r>
            <a:r>
              <a:rPr lang="en-US" altLang="zh-CN" sz="1600" b="1" dirty="0">
                <a:latin typeface="宋体" panose="02010600030101010101" pitchFamily="2" charset="-122"/>
              </a:rPr>
              <a:t>+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交叉</a:t>
            </a:r>
            <a:r>
              <a:rPr lang="zh-CN" altLang="en-US" sz="1600" b="1" dirty="0">
                <a:latin typeface="宋体" panose="02010600030101010101" pitchFamily="2" charset="-122"/>
              </a:rPr>
              <a:t>访问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多体交叉</a:t>
            </a:r>
            <a:r>
              <a:rPr lang="en-US" altLang="zh-CN" sz="2200" b="1" dirty="0">
                <a:latin typeface="宋体" panose="02010600030101010101" pitchFamily="2" charset="-122"/>
              </a:rPr>
              <a:t>MEM    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并行访问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1800" b="1" dirty="0">
                <a:latin typeface="+mn-lt"/>
              </a:rPr>
              <a:t>↓</a:t>
            </a:r>
            <a:r>
              <a:rPr lang="en-US" altLang="zh-CN" sz="1800" b="1" dirty="0">
                <a:latin typeface="宋体" panose="02010600030101010101" pitchFamily="2" charset="-122"/>
              </a:rPr>
              <a:t>,</a:t>
            </a:r>
            <a:r>
              <a:rPr lang="zh-CN" altLang="en-US" sz="1800" b="1" dirty="0">
                <a:latin typeface="宋体" panose="02010600030101010101" pitchFamily="2" charset="-122"/>
              </a:rPr>
              <a:t>交叉访问</a:t>
            </a:r>
            <a:r>
              <a:rPr lang="en-US" altLang="zh-CN" sz="1800" b="1" i="1" dirty="0"/>
              <a:t>B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1800" b="1" dirty="0"/>
              <a:t>↑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6084216" y="4077072"/>
            <a:ext cx="2736256" cy="1158855"/>
            <a:chOff x="4788024" y="2126129"/>
            <a:chExt cx="2736256" cy="1158855"/>
          </a:xfrm>
        </p:grpSpPr>
        <p:sp>
          <p:nvSpPr>
            <p:cNvPr id="326" name="Rectangle 141"/>
            <p:cNvSpPr>
              <a:spLocks noChangeArrowheads="1"/>
            </p:cNvSpPr>
            <p:nvPr/>
          </p:nvSpPr>
          <p:spPr bwMode="auto">
            <a:xfrm>
              <a:off x="5220352" y="2126129"/>
              <a:ext cx="1800000" cy="11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Text Box 146"/>
            <p:cNvSpPr txBox="1">
              <a:spLocks noChangeArrowheads="1"/>
            </p:cNvSpPr>
            <p:nvPr/>
          </p:nvSpPr>
          <p:spPr bwMode="auto">
            <a:xfrm>
              <a:off x="5297519" y="2279163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i="1" u="none" dirty="0">
                  <a:latin typeface="+mn-lt"/>
                </a:rPr>
                <a:t>w</a:t>
              </a:r>
              <a:endParaRPr lang="en-US" altLang="zh-CN" sz="1400" i="1" u="none" baseline="-18000" dirty="0">
                <a:latin typeface="+mn-lt"/>
              </a:endParaRPr>
            </a:p>
          </p:txBody>
        </p:sp>
        <p:sp>
          <p:nvSpPr>
            <p:cNvPr id="328" name="Line 147"/>
            <p:cNvSpPr>
              <a:spLocks noChangeShapeType="1"/>
            </p:cNvSpPr>
            <p:nvPr/>
          </p:nvSpPr>
          <p:spPr bwMode="auto">
            <a:xfrm flipH="1">
              <a:off x="5404250" y="2357930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159"/>
            <p:cNvSpPr>
              <a:spLocks noChangeShapeType="1"/>
            </p:cNvSpPr>
            <p:nvPr/>
          </p:nvSpPr>
          <p:spPr bwMode="auto">
            <a:xfrm>
              <a:off x="5580112" y="2198137"/>
              <a:ext cx="1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159"/>
            <p:cNvSpPr>
              <a:spLocks noChangeShapeType="1"/>
            </p:cNvSpPr>
            <p:nvPr/>
          </p:nvSpPr>
          <p:spPr bwMode="auto">
            <a:xfrm>
              <a:off x="5436096" y="227026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160"/>
            <p:cNvSpPr>
              <a:spLocks noChangeShapeType="1"/>
            </p:cNvSpPr>
            <p:nvPr/>
          </p:nvSpPr>
          <p:spPr bwMode="auto">
            <a:xfrm flipV="1">
              <a:off x="5148064" y="2846209"/>
              <a:ext cx="1584000" cy="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145"/>
            <p:cNvSpPr>
              <a:spLocks noChangeShapeType="1"/>
            </p:cNvSpPr>
            <p:nvPr/>
          </p:nvSpPr>
          <p:spPr bwMode="auto">
            <a:xfrm flipV="1">
              <a:off x="5436096" y="2774081"/>
              <a:ext cx="0" cy="7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Text Box 143"/>
            <p:cNvSpPr txBox="1">
              <a:spLocks noChangeArrowheads="1"/>
            </p:cNvSpPr>
            <p:nvPr/>
          </p:nvSpPr>
          <p:spPr bwMode="auto">
            <a:xfrm>
              <a:off x="5292080" y="2478498"/>
              <a:ext cx="360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334" name="Text Box 146"/>
            <p:cNvSpPr txBox="1">
              <a:spLocks noChangeArrowheads="1"/>
            </p:cNvSpPr>
            <p:nvPr/>
          </p:nvSpPr>
          <p:spPr bwMode="auto">
            <a:xfrm>
              <a:off x="5728960" y="2286714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i="1" u="none" dirty="0">
                  <a:latin typeface="+mn-lt"/>
                </a:rPr>
                <a:t>w</a:t>
              </a:r>
              <a:endParaRPr lang="en-US" altLang="zh-CN" sz="1400" i="1" u="none" baseline="-18000" dirty="0">
                <a:latin typeface="+mn-lt"/>
              </a:endParaRPr>
            </a:p>
          </p:txBody>
        </p:sp>
        <p:sp>
          <p:nvSpPr>
            <p:cNvPr id="335" name="Line 147"/>
            <p:cNvSpPr>
              <a:spLocks noChangeShapeType="1"/>
            </p:cNvSpPr>
            <p:nvPr/>
          </p:nvSpPr>
          <p:spPr bwMode="auto">
            <a:xfrm flipH="1">
              <a:off x="5835691" y="2365481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159"/>
            <p:cNvSpPr>
              <a:spLocks noChangeShapeType="1"/>
            </p:cNvSpPr>
            <p:nvPr/>
          </p:nvSpPr>
          <p:spPr bwMode="auto">
            <a:xfrm>
              <a:off x="6012120" y="2198137"/>
              <a:ext cx="1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159"/>
            <p:cNvSpPr>
              <a:spLocks noChangeShapeType="1"/>
            </p:cNvSpPr>
            <p:nvPr/>
          </p:nvSpPr>
          <p:spPr bwMode="auto">
            <a:xfrm>
              <a:off x="5868104" y="227014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145"/>
            <p:cNvSpPr>
              <a:spLocks noChangeShapeType="1"/>
            </p:cNvSpPr>
            <p:nvPr/>
          </p:nvSpPr>
          <p:spPr bwMode="auto">
            <a:xfrm flipV="1">
              <a:off x="5868104" y="2774081"/>
              <a:ext cx="0" cy="7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Text Box 143"/>
            <p:cNvSpPr txBox="1">
              <a:spLocks noChangeArrowheads="1"/>
            </p:cNvSpPr>
            <p:nvPr/>
          </p:nvSpPr>
          <p:spPr bwMode="auto">
            <a:xfrm>
              <a:off x="5724128" y="2486049"/>
              <a:ext cx="360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340" name="Text Box 146"/>
            <p:cNvSpPr txBox="1">
              <a:spLocks noChangeArrowheads="1"/>
            </p:cNvSpPr>
            <p:nvPr/>
          </p:nvSpPr>
          <p:spPr bwMode="auto">
            <a:xfrm>
              <a:off x="6156176" y="2286714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i="1" u="none" dirty="0">
                  <a:latin typeface="+mn-lt"/>
                </a:rPr>
                <a:t>w</a:t>
              </a:r>
              <a:endParaRPr lang="en-US" altLang="zh-CN" sz="1400" i="1" u="none" baseline="-18000" dirty="0">
                <a:latin typeface="+mn-lt"/>
              </a:endParaRPr>
            </a:p>
          </p:txBody>
        </p:sp>
        <p:sp>
          <p:nvSpPr>
            <p:cNvPr id="341" name="Line 147"/>
            <p:cNvSpPr>
              <a:spLocks noChangeShapeType="1"/>
            </p:cNvSpPr>
            <p:nvPr/>
          </p:nvSpPr>
          <p:spPr bwMode="auto">
            <a:xfrm flipH="1">
              <a:off x="6262907" y="2365481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159"/>
            <p:cNvSpPr>
              <a:spLocks noChangeShapeType="1"/>
            </p:cNvSpPr>
            <p:nvPr/>
          </p:nvSpPr>
          <p:spPr bwMode="auto">
            <a:xfrm>
              <a:off x="6438785" y="2198137"/>
              <a:ext cx="1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59"/>
            <p:cNvSpPr>
              <a:spLocks noChangeShapeType="1"/>
            </p:cNvSpPr>
            <p:nvPr/>
          </p:nvSpPr>
          <p:spPr bwMode="auto">
            <a:xfrm>
              <a:off x="6300749" y="227014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159"/>
            <p:cNvSpPr>
              <a:spLocks noChangeShapeType="1"/>
            </p:cNvSpPr>
            <p:nvPr/>
          </p:nvSpPr>
          <p:spPr bwMode="auto">
            <a:xfrm flipH="1">
              <a:off x="6438785" y="2774081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145"/>
            <p:cNvSpPr>
              <a:spLocks noChangeShapeType="1"/>
            </p:cNvSpPr>
            <p:nvPr/>
          </p:nvSpPr>
          <p:spPr bwMode="auto">
            <a:xfrm flipV="1">
              <a:off x="6294769" y="2774081"/>
              <a:ext cx="0" cy="7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Text Box 143"/>
            <p:cNvSpPr txBox="1">
              <a:spLocks noChangeArrowheads="1"/>
            </p:cNvSpPr>
            <p:nvPr/>
          </p:nvSpPr>
          <p:spPr bwMode="auto">
            <a:xfrm>
              <a:off x="6156783" y="2486049"/>
              <a:ext cx="360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47" name="Text Box 146"/>
            <p:cNvSpPr txBox="1">
              <a:spLocks noChangeArrowheads="1"/>
            </p:cNvSpPr>
            <p:nvPr/>
          </p:nvSpPr>
          <p:spPr bwMode="auto">
            <a:xfrm>
              <a:off x="6588224" y="2294265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i="1" u="none" dirty="0">
                  <a:latin typeface="+mn-lt"/>
                </a:rPr>
                <a:t>w</a:t>
              </a:r>
              <a:endParaRPr lang="en-US" altLang="zh-CN" sz="1400" i="1" u="none" baseline="-18000" dirty="0">
                <a:latin typeface="+mn-lt"/>
              </a:endParaRPr>
            </a:p>
          </p:txBody>
        </p:sp>
        <p:sp>
          <p:nvSpPr>
            <p:cNvPr id="348" name="Line 147"/>
            <p:cNvSpPr>
              <a:spLocks noChangeShapeType="1"/>
            </p:cNvSpPr>
            <p:nvPr/>
          </p:nvSpPr>
          <p:spPr bwMode="auto">
            <a:xfrm flipH="1">
              <a:off x="6699795" y="2373032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159"/>
            <p:cNvSpPr>
              <a:spLocks noChangeShapeType="1"/>
            </p:cNvSpPr>
            <p:nvPr/>
          </p:nvSpPr>
          <p:spPr bwMode="auto">
            <a:xfrm>
              <a:off x="6876239" y="2198137"/>
              <a:ext cx="1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159"/>
            <p:cNvSpPr>
              <a:spLocks noChangeShapeType="1"/>
            </p:cNvSpPr>
            <p:nvPr/>
          </p:nvSpPr>
          <p:spPr bwMode="auto">
            <a:xfrm>
              <a:off x="6737637" y="227014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145"/>
            <p:cNvSpPr>
              <a:spLocks noChangeShapeType="1"/>
            </p:cNvSpPr>
            <p:nvPr/>
          </p:nvSpPr>
          <p:spPr bwMode="auto">
            <a:xfrm flipV="1">
              <a:off x="6737687" y="2774081"/>
              <a:ext cx="0" cy="7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Text Box 143"/>
            <p:cNvSpPr txBox="1">
              <a:spLocks noChangeArrowheads="1"/>
            </p:cNvSpPr>
            <p:nvPr/>
          </p:nvSpPr>
          <p:spPr bwMode="auto">
            <a:xfrm>
              <a:off x="6588248" y="2486049"/>
              <a:ext cx="360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353" name="Line 159"/>
            <p:cNvSpPr>
              <a:spLocks noChangeShapeType="1"/>
            </p:cNvSpPr>
            <p:nvPr/>
          </p:nvSpPr>
          <p:spPr bwMode="auto">
            <a:xfrm flipV="1">
              <a:off x="5148312" y="3134241"/>
              <a:ext cx="1728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Text Box 381"/>
            <p:cNvSpPr txBox="1">
              <a:spLocks noChangeArrowheads="1"/>
            </p:cNvSpPr>
            <p:nvPr/>
          </p:nvSpPr>
          <p:spPr bwMode="auto">
            <a:xfrm>
              <a:off x="6294769" y="2918217"/>
              <a:ext cx="216000" cy="14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55" name="Line 159"/>
            <p:cNvSpPr>
              <a:spLocks noChangeShapeType="1"/>
            </p:cNvSpPr>
            <p:nvPr/>
          </p:nvSpPr>
          <p:spPr bwMode="auto">
            <a:xfrm flipH="1">
              <a:off x="6438761" y="3062233"/>
              <a:ext cx="0" cy="7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159"/>
            <p:cNvSpPr>
              <a:spLocks noChangeShapeType="1"/>
            </p:cNvSpPr>
            <p:nvPr/>
          </p:nvSpPr>
          <p:spPr bwMode="auto">
            <a:xfrm flipH="1">
              <a:off x="6366753" y="3062249"/>
              <a:ext cx="0" cy="144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159"/>
            <p:cNvSpPr>
              <a:spLocks noChangeShapeType="1"/>
            </p:cNvSpPr>
            <p:nvPr/>
          </p:nvSpPr>
          <p:spPr bwMode="auto">
            <a:xfrm flipH="1">
              <a:off x="6012120" y="2774201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Text Box 381"/>
            <p:cNvSpPr txBox="1">
              <a:spLocks noChangeArrowheads="1"/>
            </p:cNvSpPr>
            <p:nvPr/>
          </p:nvSpPr>
          <p:spPr bwMode="auto">
            <a:xfrm>
              <a:off x="5868104" y="2918337"/>
              <a:ext cx="216000" cy="14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59" name="Line 159"/>
            <p:cNvSpPr>
              <a:spLocks noChangeShapeType="1"/>
            </p:cNvSpPr>
            <p:nvPr/>
          </p:nvSpPr>
          <p:spPr bwMode="auto">
            <a:xfrm flipH="1">
              <a:off x="6012096" y="3062353"/>
              <a:ext cx="0" cy="7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159"/>
            <p:cNvSpPr>
              <a:spLocks noChangeShapeType="1"/>
            </p:cNvSpPr>
            <p:nvPr/>
          </p:nvSpPr>
          <p:spPr bwMode="auto">
            <a:xfrm flipH="1">
              <a:off x="5940088" y="3062369"/>
              <a:ext cx="0" cy="144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159"/>
            <p:cNvSpPr>
              <a:spLocks noChangeShapeType="1"/>
            </p:cNvSpPr>
            <p:nvPr/>
          </p:nvSpPr>
          <p:spPr bwMode="auto">
            <a:xfrm flipH="1">
              <a:off x="5580112" y="2774201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Text Box 381"/>
            <p:cNvSpPr txBox="1">
              <a:spLocks noChangeArrowheads="1"/>
            </p:cNvSpPr>
            <p:nvPr/>
          </p:nvSpPr>
          <p:spPr bwMode="auto">
            <a:xfrm>
              <a:off x="5436096" y="2918337"/>
              <a:ext cx="216000" cy="14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63" name="Line 159"/>
            <p:cNvSpPr>
              <a:spLocks noChangeShapeType="1"/>
            </p:cNvSpPr>
            <p:nvPr/>
          </p:nvSpPr>
          <p:spPr bwMode="auto">
            <a:xfrm flipH="1">
              <a:off x="5580112" y="3062353"/>
              <a:ext cx="0" cy="7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159"/>
            <p:cNvSpPr>
              <a:spLocks noChangeShapeType="1"/>
            </p:cNvSpPr>
            <p:nvPr/>
          </p:nvSpPr>
          <p:spPr bwMode="auto">
            <a:xfrm flipH="1">
              <a:off x="5508104" y="3062369"/>
              <a:ext cx="0" cy="144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159"/>
            <p:cNvSpPr>
              <a:spLocks noChangeShapeType="1"/>
            </p:cNvSpPr>
            <p:nvPr/>
          </p:nvSpPr>
          <p:spPr bwMode="auto">
            <a:xfrm flipH="1">
              <a:off x="6876240" y="2774201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Text Box 381"/>
            <p:cNvSpPr txBox="1">
              <a:spLocks noChangeArrowheads="1"/>
            </p:cNvSpPr>
            <p:nvPr/>
          </p:nvSpPr>
          <p:spPr bwMode="auto">
            <a:xfrm>
              <a:off x="6732224" y="2918337"/>
              <a:ext cx="216000" cy="14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67" name="Line 159"/>
            <p:cNvSpPr>
              <a:spLocks noChangeShapeType="1"/>
            </p:cNvSpPr>
            <p:nvPr/>
          </p:nvSpPr>
          <p:spPr bwMode="auto">
            <a:xfrm flipH="1">
              <a:off x="6876216" y="3062353"/>
              <a:ext cx="0" cy="7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159"/>
            <p:cNvSpPr>
              <a:spLocks noChangeShapeType="1"/>
            </p:cNvSpPr>
            <p:nvPr/>
          </p:nvSpPr>
          <p:spPr bwMode="auto">
            <a:xfrm flipH="1">
              <a:off x="6804208" y="3062369"/>
              <a:ext cx="0" cy="144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159"/>
            <p:cNvSpPr>
              <a:spLocks noChangeShapeType="1"/>
            </p:cNvSpPr>
            <p:nvPr/>
          </p:nvSpPr>
          <p:spPr bwMode="auto">
            <a:xfrm flipV="1">
              <a:off x="5508104" y="3206249"/>
              <a:ext cx="158400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159"/>
            <p:cNvSpPr>
              <a:spLocks noChangeShapeType="1"/>
            </p:cNvSpPr>
            <p:nvPr/>
          </p:nvSpPr>
          <p:spPr bwMode="auto">
            <a:xfrm flipH="1">
              <a:off x="5436376" y="2270025"/>
              <a:ext cx="1944000" cy="12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Text Box 146"/>
            <p:cNvSpPr txBox="1">
              <a:spLocks noChangeArrowheads="1"/>
            </p:cNvSpPr>
            <p:nvPr/>
          </p:nvSpPr>
          <p:spPr bwMode="auto">
            <a:xfrm>
              <a:off x="7020224" y="2348904"/>
              <a:ext cx="36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4</a:t>
              </a:r>
              <a:r>
                <a:rPr lang="en-US" altLang="zh-CN" sz="1800" b="1" i="1" u="none" dirty="0">
                  <a:solidFill>
                    <a:schemeClr val="accent2"/>
                  </a:solidFill>
                  <a:latin typeface="+mn-lt"/>
                </a:rPr>
                <a:t>w</a:t>
              </a:r>
              <a:endParaRPr lang="en-US" altLang="zh-CN" sz="1800" b="1" i="1" u="none" baseline="-180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2" name="Line 147"/>
            <p:cNvSpPr>
              <a:spLocks noChangeShapeType="1"/>
            </p:cNvSpPr>
            <p:nvPr/>
          </p:nvSpPr>
          <p:spPr bwMode="auto">
            <a:xfrm flipH="1">
              <a:off x="7199492" y="2233301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Line 159"/>
            <p:cNvSpPr>
              <a:spLocks noChangeShapeType="1"/>
            </p:cNvSpPr>
            <p:nvPr/>
          </p:nvSpPr>
          <p:spPr bwMode="auto">
            <a:xfrm flipV="1">
              <a:off x="5148312" y="2198137"/>
              <a:ext cx="1728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Text Box 162"/>
            <p:cNvSpPr txBox="1">
              <a:spLocks noChangeArrowheads="1"/>
            </p:cNvSpPr>
            <p:nvPr/>
          </p:nvSpPr>
          <p:spPr bwMode="auto">
            <a:xfrm>
              <a:off x="4932064" y="3062249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WE</a:t>
              </a:r>
            </a:p>
          </p:txBody>
        </p:sp>
        <p:sp>
          <p:nvSpPr>
            <p:cNvPr id="375" name="Line 163"/>
            <p:cNvSpPr>
              <a:spLocks noChangeShapeType="1"/>
            </p:cNvSpPr>
            <p:nvPr/>
          </p:nvSpPr>
          <p:spPr bwMode="auto">
            <a:xfrm>
              <a:off x="4950478" y="3062233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76" name="Text Box 162"/>
            <p:cNvSpPr txBox="1">
              <a:spLocks noChangeArrowheads="1"/>
            </p:cNvSpPr>
            <p:nvPr/>
          </p:nvSpPr>
          <p:spPr bwMode="auto">
            <a:xfrm>
              <a:off x="4932064" y="2174705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CS</a:t>
              </a:r>
            </a:p>
          </p:txBody>
        </p:sp>
        <p:sp>
          <p:nvSpPr>
            <p:cNvPr id="377" name="Line 163"/>
            <p:cNvSpPr>
              <a:spLocks noChangeShapeType="1"/>
            </p:cNvSpPr>
            <p:nvPr/>
          </p:nvSpPr>
          <p:spPr bwMode="auto">
            <a:xfrm>
              <a:off x="4950478" y="2174689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78" name="Text Box 140"/>
            <p:cNvSpPr txBox="1">
              <a:spLocks noChangeArrowheads="1"/>
            </p:cNvSpPr>
            <p:nvPr/>
          </p:nvSpPr>
          <p:spPr bwMode="auto">
            <a:xfrm>
              <a:off x="4788024" y="2774217"/>
              <a:ext cx="360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A</a:t>
              </a:r>
              <a:r>
                <a:rPr lang="en-US" altLang="zh-CN" sz="1400" b="1" u="none" baseline="-18000" dirty="0">
                  <a:latin typeface="宋体" panose="02010600030101010101" pitchFamily="2" charset="-122"/>
                </a:rPr>
                <a:t>n</a:t>
              </a:r>
              <a:r>
                <a:rPr lang="en-US" altLang="zh-CN" sz="1400" b="1" u="none" baseline="-18000" dirty="0"/>
                <a:t>~</a:t>
              </a:r>
              <a:r>
                <a:rPr lang="en-US" altLang="zh-CN" sz="1400" b="1" u="none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379" name="Text Box 140"/>
            <p:cNvSpPr txBox="1">
              <a:spLocks noChangeArrowheads="1"/>
            </p:cNvSpPr>
            <p:nvPr/>
          </p:nvSpPr>
          <p:spPr bwMode="auto">
            <a:xfrm>
              <a:off x="7092280" y="3140984"/>
              <a:ext cx="432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DM</a:t>
              </a:r>
              <a:r>
                <a:rPr lang="en-US" altLang="zh-CN" sz="1400" b="1" u="none" baseline="-18000" dirty="0">
                  <a:latin typeface="宋体" panose="02010600030101010101" pitchFamily="2" charset="-122"/>
                </a:rPr>
                <a:t>3</a:t>
              </a:r>
              <a:r>
                <a:rPr lang="en-US" altLang="zh-CN" sz="1400" b="1" u="none" baseline="-18000" dirty="0"/>
                <a:t>~</a:t>
              </a:r>
              <a:r>
                <a:rPr lang="en-US" altLang="zh-CN" sz="1400" b="1" baseline="-18000" dirty="0">
                  <a:latin typeface="宋体" panose="02010600030101010101" pitchFamily="2" charset="-122"/>
                </a:rPr>
                <a:t>0</a:t>
              </a:r>
              <a:endParaRPr lang="en-US" altLang="zh-CN" sz="1400" b="1" u="none" baseline="-180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380" name="Text Box 8"/>
          <p:cNvSpPr txBox="1">
            <a:spLocks noChangeArrowheads="1"/>
          </p:cNvSpPr>
          <p:nvPr/>
        </p:nvSpPr>
        <p:spPr bwMode="auto">
          <a:xfrm>
            <a:off x="2123728" y="5698800"/>
            <a:ext cx="3240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803275" indent="-803275"/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与单体多字</a:t>
            </a:r>
            <a:r>
              <a:rPr lang="en-US" altLang="zh-CN" sz="1800" b="1" dirty="0">
                <a:latin typeface="+mn-ea"/>
                <a:ea typeface="+mn-ea"/>
              </a:rPr>
              <a:t>MEM</a:t>
            </a:r>
            <a:r>
              <a:rPr lang="zh-CN" altLang="en-US" sz="1800" b="1" dirty="0">
                <a:latin typeface="+mn-ea"/>
                <a:ea typeface="+mn-ea"/>
              </a:rPr>
              <a:t>的区别</a:t>
            </a:r>
            <a:r>
              <a:rPr lang="zh-CN" altLang="en-US" sz="1800" b="1" dirty="0">
                <a:latin typeface="宋体" panose="02010600030101010101" pitchFamily="2" charset="-122"/>
              </a:rPr>
              <a:t>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384" name="组合 383"/>
          <p:cNvGrpSpPr/>
          <p:nvPr/>
        </p:nvGrpSpPr>
        <p:grpSpPr>
          <a:xfrm>
            <a:off x="2123728" y="2132856"/>
            <a:ext cx="2592264" cy="1008112"/>
            <a:chOff x="1475656" y="2132976"/>
            <a:chExt cx="2592264" cy="1008112"/>
          </a:xfrm>
        </p:grpSpPr>
        <p:sp>
          <p:nvSpPr>
            <p:cNvPr id="385" name="Rectangle 141"/>
            <p:cNvSpPr>
              <a:spLocks noChangeArrowheads="1"/>
            </p:cNvSpPr>
            <p:nvPr/>
          </p:nvSpPr>
          <p:spPr bwMode="auto">
            <a:xfrm>
              <a:off x="1907704" y="2132976"/>
              <a:ext cx="1944000" cy="100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Text Box 146"/>
            <p:cNvSpPr txBox="1">
              <a:spLocks noChangeArrowheads="1"/>
            </p:cNvSpPr>
            <p:nvPr/>
          </p:nvSpPr>
          <p:spPr bwMode="auto">
            <a:xfrm>
              <a:off x="2123744" y="2430026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i="1" u="none" dirty="0">
                  <a:latin typeface="+mn-lt"/>
                </a:rPr>
                <a:t>w</a:t>
              </a:r>
              <a:endParaRPr lang="en-US" altLang="zh-CN" sz="1400" i="1" u="none" baseline="-18000" dirty="0">
                <a:latin typeface="+mn-lt"/>
              </a:endParaRPr>
            </a:p>
          </p:txBody>
        </p:sp>
        <p:sp>
          <p:nvSpPr>
            <p:cNvPr id="387" name="Line 147"/>
            <p:cNvSpPr>
              <a:spLocks noChangeShapeType="1"/>
            </p:cNvSpPr>
            <p:nvPr/>
          </p:nvSpPr>
          <p:spPr bwMode="auto">
            <a:xfrm flipH="1">
              <a:off x="2230475" y="2508793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159"/>
            <p:cNvSpPr>
              <a:spLocks noChangeShapeType="1"/>
            </p:cNvSpPr>
            <p:nvPr/>
          </p:nvSpPr>
          <p:spPr bwMode="auto">
            <a:xfrm>
              <a:off x="2411760" y="2413337"/>
              <a:ext cx="1" cy="2159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160"/>
            <p:cNvSpPr>
              <a:spLocks noChangeShapeType="1"/>
            </p:cNvSpPr>
            <p:nvPr/>
          </p:nvSpPr>
          <p:spPr bwMode="auto">
            <a:xfrm>
              <a:off x="2051720" y="2384864"/>
              <a:ext cx="144000" cy="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Text Box 162"/>
            <p:cNvSpPr txBox="1">
              <a:spLocks noChangeArrowheads="1"/>
            </p:cNvSpPr>
            <p:nvPr/>
          </p:nvSpPr>
          <p:spPr bwMode="auto">
            <a:xfrm>
              <a:off x="1619672" y="2997088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WE</a:t>
              </a:r>
            </a:p>
          </p:txBody>
        </p:sp>
        <p:sp>
          <p:nvSpPr>
            <p:cNvPr id="391" name="Line 163"/>
            <p:cNvSpPr>
              <a:spLocks noChangeShapeType="1"/>
            </p:cNvSpPr>
            <p:nvPr/>
          </p:nvSpPr>
          <p:spPr bwMode="auto">
            <a:xfrm>
              <a:off x="1638086" y="2997072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92" name="Text Box 164"/>
            <p:cNvSpPr txBox="1">
              <a:spLocks noChangeArrowheads="1"/>
            </p:cNvSpPr>
            <p:nvPr/>
          </p:nvSpPr>
          <p:spPr bwMode="auto">
            <a:xfrm>
              <a:off x="2195968" y="2204888"/>
              <a:ext cx="1584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存储器控制部件</a:t>
              </a:r>
            </a:p>
          </p:txBody>
        </p:sp>
        <p:sp>
          <p:nvSpPr>
            <p:cNvPr id="393" name="Line 159"/>
            <p:cNvSpPr>
              <a:spLocks noChangeShapeType="1"/>
            </p:cNvSpPr>
            <p:nvPr/>
          </p:nvSpPr>
          <p:spPr bwMode="auto">
            <a:xfrm flipV="1">
              <a:off x="1835696" y="3069080"/>
              <a:ext cx="1872000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Text Box 162"/>
            <p:cNvSpPr txBox="1">
              <a:spLocks noChangeArrowheads="1"/>
            </p:cNvSpPr>
            <p:nvPr/>
          </p:nvSpPr>
          <p:spPr bwMode="auto">
            <a:xfrm>
              <a:off x="1619672" y="2181432"/>
              <a:ext cx="216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dirty="0">
                  <a:latin typeface="宋体" panose="02010600030101010101" pitchFamily="2" charset="-122"/>
                </a:rPr>
                <a:t>CS</a:t>
              </a:r>
            </a:p>
          </p:txBody>
        </p:sp>
        <p:sp>
          <p:nvSpPr>
            <p:cNvPr id="395" name="Line 163"/>
            <p:cNvSpPr>
              <a:spLocks noChangeShapeType="1"/>
            </p:cNvSpPr>
            <p:nvPr/>
          </p:nvSpPr>
          <p:spPr bwMode="auto">
            <a:xfrm>
              <a:off x="1638086" y="2181416"/>
              <a:ext cx="1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96" name="Line 159"/>
            <p:cNvSpPr>
              <a:spLocks noChangeShapeType="1"/>
            </p:cNvSpPr>
            <p:nvPr/>
          </p:nvSpPr>
          <p:spPr bwMode="auto">
            <a:xfrm>
              <a:off x="2268317" y="2413461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160"/>
            <p:cNvSpPr>
              <a:spLocks noChangeShapeType="1"/>
            </p:cNvSpPr>
            <p:nvPr/>
          </p:nvSpPr>
          <p:spPr bwMode="auto">
            <a:xfrm flipV="1">
              <a:off x="2052294" y="2997072"/>
              <a:ext cx="1512000" cy="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Text Box 146"/>
            <p:cNvSpPr txBox="1">
              <a:spLocks noChangeArrowheads="1"/>
            </p:cNvSpPr>
            <p:nvPr/>
          </p:nvSpPr>
          <p:spPr bwMode="auto">
            <a:xfrm>
              <a:off x="3851920" y="2132976"/>
              <a:ext cx="21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i="1" u="none" dirty="0">
                  <a:solidFill>
                    <a:schemeClr val="accent2"/>
                  </a:solidFill>
                  <a:latin typeface="+mn-lt"/>
                </a:rPr>
                <a:t>w</a:t>
              </a:r>
              <a:endParaRPr lang="en-US" altLang="zh-CN" sz="1800" b="1" i="1" u="none" baseline="-180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9" name="Line 147"/>
            <p:cNvSpPr>
              <a:spLocks noChangeShapeType="1"/>
            </p:cNvSpPr>
            <p:nvPr/>
          </p:nvSpPr>
          <p:spPr bwMode="auto">
            <a:xfrm flipH="1">
              <a:off x="3959100" y="2312052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159"/>
            <p:cNvSpPr>
              <a:spLocks noChangeShapeType="1"/>
            </p:cNvSpPr>
            <p:nvPr/>
          </p:nvSpPr>
          <p:spPr bwMode="auto">
            <a:xfrm flipH="1">
              <a:off x="3779912" y="2348880"/>
              <a:ext cx="288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Text Box 140"/>
            <p:cNvSpPr txBox="1">
              <a:spLocks noChangeArrowheads="1"/>
            </p:cNvSpPr>
            <p:nvPr/>
          </p:nvSpPr>
          <p:spPr bwMode="auto">
            <a:xfrm>
              <a:off x="1475656" y="2708936"/>
              <a:ext cx="360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A</a:t>
              </a:r>
              <a:r>
                <a:rPr lang="en-US" altLang="zh-CN" sz="1400" b="1" u="none" baseline="-18000" dirty="0">
                  <a:latin typeface="宋体" panose="02010600030101010101" pitchFamily="2" charset="-122"/>
                </a:rPr>
                <a:t>n</a:t>
              </a:r>
              <a:r>
                <a:rPr lang="en-US" altLang="zh-CN" sz="1400" b="1" u="none" baseline="-18000" dirty="0"/>
                <a:t>~</a:t>
              </a:r>
              <a:r>
                <a:rPr lang="en-US" altLang="zh-CN" sz="1400" b="1" u="none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402" name="Line 160"/>
            <p:cNvSpPr>
              <a:spLocks noChangeShapeType="1"/>
            </p:cNvSpPr>
            <p:nvPr/>
          </p:nvSpPr>
          <p:spPr bwMode="auto">
            <a:xfrm flipH="1">
              <a:off x="2052343" y="2781072"/>
              <a:ext cx="0" cy="216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160"/>
            <p:cNvSpPr>
              <a:spLocks noChangeShapeType="1"/>
            </p:cNvSpPr>
            <p:nvPr/>
          </p:nvSpPr>
          <p:spPr bwMode="auto">
            <a:xfrm>
              <a:off x="1836319" y="2781048"/>
              <a:ext cx="216000" cy="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159"/>
            <p:cNvSpPr>
              <a:spLocks noChangeShapeType="1"/>
            </p:cNvSpPr>
            <p:nvPr/>
          </p:nvSpPr>
          <p:spPr bwMode="auto">
            <a:xfrm>
              <a:off x="1979712" y="2319570"/>
              <a:ext cx="216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159"/>
            <p:cNvSpPr>
              <a:spLocks noChangeShapeType="1"/>
            </p:cNvSpPr>
            <p:nvPr/>
          </p:nvSpPr>
          <p:spPr bwMode="auto">
            <a:xfrm flipH="1">
              <a:off x="2411760" y="2924968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Line 145"/>
            <p:cNvSpPr>
              <a:spLocks noChangeShapeType="1"/>
            </p:cNvSpPr>
            <p:nvPr/>
          </p:nvSpPr>
          <p:spPr bwMode="auto">
            <a:xfrm flipV="1">
              <a:off x="2268367" y="2924944"/>
              <a:ext cx="0" cy="7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Text Box 143"/>
            <p:cNvSpPr txBox="1">
              <a:spLocks noChangeArrowheads="1"/>
            </p:cNvSpPr>
            <p:nvPr/>
          </p:nvSpPr>
          <p:spPr bwMode="auto">
            <a:xfrm>
              <a:off x="2124351" y="2629361"/>
              <a:ext cx="360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408" name="Text Box 146"/>
            <p:cNvSpPr txBox="1">
              <a:spLocks noChangeArrowheads="1"/>
            </p:cNvSpPr>
            <p:nvPr/>
          </p:nvSpPr>
          <p:spPr bwMode="auto">
            <a:xfrm>
              <a:off x="2555776" y="2437577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i="1" u="none" dirty="0">
                  <a:latin typeface="+mn-lt"/>
                </a:rPr>
                <a:t>w</a:t>
              </a:r>
              <a:endParaRPr lang="en-US" altLang="zh-CN" sz="1400" i="1" u="none" baseline="-18000" dirty="0">
                <a:latin typeface="+mn-lt"/>
              </a:endParaRPr>
            </a:p>
          </p:txBody>
        </p:sp>
        <p:sp>
          <p:nvSpPr>
            <p:cNvPr id="409" name="Line 147"/>
            <p:cNvSpPr>
              <a:spLocks noChangeShapeType="1"/>
            </p:cNvSpPr>
            <p:nvPr/>
          </p:nvSpPr>
          <p:spPr bwMode="auto">
            <a:xfrm flipH="1">
              <a:off x="2662507" y="2516344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159"/>
            <p:cNvSpPr>
              <a:spLocks noChangeShapeType="1"/>
            </p:cNvSpPr>
            <p:nvPr/>
          </p:nvSpPr>
          <p:spPr bwMode="auto">
            <a:xfrm>
              <a:off x="2844359" y="2420888"/>
              <a:ext cx="1" cy="2159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159"/>
            <p:cNvSpPr>
              <a:spLocks noChangeShapeType="1"/>
            </p:cNvSpPr>
            <p:nvPr/>
          </p:nvSpPr>
          <p:spPr bwMode="auto">
            <a:xfrm>
              <a:off x="2700349" y="2421012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159"/>
            <p:cNvSpPr>
              <a:spLocks noChangeShapeType="1"/>
            </p:cNvSpPr>
            <p:nvPr/>
          </p:nvSpPr>
          <p:spPr bwMode="auto">
            <a:xfrm flipH="1">
              <a:off x="2844359" y="2924944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45"/>
            <p:cNvSpPr>
              <a:spLocks noChangeShapeType="1"/>
            </p:cNvSpPr>
            <p:nvPr/>
          </p:nvSpPr>
          <p:spPr bwMode="auto">
            <a:xfrm flipV="1">
              <a:off x="2700343" y="2924944"/>
              <a:ext cx="0" cy="7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Text Box 143"/>
            <p:cNvSpPr txBox="1">
              <a:spLocks noChangeArrowheads="1"/>
            </p:cNvSpPr>
            <p:nvPr/>
          </p:nvSpPr>
          <p:spPr bwMode="auto">
            <a:xfrm>
              <a:off x="2556383" y="2636912"/>
              <a:ext cx="360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415" name="Text Box 146"/>
            <p:cNvSpPr txBox="1">
              <a:spLocks noChangeArrowheads="1"/>
            </p:cNvSpPr>
            <p:nvPr/>
          </p:nvSpPr>
          <p:spPr bwMode="auto">
            <a:xfrm>
              <a:off x="2987824" y="2437577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i="1" u="none" dirty="0">
                  <a:latin typeface="+mn-lt"/>
                </a:rPr>
                <a:t>w</a:t>
              </a:r>
              <a:endParaRPr lang="en-US" altLang="zh-CN" sz="1400" i="1" u="none" baseline="-18000" dirty="0">
                <a:latin typeface="+mn-lt"/>
              </a:endParaRPr>
            </a:p>
          </p:txBody>
        </p:sp>
        <p:sp>
          <p:nvSpPr>
            <p:cNvPr id="416" name="Line 147"/>
            <p:cNvSpPr>
              <a:spLocks noChangeShapeType="1"/>
            </p:cNvSpPr>
            <p:nvPr/>
          </p:nvSpPr>
          <p:spPr bwMode="auto">
            <a:xfrm flipH="1">
              <a:off x="3094555" y="2516344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Line 159"/>
            <p:cNvSpPr>
              <a:spLocks noChangeShapeType="1"/>
            </p:cNvSpPr>
            <p:nvPr/>
          </p:nvSpPr>
          <p:spPr bwMode="auto">
            <a:xfrm>
              <a:off x="3275856" y="2420888"/>
              <a:ext cx="1" cy="2159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159"/>
            <p:cNvSpPr>
              <a:spLocks noChangeShapeType="1"/>
            </p:cNvSpPr>
            <p:nvPr/>
          </p:nvSpPr>
          <p:spPr bwMode="auto">
            <a:xfrm>
              <a:off x="3132397" y="2421012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159"/>
            <p:cNvSpPr>
              <a:spLocks noChangeShapeType="1"/>
            </p:cNvSpPr>
            <p:nvPr/>
          </p:nvSpPr>
          <p:spPr bwMode="auto">
            <a:xfrm flipH="1">
              <a:off x="3275856" y="2924944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145"/>
            <p:cNvSpPr>
              <a:spLocks noChangeShapeType="1"/>
            </p:cNvSpPr>
            <p:nvPr/>
          </p:nvSpPr>
          <p:spPr bwMode="auto">
            <a:xfrm flipV="1">
              <a:off x="3131840" y="2924944"/>
              <a:ext cx="0" cy="7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oval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Text Box 143"/>
            <p:cNvSpPr txBox="1">
              <a:spLocks noChangeArrowheads="1"/>
            </p:cNvSpPr>
            <p:nvPr/>
          </p:nvSpPr>
          <p:spPr bwMode="auto">
            <a:xfrm>
              <a:off x="2988431" y="2636912"/>
              <a:ext cx="360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422" name="Text Box 146"/>
            <p:cNvSpPr txBox="1">
              <a:spLocks noChangeArrowheads="1"/>
            </p:cNvSpPr>
            <p:nvPr/>
          </p:nvSpPr>
          <p:spPr bwMode="auto">
            <a:xfrm>
              <a:off x="3419872" y="2445128"/>
              <a:ext cx="144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i="1" u="none" dirty="0">
                  <a:latin typeface="+mn-lt"/>
                </a:rPr>
                <a:t>w</a:t>
              </a:r>
              <a:endParaRPr lang="en-US" altLang="zh-CN" sz="1400" i="1" u="none" baseline="-18000" dirty="0">
                <a:latin typeface="+mn-lt"/>
              </a:endParaRPr>
            </a:p>
          </p:txBody>
        </p:sp>
        <p:sp>
          <p:nvSpPr>
            <p:cNvPr id="423" name="Line 147"/>
            <p:cNvSpPr>
              <a:spLocks noChangeShapeType="1"/>
            </p:cNvSpPr>
            <p:nvPr/>
          </p:nvSpPr>
          <p:spPr bwMode="auto">
            <a:xfrm flipH="1">
              <a:off x="3526603" y="2523895"/>
              <a:ext cx="72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59"/>
            <p:cNvSpPr>
              <a:spLocks noChangeShapeType="1"/>
            </p:cNvSpPr>
            <p:nvPr/>
          </p:nvSpPr>
          <p:spPr bwMode="auto">
            <a:xfrm>
              <a:off x="3708471" y="2428439"/>
              <a:ext cx="1" cy="2159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59"/>
            <p:cNvSpPr>
              <a:spLocks noChangeShapeType="1"/>
            </p:cNvSpPr>
            <p:nvPr/>
          </p:nvSpPr>
          <p:spPr bwMode="auto">
            <a:xfrm>
              <a:off x="3564445" y="2428563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59"/>
            <p:cNvSpPr>
              <a:spLocks noChangeShapeType="1"/>
            </p:cNvSpPr>
            <p:nvPr/>
          </p:nvSpPr>
          <p:spPr bwMode="auto">
            <a:xfrm flipH="1">
              <a:off x="3708471" y="2924944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145"/>
            <p:cNvSpPr>
              <a:spLocks noChangeShapeType="1"/>
            </p:cNvSpPr>
            <p:nvPr/>
          </p:nvSpPr>
          <p:spPr bwMode="auto">
            <a:xfrm flipV="1">
              <a:off x="3564455" y="2924944"/>
              <a:ext cx="0" cy="7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sm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Text Box 143"/>
            <p:cNvSpPr txBox="1">
              <a:spLocks noChangeArrowheads="1"/>
            </p:cNvSpPr>
            <p:nvPr/>
          </p:nvSpPr>
          <p:spPr bwMode="auto">
            <a:xfrm>
              <a:off x="3420479" y="2636912"/>
              <a:ext cx="360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429" name="Text Box 140"/>
            <p:cNvSpPr txBox="1">
              <a:spLocks noChangeArrowheads="1"/>
            </p:cNvSpPr>
            <p:nvPr/>
          </p:nvSpPr>
          <p:spPr bwMode="auto">
            <a:xfrm>
              <a:off x="1475656" y="2547334"/>
              <a:ext cx="360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A</a:t>
              </a:r>
              <a:r>
                <a:rPr lang="en-US" altLang="zh-CN" sz="1400" b="1" u="none" baseline="-18000" dirty="0">
                  <a:latin typeface="宋体" panose="02010600030101010101" pitchFamily="2" charset="-122"/>
                </a:rPr>
                <a:t>1</a:t>
              </a:r>
              <a:r>
                <a:rPr lang="en-US" altLang="zh-CN" sz="1400" b="1" u="none" baseline="-18000" dirty="0"/>
                <a:t>~</a:t>
              </a:r>
              <a:r>
                <a:rPr lang="en-US" altLang="zh-CN" sz="1400" b="1" u="none" baseline="-18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430" name="Line 160"/>
            <p:cNvSpPr>
              <a:spLocks noChangeShapeType="1"/>
            </p:cNvSpPr>
            <p:nvPr/>
          </p:nvSpPr>
          <p:spPr bwMode="auto">
            <a:xfrm>
              <a:off x="1835696" y="2636912"/>
              <a:ext cx="216000" cy="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160"/>
            <p:cNvSpPr>
              <a:spLocks noChangeShapeType="1"/>
            </p:cNvSpPr>
            <p:nvPr/>
          </p:nvSpPr>
          <p:spPr bwMode="auto">
            <a:xfrm flipH="1">
              <a:off x="2051720" y="2384912"/>
              <a:ext cx="0" cy="252000"/>
            </a:xfrm>
            <a:prstGeom prst="line">
              <a:avLst/>
            </a:prstGeom>
            <a:noFill/>
            <a:ln w="15875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159"/>
            <p:cNvSpPr>
              <a:spLocks noChangeShapeType="1"/>
            </p:cNvSpPr>
            <p:nvPr/>
          </p:nvSpPr>
          <p:spPr bwMode="auto">
            <a:xfrm>
              <a:off x="1835696" y="2253424"/>
              <a:ext cx="360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159"/>
            <p:cNvSpPr>
              <a:spLocks noChangeShapeType="1"/>
            </p:cNvSpPr>
            <p:nvPr/>
          </p:nvSpPr>
          <p:spPr bwMode="auto">
            <a:xfrm>
              <a:off x="1835720" y="2420888"/>
              <a:ext cx="144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159"/>
            <p:cNvSpPr>
              <a:spLocks noChangeShapeType="1"/>
            </p:cNvSpPr>
            <p:nvPr/>
          </p:nvSpPr>
          <p:spPr bwMode="auto">
            <a:xfrm>
              <a:off x="1988120" y="2312888"/>
              <a:ext cx="0" cy="10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Text Box 140"/>
            <p:cNvSpPr txBox="1">
              <a:spLocks noChangeArrowheads="1"/>
            </p:cNvSpPr>
            <p:nvPr/>
          </p:nvSpPr>
          <p:spPr bwMode="auto">
            <a:xfrm>
              <a:off x="1547664" y="2348880"/>
              <a:ext cx="360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CLK</a:t>
              </a:r>
            </a:p>
          </p:txBody>
        </p:sp>
      </p:grp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73E705-94BC-7BD2-3125-1CB403270AB2}"/>
              </a:ext>
            </a:extLst>
          </p:cNvPr>
          <p:cNvSpPr txBox="1"/>
          <p:nvPr/>
        </p:nvSpPr>
        <p:spPr>
          <a:xfrm>
            <a:off x="5490352" y="566686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思考：</a:t>
            </a:r>
            <a:r>
              <a:rPr lang="en-US" altLang="zh-CN" sz="1600" dirty="0"/>
              <a:t>I/O</a:t>
            </a:r>
            <a:r>
              <a:rPr lang="zh-CN" altLang="en-US" sz="1600" dirty="0"/>
              <a:t>宽度增加，</a:t>
            </a:r>
            <a:r>
              <a:rPr lang="en-US" altLang="zh-CN" sz="1600" dirty="0"/>
              <a:t>T</a:t>
            </a:r>
            <a:r>
              <a:rPr lang="en-US" altLang="zh-CN" sz="1600" baseline="-18000" dirty="0"/>
              <a:t>M</a:t>
            </a:r>
            <a:r>
              <a:rPr lang="zh-CN" altLang="en-US" sz="1600" baseline="-18000" dirty="0"/>
              <a:t>写</a:t>
            </a:r>
            <a:r>
              <a:rPr lang="zh-CN" altLang="en-US" sz="1600" dirty="0"/>
              <a:t>好，功耗小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51</a:t>
            </a:fld>
            <a:endParaRPr lang="en-US" altLang="zh-CN"/>
          </a:p>
        </p:txBody>
      </p:sp>
      <p:sp>
        <p:nvSpPr>
          <p:cNvPr id="4" name="Text Box 58"/>
          <p:cNvSpPr txBox="1">
            <a:spLocks noChangeArrowheads="1"/>
          </p:cNvSpPr>
          <p:nvPr/>
        </p:nvSpPr>
        <p:spPr bwMode="auto">
          <a:xfrm>
            <a:off x="179512" y="332656"/>
            <a:ext cx="5245128" cy="56323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、并行存储器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多个独立</a:t>
            </a:r>
            <a:r>
              <a:rPr lang="en-US" altLang="zh-CN" sz="1800" b="1" dirty="0">
                <a:latin typeface="宋体" panose="02010600030101010101" pitchFamily="2" charset="-122"/>
              </a:rPr>
              <a:t>MEM)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*编址方式：</a:t>
            </a:r>
            <a:r>
              <a:rPr lang="zh-CN" altLang="en-US" sz="2200" b="1" dirty="0">
                <a:latin typeface="宋体" panose="02010600030101010101" pitchFamily="2" charset="-122"/>
              </a:rPr>
              <a:t>交叉编址或顺序编址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*结构：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*性能：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*应用：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交叉编址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顺序编址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*体冲突的避免：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性能优化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软件方法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硬件方法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0" name="Text Box 58"/>
          <p:cNvSpPr txBox="1">
            <a:spLocks noChangeArrowheads="1"/>
          </p:cNvSpPr>
          <p:nvPr/>
        </p:nvSpPr>
        <p:spPr bwMode="auto">
          <a:xfrm>
            <a:off x="1331640" y="1196752"/>
            <a:ext cx="7200800" cy="4747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每个体有</a:t>
            </a:r>
            <a:r>
              <a:rPr lang="zh-CN" altLang="en-US" sz="2200" b="1" u="sng" dirty="0">
                <a:latin typeface="宋体" panose="02010600030101010101" pitchFamily="2" charset="-122"/>
              </a:rPr>
              <a:t>独立的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信号线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sng" dirty="0">
                <a:latin typeface="宋体" panose="02010600030101010101" pitchFamily="2" charset="-122"/>
              </a:rPr>
              <a:t>同时</a:t>
            </a:r>
            <a:r>
              <a:rPr lang="zh-CN" altLang="en-US" sz="2200" b="1" dirty="0">
                <a:latin typeface="宋体" panose="02010600030101010101" pitchFamily="2" charset="-122"/>
              </a:rPr>
              <a:t>管理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调度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多个独立的</a:t>
            </a:r>
            <a:r>
              <a:rPr lang="zh-CN" altLang="en-US" sz="2200" b="1" dirty="0">
                <a:latin typeface="宋体" panose="02010600030101010101" pitchFamily="2" charset="-122"/>
              </a:rPr>
              <a:t>请求，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没有体冲突的</a:t>
            </a:r>
            <a:r>
              <a:rPr lang="zh-CN" altLang="en-US" sz="2200" b="1" dirty="0">
                <a:latin typeface="宋体" panose="02010600030101010101" pitchFamily="2" charset="-122"/>
              </a:rPr>
              <a:t>请求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可并行</a:t>
            </a:r>
            <a:r>
              <a:rPr lang="zh-CN" altLang="en-US" sz="2200" b="1" dirty="0">
                <a:latin typeface="宋体" panose="02010600030101010101" pitchFamily="2" charset="-122"/>
              </a:rPr>
              <a:t>完成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右图中，请求①与②、③与④可以并行完成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/>
              <a:t>时延</a:t>
            </a:r>
            <a:r>
              <a:rPr lang="zh-CN" altLang="en-US" sz="2200" b="1" dirty="0">
                <a:latin typeface="宋体" panose="02010600030101010101" pitchFamily="2" charset="-122"/>
              </a:rPr>
              <a:t>好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/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B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/>
              <a:t>w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i="1" dirty="0">
                <a:solidFill>
                  <a:srgbClr val="990099"/>
                </a:solidFill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，功耗小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个体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本地的</a:t>
            </a:r>
            <a:r>
              <a:rPr lang="zh-CN" altLang="en-US" sz="2200" b="1" dirty="0">
                <a:latin typeface="宋体" panose="02010600030101010101" pitchFamily="2" charset="-122"/>
              </a:rPr>
              <a:t>多通道存储器</a:t>
            </a:r>
            <a:r>
              <a:rPr lang="en-US" altLang="zh-CN" sz="1800" b="1" dirty="0">
                <a:latin typeface="宋体" panose="02010600030101010101" pitchFamily="2" charset="-122"/>
              </a:rPr>
              <a:t>(Core i7</a:t>
            </a:r>
            <a:r>
              <a:rPr lang="zh-CN" altLang="en-US" sz="1800" b="1" dirty="0">
                <a:latin typeface="宋体" panose="02010600030101010101" pitchFamily="2" charset="-122"/>
              </a:rPr>
              <a:t>为</a:t>
            </a:r>
            <a:r>
              <a:rPr lang="en-US" altLang="zh-CN" sz="1800" b="1" dirty="0">
                <a:latin typeface="宋体" panose="02010600030101010101" pitchFamily="2" charset="-122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</a:rPr>
              <a:t>通道内存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远程的</a:t>
            </a:r>
            <a:r>
              <a:rPr lang="zh-CN" altLang="en-US" sz="2200" b="1" dirty="0">
                <a:latin typeface="宋体" panose="02010600030101010101" pitchFamily="2" charset="-122"/>
              </a:rPr>
              <a:t>共享存储器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循环交换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内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外循环交换→访问不同的体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存储体个数为</a:t>
            </a:r>
            <a:r>
              <a:rPr lang="zh-CN" altLang="en-US" sz="2200" b="1" u="sng" dirty="0">
                <a:latin typeface="宋体" panose="02010600030101010101" pitchFamily="2" charset="-122"/>
              </a:rPr>
              <a:t>质数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按行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列访问的是不同体</a:t>
            </a:r>
            <a:r>
              <a:rPr lang="en-US" altLang="zh-CN" sz="1800" b="1" dirty="0">
                <a:latin typeface="宋体" panose="02010600030101010101" pitchFamily="2" charset="-122"/>
              </a:rPr>
              <a:t>) 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1927352" y="2924944"/>
            <a:ext cx="4608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66700" indent="-266700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并行访问方式与并行</a:t>
            </a:r>
            <a:r>
              <a:rPr lang="en-US" altLang="zh-CN" sz="1800" b="1" dirty="0">
                <a:latin typeface="+mn-ea"/>
                <a:ea typeface="+mn-ea"/>
              </a:rPr>
              <a:t>MEM</a:t>
            </a:r>
            <a:r>
              <a:rPr lang="zh-CN" altLang="en-US" sz="1800" b="1" dirty="0">
                <a:latin typeface="+mn-ea"/>
                <a:ea typeface="+mn-ea"/>
              </a:rPr>
              <a:t>的主要区别</a:t>
            </a:r>
            <a:r>
              <a:rPr lang="zh-CN" altLang="en-US" sz="1800" b="1" dirty="0">
                <a:latin typeface="宋体" panose="02010600030101010101" pitchFamily="2" charset="-122"/>
              </a:rPr>
              <a:t>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436096" y="692696"/>
            <a:ext cx="3456384" cy="936104"/>
            <a:chOff x="3851920" y="692696"/>
            <a:chExt cx="3456384" cy="936104"/>
          </a:xfrm>
        </p:grpSpPr>
        <p:sp>
          <p:nvSpPr>
            <p:cNvPr id="89" name="Rectangle 141"/>
            <p:cNvSpPr>
              <a:spLocks noChangeArrowheads="1"/>
            </p:cNvSpPr>
            <p:nvPr/>
          </p:nvSpPr>
          <p:spPr bwMode="auto">
            <a:xfrm>
              <a:off x="3851920" y="764704"/>
              <a:ext cx="1872000" cy="86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143"/>
            <p:cNvSpPr txBox="1">
              <a:spLocks noChangeArrowheads="1"/>
            </p:cNvSpPr>
            <p:nvPr/>
          </p:nvSpPr>
          <p:spPr bwMode="auto">
            <a:xfrm>
              <a:off x="5076056" y="1268760"/>
              <a:ext cx="576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800" b="1" u="none" baseline="-18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91" name="Text Box 143"/>
            <p:cNvSpPr txBox="1">
              <a:spLocks noChangeArrowheads="1"/>
            </p:cNvSpPr>
            <p:nvPr/>
          </p:nvSpPr>
          <p:spPr bwMode="auto">
            <a:xfrm>
              <a:off x="3915289" y="1271244"/>
              <a:ext cx="576000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200"/>
                </a:spcAft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800" b="1" u="none" baseline="-18000" dirty="0">
                  <a:latin typeface="宋体" panose="02010600030101010101" pitchFamily="2" charset="-122"/>
                </a:rPr>
                <a:t>m-1</a:t>
              </a:r>
            </a:p>
          </p:txBody>
        </p:sp>
        <p:sp>
          <p:nvSpPr>
            <p:cNvPr id="92" name="Line 159"/>
            <p:cNvSpPr>
              <a:spLocks noChangeShapeType="1"/>
            </p:cNvSpPr>
            <p:nvPr/>
          </p:nvSpPr>
          <p:spPr bwMode="auto">
            <a:xfrm>
              <a:off x="3987225" y="1124760"/>
              <a:ext cx="0" cy="144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59"/>
            <p:cNvSpPr>
              <a:spLocks noChangeShapeType="1"/>
            </p:cNvSpPr>
            <p:nvPr/>
          </p:nvSpPr>
          <p:spPr bwMode="auto">
            <a:xfrm>
              <a:off x="4203249" y="1124744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59"/>
            <p:cNvSpPr>
              <a:spLocks noChangeShapeType="1"/>
            </p:cNvSpPr>
            <p:nvPr/>
          </p:nvSpPr>
          <p:spPr bwMode="auto">
            <a:xfrm>
              <a:off x="4419273" y="1124744"/>
              <a:ext cx="0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59"/>
            <p:cNvSpPr>
              <a:spLocks noChangeShapeType="1"/>
            </p:cNvSpPr>
            <p:nvPr/>
          </p:nvSpPr>
          <p:spPr bwMode="auto">
            <a:xfrm>
              <a:off x="5148000" y="1124760"/>
              <a:ext cx="0" cy="144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59"/>
            <p:cNvSpPr>
              <a:spLocks noChangeShapeType="1"/>
            </p:cNvSpPr>
            <p:nvPr/>
          </p:nvSpPr>
          <p:spPr bwMode="auto">
            <a:xfrm>
              <a:off x="5364024" y="1124744"/>
              <a:ext cx="0" cy="14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59"/>
            <p:cNvSpPr>
              <a:spLocks noChangeShapeType="1"/>
            </p:cNvSpPr>
            <p:nvPr/>
          </p:nvSpPr>
          <p:spPr bwMode="auto">
            <a:xfrm>
              <a:off x="5580048" y="1124744"/>
              <a:ext cx="0" cy="14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64"/>
            <p:cNvSpPr txBox="1">
              <a:spLocks noChangeArrowheads="1"/>
            </p:cNvSpPr>
            <p:nvPr/>
          </p:nvSpPr>
          <p:spPr bwMode="auto">
            <a:xfrm>
              <a:off x="3915393" y="944744"/>
              <a:ext cx="1728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MEM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99" name="Line 159"/>
            <p:cNvSpPr>
              <a:spLocks noChangeShapeType="1"/>
            </p:cNvSpPr>
            <p:nvPr/>
          </p:nvSpPr>
          <p:spPr bwMode="auto">
            <a:xfrm>
              <a:off x="3987225" y="692712"/>
              <a:ext cx="0" cy="252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59"/>
            <p:cNvSpPr>
              <a:spLocks noChangeShapeType="1"/>
            </p:cNvSpPr>
            <p:nvPr/>
          </p:nvSpPr>
          <p:spPr bwMode="auto">
            <a:xfrm>
              <a:off x="4203249" y="692696"/>
              <a:ext cx="0" cy="25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59"/>
            <p:cNvSpPr>
              <a:spLocks noChangeShapeType="1"/>
            </p:cNvSpPr>
            <p:nvPr/>
          </p:nvSpPr>
          <p:spPr bwMode="auto">
            <a:xfrm>
              <a:off x="4419273" y="692696"/>
              <a:ext cx="0" cy="252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59"/>
            <p:cNvSpPr>
              <a:spLocks noChangeShapeType="1"/>
            </p:cNvSpPr>
            <p:nvPr/>
          </p:nvSpPr>
          <p:spPr bwMode="auto">
            <a:xfrm>
              <a:off x="5148000" y="692712"/>
              <a:ext cx="0" cy="252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59"/>
            <p:cNvSpPr>
              <a:spLocks noChangeShapeType="1"/>
            </p:cNvSpPr>
            <p:nvPr/>
          </p:nvSpPr>
          <p:spPr bwMode="auto">
            <a:xfrm>
              <a:off x="5364024" y="692696"/>
              <a:ext cx="0" cy="25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59"/>
            <p:cNvSpPr>
              <a:spLocks noChangeShapeType="1"/>
            </p:cNvSpPr>
            <p:nvPr/>
          </p:nvSpPr>
          <p:spPr bwMode="auto">
            <a:xfrm>
              <a:off x="5580048" y="692696"/>
              <a:ext cx="0" cy="252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162"/>
            <p:cNvSpPr txBox="1">
              <a:spLocks noChangeArrowheads="1"/>
            </p:cNvSpPr>
            <p:nvPr/>
          </p:nvSpPr>
          <p:spPr bwMode="auto">
            <a:xfrm>
              <a:off x="4644008" y="130724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06" name="Text Box 162"/>
            <p:cNvSpPr txBox="1">
              <a:spLocks noChangeArrowheads="1"/>
            </p:cNvSpPr>
            <p:nvPr/>
          </p:nvSpPr>
          <p:spPr bwMode="auto">
            <a:xfrm>
              <a:off x="4644008" y="764704"/>
              <a:ext cx="216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07" name="Text Box 86"/>
            <p:cNvSpPr txBox="1">
              <a:spLocks noChangeArrowheads="1"/>
            </p:cNvSpPr>
            <p:nvPr/>
          </p:nvSpPr>
          <p:spPr bwMode="auto">
            <a:xfrm>
              <a:off x="6300232" y="764800"/>
              <a:ext cx="360000" cy="86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108" name="Line 87"/>
            <p:cNvSpPr>
              <a:spLocks noChangeShapeType="1"/>
            </p:cNvSpPr>
            <p:nvPr/>
          </p:nvSpPr>
          <p:spPr bwMode="auto">
            <a:xfrm>
              <a:off x="6297057" y="980824"/>
              <a:ext cx="36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88"/>
            <p:cNvSpPr>
              <a:spLocks noChangeShapeType="1"/>
            </p:cNvSpPr>
            <p:nvPr/>
          </p:nvSpPr>
          <p:spPr bwMode="auto">
            <a:xfrm>
              <a:off x="6297057" y="1196848"/>
              <a:ext cx="36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9"/>
            <p:cNvSpPr>
              <a:spLocks noChangeShapeType="1"/>
            </p:cNvSpPr>
            <p:nvPr/>
          </p:nvSpPr>
          <p:spPr bwMode="auto">
            <a:xfrm>
              <a:off x="6297057" y="1412872"/>
              <a:ext cx="36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103"/>
            <p:cNvSpPr txBox="1">
              <a:spLocks noChangeArrowheads="1"/>
            </p:cNvSpPr>
            <p:nvPr/>
          </p:nvSpPr>
          <p:spPr bwMode="auto">
            <a:xfrm>
              <a:off x="6048192" y="764800"/>
              <a:ext cx="252000" cy="86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36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3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12" name="Text Box 86"/>
            <p:cNvSpPr txBox="1">
              <a:spLocks noChangeArrowheads="1"/>
            </p:cNvSpPr>
            <p:nvPr/>
          </p:nvSpPr>
          <p:spPr bwMode="auto">
            <a:xfrm>
              <a:off x="6948304" y="764800"/>
              <a:ext cx="360000" cy="86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anose="02010600030101010101" pitchFamily="2" charset="-122"/>
              </a:endParaRPr>
            </a:p>
          </p:txBody>
        </p:sp>
        <p:sp>
          <p:nvSpPr>
            <p:cNvPr id="113" name="Line 87"/>
            <p:cNvSpPr>
              <a:spLocks noChangeShapeType="1"/>
            </p:cNvSpPr>
            <p:nvPr/>
          </p:nvSpPr>
          <p:spPr bwMode="auto">
            <a:xfrm>
              <a:off x="6945129" y="980824"/>
              <a:ext cx="36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88"/>
            <p:cNvSpPr>
              <a:spLocks noChangeShapeType="1"/>
            </p:cNvSpPr>
            <p:nvPr/>
          </p:nvSpPr>
          <p:spPr bwMode="auto">
            <a:xfrm>
              <a:off x="6945129" y="1196848"/>
              <a:ext cx="36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89"/>
            <p:cNvSpPr>
              <a:spLocks noChangeShapeType="1"/>
            </p:cNvSpPr>
            <p:nvPr/>
          </p:nvSpPr>
          <p:spPr bwMode="auto">
            <a:xfrm>
              <a:off x="6945129" y="1412872"/>
              <a:ext cx="36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6696264" y="764800"/>
              <a:ext cx="252000" cy="86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36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012160" y="1844824"/>
            <a:ext cx="2592297" cy="576064"/>
            <a:chOff x="4499991" y="2060848"/>
            <a:chExt cx="2592297" cy="576064"/>
          </a:xfrm>
        </p:grpSpPr>
        <p:sp>
          <p:nvSpPr>
            <p:cNvPr id="118" name="Text Box 81"/>
            <p:cNvSpPr txBox="1">
              <a:spLocks noChangeArrowheads="1"/>
            </p:cNvSpPr>
            <p:nvPr/>
          </p:nvSpPr>
          <p:spPr bwMode="auto">
            <a:xfrm>
              <a:off x="5148064" y="2060848"/>
              <a:ext cx="719968" cy="2160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①读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baseline="-18000" dirty="0">
                  <a:latin typeface="宋体" panose="02010600030101010101" pitchFamily="2" charset="-122"/>
                </a:rPr>
                <a:t>0</a:t>
              </a:r>
              <a:endParaRPr lang="zh-CN" altLang="en-US" sz="1600" b="1" u="none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19" name="Line 159"/>
            <p:cNvSpPr>
              <a:spLocks noChangeShapeType="1"/>
            </p:cNvSpPr>
            <p:nvPr/>
          </p:nvSpPr>
          <p:spPr bwMode="auto">
            <a:xfrm>
              <a:off x="5148288" y="2636912"/>
              <a:ext cx="19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81"/>
            <p:cNvSpPr txBox="1">
              <a:spLocks noChangeArrowheads="1"/>
            </p:cNvSpPr>
            <p:nvPr/>
          </p:nvSpPr>
          <p:spPr bwMode="auto">
            <a:xfrm>
              <a:off x="4499991" y="2060848"/>
              <a:ext cx="64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CPU0: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21" name="Text Box 81"/>
            <p:cNvSpPr txBox="1">
              <a:spLocks noChangeArrowheads="1"/>
            </p:cNvSpPr>
            <p:nvPr/>
          </p:nvSpPr>
          <p:spPr bwMode="auto">
            <a:xfrm>
              <a:off x="4499991" y="2348904"/>
              <a:ext cx="64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CPU1: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22" name="Text Box 81"/>
            <p:cNvSpPr txBox="1">
              <a:spLocks noChangeArrowheads="1"/>
            </p:cNvSpPr>
            <p:nvPr/>
          </p:nvSpPr>
          <p:spPr bwMode="auto">
            <a:xfrm>
              <a:off x="5436208" y="2348904"/>
              <a:ext cx="719968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②读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baseline="-18000" dirty="0">
                  <a:latin typeface="宋体" panose="02010600030101010101" pitchFamily="2" charset="-122"/>
                </a:rPr>
                <a:t>1</a:t>
              </a:r>
              <a:endParaRPr lang="zh-CN" altLang="en-US" sz="1600" b="1" u="none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6156287" y="2060848"/>
              <a:ext cx="719968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③读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baseline="-18000" dirty="0">
                  <a:latin typeface="宋体" panose="02010600030101010101" pitchFamily="2" charset="-122"/>
                </a:rPr>
                <a:t>1</a:t>
              </a:r>
              <a:endParaRPr lang="zh-CN" altLang="en-US" sz="1600" b="1" u="none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24" name="Text Box 81"/>
            <p:cNvSpPr txBox="1">
              <a:spLocks noChangeArrowheads="1"/>
            </p:cNvSpPr>
            <p:nvPr/>
          </p:nvSpPr>
          <p:spPr bwMode="auto">
            <a:xfrm>
              <a:off x="6372199" y="2348904"/>
              <a:ext cx="719968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④读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u="none" baseline="-18000" dirty="0">
                  <a:latin typeface="宋体" panose="02010600030101010101" pitchFamily="2" charset="-122"/>
                </a:rPr>
                <a:t>0</a:t>
              </a:r>
              <a:endParaRPr lang="zh-CN" altLang="en-US" sz="1600" b="1" u="none" baseline="-180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EE872BA-183D-674A-3C28-AE225D3E39B5}"/>
              </a:ext>
            </a:extLst>
          </p:cNvPr>
          <p:cNvSpPr txBox="1"/>
          <p:nvPr/>
        </p:nvSpPr>
        <p:spPr>
          <a:xfrm>
            <a:off x="6576768" y="282551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仅一组</a:t>
            </a:r>
            <a:r>
              <a:rPr lang="en-US" altLang="zh-CN" sz="1600" dirty="0"/>
              <a:t>I/O</a:t>
            </a:r>
            <a:r>
              <a:rPr lang="zh-CN" altLang="en-US" sz="1600" dirty="0"/>
              <a:t>信号线</a:t>
            </a:r>
            <a:endParaRPr lang="en-US" altLang="zh-CN" sz="1600" dirty="0"/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多次访问串行</a:t>
            </a:r>
            <a:r>
              <a:rPr lang="en-US" altLang="zh-CN" sz="1600" dirty="0"/>
              <a:t>)</a:t>
            </a:r>
            <a:r>
              <a:rPr lang="zh-CN" altLang="en-US" sz="1600" baseline="0" dirty="0"/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52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28800" y="279418"/>
            <a:ext cx="55022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/>
              <a:t>节</a:t>
            </a:r>
            <a:r>
              <a:rPr lang="zh-CN" altLang="en-US" sz="2800" b="1" dirty="0">
                <a:latin typeface="宋体" panose="02010600030101010101" pitchFamily="2" charset="-122"/>
              </a:rPr>
              <a:t>  虚拟存储器</a:t>
            </a: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24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000" b="1" dirty="0">
                <a:latin typeface="+mn-ea"/>
              </a:rPr>
              <a:t>VM</a:t>
            </a:r>
            <a:r>
              <a:rPr lang="zh-CN" altLang="en-US" sz="2000" b="1" dirty="0">
                <a:latin typeface="+mn-ea"/>
              </a:rPr>
              <a:t>的组织，</a:t>
            </a:r>
            <a:r>
              <a:rPr lang="en-US" altLang="zh-CN" sz="2000" b="1" dirty="0">
                <a:latin typeface="+mn-ea"/>
              </a:rPr>
              <a:t>VM</a:t>
            </a:r>
            <a:r>
              <a:rPr lang="zh-CN" altLang="en-US" sz="2000" b="1" dirty="0">
                <a:latin typeface="+mn-ea"/>
              </a:rPr>
              <a:t>的保护，</a:t>
            </a:r>
            <a:r>
              <a:rPr lang="en-US" sz="2000" b="1" dirty="0">
                <a:latin typeface="+mn-ea"/>
              </a:rPr>
              <a:t>MEM</a:t>
            </a:r>
            <a:r>
              <a:rPr lang="zh-CN" altLang="en-US" sz="2000" b="1" dirty="0">
                <a:latin typeface="+mn-ea"/>
              </a:rPr>
              <a:t>层次结构综合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79511" y="1268760"/>
            <a:ext cx="8785225" cy="73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存储管理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含主存空间分配、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存储空间扩充</a:t>
            </a:r>
            <a:r>
              <a:rPr lang="zh-CN" altLang="en-US" sz="2200" b="1" dirty="0">
                <a:latin typeface="宋体" panose="02010600030101010101" pitchFamily="2" charset="-122"/>
              </a:rPr>
              <a:t>、进程空间保护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          (</a:t>
            </a:r>
            <a:r>
              <a:rPr lang="zh-CN" altLang="en-US" sz="1600" b="1" dirty="0">
                <a:latin typeface="宋体" panose="02010600030101010101" pitchFamily="2" charset="-122"/>
              </a:rPr>
              <a:t>分区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分页</a:t>
            </a:r>
            <a:r>
              <a:rPr lang="en-US" altLang="zh-CN" sz="1600" b="1" dirty="0">
                <a:latin typeface="宋体" panose="02010600030101010101" pitchFamily="2" charset="-122"/>
              </a:rPr>
              <a:t>)       (</a:t>
            </a:r>
            <a:r>
              <a:rPr lang="zh-CN" altLang="en-US" sz="1600" b="1" dirty="0">
                <a:latin typeface="宋体" panose="02010600030101010101" pitchFamily="2" charset="-122"/>
              </a:rPr>
              <a:t>覆盖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交换</a:t>
            </a:r>
            <a:r>
              <a:rPr lang="en-US" altLang="zh-CN" sz="1600" b="1" dirty="0">
                <a:latin typeface="宋体" panose="02010600030101010101" pitchFamily="2" charset="-122"/>
              </a:rPr>
              <a:t>)         (</a:t>
            </a:r>
            <a:r>
              <a:rPr lang="zh-CN" altLang="en-US" sz="1600" b="1" dirty="0">
                <a:latin typeface="宋体" panose="02010600030101010101" pitchFamily="2" charset="-122"/>
              </a:rPr>
              <a:t>区域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访问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060848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一、虚拟存储器的组织</a:t>
            </a: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79512" y="2564904"/>
            <a:ext cx="3528456" cy="3888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、虚拟存储器工作原理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*VM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需求：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VM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组成：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eaLnBrk="1" latinLnBrk="0" hangingPunct="1">
              <a:spcBef>
                <a:spcPts val="15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策略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03720" y="4869264"/>
            <a:ext cx="5904584" cy="936000"/>
            <a:chOff x="1763760" y="4769137"/>
            <a:chExt cx="5904584" cy="936000"/>
          </a:xfrm>
        </p:grpSpPr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1763760" y="5201217"/>
              <a:ext cx="648000" cy="43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2555872" y="4985161"/>
              <a:ext cx="864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虚拟</a:t>
              </a:r>
              <a:r>
                <a:rPr lang="zh-CN" altLang="en-US" sz="1600" b="1" u="none" dirty="0"/>
                <a:t>地址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5" name="Rectangle 34" descr="宽上对角线"/>
            <p:cNvSpPr>
              <a:spLocks noChangeArrowheads="1"/>
            </p:cNvSpPr>
            <p:nvPr/>
          </p:nvSpPr>
          <p:spPr bwMode="auto">
            <a:xfrm>
              <a:off x="3563888" y="4769137"/>
              <a:ext cx="4104456" cy="936000"/>
            </a:xfrm>
            <a:prstGeom prst="rect">
              <a:avLst/>
            </a:prstGeom>
            <a:pattFill prst="wdUpDiag">
              <a:fgClr>
                <a:srgbClr val="99CCFF">
                  <a:alpha val="39999"/>
                </a:srgbClr>
              </a:fgClr>
              <a:bgClr>
                <a:schemeClr val="bg1">
                  <a:alpha val="39999"/>
                </a:schemeClr>
              </a:bgClr>
            </a:patt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5580232" y="4841169"/>
              <a:ext cx="108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虚拟存储器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422020" y="5271605"/>
              <a:ext cx="128588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2411760" y="5487629"/>
              <a:ext cx="3017496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411760" y="5561225"/>
              <a:ext cx="30174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3347928" y="4941272"/>
            <a:ext cx="3888288" cy="792096"/>
            <a:chOff x="3707968" y="4841145"/>
            <a:chExt cx="3888288" cy="792096"/>
          </a:xfrm>
        </p:grpSpPr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876256" y="4841145"/>
              <a:ext cx="720000" cy="792000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辅存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5436096" y="5129241"/>
              <a:ext cx="720000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3707968" y="5129209"/>
              <a:ext cx="576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MMU</a:t>
              </a:r>
              <a:endParaRPr lang="zh-CN" altLang="en-US" sz="1800" b="1" u="none" dirty="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428080" y="4985161"/>
              <a:ext cx="864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物理</a:t>
              </a:r>
              <a:r>
                <a:rPr lang="zh-CN" altLang="en-US" sz="1600" b="1" u="none" dirty="0"/>
                <a:t>地址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4284096" y="5273193"/>
              <a:ext cx="115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156176" y="5561225"/>
              <a:ext cx="720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44" name="Text Box 320"/>
          <p:cNvSpPr txBox="1">
            <a:spLocks noChangeArrowheads="1"/>
          </p:cNvSpPr>
          <p:nvPr/>
        </p:nvSpPr>
        <p:spPr bwMode="auto">
          <a:xfrm>
            <a:off x="1619423" y="5851951"/>
            <a:ext cx="7201049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主存、辅存</a:t>
            </a:r>
            <a:r>
              <a:rPr lang="en-US" altLang="zh-CN" sz="1800" b="1" u="none" dirty="0">
                <a:latin typeface="宋体" panose="02010600030101010101" pitchFamily="2" charset="-122"/>
              </a:rPr>
              <a:t>(</a:t>
            </a:r>
            <a:r>
              <a:rPr lang="zh-CN" altLang="en-US" sz="1800" b="1" u="none" dirty="0">
                <a:latin typeface="宋体" panose="02010600030101010101" pitchFamily="2" charset="-122"/>
              </a:rPr>
              <a:t>交换区</a:t>
            </a:r>
            <a:r>
              <a:rPr lang="en-US" altLang="zh-CN" sz="1800" b="1" u="none" dirty="0">
                <a:latin typeface="宋体" panose="02010600030101010101" pitchFamily="2" charset="-122"/>
              </a:rPr>
              <a:t>)</a:t>
            </a:r>
            <a:r>
              <a:rPr lang="zh-CN" altLang="en-US" sz="2200" b="1" u="none" dirty="0">
                <a:latin typeface="宋体" panose="02010600030101010101" pitchFamily="2" charset="-122"/>
              </a:rPr>
              <a:t>用作</a:t>
            </a:r>
            <a:r>
              <a:rPr lang="en-US" altLang="zh-CN" sz="2200" b="1" u="none" dirty="0">
                <a:latin typeface="宋体" panose="02010600030101010101" pitchFamily="2" charset="-122"/>
              </a:rPr>
              <a:t>VM</a:t>
            </a:r>
            <a:r>
              <a:rPr lang="zh-CN" altLang="en-US" sz="2200" b="1" u="none" dirty="0">
                <a:latin typeface="宋体" panose="02010600030101010101" pitchFamily="2" charset="-122"/>
              </a:rPr>
              <a:t>的</a:t>
            </a:r>
            <a:r>
              <a:rPr lang="zh-CN" altLang="en-US" sz="22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缓存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，辅存兼</a:t>
            </a:r>
            <a:r>
              <a:rPr lang="zh-CN" altLang="en-US" sz="2200" b="1" dirty="0">
                <a:latin typeface="宋体" panose="02010600030101010101" pitchFamily="2" charset="-122"/>
              </a:rPr>
              <a:t>作</a:t>
            </a:r>
            <a:r>
              <a:rPr lang="en-US" altLang="zh-CN" sz="2200" b="1" dirty="0">
                <a:latin typeface="宋体" panose="02010600030101010101" pitchFamily="2" charset="-122"/>
              </a:rPr>
              <a:t>VM</a:t>
            </a:r>
            <a:r>
              <a:rPr lang="zh-CN" altLang="en-US" sz="2200" b="1" u="none" dirty="0">
                <a:latin typeface="宋体" panose="02010600030101010101" pitchFamily="2" charset="-122"/>
              </a:rPr>
              <a:t>的</a:t>
            </a:r>
            <a:r>
              <a:rPr lang="zh-CN" altLang="en-US" sz="22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宿主</a:t>
            </a:r>
            <a:r>
              <a:rPr lang="en-US" altLang="zh-CN" sz="22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200" b="1" u="none" dirty="0">
                <a:latin typeface="宋体" panose="02010600030101010101" pitchFamily="2" charset="-122"/>
              </a:rPr>
              <a:t> </a:t>
            </a:r>
            <a:endParaRPr lang="en-US" altLang="zh-CN" sz="2200" b="1" u="none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线形标注 2 44"/>
          <p:cNvSpPr/>
          <p:nvPr/>
        </p:nvSpPr>
        <p:spPr bwMode="auto">
          <a:xfrm>
            <a:off x="539552" y="4869264"/>
            <a:ext cx="1584000" cy="216000"/>
          </a:xfrm>
          <a:prstGeom prst="borderCallout2">
            <a:avLst>
              <a:gd name="adj1" fmla="val 50665"/>
              <a:gd name="adj2" fmla="val 100985"/>
              <a:gd name="adj3" fmla="val 58966"/>
              <a:gd name="adj4" fmla="val 151924"/>
              <a:gd name="adj5" fmla="val 168695"/>
              <a:gd name="adj6" fmla="val 176006"/>
            </a:avLst>
          </a:prstGeom>
          <a:noFill/>
          <a:ln w="12700" cmpd="sng">
            <a:solidFill>
              <a:srgbClr val="0070C0"/>
            </a:solidFill>
            <a:prstDash val="sysDash"/>
            <a:round/>
            <a:tailEnd type="arrow" w="sm" len="sm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en-US" altLang="zh-CN" sz="1600" b="1" dirty="0">
                <a:latin typeface="+mn-ea"/>
                <a:ea typeface="+mn-ea"/>
              </a:rPr>
              <a:t>MMU</a:t>
            </a:r>
            <a:r>
              <a:rPr lang="zh-CN" altLang="en-US" sz="1600" b="1" dirty="0">
                <a:latin typeface="+mn-ea"/>
                <a:ea typeface="+mn-ea"/>
              </a:rPr>
              <a:t>常放在</a:t>
            </a:r>
            <a:r>
              <a:rPr lang="en-US" altLang="zh-CN" sz="1600" b="1" dirty="0">
                <a:latin typeface="+mn-ea"/>
                <a:ea typeface="+mn-ea"/>
              </a:rPr>
              <a:t>CPU</a:t>
            </a:r>
            <a:r>
              <a:rPr lang="zh-CN" altLang="en-US" sz="1600" b="1" dirty="0">
                <a:latin typeface="+mn-ea"/>
                <a:ea typeface="+mn-ea"/>
              </a:rPr>
              <a:t>中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1584176" y="3018905"/>
            <a:ext cx="7380312" cy="17774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程序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自动装入</a:t>
            </a:r>
            <a:r>
              <a:rPr lang="zh-CN" altLang="en-US" sz="2200" b="1" spc="-100" dirty="0">
                <a:latin typeface="+mn-lt"/>
              </a:rPr>
              <a:t> 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主存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CUP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按程序地址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访存</a:t>
            </a:r>
            <a:endParaRPr lang="en-US" altLang="zh-CN" sz="2200" b="1" spc="-10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</a:rPr>
              <a:t>│</a:t>
            </a:r>
            <a:r>
              <a:rPr lang="en-US" altLang="zh-CN" sz="1800" b="1" dirty="0">
                <a:latin typeface="宋体" panose="02010600030101010101" pitchFamily="2" charset="-122"/>
              </a:rPr>
              <a:t>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OS</a:t>
            </a:r>
            <a:r>
              <a:rPr lang="zh-CN" altLang="en-US" sz="1800" b="1" dirty="0">
                <a:latin typeface="宋体" panose="02010600030101010101" pitchFamily="2" charset="-122"/>
              </a:rPr>
              <a:t>负责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对程序员透明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←程序空间</a:t>
            </a:r>
            <a:r>
              <a:rPr lang="en-US" altLang="zh-CN" sz="1800" b="1" dirty="0">
                <a:latin typeface="宋体" panose="02010600030101010101" pitchFamily="2" charset="-122"/>
              </a:rPr>
              <a:t>&gt;&gt;</a:t>
            </a:r>
            <a:r>
              <a:rPr lang="zh-CN" altLang="en-US" sz="1800" b="1" dirty="0">
                <a:latin typeface="宋体" panose="02010600030101010101" pitchFamily="2" charset="-122"/>
              </a:rPr>
              <a:t>主存空间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←存放在辅存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文件形式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中</a:t>
            </a:r>
            <a:endParaRPr lang="en-US" altLang="zh-CN" sz="1800" spc="-1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主存、辅存，</a:t>
            </a:r>
            <a:r>
              <a:rPr lang="en-US" altLang="zh-CN" sz="2200" b="1" dirty="0">
                <a:latin typeface="宋体" panose="02010600030101010101" pitchFamily="2" charset="-122"/>
              </a:rPr>
              <a:t>MMU</a:t>
            </a:r>
            <a:r>
              <a:rPr lang="zh-CN" altLang="en-US" sz="2200" b="1" dirty="0">
                <a:latin typeface="宋体" panose="02010600030101010101" pitchFamily="2" charset="-122"/>
              </a:rPr>
              <a:t>及相关软件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←用作主存的下级</a:t>
            </a:r>
            <a:r>
              <a:rPr lang="en-US" altLang="zh-CN" sz="1800" b="1" dirty="0">
                <a:latin typeface="宋体" panose="02010600030101010101" pitchFamily="2" charset="-122"/>
              </a:rPr>
              <a:t>MEM(</a:t>
            </a:r>
            <a:r>
              <a:rPr lang="zh-CN" altLang="en-US" sz="1800" b="1" dirty="0">
                <a:latin typeface="宋体" panose="02010600030101010101" pitchFamily="2" charset="-122"/>
              </a:rPr>
              <a:t>层次结构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524328" y="4077072"/>
            <a:ext cx="936000" cy="1728192"/>
            <a:chOff x="7740352" y="4077072"/>
            <a:chExt cx="936000" cy="1728192"/>
          </a:xfrm>
        </p:grpSpPr>
        <p:sp>
          <p:nvSpPr>
            <p:cNvPr id="39" name="Text Box 251"/>
            <p:cNvSpPr txBox="1">
              <a:spLocks noChangeArrowheads="1"/>
            </p:cNvSpPr>
            <p:nvPr/>
          </p:nvSpPr>
          <p:spPr bwMode="auto">
            <a:xfrm>
              <a:off x="7812360" y="4365264"/>
              <a:ext cx="792000" cy="14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spcBef>
                  <a:spcPts val="0"/>
                </a:spcBef>
              </a:pPr>
              <a:endParaRPr lang="en-US" altLang="zh-CN" sz="1200" b="1" u="none" dirty="0">
                <a:latin typeface="宋体" panose="02010600030101010101" pitchFamily="2" charset="-122"/>
              </a:endParaRPr>
            </a:p>
            <a:p>
              <a:pPr algn="ctr">
                <a:spcBef>
                  <a:spcPts val="0"/>
                </a:spcBef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文件区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  <a:p>
              <a:pPr algn="ctr">
                <a:spcBef>
                  <a:spcPts val="0"/>
                </a:spcBef>
              </a:pP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spcBef>
                  <a:spcPts val="0"/>
                </a:spcBef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 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其他区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7812360" y="5373216"/>
              <a:ext cx="79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27"/>
            <p:cNvSpPr txBox="1">
              <a:spLocks noChangeArrowheads="1"/>
            </p:cNvSpPr>
            <p:nvPr/>
          </p:nvSpPr>
          <p:spPr bwMode="auto">
            <a:xfrm>
              <a:off x="7740352" y="4077072"/>
              <a:ext cx="936000" cy="287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spc="-100" dirty="0">
                  <a:solidFill>
                    <a:srgbClr val="990099"/>
                  </a:solidFill>
                  <a:latin typeface="宋体" panose="02010600030101010101" pitchFamily="2" charset="-122"/>
                </a:rPr>
                <a:t>辅存空间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812360" y="5012234"/>
              <a:ext cx="792000" cy="360363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交换区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bldLvl="0" animBg="1"/>
      <p:bldP spid="44" grpId="0"/>
      <p:bldP spid="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53</a:t>
            </a:fld>
            <a:endParaRPr lang="en-US" altLang="zh-CN"/>
          </a:p>
        </p:txBody>
      </p:sp>
      <p:sp>
        <p:nvSpPr>
          <p:cNvPr id="22" name="Text Box 203"/>
          <p:cNvSpPr txBox="1">
            <a:spLocks noChangeArrowheads="1"/>
          </p:cNvSpPr>
          <p:nvPr/>
        </p:nvSpPr>
        <p:spPr bwMode="auto">
          <a:xfrm>
            <a:off x="214282" y="332656"/>
            <a:ext cx="3925646" cy="52663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VM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交换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单元的状态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VM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工作原理：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VM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的实质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35" name="Text Box 204"/>
          <p:cNvSpPr txBox="1">
            <a:spLocks noChangeArrowheads="1"/>
          </p:cNvSpPr>
          <p:nvPr/>
        </p:nvSpPr>
        <p:spPr bwMode="auto">
          <a:xfrm>
            <a:off x="3275856" y="332656"/>
            <a:ext cx="5758733" cy="73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 缓存、未</a:t>
            </a:r>
            <a:r>
              <a:rPr lang="zh-CN" altLang="en-US" sz="2200" b="1" dirty="0">
                <a:latin typeface="宋体" panose="02010600030101010101" pitchFamily="2" charset="-122"/>
              </a:rPr>
              <a:t>缓存、未分配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主存中</a:t>
            </a:r>
            <a:r>
              <a:rPr lang="en-US" altLang="zh-CN" sz="1600" b="1" dirty="0">
                <a:latin typeface="宋体" panose="02010600030101010101" pitchFamily="2" charset="-122"/>
              </a:rPr>
              <a:t>) (</a:t>
            </a:r>
            <a:r>
              <a:rPr lang="zh-CN" altLang="en-US" sz="1600" b="1" dirty="0">
                <a:latin typeface="宋体" panose="02010600030101010101" pitchFamily="2" charset="-122"/>
              </a:rPr>
              <a:t>交换区中</a:t>
            </a:r>
            <a:r>
              <a:rPr lang="en-US" altLang="zh-CN" sz="1600" b="1" dirty="0">
                <a:latin typeface="宋体" panose="02010600030101010101" pitchFamily="2" charset="-122"/>
              </a:rPr>
              <a:t>)  (</a:t>
            </a:r>
            <a:r>
              <a:rPr lang="zh-CN" altLang="en-US" sz="1600" b="1" dirty="0">
                <a:latin typeface="宋体" panose="02010600030101010101" pitchFamily="2" charset="-122"/>
              </a:rPr>
              <a:t>文件中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13" name="Text Box 203"/>
          <p:cNvSpPr txBox="1">
            <a:spLocks noChangeArrowheads="1"/>
          </p:cNvSpPr>
          <p:nvPr/>
        </p:nvSpPr>
        <p:spPr bwMode="auto">
          <a:xfrm>
            <a:off x="2339752" y="5085184"/>
            <a:ext cx="6624736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是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面向程序</a:t>
            </a:r>
            <a:r>
              <a:rPr lang="zh-CN" altLang="en-US" sz="2200" b="1" u="none" dirty="0">
                <a:latin typeface="宋体" panose="02010600030101010101" pitchFamily="2" charset="-122"/>
              </a:rPr>
              <a:t>的</a:t>
            </a:r>
            <a:r>
              <a:rPr lang="zh-CN" altLang="en-US" sz="2200" b="1" dirty="0">
                <a:latin typeface="宋体" panose="02010600030101010101" pitchFamily="2" charset="-122"/>
              </a:rPr>
              <a:t>存储器模型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！      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←程序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MEM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～物理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MEM</a:t>
            </a:r>
            <a:endParaRPr lang="zh-CN" altLang="en-US" sz="2200" b="1" u="none" dirty="0">
              <a:latin typeface="宋体" panose="02010600030101010101" pitchFamily="2" charset="-122"/>
            </a:endParaRPr>
          </a:p>
        </p:txBody>
      </p:sp>
      <p:sp>
        <p:nvSpPr>
          <p:cNvPr id="170" name="Text Box 204"/>
          <p:cNvSpPr txBox="1">
            <a:spLocks noChangeArrowheads="1"/>
          </p:cNvSpPr>
          <p:nvPr/>
        </p:nvSpPr>
        <p:spPr bwMode="auto">
          <a:xfrm>
            <a:off x="2195736" y="2780928"/>
            <a:ext cx="6552728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宋体" panose="02010600030101010101" pitchFamily="2" charset="-122"/>
              </a:rPr>
              <a:t>地址变换＋</a:t>
            </a:r>
            <a:r>
              <a:rPr lang="en-US" altLang="zh-CN" sz="2200" b="1" dirty="0">
                <a:latin typeface="宋体" panose="02010600030101010101" pitchFamily="2" charset="-122"/>
              </a:rPr>
              <a:t>[</a:t>
            </a:r>
            <a:r>
              <a:rPr lang="zh-CN" altLang="en-US" sz="2200" b="1" dirty="0">
                <a:latin typeface="宋体" panose="02010600030101010101" pitchFamily="2" charset="-122"/>
              </a:rPr>
              <a:t>层次管理＋</a:t>
            </a:r>
            <a:r>
              <a:rPr lang="en-US" altLang="zh-CN" sz="2200" b="1" dirty="0">
                <a:latin typeface="宋体" panose="02010600030101010101" pitchFamily="2" charset="-122"/>
              </a:rPr>
              <a:t>]</a:t>
            </a:r>
            <a:r>
              <a:rPr lang="zh-CN" altLang="en-US" sz="2200" b="1" dirty="0">
                <a:latin typeface="宋体" panose="02010600030101010101" pitchFamily="2" charset="-122"/>
              </a:rPr>
              <a:t>访问主存</a:t>
            </a: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[]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表示可缺省</a:t>
            </a:r>
          </a:p>
        </p:txBody>
      </p:sp>
      <p:sp>
        <p:nvSpPr>
          <p:cNvPr id="91" name="Text Box 212">
            <a:extLst>
              <a:ext uri="{FF2B5EF4-FFF2-40B4-BE49-F238E27FC236}">
                <a16:creationId xmlns:a16="http://schemas.microsoft.com/office/drawing/2014/main" id="{936017FB-A4F1-476B-9B42-A04234D3923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20488" y="1205449"/>
            <a:ext cx="1944000" cy="12242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</a:ln>
          <a:effectLst/>
        </p:spPr>
        <p:txBody>
          <a:bodyPr lIns="36000" tIns="28800" rIns="36000" bIns="10800" anchor="ctr"/>
          <a:lstStyle/>
          <a:p>
            <a:pPr marL="266700" indent="-266700">
              <a:lnSpc>
                <a:spcPct val="105000"/>
              </a:lnSpc>
            </a:pPr>
            <a:r>
              <a:rPr lang="zh-CN" altLang="en-US" sz="18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交换区：</a:t>
            </a:r>
            <a:r>
              <a:rPr lang="zh-CN" altLang="en-US" sz="1800" b="1" u="none" dirty="0">
                <a:latin typeface="宋体" panose="02010600030101010101" pitchFamily="2" charset="-122"/>
              </a:rPr>
              <a:t>暂存</a:t>
            </a:r>
            <a:r>
              <a:rPr lang="zh-CN" altLang="en-US" sz="1800" b="1" dirty="0">
                <a:latin typeface="宋体" panose="02010600030101010101" pitchFamily="2" charset="-122"/>
              </a:rPr>
              <a:t>替换出</a:t>
            </a:r>
            <a:r>
              <a:rPr lang="zh-CN" altLang="en-US" sz="1800" b="1" u="none" dirty="0">
                <a:latin typeface="宋体" panose="02010600030101010101" pitchFamily="2" charset="-122"/>
              </a:rPr>
              <a:t>的程序信息</a:t>
            </a:r>
            <a:endParaRPr lang="en-US" altLang="zh-CN" sz="1800" b="1" u="none" dirty="0">
              <a:latin typeface="宋体" panose="02010600030101010101" pitchFamily="2" charset="-122"/>
            </a:endParaRPr>
          </a:p>
          <a:p>
            <a:pPr marL="266700" indent="-266700">
              <a:lnSpc>
                <a:spcPct val="105000"/>
              </a:lnSpc>
            </a:pPr>
            <a:r>
              <a:rPr lang="zh-CN" altLang="en-US" sz="18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文件区：</a:t>
            </a:r>
            <a:r>
              <a:rPr lang="zh-CN" altLang="en-US" sz="1800" b="1" u="none" dirty="0">
                <a:latin typeface="宋体" panose="02010600030101010101" pitchFamily="2" charset="-122"/>
              </a:rPr>
              <a:t>存放程序文件</a:t>
            </a:r>
            <a:r>
              <a:rPr lang="en-US" altLang="zh-CN" sz="1600" b="1" u="none" dirty="0">
                <a:latin typeface="宋体" panose="02010600030101010101" pitchFamily="2" charset="-122"/>
              </a:rPr>
              <a:t>(</a:t>
            </a:r>
            <a:r>
              <a:rPr lang="zh-CN" altLang="en-US" sz="1600" b="1" u="none" dirty="0">
                <a:latin typeface="宋体" panose="02010600030101010101" pitchFamily="2" charset="-122"/>
              </a:rPr>
              <a:t>与</a:t>
            </a:r>
            <a:r>
              <a:rPr lang="en-US" altLang="zh-CN" sz="1600" b="1" u="none" dirty="0">
                <a:latin typeface="宋体" panose="02010600030101010101" pitchFamily="2" charset="-122"/>
              </a:rPr>
              <a:t>VM</a:t>
            </a:r>
            <a:r>
              <a:rPr lang="zh-CN" altLang="en-US" sz="1600" b="1" u="none" dirty="0">
                <a:latin typeface="宋体" panose="02010600030101010101" pitchFamily="2" charset="-122"/>
              </a:rPr>
              <a:t>无关</a:t>
            </a:r>
            <a:r>
              <a:rPr lang="en-US" altLang="zh-CN" sz="1600" b="1" u="none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07E2E5-BDC7-4FC2-A28A-741E77D2FCB3}"/>
              </a:ext>
            </a:extLst>
          </p:cNvPr>
          <p:cNvGrpSpPr/>
          <p:nvPr/>
        </p:nvGrpSpPr>
        <p:grpSpPr>
          <a:xfrm>
            <a:off x="2375488" y="1196939"/>
            <a:ext cx="1692275" cy="1152145"/>
            <a:chOff x="2375488" y="936000"/>
            <a:chExt cx="1692275" cy="1152145"/>
          </a:xfrm>
        </p:grpSpPr>
        <p:cxnSp>
          <p:nvCxnSpPr>
            <p:cNvPr id="86" name="直接箭头连接符 55">
              <a:extLst>
                <a:ext uri="{FF2B5EF4-FFF2-40B4-BE49-F238E27FC236}">
                  <a16:creationId xmlns:a16="http://schemas.microsoft.com/office/drawing/2014/main" id="{570B9899-9D94-48E7-B231-EBBD7E597E6A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 bwMode="auto">
            <a:xfrm flipV="1">
              <a:off x="3816303" y="1152155"/>
              <a:ext cx="635" cy="6121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88" name="Text Box 322">
              <a:extLst>
                <a:ext uri="{FF2B5EF4-FFF2-40B4-BE49-F238E27FC236}">
                  <a16:creationId xmlns:a16="http://schemas.microsoft.com/office/drawing/2014/main" id="{09D66FAE-D54C-415D-B946-E15E62761588}"/>
                </a:ext>
              </a:extLst>
            </p:cNvPr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880313" y="1872245"/>
              <a:ext cx="396240" cy="215900"/>
            </a:xfrm>
            <a:prstGeom prst="rect">
              <a:avLst/>
            </a:prstGeom>
            <a:solidFill>
              <a:srgbClr val="FFCC99"/>
            </a:solidFill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sz="1400" b="1" u="none" dirty="0">
                  <a:latin typeface="宋体" panose="02010600030101010101" pitchFamily="2" charset="-122"/>
                </a:rPr>
                <a:t>替换</a:t>
              </a:r>
            </a:p>
          </p:txBody>
        </p:sp>
        <p:cxnSp>
          <p:nvCxnSpPr>
            <p:cNvPr id="89" name="直接箭头连接符 55">
              <a:extLst>
                <a:ext uri="{FF2B5EF4-FFF2-40B4-BE49-F238E27FC236}">
                  <a16:creationId xmlns:a16="http://schemas.microsoft.com/office/drawing/2014/main" id="{F9743495-E1F1-4EF6-B540-15A60D242814}"/>
                </a:ext>
              </a:extLst>
            </p:cNvPr>
            <p:cNvCxnSpPr>
              <a:cxnSpLocks/>
            </p:cNvCxnSpPr>
            <p:nvPr>
              <p:custDataLst>
                <p:tags r:id="rId64"/>
              </p:custDataLst>
            </p:nvPr>
          </p:nvCxnSpPr>
          <p:spPr bwMode="auto">
            <a:xfrm flipV="1">
              <a:off x="4067763" y="1872245"/>
              <a:ext cx="0" cy="2159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triangle" w="med" len="med"/>
            </a:ln>
            <a:effectLst/>
          </p:spPr>
        </p:cxnSp>
        <p:sp>
          <p:nvSpPr>
            <p:cNvPr id="93" name="Text Box 322">
              <a:extLst>
                <a:ext uri="{FF2B5EF4-FFF2-40B4-BE49-F238E27FC236}">
                  <a16:creationId xmlns:a16="http://schemas.microsoft.com/office/drawing/2014/main" id="{2413E400-0FD8-434D-BB5E-8A3EC5EE0EAF}"/>
                </a:ext>
              </a:extLst>
            </p:cNvPr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375488" y="936000"/>
              <a:ext cx="1583690" cy="215900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-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主存映射表</a:t>
              </a:r>
            </a:p>
          </p:txBody>
        </p:sp>
        <p:cxnSp>
          <p:nvCxnSpPr>
            <p:cNvPr id="94" name="直接箭头连接符 55">
              <a:extLst>
                <a:ext uri="{FF2B5EF4-FFF2-40B4-BE49-F238E27FC236}">
                  <a16:creationId xmlns:a16="http://schemas.microsoft.com/office/drawing/2014/main" id="{F33D8971-2E34-4DEB-B0CA-E17AF039EFA1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 bwMode="auto">
            <a:xfrm flipV="1">
              <a:off x="3563573" y="1151900"/>
              <a:ext cx="635" cy="2882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EC562F0-96FB-49FB-A8E1-C4BE1975A590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 bwMode="auto">
            <a:xfrm>
              <a:off x="2592023" y="1151900"/>
              <a:ext cx="0" cy="3600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</p:cxnSp>
        <p:cxnSp>
          <p:nvCxnSpPr>
            <p:cNvPr id="96" name="直接箭头连接符 55">
              <a:extLst>
                <a:ext uri="{FF2B5EF4-FFF2-40B4-BE49-F238E27FC236}">
                  <a16:creationId xmlns:a16="http://schemas.microsoft.com/office/drawing/2014/main" id="{3F76862D-0E0C-4F80-8DBA-B83A98A55A56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 bwMode="auto">
            <a:xfrm>
              <a:off x="2592023" y="1511945"/>
              <a:ext cx="17970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triangle" w="med" len="med"/>
            </a:ln>
            <a:effectLst/>
          </p:spPr>
        </p:cxnSp>
        <p:cxnSp>
          <p:nvCxnSpPr>
            <p:cNvPr id="97" name="直接箭头连接符 55">
              <a:extLst>
                <a:ext uri="{FF2B5EF4-FFF2-40B4-BE49-F238E27FC236}">
                  <a16:creationId xmlns:a16="http://schemas.microsoft.com/office/drawing/2014/main" id="{B4622C78-3CE7-488A-A1CC-33E4478D294B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 bwMode="auto">
            <a:xfrm flipV="1">
              <a:off x="2483438" y="1151900"/>
              <a:ext cx="635" cy="3600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sm"/>
              <a:tailEnd type="triangle" w="med" len="med"/>
            </a:ln>
            <a:effectLst/>
          </p:spPr>
        </p:cxnSp>
        <p:sp>
          <p:nvSpPr>
            <p:cNvPr id="100" name="Text Box 322">
              <a:extLst>
                <a:ext uri="{FF2B5EF4-FFF2-40B4-BE49-F238E27FC236}">
                  <a16:creationId xmlns:a16="http://schemas.microsoft.com/office/drawing/2014/main" id="{AAEBD1E3-C772-478C-89F6-B52057D269A0}"/>
                </a:ext>
              </a:extLst>
            </p:cNvPr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880313" y="1151900"/>
              <a:ext cx="396240" cy="215900"/>
            </a:xfrm>
            <a:prstGeom prst="rect">
              <a:avLst/>
            </a:prstGeom>
            <a:solidFill>
              <a:srgbClr val="FFCC99"/>
            </a:solidFill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分配</a:t>
              </a:r>
            </a:p>
          </p:txBody>
        </p:sp>
        <p:cxnSp>
          <p:nvCxnSpPr>
            <p:cNvPr id="101" name="直接箭头连接符 55">
              <a:extLst>
                <a:ext uri="{FF2B5EF4-FFF2-40B4-BE49-F238E27FC236}">
                  <a16:creationId xmlns:a16="http://schemas.microsoft.com/office/drawing/2014/main" id="{02D17E5C-9731-4519-B845-51F8CD71B53C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 bwMode="auto">
            <a:xfrm>
              <a:off x="3276553" y="1259850"/>
              <a:ext cx="28829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triangle" w="med" len="med"/>
            </a:ln>
            <a:effectLst/>
          </p:spPr>
        </p:cxn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B960251-3F8A-4EC6-AA0B-082B7910F006}"/>
              </a:ext>
            </a:extLst>
          </p:cNvPr>
          <p:cNvGrpSpPr/>
          <p:nvPr/>
        </p:nvGrpSpPr>
        <p:grpSpPr>
          <a:xfrm>
            <a:off x="1296769" y="3284984"/>
            <a:ext cx="4678680" cy="1728470"/>
            <a:chOff x="2665" y="6406"/>
            <a:chExt cx="7368" cy="2722"/>
          </a:xfrm>
        </p:grpSpPr>
        <p:sp>
          <p:nvSpPr>
            <p:cNvPr id="127" name="Text Box 24" descr="宽上对角线">
              <a:extLst>
                <a:ext uri="{FF2B5EF4-FFF2-40B4-BE49-F238E27FC236}">
                  <a16:creationId xmlns:a16="http://schemas.microsoft.com/office/drawing/2014/main" id="{1E7D594E-3740-45D3-8DBA-57E3A56D3824}"/>
                </a:ext>
              </a:extLst>
            </p:cNvPr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195" y="6406"/>
              <a:ext cx="5839" cy="272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44000" rIns="18000" bIns="10800" anchor="t" anchorCtr="0"/>
            <a:lstStyle/>
            <a:p>
              <a:r>
                <a:rPr lang="en-US" altLang="zh-CN" sz="1800" b="1" u="none" dirty="0">
                  <a:latin typeface="+mn-ea"/>
                  <a:ea typeface="+mn-ea"/>
                </a:rPr>
                <a:t>                             VM</a:t>
              </a:r>
            </a:p>
          </p:txBody>
        </p:sp>
        <p:sp>
          <p:nvSpPr>
            <p:cNvPr id="128" name="Text Box 118">
              <a:extLst>
                <a:ext uri="{FF2B5EF4-FFF2-40B4-BE49-F238E27FC236}">
                  <a16:creationId xmlns:a16="http://schemas.microsoft.com/office/drawing/2014/main" id="{CDA23311-4B68-41B1-B631-A0A52B2F26A0}"/>
                </a:ext>
              </a:extLst>
            </p:cNvPr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726" y="8464"/>
              <a:ext cx="1134" cy="567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29" name="Text Box 119">
              <a:extLst>
                <a:ext uri="{FF2B5EF4-FFF2-40B4-BE49-F238E27FC236}">
                  <a16:creationId xmlns:a16="http://schemas.microsoft.com/office/drawing/2014/main" id="{36715343-DBC3-48E5-B357-730B5977C289}"/>
                </a:ext>
              </a:extLst>
            </p:cNvPr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8787" y="8464"/>
              <a:ext cx="1134" cy="567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辅存</a:t>
              </a:r>
            </a:p>
          </p:txBody>
        </p:sp>
        <p:sp>
          <p:nvSpPr>
            <p:cNvPr id="130" name="Rectangle 121">
              <a:extLst>
                <a:ext uri="{FF2B5EF4-FFF2-40B4-BE49-F238E27FC236}">
                  <a16:creationId xmlns:a16="http://schemas.microsoft.com/office/drawing/2014/main" id="{99DE9EFF-9DA8-465B-8E8F-7BC7AFA55DE9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422" y="6520"/>
              <a:ext cx="4932" cy="18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Dot"/>
              <a:miter lim="800000"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zh-CN" altLang="en-US" sz="2000" b="1" u="none" dirty="0"/>
            </a:p>
          </p:txBody>
        </p:sp>
        <p:sp>
          <p:nvSpPr>
            <p:cNvPr id="131" name="Text Box 176">
              <a:extLst>
                <a:ext uri="{FF2B5EF4-FFF2-40B4-BE49-F238E27FC236}">
                  <a16:creationId xmlns:a16="http://schemas.microsoft.com/office/drawing/2014/main" id="{42098936-7D10-498F-8676-1CA5577A5015}"/>
                </a:ext>
              </a:extLst>
            </p:cNvPr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665" y="6803"/>
              <a:ext cx="1361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虚拟地址</a:t>
              </a:r>
            </a:p>
          </p:txBody>
        </p:sp>
        <p:sp>
          <p:nvSpPr>
            <p:cNvPr id="132" name="Text Box 177">
              <a:extLst>
                <a:ext uri="{FF2B5EF4-FFF2-40B4-BE49-F238E27FC236}">
                  <a16:creationId xmlns:a16="http://schemas.microsoft.com/office/drawing/2014/main" id="{09695863-6311-4411-8C77-DAB11DF94BA0}"/>
                </a:ext>
              </a:extLst>
            </p:cNvPr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231" y="8504"/>
              <a:ext cx="794" cy="6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0" rIns="18000" bIns="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命令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数据</a:t>
              </a:r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2BF3E664-B31B-4E06-AA23-D727B2F68A22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 bwMode="auto">
            <a:xfrm>
              <a:off x="5159" y="8561"/>
              <a:ext cx="567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AA3DB73E-D8EF-414A-911A-AD7FA448259A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 bwMode="auto">
            <a:xfrm>
              <a:off x="4025" y="8731"/>
              <a:ext cx="1701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接箭头连接符 55">
              <a:extLst>
                <a:ext uri="{FF2B5EF4-FFF2-40B4-BE49-F238E27FC236}">
                  <a16:creationId xmlns:a16="http://schemas.microsoft.com/office/drawing/2014/main" id="{B8688423-2211-46E6-83D3-302403098542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 bwMode="auto">
            <a:xfrm>
              <a:off x="5159" y="8391"/>
              <a:ext cx="0" cy="17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E0E6F427-49FC-455D-8C44-890FE93B2711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 bwMode="auto">
            <a:xfrm>
              <a:off x="4025" y="8957"/>
              <a:ext cx="1701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25153376-F970-4CCF-885E-DE54622F8525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 bwMode="auto">
            <a:xfrm>
              <a:off x="4025" y="6973"/>
              <a:ext cx="3798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170B01C-30C9-4A23-9E02-5F9BE9D4307D}"/>
              </a:ext>
            </a:extLst>
          </p:cNvPr>
          <p:cNvGrpSpPr/>
          <p:nvPr/>
        </p:nvGrpSpPr>
        <p:grpSpPr>
          <a:xfrm>
            <a:off x="2448444" y="3393174"/>
            <a:ext cx="1619885" cy="1151890"/>
            <a:chOff x="4308" y="4162"/>
            <a:chExt cx="2551" cy="1814"/>
          </a:xfrm>
        </p:grpSpPr>
        <p:sp>
          <p:nvSpPr>
            <p:cNvPr id="177" name="Text Box 211">
              <a:extLst>
                <a:ext uri="{FF2B5EF4-FFF2-40B4-BE49-F238E27FC236}">
                  <a16:creationId xmlns:a16="http://schemas.microsoft.com/office/drawing/2014/main" id="{8069AF9F-E960-4C9B-9FBE-684142441831}"/>
                </a:ext>
              </a:extLst>
            </p:cNvPr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308" y="4786"/>
              <a:ext cx="1587" cy="68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marL="0" indent="0" algn="ctr" eaLnBrk="1" latinLnBrk="0" hangingPunct="1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虚存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-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</a:p>
            <a:p>
              <a:pPr marL="0" indent="0" algn="ctr" eaLnBrk="1" latinLnBrk="0" hangingPunct="1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地址变换</a:t>
              </a:r>
            </a:p>
          </p:txBody>
        </p:sp>
        <p:sp>
          <p:nvSpPr>
            <p:cNvPr id="178" name="Text Box 212">
              <a:extLst>
                <a:ext uri="{FF2B5EF4-FFF2-40B4-BE49-F238E27FC236}">
                  <a16:creationId xmlns:a16="http://schemas.microsoft.com/office/drawing/2014/main" id="{3F0F994E-63C2-404B-98CE-3C1636100CAE}"/>
                </a:ext>
              </a:extLst>
            </p:cNvPr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5046" y="5523"/>
              <a:ext cx="680" cy="28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成功</a:t>
              </a:r>
            </a:p>
          </p:txBody>
        </p:sp>
        <p:sp>
          <p:nvSpPr>
            <p:cNvPr id="179" name="Text Box 221">
              <a:extLst>
                <a:ext uri="{FF2B5EF4-FFF2-40B4-BE49-F238E27FC236}">
                  <a16:creationId xmlns:a16="http://schemas.microsoft.com/office/drawing/2014/main" id="{F1E95283-A217-45C0-A741-3073E2208AE2}"/>
                </a:ext>
              </a:extLst>
            </p:cNvPr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5895" y="4842"/>
              <a:ext cx="680" cy="28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失败</a:t>
              </a:r>
            </a:p>
          </p:txBody>
        </p:sp>
        <p:sp>
          <p:nvSpPr>
            <p:cNvPr id="180" name="Text Box 212">
              <a:extLst>
                <a:ext uri="{FF2B5EF4-FFF2-40B4-BE49-F238E27FC236}">
                  <a16:creationId xmlns:a16="http://schemas.microsoft.com/office/drawing/2014/main" id="{DCA7CDDD-3B75-45F4-83AA-13AD74CA1A97}"/>
                </a:ext>
              </a:extLst>
            </p:cNvPr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421" y="4162"/>
              <a:ext cx="1474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辅助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硬件</a:t>
              </a:r>
            </a:p>
          </p:txBody>
        </p:sp>
        <p:cxnSp>
          <p:nvCxnSpPr>
            <p:cNvPr id="181" name="直接箭头连接符 55">
              <a:extLst>
                <a:ext uri="{FF2B5EF4-FFF2-40B4-BE49-F238E27FC236}">
                  <a16:creationId xmlns:a16="http://schemas.microsoft.com/office/drawing/2014/main" id="{C20C24A6-9947-4F60-8049-959A14226384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 bwMode="auto">
            <a:xfrm>
              <a:off x="4989" y="5466"/>
              <a:ext cx="0" cy="51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</p:cxnSp>
        <p:cxnSp>
          <p:nvCxnSpPr>
            <p:cNvPr id="182" name="直接箭头连接符 55">
              <a:extLst>
                <a:ext uri="{FF2B5EF4-FFF2-40B4-BE49-F238E27FC236}">
                  <a16:creationId xmlns:a16="http://schemas.microsoft.com/office/drawing/2014/main" id="{EE26CBFE-2E53-4F36-ADFE-BD1E4B8D8B07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 bwMode="auto">
            <a:xfrm>
              <a:off x="4989" y="4559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8AED98CC-CB9F-4963-8C77-73D83C8309FA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 bwMode="auto">
            <a:xfrm>
              <a:off x="5895" y="5126"/>
              <a:ext cx="964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4B51B09-F4AC-43BE-A62C-165C9D75D9E2}"/>
              </a:ext>
            </a:extLst>
          </p:cNvPr>
          <p:cNvGrpSpPr/>
          <p:nvPr/>
        </p:nvGrpSpPr>
        <p:grpSpPr>
          <a:xfrm>
            <a:off x="3636109" y="3392934"/>
            <a:ext cx="2952115" cy="1512570"/>
            <a:chOff x="6349" y="6576"/>
            <a:chExt cx="4649" cy="2382"/>
          </a:xfrm>
        </p:grpSpPr>
        <p:sp>
          <p:nvSpPr>
            <p:cNvPr id="185" name="Text Box 220">
              <a:extLst>
                <a:ext uri="{FF2B5EF4-FFF2-40B4-BE49-F238E27FC236}">
                  <a16:creationId xmlns:a16="http://schemas.microsoft.com/office/drawing/2014/main" id="{F9EA55D4-B760-4C3F-B4C6-584E24C6AD15}"/>
                </a:ext>
              </a:extLst>
            </p:cNvPr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029" y="7200"/>
              <a:ext cx="1587" cy="68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虚存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-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辅存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地址变换</a:t>
              </a:r>
            </a:p>
          </p:txBody>
        </p:sp>
        <p:sp>
          <p:nvSpPr>
            <p:cNvPr id="186" name="Text Box 230">
              <a:extLst>
                <a:ext uri="{FF2B5EF4-FFF2-40B4-BE49-F238E27FC236}">
                  <a16:creationId xmlns:a16="http://schemas.microsoft.com/office/drawing/2014/main" id="{48FCB422-A122-4FEF-89EF-194CECEB1E63}"/>
                </a:ext>
              </a:extLst>
            </p:cNvPr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689" y="7994"/>
              <a:ext cx="1417" cy="34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主存管理</a:t>
              </a:r>
            </a:p>
          </p:txBody>
        </p:sp>
        <p:sp>
          <p:nvSpPr>
            <p:cNvPr id="187" name="Text Box 212">
              <a:extLst>
                <a:ext uri="{FF2B5EF4-FFF2-40B4-BE49-F238E27FC236}">
                  <a16:creationId xmlns:a16="http://schemas.microsoft.com/office/drawing/2014/main" id="{A682BC2D-F7A1-4189-ACCD-788C4077B030}"/>
                </a:ext>
              </a:extLst>
            </p:cNvPr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8334" y="7938"/>
              <a:ext cx="680" cy="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成功</a:t>
              </a:r>
            </a:p>
          </p:txBody>
        </p:sp>
        <p:sp>
          <p:nvSpPr>
            <p:cNvPr id="188" name="Text Box 216">
              <a:extLst>
                <a:ext uri="{FF2B5EF4-FFF2-40B4-BE49-F238E27FC236}">
                  <a16:creationId xmlns:a16="http://schemas.microsoft.com/office/drawing/2014/main" id="{7F647410-62AE-42E1-9238-96F5433E81EE}"/>
                </a:ext>
              </a:extLst>
            </p:cNvPr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0204" y="7227"/>
              <a:ext cx="794" cy="7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系统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异常</a:t>
              </a:r>
            </a:p>
          </p:txBody>
        </p:sp>
        <p:sp>
          <p:nvSpPr>
            <p:cNvPr id="189" name="Text Box 212">
              <a:extLst>
                <a:ext uri="{FF2B5EF4-FFF2-40B4-BE49-F238E27FC236}">
                  <a16:creationId xmlns:a16="http://schemas.microsoft.com/office/drawing/2014/main" id="{DD410E99-3198-448A-B4AD-B698556F04CA}"/>
                </a:ext>
              </a:extLst>
            </p:cNvPr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265" y="6576"/>
              <a:ext cx="1474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辅助</a:t>
              </a:r>
              <a:r>
                <a:rPr lang="zh-CN" altLang="en-US" sz="1600" b="1" u="none" dirty="0">
                  <a:solidFill>
                    <a:srgbClr val="C00000"/>
                  </a:solidFill>
                  <a:latin typeface="宋体" panose="02010600030101010101" pitchFamily="2" charset="-122"/>
                </a:rPr>
                <a:t>软件</a:t>
              </a:r>
            </a:p>
          </p:txBody>
        </p:sp>
        <p:cxnSp>
          <p:nvCxnSpPr>
            <p:cNvPr id="190" name="直接箭头连接符 55">
              <a:extLst>
                <a:ext uri="{FF2B5EF4-FFF2-40B4-BE49-F238E27FC236}">
                  <a16:creationId xmlns:a16="http://schemas.microsoft.com/office/drawing/2014/main" id="{53228D87-7665-4B55-946C-55D5F6238614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 bwMode="auto">
            <a:xfrm>
              <a:off x="7823" y="6973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B354A6BE-48F1-4FD5-8591-DC13D0C115B3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 bwMode="auto">
            <a:xfrm flipH="1">
              <a:off x="6860" y="8561"/>
              <a:ext cx="51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直接箭头连接符 55">
              <a:extLst>
                <a:ext uri="{FF2B5EF4-FFF2-40B4-BE49-F238E27FC236}">
                  <a16:creationId xmlns:a16="http://schemas.microsoft.com/office/drawing/2014/main" id="{843376E6-8FAB-4B8B-AC77-30F73A7D0102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 bwMode="auto">
            <a:xfrm>
              <a:off x="7370" y="8334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3F808DCB-3A8C-4307-8F13-383C0A1B4A85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 bwMode="auto">
            <a:xfrm>
              <a:off x="6349" y="8164"/>
              <a:ext cx="340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55">
              <a:extLst>
                <a:ext uri="{FF2B5EF4-FFF2-40B4-BE49-F238E27FC236}">
                  <a16:creationId xmlns:a16="http://schemas.microsoft.com/office/drawing/2014/main" id="{F585D71F-98EC-4895-9872-D7B436BEAF9D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 bwMode="auto">
            <a:xfrm>
              <a:off x="6349" y="7540"/>
              <a:ext cx="0" cy="6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sp>
          <p:nvSpPr>
            <p:cNvPr id="195" name="Text Box 221">
              <a:extLst>
                <a:ext uri="{FF2B5EF4-FFF2-40B4-BE49-F238E27FC236}">
                  <a16:creationId xmlns:a16="http://schemas.microsoft.com/office/drawing/2014/main" id="{2D793152-B827-4312-AF6B-F048281339D1}"/>
                </a:ext>
              </a:extLst>
            </p:cNvPr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617" y="7313"/>
              <a:ext cx="680" cy="28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失败</a:t>
              </a:r>
            </a:p>
          </p:txBody>
        </p: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2BF8709-E340-4D27-8C93-A3D81FF8F0CB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 bwMode="auto">
            <a:xfrm>
              <a:off x="8617" y="7598"/>
              <a:ext cx="1587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55">
              <a:extLst>
                <a:ext uri="{FF2B5EF4-FFF2-40B4-BE49-F238E27FC236}">
                  <a16:creationId xmlns:a16="http://schemas.microsoft.com/office/drawing/2014/main" id="{47FAF628-1389-4DD7-B526-DC24A1466035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 bwMode="auto">
            <a:xfrm>
              <a:off x="8334" y="7881"/>
              <a:ext cx="0" cy="6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CE2ED0B3-DC15-43B6-BCF1-B0C0A9A462F7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 bwMode="auto">
            <a:xfrm flipV="1">
              <a:off x="8334" y="8561"/>
              <a:ext cx="4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43F6D382-9900-4AD0-9447-72AF5E56E7F0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 bwMode="auto">
            <a:xfrm>
              <a:off x="6860" y="8958"/>
              <a:ext cx="192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43AD58-CA3C-46D0-881F-B0A8CF1F5045}"/>
              </a:ext>
            </a:extLst>
          </p:cNvPr>
          <p:cNvGrpSpPr/>
          <p:nvPr/>
        </p:nvGrpSpPr>
        <p:grpSpPr>
          <a:xfrm>
            <a:off x="1080088" y="1124744"/>
            <a:ext cx="5688330" cy="1584095"/>
            <a:chOff x="1080088" y="863805"/>
            <a:chExt cx="5688330" cy="1584095"/>
          </a:xfrm>
        </p:grpSpPr>
        <p:sp>
          <p:nvSpPr>
            <p:cNvPr id="103" name="Text Box 176">
              <a:extLst>
                <a:ext uri="{FF2B5EF4-FFF2-40B4-BE49-F238E27FC236}">
                  <a16:creationId xmlns:a16="http://schemas.microsoft.com/office/drawing/2014/main" id="{B807E074-1E1A-4F49-88C0-914649442D8D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763983" y="1234645"/>
              <a:ext cx="504190" cy="5041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8000" rIns="18000" bIns="10800" anchor="t" anchorCtr="0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虚拟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04" name="Rectangle 121">
              <a:extLst>
                <a:ext uri="{FF2B5EF4-FFF2-40B4-BE49-F238E27FC236}">
                  <a16:creationId xmlns:a16="http://schemas.microsoft.com/office/drawing/2014/main" id="{1675D8CC-FCD0-421E-8943-BFC3E3D7C811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03733" y="863805"/>
              <a:ext cx="2807970" cy="15836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zh-CN" altLang="en-US" sz="2000" b="1" u="none" dirty="0"/>
            </a:p>
          </p:txBody>
        </p:sp>
        <p:sp>
          <p:nvSpPr>
            <p:cNvPr id="105" name="Text Box 249">
              <a:extLst>
                <a:ext uri="{FF2B5EF4-FFF2-40B4-BE49-F238E27FC236}">
                  <a16:creationId xmlns:a16="http://schemas.microsoft.com/office/drawing/2014/main" id="{4918C31B-F151-4261-A75B-EF095D8135DE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71728" y="1367995"/>
              <a:ext cx="575945" cy="50419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主存空间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6" name="Text Box 251">
              <a:extLst>
                <a:ext uri="{FF2B5EF4-FFF2-40B4-BE49-F238E27FC236}">
                  <a16:creationId xmlns:a16="http://schemas.microsoft.com/office/drawing/2014/main" id="{CC3CC5C7-41B6-4701-922C-8F4304B494DE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80088" y="936195"/>
              <a:ext cx="647700" cy="13677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程序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  <a:p>
              <a:pPr algn="ctr">
                <a:spcBef>
                  <a:spcPts val="0"/>
                </a:spcBef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空间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  <a:p>
              <a:pPr algn="ctr">
                <a:spcBef>
                  <a:spcPts val="300"/>
                </a:spcBef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虚存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spcBef>
                  <a:spcPts val="0"/>
                </a:spcBef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空间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07" name="Text Box 37">
              <a:extLst>
                <a:ext uri="{FF2B5EF4-FFF2-40B4-BE49-F238E27FC236}">
                  <a16:creationId xmlns:a16="http://schemas.microsoft.com/office/drawing/2014/main" id="{6198B716-DE76-40F7-B3E2-79F57F053608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24253" y="1367995"/>
              <a:ext cx="1080135" cy="50419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辅存空间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交换区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08" name="Text Box 37">
              <a:extLst>
                <a:ext uri="{FF2B5EF4-FFF2-40B4-BE49-F238E27FC236}">
                  <a16:creationId xmlns:a16="http://schemas.microsoft.com/office/drawing/2014/main" id="{F95613E0-C271-44E8-95A6-9690FD5E0632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652723" y="1367995"/>
              <a:ext cx="1115695" cy="50419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辅存空间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文件区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C519DDBD-BB7D-40EB-8682-BA55377EC03C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 bwMode="auto">
            <a:xfrm>
              <a:off x="1727788" y="1512140"/>
              <a:ext cx="575945" cy="63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55">
              <a:extLst>
                <a:ext uri="{FF2B5EF4-FFF2-40B4-BE49-F238E27FC236}">
                  <a16:creationId xmlns:a16="http://schemas.microsoft.com/office/drawing/2014/main" id="{D5504A3B-35F8-419B-BA7F-7E5AC4ADF8E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 bwMode="auto">
            <a:xfrm>
              <a:off x="1727788" y="1800430"/>
              <a:ext cx="10439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11" name="Text Box 212">
              <a:extLst>
                <a:ext uri="{FF2B5EF4-FFF2-40B4-BE49-F238E27FC236}">
                  <a16:creationId xmlns:a16="http://schemas.microsoft.com/office/drawing/2014/main" id="{FF2F7062-EE0D-44BF-8628-D3928DF93E4D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48533" y="1296240"/>
              <a:ext cx="46799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C00000"/>
                  </a:solidFill>
                  <a:latin typeface="宋体" panose="02010600030101010101" pitchFamily="2" charset="-122"/>
                </a:rPr>
                <a:t>装入</a:t>
              </a:r>
            </a:p>
          </p:txBody>
        </p:sp>
        <p:sp>
          <p:nvSpPr>
            <p:cNvPr id="112" name="左箭头 30">
              <a:extLst>
                <a:ext uri="{FF2B5EF4-FFF2-40B4-BE49-F238E27FC236}">
                  <a16:creationId xmlns:a16="http://schemas.microsoft.com/office/drawing/2014/main" id="{621F77D8-8E42-40DC-8C51-22E4460DABF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004388" y="1476580"/>
              <a:ext cx="647700" cy="107950"/>
            </a:xfrm>
            <a:prstGeom prst="lef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左箭头 154">
              <a:extLst>
                <a:ext uri="{FF2B5EF4-FFF2-40B4-BE49-F238E27FC236}">
                  <a16:creationId xmlns:a16="http://schemas.microsoft.com/office/drawing/2014/main" id="{B43C7CD3-105E-41F1-8673-5F898436F8C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347673" y="1404190"/>
              <a:ext cx="575945" cy="107950"/>
            </a:xfrm>
            <a:prstGeom prst="lef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" name="右箭头 155">
              <a:extLst>
                <a:ext uri="{FF2B5EF4-FFF2-40B4-BE49-F238E27FC236}">
                  <a16:creationId xmlns:a16="http://schemas.microsoft.com/office/drawing/2014/main" id="{3F85356F-F75D-49ED-87EB-A27C7235448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347673" y="1728040"/>
              <a:ext cx="575945" cy="107950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" name="Text Box 212">
              <a:extLst>
                <a:ext uri="{FF2B5EF4-FFF2-40B4-BE49-F238E27FC236}">
                  <a16:creationId xmlns:a16="http://schemas.microsoft.com/office/drawing/2014/main" id="{9C90EF26-8583-4843-BE20-CAC9CA381309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348308" y="1512140"/>
              <a:ext cx="46799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u="none" dirty="0">
                  <a:solidFill>
                    <a:srgbClr val="C00000"/>
                  </a:solidFill>
                  <a:latin typeface="宋体" panose="02010600030101010101" pitchFamily="2" charset="-122"/>
                </a:rPr>
                <a:t>交换</a:t>
              </a:r>
            </a:p>
          </p:txBody>
        </p:sp>
        <p:cxnSp>
          <p:nvCxnSpPr>
            <p:cNvPr id="202" name="直接箭头连接符 55">
              <a:extLst>
                <a:ext uri="{FF2B5EF4-FFF2-40B4-BE49-F238E27FC236}">
                  <a16:creationId xmlns:a16="http://schemas.microsoft.com/office/drawing/2014/main" id="{3FA337AB-41DC-4A2E-BCD0-10A9615C7898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 bwMode="auto">
            <a:xfrm flipH="1">
              <a:off x="2303733" y="1512580"/>
              <a:ext cx="17970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</p:cxnSp>
        <p:sp>
          <p:nvSpPr>
            <p:cNvPr id="205" name="Text Box 322">
              <a:extLst>
                <a:ext uri="{FF2B5EF4-FFF2-40B4-BE49-F238E27FC236}">
                  <a16:creationId xmlns:a16="http://schemas.microsoft.com/office/drawing/2014/main" id="{2A29FCEB-3021-44E4-B8FA-61F60D5951CB}"/>
                </a:ext>
              </a:extLst>
            </p:cNvPr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328238" y="2232000"/>
              <a:ext cx="1440180" cy="215900"/>
            </a:xfrm>
            <a:prstGeom prst="rect">
              <a:avLst/>
            </a:prstGeom>
            <a:noFill/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-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文件映射</a:t>
              </a:r>
            </a:p>
          </p:txBody>
        </p:sp>
        <p:sp>
          <p:nvSpPr>
            <p:cNvPr id="207" name="Text Box 212">
              <a:extLst>
                <a:ext uri="{FF2B5EF4-FFF2-40B4-BE49-F238E27FC236}">
                  <a16:creationId xmlns:a16="http://schemas.microsoft.com/office/drawing/2014/main" id="{6613BE88-612B-48FA-898C-304EA238F4B7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084000" y="1944000"/>
              <a:ext cx="46799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存放</a:t>
              </a:r>
              <a:endParaRPr lang="zh-CN" altLang="en-US" sz="1600" b="1" u="none" dirty="0">
                <a:solidFill>
                  <a:srgbClr val="C00000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08" name="直接箭头连接符 55">
              <a:extLst>
                <a:ext uri="{FF2B5EF4-FFF2-40B4-BE49-F238E27FC236}">
                  <a16:creationId xmlns:a16="http://schemas.microsoft.com/office/drawing/2014/main" id="{2117887A-7F48-47C9-85F2-6CD3FF15E6C2}"/>
                </a:ext>
              </a:extLst>
            </p:cNvPr>
            <p:cNvCxnSpPr>
              <a:cxnSpLocks/>
            </p:cNvCxnSpPr>
            <p:nvPr>
              <p:custDataLst>
                <p:tags r:id="rId28"/>
              </p:custDataLst>
            </p:nvPr>
          </p:nvCxnSpPr>
          <p:spPr bwMode="auto">
            <a:xfrm flipH="1">
              <a:off x="6064848" y="1872000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arrow" w="sm" len="sm"/>
            </a:ln>
            <a:effectLst/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67BCF9-3329-45F3-86E8-A6FD77E14EB1}"/>
              </a:ext>
            </a:extLst>
          </p:cNvPr>
          <p:cNvGrpSpPr/>
          <p:nvPr/>
        </p:nvGrpSpPr>
        <p:grpSpPr>
          <a:xfrm>
            <a:off x="2484000" y="1773138"/>
            <a:ext cx="3167453" cy="864000"/>
            <a:chOff x="2484000" y="1512199"/>
            <a:chExt cx="3167453" cy="864000"/>
          </a:xfrm>
        </p:grpSpPr>
        <p:sp>
          <p:nvSpPr>
            <p:cNvPr id="120" name="Text Box 322">
              <a:extLst>
                <a:ext uri="{FF2B5EF4-FFF2-40B4-BE49-F238E27FC236}">
                  <a16:creationId xmlns:a16="http://schemas.microsoft.com/office/drawing/2014/main" id="{B832174F-F473-4AC4-92E1-88F60C2DE93A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420698" y="2088215"/>
              <a:ext cx="1583690" cy="215900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-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辅存映射表</a:t>
              </a:r>
            </a:p>
          </p:txBody>
        </p:sp>
        <p:cxnSp>
          <p:nvCxnSpPr>
            <p:cNvPr id="121" name="直接箭头连接符 55">
              <a:extLst>
                <a:ext uri="{FF2B5EF4-FFF2-40B4-BE49-F238E27FC236}">
                  <a16:creationId xmlns:a16="http://schemas.microsoft.com/office/drawing/2014/main" id="{0FBD20AB-A535-4F31-9510-F089012AA3C8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 bwMode="auto">
            <a:xfrm flipH="1" flipV="1">
              <a:off x="5004388" y="2196000"/>
              <a:ext cx="2159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arrow" w="sm" len="sm"/>
            </a:ln>
            <a:effectLst/>
          </p:spPr>
        </p:cxnSp>
        <p:cxnSp>
          <p:nvCxnSpPr>
            <p:cNvPr id="122" name="直接箭头连接符 55">
              <a:extLst>
                <a:ext uri="{FF2B5EF4-FFF2-40B4-BE49-F238E27FC236}">
                  <a16:creationId xmlns:a16="http://schemas.microsoft.com/office/drawing/2014/main" id="{678918B6-F945-4E4B-8FDA-668A16C9D6FB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 bwMode="auto">
            <a:xfrm flipH="1">
              <a:off x="5220288" y="1548000"/>
              <a:ext cx="0" cy="64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none" w="med" len="sm"/>
            </a:ln>
            <a:effectLst/>
          </p:spPr>
        </p:cxnSp>
        <p:sp>
          <p:nvSpPr>
            <p:cNvPr id="123" name="Text Box 322">
              <a:extLst>
                <a:ext uri="{FF2B5EF4-FFF2-40B4-BE49-F238E27FC236}">
                  <a16:creationId xmlns:a16="http://schemas.microsoft.com/office/drawing/2014/main" id="{F77F015F-A422-45E1-8CCE-ACF2084613F6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64638" y="1872315"/>
              <a:ext cx="396240" cy="215900"/>
            </a:xfrm>
            <a:prstGeom prst="rect">
              <a:avLst/>
            </a:prstGeom>
            <a:solidFill>
              <a:srgbClr val="FFCC99"/>
            </a:solidFill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分配</a:t>
              </a:r>
            </a:p>
          </p:txBody>
        </p:sp>
        <p:cxnSp>
          <p:nvCxnSpPr>
            <p:cNvPr id="124" name="直接箭头连接符 55">
              <a:extLst>
                <a:ext uri="{FF2B5EF4-FFF2-40B4-BE49-F238E27FC236}">
                  <a16:creationId xmlns:a16="http://schemas.microsoft.com/office/drawing/2014/main" id="{97D2D96F-ACF0-4EE8-A418-9C061C28C164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 bwMode="auto">
            <a:xfrm flipV="1">
              <a:off x="5471748" y="1728000"/>
              <a:ext cx="179705" cy="6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triangle" w="med" len="med"/>
            </a:ln>
            <a:effectLst/>
          </p:spPr>
        </p:cxnSp>
        <p:cxnSp>
          <p:nvCxnSpPr>
            <p:cNvPr id="125" name="直接箭头连接符 55">
              <a:extLst>
                <a:ext uri="{FF2B5EF4-FFF2-40B4-BE49-F238E27FC236}">
                  <a16:creationId xmlns:a16="http://schemas.microsoft.com/office/drawing/2014/main" id="{6683707A-8B90-4286-993C-A430D5CC98C4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 bwMode="auto">
            <a:xfrm flipH="1">
              <a:off x="5471748" y="1728000"/>
              <a:ext cx="635" cy="50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none" w="sm" len="sm"/>
            </a:ln>
            <a:effectLst/>
          </p:spPr>
        </p:cxnSp>
        <p:cxnSp>
          <p:nvCxnSpPr>
            <p:cNvPr id="201" name="直接箭头连接符 55">
              <a:extLst>
                <a:ext uri="{FF2B5EF4-FFF2-40B4-BE49-F238E27FC236}">
                  <a16:creationId xmlns:a16="http://schemas.microsoft.com/office/drawing/2014/main" id="{7529A1A3-5269-4494-B185-3B537B80E966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 bwMode="auto">
            <a:xfrm>
              <a:off x="2484000" y="2376000"/>
              <a:ext cx="284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triangle" w="med" len="med"/>
            </a:ln>
            <a:effectLst/>
          </p:spPr>
        </p:cxnSp>
        <p:cxnSp>
          <p:nvCxnSpPr>
            <p:cNvPr id="203" name="直接箭头连接符 55">
              <a:extLst>
                <a:ext uri="{FF2B5EF4-FFF2-40B4-BE49-F238E27FC236}">
                  <a16:creationId xmlns:a16="http://schemas.microsoft.com/office/drawing/2014/main" id="{8FD19745-DB58-413A-834E-2034709B7FE2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 bwMode="auto">
            <a:xfrm>
              <a:off x="2484000" y="2196095"/>
              <a:ext cx="93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triangle" w="med" len="med"/>
            </a:ln>
            <a:effectLst/>
          </p:spPr>
        </p:cxnSp>
        <p:cxnSp>
          <p:nvCxnSpPr>
            <p:cNvPr id="204" name="直接箭头连接符 55">
              <a:extLst>
                <a:ext uri="{FF2B5EF4-FFF2-40B4-BE49-F238E27FC236}">
                  <a16:creationId xmlns:a16="http://schemas.microsoft.com/office/drawing/2014/main" id="{B1CBB9B2-03F1-4137-923E-57B3173F8B05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 bwMode="auto">
            <a:xfrm>
              <a:off x="2484000" y="1512199"/>
              <a:ext cx="0" cy="86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sm"/>
              <a:tailEnd type="none" w="med" len="med"/>
            </a:ln>
            <a:effectLst/>
          </p:spPr>
        </p:cxnSp>
        <p:cxnSp>
          <p:nvCxnSpPr>
            <p:cNvPr id="206" name="直接箭头连接符 55">
              <a:extLst>
                <a:ext uri="{FF2B5EF4-FFF2-40B4-BE49-F238E27FC236}">
                  <a16:creationId xmlns:a16="http://schemas.microsoft.com/office/drawing/2014/main" id="{3594B185-25B1-44F5-9ECC-9FB12CE1AB8E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 bwMode="auto">
            <a:xfrm>
              <a:off x="4859774" y="1980000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sm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3" grpId="0"/>
      <p:bldP spid="91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54</a:t>
            </a:fld>
            <a:endParaRPr lang="en-US" altLang="zh-CN"/>
          </a:p>
        </p:txBody>
      </p:sp>
      <p:sp>
        <p:nvSpPr>
          <p:cNvPr id="4" name="Text Box 203"/>
          <p:cNvSpPr txBox="1">
            <a:spLocks noChangeArrowheads="1"/>
          </p:cNvSpPr>
          <p:nvPr/>
        </p:nvSpPr>
        <p:spPr bwMode="auto">
          <a:xfrm>
            <a:off x="214282" y="332656"/>
            <a:ext cx="4789766" cy="55861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、虚拟存储器的组织</a:t>
            </a:r>
            <a:endParaRPr lang="en-US" altLang="zh-CN" b="1" u="none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spc="130" dirty="0">
                <a:solidFill>
                  <a:srgbClr val="C00000"/>
                </a:solidFill>
                <a:latin typeface="宋体" panose="02010600030101010101" pitchFamily="2" charset="-122"/>
              </a:rPr>
              <a:t>虚存的存储管理方式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辅存交换单位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地址变换方法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虚存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主存的层次管理：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映射方式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映射表的存放：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查找方法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映射表的索引：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替换算法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写 策 略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映射表项的组成：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2339752" y="799465"/>
            <a:ext cx="6564630" cy="13048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+mn-ea"/>
                <a:ea typeface="+mn-ea"/>
                <a:cs typeface="+mn-ea"/>
              </a:rPr>
              <a:t>        段式、页式、段页式    </a:t>
            </a:r>
            <a:r>
              <a:rPr lang="zh-CN" altLang="en-US" sz="1800" b="1" dirty="0">
                <a:latin typeface="+mn-ea"/>
                <a:ea typeface="+mn-ea"/>
                <a:cs typeface="+mn-ea"/>
              </a:rPr>
              <a:t>←基于交换单位</a:t>
            </a:r>
            <a:endParaRPr lang="en-US" altLang="zh-CN" sz="1800" b="1" dirty="0">
              <a:latin typeface="+mn-ea"/>
              <a:ea typeface="+mn-ea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  <a:cs typeface="+mn-ea"/>
                <a:sym typeface="+mn-ea"/>
              </a:rPr>
              <a:t>        程序段、程序页</a:t>
            </a:r>
            <a:r>
              <a:rPr lang="en-US" altLang="zh-CN" sz="2200" b="1" dirty="0">
                <a:latin typeface="+mn-ea"/>
                <a:ea typeface="+mn-ea"/>
                <a:cs typeface="+mn-ea"/>
                <a:sym typeface="+mn-ea"/>
              </a:rPr>
              <a:t>        </a:t>
            </a:r>
            <a:r>
              <a:rPr lang="zh-CN" altLang="en-US" sz="1800" b="1" dirty="0">
                <a:latin typeface="+mn-ea"/>
                <a:ea typeface="+mn-ea"/>
                <a:cs typeface="+mn-ea"/>
                <a:sym typeface="+mn-ea"/>
              </a:rPr>
              <a:t>←大小可变</a:t>
            </a:r>
            <a:r>
              <a:rPr lang="en-US" altLang="zh-CN" sz="1800" b="1" dirty="0">
                <a:latin typeface="+mn-ea"/>
                <a:ea typeface="+mn-ea"/>
                <a:cs typeface="+mn-ea"/>
                <a:sym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  <a:cs typeface="+mn-ea"/>
                <a:sym typeface="+mn-ea"/>
              </a:rPr>
              <a:t>固定</a:t>
            </a:r>
            <a:endParaRPr lang="en-US" altLang="zh-CN" b="1" dirty="0">
              <a:latin typeface="+mn-ea"/>
              <a:ea typeface="+mn-ea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  <a:cs typeface="+mn-ea"/>
              </a:rPr>
              <a:t>   </a:t>
            </a:r>
            <a:r>
              <a:rPr lang="zh-CN" altLang="en-US" sz="2200" b="1" spc="-150" dirty="0">
                <a:latin typeface="+mn-ea"/>
                <a:ea typeface="+mn-ea"/>
                <a:cs typeface="+mn-ea"/>
              </a:rPr>
              <a:t>段首址</a:t>
            </a:r>
            <a:r>
              <a:rPr lang="zh-CN" altLang="en-US" sz="2200" b="1" spc="-150" dirty="0">
                <a:solidFill>
                  <a:srgbClr val="990099"/>
                </a:solidFill>
                <a:latin typeface="+mn-ea"/>
                <a:ea typeface="+mn-ea"/>
                <a:cs typeface="+mn-ea"/>
              </a:rPr>
              <a:t>＋</a:t>
            </a:r>
            <a:r>
              <a:rPr lang="zh-CN" altLang="en-US" sz="2200" b="1" spc="-150" dirty="0">
                <a:latin typeface="+mn-ea"/>
                <a:ea typeface="+mn-ea"/>
                <a:cs typeface="+mn-ea"/>
              </a:rPr>
              <a:t>段内偏移，</a:t>
            </a:r>
            <a:r>
              <a:rPr lang="en-US" altLang="zh-CN" sz="2200" b="1" spc="-150" dirty="0">
                <a:solidFill>
                  <a:srgbClr val="990099"/>
                </a:solidFill>
                <a:latin typeface="+mn-ea"/>
                <a:ea typeface="+mn-ea"/>
                <a:cs typeface="+mn-ea"/>
              </a:rPr>
              <a:t>&lt;</a:t>
            </a:r>
            <a:r>
              <a:rPr lang="zh-CN" altLang="en-US" sz="2200" b="1" spc="-150" dirty="0">
                <a:latin typeface="+mn-ea"/>
                <a:ea typeface="+mn-ea"/>
                <a:cs typeface="+mn-ea"/>
              </a:rPr>
              <a:t>页表</a:t>
            </a:r>
            <a:r>
              <a:rPr lang="en-US" altLang="zh-CN" sz="2200" b="1" spc="-150" dirty="0">
                <a:solidFill>
                  <a:srgbClr val="990099"/>
                </a:solidFill>
                <a:latin typeface="+mn-ea"/>
                <a:ea typeface="+mn-ea"/>
                <a:cs typeface="+mn-ea"/>
              </a:rPr>
              <a:t>[</a:t>
            </a:r>
            <a:r>
              <a:rPr lang="zh-CN" altLang="en-US" sz="2200" b="1" spc="-150" dirty="0">
                <a:latin typeface="+mn-ea"/>
                <a:ea typeface="+mn-ea"/>
                <a:cs typeface="+mn-ea"/>
              </a:rPr>
              <a:t>虚页号</a:t>
            </a:r>
            <a:r>
              <a:rPr lang="en-US" altLang="zh-CN" sz="2200" b="1" spc="-150" dirty="0">
                <a:solidFill>
                  <a:srgbClr val="990099"/>
                </a:solidFill>
                <a:latin typeface="+mn-ea"/>
                <a:ea typeface="+mn-ea"/>
                <a:cs typeface="+mn-ea"/>
              </a:rPr>
              <a:t>],</a:t>
            </a:r>
            <a:r>
              <a:rPr lang="zh-CN" altLang="en-US" sz="2200" b="1" spc="-150" dirty="0">
                <a:latin typeface="+mn-ea"/>
                <a:ea typeface="+mn-ea"/>
                <a:cs typeface="+mn-ea"/>
              </a:rPr>
              <a:t>页内偏移</a:t>
            </a:r>
            <a:r>
              <a:rPr lang="en-US" altLang="zh-CN" sz="2200" b="1" spc="-150" dirty="0">
                <a:solidFill>
                  <a:srgbClr val="990099"/>
                </a:solidFill>
                <a:latin typeface="+mn-ea"/>
                <a:ea typeface="+mn-ea"/>
                <a:cs typeface="+mn-ea"/>
              </a:rPr>
              <a:t>&gt;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95736" y="2492896"/>
            <a:ext cx="6588317" cy="29912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10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全相联              </a:t>
            </a:r>
            <a:r>
              <a:rPr lang="zh-CN" altLang="en-US" sz="1800" b="1" u="none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+mn-ea"/>
              </a:rPr>
              <a:t>提高主存利用率</a:t>
            </a:r>
            <a:endParaRPr lang="zh-CN" altLang="en-US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u="none" dirty="0">
                <a:latin typeface="宋体" panose="02010600030101010101" pitchFamily="2" charset="-122"/>
              </a:rPr>
              <a:t>放在</a:t>
            </a:r>
            <a:r>
              <a:rPr lang="zh-CN" altLang="en-US" sz="2200" b="1" u="sng" dirty="0">
                <a:latin typeface="宋体" panose="02010600030101010101" pitchFamily="2" charset="-122"/>
              </a:rPr>
              <a:t>主存</a:t>
            </a:r>
            <a:r>
              <a:rPr lang="zh-CN" altLang="en-US" sz="2200" b="1" dirty="0">
                <a:latin typeface="宋体" panose="02010600030101010101" pitchFamily="2" charset="-122"/>
              </a:rPr>
              <a:t>中    </a:t>
            </a:r>
            <a:r>
              <a:rPr lang="zh-CN" altLang="en-US" sz="1800" b="1" dirty="0">
                <a:latin typeface="宋体" panose="02010600030101010101" pitchFamily="2" charset="-122"/>
              </a:rPr>
              <a:t>←降低成本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表空间巨大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按地址访问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次</a:t>
            </a: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←主存较慢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用虚地址索引，行数＝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200" b="1" baseline="-18000" dirty="0">
                <a:solidFill>
                  <a:srgbClr val="0070C0"/>
                </a:solidFill>
                <a:latin typeface="宋体" panose="02010600030101010101" pitchFamily="2" charset="-122"/>
              </a:rPr>
              <a:t>程序</a:t>
            </a:r>
            <a:r>
              <a:rPr lang="en-US" altLang="zh-CN" sz="2200" b="1" dirty="0">
                <a:latin typeface="宋体" panose="02010600030101010101" pitchFamily="2" charset="-122"/>
              </a:rPr>
              <a:t>/S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交换</a:t>
            </a: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伪</a:t>
            </a:r>
            <a:r>
              <a:rPr lang="en-US" altLang="zh-CN" sz="2200" b="1" dirty="0">
                <a:latin typeface="宋体" panose="02010600030101010101" pitchFamily="2" charset="-122"/>
              </a:rPr>
              <a:t>LRU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←改状态成本高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表在主存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全相联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lvl="0"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写回法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←访存开销大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79712" y="4185120"/>
            <a:ext cx="3816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803275" indent="-8032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行数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≠</a:t>
            </a:r>
            <a:r>
              <a:rPr lang="en-US" altLang="zh-CN" sz="1800" b="1" dirty="0">
                <a:latin typeface="宋体" panose="02010600030101010101" pitchFamily="2" charset="-122"/>
              </a:rPr>
              <a:t>S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虚存</a:t>
            </a:r>
            <a:r>
              <a:rPr lang="en-US" altLang="zh-CN" sz="1800" b="1" dirty="0">
                <a:latin typeface="宋体" panose="02010600030101010101" pitchFamily="2" charset="-122"/>
              </a:rPr>
              <a:t>/S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交换</a:t>
            </a:r>
            <a:r>
              <a:rPr lang="zh-CN" altLang="en-US" sz="1800" b="1" dirty="0">
                <a:latin typeface="+mn-ea"/>
                <a:ea typeface="+mn-ea"/>
              </a:rPr>
              <a:t>的实现要求？</a:t>
            </a:r>
            <a:endParaRPr lang="en-US" altLang="zh-CN" sz="1800" baseline="-160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19872" y="5517232"/>
            <a:ext cx="4536256" cy="490756"/>
            <a:chOff x="3636566" y="5891242"/>
            <a:chExt cx="4536256" cy="490756"/>
          </a:xfrm>
        </p:grpSpPr>
        <p:sp>
          <p:nvSpPr>
            <p:cNvPr id="25" name="Text Box 1367"/>
            <p:cNvSpPr txBox="1">
              <a:spLocks noChangeArrowheads="1"/>
            </p:cNvSpPr>
            <p:nvPr/>
          </p:nvSpPr>
          <p:spPr bwMode="auto">
            <a:xfrm>
              <a:off x="4500662" y="5892489"/>
              <a:ext cx="720000" cy="21669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装入位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6" name="Text Box 1369"/>
            <p:cNvSpPr txBox="1">
              <a:spLocks noChangeArrowheads="1"/>
            </p:cNvSpPr>
            <p:nvPr/>
          </p:nvSpPr>
          <p:spPr bwMode="auto">
            <a:xfrm>
              <a:off x="5220742" y="5892489"/>
              <a:ext cx="720000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段首址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87"/>
            <p:cNvSpPr txBox="1">
              <a:spLocks noChangeArrowheads="1"/>
            </p:cNvSpPr>
            <p:nvPr/>
          </p:nvSpPr>
          <p:spPr bwMode="auto">
            <a:xfrm>
              <a:off x="3636566" y="5893829"/>
              <a:ext cx="86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段表项：</a:t>
              </a:r>
            </a:p>
          </p:txBody>
        </p:sp>
        <p:sp>
          <p:nvSpPr>
            <p:cNvPr id="28" name="Text Box 87"/>
            <p:cNvSpPr txBox="1">
              <a:spLocks noChangeArrowheads="1"/>
            </p:cNvSpPr>
            <p:nvPr/>
          </p:nvSpPr>
          <p:spPr bwMode="auto">
            <a:xfrm>
              <a:off x="3636566" y="6165974"/>
              <a:ext cx="86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页表项：</a:t>
              </a:r>
            </a:p>
          </p:txBody>
        </p:sp>
        <p:sp>
          <p:nvSpPr>
            <p:cNvPr id="29" name="Text Box 1375"/>
            <p:cNvSpPr txBox="1">
              <a:spLocks noChangeArrowheads="1"/>
            </p:cNvSpPr>
            <p:nvPr/>
          </p:nvSpPr>
          <p:spPr bwMode="auto">
            <a:xfrm>
              <a:off x="5940822" y="5892489"/>
              <a:ext cx="2232000" cy="216024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段长 访问位 修改位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  <a:endParaRPr lang="en-US" altLang="zh-CN" sz="1600" b="1" u="none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6444878" y="5892489"/>
              <a:ext cx="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1367"/>
            <p:cNvSpPr txBox="1">
              <a:spLocks noChangeArrowheads="1"/>
            </p:cNvSpPr>
            <p:nvPr/>
          </p:nvSpPr>
          <p:spPr bwMode="auto">
            <a:xfrm>
              <a:off x="4501332" y="6165304"/>
              <a:ext cx="720000" cy="21669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装入位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32" name="Text Box 1369"/>
            <p:cNvSpPr txBox="1">
              <a:spLocks noChangeArrowheads="1"/>
            </p:cNvSpPr>
            <p:nvPr/>
          </p:nvSpPr>
          <p:spPr bwMode="auto">
            <a:xfrm>
              <a:off x="5221412" y="6165304"/>
              <a:ext cx="720000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实页号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1375"/>
            <p:cNvSpPr txBox="1">
              <a:spLocks noChangeArrowheads="1"/>
            </p:cNvSpPr>
            <p:nvPr/>
          </p:nvSpPr>
          <p:spPr bwMode="auto">
            <a:xfrm>
              <a:off x="5941492" y="6165304"/>
              <a:ext cx="1728000" cy="216024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访问位 修改位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  <a:endParaRPr lang="en-US" altLang="zh-CN" sz="1600" b="1" u="none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7164288" y="5891242"/>
              <a:ext cx="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884368" y="5891242"/>
              <a:ext cx="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6660902" y="6165328"/>
              <a:ext cx="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7380312" y="6164081"/>
              <a:ext cx="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32000" y="4256890"/>
            <a:ext cx="2868930" cy="252095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803275" indent="-803275">
              <a:lnSpc>
                <a:spcPct val="9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保存表基址</a:t>
            </a:r>
            <a:r>
              <a:rPr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表长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，访问时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判断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228CBF-D971-79C6-3760-DC4C4193DAD0}"/>
              </a:ext>
            </a:extLst>
          </p:cNvPr>
          <p:cNvSpPr txBox="1"/>
          <p:nvPr/>
        </p:nvSpPr>
        <p:spPr>
          <a:xfrm>
            <a:off x="539552" y="613687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思考：映射表除表基址外，还需附加表长信息，地址变换时判断长度。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00012" y="3677920"/>
            <a:ext cx="2447933" cy="1747520"/>
            <a:chOff x="4252" y="6018"/>
            <a:chExt cx="3855" cy="2752"/>
          </a:xfrm>
        </p:grpSpPr>
        <p:sp>
          <p:nvSpPr>
            <p:cNvPr id="11" name="左箭头 10"/>
            <p:cNvSpPr/>
            <p:nvPr/>
          </p:nvSpPr>
          <p:spPr bwMode="auto">
            <a:xfrm>
              <a:off x="6860" y="8203"/>
              <a:ext cx="1134" cy="227"/>
            </a:xfrm>
            <a:prstGeom prst="left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4875" y="6859"/>
              <a:ext cx="11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" name="Rectangle 955"/>
            <p:cNvSpPr>
              <a:spLocks noChangeArrowheads="1"/>
            </p:cNvSpPr>
            <p:nvPr/>
          </p:nvSpPr>
          <p:spPr bwMode="auto">
            <a:xfrm>
              <a:off x="6066" y="6162"/>
              <a:ext cx="680" cy="260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文件逻辑空间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343"/>
            <p:cNvSpPr txBox="1">
              <a:spLocks noChangeArrowheads="1"/>
            </p:cNvSpPr>
            <p:nvPr/>
          </p:nvSpPr>
          <p:spPr bwMode="auto">
            <a:xfrm>
              <a:off x="6079" y="6162"/>
              <a:ext cx="652" cy="170"/>
            </a:xfrm>
            <a:prstGeom prst="rect">
              <a:avLst/>
            </a:prstGeom>
            <a:solidFill>
              <a:srgbClr val="FFCCFF">
                <a:alpha val="90000"/>
              </a:srgbClr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20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322"/>
            <p:cNvSpPr txBox="1">
              <a:spLocks noChangeArrowheads="1"/>
            </p:cNvSpPr>
            <p:nvPr/>
          </p:nvSpPr>
          <p:spPr bwMode="auto">
            <a:xfrm>
              <a:off x="7537" y="6018"/>
              <a:ext cx="457" cy="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VA</a:t>
              </a:r>
              <a:endParaRPr lang="zh-CN" altLang="en-US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539" y="6389"/>
              <a:ext cx="5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7" name="Text Box 322"/>
            <p:cNvSpPr txBox="1">
              <a:spLocks noChangeArrowheads="1"/>
            </p:cNvSpPr>
            <p:nvPr/>
          </p:nvSpPr>
          <p:spPr bwMode="auto">
            <a:xfrm>
              <a:off x="4819" y="6481"/>
              <a:ext cx="1134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offset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8" name="左箭头 17"/>
            <p:cNvSpPr/>
            <p:nvPr/>
          </p:nvSpPr>
          <p:spPr bwMode="auto">
            <a:xfrm>
              <a:off x="4365" y="8186"/>
              <a:ext cx="1587" cy="227"/>
            </a:xfrm>
            <a:prstGeom prst="left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322"/>
            <p:cNvSpPr txBox="1">
              <a:spLocks noChangeArrowheads="1"/>
            </p:cNvSpPr>
            <p:nvPr/>
          </p:nvSpPr>
          <p:spPr bwMode="auto">
            <a:xfrm>
              <a:off x="6940" y="7891"/>
              <a:ext cx="1054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编译器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3" name="Text Box 322"/>
            <p:cNvSpPr txBox="1">
              <a:spLocks noChangeArrowheads="1"/>
            </p:cNvSpPr>
            <p:nvPr/>
          </p:nvSpPr>
          <p:spPr bwMode="auto">
            <a:xfrm>
              <a:off x="4478" y="7891"/>
              <a:ext cx="1361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文件系统</a:t>
              </a:r>
            </a:p>
          </p:txBody>
        </p:sp>
        <p:cxnSp>
          <p:nvCxnSpPr>
            <p:cNvPr id="7" name="直接箭头连接符 6"/>
            <p:cNvCxnSpPr/>
            <p:nvPr>
              <p:custDataLst>
                <p:tags r:id="rId3"/>
              </p:custDataLst>
            </p:nvPr>
          </p:nvCxnSpPr>
          <p:spPr bwMode="auto">
            <a:xfrm flipH="1">
              <a:off x="4252" y="7554"/>
              <a:ext cx="1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" name="Text Box 32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06" y="7198"/>
              <a:ext cx="907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DiskA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55</a:t>
            </a:fld>
            <a:endParaRPr lang="en-US" altLang="zh-CN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705" y="332740"/>
            <a:ext cx="5400675" cy="26711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*虚存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辅存的层次管理：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主存缺失时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程序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辅存映射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信息载入管理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信息交换管理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5" name="线形标注 2 24"/>
          <p:cNvSpPr/>
          <p:nvPr/>
        </p:nvSpPr>
        <p:spPr bwMode="auto">
          <a:xfrm>
            <a:off x="4499992" y="5517232"/>
            <a:ext cx="2701925" cy="575945"/>
          </a:xfrm>
          <a:prstGeom prst="borderCallout2">
            <a:avLst>
              <a:gd name="adj1" fmla="val 51703"/>
              <a:gd name="adj2" fmla="val 169"/>
              <a:gd name="adj3" fmla="val 51681"/>
              <a:gd name="adj4" fmla="val -6180"/>
              <a:gd name="adj5" fmla="val -32634"/>
              <a:gd name="adj6" fmla="val -13078"/>
            </a:avLst>
          </a:prstGeom>
          <a:noFill/>
          <a:ln w="12700" cmpd="sng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zh-CN" altLang="en-US" sz="1600" b="1" dirty="0">
                <a:latin typeface="+mn-ea"/>
                <a:ea typeface="+mn-ea"/>
              </a:rPr>
              <a:t>堆栈段的</a:t>
            </a:r>
            <a:r>
              <a:rPr lang="en-US" altLang="zh-CN" sz="1600" b="1" dirty="0" err="1">
                <a:latin typeface="+mn-ea"/>
                <a:ea typeface="+mn-ea"/>
              </a:rPr>
              <a:t>p_filesz</a:t>
            </a:r>
            <a:r>
              <a:rPr lang="zh-CN" altLang="en-US" sz="1600" b="1" dirty="0">
                <a:latin typeface="+mn-ea"/>
                <a:ea typeface="+mn-ea"/>
              </a:rPr>
              <a:t>＝</a:t>
            </a:r>
            <a:r>
              <a:rPr lang="en-US" altLang="zh-CN" sz="1600" b="1" dirty="0">
                <a:latin typeface="+mn-ea"/>
                <a:ea typeface="+mn-ea"/>
              </a:rPr>
              <a:t>0</a:t>
            </a:r>
          </a:p>
          <a:p>
            <a:r>
              <a:rPr lang="en-US" altLang="zh-CN" sz="1600" b="1" dirty="0">
                <a:latin typeface="+mn-ea"/>
                <a:ea typeface="+mn-ea"/>
                <a:sym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节省存储空间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载入时分配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771800" y="764704"/>
            <a:ext cx="5976608" cy="22479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 程序头</a:t>
            </a:r>
            <a:r>
              <a:rPr lang="zh-CN" altLang="en-US" sz="2200" b="1" dirty="0">
                <a:latin typeface="宋体" panose="02010600030101010101" pitchFamily="2" charset="-122"/>
              </a:rPr>
              <a:t>表</a:t>
            </a:r>
            <a:r>
              <a:rPr lang="zh-CN" altLang="en-US" sz="2200" b="1" u="none" dirty="0">
                <a:latin typeface="宋体" panose="02010600030101010101" pitchFamily="2" charset="-122"/>
              </a:rPr>
              <a:t>＋文件管理表</a:t>
            </a:r>
            <a:endParaRPr lang="en-US" altLang="zh-CN" sz="2200" b="1" u="none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anose="02010600030101010101" pitchFamily="2" charset="-122"/>
              </a:rPr>
              <a:t> (</a:t>
            </a:r>
            <a:r>
              <a:rPr lang="zh-CN" altLang="en-US" sz="1800" b="1" u="none" dirty="0">
                <a:latin typeface="宋体" panose="02010600030101010101" pitchFamily="2" charset="-122"/>
              </a:rPr>
              <a:t>程序</a:t>
            </a:r>
            <a:r>
              <a: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u="none" dirty="0">
                <a:latin typeface="宋体" panose="02010600030101010101" pitchFamily="2" charset="-122"/>
              </a:rPr>
              <a:t>文件</a:t>
            </a:r>
            <a:r>
              <a:rPr lang="en-US" altLang="zh-CN" sz="1800" b="1" u="none" dirty="0">
                <a:latin typeface="宋体" panose="02010600030101010101" pitchFamily="2" charset="-122"/>
              </a:rPr>
              <a:t>) (</a:t>
            </a:r>
            <a:r>
              <a:rPr lang="zh-CN" altLang="en-US" sz="1800" b="1" u="none" dirty="0">
                <a:latin typeface="宋体" panose="02010600030101010101" pitchFamily="2" charset="-122"/>
              </a:rPr>
              <a:t>文件</a:t>
            </a:r>
            <a:r>
              <a: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u="none" dirty="0">
                <a:latin typeface="宋体" panose="02010600030101010101" pitchFamily="2" charset="-122"/>
              </a:rPr>
              <a:t>辅存</a:t>
            </a:r>
            <a:r>
              <a:rPr lang="en-US" altLang="zh-CN" sz="1800" b="1" u="none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分配主存空间、拷贝数据、修改映射表项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→可获得</a:t>
            </a:r>
            <a:r>
              <a:rPr lang="en-US" altLang="zh-CN" sz="1800" b="1" dirty="0">
                <a:latin typeface="宋体" panose="02010600030101010101" pitchFamily="2" charset="-122"/>
              </a:rPr>
              <a:t>PA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DiskA</a:t>
            </a:r>
            <a:r>
              <a:rPr lang="zh-CN" altLang="en-US" sz="18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18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Func</a:t>
            </a:r>
            <a:r>
              <a:rPr lang="en-US" altLang="zh-CN" sz="18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fname,</a:t>
            </a:r>
            <a:r>
              <a:rPr lang="en-US" altLang="zh-CN" sz="1800" b="1" dirty="0" err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VA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=&lt;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段号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段内偏移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&gt; →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</a:rPr>
              <a:t>┘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同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缺失处理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调入或替换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35" name="线形标注 2 34"/>
          <p:cNvSpPr/>
          <p:nvPr/>
        </p:nvSpPr>
        <p:spPr bwMode="auto">
          <a:xfrm>
            <a:off x="5652000" y="3213176"/>
            <a:ext cx="3348000" cy="1800000"/>
          </a:xfrm>
          <a:prstGeom prst="borderCallout2">
            <a:avLst>
              <a:gd name="adj1" fmla="val 11475"/>
              <a:gd name="adj2" fmla="val -256"/>
              <a:gd name="adj3" fmla="val 11531"/>
              <a:gd name="adj4" fmla="val -24367"/>
              <a:gd name="adj5" fmla="val 35695"/>
              <a:gd name="adj6" fmla="val -46209"/>
            </a:avLst>
          </a:prstGeom>
          <a:noFill/>
          <a:ln w="12700" cmpd="sng">
            <a:solidFill>
              <a:srgbClr val="990099"/>
            </a:solidFill>
            <a:prstDash val="dashDot"/>
            <a:round/>
            <a:tailEnd type="triangle" w="med" len="med"/>
          </a:ln>
          <a:effectLst/>
        </p:spPr>
        <p:txBody>
          <a:bodyPr lIns="54000" tIns="18000" rIns="36000" bIns="18000" rtlCol="0" anchor="t" anchorCtr="0"/>
          <a:lstStyle/>
          <a:p>
            <a:r>
              <a:rPr lang="zh-CN" altLang="en-US" sz="1600" b="1" dirty="0">
                <a:solidFill>
                  <a:srgbClr val="FF3399"/>
                </a:solidFill>
                <a:latin typeface="+mn-ea"/>
              </a:rPr>
              <a:t>程序头表：</a:t>
            </a:r>
            <a:r>
              <a:rPr lang="zh-CN" altLang="en-US" sz="1600" b="1" dirty="0">
                <a:latin typeface="+mn-ea"/>
              </a:rPr>
              <a:t>结构数组，结构体包含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990099"/>
                </a:solidFill>
                <a:latin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</a:rPr>
              <a:t>段</a:t>
            </a:r>
            <a:r>
              <a:rPr lang="zh-CN" altLang="en-US" sz="1600" b="1" dirty="0">
                <a:latin typeface="+mn-ea"/>
                <a:ea typeface="+mn-ea"/>
              </a:rPr>
              <a:t>类型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p_type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1600" b="1" dirty="0">
                <a:latin typeface="+mn-ea"/>
                <a:ea typeface="+mn-ea"/>
              </a:rPr>
              <a:t>、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990099"/>
                </a:solidFill>
                <a:latin typeface="+mn-ea"/>
                <a:ea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段</a:t>
            </a:r>
            <a:r>
              <a:rPr lang="zh-CN" altLang="en-US" sz="1600" b="1" dirty="0">
                <a:latin typeface="+mn-ea"/>
                <a:ea typeface="+mn-ea"/>
              </a:rPr>
              <a:t>首的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</a:rPr>
              <a:t>虚拟地址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p_vaddr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1600" b="1" dirty="0">
                <a:latin typeface="+mn-ea"/>
                <a:ea typeface="+mn-ea"/>
              </a:rPr>
              <a:t>、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  段</a:t>
            </a:r>
            <a:r>
              <a:rPr lang="zh-CN" altLang="en-US" sz="1600" b="1" dirty="0">
                <a:latin typeface="+mn-ea"/>
                <a:ea typeface="+mn-ea"/>
              </a:rPr>
              <a:t>在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存储器中长度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p_memsz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1600" b="1" dirty="0">
                <a:latin typeface="+mn-ea"/>
                <a:ea typeface="+mn-ea"/>
              </a:rPr>
              <a:t>、</a:t>
            </a:r>
          </a:p>
          <a:p>
            <a:r>
              <a:rPr lang="en-US" altLang="zh-CN" sz="1600" b="1" dirty="0">
                <a:latin typeface="+mn-ea"/>
                <a:ea typeface="+mn-ea"/>
                <a:sym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  <a:sym typeface="+mn-ea"/>
              </a:rPr>
              <a:t>段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首的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文件偏移地址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  <a:sym typeface="+mn-ea"/>
              </a:rPr>
              <a:t>p_offset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)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、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  <a:sym typeface="+mn-ea"/>
              </a:rPr>
              <a:t>  </a:t>
            </a: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  <a:sym typeface="+mn-ea"/>
              </a:rPr>
              <a:t>段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在文件中长度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  <a:sym typeface="+mn-ea"/>
              </a:rPr>
              <a:t>p_filesz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)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等</a:t>
            </a:r>
            <a:endParaRPr lang="en-US" altLang="zh-CN" sz="1600" b="1" dirty="0">
              <a:latin typeface="+mn-ea"/>
              <a:ea typeface="+mn-ea"/>
              <a:sym typeface="+mn-ea"/>
            </a:endParaRPr>
          </a:p>
          <a:p>
            <a:r>
              <a:rPr lang="zh-CN" altLang="en-US" sz="1600" b="1" dirty="0">
                <a:solidFill>
                  <a:srgbClr val="FF3399"/>
                </a:solidFill>
                <a:latin typeface="+mn-ea"/>
                <a:ea typeface="+mn-ea"/>
                <a:sym typeface="+mn-ea"/>
              </a:rPr>
              <a:t>段类型：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代码、数据、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符号表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等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1331584" y="3429000"/>
            <a:ext cx="648072" cy="1564613"/>
            <a:chOff x="1331640" y="4096619"/>
            <a:chExt cx="648072" cy="1564613"/>
          </a:xfrm>
        </p:grpSpPr>
        <p:sp>
          <p:nvSpPr>
            <p:cNvPr id="36" name="左箭头 35"/>
            <p:cNvSpPr/>
            <p:nvPr/>
          </p:nvSpPr>
          <p:spPr bwMode="auto">
            <a:xfrm>
              <a:off x="1475712" y="5517232"/>
              <a:ext cx="504000" cy="144000"/>
            </a:xfrm>
            <a:prstGeom prst="leftArrow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322"/>
            <p:cNvSpPr txBox="1">
              <a:spLocks noChangeArrowheads="1"/>
            </p:cNvSpPr>
            <p:nvPr/>
          </p:nvSpPr>
          <p:spPr bwMode="auto">
            <a:xfrm>
              <a:off x="1475656" y="5301208"/>
              <a:ext cx="504000" cy="2158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载入</a:t>
              </a:r>
            </a:p>
          </p:txBody>
        </p:sp>
        <p:cxnSp>
          <p:nvCxnSpPr>
            <p:cNvPr id="39" name="直接箭头连接符 55"/>
            <p:cNvCxnSpPr/>
            <p:nvPr/>
          </p:nvCxnSpPr>
          <p:spPr bwMode="auto">
            <a:xfrm flipV="1">
              <a:off x="1331640" y="4096619"/>
              <a:ext cx="379155" cy="1451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>
            <a:off x="972000" y="3121421"/>
            <a:ext cx="4536008" cy="2304256"/>
            <a:chOff x="972000" y="2761381"/>
            <a:chExt cx="4536008" cy="2304256"/>
          </a:xfrm>
        </p:grpSpPr>
        <p:sp>
          <p:nvSpPr>
            <p:cNvPr id="9" name="Rectangle 955"/>
            <p:cNvSpPr>
              <a:spLocks noChangeArrowheads="1"/>
            </p:cNvSpPr>
            <p:nvPr/>
          </p:nvSpPr>
          <p:spPr bwMode="auto">
            <a:xfrm>
              <a:off x="5148008" y="2761381"/>
              <a:ext cx="360000" cy="23042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程序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  <a:r>
                <a:rPr lang="zh-CN" altLang="en-US" sz="1800" b="1" u="none" dirty="0">
                  <a:latin typeface="宋体" panose="02010600030101010101" pitchFamily="2" charset="-122"/>
                </a:rPr>
                <a:t>空间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" name="Rectangle 955"/>
            <p:cNvSpPr>
              <a:spLocks noChangeArrowheads="1"/>
            </p:cNvSpPr>
            <p:nvPr/>
          </p:nvSpPr>
          <p:spPr bwMode="auto">
            <a:xfrm>
              <a:off x="2051664" y="3985637"/>
              <a:ext cx="647206" cy="1080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36000" tIns="18000" rIns="36000" bIns="180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文件物理空间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9" name="Text Box 322"/>
            <p:cNvSpPr txBox="1">
              <a:spLocks noChangeArrowheads="1"/>
            </p:cNvSpPr>
            <p:nvPr/>
          </p:nvSpPr>
          <p:spPr bwMode="auto">
            <a:xfrm>
              <a:off x="2123728" y="3193590"/>
              <a:ext cx="504000" cy="2158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磁盘</a:t>
              </a:r>
            </a:p>
          </p:txBody>
        </p:sp>
        <p:sp>
          <p:nvSpPr>
            <p:cNvPr id="20" name="Rectangle 955"/>
            <p:cNvSpPr>
              <a:spLocks noChangeArrowheads="1"/>
            </p:cNvSpPr>
            <p:nvPr/>
          </p:nvSpPr>
          <p:spPr bwMode="auto">
            <a:xfrm>
              <a:off x="1044000" y="3409453"/>
              <a:ext cx="360000" cy="13681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36000" tIns="0" rIns="36000" bIns="0" anchor="ctr"/>
            <a:lstStyle/>
            <a:p>
              <a:pPr algn="ctr"/>
              <a:r>
                <a:rPr lang="zh-CN" altLang="en-US" sz="1800" b="1" spc="-200" dirty="0">
                  <a:latin typeface="宋体" panose="02010600030101010101" pitchFamily="2" charset="-122"/>
                </a:rPr>
                <a:t>程序物理</a:t>
              </a:r>
              <a:r>
                <a:rPr lang="zh-CN" altLang="en-US" sz="1800" b="1" u="none" spc="-200" dirty="0">
                  <a:latin typeface="宋体" panose="02010600030101010101" pitchFamily="2" charset="-122"/>
                </a:rPr>
                <a:t>空间</a:t>
              </a:r>
              <a:endParaRPr lang="en-US" altLang="zh-CN" sz="1800" b="1" u="none" spc="-200" dirty="0">
                <a:latin typeface="宋体" panose="02010600030101010101" pitchFamily="2" charset="-122"/>
              </a:endParaRPr>
            </a:p>
          </p:txBody>
        </p:sp>
        <p:sp>
          <p:nvSpPr>
            <p:cNvPr id="21" name="Text Box 322"/>
            <p:cNvSpPr txBox="1">
              <a:spLocks noChangeArrowheads="1"/>
            </p:cNvSpPr>
            <p:nvPr/>
          </p:nvSpPr>
          <p:spPr bwMode="auto">
            <a:xfrm>
              <a:off x="972000" y="3193590"/>
              <a:ext cx="504000" cy="2158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24" name="Rectangle 955"/>
            <p:cNvSpPr>
              <a:spLocks noChangeArrowheads="1"/>
            </p:cNvSpPr>
            <p:nvPr/>
          </p:nvSpPr>
          <p:spPr bwMode="auto">
            <a:xfrm>
              <a:off x="2051664" y="3409517"/>
              <a:ext cx="648072" cy="57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36000" tIns="18000" rIns="36000" bIns="180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交换区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458739" y="3428839"/>
            <a:ext cx="664989" cy="792249"/>
            <a:chOff x="1458795" y="3967154"/>
            <a:chExt cx="664989" cy="792249"/>
          </a:xfrm>
        </p:grpSpPr>
        <p:sp>
          <p:nvSpPr>
            <p:cNvPr id="49" name="左右箭头 48"/>
            <p:cNvSpPr/>
            <p:nvPr/>
          </p:nvSpPr>
          <p:spPr bwMode="auto">
            <a:xfrm>
              <a:off x="1475768" y="4615387"/>
              <a:ext cx="504000" cy="144016"/>
            </a:xfrm>
            <a:prstGeom prst="leftRightArrow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322"/>
            <p:cNvSpPr txBox="1">
              <a:spLocks noChangeArrowheads="1"/>
            </p:cNvSpPr>
            <p:nvPr/>
          </p:nvSpPr>
          <p:spPr bwMode="auto">
            <a:xfrm>
              <a:off x="1458795" y="4399524"/>
              <a:ext cx="504000" cy="2158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缓存</a:t>
              </a:r>
            </a:p>
          </p:txBody>
        </p:sp>
        <p:cxnSp>
          <p:nvCxnSpPr>
            <p:cNvPr id="61" name="直接箭头连接符 55"/>
            <p:cNvCxnSpPr/>
            <p:nvPr/>
          </p:nvCxnSpPr>
          <p:spPr bwMode="auto">
            <a:xfrm flipH="1" flipV="1">
              <a:off x="1691784" y="3967154"/>
              <a:ext cx="432000" cy="432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837220" y="2996952"/>
            <a:ext cx="3672000" cy="433156"/>
            <a:chOff x="837220" y="2977437"/>
            <a:chExt cx="3672000" cy="433156"/>
          </a:xfrm>
        </p:grpSpPr>
        <p:sp>
          <p:nvSpPr>
            <p:cNvPr id="38" name="Text Box 212"/>
            <p:cNvSpPr txBox="1">
              <a:spLocks noChangeArrowheads="1"/>
            </p:cNvSpPr>
            <p:nvPr/>
          </p:nvSpPr>
          <p:spPr bwMode="auto">
            <a:xfrm>
              <a:off x="837220" y="2977437"/>
              <a:ext cx="3672000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页表中页的状态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缓存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未缓存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未分配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55"/>
            <p:cNvCxnSpPr/>
            <p:nvPr/>
          </p:nvCxnSpPr>
          <p:spPr bwMode="auto">
            <a:xfrm flipV="1">
              <a:off x="1691680" y="3265437"/>
              <a:ext cx="0" cy="1451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" name="线形标注 2 4"/>
          <p:cNvSpPr/>
          <p:nvPr>
            <p:custDataLst>
              <p:tags r:id="rId1"/>
            </p:custDataLst>
          </p:nvPr>
        </p:nvSpPr>
        <p:spPr bwMode="auto">
          <a:xfrm>
            <a:off x="2699792" y="5502275"/>
            <a:ext cx="1362075" cy="288290"/>
          </a:xfrm>
          <a:prstGeom prst="borderCallout2">
            <a:avLst>
              <a:gd name="adj1" fmla="val 51703"/>
              <a:gd name="adj2" fmla="val 169"/>
              <a:gd name="adj3" fmla="val 50440"/>
              <a:gd name="adj4" fmla="val -13613"/>
              <a:gd name="adj5" fmla="val -68942"/>
              <a:gd name="adj6" fmla="val -30116"/>
            </a:avLst>
          </a:prstGeom>
          <a:noFill/>
          <a:ln w="12700" cmpd="sng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r>
              <a:rPr lang="zh-CN" sz="1600" b="1" dirty="0">
                <a:latin typeface="宋体" panose="02010600030101010101" pitchFamily="2" charset="-122"/>
              </a:rPr>
              <a:t>空间可不连续</a:t>
            </a:r>
          </a:p>
        </p:txBody>
      </p:sp>
      <p:sp>
        <p:nvSpPr>
          <p:cNvPr id="42" name="线形标注 2 4">
            <a:extLst>
              <a:ext uri="{FF2B5EF4-FFF2-40B4-BE49-F238E27FC236}">
                <a16:creationId xmlns:a16="http://schemas.microsoft.com/office/drawing/2014/main" id="{7ABEC23B-235A-4C97-BE60-8215CA5B9FF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660232" y="5085184"/>
            <a:ext cx="1152000" cy="288290"/>
          </a:xfrm>
          <a:prstGeom prst="borderCallout2">
            <a:avLst>
              <a:gd name="adj1" fmla="val 51703"/>
              <a:gd name="adj2" fmla="val 101248"/>
              <a:gd name="adj3" fmla="val 55396"/>
              <a:gd name="adj4" fmla="val 119713"/>
              <a:gd name="adj5" fmla="val -61508"/>
              <a:gd name="adj6" fmla="val 129254"/>
            </a:avLst>
          </a:prstGeom>
          <a:noFill/>
          <a:ln w="12700" cmpd="sng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r>
              <a:rPr lang="zh-CN" altLang="en-US" sz="1600" b="1" dirty="0">
                <a:latin typeface="宋体" panose="02010600030101010101" pitchFamily="2" charset="-122"/>
              </a:rPr>
              <a:t>用于重定位</a:t>
            </a:r>
            <a:endParaRPr lang="zh-CN" sz="1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5" grpId="0" bldLvl="0" animBg="1"/>
      <p:bldP spid="5" grpId="0" bldLvl="0" animBg="1"/>
      <p:bldP spid="4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56</a:t>
            </a:fld>
            <a:endParaRPr lang="en-US" altLang="zh-CN"/>
          </a:p>
        </p:txBody>
      </p:sp>
      <p:sp>
        <p:nvSpPr>
          <p:cNvPr id="4" name="Text Box 203"/>
          <p:cNvSpPr txBox="1">
            <a:spLocks noChangeArrowheads="1"/>
          </p:cNvSpPr>
          <p:nvPr/>
        </p:nvSpPr>
        <p:spPr bwMode="auto">
          <a:xfrm>
            <a:off x="179512" y="332656"/>
            <a:ext cx="4824536" cy="553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、虚拟存储器的实现</a:t>
            </a:r>
            <a:endParaRPr lang="en-US" altLang="zh-CN" b="1" u="none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软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硬件功能分配：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地址变换的实现：  </a:t>
            </a:r>
            <a:r>
              <a:rPr lang="en-US" altLang="zh-CN" sz="2200" b="1" dirty="0">
                <a:latin typeface="宋体" panose="02010600030101010101" pitchFamily="2" charset="-122"/>
              </a:rPr>
              <a:t>--MMU</a:t>
            </a: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缺页处理的实现：  </a:t>
            </a:r>
            <a:r>
              <a:rPr lang="en-US" altLang="zh-CN" sz="2200" b="1" dirty="0">
                <a:latin typeface="宋体" panose="02010600030101010101" pitchFamily="2" charset="-122"/>
              </a:rPr>
              <a:t>--OS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85852" y="1567181"/>
            <a:ext cx="6429421" cy="1285884"/>
            <a:chOff x="1285852" y="4071942"/>
            <a:chExt cx="6429421" cy="1285884"/>
          </a:xfrm>
        </p:grpSpPr>
        <p:sp>
          <p:nvSpPr>
            <p:cNvPr id="11" name="Rectangle 81"/>
            <p:cNvSpPr>
              <a:spLocks noChangeArrowheads="1"/>
            </p:cNvSpPr>
            <p:nvPr/>
          </p:nvSpPr>
          <p:spPr bwMode="auto">
            <a:xfrm>
              <a:off x="1857356" y="4825216"/>
              <a:ext cx="5857916" cy="2520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1714480" y="4071942"/>
              <a:ext cx="5143536" cy="71438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1857356" y="4141001"/>
              <a:ext cx="1357322" cy="57150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虚存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地址变换</a:t>
              </a: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4643438" y="4141001"/>
              <a:ext cx="1285884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虚存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辅存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地址变换</a:t>
              </a:r>
            </a:p>
          </p:txBody>
        </p:sp>
        <p:sp>
          <p:nvSpPr>
            <p:cNvPr id="10" name="Text Box 52"/>
            <p:cNvSpPr txBox="1">
              <a:spLocks noChangeArrowheads="1"/>
            </p:cNvSpPr>
            <p:nvPr/>
          </p:nvSpPr>
          <p:spPr bwMode="auto">
            <a:xfrm>
              <a:off x="7072331" y="4141001"/>
              <a:ext cx="642942" cy="5762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系统异常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2428860" y="5068107"/>
              <a:ext cx="1571636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辅助硬件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(MMU)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1857356" y="4786322"/>
              <a:ext cx="2785288" cy="28733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36000" tIns="10800" rIns="18000" bIns="10800" anchor="ctr"/>
            <a:lstStyle/>
            <a:p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访问</a:t>
              </a:r>
              <a:r>
                <a:rPr lang="en-US" altLang="zh-CN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TLB/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主存</a:t>
              </a:r>
              <a:r>
                <a:rPr lang="zh-CN" altLang="en-US" sz="9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产生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异常</a:t>
              </a:r>
            </a:p>
          </p:txBody>
        </p:sp>
        <p:cxnSp>
          <p:nvCxnSpPr>
            <p:cNvPr id="14" name="直接箭头连接符 106"/>
            <p:cNvCxnSpPr>
              <a:endCxn id="8" idx="1"/>
            </p:cNvCxnSpPr>
            <p:nvPr/>
          </p:nvCxnSpPr>
          <p:spPr bwMode="auto">
            <a:xfrm>
              <a:off x="1285852" y="4424373"/>
              <a:ext cx="571504" cy="23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 Box 221"/>
            <p:cNvSpPr txBox="1">
              <a:spLocks noChangeArrowheads="1"/>
            </p:cNvSpPr>
            <p:nvPr/>
          </p:nvSpPr>
          <p:spPr bwMode="auto">
            <a:xfrm>
              <a:off x="3421060" y="4138621"/>
              <a:ext cx="793750" cy="2809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失败时</a:t>
              </a:r>
            </a:p>
          </p:txBody>
        </p:sp>
        <p:cxnSp>
          <p:nvCxnSpPr>
            <p:cNvPr id="16" name="直接箭头连接符 106"/>
            <p:cNvCxnSpPr>
              <a:stCxn id="8" idx="3"/>
              <a:endCxn id="9" idx="1"/>
            </p:cNvCxnSpPr>
            <p:nvPr/>
          </p:nvCxnSpPr>
          <p:spPr bwMode="auto">
            <a:xfrm>
              <a:off x="3214678" y="4426753"/>
              <a:ext cx="142876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221"/>
            <p:cNvSpPr txBox="1">
              <a:spLocks noChangeArrowheads="1"/>
            </p:cNvSpPr>
            <p:nvPr/>
          </p:nvSpPr>
          <p:spPr bwMode="auto">
            <a:xfrm>
              <a:off x="6012160" y="4141001"/>
              <a:ext cx="793750" cy="2809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失败时</a:t>
              </a:r>
            </a:p>
          </p:txBody>
        </p:sp>
        <p:cxnSp>
          <p:nvCxnSpPr>
            <p:cNvPr id="18" name="直接箭头连接符 106"/>
            <p:cNvCxnSpPr>
              <a:stCxn id="9" idx="3"/>
              <a:endCxn id="10" idx="1"/>
            </p:cNvCxnSpPr>
            <p:nvPr/>
          </p:nvCxnSpPr>
          <p:spPr bwMode="auto">
            <a:xfrm>
              <a:off x="5929322" y="4426753"/>
              <a:ext cx="1143009" cy="23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221"/>
            <p:cNvSpPr txBox="1">
              <a:spLocks noChangeArrowheads="1"/>
            </p:cNvSpPr>
            <p:nvPr/>
          </p:nvSpPr>
          <p:spPr bwMode="auto">
            <a:xfrm>
              <a:off x="1357290" y="4138621"/>
              <a:ext cx="357190" cy="2809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anose="02010600030101010101" pitchFamily="2" charset="-122"/>
                </a:rPr>
                <a:t>VA</a:t>
              </a:r>
              <a:endParaRPr lang="zh-CN" altLang="en-US" sz="1800" b="1" u="none" dirty="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0" name="直接箭头连接符 106"/>
            <p:cNvCxnSpPr>
              <a:stCxn id="12" idx="1"/>
            </p:cNvCxnSpPr>
            <p:nvPr/>
          </p:nvCxnSpPr>
          <p:spPr bwMode="auto">
            <a:xfrm rot="10800000">
              <a:off x="1857356" y="5211004"/>
              <a:ext cx="571504" cy="156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106"/>
            <p:cNvCxnSpPr>
              <a:stCxn id="12" idx="3"/>
            </p:cNvCxnSpPr>
            <p:nvPr/>
          </p:nvCxnSpPr>
          <p:spPr bwMode="auto">
            <a:xfrm>
              <a:off x="4000496" y="5212570"/>
              <a:ext cx="642942" cy="158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106"/>
            <p:cNvCxnSpPr/>
            <p:nvPr/>
          </p:nvCxnSpPr>
          <p:spPr bwMode="auto">
            <a:xfrm rot="5400000">
              <a:off x="1612880" y="5100648"/>
              <a:ext cx="488159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106"/>
            <p:cNvCxnSpPr/>
            <p:nvPr/>
          </p:nvCxnSpPr>
          <p:spPr bwMode="auto">
            <a:xfrm rot="5400000">
              <a:off x="4393405" y="5106999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4" name="Text Box 83"/>
            <p:cNvSpPr txBox="1">
              <a:spLocks noChangeArrowheads="1"/>
            </p:cNvSpPr>
            <p:nvPr/>
          </p:nvSpPr>
          <p:spPr bwMode="auto">
            <a:xfrm>
              <a:off x="5286380" y="5068107"/>
              <a:ext cx="1571636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辅助软件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(OS)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5" name="直接箭头连接符 106"/>
            <p:cNvCxnSpPr>
              <a:stCxn id="24" idx="1"/>
            </p:cNvCxnSpPr>
            <p:nvPr/>
          </p:nvCxnSpPr>
          <p:spPr bwMode="auto">
            <a:xfrm rot="10800000">
              <a:off x="4643438" y="5211012"/>
              <a:ext cx="642942" cy="15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106"/>
            <p:cNvCxnSpPr>
              <a:stCxn id="24" idx="3"/>
            </p:cNvCxnSpPr>
            <p:nvPr/>
          </p:nvCxnSpPr>
          <p:spPr bwMode="auto">
            <a:xfrm>
              <a:off x="6858016" y="5212570"/>
              <a:ext cx="857256" cy="158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106"/>
            <p:cNvCxnSpPr/>
            <p:nvPr/>
          </p:nvCxnSpPr>
          <p:spPr bwMode="auto">
            <a:xfrm rot="5400000">
              <a:off x="7470797" y="5099855"/>
              <a:ext cx="487365" cy="158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106"/>
            <p:cNvCxnSpPr/>
            <p:nvPr/>
          </p:nvCxnSpPr>
          <p:spPr bwMode="auto">
            <a:xfrm rot="5400000">
              <a:off x="3106678" y="4963219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5357818" y="4786322"/>
              <a:ext cx="1714512" cy="28733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36000" tIns="10800" rIns="18000" bIns="10800" anchor="ctr"/>
            <a:lstStyle/>
            <a:p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执行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异常处理程序</a:t>
              </a:r>
            </a:p>
          </p:txBody>
        </p:sp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853310" y="786770"/>
            <a:ext cx="5535114" cy="77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地址变换</a:t>
            </a:r>
            <a:r>
              <a:rPr lang="zh-CN" altLang="en-US" sz="2200" b="1" dirty="0">
                <a:latin typeface="宋体" panose="02010600030101010101" pitchFamily="2" charset="-122"/>
              </a:rPr>
              <a:t>由</a:t>
            </a:r>
            <a:r>
              <a:rPr lang="en-US" altLang="zh-CN" sz="2200" b="1" u="none" dirty="0">
                <a:latin typeface="宋体" panose="02010600030101010101" pitchFamily="2" charset="-122"/>
              </a:rPr>
              <a:t>MMU</a:t>
            </a:r>
            <a:r>
              <a:rPr lang="zh-CN" altLang="en-US" sz="2200" b="1" u="none" dirty="0">
                <a:latin typeface="宋体" panose="02010600030101010101" pitchFamily="2" charset="-122"/>
              </a:rPr>
              <a:t>实现，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其他</a:t>
            </a:r>
            <a:r>
              <a:rPr lang="zh-CN" altLang="en-US" sz="2200" b="1" dirty="0">
                <a:latin typeface="宋体" panose="02010600030101010101" pitchFamily="2" charset="-122"/>
              </a:rPr>
              <a:t>由</a:t>
            </a:r>
            <a:r>
              <a:rPr lang="en-US" altLang="zh-CN" sz="2200" b="1" u="none" dirty="0">
                <a:latin typeface="宋体" panose="02010600030101010101" pitchFamily="2" charset="-122"/>
              </a:rPr>
              <a:t>OS</a:t>
            </a:r>
            <a:r>
              <a:rPr lang="zh-CN" altLang="en-US" sz="2200" b="1" u="none" dirty="0">
                <a:latin typeface="宋体" panose="02010600030101010101" pitchFamily="2" charset="-122"/>
              </a:rPr>
              <a:t>实现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←需保证速度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←需降低成本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427984" y="3789040"/>
            <a:ext cx="2879750" cy="1765760"/>
            <a:chOff x="4500562" y="4130270"/>
            <a:chExt cx="2879750" cy="1765760"/>
          </a:xfrm>
        </p:grpSpPr>
        <p:sp>
          <p:nvSpPr>
            <p:cNvPr id="32" name="Text Box 207"/>
            <p:cNvSpPr txBox="1">
              <a:spLocks noChangeArrowheads="1"/>
            </p:cNvSpPr>
            <p:nvPr/>
          </p:nvSpPr>
          <p:spPr bwMode="auto">
            <a:xfrm>
              <a:off x="4500562" y="4130270"/>
              <a:ext cx="2016000" cy="133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207"/>
            <p:cNvSpPr txBox="1">
              <a:spLocks noChangeArrowheads="1"/>
            </p:cNvSpPr>
            <p:nvPr/>
          </p:nvSpPr>
          <p:spPr bwMode="auto">
            <a:xfrm>
              <a:off x="4644072" y="4779036"/>
              <a:ext cx="576000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4" name="Text Box 207"/>
            <p:cNvSpPr txBox="1">
              <a:spLocks noChangeArrowheads="1"/>
            </p:cNvSpPr>
            <p:nvPr/>
          </p:nvSpPr>
          <p:spPr bwMode="auto">
            <a:xfrm>
              <a:off x="5940200" y="4202278"/>
              <a:ext cx="432000" cy="93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MMU</a:t>
              </a:r>
            </a:p>
          </p:txBody>
        </p:sp>
        <p:sp>
          <p:nvSpPr>
            <p:cNvPr id="35" name="Text Box 207"/>
            <p:cNvSpPr txBox="1">
              <a:spLocks noChangeArrowheads="1"/>
            </p:cNvSpPr>
            <p:nvPr/>
          </p:nvSpPr>
          <p:spPr bwMode="auto">
            <a:xfrm>
              <a:off x="7020312" y="4202398"/>
              <a:ext cx="360000" cy="108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>
              <a:off x="6372272" y="4384030"/>
              <a:ext cx="64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5292144" y="4672030"/>
              <a:ext cx="57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①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VA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6588264" y="413029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②</a:t>
              </a: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rot="10800000">
              <a:off x="6372272" y="4492030"/>
              <a:ext cx="64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6588264" y="4528030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③</a:t>
              </a:r>
            </a:p>
          </p:txBody>
        </p:sp>
        <p:cxnSp>
          <p:nvCxnSpPr>
            <p:cNvPr id="41" name="直接箭头连接符 65"/>
            <p:cNvCxnSpPr/>
            <p:nvPr/>
          </p:nvCxnSpPr>
          <p:spPr bwMode="auto">
            <a:xfrm>
              <a:off x="6107918" y="5138382"/>
              <a:ext cx="892973" cy="499494"/>
            </a:xfrm>
            <a:prstGeom prst="bentConnector3">
              <a:avLst>
                <a:gd name="adj1" fmla="val 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6114376" y="5680030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④异常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V="1">
              <a:off x="5220072" y="4929199"/>
              <a:ext cx="720000" cy="79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5364168" y="5138382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失败时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71494" y="3933168"/>
            <a:ext cx="4300820" cy="1512949"/>
            <a:chOff x="4644072" y="4274398"/>
            <a:chExt cx="4300820" cy="1512949"/>
          </a:xfrm>
        </p:grpSpPr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7452320" y="4387175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⑤牺牲页</a:t>
              </a:r>
            </a:p>
          </p:txBody>
        </p:sp>
        <p:sp>
          <p:nvSpPr>
            <p:cNvPr id="47" name="Text Box 207"/>
            <p:cNvSpPr txBox="1">
              <a:spLocks noChangeArrowheads="1"/>
            </p:cNvSpPr>
            <p:nvPr/>
          </p:nvSpPr>
          <p:spPr bwMode="auto">
            <a:xfrm>
              <a:off x="8460472" y="4274398"/>
              <a:ext cx="360000" cy="100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辅存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 flipV="1">
              <a:off x="7380424" y="4634326"/>
              <a:ext cx="108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7000892" y="5498422"/>
              <a:ext cx="1944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缺页异常处理程序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⑥目标页</a:t>
              </a: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 rot="10800000">
              <a:off x="7380432" y="5072478"/>
              <a:ext cx="108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上箭头 51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4644072" y="4528030"/>
              <a:ext cx="57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⑦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Ins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71640" y="3789040"/>
            <a:ext cx="3168312" cy="1440008"/>
            <a:chOff x="827584" y="4130270"/>
            <a:chExt cx="3168312" cy="1440008"/>
          </a:xfrm>
        </p:grpSpPr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827584" y="4130270"/>
              <a:ext cx="1944000" cy="144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56" name="Text Box 207"/>
            <p:cNvSpPr txBox="1">
              <a:spLocks noChangeArrowheads="1"/>
            </p:cNvSpPr>
            <p:nvPr/>
          </p:nvSpPr>
          <p:spPr bwMode="auto">
            <a:xfrm>
              <a:off x="899552" y="4779036"/>
              <a:ext cx="576000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57" name="Text Box 207"/>
            <p:cNvSpPr txBox="1">
              <a:spLocks noChangeArrowheads="1"/>
            </p:cNvSpPr>
            <p:nvPr/>
          </p:nvSpPr>
          <p:spPr bwMode="auto">
            <a:xfrm>
              <a:off x="2195696" y="4202278"/>
              <a:ext cx="432000" cy="93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MMU</a:t>
              </a:r>
            </a:p>
          </p:txBody>
        </p:sp>
        <p:sp>
          <p:nvSpPr>
            <p:cNvPr id="58" name="Text Box 207"/>
            <p:cNvSpPr txBox="1">
              <a:spLocks noChangeArrowheads="1"/>
            </p:cNvSpPr>
            <p:nvPr/>
          </p:nvSpPr>
          <p:spPr bwMode="auto">
            <a:xfrm>
              <a:off x="3635896" y="4202278"/>
              <a:ext cx="360000" cy="136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  <a:endParaRPr lang="en-US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>
              <a:off x="2627784" y="4384030"/>
              <a:ext cx="100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>
              <a:stCxn id="56" idx="3"/>
            </p:cNvCxnSpPr>
            <p:nvPr/>
          </p:nvCxnSpPr>
          <p:spPr bwMode="auto">
            <a:xfrm flipV="1">
              <a:off x="1475552" y="4921913"/>
              <a:ext cx="720000" cy="79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1547728" y="4672030"/>
              <a:ext cx="57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①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VA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62" name="Text Box 47"/>
            <p:cNvSpPr txBox="1">
              <a:spLocks noChangeArrowheads="1"/>
            </p:cNvSpPr>
            <p:nvPr/>
          </p:nvSpPr>
          <p:spPr bwMode="auto">
            <a:xfrm>
              <a:off x="2843944" y="4130294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②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PTEA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 rot="10800000" flipV="1">
              <a:off x="2627785" y="4492030"/>
              <a:ext cx="100800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2843808" y="4492030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③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PTE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>
              <a:off x="2627784" y="4994366"/>
              <a:ext cx="100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2843808" y="4744030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④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PA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2843808" y="5176030"/>
              <a:ext cx="72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⑤数据</a:t>
              </a:r>
            </a:p>
          </p:txBody>
        </p: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1985982" y="5138382"/>
              <a:ext cx="785818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solidFill>
                    <a:srgbClr val="990099"/>
                  </a:solidFill>
                  <a:latin typeface="宋体" panose="02010600030101010101" pitchFamily="2" charset="-122"/>
                </a:rPr>
                <a:t>成功时</a:t>
              </a:r>
            </a:p>
          </p:txBody>
        </p:sp>
        <p:cxnSp>
          <p:nvCxnSpPr>
            <p:cNvPr id="70" name="直接箭头连接符 22"/>
            <p:cNvCxnSpPr/>
            <p:nvPr/>
          </p:nvCxnSpPr>
          <p:spPr bwMode="auto">
            <a:xfrm rot="10800000">
              <a:off x="1187856" y="5066374"/>
              <a:ext cx="2448000" cy="3600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1" name="Text Box 203"/>
          <p:cNvSpPr txBox="1">
            <a:spLocks noChangeArrowheads="1"/>
          </p:cNvSpPr>
          <p:nvPr/>
        </p:nvSpPr>
        <p:spPr bwMode="auto">
          <a:xfrm>
            <a:off x="827584" y="5635927"/>
            <a:ext cx="7310046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执行</a:t>
            </a:r>
            <a:r>
              <a:rPr lang="zh-CN" altLang="en-US" sz="2200" b="1" u="none" dirty="0">
                <a:latin typeface="宋体" panose="02010600030101010101" pitchFamily="2" charset="-122"/>
              </a:rPr>
              <a:t>异常处理程序＋</a:t>
            </a:r>
            <a:r>
              <a:rPr lang="zh-CN" altLang="en-US" sz="2200" b="1" u="sng" dirty="0">
                <a:latin typeface="宋体" panose="02010600030101010101" pitchFamily="2" charset="-122"/>
              </a:rPr>
              <a:t>返回到</a:t>
            </a:r>
            <a:r>
              <a:rPr lang="zh-CN" altLang="en-US" sz="2200" b="1" u="none" dirty="0">
                <a:latin typeface="宋体" panose="02010600030101010101" pitchFamily="2" charset="-122"/>
              </a:rPr>
              <a:t>缺页的指令</a:t>
            </a:r>
            <a:r>
              <a:rPr lang="en-US" altLang="zh-CN" sz="1800" b="1" u="none" dirty="0">
                <a:latin typeface="宋体" panose="02010600030101010101" pitchFamily="2" charset="-122"/>
              </a:rPr>
              <a:t>(</a:t>
            </a:r>
            <a:r>
              <a:rPr lang="zh-CN" altLang="en-US" sz="1800" b="1" u="none" dirty="0">
                <a:latin typeface="宋体" panose="02010600030101010101" pitchFamily="2" charset="-122"/>
              </a:rPr>
              <a:t>重新执行</a:t>
            </a:r>
            <a:r>
              <a:rPr lang="en-US" altLang="zh-CN" sz="1800" b="1" u="none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2" name="线形标注 2 71"/>
          <p:cNvSpPr/>
          <p:nvPr/>
        </p:nvSpPr>
        <p:spPr bwMode="auto">
          <a:xfrm>
            <a:off x="4572635" y="2888873"/>
            <a:ext cx="4320000" cy="252095"/>
          </a:xfrm>
          <a:prstGeom prst="borderCallout2">
            <a:avLst>
              <a:gd name="adj1" fmla="val 50559"/>
              <a:gd name="adj2" fmla="val -127"/>
              <a:gd name="adj3" fmla="val 46095"/>
              <a:gd name="adj4" fmla="val -7773"/>
              <a:gd name="adj5" fmla="val -131041"/>
              <a:gd name="adj6" fmla="val -14088"/>
            </a:avLst>
          </a:prstGeom>
          <a:noFill/>
          <a:ln w="9525" cmpd="sng">
            <a:solidFill>
              <a:srgbClr val="990099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l">
              <a:lnSpc>
                <a:spcPct val="90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不同</a:t>
            </a:r>
            <a:r>
              <a:rPr lang="en-US" altLang="zh-CN" sz="1600" b="1" dirty="0">
                <a:latin typeface="宋体" panose="02010600030101010101" pitchFamily="2" charset="-122"/>
              </a:rPr>
              <a:t>ISA</a:t>
            </a:r>
            <a:r>
              <a:rPr lang="zh-CN" altLang="en-US" sz="1600" b="1" dirty="0">
                <a:latin typeface="宋体" panose="02010600030101010101" pitchFamily="2" charset="-122"/>
              </a:rPr>
              <a:t>的时机不同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如</a:t>
            </a:r>
            <a:r>
              <a:rPr lang="en-US" altLang="zh-CN" sz="1600" b="1" dirty="0">
                <a:latin typeface="宋体" panose="02010600030101010101" pitchFamily="2" charset="-122"/>
              </a:rPr>
              <a:t>MIPS</a:t>
            </a:r>
            <a:r>
              <a:rPr lang="zh-CN" altLang="en-US" sz="1600" b="1" dirty="0">
                <a:latin typeface="宋体" panose="02010600030101010101" pitchFamily="2" charset="-122"/>
              </a:rPr>
              <a:t>在</a:t>
            </a:r>
            <a:r>
              <a:rPr lang="en-US" altLang="zh-CN" sz="1600" b="1" dirty="0">
                <a:latin typeface="宋体" panose="02010600030101010101" pitchFamily="2" charset="-122"/>
              </a:rPr>
              <a:t>TLB</a:t>
            </a:r>
            <a:r>
              <a:rPr lang="zh-CN" altLang="en-US" sz="1600" b="1" dirty="0">
                <a:latin typeface="宋体" panose="02010600030101010101" pitchFamily="2" charset="-122"/>
              </a:rPr>
              <a:t>缺失时产生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7" name="Text Box 212"/>
          <p:cNvSpPr txBox="1">
            <a:spLocks noChangeArrowheads="1"/>
          </p:cNvSpPr>
          <p:nvPr/>
        </p:nvSpPr>
        <p:spPr bwMode="auto">
          <a:xfrm>
            <a:off x="1151780" y="6121951"/>
            <a:ext cx="2880000" cy="2520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</a:ln>
          <a:effectLst/>
        </p:spPr>
        <p:txBody>
          <a:bodyPr lIns="36000" tIns="28800" rIns="36000" bIns="10800" anchor="ctr"/>
          <a:lstStyle/>
          <a:p>
            <a:pPr marL="266700" indent="-2667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u="none" dirty="0">
                <a:solidFill>
                  <a:srgbClr val="990099"/>
                </a:solidFill>
                <a:latin typeface="宋体" panose="02010600030101010101" pitchFamily="2" charset="-122"/>
              </a:rPr>
              <a:t>PTEA--</a:t>
            </a:r>
            <a:r>
              <a:rPr lang="en-US" sz="1600" u="none" dirty="0">
                <a:latin typeface="+mn-lt"/>
                <a:cs typeface="+mn-lt"/>
              </a:rPr>
              <a:t>Page Table Entry Address</a:t>
            </a:r>
          </a:p>
        </p:txBody>
      </p:sp>
      <p:sp>
        <p:nvSpPr>
          <p:cNvPr id="5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0344" y="3284984"/>
            <a:ext cx="814197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sz="2200" b="1" u="sng" dirty="0">
                <a:latin typeface="宋体" panose="02010600030101010101" pitchFamily="2" charset="-122"/>
              </a:rPr>
              <a:t>计算</a:t>
            </a:r>
            <a:r>
              <a:rPr lang="zh-CN" sz="2200" b="1" dirty="0">
                <a:latin typeface="宋体" panose="02010600030101010101" pitchFamily="2" charset="-122"/>
              </a:rPr>
              <a:t>表项地址、</a:t>
            </a:r>
            <a:r>
              <a:rPr lang="zh-CN" sz="2200" b="1" u="sng" dirty="0">
                <a:latin typeface="宋体" panose="02010600030101010101" pitchFamily="2" charset="-122"/>
              </a:rPr>
              <a:t>读取</a:t>
            </a:r>
            <a:r>
              <a:rPr lang="zh-CN" sz="2200" b="1" dirty="0">
                <a:latin typeface="宋体" panose="02010600030101010101" pitchFamily="2" charset="-122"/>
              </a:rPr>
              <a:t>表项、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形成</a:t>
            </a:r>
            <a:r>
              <a:rPr lang="zh-CN" altLang="en-US" sz="2200" b="1" dirty="0">
                <a:latin typeface="宋体" panose="02010600030101010101" pitchFamily="2" charset="-122"/>
              </a:rPr>
              <a:t>物理</a:t>
            </a:r>
            <a:r>
              <a:rPr lang="zh-CN" sz="2200" b="1" dirty="0">
                <a:latin typeface="宋体" panose="02010600030101010101" pitchFamily="2" charset="-122"/>
              </a:rPr>
              <a:t>地址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或产生异常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71" grpId="0" bldLvl="0" animBg="1"/>
      <p:bldP spid="72" grpId="0" bldLvl="0" animBg="1"/>
      <p:bldP spid="67" grpId="0" bldLvl="0" animBg="1"/>
      <p:bldP spid="5" grpId="0" bldLvl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9512" y="1556792"/>
            <a:ext cx="3227289" cy="1665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降低</a:t>
            </a:r>
            <a:r>
              <a:rPr lang="en-US" altLang="zh-CN" sz="2200" b="1" i="1" dirty="0">
                <a:solidFill>
                  <a:srgbClr val="C00000"/>
                </a:solidFill>
                <a:latin typeface="+mn-lt"/>
              </a:rPr>
              <a:t>F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的方法：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*减少</a:t>
            </a:r>
            <a:r>
              <a:rPr lang="en-US" altLang="zh-CN" sz="2200" b="1" i="1" dirty="0">
                <a:solidFill>
                  <a:srgbClr val="C00000"/>
                </a:solidFill>
                <a:latin typeface="+mn-lt"/>
              </a:rPr>
              <a:t>T</a:t>
            </a:r>
            <a:r>
              <a:rPr lang="en-US" altLang="zh-CN" sz="2200" b="1" baseline="-14000" dirty="0">
                <a:solidFill>
                  <a:srgbClr val="C00000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200" b="1" baseline="-14000" dirty="0">
                <a:solidFill>
                  <a:srgbClr val="C00000"/>
                </a:solidFill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的方法：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*减少</a:t>
            </a:r>
            <a:r>
              <a:rPr lang="en-US" altLang="zh-CN" sz="2200" b="1" i="1" dirty="0">
                <a:solidFill>
                  <a:srgbClr val="C00000"/>
                </a:solidFill>
                <a:latin typeface="+mn-lt"/>
              </a:rPr>
              <a:t>T</a:t>
            </a:r>
            <a:r>
              <a:rPr lang="en-US" altLang="zh-CN" sz="2200" b="1" baseline="-14000" dirty="0">
                <a:solidFill>
                  <a:srgbClr val="C00000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200" b="1" baseline="-14000" dirty="0">
                <a:solidFill>
                  <a:srgbClr val="C00000"/>
                </a:solidFill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的方法：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83568" y="1556792"/>
            <a:ext cx="8424934" cy="50090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增加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主存</a:t>
            </a:r>
            <a:r>
              <a:rPr lang="zh-CN" altLang="en-US" sz="2200" b="1" dirty="0">
                <a:latin typeface="宋体" panose="02010600030101010101" pitchFamily="2" charset="-122"/>
              </a:rPr>
              <a:t>，增加</a:t>
            </a:r>
            <a:r>
              <a:rPr lang="en-US" altLang="zh-CN" sz="2200" b="1" i="1" dirty="0"/>
              <a:t>S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页</a:t>
            </a:r>
            <a:r>
              <a:rPr lang="zh-CN" altLang="en-US" sz="2200" b="1" dirty="0">
                <a:latin typeface="宋体" panose="02010600030101010101" pitchFamily="2" charset="-122"/>
              </a:rPr>
              <a:t>，预取页式调度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       缺失作为异常事件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请求排队</a:t>
            </a:r>
            <a:r>
              <a:rPr lang="zh-CN" altLang="en-US" sz="1800" b="1" dirty="0">
                <a:latin typeface="+mn-lt"/>
              </a:rPr>
              <a:t>↓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1800" b="1" dirty="0">
                <a:latin typeface="宋体" panose="02010600030101010101" pitchFamily="2" charset="-122"/>
              </a:rPr>
              <a:t>  ←异常优先级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＞</a:t>
            </a:r>
            <a:r>
              <a:rPr lang="zh-CN" altLang="en-US" sz="1800" b="1" dirty="0">
                <a:latin typeface="宋体" panose="02010600030101010101" pitchFamily="2" charset="-122"/>
              </a:rPr>
              <a:t>中断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   增设缺页向量寄存器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事件响应</a:t>
            </a:r>
            <a:r>
              <a:rPr lang="zh-CN" altLang="en-US" sz="1800" b="1" dirty="0"/>
              <a:t>↓</a:t>
            </a:r>
            <a:r>
              <a:rPr lang="en-US" altLang="zh-CN" sz="1800" b="1" dirty="0">
                <a:latin typeface="宋体" panose="02010600030101010101" pitchFamily="2" charset="-122"/>
              </a:rPr>
              <a:t>) 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←获取入口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800" b="1" dirty="0">
                <a:latin typeface="宋体" panose="02010600030101010101" pitchFamily="2" charset="-122"/>
              </a:rPr>
              <a:t>访存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增设快表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TLB—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访存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表项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spc="-1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2200" b="1" spc="-40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spc="-40" dirty="0"/>
              <a:t>T</a:t>
            </a:r>
            <a:r>
              <a:rPr lang="en-US" altLang="zh-CN" sz="2200" b="1" spc="-40" baseline="-18000" dirty="0">
                <a:latin typeface="宋体" panose="02010600030101010101" pitchFamily="2" charset="-122"/>
              </a:rPr>
              <a:t>TLB</a:t>
            </a:r>
            <a:r>
              <a:rPr lang="zh-CN" altLang="en-US" sz="2200" b="1" spc="-40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spc="-40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spc="-40" dirty="0"/>
              <a:t>F</a:t>
            </a:r>
            <a:r>
              <a:rPr lang="en-US" altLang="zh-CN" sz="2200" b="1" spc="-40" baseline="-18000" dirty="0">
                <a:latin typeface="+mn-ea"/>
                <a:ea typeface="+mn-ea"/>
              </a:rPr>
              <a:t>TLB</a:t>
            </a:r>
            <a:r>
              <a:rPr lang="en-US" altLang="zh-CN" sz="2200" b="1" spc="-40" dirty="0"/>
              <a:t>·</a:t>
            </a:r>
            <a:r>
              <a:rPr lang="en-US" altLang="zh-CN" sz="2200" b="1" i="1" spc="-40" dirty="0"/>
              <a:t>T</a:t>
            </a:r>
            <a:r>
              <a:rPr lang="en-US" altLang="zh-CN" sz="2200" b="1" spc="-40" baseline="-18000" dirty="0">
                <a:latin typeface="宋体" panose="02010600030101010101" pitchFamily="2" charset="-122"/>
              </a:rPr>
              <a:t>TLB</a:t>
            </a:r>
            <a:r>
              <a:rPr lang="zh-CN" altLang="en-US" sz="2200" b="1" spc="-40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spc="-40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spc="-40" dirty="0"/>
              <a:t>T</a:t>
            </a:r>
            <a:r>
              <a:rPr lang="en-US" altLang="zh-CN" sz="2200" b="1" spc="-40" baseline="-18000" dirty="0">
                <a:latin typeface="宋体" panose="02010600030101010101" pitchFamily="2" charset="-122"/>
              </a:rPr>
              <a:t>TLB</a:t>
            </a:r>
            <a:r>
              <a:rPr lang="zh-CN" altLang="en-US" sz="2200" b="1" spc="-40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spc="-40" dirty="0">
                <a:latin typeface="宋体" panose="02010600030101010101" pitchFamily="2" charset="-122"/>
              </a:rPr>
              <a:t>≈</a:t>
            </a:r>
            <a:r>
              <a:rPr lang="en-US" altLang="zh-CN" sz="2200" b="1" i="1" spc="-40" dirty="0"/>
              <a:t>T</a:t>
            </a:r>
            <a:r>
              <a:rPr lang="zh-CN" altLang="en-US" sz="2200" b="1" spc="-40" baseline="-18000" dirty="0">
                <a:latin typeface="宋体" panose="02010600030101010101" pitchFamily="2" charset="-122"/>
              </a:rPr>
              <a:t>访存</a:t>
            </a:r>
            <a:r>
              <a:rPr lang="en-US" altLang="zh-CN" sz="2200" b="1" spc="-40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spc="-40" baseline="-18000" dirty="0">
                <a:latin typeface="宋体" panose="02010600030101010101" pitchFamily="2" charset="-122"/>
              </a:rPr>
              <a:t>表项</a:t>
            </a:r>
            <a:r>
              <a:rPr lang="en-US" altLang="zh-CN" sz="2200" b="1" spc="-40" baseline="-18000" dirty="0">
                <a:latin typeface="宋体" panose="02010600030101010101" pitchFamily="2" charset="-122"/>
              </a:rPr>
              <a:t>)</a:t>
            </a:r>
            <a:endParaRPr lang="en-US" altLang="zh-CN" sz="2200" b="1" spc="-4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TLB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+mn-ea"/>
              </a:rPr>
              <a:t>很</a:t>
            </a:r>
            <a:r>
              <a:rPr lang="zh-CN" altLang="en-US" sz="2200" b="1" dirty="0">
                <a:latin typeface="宋体" panose="02010600030101010101" pitchFamily="2" charset="-122"/>
              </a:rPr>
              <a:t>小</a:t>
            </a:r>
            <a:r>
              <a:rPr lang="en-US" altLang="zh-CN" sz="1800" b="1" dirty="0">
                <a:latin typeface="宋体" panose="02010600030101010101" pitchFamily="2" charset="-122"/>
              </a:rPr>
              <a:t>(TLB</a:t>
            </a:r>
            <a:r>
              <a:rPr lang="zh-CN" altLang="en-US" sz="1800" b="1" dirty="0">
                <a:latin typeface="宋体" panose="02010600030101010101" pitchFamily="2" charset="-122"/>
              </a:rPr>
              <a:t>放在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中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F</a:t>
            </a:r>
            <a:r>
              <a:rPr lang="en-US" altLang="zh-CN" sz="2200" b="1" baseline="-18000" dirty="0">
                <a:latin typeface="+mn-ea"/>
              </a:rPr>
              <a:t>TLB</a:t>
            </a:r>
            <a:r>
              <a:rPr lang="zh-CN" altLang="en-US" sz="2200" b="1" dirty="0">
                <a:latin typeface="+mn-ea"/>
              </a:rPr>
              <a:t>很小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行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页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并行查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TLB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和页表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隐藏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表项地址计算</a:t>
            </a: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zh-CN" altLang="en-US" sz="1600" b="1" dirty="0">
                <a:latin typeface="宋体" panose="02010600030101010101" pitchFamily="2" charset="-122"/>
              </a:rPr>
              <a:t>←故快表称为</a:t>
            </a:r>
            <a:r>
              <a:rPr lang="en-US" altLang="zh-CN" sz="1600" dirty="0"/>
              <a:t>Translation </a:t>
            </a:r>
            <a:r>
              <a:rPr lang="en-US" altLang="zh-CN" sz="1600" dirty="0">
                <a:solidFill>
                  <a:srgbClr val="C00000"/>
                </a:solidFill>
              </a:rPr>
              <a:t>Lookaside</a:t>
            </a:r>
            <a:r>
              <a:rPr lang="en-US" altLang="zh-CN" sz="1600" dirty="0"/>
              <a:t> Buffer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用硬件处理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TLB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缺失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减少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TLB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zh-CN" altLang="en-US" sz="1600" b="1" dirty="0">
                <a:latin typeface="宋体" panose="02010600030101010101" pitchFamily="2" charset="-122"/>
              </a:rPr>
              <a:t>←软件处理的理由是</a:t>
            </a:r>
            <a:r>
              <a:rPr lang="en-US" altLang="zh-CN" sz="1600" b="1" i="1" dirty="0"/>
              <a:t>F</a:t>
            </a:r>
            <a:r>
              <a:rPr lang="en-US" altLang="zh-CN" sz="1600" b="1" baseline="-18000" dirty="0">
                <a:latin typeface="+mn-ea"/>
              </a:rPr>
              <a:t>TLB</a:t>
            </a:r>
            <a:r>
              <a:rPr lang="zh-CN" altLang="en-US" sz="1600" b="1" dirty="0">
                <a:latin typeface="+mn-ea"/>
              </a:rPr>
              <a:t>极小、性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价较好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179512" y="332656"/>
            <a:ext cx="8784976" cy="12311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、虚拟存储器的性能优化</a:t>
            </a:r>
          </a:p>
          <a:p>
            <a:r>
              <a:rPr lang="zh-CN" altLang="en-US" sz="2200" b="1" dirty="0">
                <a:latin typeface="宋体" panose="02010600030101010101" pitchFamily="2" charset="-122"/>
              </a:rPr>
              <a:t>      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VA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V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zh-CN" altLang="en-US" sz="2200" b="1" baseline="-18000" dirty="0">
                <a:latin typeface="+mn-lt"/>
              </a:rPr>
              <a:t>数据</a:t>
            </a:r>
            <a:r>
              <a:rPr lang="en-US" altLang="zh-CN" sz="2200" b="1" dirty="0">
                <a:latin typeface="+mn-lt"/>
              </a:rPr>
              <a:t>·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V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V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请求排队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事件响应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事件处理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r>
              <a:rPr lang="en-US" altLang="zh-CN" sz="2200" b="1" i="1" dirty="0">
                <a:latin typeface="宋体" panose="02010600030101010101" pitchFamily="2" charset="-122"/>
              </a:rPr>
              <a:t>      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V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表项地址计算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访存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表项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地址变换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访存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数据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AC08263-0FBE-466F-A0D8-5850FF9578B1}"/>
              </a:ext>
            </a:extLst>
          </p:cNvPr>
          <p:cNvGrpSpPr/>
          <p:nvPr/>
        </p:nvGrpSpPr>
        <p:grpSpPr>
          <a:xfrm>
            <a:off x="1296488" y="4689120"/>
            <a:ext cx="7523512" cy="1297680"/>
            <a:chOff x="1285853" y="2357992"/>
            <a:chExt cx="7523512" cy="1297680"/>
          </a:xfrm>
        </p:grpSpPr>
        <p:sp>
          <p:nvSpPr>
            <p:cNvPr id="44" name="Rectangle 81">
              <a:extLst>
                <a:ext uri="{FF2B5EF4-FFF2-40B4-BE49-F238E27FC236}">
                  <a16:creationId xmlns:a16="http://schemas.microsoft.com/office/drawing/2014/main" id="{31FFDD38-56EB-4351-B8B4-15A0438D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365" y="2357992"/>
              <a:ext cx="1116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81">
              <a:extLst>
                <a:ext uri="{FF2B5EF4-FFF2-40B4-BE49-F238E27FC236}">
                  <a16:creationId xmlns:a16="http://schemas.microsoft.com/office/drawing/2014/main" id="{9D302F05-DE73-4E37-B783-21290675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7365" y="2357992"/>
              <a:ext cx="720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169">
              <a:extLst>
                <a:ext uri="{FF2B5EF4-FFF2-40B4-BE49-F238E27FC236}">
                  <a16:creationId xmlns:a16="http://schemas.microsoft.com/office/drawing/2014/main" id="{DA68E25E-41E0-4C47-9573-922A718DB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65" y="2357992"/>
              <a:ext cx="936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3" name="Text Box 170">
              <a:extLst>
                <a:ext uri="{FF2B5EF4-FFF2-40B4-BE49-F238E27FC236}">
                  <a16:creationId xmlns:a16="http://schemas.microsoft.com/office/drawing/2014/main" id="{607F9841-CA31-4DD2-8FCE-6CDB3C0F5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365" y="2357992"/>
              <a:ext cx="792163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虚地址</a:t>
              </a:r>
            </a:p>
          </p:txBody>
        </p:sp>
        <p:sp>
          <p:nvSpPr>
            <p:cNvPr id="74" name="Text Box 171">
              <a:extLst>
                <a:ext uri="{FF2B5EF4-FFF2-40B4-BE49-F238E27FC236}">
                  <a16:creationId xmlns:a16="http://schemas.microsoft.com/office/drawing/2014/main" id="{D5FF44F5-C5FF-4E10-92FE-F832C6020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365" y="2359237"/>
              <a:ext cx="18360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虚页号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5" name="Text Box 179">
              <a:extLst>
                <a:ext uri="{FF2B5EF4-FFF2-40B4-BE49-F238E27FC236}">
                  <a16:creationId xmlns:a16="http://schemas.microsoft.com/office/drawing/2014/main" id="{B83750BD-505A-41B1-89FC-EFBC5E64F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365" y="3187672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anose="02010600030101010101" pitchFamily="2" charset="-122"/>
                </a:rPr>
                <a:t>实地址</a:t>
              </a:r>
            </a:p>
          </p:txBody>
        </p:sp>
        <p:sp>
          <p:nvSpPr>
            <p:cNvPr id="76" name="Text Box 180">
              <a:extLst>
                <a:ext uri="{FF2B5EF4-FFF2-40B4-BE49-F238E27FC236}">
                  <a16:creationId xmlns:a16="http://schemas.microsoft.com/office/drawing/2014/main" id="{5CAF5D59-6EC4-4E7E-B676-193A9D916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65" y="3187672"/>
              <a:ext cx="1079499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物理页号</a:t>
              </a:r>
            </a:p>
          </p:txBody>
        </p:sp>
        <p:sp>
          <p:nvSpPr>
            <p:cNvPr id="77" name="Line 201">
              <a:extLst>
                <a:ext uri="{FF2B5EF4-FFF2-40B4-BE49-F238E27FC236}">
                  <a16:creationId xmlns:a16="http://schemas.microsoft.com/office/drawing/2014/main" id="{2F58837D-FA31-4B43-B470-73D439A2D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9853" y="2645992"/>
              <a:ext cx="0" cy="68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43C23E6-4329-48FF-934D-6BA4A07F4614}"/>
                </a:ext>
              </a:extLst>
            </p:cNvPr>
            <p:cNvGrpSpPr/>
            <p:nvPr/>
          </p:nvGrpSpPr>
          <p:grpSpPr>
            <a:xfrm>
              <a:off x="4201853" y="2717992"/>
              <a:ext cx="1620000" cy="937680"/>
              <a:chOff x="5201984" y="2717992"/>
              <a:chExt cx="1620000" cy="937680"/>
            </a:xfrm>
          </p:grpSpPr>
          <p:sp>
            <p:nvSpPr>
              <p:cNvPr id="90" name="Text Box 189">
                <a:extLst>
                  <a:ext uri="{FF2B5EF4-FFF2-40B4-BE49-F238E27FC236}">
                    <a16:creationId xmlns:a16="http://schemas.microsoft.com/office/drawing/2014/main" id="{2434093E-5EAA-4004-99B9-48FF226C9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5278" y="3367672"/>
                <a:ext cx="1511300" cy="288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页表</a:t>
                </a:r>
                <a:r>
                  <a:rPr lang="en-US" altLang="zh-CN" sz="1800" b="1" u="none" dirty="0">
                    <a:latin typeface="宋体" panose="02010600030101010101" pitchFamily="2" charset="-122"/>
                  </a:rPr>
                  <a:t>(</a:t>
                </a:r>
                <a:r>
                  <a:rPr lang="zh-CN" altLang="en-US" sz="1800" b="1" u="none" dirty="0">
                    <a:latin typeface="宋体" panose="02010600030101010101" pitchFamily="2" charset="-122"/>
                  </a:rPr>
                  <a:t>主存中</a:t>
                </a:r>
                <a:r>
                  <a:rPr lang="en-US" altLang="zh-CN" sz="1800" b="1" u="none" dirty="0"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91" name="Text Box 193">
                <a:extLst>
                  <a:ext uri="{FF2B5EF4-FFF2-40B4-BE49-F238E27FC236}">
                    <a16:creationId xmlns:a16="http://schemas.microsoft.com/office/drawing/2014/main" id="{8588CC20-C19A-4412-BAE8-341CBD744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1984" y="2717992"/>
                <a:ext cx="468000" cy="648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600" b="1" u="none" dirty="0">
                    <a:latin typeface="宋体" panose="02010600030101010101" pitchFamily="2" charset="-122"/>
                  </a:rPr>
                  <a:t>装入</a:t>
                </a:r>
                <a:endParaRPr lang="zh-CN" altLang="zh-CN" sz="16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2" name="Text Box 195">
                <a:extLst>
                  <a:ext uri="{FF2B5EF4-FFF2-40B4-BE49-F238E27FC236}">
                    <a16:creationId xmlns:a16="http://schemas.microsoft.com/office/drawing/2014/main" id="{CF76B2F7-60B7-4A2D-8529-4E43B18FB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9984" y="2717992"/>
                <a:ext cx="1152000" cy="648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600" b="1" u="none" dirty="0">
                    <a:latin typeface="宋体" panose="02010600030101010101" pitchFamily="2" charset="-122"/>
                  </a:rPr>
                  <a:t>实页号</a:t>
                </a:r>
                <a:r>
                  <a:rPr lang="en-US" altLang="zh-CN" sz="1600" b="1" u="none" dirty="0">
                    <a:latin typeface="宋体" panose="02010600030101010101" pitchFamily="2" charset="-122"/>
                  </a:rPr>
                  <a:t>(PP)</a:t>
                </a:r>
                <a:endParaRPr lang="zh-CN" altLang="zh-CN" sz="16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F69BD9CE-0FF3-4AC6-A115-5147B8ECE69E}"/>
                  </a:ext>
                </a:extLst>
              </p:cNvPr>
              <p:cNvCxnSpPr/>
              <p:nvPr/>
            </p:nvCxnSpPr>
            <p:spPr bwMode="auto">
              <a:xfrm>
                <a:off x="5201984" y="2933992"/>
                <a:ext cx="1620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89E53454-95D8-4C30-A77A-44FBE468AFC6}"/>
                  </a:ext>
                </a:extLst>
              </p:cNvPr>
              <p:cNvCxnSpPr/>
              <p:nvPr/>
            </p:nvCxnSpPr>
            <p:spPr bwMode="auto">
              <a:xfrm>
                <a:off x="5201984" y="3113992"/>
                <a:ext cx="1620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9" name="Text Box 169">
              <a:extLst>
                <a:ext uri="{FF2B5EF4-FFF2-40B4-BE49-F238E27FC236}">
                  <a16:creationId xmlns:a16="http://schemas.microsoft.com/office/drawing/2014/main" id="{E5FCFFD8-5CAC-4A73-99CF-BFEC7B980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3365" y="3187672"/>
              <a:ext cx="936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171CDCC-40A8-43C8-B64D-9C46A4005563}"/>
                </a:ext>
              </a:extLst>
            </p:cNvPr>
            <p:cNvGrpSpPr/>
            <p:nvPr/>
          </p:nvGrpSpPr>
          <p:grpSpPr>
            <a:xfrm>
              <a:off x="1285853" y="2717992"/>
              <a:ext cx="1548000" cy="937018"/>
              <a:chOff x="1285853" y="2717992"/>
              <a:chExt cx="1548000" cy="937018"/>
            </a:xfrm>
          </p:grpSpPr>
          <p:sp>
            <p:nvSpPr>
              <p:cNvPr id="81" name="Text Box 198">
                <a:extLst>
                  <a:ext uri="{FF2B5EF4-FFF2-40B4-BE49-F238E27FC236}">
                    <a16:creationId xmlns:a16="http://schemas.microsoft.com/office/drawing/2014/main" id="{37E3A533-6C58-4D85-A3CC-E6FC081E6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5853" y="2717992"/>
                <a:ext cx="214314" cy="648000"/>
              </a:xfrm>
              <a:prstGeom prst="rect">
                <a:avLst/>
              </a:prstGeom>
              <a:solidFill>
                <a:srgbClr val="CCFF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L</a:t>
                </a:r>
                <a:endParaRPr lang="zh-CN" altLang="zh-CN" sz="16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82" name="Text Box 193">
                <a:extLst>
                  <a:ext uri="{FF2B5EF4-FFF2-40B4-BE49-F238E27FC236}">
                    <a16:creationId xmlns:a16="http://schemas.microsoft.com/office/drawing/2014/main" id="{9C6F81FB-076D-4B7F-989B-EA3582E61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5853" y="2717992"/>
                <a:ext cx="214314" cy="648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6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83" name="Text Box 195">
                <a:extLst>
                  <a:ext uri="{FF2B5EF4-FFF2-40B4-BE49-F238E27FC236}">
                    <a16:creationId xmlns:a16="http://schemas.microsoft.com/office/drawing/2014/main" id="{13983202-338A-450A-8BEF-62A0EDB86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167" y="2717992"/>
                <a:ext cx="504000" cy="648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Tag</a:t>
                </a:r>
                <a:endParaRPr lang="zh-CN" altLang="zh-CN" sz="16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84" name="Text Box 207">
                <a:extLst>
                  <a:ext uri="{FF2B5EF4-FFF2-40B4-BE49-F238E27FC236}">
                    <a16:creationId xmlns:a16="http://schemas.microsoft.com/office/drawing/2014/main" id="{841C18E0-A850-42D6-9B28-ABE09FB56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729" y="3367672"/>
                <a:ext cx="1366841" cy="2873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TLB</a:t>
                </a:r>
                <a:r>
                  <a:rPr lang="en-US" altLang="zh-CN" sz="1800" b="1" u="none" dirty="0">
                    <a:latin typeface="宋体" panose="02010600030101010101" pitchFamily="2" charset="-122"/>
                  </a:rPr>
                  <a:t>(CPU</a:t>
                </a:r>
                <a:r>
                  <a:rPr lang="zh-CN" altLang="en-US" sz="1800" b="1" u="none" dirty="0">
                    <a:latin typeface="宋体" panose="02010600030101010101" pitchFamily="2" charset="-122"/>
                  </a:rPr>
                  <a:t>中</a:t>
                </a:r>
                <a:r>
                  <a:rPr lang="en-US" altLang="zh-CN" sz="1800" b="1" u="none" dirty="0"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85" name="Text Box 193">
                <a:extLst>
                  <a:ext uri="{FF2B5EF4-FFF2-40B4-BE49-F238E27FC236}">
                    <a16:creationId xmlns:a16="http://schemas.microsoft.com/office/drawing/2014/main" id="{5F3B7161-496C-43D1-9C41-D44D68C99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7853" y="2717992"/>
                <a:ext cx="214314" cy="648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M</a:t>
                </a:r>
                <a:endParaRPr lang="zh-CN" altLang="zh-CN" sz="16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86" name="Text Box 195">
                <a:extLst>
                  <a:ext uri="{FF2B5EF4-FFF2-40B4-BE49-F238E27FC236}">
                    <a16:creationId xmlns:a16="http://schemas.microsoft.com/office/drawing/2014/main" id="{4CB68D3C-0EA6-43F8-8EA9-4A0952F77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1853" y="2717992"/>
                <a:ext cx="396000" cy="648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PP</a:t>
                </a:r>
                <a:endParaRPr lang="zh-CN" altLang="zh-CN" sz="16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70786FA7-9D1F-44D2-8102-4B65577325F4}"/>
                  </a:ext>
                </a:extLst>
              </p:cNvPr>
              <p:cNvCxnSpPr/>
              <p:nvPr/>
            </p:nvCxnSpPr>
            <p:spPr bwMode="auto">
              <a:xfrm>
                <a:off x="1285853" y="2933992"/>
                <a:ext cx="1548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1D131ED1-4D4D-4175-9EAA-CB7DA2324E16}"/>
                  </a:ext>
                </a:extLst>
              </p:cNvPr>
              <p:cNvCxnSpPr/>
              <p:nvPr/>
            </p:nvCxnSpPr>
            <p:spPr bwMode="auto">
              <a:xfrm>
                <a:off x="1285853" y="3113992"/>
                <a:ext cx="1548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0BAB82A-9B70-45A2-A161-4C1B106C5B43}"/>
              </a:ext>
            </a:extLst>
          </p:cNvPr>
          <p:cNvGrpSpPr/>
          <p:nvPr/>
        </p:nvGrpSpPr>
        <p:grpSpPr>
          <a:xfrm>
            <a:off x="3132320" y="5337120"/>
            <a:ext cx="4320168" cy="251994"/>
            <a:chOff x="3131270" y="3000372"/>
            <a:chExt cx="4320168" cy="251994"/>
          </a:xfrm>
        </p:grpSpPr>
        <p:cxnSp>
          <p:nvCxnSpPr>
            <p:cNvPr id="97" name="直接箭头连接符 106">
              <a:extLst>
                <a:ext uri="{FF2B5EF4-FFF2-40B4-BE49-F238E27FC236}">
                  <a16:creationId xmlns:a16="http://schemas.microsoft.com/office/drawing/2014/main" id="{19FDC1BB-E475-4A17-8ED0-2AE4DE60FF0E}"/>
                </a:ext>
              </a:extLst>
            </p:cNvPr>
            <p:cNvCxnSpPr/>
            <p:nvPr/>
          </p:nvCxnSpPr>
          <p:spPr bwMode="auto">
            <a:xfrm>
              <a:off x="3887438" y="3000372"/>
              <a:ext cx="324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98" name="直接箭头连接符 106">
              <a:extLst>
                <a:ext uri="{FF2B5EF4-FFF2-40B4-BE49-F238E27FC236}">
                  <a16:creationId xmlns:a16="http://schemas.microsoft.com/office/drawing/2014/main" id="{04C9CE3B-5A1D-495B-9D20-9419EDA5C94A}"/>
                </a:ext>
              </a:extLst>
            </p:cNvPr>
            <p:cNvCxnSpPr/>
            <p:nvPr/>
          </p:nvCxnSpPr>
          <p:spPr bwMode="auto">
            <a:xfrm>
              <a:off x="5255438" y="3002052"/>
              <a:ext cx="2196000" cy="180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99" name="Text Box 170">
              <a:extLst>
                <a:ext uri="{FF2B5EF4-FFF2-40B4-BE49-F238E27FC236}">
                  <a16:creationId xmlns:a16="http://schemas.microsoft.com/office/drawing/2014/main" id="{5AAF2D03-E1CF-4D42-9B4F-76063F2D0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270" y="3038052"/>
              <a:ext cx="1080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TLB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缺失时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701C833-C7E1-41EB-9409-EBA6411A014E}"/>
              </a:ext>
            </a:extLst>
          </p:cNvPr>
          <p:cNvGrpSpPr/>
          <p:nvPr/>
        </p:nvGrpSpPr>
        <p:grpSpPr>
          <a:xfrm>
            <a:off x="1134488" y="4509963"/>
            <a:ext cx="6446858" cy="864837"/>
            <a:chOff x="1062000" y="1443351"/>
            <a:chExt cx="6446858" cy="864837"/>
          </a:xfrm>
        </p:grpSpPr>
        <p:sp>
          <p:nvSpPr>
            <p:cNvPr id="101" name="Text Box 227">
              <a:extLst>
                <a:ext uri="{FF2B5EF4-FFF2-40B4-BE49-F238E27FC236}">
                  <a16:creationId xmlns:a16="http://schemas.microsoft.com/office/drawing/2014/main" id="{68CD049A-5AAE-4755-856A-9CD1676A037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76000" y="1659351"/>
              <a:ext cx="360362" cy="216000"/>
            </a:xfrm>
            <a:prstGeom prst="rect">
              <a:avLst/>
            </a:prstGeom>
            <a:solidFill>
              <a:srgbClr val="FF99CC">
                <a:alpha val="49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anose="02010600030101010101" pitchFamily="2" charset="-122"/>
                </a:rPr>
                <a:t>=?</a:t>
              </a:r>
            </a:p>
          </p:txBody>
        </p:sp>
        <p:cxnSp>
          <p:nvCxnSpPr>
            <p:cNvPr id="102" name="直接箭头连接符 106">
              <a:extLst>
                <a:ext uri="{FF2B5EF4-FFF2-40B4-BE49-F238E27FC236}">
                  <a16:creationId xmlns:a16="http://schemas.microsoft.com/office/drawing/2014/main" id="{99F7A630-137D-44CD-8E41-9C9C90206D6A}"/>
                </a:ext>
              </a:extLst>
            </p:cNvPr>
            <p:cNvCxnSpPr/>
            <p:nvPr/>
          </p:nvCxnSpPr>
          <p:spPr bwMode="auto">
            <a:xfrm rot="16200000" flipH="1">
              <a:off x="702000" y="1804188"/>
              <a:ext cx="864000" cy="144000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箭头连接符 106">
              <a:extLst>
                <a:ext uri="{FF2B5EF4-FFF2-40B4-BE49-F238E27FC236}">
                  <a16:creationId xmlns:a16="http://schemas.microsoft.com/office/drawing/2014/main" id="{A7A579DD-748B-4F6C-BB5B-5BD41D92AFEE}"/>
                </a:ext>
              </a:extLst>
            </p:cNvPr>
            <p:cNvCxnSpPr/>
            <p:nvPr/>
          </p:nvCxnSpPr>
          <p:spPr bwMode="auto">
            <a:xfrm rot="16200000" flipH="1">
              <a:off x="1584744" y="1588095"/>
              <a:ext cx="1440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6">
              <a:extLst>
                <a:ext uri="{FF2B5EF4-FFF2-40B4-BE49-F238E27FC236}">
                  <a16:creationId xmlns:a16="http://schemas.microsoft.com/office/drawing/2014/main" id="{410DC593-C468-49E9-B98C-9F88FBE65E2D}"/>
                </a:ext>
              </a:extLst>
            </p:cNvPr>
            <p:cNvCxnSpPr/>
            <p:nvPr/>
          </p:nvCxnSpPr>
          <p:spPr bwMode="auto">
            <a:xfrm rot="10800000">
              <a:off x="1656000" y="1514227"/>
              <a:ext cx="5040000" cy="108000"/>
            </a:xfrm>
            <a:prstGeom prst="bentConnector3">
              <a:avLst>
                <a:gd name="adj1" fmla="val -4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5" name="直接箭头连接符 106">
              <a:extLst>
                <a:ext uri="{FF2B5EF4-FFF2-40B4-BE49-F238E27FC236}">
                  <a16:creationId xmlns:a16="http://schemas.microsoft.com/office/drawing/2014/main" id="{8D55A7A8-DEFB-4ADF-9B73-71EF40148483}"/>
                </a:ext>
              </a:extLst>
            </p:cNvPr>
            <p:cNvCxnSpPr/>
            <p:nvPr/>
          </p:nvCxnSpPr>
          <p:spPr bwMode="auto">
            <a:xfrm rot="10800000">
              <a:off x="1064858" y="1443351"/>
              <a:ext cx="6444000" cy="180000"/>
            </a:xfrm>
            <a:prstGeom prst="bentConnector3">
              <a:avLst>
                <a:gd name="adj1" fmla="val 11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6" name="Text Box 190">
              <a:extLst>
                <a:ext uri="{FF2B5EF4-FFF2-40B4-BE49-F238E27FC236}">
                  <a16:creationId xmlns:a16="http://schemas.microsoft.com/office/drawing/2014/main" id="{DFA133DC-B530-4E30-A9F1-F064ABBCA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000" y="1731351"/>
              <a:ext cx="504000" cy="57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页表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基址</a:t>
              </a:r>
            </a:p>
          </p:txBody>
        </p:sp>
        <p:cxnSp>
          <p:nvCxnSpPr>
            <p:cNvPr id="109" name="直接箭头连接符 106">
              <a:extLst>
                <a:ext uri="{FF2B5EF4-FFF2-40B4-BE49-F238E27FC236}">
                  <a16:creationId xmlns:a16="http://schemas.microsoft.com/office/drawing/2014/main" id="{D2E1E7B0-8547-4373-A7AD-48C1A85BD785}"/>
                </a:ext>
              </a:extLst>
            </p:cNvPr>
            <p:cNvCxnSpPr/>
            <p:nvPr/>
          </p:nvCxnSpPr>
          <p:spPr bwMode="auto">
            <a:xfrm>
              <a:off x="3492000" y="2019351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Line 228">
              <a:extLst>
                <a:ext uri="{FF2B5EF4-FFF2-40B4-BE49-F238E27FC236}">
                  <a16:creationId xmlns:a16="http://schemas.microsoft.com/office/drawing/2014/main" id="{1AA1F04F-D25E-416C-8C17-4508570A2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000" y="1875351"/>
              <a:ext cx="0" cy="432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C651DC3-9845-46E3-9D0E-905D777E5544}"/>
              </a:ext>
            </a:extLst>
          </p:cNvPr>
          <p:cNvGrpSpPr/>
          <p:nvPr/>
        </p:nvGrpSpPr>
        <p:grpSpPr>
          <a:xfrm>
            <a:off x="2412240" y="5364032"/>
            <a:ext cx="5040064" cy="658668"/>
            <a:chOff x="2339752" y="1864688"/>
            <a:chExt cx="5040064" cy="658668"/>
          </a:xfrm>
        </p:grpSpPr>
        <p:cxnSp>
          <p:nvCxnSpPr>
            <p:cNvPr id="114" name="直接箭头连接符 106">
              <a:extLst>
                <a:ext uri="{FF2B5EF4-FFF2-40B4-BE49-F238E27FC236}">
                  <a16:creationId xmlns:a16="http://schemas.microsoft.com/office/drawing/2014/main" id="{D426BF70-4A3E-4427-877C-8F59FACE055B}"/>
                </a:ext>
              </a:extLst>
            </p:cNvPr>
            <p:cNvCxnSpPr/>
            <p:nvPr/>
          </p:nvCxnSpPr>
          <p:spPr bwMode="auto">
            <a:xfrm rot="16200000" flipH="1">
              <a:off x="2303784" y="1900656"/>
              <a:ext cx="648000" cy="576064"/>
            </a:xfrm>
            <a:prstGeom prst="bentConnector3">
              <a:avLst>
                <a:gd name="adj1" fmla="val -51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15" name="直接箭头连接符 106">
              <a:extLst>
                <a:ext uri="{FF2B5EF4-FFF2-40B4-BE49-F238E27FC236}">
                  <a16:creationId xmlns:a16="http://schemas.microsoft.com/office/drawing/2014/main" id="{54133560-7B94-47ED-8628-44341F7F20F1}"/>
                </a:ext>
              </a:extLst>
            </p:cNvPr>
            <p:cNvCxnSpPr/>
            <p:nvPr/>
          </p:nvCxnSpPr>
          <p:spPr bwMode="auto">
            <a:xfrm flipV="1">
              <a:off x="2915816" y="2307456"/>
              <a:ext cx="4464000" cy="2159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 Box 170">
              <a:extLst>
                <a:ext uri="{FF2B5EF4-FFF2-40B4-BE49-F238E27FC236}">
                  <a16:creationId xmlns:a16="http://schemas.microsoft.com/office/drawing/2014/main" id="{10241234-60F8-439B-B4DA-39B55A700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000" y="2260656"/>
              <a:ext cx="1080814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TLB</a:t>
              </a:r>
              <a:r>
                <a:rPr lang="zh-CN" altLang="en-US" sz="16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命中时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FFCB9D-49B5-473F-8A38-7CFC50E1B446}"/>
              </a:ext>
            </a:extLst>
          </p:cNvPr>
          <p:cNvGrpSpPr/>
          <p:nvPr/>
        </p:nvGrpSpPr>
        <p:grpSpPr>
          <a:xfrm>
            <a:off x="3780488" y="4509120"/>
            <a:ext cx="214313" cy="826542"/>
            <a:chOff x="3780488" y="4611095"/>
            <a:chExt cx="214313" cy="826542"/>
          </a:xfrm>
        </p:grpSpPr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C18480D6-7453-45BF-A5B2-181F017D1084}"/>
                </a:ext>
              </a:extLst>
            </p:cNvPr>
            <p:cNvCxnSpPr/>
            <p:nvPr/>
          </p:nvCxnSpPr>
          <p:spPr bwMode="auto">
            <a:xfrm rot="5400000">
              <a:off x="3652519" y="4880812"/>
              <a:ext cx="396000" cy="7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18" name="Oval 238">
              <a:extLst>
                <a:ext uri="{FF2B5EF4-FFF2-40B4-BE49-F238E27FC236}">
                  <a16:creationId xmlns:a16="http://schemas.microsoft.com/office/drawing/2014/main" id="{1B6C9E3A-D7D6-46F7-A928-1877656B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488" y="5076843"/>
              <a:ext cx="214313" cy="215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+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119" name="直接箭头连接符 106">
              <a:extLst>
                <a:ext uri="{FF2B5EF4-FFF2-40B4-BE49-F238E27FC236}">
                  <a16:creationId xmlns:a16="http://schemas.microsoft.com/office/drawing/2014/main" id="{060E2906-577A-4EB4-A461-4DAB0850A19E}"/>
                </a:ext>
              </a:extLst>
            </p:cNvPr>
            <p:cNvCxnSpPr/>
            <p:nvPr/>
          </p:nvCxnSpPr>
          <p:spPr bwMode="auto">
            <a:xfrm rot="5400000">
              <a:off x="3708488" y="4845094"/>
              <a:ext cx="4680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20" name="直接箭头连接符 106">
              <a:extLst>
                <a:ext uri="{FF2B5EF4-FFF2-40B4-BE49-F238E27FC236}">
                  <a16:creationId xmlns:a16="http://schemas.microsoft.com/office/drawing/2014/main" id="{10C1D411-21D3-4A40-9810-F2F06CCF3E7B}"/>
                </a:ext>
              </a:extLst>
            </p:cNvPr>
            <p:cNvCxnSpPr/>
            <p:nvPr/>
          </p:nvCxnSpPr>
          <p:spPr bwMode="auto">
            <a:xfrm rot="5400000">
              <a:off x="3816488" y="5364843"/>
              <a:ext cx="144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8786874" cy="4270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支持多种页大小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减少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访存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表项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地址变换</a:t>
            </a:r>
            <a:r>
              <a:rPr lang="zh-CN" altLang="en-US" sz="2200" b="1" dirty="0">
                <a:latin typeface="宋体" panose="02010600030101010101" pitchFamily="2" charset="-122"/>
              </a:rPr>
              <a:t>次数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起因：</a:t>
            </a:r>
            <a:r>
              <a:rPr lang="zh-CN" altLang="en-US" sz="2200" b="1" dirty="0">
                <a:latin typeface="宋体" panose="02010600030101010101" pitchFamily="2" charset="-122"/>
              </a:rPr>
              <a:t>页表常为多级</a:t>
            </a:r>
            <a:r>
              <a:rPr lang="en-US" altLang="zh-CN" sz="1800" b="1" dirty="0">
                <a:latin typeface="宋体" panose="02010600030101010101" pitchFamily="2" charset="-122"/>
              </a:rPr>
              <a:t>(S</a:t>
            </a:r>
            <a:r>
              <a:rPr lang="zh-CN" altLang="en-US" sz="1800" b="1" baseline="-14000" dirty="0">
                <a:latin typeface="宋体" panose="02010600030101010101" pitchFamily="2" charset="-122"/>
              </a:rPr>
              <a:t>页表</a:t>
            </a:r>
            <a:r>
              <a:rPr lang="zh-CN" altLang="en-US" sz="1800" b="1" dirty="0">
                <a:latin typeface="宋体" panose="02010600030101010101" pitchFamily="2" charset="-122"/>
              </a:rPr>
              <a:t>＞</a:t>
            </a:r>
            <a:r>
              <a:rPr lang="en-US" altLang="zh-CN" sz="1800" b="1" dirty="0">
                <a:latin typeface="宋体" panose="02010600030101010101" pitchFamily="2" charset="-122"/>
              </a:rPr>
              <a:t>S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页</a:t>
            </a:r>
            <a:r>
              <a:rPr lang="zh-CN" altLang="en-US" sz="1800" b="1" dirty="0">
                <a:latin typeface="宋体" panose="02010600030101010101" pitchFamily="2" charset="-122"/>
              </a:rPr>
              <a:t>时无法按虚页号索引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页框可不连续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正常页地址变换： 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特大页地址变换：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页大小的标识：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3195246" y="1159200"/>
            <a:ext cx="5553218" cy="34240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m</a:t>
            </a:r>
            <a:r>
              <a:rPr lang="zh-CN" altLang="en-US" sz="2200" b="1" dirty="0">
                <a:latin typeface="宋体" panose="02010600030101010101" pitchFamily="2" charset="-122"/>
              </a:rPr>
              <a:t>级页表，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访存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表项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地址变换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en-US" altLang="zh-CN" sz="2200" b="1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次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m-1</a:t>
            </a:r>
            <a:r>
              <a:rPr lang="zh-CN" altLang="en-US" sz="2200" b="1" dirty="0">
                <a:latin typeface="宋体" panose="02010600030101010101" pitchFamily="2" charset="-122"/>
              </a:rPr>
              <a:t>级页表，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访存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(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表项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地址变换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en-US" altLang="zh-CN" sz="2200" b="1" dirty="0">
                <a:latin typeface="宋体" panose="02010600030101010101" pitchFamily="2" charset="-122"/>
              </a:rPr>
              <a:t>m-1</a:t>
            </a:r>
            <a:r>
              <a:rPr lang="zh-CN" altLang="en-US" sz="2200" b="1" dirty="0">
                <a:latin typeface="宋体" panose="02010600030101010101" pitchFamily="2" charset="-122"/>
              </a:rPr>
              <a:t>次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页目录</a:t>
            </a:r>
            <a:r>
              <a:rPr lang="en-US" altLang="zh-CN" sz="2200" b="1" dirty="0">
                <a:latin typeface="宋体" panose="02010600030101010101" pitchFamily="2" charset="-122"/>
              </a:rPr>
              <a:t>PD</a:t>
            </a:r>
            <a:r>
              <a:rPr lang="zh-CN" altLang="en-US" sz="2200" b="1" dirty="0">
                <a:latin typeface="宋体" panose="02010600030101010101" pitchFamily="2" charset="-122"/>
              </a:rPr>
              <a:t>的属性中增加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标志域</a:t>
            </a:r>
            <a:endParaRPr lang="en-US" altLang="zh-CN" sz="2200" b="1" u="sng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053FF82-C6D1-44D2-B4E8-726994E7B1BD}"/>
              </a:ext>
            </a:extLst>
          </p:cNvPr>
          <p:cNvGrpSpPr/>
          <p:nvPr/>
        </p:nvGrpSpPr>
        <p:grpSpPr>
          <a:xfrm>
            <a:off x="216000" y="1988948"/>
            <a:ext cx="8712000" cy="1440052"/>
            <a:chOff x="216000" y="1619948"/>
            <a:chExt cx="8712000" cy="1440052"/>
          </a:xfrm>
        </p:grpSpPr>
        <p:sp>
          <p:nvSpPr>
            <p:cNvPr id="108" name="Rectangle 81">
              <a:extLst>
                <a:ext uri="{FF2B5EF4-FFF2-40B4-BE49-F238E27FC236}">
                  <a16:creationId xmlns:a16="http://schemas.microsoft.com/office/drawing/2014/main" id="{F595B10D-D7E5-4886-98BD-23932F9E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000" y="1620000"/>
              <a:ext cx="936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81">
              <a:extLst>
                <a:ext uri="{FF2B5EF4-FFF2-40B4-BE49-F238E27FC236}">
                  <a16:creationId xmlns:a16="http://schemas.microsoft.com/office/drawing/2014/main" id="{1667DEE3-A4D4-4A73-8336-07D41C31F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000" y="1620000"/>
              <a:ext cx="720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71">
              <a:extLst>
                <a:ext uri="{FF2B5EF4-FFF2-40B4-BE49-F238E27FC236}">
                  <a16:creationId xmlns:a16="http://schemas.microsoft.com/office/drawing/2014/main" id="{990E4C31-E827-4FFD-BD20-6C4680224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6000" y="1620000"/>
              <a:ext cx="1656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虚页号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189">
              <a:extLst>
                <a:ext uri="{FF2B5EF4-FFF2-40B4-BE49-F238E27FC236}">
                  <a16:creationId xmlns:a16="http://schemas.microsoft.com/office/drawing/2014/main" id="{17A4879D-7EF7-4D62-803E-9E1E2C19D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000" y="2484000"/>
              <a:ext cx="1296986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页目录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(PD)</a:t>
              </a:r>
            </a:p>
          </p:txBody>
        </p:sp>
        <p:sp>
          <p:nvSpPr>
            <p:cNvPr id="117" name="Text Box 193">
              <a:extLst>
                <a:ext uri="{FF2B5EF4-FFF2-40B4-BE49-F238E27FC236}">
                  <a16:creationId xmlns:a16="http://schemas.microsoft.com/office/drawing/2014/main" id="{0F2B0BF8-8A5E-4430-B3CA-EAD8A70B2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000" y="1620000"/>
              <a:ext cx="571504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属性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8" name="Text Box 195">
              <a:extLst>
                <a:ext uri="{FF2B5EF4-FFF2-40B4-BE49-F238E27FC236}">
                  <a16:creationId xmlns:a16="http://schemas.microsoft.com/office/drawing/2014/main" id="{249B364C-0389-44AF-BB49-11497CE64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000" y="1620000"/>
              <a:ext cx="864000" cy="86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页表基址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9" name="Text Box 193">
              <a:extLst>
                <a:ext uri="{FF2B5EF4-FFF2-40B4-BE49-F238E27FC236}">
                  <a16:creationId xmlns:a16="http://schemas.microsoft.com/office/drawing/2014/main" id="{3EB2DE00-33E0-4B99-9B8B-CDE93F355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000" y="1620000"/>
              <a:ext cx="504000" cy="86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装入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B96DB34-AC2C-455A-8742-C4FC2107EEFB}"/>
                </a:ext>
              </a:extLst>
            </p:cNvPr>
            <p:cNvCxnSpPr/>
            <p:nvPr/>
          </p:nvCxnSpPr>
          <p:spPr bwMode="auto">
            <a:xfrm>
              <a:off x="1152000" y="1836969"/>
              <a:ext cx="19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867186E-A873-4DB1-BC9E-4939D19A26CC}"/>
                </a:ext>
              </a:extLst>
            </p:cNvPr>
            <p:cNvCxnSpPr/>
            <p:nvPr/>
          </p:nvCxnSpPr>
          <p:spPr bwMode="auto">
            <a:xfrm>
              <a:off x="1152000" y="2052000"/>
              <a:ext cx="19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B9033712-0CD7-491C-80B6-06D9C684E29A}"/>
                </a:ext>
              </a:extLst>
            </p:cNvPr>
            <p:cNvCxnSpPr/>
            <p:nvPr/>
          </p:nvCxnSpPr>
          <p:spPr bwMode="auto">
            <a:xfrm>
              <a:off x="1142976" y="2268000"/>
              <a:ext cx="19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 Box 190">
              <a:extLst>
                <a:ext uri="{FF2B5EF4-FFF2-40B4-BE49-F238E27FC236}">
                  <a16:creationId xmlns:a16="http://schemas.microsoft.com/office/drawing/2014/main" id="{7AA4B2F9-1EF0-4C0A-A9CF-8E693D9F3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00" y="1619948"/>
              <a:ext cx="756000" cy="250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PD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基址</a:t>
              </a:r>
            </a:p>
          </p:txBody>
        </p:sp>
        <p:cxnSp>
          <p:nvCxnSpPr>
            <p:cNvPr id="127" name="直接箭头连接符 106">
              <a:extLst>
                <a:ext uri="{FF2B5EF4-FFF2-40B4-BE49-F238E27FC236}">
                  <a16:creationId xmlns:a16="http://schemas.microsoft.com/office/drawing/2014/main" id="{479A30D1-2AF8-46D9-A067-2BEF14E14818}"/>
                </a:ext>
              </a:extLst>
            </p:cNvPr>
            <p:cNvCxnSpPr/>
            <p:nvPr/>
          </p:nvCxnSpPr>
          <p:spPr bwMode="auto">
            <a:xfrm>
              <a:off x="936000" y="1765531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>
              <a:extLst>
                <a:ext uri="{FF2B5EF4-FFF2-40B4-BE49-F238E27FC236}">
                  <a16:creationId xmlns:a16="http://schemas.microsoft.com/office/drawing/2014/main" id="{06E3CEE7-818D-4983-B862-302E9CC30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2000" y="1620000"/>
              <a:ext cx="936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29" name="Text Box 170">
              <a:extLst>
                <a:ext uri="{FF2B5EF4-FFF2-40B4-BE49-F238E27FC236}">
                  <a16:creationId xmlns:a16="http://schemas.microsoft.com/office/drawing/2014/main" id="{25142DAC-7949-48A2-A13E-B8A446FFF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6000" y="1628800"/>
              <a:ext cx="363535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VA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0" name="Text Box 179">
              <a:extLst>
                <a:ext uri="{FF2B5EF4-FFF2-40B4-BE49-F238E27FC236}">
                  <a16:creationId xmlns:a16="http://schemas.microsoft.com/office/drawing/2014/main" id="{F4627938-5A0D-4308-A3C6-C9FAF5D71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000" y="2417835"/>
              <a:ext cx="35719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PA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1" name="Text Box 180">
              <a:extLst>
                <a:ext uri="{FF2B5EF4-FFF2-40B4-BE49-F238E27FC236}">
                  <a16:creationId xmlns:a16="http://schemas.microsoft.com/office/drawing/2014/main" id="{0EA9507D-2826-47D3-9370-BE92F0868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000" y="2412000"/>
              <a:ext cx="122237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物理页号</a:t>
              </a:r>
            </a:p>
          </p:txBody>
        </p:sp>
        <p:sp>
          <p:nvSpPr>
            <p:cNvPr id="132" name="Line 201">
              <a:extLst>
                <a:ext uri="{FF2B5EF4-FFF2-40B4-BE49-F238E27FC236}">
                  <a16:creationId xmlns:a16="http://schemas.microsoft.com/office/drawing/2014/main" id="{55FB850C-3C32-4AF5-84E0-78C923671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2528" y="1910463"/>
              <a:ext cx="0" cy="50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69">
              <a:extLst>
                <a:ext uri="{FF2B5EF4-FFF2-40B4-BE49-F238E27FC236}">
                  <a16:creationId xmlns:a16="http://schemas.microsoft.com/office/drawing/2014/main" id="{75BA2679-26DE-4AA7-B705-234123E2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2000" y="2412000"/>
              <a:ext cx="936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4" name="Text Box 189">
              <a:extLst>
                <a:ext uri="{FF2B5EF4-FFF2-40B4-BE49-F238E27FC236}">
                  <a16:creationId xmlns:a16="http://schemas.microsoft.com/office/drawing/2014/main" id="{E6EC744A-3512-4E11-B680-0CAF0D8C7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708" y="2772000"/>
              <a:ext cx="1296986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页表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(PT)</a:t>
              </a:r>
            </a:p>
          </p:txBody>
        </p:sp>
        <p:sp>
          <p:nvSpPr>
            <p:cNvPr id="135" name="Text Box 193">
              <a:extLst>
                <a:ext uri="{FF2B5EF4-FFF2-40B4-BE49-F238E27FC236}">
                  <a16:creationId xmlns:a16="http://schemas.microsoft.com/office/drawing/2014/main" id="{C7CFB9CE-5A63-467E-97B7-BEB37F57A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000" y="1620000"/>
              <a:ext cx="576000" cy="64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属性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6" name="Text Box 195">
              <a:extLst>
                <a:ext uri="{FF2B5EF4-FFF2-40B4-BE49-F238E27FC236}">
                  <a16:creationId xmlns:a16="http://schemas.microsoft.com/office/drawing/2014/main" id="{D369E64A-CFD0-4C5F-96B5-48F2BAE85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00" y="1620000"/>
              <a:ext cx="864000" cy="64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实页号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8" name="Text Box 193">
              <a:extLst>
                <a:ext uri="{FF2B5EF4-FFF2-40B4-BE49-F238E27FC236}">
                  <a16:creationId xmlns:a16="http://schemas.microsoft.com/office/drawing/2014/main" id="{177EC733-B27A-42CA-9B6F-461E2C01F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000" y="1620000"/>
              <a:ext cx="504000" cy="64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装入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76423EDC-B09D-49EA-826F-5FE95F089B32}"/>
                </a:ext>
              </a:extLst>
            </p:cNvPr>
            <p:cNvCxnSpPr/>
            <p:nvPr/>
          </p:nvCxnSpPr>
          <p:spPr bwMode="auto">
            <a:xfrm>
              <a:off x="3780000" y="1836969"/>
              <a:ext cx="19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0CABE5C5-27B0-4041-BA0D-420D6AE0AAB4}"/>
                </a:ext>
              </a:extLst>
            </p:cNvPr>
            <p:cNvCxnSpPr/>
            <p:nvPr/>
          </p:nvCxnSpPr>
          <p:spPr bwMode="auto">
            <a:xfrm>
              <a:off x="3780000" y="2052000"/>
              <a:ext cx="19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 Box 193">
              <a:extLst>
                <a:ext uri="{FF2B5EF4-FFF2-40B4-BE49-F238E27FC236}">
                  <a16:creationId xmlns:a16="http://schemas.microsoft.com/office/drawing/2014/main" id="{0639E7C4-33FB-4FCE-97DF-9B665A5FF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000" y="2340000"/>
              <a:ext cx="576000" cy="43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3" name="Text Box 195">
              <a:extLst>
                <a:ext uri="{FF2B5EF4-FFF2-40B4-BE49-F238E27FC236}">
                  <a16:creationId xmlns:a16="http://schemas.microsoft.com/office/drawing/2014/main" id="{2B7E22C8-64EA-4B14-914F-B45C5FE9C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00" y="2340000"/>
              <a:ext cx="864000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5" name="Text Box 193">
              <a:extLst>
                <a:ext uri="{FF2B5EF4-FFF2-40B4-BE49-F238E27FC236}">
                  <a16:creationId xmlns:a16="http://schemas.microsoft.com/office/drawing/2014/main" id="{180DFED8-0E36-4C39-8675-5306E45B0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000" y="2340000"/>
              <a:ext cx="504000" cy="43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EF930AE0-CE5F-4A51-82BB-1FEE29B34DE1}"/>
                </a:ext>
              </a:extLst>
            </p:cNvPr>
            <p:cNvCxnSpPr/>
            <p:nvPr/>
          </p:nvCxnSpPr>
          <p:spPr bwMode="auto">
            <a:xfrm>
              <a:off x="3780000" y="2556969"/>
              <a:ext cx="19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箭头连接符 106">
              <a:extLst>
                <a:ext uri="{FF2B5EF4-FFF2-40B4-BE49-F238E27FC236}">
                  <a16:creationId xmlns:a16="http://schemas.microsoft.com/office/drawing/2014/main" id="{E0E473E7-A422-42AB-9DAC-B0466F2F4C27}"/>
                </a:ext>
              </a:extLst>
            </p:cNvPr>
            <p:cNvCxnSpPr/>
            <p:nvPr/>
          </p:nvCxnSpPr>
          <p:spPr bwMode="auto">
            <a:xfrm flipV="1">
              <a:off x="2880000" y="1692000"/>
              <a:ext cx="900000" cy="2520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48" name="直接箭头连接符 106">
              <a:extLst>
                <a:ext uri="{FF2B5EF4-FFF2-40B4-BE49-F238E27FC236}">
                  <a16:creationId xmlns:a16="http://schemas.microsoft.com/office/drawing/2014/main" id="{7CF5469F-7C62-4242-98CE-A25FB0BC47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80000" y="2160000"/>
              <a:ext cx="900000" cy="2880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CA920A1-2D2A-4BF0-B5F9-857E1E737D29}"/>
              </a:ext>
            </a:extLst>
          </p:cNvPr>
          <p:cNvGrpSpPr/>
          <p:nvPr/>
        </p:nvGrpSpPr>
        <p:grpSpPr>
          <a:xfrm>
            <a:off x="3564000" y="1701000"/>
            <a:ext cx="3996000" cy="1080000"/>
            <a:chOff x="3262060" y="3729669"/>
            <a:chExt cx="3996000" cy="1074745"/>
          </a:xfrm>
        </p:grpSpPr>
        <p:cxnSp>
          <p:nvCxnSpPr>
            <p:cNvPr id="153" name="直接箭头连接符 106">
              <a:extLst>
                <a:ext uri="{FF2B5EF4-FFF2-40B4-BE49-F238E27FC236}">
                  <a16:creationId xmlns:a16="http://schemas.microsoft.com/office/drawing/2014/main" id="{9C2DAF80-5F50-4354-965A-338978B4778C}"/>
                </a:ext>
              </a:extLst>
            </p:cNvPr>
            <p:cNvCxnSpPr/>
            <p:nvPr/>
          </p:nvCxnSpPr>
          <p:spPr bwMode="auto">
            <a:xfrm rot="16200000" flipH="1">
              <a:off x="2958074" y="4033655"/>
              <a:ext cx="823971" cy="216000"/>
            </a:xfrm>
            <a:prstGeom prst="bentConnector3">
              <a:avLst>
                <a:gd name="adj1" fmla="val 9924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06">
              <a:extLst>
                <a:ext uri="{FF2B5EF4-FFF2-40B4-BE49-F238E27FC236}">
                  <a16:creationId xmlns:a16="http://schemas.microsoft.com/office/drawing/2014/main" id="{344C8787-BE36-4E7A-B916-65A5F600E223}"/>
                </a:ext>
              </a:extLst>
            </p:cNvPr>
            <p:cNvCxnSpPr/>
            <p:nvPr/>
          </p:nvCxnSpPr>
          <p:spPr bwMode="auto">
            <a:xfrm rot="10800000">
              <a:off x="3262060" y="3729669"/>
              <a:ext cx="3996000" cy="285752"/>
            </a:xfrm>
            <a:prstGeom prst="bentConnector3">
              <a:avLst>
                <a:gd name="adj1" fmla="val -250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5" name="直接箭头连接符 106">
              <a:extLst>
                <a:ext uri="{FF2B5EF4-FFF2-40B4-BE49-F238E27FC236}">
                  <a16:creationId xmlns:a16="http://schemas.microsoft.com/office/drawing/2014/main" id="{F6645417-D03A-489E-84A3-C3E4482F2E1C}"/>
                </a:ext>
              </a:extLst>
            </p:cNvPr>
            <p:cNvCxnSpPr/>
            <p:nvPr/>
          </p:nvCxnSpPr>
          <p:spPr bwMode="auto">
            <a:xfrm>
              <a:off x="5026060" y="4553640"/>
              <a:ext cx="2088000" cy="25077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cxnSp>
        <p:nvCxnSpPr>
          <p:cNvPr id="157" name="直接箭头连接符 106">
            <a:extLst>
              <a:ext uri="{FF2B5EF4-FFF2-40B4-BE49-F238E27FC236}">
                <a16:creationId xmlns:a16="http://schemas.microsoft.com/office/drawing/2014/main" id="{8E803833-162C-42FE-9018-DAE5FC6B0230}"/>
              </a:ext>
            </a:extLst>
          </p:cNvPr>
          <p:cNvCxnSpPr/>
          <p:nvPr/>
        </p:nvCxnSpPr>
        <p:spPr bwMode="auto">
          <a:xfrm>
            <a:off x="2880000" y="2313000"/>
            <a:ext cx="4536000" cy="756000"/>
          </a:xfrm>
          <a:prstGeom prst="bentConnector4">
            <a:avLst>
              <a:gd name="adj1" fmla="val 9887"/>
              <a:gd name="adj2" fmla="val 153136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/>
          </a:ln>
          <a:effectLst/>
        </p:spPr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873039C1-AA3D-41A5-807D-EC7434D2B765}"/>
              </a:ext>
            </a:extLst>
          </p:cNvPr>
          <p:cNvGrpSpPr/>
          <p:nvPr/>
        </p:nvGrpSpPr>
        <p:grpSpPr>
          <a:xfrm>
            <a:off x="5976000" y="1989000"/>
            <a:ext cx="2952301" cy="1080000"/>
            <a:chOff x="6084168" y="4224260"/>
            <a:chExt cx="2952301" cy="1084752"/>
          </a:xfrm>
        </p:grpSpPr>
        <p:sp>
          <p:nvSpPr>
            <p:cNvPr id="159" name="Text Box 179">
              <a:extLst>
                <a:ext uri="{FF2B5EF4-FFF2-40B4-BE49-F238E27FC236}">
                  <a16:creationId xmlns:a16="http://schemas.microsoft.com/office/drawing/2014/main" id="{1151CAC2-2B69-490C-86D9-6510EAED0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68" y="5013176"/>
              <a:ext cx="36000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PA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61" name="Text Box 180">
              <a:extLst>
                <a:ext uri="{FF2B5EF4-FFF2-40B4-BE49-F238E27FC236}">
                  <a16:creationId xmlns:a16="http://schemas.microsoft.com/office/drawing/2014/main" id="{65497F59-4FAC-4631-811B-9B32F3F68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168" y="5021012"/>
              <a:ext cx="973154" cy="288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物理页号</a:t>
              </a:r>
            </a:p>
          </p:txBody>
        </p:sp>
        <p:sp>
          <p:nvSpPr>
            <p:cNvPr id="162" name="Text Box 169">
              <a:extLst>
                <a:ext uri="{FF2B5EF4-FFF2-40B4-BE49-F238E27FC236}">
                  <a16:creationId xmlns:a16="http://schemas.microsoft.com/office/drawing/2014/main" id="{D86CEB6E-0563-4D38-AC1D-30032447D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168" y="5021012"/>
              <a:ext cx="1188000" cy="288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63" name="Text Box 169">
              <a:extLst>
                <a:ext uri="{FF2B5EF4-FFF2-40B4-BE49-F238E27FC236}">
                  <a16:creationId xmlns:a16="http://schemas.microsoft.com/office/drawing/2014/main" id="{0024A85D-CC55-48B6-8A97-F8DDC4D74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168" y="4224652"/>
              <a:ext cx="1188301" cy="288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页内地址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65" name="Text Box 170">
              <a:extLst>
                <a:ext uri="{FF2B5EF4-FFF2-40B4-BE49-F238E27FC236}">
                  <a16:creationId xmlns:a16="http://schemas.microsoft.com/office/drawing/2014/main" id="{C1933ECB-1549-49BD-9E28-B94F37D07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168" y="4225751"/>
              <a:ext cx="36000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600" b="1" u="none" dirty="0">
                  <a:latin typeface="宋体" panose="02010600030101010101" pitchFamily="2" charset="-122"/>
                </a:rPr>
                <a:t>VA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66" name="Text Box 171">
              <a:extLst>
                <a:ext uri="{FF2B5EF4-FFF2-40B4-BE49-F238E27FC236}">
                  <a16:creationId xmlns:a16="http://schemas.microsoft.com/office/drawing/2014/main" id="{FF6C3772-33E2-47AB-A290-9908A6243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168" y="4224260"/>
              <a:ext cx="1404000" cy="288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anose="02010600030101010101" pitchFamily="2" charset="-122"/>
                </a:rPr>
                <a:t>虚页号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362BC9-791D-4764-99A9-EE753B98D965}"/>
              </a:ext>
            </a:extLst>
          </p:cNvPr>
          <p:cNvGrpSpPr/>
          <p:nvPr/>
        </p:nvGrpSpPr>
        <p:grpSpPr>
          <a:xfrm>
            <a:off x="1006942" y="1844438"/>
            <a:ext cx="5977058" cy="468000"/>
            <a:chOff x="1006942" y="1412198"/>
            <a:chExt cx="5977058" cy="468000"/>
          </a:xfrm>
        </p:grpSpPr>
        <p:cxnSp>
          <p:nvCxnSpPr>
            <p:cNvPr id="167" name="直接箭头连接符 106">
              <a:extLst>
                <a:ext uri="{FF2B5EF4-FFF2-40B4-BE49-F238E27FC236}">
                  <a16:creationId xmlns:a16="http://schemas.microsoft.com/office/drawing/2014/main" id="{EEA83518-0170-400A-A413-9348D0A34A79}"/>
                </a:ext>
              </a:extLst>
            </p:cNvPr>
            <p:cNvCxnSpPr/>
            <p:nvPr/>
          </p:nvCxnSpPr>
          <p:spPr bwMode="auto">
            <a:xfrm rot="16200000" flipH="1">
              <a:off x="844380" y="1574760"/>
              <a:ext cx="468000" cy="142876"/>
            </a:xfrm>
            <a:prstGeom prst="bentConnector3">
              <a:avLst>
                <a:gd name="adj1" fmla="val 996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8" name="直接箭头连接符 106">
              <a:extLst>
                <a:ext uri="{FF2B5EF4-FFF2-40B4-BE49-F238E27FC236}">
                  <a16:creationId xmlns:a16="http://schemas.microsoft.com/office/drawing/2014/main" id="{0C2D975F-BAA8-4F33-88DF-3ACFB8E0DB3C}"/>
                </a:ext>
              </a:extLst>
            </p:cNvPr>
            <p:cNvCxnSpPr/>
            <p:nvPr/>
          </p:nvCxnSpPr>
          <p:spPr bwMode="auto">
            <a:xfrm rot="10800000">
              <a:off x="1008000" y="1412760"/>
              <a:ext cx="5976000" cy="144000"/>
            </a:xfrm>
            <a:prstGeom prst="bentConnector3">
              <a:avLst>
                <a:gd name="adj1" fmla="val -7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179512" y="928670"/>
            <a:ext cx="6696744" cy="4400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*应用需求：</a:t>
            </a:r>
            <a:r>
              <a:rPr lang="zh-CN" altLang="en-US" sz="2200" b="1" dirty="0">
                <a:latin typeface="宋体" panose="02010600030101010101" pitchFamily="2" charset="-122"/>
              </a:rPr>
              <a:t>进程的共享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同步</a:t>
            </a:r>
            <a:r>
              <a:rPr lang="en-US" altLang="zh-CN" sz="1600" b="1" dirty="0">
                <a:latin typeface="宋体" panose="02010600030101010101" pitchFamily="2" charset="-122"/>
              </a:rPr>
              <a:t>&amp;</a:t>
            </a:r>
            <a:r>
              <a:rPr lang="zh-CN" altLang="en-US" sz="1600" b="1" dirty="0">
                <a:latin typeface="宋体" panose="02010600030101010101" pitchFamily="2" charset="-122"/>
              </a:rPr>
              <a:t>通信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及保护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安全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共享方式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保护类型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*实现策略：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1835696" y="4834800"/>
            <a:ext cx="7056784" cy="1618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宋体" panose="02010600030101010101" pitchFamily="2" charset="-122"/>
              </a:rPr>
              <a:t>(1)</a:t>
            </a:r>
            <a:r>
              <a:rPr lang="zh-CN" altLang="en-US" sz="2200" b="1" spc="-50" dirty="0">
                <a:latin typeface="宋体" panose="02010600030101010101" pitchFamily="2" charset="-122"/>
              </a:rPr>
              <a:t>进程的</a:t>
            </a:r>
            <a:r>
              <a:rPr lang="zh-CN" altLang="en-US" sz="2200" b="1" spc="-50" dirty="0">
                <a:solidFill>
                  <a:srgbClr val="0070C0"/>
                </a:solidFill>
                <a:latin typeface="宋体" panose="02010600030101010101" pitchFamily="2" charset="-122"/>
              </a:rPr>
              <a:t>保护信息</a:t>
            </a:r>
            <a:r>
              <a:rPr lang="en-US" altLang="zh-CN" sz="1800" b="1" spc="-5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b="1" spc="-50" dirty="0">
                <a:latin typeface="宋体" panose="02010600030101010101" pitchFamily="2" charset="-122"/>
                <a:sym typeface="+mn-ea"/>
              </a:rPr>
              <a:t>区域</a:t>
            </a:r>
            <a:r>
              <a:rPr lang="en-US" altLang="zh-CN" sz="1800" b="1" spc="-50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1800" b="1" spc="-50" dirty="0">
                <a:latin typeface="宋体" panose="02010600030101010101" pitchFamily="2" charset="-122"/>
                <a:sym typeface="+mn-ea"/>
              </a:rPr>
              <a:t>访问</a:t>
            </a:r>
            <a:r>
              <a:rPr lang="en-US" altLang="zh-CN" sz="1800" b="1" spc="-5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200" b="1" spc="-50" dirty="0">
                <a:latin typeface="宋体" panose="02010600030101010101" pitchFamily="2" charset="-122"/>
              </a:rPr>
              <a:t>均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放在映像表中</a:t>
            </a:r>
            <a:r>
              <a:rPr lang="zh-CN" altLang="en-US" sz="2200" b="1" spc="-50" dirty="0">
                <a:latin typeface="宋体" panose="02010600030101010101" pitchFamily="2" charset="-122"/>
              </a:rPr>
              <a:t> 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宋体" panose="02010600030101010101" pitchFamily="2" charset="-122"/>
              </a:rPr>
              <a:t>(2)</a:t>
            </a:r>
            <a:r>
              <a:rPr lang="zh-CN" altLang="en-US" sz="2200" b="1" spc="-50" dirty="0">
                <a:latin typeface="宋体" panose="02010600030101010101" pitchFamily="2" charset="-122"/>
              </a:rPr>
              <a:t>进程只能访问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被授权的</a:t>
            </a:r>
            <a:r>
              <a:rPr lang="zh-CN" altLang="en-US" sz="2200" b="1" spc="-50" dirty="0">
                <a:latin typeface="宋体" panose="02010600030101010101" pitchFamily="2" charset="-122"/>
              </a:rPr>
              <a:t>映像表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宋体" panose="02010600030101010101" pitchFamily="2" charset="-122"/>
              </a:rPr>
              <a:t>(3)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地址变换时</a:t>
            </a:r>
            <a:r>
              <a:rPr lang="en-US" altLang="zh-CN" sz="1800" b="1" spc="-50" dirty="0">
                <a:latin typeface="宋体" panose="02010600030101010101" pitchFamily="2" charset="-122"/>
              </a:rPr>
              <a:t>(∈</a:t>
            </a:r>
            <a:r>
              <a:rPr lang="zh-CN" altLang="en-US" sz="1800" b="1" spc="-50" dirty="0">
                <a:latin typeface="宋体" panose="02010600030101010101" pitchFamily="2" charset="-122"/>
              </a:rPr>
              <a:t>处理</a:t>
            </a:r>
            <a:r>
              <a:rPr lang="zh-CN" altLang="en-US" sz="1800" b="1" spc="-50" dirty="0">
                <a:latin typeface="宋体" panose="02010600030101010101" pitchFamily="2" charset="-122"/>
                <a:sym typeface="+mn-ea"/>
              </a:rPr>
              <a:t>请求</a:t>
            </a:r>
            <a:r>
              <a:rPr lang="en-US" altLang="zh-CN" sz="1800" b="1" spc="-50" dirty="0">
                <a:latin typeface="宋体" panose="02010600030101010101" pitchFamily="2" charset="-122"/>
              </a:rPr>
              <a:t>)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2200" b="1" spc="-50" dirty="0">
                <a:solidFill>
                  <a:schemeClr val="accent2"/>
                </a:solidFill>
                <a:latin typeface="宋体" panose="02010600030101010101" pitchFamily="2" charset="-122"/>
              </a:rPr>
              <a:t>请求信息</a:t>
            </a:r>
            <a:r>
              <a:rPr lang="zh-CN" altLang="en-US" sz="2200" b="1" spc="-50" dirty="0">
                <a:latin typeface="宋体" panose="02010600030101010101" pitchFamily="2" charset="-122"/>
              </a:rPr>
              <a:t>与</a:t>
            </a:r>
            <a:r>
              <a:rPr lang="zh-CN" altLang="en-US" sz="2200" b="1" spc="-50" dirty="0">
                <a:solidFill>
                  <a:srgbClr val="0070C0"/>
                </a:solidFill>
                <a:latin typeface="宋体" panose="02010600030101010101" pitchFamily="2" charset="-122"/>
              </a:rPr>
              <a:t>保护信息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spc="-50" dirty="0">
                <a:latin typeface="宋体" panose="02010600030101010101" pitchFamily="2" charset="-122"/>
              </a:rPr>
              <a:t>        </a:t>
            </a:r>
            <a:r>
              <a:rPr lang="zh-CN" altLang="en-US" sz="1800" spc="-50" dirty="0">
                <a:latin typeface="宋体" panose="02010600030101010101" pitchFamily="2" charset="-122"/>
              </a:rPr>
              <a:t>└──</a:t>
            </a:r>
            <a:r>
              <a:rPr lang="zh-CN" altLang="en-US" sz="1800" b="1" spc="-50" dirty="0">
                <a:latin typeface="宋体" panose="02010600030101010101" pitchFamily="2" charset="-122"/>
              </a:rPr>
              <a:t>←</a:t>
            </a:r>
            <a:r>
              <a:rPr lang="en-US" altLang="zh-CN" sz="1800" b="1" spc="-50" dirty="0">
                <a:latin typeface="宋体" panose="02010600030101010101" pitchFamily="2" charset="-122"/>
              </a:rPr>
              <a:t>MMU</a:t>
            </a:r>
            <a:r>
              <a:rPr lang="zh-CN" altLang="en-US" sz="1800" b="1" spc="-50" dirty="0">
                <a:latin typeface="宋体" panose="02010600030101010101" pitchFamily="2" charset="-122"/>
              </a:rPr>
              <a:t>实现→</a:t>
            </a:r>
            <a:r>
              <a:rPr lang="zh-CN" altLang="en-US" sz="1800" spc="-50" dirty="0">
                <a:latin typeface="宋体" panose="02010600030101010101" pitchFamily="2" charset="-122"/>
              </a:rPr>
              <a:t>──┴</a:t>
            </a:r>
            <a:r>
              <a:rPr lang="zh-CN" altLang="en-US" sz="1800" b="1" spc="-50" dirty="0">
                <a:latin typeface="宋体" panose="02010600030101010101" pitchFamily="2" charset="-122"/>
              </a:rPr>
              <a:t>→结果为通过</a:t>
            </a:r>
            <a:r>
              <a:rPr lang="en-US" altLang="zh-CN" sz="1800" b="1" spc="-50" dirty="0">
                <a:latin typeface="宋体" panose="02010600030101010101" pitchFamily="2" charset="-122"/>
              </a:rPr>
              <a:t>/</a:t>
            </a:r>
            <a:r>
              <a:rPr lang="zh-CN" altLang="en-US" sz="1800" b="1" spc="-50" dirty="0">
                <a:latin typeface="宋体" panose="02010600030101010101" pitchFamily="2" charset="-122"/>
              </a:rPr>
              <a:t>异常</a:t>
            </a: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179512" y="447055"/>
            <a:ext cx="87630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二、虚拟存储器的保护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59632" y="1412776"/>
            <a:ext cx="4896544" cy="1656184"/>
            <a:chOff x="2123728" y="4437112"/>
            <a:chExt cx="4896544" cy="1656184"/>
          </a:xfrm>
        </p:grpSpPr>
        <p:sp>
          <p:nvSpPr>
            <p:cNvPr id="8" name="Text Box 331"/>
            <p:cNvSpPr txBox="1">
              <a:spLocks noChangeArrowheads="1"/>
            </p:cNvSpPr>
            <p:nvPr/>
          </p:nvSpPr>
          <p:spPr bwMode="auto">
            <a:xfrm>
              <a:off x="2123728" y="4653152"/>
              <a:ext cx="648000" cy="64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+mn-ea"/>
                  <a:ea typeface="+mn-ea"/>
                </a:rPr>
                <a:t>000000</a:t>
              </a:r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sz="1400" b="1" dirty="0">
                  <a:latin typeface="+mn-ea"/>
                  <a:ea typeface="+mn-ea"/>
                </a:rPr>
                <a:t>000100</a:t>
              </a:r>
            </a:p>
            <a:p>
              <a:pPr algn="ctr">
                <a:lnSpc>
                  <a:spcPct val="80000"/>
                </a:lnSpc>
                <a:spcBef>
                  <a:spcPts val="900"/>
                </a:spcBef>
              </a:pPr>
              <a:r>
                <a:rPr lang="en-US" altLang="zh-CN" sz="1400" b="1" u="none" dirty="0">
                  <a:latin typeface="+mn-ea"/>
                  <a:ea typeface="+mn-ea"/>
                </a:rPr>
                <a:t>009FFF</a:t>
              </a:r>
            </a:p>
          </p:txBody>
        </p:sp>
        <p:sp>
          <p:nvSpPr>
            <p:cNvPr id="9" name="Text Box 307"/>
            <p:cNvSpPr txBox="1">
              <a:spLocks noChangeArrowheads="1"/>
            </p:cNvSpPr>
            <p:nvPr/>
          </p:nvSpPr>
          <p:spPr bwMode="auto">
            <a:xfrm>
              <a:off x="4427984" y="4653136"/>
              <a:ext cx="792000" cy="136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305"/>
            <p:cNvSpPr txBox="1">
              <a:spLocks noChangeArrowheads="1"/>
            </p:cNvSpPr>
            <p:nvPr/>
          </p:nvSpPr>
          <p:spPr bwMode="auto">
            <a:xfrm>
              <a:off x="4428064" y="4725184"/>
              <a:ext cx="792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进程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A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305"/>
            <p:cNvSpPr txBox="1">
              <a:spLocks noChangeArrowheads="1"/>
            </p:cNvSpPr>
            <p:nvPr/>
          </p:nvSpPr>
          <p:spPr bwMode="auto">
            <a:xfrm>
              <a:off x="4428056" y="5517280"/>
              <a:ext cx="792000" cy="432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进程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B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2" name="Text Box 305"/>
            <p:cNvSpPr txBox="1">
              <a:spLocks noChangeArrowheads="1"/>
            </p:cNvSpPr>
            <p:nvPr/>
          </p:nvSpPr>
          <p:spPr bwMode="auto">
            <a:xfrm>
              <a:off x="4427984" y="5229224"/>
              <a:ext cx="792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共享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A-B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307"/>
            <p:cNvSpPr txBox="1">
              <a:spLocks noChangeArrowheads="1"/>
            </p:cNvSpPr>
            <p:nvPr/>
          </p:nvSpPr>
          <p:spPr bwMode="auto">
            <a:xfrm>
              <a:off x="2771888" y="4653136"/>
              <a:ext cx="792000" cy="64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70"/>
            <p:cNvSpPr txBox="1">
              <a:spLocks noChangeArrowheads="1"/>
            </p:cNvSpPr>
            <p:nvPr/>
          </p:nvSpPr>
          <p:spPr bwMode="auto">
            <a:xfrm>
              <a:off x="2699904" y="443713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进程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空间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70"/>
            <p:cNvSpPr txBox="1">
              <a:spLocks noChangeArrowheads="1"/>
            </p:cNvSpPr>
            <p:nvPr/>
          </p:nvSpPr>
          <p:spPr bwMode="auto">
            <a:xfrm>
              <a:off x="4428096" y="4437112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2771800" y="4869184"/>
              <a:ext cx="792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共享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A-B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7" name="Text Box 307"/>
            <p:cNvSpPr txBox="1">
              <a:spLocks noChangeArrowheads="1"/>
            </p:cNvSpPr>
            <p:nvPr/>
          </p:nvSpPr>
          <p:spPr bwMode="auto">
            <a:xfrm>
              <a:off x="6083968" y="4653112"/>
              <a:ext cx="792000" cy="86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8" name="Text Box 170"/>
            <p:cNvSpPr txBox="1">
              <a:spLocks noChangeArrowheads="1"/>
            </p:cNvSpPr>
            <p:nvPr/>
          </p:nvSpPr>
          <p:spPr bwMode="auto">
            <a:xfrm>
              <a:off x="6012272" y="4437112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进程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空间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9" name="Text Box 305"/>
            <p:cNvSpPr txBox="1">
              <a:spLocks noChangeArrowheads="1"/>
            </p:cNvSpPr>
            <p:nvPr/>
          </p:nvSpPr>
          <p:spPr bwMode="auto">
            <a:xfrm>
              <a:off x="6083880" y="4941168"/>
              <a:ext cx="792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共享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A-B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307"/>
            <p:cNvSpPr txBox="1">
              <a:spLocks noChangeArrowheads="1"/>
            </p:cNvSpPr>
            <p:nvPr/>
          </p:nvSpPr>
          <p:spPr bwMode="auto">
            <a:xfrm>
              <a:off x="2771600" y="5661296"/>
              <a:ext cx="792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1" name="Text Box 170"/>
            <p:cNvSpPr txBox="1">
              <a:spLocks noChangeArrowheads="1"/>
            </p:cNvSpPr>
            <p:nvPr/>
          </p:nvSpPr>
          <p:spPr bwMode="auto">
            <a:xfrm>
              <a:off x="2699904" y="544529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进程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C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空间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2" name="Text Box 331"/>
            <p:cNvSpPr txBox="1">
              <a:spLocks noChangeArrowheads="1"/>
            </p:cNvSpPr>
            <p:nvPr/>
          </p:nvSpPr>
          <p:spPr bwMode="auto">
            <a:xfrm>
              <a:off x="5436096" y="4653304"/>
              <a:ext cx="648000" cy="8639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+mn-ea"/>
                  <a:ea typeface="+mn-ea"/>
                </a:rPr>
                <a:t>000000</a:t>
              </a:r>
            </a:p>
            <a:p>
              <a:pPr algn="ctr">
                <a:lnSpc>
                  <a:spcPct val="80000"/>
                </a:lnSpc>
                <a:spcBef>
                  <a:spcPts val="800"/>
                </a:spcBef>
              </a:pPr>
              <a:r>
                <a:rPr lang="en-US" altLang="zh-CN" sz="1400" b="1" dirty="0">
                  <a:latin typeface="+mn-ea"/>
                  <a:ea typeface="+mn-ea"/>
                </a:rPr>
                <a:t>000300</a:t>
              </a:r>
            </a:p>
            <a:p>
              <a:pPr algn="ctr">
                <a:lnSpc>
                  <a:spcPct val="80000"/>
                </a:lnSpc>
                <a:spcBef>
                  <a:spcPts val="2000"/>
                </a:spcBef>
              </a:pPr>
              <a:r>
                <a:rPr lang="en-US" altLang="zh-CN" sz="1400" b="1" u="none" dirty="0">
                  <a:latin typeface="+mn-ea"/>
                  <a:ea typeface="+mn-ea"/>
                </a:rPr>
                <a:t>02FF00</a:t>
              </a:r>
            </a:p>
          </p:txBody>
        </p:sp>
        <p:sp>
          <p:nvSpPr>
            <p:cNvPr id="23" name="Text Box 331"/>
            <p:cNvSpPr txBox="1">
              <a:spLocks noChangeArrowheads="1"/>
            </p:cNvSpPr>
            <p:nvPr/>
          </p:nvSpPr>
          <p:spPr bwMode="auto">
            <a:xfrm>
              <a:off x="2123800" y="5661248"/>
              <a:ext cx="648000" cy="4320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+mn-ea"/>
                  <a:ea typeface="+mn-ea"/>
                </a:rPr>
                <a:t>000000</a:t>
              </a:r>
            </a:p>
            <a:p>
              <a:pPr algn="ctr">
                <a:lnSpc>
                  <a:spcPct val="80000"/>
                </a:lnSpc>
                <a:spcBef>
                  <a:spcPts val="900"/>
                </a:spcBef>
              </a:pPr>
              <a:r>
                <a:rPr lang="en-US" altLang="zh-CN" sz="1400" b="1" u="none" dirty="0">
                  <a:latin typeface="+mn-ea"/>
                  <a:ea typeface="+mn-ea"/>
                </a:rPr>
                <a:t>000FFF</a:t>
              </a:r>
            </a:p>
          </p:txBody>
        </p:sp>
        <p:sp>
          <p:nvSpPr>
            <p:cNvPr id="24" name="Text Box 331"/>
            <p:cNvSpPr txBox="1">
              <a:spLocks noChangeArrowheads="1"/>
            </p:cNvSpPr>
            <p:nvPr/>
          </p:nvSpPr>
          <p:spPr bwMode="auto">
            <a:xfrm>
              <a:off x="3851920" y="4725216"/>
              <a:ext cx="576000" cy="10080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u="none" dirty="0">
                  <a:latin typeface="+mn-ea"/>
                  <a:ea typeface="+mn-ea"/>
                </a:rPr>
                <a:t>00100</a:t>
              </a:r>
            </a:p>
            <a:p>
              <a:pPr algn="ctr">
                <a:lnSpc>
                  <a:spcPct val="80000"/>
                </a:lnSpc>
                <a:spcBef>
                  <a:spcPts val="2400"/>
                </a:spcBef>
              </a:pPr>
              <a:r>
                <a:rPr lang="en-US" altLang="zh-CN" sz="1400" b="1" dirty="0">
                  <a:latin typeface="+mn-ea"/>
                  <a:ea typeface="+mn-ea"/>
                </a:rPr>
                <a:t>00900</a:t>
              </a:r>
            </a:p>
            <a:p>
              <a:pPr algn="ctr">
                <a:lnSpc>
                  <a:spcPct val="80000"/>
                </a:lnSpc>
                <a:spcBef>
                  <a:spcPts val="1200"/>
                </a:spcBef>
              </a:pPr>
              <a:r>
                <a:rPr lang="en-US" altLang="zh-CN" sz="1400" b="1" u="none" dirty="0">
                  <a:latin typeface="+mn-ea"/>
                  <a:ea typeface="+mn-ea"/>
                </a:rPr>
                <a:t>01000</a:t>
              </a:r>
            </a:p>
          </p:txBody>
        </p:sp>
        <p:cxnSp>
          <p:nvCxnSpPr>
            <p:cNvPr id="25" name="直接箭头连接符 44"/>
            <p:cNvCxnSpPr/>
            <p:nvPr/>
          </p:nvCxnSpPr>
          <p:spPr bwMode="auto">
            <a:xfrm>
              <a:off x="3563888" y="4869160"/>
              <a:ext cx="864000" cy="36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6" name="直接箭头连接符 44"/>
            <p:cNvCxnSpPr/>
            <p:nvPr/>
          </p:nvCxnSpPr>
          <p:spPr bwMode="auto">
            <a:xfrm flipH="1">
              <a:off x="5220072" y="4941168"/>
              <a:ext cx="864000" cy="28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" name="直接箭头连接符 44"/>
            <p:cNvCxnSpPr/>
            <p:nvPr/>
          </p:nvCxnSpPr>
          <p:spPr bwMode="auto">
            <a:xfrm>
              <a:off x="3563888" y="4653136"/>
              <a:ext cx="864208" cy="720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8" name="直接箭头连接符 44"/>
            <p:cNvCxnSpPr/>
            <p:nvPr/>
          </p:nvCxnSpPr>
          <p:spPr bwMode="auto">
            <a:xfrm flipH="1">
              <a:off x="5220096" y="4653136"/>
              <a:ext cx="863960" cy="8641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4283800" y="2276872"/>
            <a:ext cx="3564432" cy="864096"/>
            <a:chOff x="4931872" y="2348880"/>
            <a:chExt cx="3564432" cy="864096"/>
          </a:xfrm>
        </p:grpSpPr>
        <p:cxnSp>
          <p:nvCxnSpPr>
            <p:cNvPr id="29" name="直接箭头连接符 44"/>
            <p:cNvCxnSpPr/>
            <p:nvPr/>
          </p:nvCxnSpPr>
          <p:spPr bwMode="auto">
            <a:xfrm flipH="1" flipV="1">
              <a:off x="4931872" y="2888888"/>
              <a:ext cx="576000" cy="198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1" name="直接箭头连接符 44"/>
            <p:cNvCxnSpPr/>
            <p:nvPr/>
          </p:nvCxnSpPr>
          <p:spPr bwMode="auto">
            <a:xfrm flipH="1" flipV="1">
              <a:off x="4932120" y="2420888"/>
              <a:ext cx="576000" cy="36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sp>
          <p:nvSpPr>
            <p:cNvPr id="33" name="Text Box 170"/>
            <p:cNvSpPr txBox="1">
              <a:spLocks noChangeArrowheads="1"/>
            </p:cNvSpPr>
            <p:nvPr/>
          </p:nvSpPr>
          <p:spPr bwMode="auto">
            <a:xfrm>
              <a:off x="5508104" y="2672864"/>
              <a:ext cx="1512000" cy="252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只允许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访问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34" name="Text Box 170"/>
            <p:cNvSpPr txBox="1">
              <a:spLocks noChangeArrowheads="1"/>
            </p:cNvSpPr>
            <p:nvPr/>
          </p:nvSpPr>
          <p:spPr bwMode="auto">
            <a:xfrm>
              <a:off x="5508104" y="2960976"/>
              <a:ext cx="2988000" cy="252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只允许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访问，代码段只读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执行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38" name="Text Box 170"/>
            <p:cNvSpPr txBox="1">
              <a:spLocks noChangeArrowheads="1"/>
            </p:cNvSpPr>
            <p:nvPr/>
          </p:nvSpPr>
          <p:spPr bwMode="auto">
            <a:xfrm>
              <a:off x="7308304" y="2348880"/>
              <a:ext cx="1188000" cy="504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不允许访问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02FF01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39" name="直接箭头连接符 44"/>
            <p:cNvCxnSpPr/>
            <p:nvPr/>
          </p:nvCxnSpPr>
          <p:spPr bwMode="auto">
            <a:xfrm flipH="1" flipV="1">
              <a:off x="6732240" y="2564904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5" name="矩形 44"/>
          <p:cNvSpPr/>
          <p:nvPr/>
        </p:nvSpPr>
        <p:spPr>
          <a:xfrm>
            <a:off x="2195736" y="3140968"/>
            <a:ext cx="6768752" cy="169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访问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先打开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u="sng" dirty="0">
                <a:latin typeface="宋体" panose="02010600030101010101" pitchFamily="2" charset="-122"/>
              </a:rPr>
              <a:t>同一个</a:t>
            </a:r>
            <a:r>
              <a:rPr lang="zh-CN" altLang="en-US" sz="2200" b="1" dirty="0">
                <a:latin typeface="+mn-lt"/>
              </a:rPr>
              <a:t> </a:t>
            </a:r>
            <a:r>
              <a:rPr lang="zh-CN" altLang="en-US" sz="2200" b="1" u="sng" dirty="0">
                <a:latin typeface="宋体" panose="02010600030101010101" pitchFamily="2" charset="-122"/>
              </a:rPr>
              <a:t>内存映像文件</a:t>
            </a:r>
            <a:r>
              <a:rPr lang="zh-CN" altLang="en-US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OS</a:t>
            </a:r>
            <a:r>
              <a:rPr lang="zh-CN" altLang="en-US" sz="1800" b="1" dirty="0">
                <a:latin typeface="宋体" panose="02010600030101010101" pitchFamily="2" charset="-122"/>
              </a:rPr>
              <a:t>还没讲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</a:rPr>
              <a:t>│</a:t>
            </a:r>
            <a:r>
              <a:rPr lang="zh-CN" altLang="en-US" sz="1600" b="1" dirty="0">
                <a:latin typeface="宋体" panose="02010600030101010101" pitchFamily="2" charset="-122"/>
              </a:rPr>
              <a:t>     </a:t>
            </a:r>
            <a:r>
              <a:rPr lang="zh-CN" altLang="en-US" sz="1600" dirty="0">
                <a:latin typeface="宋体" panose="02010600030101010101" pitchFamily="2" charset="-122"/>
              </a:rPr>
              <a:t>├</a:t>
            </a:r>
            <a:r>
              <a:rPr lang="zh-CN" altLang="en-US" sz="1600" b="1" dirty="0">
                <a:latin typeface="宋体" panose="02010600030101010101" pitchFamily="2" charset="-122"/>
              </a:rPr>
              <a:t>←创建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查找</a:t>
            </a:r>
            <a:r>
              <a:rPr lang="zh-CN" altLang="en-US" sz="1600" b="1" u="sng" dirty="0">
                <a:latin typeface="宋体" panose="02010600030101010101" pitchFamily="2" charset="-122"/>
              </a:rPr>
              <a:t>系统打开文件表</a:t>
            </a:r>
            <a:r>
              <a:rPr lang="zh-CN" altLang="en-US" sz="1600" b="1" dirty="0">
                <a:latin typeface="宋体" panose="02010600030101010101" pitchFamily="2" charset="-122"/>
              </a:rPr>
              <a:t>表项、分配文件的主存缓存等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</a:rPr>
              <a:t>│</a:t>
            </a:r>
            <a:r>
              <a:rPr lang="zh-CN" altLang="en-US" sz="1600" b="1" dirty="0">
                <a:latin typeface="宋体" panose="02010600030101010101" pitchFamily="2" charset="-122"/>
              </a:rPr>
              <a:t>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←创建</a:t>
            </a:r>
            <a:r>
              <a:rPr lang="zh-CN" altLang="en-US" sz="1600" b="1" u="sng" dirty="0">
                <a:latin typeface="宋体" panose="02010600030101010101" pitchFamily="2" charset="-122"/>
              </a:rPr>
              <a:t>进程打开文件表</a:t>
            </a:r>
            <a:r>
              <a:rPr lang="zh-CN" altLang="en-US" sz="1600" b="1" dirty="0">
                <a:latin typeface="宋体" panose="02010600030101010101" pitchFamily="2" charset="-122"/>
              </a:rPr>
              <a:t>表项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含系统打开文件表索引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←基于进程打开文件表句柄，得到对应的主存缓存地址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区域保护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界限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共享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、访问保护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写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执行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4" name="线形标注 2 83"/>
          <p:cNvSpPr/>
          <p:nvPr>
            <p:custDataLst>
              <p:tags r:id="rId1"/>
            </p:custDataLst>
          </p:nvPr>
        </p:nvSpPr>
        <p:spPr bwMode="auto">
          <a:xfrm>
            <a:off x="7164288" y="5373216"/>
            <a:ext cx="1296000" cy="252000"/>
          </a:xfrm>
          <a:prstGeom prst="borderCallout2">
            <a:avLst>
              <a:gd name="adj1" fmla="val 51208"/>
              <a:gd name="adj2" fmla="val 41"/>
              <a:gd name="adj3" fmla="val 48544"/>
              <a:gd name="adj4" fmla="val -19139"/>
              <a:gd name="adj5" fmla="val -32641"/>
              <a:gd name="adj6" fmla="val -28384"/>
            </a:avLst>
          </a:prstGeom>
          <a:noFill/>
          <a:ln w="9525" cmpd="sng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zh-CN" sz="1600" b="1" dirty="0">
                <a:latin typeface="宋体" panose="02010600030101010101" pitchFamily="2" charset="-122"/>
              </a:rPr>
              <a:t>如段表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页表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13093BE-30E2-4CAF-9DBD-FF0E8173F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12" y="3218436"/>
            <a:ext cx="318576" cy="31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3479304" cy="43679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、存储系统的层次结构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*结构与组成：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*信息传递：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信息存储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信息传递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*预期目标：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23728" y="811391"/>
            <a:ext cx="6408712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多种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u="sng" dirty="0">
                <a:latin typeface="宋体" panose="02010600030101010101" pitchFamily="2" charset="-122"/>
              </a:rPr>
              <a:t>级联</a:t>
            </a:r>
            <a:r>
              <a:rPr lang="zh-CN" altLang="en-US" sz="2200" b="1" dirty="0">
                <a:latin typeface="宋体" panose="02010600030101010101" pitchFamily="2" charset="-122"/>
              </a:rPr>
              <a:t>，按速度分层、协调工作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pSp>
        <p:nvGrpSpPr>
          <p:cNvPr id="26" name="Group 119"/>
          <p:cNvGrpSpPr/>
          <p:nvPr/>
        </p:nvGrpSpPr>
        <p:grpSpPr bwMode="auto">
          <a:xfrm>
            <a:off x="1571699" y="1340768"/>
            <a:ext cx="5975350" cy="936625"/>
            <a:chOff x="930" y="1388"/>
            <a:chExt cx="3764" cy="590"/>
          </a:xfrm>
        </p:grpSpPr>
        <p:sp>
          <p:nvSpPr>
            <p:cNvPr id="41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2721" cy="59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/>
                <a:t>      </a:t>
              </a:r>
              <a:r>
                <a:rPr lang="zh-CN" altLang="en-US" sz="1800" b="1" u="none" dirty="0"/>
                <a:t>存储系统</a:t>
              </a:r>
            </a:p>
          </p:txBody>
        </p: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1051" y="1479"/>
              <a:ext cx="590" cy="182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r>
                <a:rPr lang="zh-CN" altLang="en-US" sz="1600" b="1" u="none" dirty="0">
                  <a:latin typeface="宋体" panose="02010600030101010101" pitchFamily="2" charset="-122"/>
                </a:rPr>
                <a:t>寄存器</a:t>
              </a:r>
            </a:p>
          </p:txBody>
        </p:sp>
        <p:sp>
          <p:nvSpPr>
            <p:cNvPr id="43" name="Text Box 122"/>
            <p:cNvSpPr txBox="1">
              <a:spLocks noChangeArrowheads="1"/>
            </p:cNvSpPr>
            <p:nvPr/>
          </p:nvSpPr>
          <p:spPr bwMode="auto">
            <a:xfrm>
              <a:off x="2094" y="1434"/>
              <a:ext cx="454" cy="27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44" name="Text Box 123"/>
            <p:cNvSpPr txBox="1">
              <a:spLocks noChangeArrowheads="1"/>
            </p:cNvSpPr>
            <p:nvPr/>
          </p:nvSpPr>
          <p:spPr bwMode="auto">
            <a:xfrm>
              <a:off x="2820" y="1434"/>
              <a:ext cx="453" cy="3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1800" b="1" u="none">
                  <a:latin typeface="宋体" panose="02010600030101010101" pitchFamily="2" charset="-122"/>
                </a:rPr>
                <a:t>M</a:t>
              </a:r>
              <a:r>
                <a:rPr lang="en-US" altLang="zh-CN" sz="1800" b="1" u="none" baseline="-2000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45" name="Text Box 124"/>
            <p:cNvSpPr txBox="1">
              <a:spLocks noChangeArrowheads="1"/>
            </p:cNvSpPr>
            <p:nvPr/>
          </p:nvSpPr>
          <p:spPr bwMode="auto">
            <a:xfrm>
              <a:off x="4135" y="1434"/>
              <a:ext cx="454" cy="45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1800" b="1" u="none">
                  <a:latin typeface="宋体" panose="02010600030101010101" pitchFamily="2" charset="-122"/>
                </a:rPr>
                <a:t>M</a:t>
              </a:r>
              <a:r>
                <a:rPr lang="en-US" altLang="zh-CN" sz="1800" b="1" u="none" baseline="-2000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46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5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27"/>
            <p:cNvSpPr txBox="1">
              <a:spLocks noChangeArrowheads="1"/>
            </p:cNvSpPr>
            <p:nvPr/>
          </p:nvSpPr>
          <p:spPr bwMode="auto">
            <a:xfrm>
              <a:off x="1111" y="1751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CPU</a:t>
              </a:r>
              <a:endParaRPr lang="en-US" altLang="zh-CN" sz="1800" b="1" u="none" baseline="-140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8" name="AutoShape 128"/>
            <p:cNvSpPr>
              <a:spLocks noChangeArrowheads="1"/>
            </p:cNvSpPr>
            <p:nvPr/>
          </p:nvSpPr>
          <p:spPr bwMode="auto">
            <a:xfrm>
              <a:off x="1640" y="1479"/>
              <a:ext cx="454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5875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129"/>
            <p:cNvSpPr>
              <a:spLocks noChangeArrowheads="1"/>
            </p:cNvSpPr>
            <p:nvPr/>
          </p:nvSpPr>
          <p:spPr bwMode="auto">
            <a:xfrm>
              <a:off x="2548" y="1524"/>
              <a:ext cx="272" cy="136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5875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AutoShape 130"/>
            <p:cNvSpPr>
              <a:spLocks noChangeArrowheads="1"/>
            </p:cNvSpPr>
            <p:nvPr/>
          </p:nvSpPr>
          <p:spPr bwMode="auto">
            <a:xfrm>
              <a:off x="3274" y="1570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5875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131"/>
            <p:cNvSpPr>
              <a:spLocks noChangeArrowheads="1"/>
            </p:cNvSpPr>
            <p:nvPr/>
          </p:nvSpPr>
          <p:spPr bwMode="auto">
            <a:xfrm>
              <a:off x="3863" y="1615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5875">
              <a:solidFill>
                <a:schemeClr val="tx1"/>
              </a:solidFill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132"/>
            <p:cNvSpPr txBox="1">
              <a:spLocks noChangeArrowheads="1"/>
            </p:cNvSpPr>
            <p:nvPr/>
          </p:nvSpPr>
          <p:spPr bwMode="auto">
            <a:xfrm>
              <a:off x="3546" y="1524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anose="02010600030101010101" pitchFamily="2" charset="-122"/>
                </a:rPr>
                <a:t>…</a:t>
              </a:r>
              <a:endParaRPr lang="en-US" altLang="zh-CN" sz="1800" b="1" u="none" baseline="-140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53" name="AutoShape 338"/>
          <p:cNvSpPr/>
          <p:nvPr/>
        </p:nvSpPr>
        <p:spPr bwMode="auto">
          <a:xfrm>
            <a:off x="7668592" y="2312912"/>
            <a:ext cx="1223888" cy="288000"/>
          </a:xfrm>
          <a:prstGeom prst="borderCallout2">
            <a:avLst>
              <a:gd name="adj1" fmla="val 48292"/>
              <a:gd name="adj2" fmla="val 312"/>
              <a:gd name="adj3" fmla="val 48120"/>
              <a:gd name="adj4" fmla="val -19139"/>
              <a:gd name="adj5" fmla="val -93800"/>
              <a:gd name="adj6" fmla="val -3711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latin typeface="宋体" panose="02010600030101010101" pitchFamily="2" charset="-122"/>
              </a:rPr>
              <a:t>非易失性</a:t>
            </a:r>
            <a:r>
              <a:rPr lang="en-US" altLang="zh-CN" sz="1600" b="1" u="none" dirty="0">
                <a:latin typeface="宋体" panose="02010600030101010101" pitchFamily="2" charset="-122"/>
              </a:rPr>
              <a:t>MEM</a:t>
            </a:r>
            <a:endParaRPr lang="zh-CN" altLang="en-US" sz="1600" b="1" u="none" dirty="0">
              <a:latin typeface="宋体" panose="02010600030101010101" pitchFamily="2" charset="-122"/>
            </a:endParaRPr>
          </a:p>
        </p:txBody>
      </p:sp>
      <p:sp>
        <p:nvSpPr>
          <p:cNvPr id="54" name="Text Box 92"/>
          <p:cNvSpPr txBox="1">
            <a:spLocks noChangeArrowheads="1"/>
          </p:cNvSpPr>
          <p:nvPr/>
        </p:nvSpPr>
        <p:spPr bwMode="auto">
          <a:xfrm>
            <a:off x="2195736" y="2695991"/>
            <a:ext cx="6540226" cy="15250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上级</a:t>
            </a:r>
            <a:r>
              <a:rPr lang="en-US" altLang="zh-CN" sz="2200" b="1" u="sng" dirty="0">
                <a:latin typeface="宋体" panose="02010600030101010101" pitchFamily="2" charset="-122"/>
              </a:rPr>
              <a:t>MEM</a:t>
            </a:r>
            <a:r>
              <a:rPr lang="zh-CN" altLang="en-US" sz="2200" b="1" u="none" dirty="0">
                <a:latin typeface="宋体" panose="02010600030101010101" pitchFamily="2" charset="-122"/>
              </a:rPr>
              <a:t>中信息为</a:t>
            </a:r>
            <a:r>
              <a:rPr lang="zh-CN" altLang="en-US" sz="2200" b="1" u="sng" dirty="0">
                <a:latin typeface="宋体" panose="02010600030101010101" pitchFamily="2" charset="-122"/>
              </a:rPr>
              <a:t>下级</a:t>
            </a:r>
            <a:r>
              <a:rPr lang="en-US" altLang="zh-CN" sz="2200" b="1" u="sng" dirty="0">
                <a:latin typeface="宋体" panose="02010600030101010101" pitchFamily="2" charset="-122"/>
              </a:rPr>
              <a:t>MEM</a:t>
            </a:r>
            <a:r>
              <a:rPr lang="zh-CN" altLang="en-US" sz="2200" b="1" u="none" dirty="0">
                <a:latin typeface="宋体" panose="02010600030101010101" pitchFamily="2" charset="-122"/>
              </a:rPr>
              <a:t>中信息的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副本</a:t>
            </a:r>
            <a:endParaRPr lang="en-US" altLang="zh-CN" sz="22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上级</a:t>
            </a:r>
            <a:r>
              <a:rPr lang="zh-CN" altLang="en-US" sz="1800" b="1" u="none" dirty="0">
                <a:latin typeface="宋体" panose="02010600030101010101" pitchFamily="2" charset="-122"/>
              </a:rPr>
              <a:t>改过后需写回下级←</a:t>
            </a:r>
            <a:r>
              <a:rPr lang="zh-CN" altLang="en-US" sz="1800" u="none" dirty="0">
                <a:latin typeface="宋体" panose="02010600030101010101" pitchFamily="2" charset="-122"/>
              </a:rPr>
              <a:t>┘</a:t>
            </a:r>
            <a:r>
              <a:rPr lang="zh-CN" altLang="en-US" sz="1800" b="1" u="none" dirty="0">
                <a:latin typeface="宋体" panose="02010600030101010101" pitchFamily="2" charset="-122"/>
              </a:rPr>
              <a:t> </a:t>
            </a:r>
            <a:endParaRPr lang="en-US" altLang="zh-CN" sz="18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外部</a:t>
            </a:r>
            <a:r>
              <a:rPr lang="zh-CN" altLang="en-US" sz="2200" b="1" u="sng" dirty="0">
                <a:latin typeface="宋体" panose="02010600030101010101" pitchFamily="2" charset="-122"/>
              </a:rPr>
              <a:t>只访问</a:t>
            </a:r>
            <a:r>
              <a:rPr lang="en-US" altLang="zh-CN" sz="2200" b="1" u="sng" dirty="0">
                <a:latin typeface="宋体" panose="02010600030101010101" pitchFamily="2" charset="-122"/>
              </a:rPr>
              <a:t>M</a:t>
            </a:r>
            <a:r>
              <a:rPr lang="en-US" altLang="zh-CN" sz="2200" b="1" u="sng" baseline="-18000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，内部各级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间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透明地传递</a:t>
            </a:r>
            <a:r>
              <a:rPr lang="zh-CN" altLang="en-US" sz="2200" b="1" dirty="0">
                <a:latin typeface="宋体" panose="02010600030101010101" pitchFamily="2" charset="-122"/>
              </a:rPr>
              <a:t>信息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i="1" dirty="0">
                <a:solidFill>
                  <a:srgbClr val="0070C0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1800" b="1" baseline="-18000" dirty="0">
                <a:solidFill>
                  <a:srgbClr val="0070C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不固定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dirty="0">
                <a:latin typeface="宋体" panose="02010600030101010101" pitchFamily="2" charset="-122"/>
              </a:rPr>
              <a:t>───</a:t>
            </a:r>
            <a:r>
              <a:rPr lang="zh-CN" altLang="en-US" sz="1800" b="1" dirty="0">
                <a:latin typeface="宋体" panose="02010600030101010101" pitchFamily="2" charset="-122"/>
              </a:rPr>
              <a:t>外部不可见</a:t>
            </a:r>
            <a:r>
              <a:rPr lang="zh-CN" altLang="en-US" sz="1800" b="1" dirty="0">
                <a:latin typeface="+mn-ea"/>
              </a:rPr>
              <a:t>←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1907704" y="4149080"/>
            <a:ext cx="6696992" cy="1284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①平均价格</a:t>
            </a:r>
            <a:r>
              <a:rPr lang="en-US" altLang="zh-CN" sz="2200" b="1" i="1" dirty="0" err="1">
                <a:latin typeface="+mn-lt"/>
              </a:rPr>
              <a:t>c</a:t>
            </a:r>
            <a:r>
              <a:rPr lang="en-US" altLang="zh-CN" sz="2200" b="1" dirty="0" err="1">
                <a:latin typeface="宋体" panose="02010600030101010101" pitchFamily="2" charset="-122"/>
              </a:rPr>
              <a:t>≈</a:t>
            </a:r>
            <a:r>
              <a:rPr lang="en-US" altLang="zh-CN" sz="2200" b="1" i="1" dirty="0" err="1">
                <a:latin typeface="+mn-lt"/>
              </a:rPr>
              <a:t>c</a:t>
            </a:r>
            <a:r>
              <a:rPr lang="en-US" altLang="zh-CN" sz="2200" b="1" baseline="-18000" dirty="0" err="1">
                <a:latin typeface="+mn-ea"/>
                <a:ea typeface="+mn-ea"/>
              </a:rPr>
              <a:t>n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②平均访问时间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A</a:t>
            </a:r>
            <a:r>
              <a:rPr lang="en-US" altLang="zh-CN" sz="2200" b="1" dirty="0">
                <a:latin typeface="宋体" panose="02010600030101010101" pitchFamily="2" charset="-122"/>
              </a:rPr>
              <a:t>≈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A1</a:t>
            </a:r>
            <a:endParaRPr lang="zh-CN" altLang="en-US" sz="2200" b="1" baseline="-180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  注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目标①和②实现后，容量</a:t>
            </a:r>
            <a:r>
              <a:rPr lang="en-US" altLang="zh-CN" sz="1800" b="1" i="1" dirty="0">
                <a:latin typeface="+mn-lt"/>
              </a:rPr>
              <a:t>S</a:t>
            </a:r>
            <a:r>
              <a:rPr lang="zh-CN" altLang="en-US" sz="1800" b="1" dirty="0">
                <a:latin typeface="宋体" panose="02010600030101010101" pitchFamily="2" charset="-122"/>
              </a:rPr>
              <a:t>与</a:t>
            </a:r>
            <a:r>
              <a:rPr lang="en-US" altLang="zh-CN" sz="1800" b="1" i="1" dirty="0">
                <a:latin typeface="+mn-lt"/>
              </a:rPr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i="1" dirty="0">
                <a:latin typeface="+mn-lt"/>
              </a:rPr>
              <a:t>c</a:t>
            </a:r>
            <a:r>
              <a:rPr lang="zh-CN" altLang="en-US" sz="1800" b="1" dirty="0">
                <a:latin typeface="宋体" panose="02010600030101010101" pitchFamily="2" charset="-122"/>
              </a:rPr>
              <a:t>间已无矛盾</a:t>
            </a:r>
            <a:endParaRPr lang="en-US" altLang="zh-CN" sz="1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3" grpId="0" animBg="1"/>
      <p:bldP spid="5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179705" y="332740"/>
            <a:ext cx="8285480" cy="43984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、区域保护及其实现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*保护类型：</a:t>
            </a:r>
            <a:r>
              <a:rPr lang="zh-CN" altLang="en-US" sz="2200" b="1" dirty="0">
                <a:latin typeface="宋体" panose="02010600030101010101" pitchFamily="2" charset="-122"/>
              </a:rPr>
              <a:t>界限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子区域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映像表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、共享授权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进程级别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指定进程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*映像表保护：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界限保护</a:t>
            </a:r>
            <a:r>
              <a:rPr lang="en-US" altLang="zh-CN" sz="2000" b="1" dirty="0">
                <a:latin typeface="宋体" panose="02010600030101010101" pitchFamily="2" charset="-122"/>
              </a:rPr>
              <a:t>&amp;</a:t>
            </a:r>
            <a:r>
              <a:rPr lang="zh-CN" altLang="en-US" sz="2000" b="1" dirty="0">
                <a:latin typeface="宋体" panose="02010600030101010101" pitchFamily="2" charset="-122"/>
              </a:rPr>
              <a:t>私有信息保护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共享授权管理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保护方法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1151890" y="2037809"/>
            <a:ext cx="7880350" cy="41953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424430" indent="-2424430">
              <a:lnSpc>
                <a:spcPct val="125000"/>
              </a:lnSpc>
            </a:pPr>
            <a:r>
              <a:rPr lang="zh-CN" altLang="en-US" sz="2200" b="1" spc="-50" dirty="0">
                <a:latin typeface="宋体" panose="02010600030101010101" pitchFamily="2" charset="-122"/>
              </a:rPr>
              <a:t>①进程的</a:t>
            </a:r>
            <a:r>
              <a:rPr lang="zh-CN" altLang="en-US" sz="2200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地址空间</a:t>
            </a:r>
            <a:r>
              <a:rPr lang="zh-CN" altLang="en-US" sz="2200" b="1" spc="-50" dirty="0">
                <a:latin typeface="宋体" panose="02010600030101010101" pitchFamily="2" charset="-122"/>
              </a:rPr>
              <a:t>分为私有区域、共享区域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 marL="2424430" indent="-24244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②进程的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私有区域</a:t>
            </a:r>
            <a:r>
              <a:rPr lang="zh-CN" altLang="en-US" sz="2200" b="1" dirty="0">
                <a:latin typeface="宋体" panose="02010600030101010101" pitchFamily="2" charset="-122"/>
              </a:rPr>
              <a:t>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私有映像表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如段表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文件打开表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管理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进程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marL="2424430" indent="-2424430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←包含共享区域的表项              ←多种方案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marL="2424430" indent="-24244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所有的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共享区域</a:t>
            </a:r>
            <a:r>
              <a:rPr lang="zh-CN" altLang="en-US" sz="2200" b="1" dirty="0">
                <a:latin typeface="宋体" panose="02010600030101010101" pitchFamily="2" charset="-122"/>
              </a:rPr>
              <a:t>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公共映像表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如段表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文件打开表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管理 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系统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424430" indent="-2424430"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←创建映像文件时，公共表建立表项，私有表</a:t>
            </a:r>
            <a:r>
              <a:rPr lang="en-US" altLang="zh-CN" sz="1600" b="1" dirty="0">
                <a:latin typeface="宋体" panose="02010600030101010101" pitchFamily="2" charset="-122"/>
              </a:rPr>
              <a:t>P=1</a:t>
            </a:r>
            <a:r>
              <a:rPr lang="zh-CN" altLang="en-US" sz="1600" b="1" dirty="0">
                <a:latin typeface="宋体" panose="02010600030101010101" pitchFamily="2" charset="-122"/>
              </a:rPr>
              <a:t>、基址</a:t>
            </a:r>
            <a:r>
              <a:rPr lang="en-US" altLang="zh-CN" sz="1600" b="1" dirty="0">
                <a:latin typeface="宋体" panose="02010600030101010101" pitchFamily="2" charset="-122"/>
              </a:rPr>
              <a:t>=</a:t>
            </a:r>
            <a:r>
              <a:rPr lang="zh-CN" altLang="en-US" sz="1600" b="1" dirty="0">
                <a:latin typeface="宋体" panose="02010600030101010101" pitchFamily="2" charset="-122"/>
              </a:rPr>
              <a:t>公共表索引</a:t>
            </a:r>
            <a:endParaRPr lang="zh-CN" altLang="en-US" sz="1600" b="1" spc="-50" dirty="0">
              <a:latin typeface="宋体" panose="02010600030101010101" pitchFamily="2" charset="-122"/>
            </a:endParaRPr>
          </a:p>
          <a:p>
            <a:pPr marL="2424430" indent="-24244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③进程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只能访问</a:t>
            </a:r>
            <a:r>
              <a:rPr lang="zh-CN" altLang="en-US" sz="2200" b="1" dirty="0">
                <a:latin typeface="宋体" panose="02010600030101010101" pitchFamily="2" charset="-122"/>
              </a:rPr>
              <a:t>自身私有映像表、公共映像表</a:t>
            </a:r>
            <a:r>
              <a:rPr lang="en-US" altLang="zh-CN" sz="2200" b="1" dirty="0">
                <a:latin typeface="宋体" panose="02010600030101010101" pitchFamily="2" charset="-122"/>
              </a:rPr>
              <a:t>       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←共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个</a:t>
            </a: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611630" indent="-1611630"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marL="1611630" indent="-16116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①映像表项中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含有</a:t>
            </a:r>
            <a:r>
              <a:rPr lang="zh-CN" altLang="en-US" sz="2200" b="1" dirty="0">
                <a:latin typeface="宋体" panose="02010600030101010101" pitchFamily="2" charset="-122"/>
              </a:rPr>
              <a:t>该区域的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界限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如段长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等保护信息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611630" indent="-1611630"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←映像表含表长信息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marL="1611630" indent="-16116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②访存请求中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带有</a:t>
            </a:r>
            <a:r>
              <a:rPr lang="zh-CN" altLang="en-US" sz="2200" b="1" dirty="0">
                <a:latin typeface="宋体" panose="02010600030101010101" pitchFamily="2" charset="-122"/>
              </a:rPr>
              <a:t>地址的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映像表类型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私有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共享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信息</a:t>
            </a: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1600" b="1" dirty="0">
                <a:latin typeface="宋体" panose="02010600030101010101" pitchFamily="2" charset="-122"/>
              </a:rPr>
              <a:t>←程序自知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611630" indent="-16116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③地址变换时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sz="2200" b="1" dirty="0">
                <a:latin typeface="宋体" panose="02010600030101010101" pitchFamily="2" charset="-122"/>
              </a:rPr>
              <a:t>映像表</a:t>
            </a:r>
            <a:r>
              <a:rPr lang="en-US" altLang="zh-CN" sz="1600" b="1" dirty="0">
                <a:latin typeface="宋体" panose="02010600030101010101" pitchFamily="2" charset="-122"/>
              </a:rPr>
              <a:t>(2</a:t>
            </a:r>
            <a:r>
              <a:rPr lang="zh-CN" altLang="en-US" sz="1600" b="1" dirty="0">
                <a:latin typeface="宋体" panose="02010600030101010101" pitchFamily="2" charset="-122"/>
              </a:rPr>
              <a:t>选</a:t>
            </a:r>
            <a:r>
              <a:rPr lang="en-US" altLang="zh-CN" sz="1600" b="1" dirty="0">
                <a:latin typeface="宋体" panose="02010600030101010101" pitchFamily="2" charset="-122"/>
              </a:rPr>
              <a:t>1)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检查</a:t>
            </a:r>
            <a:r>
              <a:rPr lang="zh-CN" altLang="en-US" sz="2200" b="1" dirty="0">
                <a:latin typeface="宋体" panose="02010600030101010101" pitchFamily="2" charset="-122"/>
              </a:rPr>
              <a:t>界限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对应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子区域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&amp;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映像表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61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196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若段内偏移为</a:t>
            </a:r>
            <a:r>
              <a:rPr lang="en-US" altLang="zh-CN" sz="2000" b="1" dirty="0"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latin typeface="宋体" panose="02010600030101010101" pitchFamily="2" charset="-122"/>
              </a:rPr>
              <a:t>位，进程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及公共的段表如下，进程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2#</a:t>
            </a:r>
            <a:r>
              <a:rPr lang="zh-CN" altLang="en-US" sz="2000" b="1" dirty="0">
                <a:latin typeface="宋体" panose="02010600030101010101" pitchFamily="2" charset="-122"/>
              </a:rPr>
              <a:t>段为共享段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用</a:t>
            </a:r>
            <a:r>
              <a:rPr lang="en-US" altLang="zh-CN" sz="1800" b="1" dirty="0">
                <a:latin typeface="宋体" panose="02010600030101010101" pitchFamily="2" charset="-122"/>
              </a:rPr>
              <a:t>S</a:t>
            </a:r>
            <a:r>
              <a:rPr lang="zh-CN" altLang="en-US" sz="1800" b="1" dirty="0">
                <a:latin typeface="宋体" panose="02010600030101010101" pitchFamily="2" charset="-122"/>
              </a:rPr>
              <a:t>表示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。假设共享段抽象为：通过公共段表的</a:t>
            </a:r>
            <a:r>
              <a:rPr lang="zh-CN" altLang="en-US" sz="2000" b="1" u="sng" dirty="0">
                <a:latin typeface="宋体" panose="02010600030101010101" pitchFamily="2" charset="-122"/>
              </a:rPr>
              <a:t>同一个段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源于内存映像文件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进行</a:t>
            </a:r>
            <a:r>
              <a:rPr lang="zh-CN" altLang="en-US" sz="2000" b="1">
                <a:latin typeface="宋体" panose="02010600030101010101" pitchFamily="2" charset="-122"/>
              </a:rPr>
              <a:t>关联，进程</a:t>
            </a:r>
            <a:r>
              <a:rPr lang="zh-CN" altLang="en-US" sz="2000" b="1" dirty="0">
                <a:latin typeface="宋体" panose="02010600030101010101" pitchFamily="2" charset="-122"/>
              </a:rPr>
              <a:t>段表项的</a:t>
            </a:r>
            <a:r>
              <a:rPr lang="zh-CN" altLang="en-US" sz="2000" b="1" u="sng" dirty="0">
                <a:latin typeface="宋体" panose="02010600030101010101" pitchFamily="2" charset="-122"/>
              </a:rPr>
              <a:t>段基址</a:t>
            </a:r>
            <a:r>
              <a:rPr lang="zh-CN" altLang="en-US" sz="2000" b="1" dirty="0">
                <a:latin typeface="宋体" panose="02010600030101010101" pitchFamily="2" charset="-122"/>
              </a:rPr>
              <a:t>为公共段表相应段号。请求地址用</a:t>
            </a:r>
            <a:r>
              <a:rPr lang="en-US" altLang="zh-CN" sz="2000" b="1" dirty="0">
                <a:latin typeface="宋体" panose="02010600030101010101" pitchFamily="2" charset="-122"/>
              </a:rPr>
              <a:t>&lt;</a:t>
            </a:r>
            <a:r>
              <a:rPr lang="en-US" altLang="zh-CN" sz="2000" b="1" dirty="0" err="1">
                <a:latin typeface="宋体" panose="02010600030101010101" pitchFamily="2" charset="-122"/>
              </a:rPr>
              <a:t>x,y</a:t>
            </a:r>
            <a:r>
              <a:rPr lang="en-US" altLang="zh-CN" sz="2000" b="1" dirty="0">
                <a:latin typeface="宋体" panose="02010600030101010101" pitchFamily="2" charset="-122"/>
              </a:rPr>
              <a:t>&gt;</a:t>
            </a:r>
            <a:r>
              <a:rPr lang="zh-CN" altLang="en-US" sz="2000" b="1" dirty="0">
                <a:latin typeface="宋体" panose="02010600030101010101" pitchFamily="2" charset="-122"/>
              </a:rPr>
              <a:t>表示，</a:t>
            </a:r>
            <a:r>
              <a:rPr lang="en-US" altLang="zh-CN" sz="2000" b="1" dirty="0"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latin typeface="宋体" panose="02010600030101010101" pitchFamily="2" charset="-122"/>
              </a:rPr>
              <a:t>为段号，</a:t>
            </a:r>
            <a:r>
              <a:rPr lang="en-US" altLang="zh-CN" sz="2000" b="1" dirty="0">
                <a:latin typeface="宋体" panose="02010600030101010101" pitchFamily="2" charset="-122"/>
              </a:rPr>
              <a:t>y</a:t>
            </a:r>
            <a:r>
              <a:rPr lang="zh-CN" altLang="en-US" sz="2000" b="1" dirty="0">
                <a:latin typeface="宋体" panose="02010600030101010101" pitchFamily="2" charset="-122"/>
              </a:rPr>
              <a:t>为段内偏移地址，进程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的访问地址为</a:t>
            </a:r>
            <a:r>
              <a:rPr lang="en-US" altLang="zh-CN" sz="2000" b="1" dirty="0">
                <a:latin typeface="宋体" panose="02010600030101010101" pitchFamily="2" charset="-122"/>
              </a:rPr>
              <a:t>&lt;1,0050H&gt;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&lt;0,0D00H&gt;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&lt;2,0050H&gt;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&lt;3,0050H&gt;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&lt;4,0050H&gt;</a:t>
            </a:r>
            <a:r>
              <a:rPr lang="zh-CN" altLang="en-US" sz="2000" b="1" dirty="0">
                <a:latin typeface="宋体" panose="02010600030101010101" pitchFamily="2" charset="-122"/>
              </a:rPr>
              <a:t>时，保护结果分别是什么？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79512" y="5623237"/>
            <a:ext cx="1944563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缺点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79705" y="3704416"/>
            <a:ext cx="3481319" cy="196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解：</a:t>
            </a:r>
            <a:r>
              <a:rPr lang="zh-CN" altLang="en-US" sz="2000" b="1" dirty="0">
                <a:latin typeface="宋体" panose="02010600030101010101" pitchFamily="2" charset="-122"/>
              </a:rPr>
              <a:t>访问</a:t>
            </a:r>
            <a:r>
              <a:rPr lang="en-US" altLang="zh-CN" sz="2000" b="1" dirty="0">
                <a:latin typeface="宋体" panose="02010600030101010101" pitchFamily="2" charset="-122"/>
              </a:rPr>
              <a:t>&lt;1,0050H&gt;</a:t>
            </a:r>
            <a:r>
              <a:rPr lang="zh-CN" altLang="en-US" sz="2000" b="1" dirty="0">
                <a:latin typeface="宋体" panose="02010600030101010101" pitchFamily="2" charset="-122"/>
              </a:rPr>
              <a:t>时，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  访问</a:t>
            </a:r>
            <a:r>
              <a:rPr lang="en-US" altLang="zh-CN" sz="2000" b="1" dirty="0">
                <a:latin typeface="宋体" panose="02010600030101010101" pitchFamily="2" charset="-122"/>
              </a:rPr>
              <a:t>&lt;0,0D00H&gt;</a:t>
            </a:r>
            <a:r>
              <a:rPr lang="zh-CN" altLang="en-US" sz="2000" b="1" dirty="0">
                <a:latin typeface="宋体" panose="02010600030101010101" pitchFamily="2" charset="-122"/>
              </a:rPr>
              <a:t>时，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  访问</a:t>
            </a:r>
            <a:r>
              <a:rPr lang="en-US" altLang="zh-CN" sz="2000" b="1" dirty="0">
                <a:latin typeface="宋体" panose="02010600030101010101" pitchFamily="2" charset="-122"/>
              </a:rPr>
              <a:t>&lt;2,0050H&gt;</a:t>
            </a:r>
            <a:r>
              <a:rPr lang="zh-CN" altLang="en-US" sz="2000" b="1" dirty="0">
                <a:latin typeface="宋体" panose="02010600030101010101" pitchFamily="2" charset="-122"/>
              </a:rPr>
              <a:t>时，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宋体" panose="02010600030101010101" pitchFamily="2" charset="-122"/>
              </a:rPr>
              <a:t>访问</a:t>
            </a:r>
            <a:r>
              <a:rPr lang="en-US" altLang="zh-CN" sz="2000" b="1" dirty="0">
                <a:latin typeface="宋体" panose="02010600030101010101" pitchFamily="2" charset="-122"/>
              </a:rPr>
              <a:t>&lt;3,0050H&gt;</a:t>
            </a:r>
            <a:r>
              <a:rPr lang="zh-CN" altLang="en-US" sz="2000" b="1" dirty="0">
                <a:latin typeface="宋体" panose="02010600030101010101" pitchFamily="2" charset="-122"/>
              </a:rPr>
              <a:t>时，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宋体" panose="02010600030101010101" pitchFamily="2" charset="-122"/>
              </a:rPr>
              <a:t>访问</a:t>
            </a:r>
            <a:r>
              <a:rPr lang="en-US" altLang="zh-CN" sz="2000" b="1" dirty="0">
                <a:latin typeface="宋体" panose="02010600030101010101" pitchFamily="2" charset="-122"/>
              </a:rPr>
              <a:t>&lt;4,0050H&gt;</a:t>
            </a:r>
            <a:r>
              <a:rPr lang="zh-CN" altLang="en-US" sz="2000" b="1" dirty="0">
                <a:latin typeface="宋体" panose="02010600030101010101" pitchFamily="2" charset="-122"/>
              </a:rPr>
              <a:t>时，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419623" y="3704628"/>
            <a:ext cx="5112817" cy="196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通过，</a:t>
            </a:r>
            <a:r>
              <a:rPr lang="en-US" altLang="zh-CN" sz="2000" b="1" dirty="0">
                <a:latin typeface="宋体" panose="02010600030101010101" pitchFamily="2" charset="-122"/>
              </a:rPr>
              <a:t>PA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1000H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0050H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1050H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越界</a:t>
            </a:r>
            <a:r>
              <a:rPr lang="en-US" altLang="zh-CN" sz="1600" b="1" dirty="0">
                <a:latin typeface="宋体" panose="02010600030101010101" pitchFamily="2" charset="-122"/>
              </a:rPr>
              <a:t>(0D00H</a:t>
            </a:r>
            <a:r>
              <a:rPr lang="zh-CN" altLang="en-US" sz="1600" b="1" dirty="0">
                <a:latin typeface="宋体" panose="02010600030101010101" pitchFamily="2" charset="-122"/>
              </a:rPr>
              <a:t>＞段长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MMU</a:t>
            </a:r>
            <a:r>
              <a:rPr lang="zh-CN" altLang="en-US" sz="2000" b="1" dirty="0">
                <a:latin typeface="宋体" panose="02010600030101010101" pitchFamily="2" charset="-122"/>
              </a:rPr>
              <a:t>产生保护异常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缺页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装入位＝</a:t>
            </a:r>
            <a:r>
              <a:rPr lang="en-US" altLang="zh-CN" sz="1600" b="1" dirty="0">
                <a:latin typeface="宋体" panose="02010600030101010101" pitchFamily="2" charset="-122"/>
              </a:rPr>
              <a:t>0)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MMU</a:t>
            </a:r>
            <a:r>
              <a:rPr lang="zh-CN" altLang="en-US" sz="2000" b="1" dirty="0">
                <a:latin typeface="宋体" panose="02010600030101010101" pitchFamily="2" charset="-122"/>
              </a:rPr>
              <a:t>产生缺页异常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通过，</a:t>
            </a:r>
            <a:r>
              <a:rPr lang="en-US" altLang="zh-CN" sz="2000" b="1" dirty="0">
                <a:latin typeface="宋体" panose="02010600030101010101" pitchFamily="2" charset="-122"/>
              </a:rPr>
              <a:t>PA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1400H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0050H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1450H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非法表项</a:t>
            </a:r>
            <a:r>
              <a:rPr lang="en-US" altLang="zh-CN" sz="1600" b="1" dirty="0">
                <a:latin typeface="宋体" panose="02010600030101010101" pitchFamily="2" charset="-122"/>
              </a:rPr>
              <a:t>(4</a:t>
            </a:r>
            <a:r>
              <a:rPr lang="zh-CN" altLang="en-US" sz="1600" b="1" dirty="0">
                <a:latin typeface="宋体" panose="02010600030101010101" pitchFamily="2" charset="-122"/>
              </a:rPr>
              <a:t>＞表长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MMU</a:t>
            </a:r>
            <a:r>
              <a:rPr lang="zh-CN" altLang="en-US" sz="2000" b="1" dirty="0">
                <a:latin typeface="宋体" panose="02010600030101010101" pitchFamily="2" charset="-122"/>
              </a:rPr>
              <a:t>产生保护异常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1619672" y="5623391"/>
            <a:ext cx="7204710" cy="77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无法实现</a:t>
            </a:r>
            <a:r>
              <a:rPr lang="zh-CN" altLang="en-US" sz="2200" b="1" u="sng" dirty="0">
                <a:latin typeface="宋体" panose="02010600030101010101" pitchFamily="2" charset="-122"/>
              </a:rPr>
              <a:t>共享信息</a:t>
            </a:r>
            <a:r>
              <a:rPr lang="zh-CN" altLang="en-US" sz="2200" b="1" dirty="0">
                <a:latin typeface="宋体" panose="02010600030101010101" pitchFamily="2" charset="-122"/>
              </a:rPr>
              <a:t>的保护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(</a:t>
            </a:r>
            <a:r>
              <a:rPr lang="zh-CN" altLang="en-US" sz="1800" b="1" dirty="0">
                <a:latin typeface="宋体" panose="02010600030101010101" pitchFamily="2" charset="-122"/>
              </a:rPr>
              <a:t>如共享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段</a:t>
            </a:r>
            <a:r>
              <a:rPr lang="zh-CN" altLang="en-US" sz="1800" b="1" dirty="0">
                <a:latin typeface="宋体" panose="02010600030101010101" pitchFamily="2" charset="-122"/>
              </a:rPr>
              <a:t>只可被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系统进程</a:t>
            </a:r>
            <a:r>
              <a:rPr lang="zh-CN" altLang="en-US" sz="1800" b="1" dirty="0">
                <a:latin typeface="宋体" panose="02010600030101010101" pitchFamily="2" charset="-122"/>
              </a:rPr>
              <a:t>访问、不可被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用户进程</a:t>
            </a:r>
            <a:r>
              <a:rPr lang="zh-CN" altLang="en-US" sz="1800" b="1" dirty="0">
                <a:latin typeface="宋体" panose="02010600030101010101" pitchFamily="2" charset="-122"/>
              </a:rPr>
              <a:t>访问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1" name="线形标注 2 40"/>
          <p:cNvSpPr/>
          <p:nvPr/>
        </p:nvSpPr>
        <p:spPr bwMode="auto">
          <a:xfrm>
            <a:off x="5580352" y="5661248"/>
            <a:ext cx="2160000" cy="252000"/>
          </a:xfrm>
          <a:prstGeom prst="borderCallout2">
            <a:avLst>
              <a:gd name="adj1" fmla="val 50559"/>
              <a:gd name="adj2" fmla="val -20"/>
              <a:gd name="adj3" fmla="val 50321"/>
              <a:gd name="adj4" fmla="val -11934"/>
              <a:gd name="adj5" fmla="val -31297"/>
              <a:gd name="adj6" fmla="val -19040"/>
            </a:avLst>
          </a:prstGeom>
          <a:noFill/>
          <a:ln w="12700" cmpd="sng">
            <a:solidFill>
              <a:srgbClr val="990099"/>
            </a:solidFill>
            <a:prstDash val="sysDash"/>
            <a:round/>
            <a:tailEnd type="triangle" w="med" len="med"/>
          </a:ln>
          <a:effectLst/>
        </p:spPr>
        <p:txBody>
          <a:bodyPr lIns="36000" tIns="18000" rIns="36000" bIns="1800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600" b="1" dirty="0">
                <a:latin typeface="宋体" panose="02010600030101010101" pitchFamily="2" charset="-122"/>
              </a:rPr>
              <a:t>表长放在哪里？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8EFA3F-4655-41F4-895E-0C0C65862E8A}"/>
              </a:ext>
            </a:extLst>
          </p:cNvPr>
          <p:cNvGrpSpPr/>
          <p:nvPr/>
        </p:nvGrpSpPr>
        <p:grpSpPr>
          <a:xfrm>
            <a:off x="971600" y="2348880"/>
            <a:ext cx="7272808" cy="1368861"/>
            <a:chOff x="971600" y="1990864"/>
            <a:chExt cx="7272808" cy="1368861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03C8592-F86D-413F-8708-9F0231266874}"/>
                </a:ext>
              </a:extLst>
            </p:cNvPr>
            <p:cNvSpPr/>
            <p:nvPr/>
          </p:nvSpPr>
          <p:spPr bwMode="auto">
            <a:xfrm>
              <a:off x="5399939" y="2638865"/>
              <a:ext cx="324000" cy="216000"/>
            </a:xfrm>
            <a:prstGeom prst="rect">
              <a:avLst/>
            </a:prstGeom>
            <a:solidFill>
              <a:srgbClr val="CCCCFF"/>
            </a:solidFill>
            <a:ln w="19050" cmpd="sng">
              <a:noFill/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4021602-1D6F-4203-8607-D90815DE975A}"/>
                </a:ext>
              </a:extLst>
            </p:cNvPr>
            <p:cNvSpPr/>
            <p:nvPr/>
          </p:nvSpPr>
          <p:spPr bwMode="auto">
            <a:xfrm>
              <a:off x="2881161" y="2852936"/>
              <a:ext cx="324000" cy="216000"/>
            </a:xfrm>
            <a:prstGeom prst="rect">
              <a:avLst/>
            </a:prstGeom>
            <a:solidFill>
              <a:srgbClr val="CCCCFF"/>
            </a:solidFill>
            <a:ln w="19050" cmpd="sng">
              <a:noFill/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978920" y="2206865"/>
              <a:ext cx="756000" cy="432000"/>
            </a:xfrm>
            <a:prstGeom prst="rect">
              <a:avLst/>
            </a:prstGeom>
            <a:solidFill>
              <a:srgbClr val="CCFFFF"/>
            </a:solidFill>
            <a:ln w="19050" cmpd="sng">
              <a:noFill/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923928" y="2206865"/>
              <a:ext cx="1800000" cy="64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1  2000H  3K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1  2400H  2K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1    0        S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2458640" y="2206889"/>
              <a:ext cx="756000" cy="648000"/>
            </a:xfrm>
            <a:prstGeom prst="rect">
              <a:avLst/>
            </a:prstGeom>
            <a:solidFill>
              <a:srgbClr val="CCFFFF"/>
            </a:solidFill>
            <a:ln w="19050" cmpd="sng">
              <a:noFill/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1524322" y="3070800"/>
              <a:ext cx="158239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进程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的段表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116000" y="2206888"/>
              <a:ext cx="216024" cy="86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971600" y="1990888"/>
              <a:ext cx="223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段号 装入 段基址 </a:t>
              </a:r>
              <a:r>
                <a:rPr lang="zh-CN" altLang="en-US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段长 </a:t>
              </a:r>
              <a:r>
                <a:rPr lang="en-US" altLang="zh-CN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1403648" y="2638800"/>
              <a:ext cx="180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1403648" y="2422800"/>
              <a:ext cx="180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1810568" y="2206888"/>
              <a:ext cx="0" cy="86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458640" y="2206888"/>
              <a:ext cx="0" cy="86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2890688" y="2206888"/>
              <a:ext cx="0" cy="86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4044602" y="2854800"/>
              <a:ext cx="158239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进程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的段表</a:t>
              </a: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661024" y="2206864"/>
              <a:ext cx="216024" cy="64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3491880" y="1990864"/>
              <a:ext cx="223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段号 装入 段基址 </a:t>
              </a:r>
              <a:r>
                <a:rPr lang="zh-CN" altLang="en-US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段长 </a:t>
              </a:r>
              <a:r>
                <a:rPr lang="en-US" altLang="zh-CN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3923928" y="2422800"/>
              <a:ext cx="180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330848" y="2206864"/>
              <a:ext cx="0" cy="64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978920" y="2206864"/>
              <a:ext cx="0" cy="64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5410968" y="2206864"/>
              <a:ext cx="0" cy="648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矩形 61"/>
            <p:cNvSpPr/>
            <p:nvPr/>
          </p:nvSpPr>
          <p:spPr bwMode="auto">
            <a:xfrm>
              <a:off x="7488408" y="2206865"/>
              <a:ext cx="756000" cy="432000"/>
            </a:xfrm>
            <a:prstGeom prst="rect">
              <a:avLst/>
            </a:prstGeom>
            <a:solidFill>
              <a:srgbClr val="CCFFFF"/>
            </a:solidFill>
            <a:ln w="19050" cmpd="sng">
              <a:noFill/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6433416" y="2206865"/>
              <a:ext cx="1800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1  1400H  2K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0  2800H  1K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6554090" y="2638019"/>
              <a:ext cx="158239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系统公共的段表</a:t>
              </a: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6001368" y="1990864"/>
              <a:ext cx="223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段号 装入 段基址 </a:t>
              </a:r>
              <a:r>
                <a:rPr lang="zh-CN" altLang="en-US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段长 </a:t>
              </a:r>
              <a:r>
                <a:rPr lang="en-US" altLang="zh-CN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6433416" y="2445748"/>
              <a:ext cx="180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840336" y="2206864"/>
              <a:ext cx="0" cy="43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7488408" y="2206864"/>
              <a:ext cx="0" cy="43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920456" y="2206864"/>
              <a:ext cx="0" cy="43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6119928" y="2206888"/>
              <a:ext cx="252000" cy="43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1403648" y="2206889"/>
              <a:ext cx="1800000" cy="86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1  0000H  3K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1  1000H  2K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0  1800H  2K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1    0        S  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7D93F68-29FA-4436-9233-FEDC8F251D34}"/>
                </a:ext>
              </a:extLst>
            </p:cNvPr>
            <p:cNvCxnSpPr/>
            <p:nvPr/>
          </p:nvCxnSpPr>
          <p:spPr bwMode="auto">
            <a:xfrm>
              <a:off x="1404000" y="2854800"/>
              <a:ext cx="180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59752CA-F860-4BC8-8BA8-8615034BD5B2}"/>
                </a:ext>
              </a:extLst>
            </p:cNvPr>
            <p:cNvCxnSpPr/>
            <p:nvPr/>
          </p:nvCxnSpPr>
          <p:spPr bwMode="auto">
            <a:xfrm>
              <a:off x="3924000" y="2638800"/>
              <a:ext cx="180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BF254EE-2850-0E9F-A91F-59FEE874E5CB}"/>
              </a:ext>
            </a:extLst>
          </p:cNvPr>
          <p:cNvSpPr txBox="1"/>
          <p:nvPr/>
        </p:nvSpPr>
        <p:spPr>
          <a:xfrm>
            <a:off x="1229316" y="63423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思考：表基址</a:t>
            </a:r>
            <a:r>
              <a:rPr lang="en-US" altLang="zh-CN" sz="1600" dirty="0"/>
              <a:t>REG</a:t>
            </a:r>
            <a:r>
              <a:rPr lang="zh-CN" altLang="en-US" sz="1600" dirty="0"/>
              <a:t>中包含表首址、表长信息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62</a:t>
            </a:fld>
            <a:endParaRPr lang="en-US" altLang="zh-CN"/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4680520" cy="26689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*环式保护：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共享的分级保护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895350" indent="-895350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级别管理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保护方法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  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缺点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1620178" y="734400"/>
            <a:ext cx="7200800" cy="2226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64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每个进程拥有</a:t>
            </a:r>
            <a:r>
              <a:rPr lang="zh-CN" altLang="en-US" sz="2200" b="1" u="sng" dirty="0">
                <a:latin typeface="宋体" panose="02010600030101010101" pitchFamily="2" charset="-122"/>
              </a:rPr>
              <a:t>环号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如放在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其</a:t>
            </a: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PSR</a:t>
            </a:r>
            <a:r>
              <a:rPr lang="zh-CN" altLang="en-US" sz="1800" b="1" dirty="0">
                <a:latin typeface="宋体" panose="02010600030101010101" pitchFamily="2" charset="-122"/>
              </a:rPr>
              <a:t>中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，内层＞外层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①映像表项中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含有</a:t>
            </a:r>
            <a:r>
              <a:rPr lang="zh-CN" altLang="en-US" sz="2200" b="1" dirty="0">
                <a:latin typeface="宋体" panose="02010600030101010101" pitchFamily="2" charset="-122"/>
              </a:rPr>
              <a:t>该区域的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保护环号</a:t>
            </a:r>
            <a:endParaRPr lang="zh-CN" altLang="en-US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②访存请求中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带有</a:t>
            </a:r>
            <a:r>
              <a:rPr lang="zh-CN" altLang="en-US" sz="2200" b="1" dirty="0">
                <a:latin typeface="宋体" panose="02010600030101010101" pitchFamily="2" charset="-122"/>
              </a:rPr>
              <a:t>该进程的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请求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环号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③地址变换时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2200" b="1" dirty="0">
                <a:latin typeface="宋体" panose="02010600030101010101" pitchFamily="2" charset="-122"/>
              </a:rPr>
              <a:t>请求环号与保护环号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无法实现共享区域的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指定保护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如同级别的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zh-CN" altLang="en-US" sz="1800" b="1" dirty="0">
                <a:latin typeface="宋体" panose="02010600030101010101" pitchFamily="2" charset="-122"/>
              </a:rPr>
              <a:t>个进程间共享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7956962" y="1125250"/>
            <a:ext cx="720000" cy="1224000"/>
            <a:chOff x="6516216" y="4562500"/>
            <a:chExt cx="720000" cy="1224000"/>
          </a:xfrm>
        </p:grpSpPr>
        <p:sp>
          <p:nvSpPr>
            <p:cNvPr id="78" name="椭圆 77"/>
            <p:cNvSpPr/>
            <p:nvPr/>
          </p:nvSpPr>
          <p:spPr bwMode="auto">
            <a:xfrm>
              <a:off x="6516216" y="4562500"/>
              <a:ext cx="720000" cy="1224000"/>
            </a:xfrm>
            <a:prstGeom prst="ellipse">
              <a:avLst/>
            </a:prstGeom>
            <a:solidFill>
              <a:srgbClr val="FFCC99">
                <a:alpha val="80000"/>
              </a:srgbClr>
            </a:solidFill>
            <a:ln w="12700" cmpd="sng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18000" tIns="10800" rIns="18000" bIns="10800" rtlCol="0" anchor="b" anchorCtr="0"/>
            <a:lstStyle/>
            <a:p>
              <a:pPr algn="ctr"/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6588224" y="4653136"/>
              <a:ext cx="576000" cy="90000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18000" tIns="10800" rIns="18000" bIns="10800" rtlCol="0" anchor="b" anchorCtr="0"/>
            <a:lstStyle/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6660280" y="4725224"/>
              <a:ext cx="432000" cy="612000"/>
            </a:xfrm>
            <a:prstGeom prst="ellipse">
              <a:avLst/>
            </a:prstGeom>
            <a:solidFill>
              <a:srgbClr val="CCFFFF"/>
            </a:solidFill>
            <a:ln w="12700" cmpd="sng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18000" tIns="10800" rIns="18000" bIns="10800" rtlCol="0" anchor="ctr"/>
            <a:lstStyle/>
            <a:p>
              <a:pPr algn="ctr"/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6732272" y="4797152"/>
              <a:ext cx="288000" cy="288000"/>
            </a:xfrm>
            <a:prstGeom prst="ellipse">
              <a:avLst/>
            </a:prstGeom>
            <a:solidFill>
              <a:srgbClr val="FFCCFF"/>
            </a:solidFill>
            <a:ln w="12700" cmpd="sng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18000" tIns="10800" rIns="18000" bIns="10800" rtlCol="0" anchor="b" anchorCtr="0"/>
            <a:lstStyle/>
            <a:p>
              <a:pPr algn="ctr"/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6660280" y="4836652"/>
              <a:ext cx="432000" cy="87781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400" b="1" dirty="0">
                  <a:latin typeface="宋体" panose="02010600030101010101" pitchFamily="2" charset="-122"/>
                </a:rPr>
                <a:t>SM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VMM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OS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400" b="1" dirty="0">
                  <a:latin typeface="宋体" panose="02010600030101010101" pitchFamily="2" charset="-122"/>
                </a:rPr>
                <a:t>APP</a:t>
              </a:r>
            </a:p>
          </p:txBody>
        </p:sp>
      </p:grpSp>
      <p:sp>
        <p:nvSpPr>
          <p:cNvPr id="83" name="Text Box 22"/>
          <p:cNvSpPr txBox="1">
            <a:spLocks noChangeArrowheads="1"/>
          </p:cNvSpPr>
          <p:nvPr/>
        </p:nvSpPr>
        <p:spPr bwMode="auto">
          <a:xfrm>
            <a:off x="179512" y="2925450"/>
            <a:ext cx="4680520" cy="17269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*键式保护：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共享的指定保护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配对管理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保护方法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84" name="Text Box 22"/>
          <p:cNvSpPr txBox="1">
            <a:spLocks noChangeArrowheads="1"/>
          </p:cNvSpPr>
          <p:nvPr/>
        </p:nvSpPr>
        <p:spPr bwMode="auto">
          <a:xfrm>
            <a:off x="2179955" y="3356992"/>
            <a:ext cx="6641024" cy="21501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共享区域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的</a:t>
            </a:r>
            <a:r>
              <a:rPr lang="zh-CN" altLang="en-US" sz="2200" b="1" u="sng" dirty="0">
                <a:latin typeface="宋体" panose="02010600030101010101" pitchFamily="2" charset="-122"/>
                <a:sym typeface="+mn-ea"/>
              </a:rPr>
              <a:t>拥有进程</a:t>
            </a:r>
            <a:r>
              <a:rPr lang="zh-CN" altLang="en-US" sz="2200" b="1" dirty="0">
                <a:latin typeface="宋体" panose="02010600030101010101" pitchFamily="2" charset="-122"/>
              </a:rPr>
              <a:t>设有</a:t>
            </a:r>
            <a:r>
              <a:rPr lang="zh-CN" altLang="en-US" sz="2200" b="1" u="sng" dirty="0">
                <a:latin typeface="宋体" panose="02010600030101010101" pitchFamily="2" charset="-122"/>
              </a:rPr>
              <a:t>存储键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符号形式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访问进程</a:t>
            </a:r>
            <a:r>
              <a:rPr lang="zh-CN" altLang="en-US" sz="2200" b="1" dirty="0">
                <a:latin typeface="宋体" panose="02010600030101010101" pitchFamily="2" charset="-122"/>
              </a:rPr>
              <a:t>使用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访问键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符号形式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进行访问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①公共映像表项中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含有</a:t>
            </a:r>
            <a:r>
              <a:rPr lang="zh-CN" altLang="en-US" sz="2200" b="1" dirty="0">
                <a:latin typeface="宋体" panose="02010600030101010101" pitchFamily="2" charset="-122"/>
              </a:rPr>
              <a:t>该区域的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存储键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进程号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②访存请求中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带有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该进程的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访问键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进程号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③地址变换时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2200" b="1" dirty="0">
                <a:latin typeface="宋体" panose="02010600030101010101" pitchFamily="2" charset="-122"/>
              </a:rPr>
              <a:t>访问键与存储键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cxnSp>
        <p:nvCxnSpPr>
          <p:cNvPr id="27" name="直接箭头连接符 44"/>
          <p:cNvCxnSpPr/>
          <p:nvPr/>
        </p:nvCxnSpPr>
        <p:spPr bwMode="auto">
          <a:xfrm>
            <a:off x="4285124" y="1159200"/>
            <a:ext cx="1512570" cy="5581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ysDash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63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3275949" cy="13806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、访问保护及其实现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*访问类型：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*保护方法：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07455" y="829101"/>
            <a:ext cx="6913017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读</a:t>
            </a:r>
            <a:r>
              <a:rPr lang="en-US" altLang="zh-CN" sz="2200" b="1" dirty="0">
                <a:latin typeface="宋体" panose="02010600030101010101" pitchFamily="2" charset="-122"/>
              </a:rPr>
              <a:t>(R)</a:t>
            </a:r>
            <a:r>
              <a:rPr lang="zh-CN" altLang="en-US" sz="2200" b="1" dirty="0">
                <a:latin typeface="宋体" panose="02010600030101010101" pitchFamily="2" charset="-122"/>
              </a:rPr>
              <a:t>、写</a:t>
            </a:r>
            <a:r>
              <a:rPr lang="en-US" altLang="zh-CN" sz="2200" b="1" dirty="0">
                <a:latin typeface="宋体" panose="02010600030101010101" pitchFamily="2" charset="-122"/>
              </a:rPr>
              <a:t>(W)</a:t>
            </a:r>
            <a:r>
              <a:rPr lang="zh-CN" altLang="en-US" sz="2200" b="1" dirty="0">
                <a:latin typeface="宋体" panose="02010600030101010101" pitchFamily="2" charset="-122"/>
              </a:rPr>
              <a:t>、执行</a:t>
            </a:r>
            <a:r>
              <a:rPr lang="en-US" altLang="zh-CN" sz="2200" b="1" dirty="0">
                <a:latin typeface="宋体" panose="02010600030101010101" pitchFamily="2" charset="-122"/>
              </a:rPr>
              <a:t>(E)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①映像表项中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含有</a:t>
            </a:r>
            <a:r>
              <a:rPr lang="zh-CN" altLang="en-US" sz="2200" b="1" dirty="0">
                <a:latin typeface="宋体" panose="02010600030101010101" pitchFamily="2" charset="-122"/>
              </a:rPr>
              <a:t>该区域的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允许类型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②地址变换时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2200" b="1" dirty="0">
                <a:latin typeface="宋体" panose="02010600030101010101" pitchFamily="2" charset="-122"/>
              </a:rPr>
              <a:t>访问类型与允许类型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710877"/>
            <a:ext cx="8713787" cy="1798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虚存保护的常见应用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①</a:t>
            </a:r>
            <a:r>
              <a:rPr lang="zh-CN" altLang="en-US" sz="2200" b="1" dirty="0">
                <a:latin typeface="宋体" panose="02010600030101010101" pitchFamily="2" charset="-122"/>
              </a:rPr>
              <a:t>同时采用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区域</a:t>
            </a:r>
            <a:r>
              <a:rPr lang="zh-CN" altLang="en-US" sz="2200" b="1" dirty="0">
                <a:latin typeface="宋体" panose="02010600030101010101" pitchFamily="2" charset="-122"/>
              </a:rPr>
              <a:t>保护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映像表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环状等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zh-CN" altLang="en-US" sz="2200" b="1" u="sng" dirty="0">
                <a:latin typeface="宋体" panose="02010600030101010101" pitchFamily="2" charset="-122"/>
              </a:rPr>
              <a:t>访问</a:t>
            </a:r>
            <a:r>
              <a:rPr lang="zh-CN" altLang="en-US" sz="2200" b="1" dirty="0">
                <a:latin typeface="宋体" panose="02010600030101010101" pitchFamily="2" charset="-122"/>
              </a:rPr>
              <a:t>保护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②映像表项中含</a:t>
            </a:r>
            <a:r>
              <a:rPr lang="zh-CN" altLang="en-US" sz="2200" b="1" u="sng" dirty="0">
                <a:latin typeface="宋体" panose="02010600030101010101" pitchFamily="2" charset="-122"/>
              </a:rPr>
              <a:t>所有</a:t>
            </a:r>
            <a:r>
              <a:rPr lang="zh-CN" altLang="en-US" sz="2200" b="1" dirty="0">
                <a:latin typeface="宋体" panose="02010600030101010101" pitchFamily="2" charset="-122"/>
              </a:rPr>
              <a:t>保护信息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界限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环号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访问类型等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③地址变换时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进行</a:t>
            </a:r>
            <a:r>
              <a:rPr lang="en-US" altLang="zh-CN" sz="1800" b="1" dirty="0">
                <a:latin typeface="宋体" panose="02010600030101010101" pitchFamily="2" charset="-122"/>
              </a:rPr>
              <a:t>(MMU</a:t>
            </a:r>
            <a:r>
              <a:rPr lang="zh-CN" altLang="en-US" sz="1800" b="1" dirty="0">
                <a:latin typeface="宋体" panose="02010600030101010101" pitchFamily="2" charset="-122"/>
              </a:rPr>
              <a:t>实现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各种保护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3568" y="5549170"/>
            <a:ext cx="7812453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dashDot"/>
            <a:miter lim="800000"/>
          </a:ln>
          <a:effectLst/>
        </p:spPr>
        <p:txBody>
          <a:bodyPr wrap="square">
            <a:spAutoFit/>
          </a:bodyPr>
          <a:lstStyle/>
          <a:p>
            <a:pPr marL="2514600" indent="-2514600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保护模式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000" b="1" dirty="0">
                <a:latin typeface="宋体" panose="02010600030101010101" pitchFamily="2" charset="-122"/>
              </a:rPr>
              <a:t>指采用</a:t>
            </a:r>
            <a:r>
              <a:rPr lang="zh-CN" altLang="en-US" sz="2000" b="1" u="sng" dirty="0">
                <a:latin typeface="宋体" panose="02010600030101010101" pitchFamily="2" charset="-122"/>
              </a:rPr>
              <a:t>虚拟存储器</a:t>
            </a:r>
            <a:r>
              <a:rPr lang="zh-CN" altLang="en-US" sz="2000" b="1" dirty="0">
                <a:latin typeface="宋体" panose="02010600030101010101" pitchFamily="2" charset="-122"/>
              </a:rPr>
              <a:t>、提供</a:t>
            </a:r>
            <a:r>
              <a:rPr lang="zh-CN" altLang="en-US" sz="2000" b="1" u="sng" dirty="0">
                <a:latin typeface="宋体" panose="02010600030101010101" pitchFamily="2" charset="-122"/>
              </a:rPr>
              <a:t>信息保护机制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管理模式！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97255" y="2132965"/>
            <a:ext cx="7995920" cy="8088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36905" indent="-636905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续例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，若进程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0#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段</a:t>
            </a:r>
            <a:r>
              <a:rPr lang="zh-CN" altLang="en-US" sz="2000" b="1" dirty="0">
                <a:latin typeface="宋体" panose="02010600030101010101" pitchFamily="2" charset="-122"/>
              </a:rPr>
              <a:t>及</a:t>
            </a:r>
            <a:r>
              <a:rPr lang="en-US" altLang="zh-CN" sz="2000" b="1" dirty="0">
                <a:latin typeface="宋体" panose="02010600030101010101" pitchFamily="2" charset="-122"/>
              </a:rPr>
              <a:t>2#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段</a:t>
            </a:r>
            <a:r>
              <a:rPr lang="zh-CN" altLang="en-US" sz="2000" b="1" dirty="0">
                <a:latin typeface="宋体" panose="02010600030101010101" pitchFamily="2" charset="-122"/>
              </a:rPr>
              <a:t>为代码段、其余为数据段，进程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对地址</a:t>
            </a:r>
            <a:r>
              <a:rPr lang="en-US" altLang="zh-CN" sz="2000" b="1" dirty="0">
                <a:latin typeface="宋体" panose="02010600030101010101" pitchFamily="2" charset="-122"/>
              </a:rPr>
              <a:t>&lt;1,0050H&gt;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&lt;0,0050H&gt;</a:t>
            </a:r>
            <a:r>
              <a:rPr lang="zh-CN" altLang="en-US" sz="2000" b="1" dirty="0">
                <a:latin typeface="宋体" panose="02010600030101010101" pitchFamily="2" charset="-122"/>
              </a:rPr>
              <a:t>进行写操作时，保护结果是什么？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97255" y="2927350"/>
            <a:ext cx="7994015" cy="8088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000" b="1" dirty="0">
                <a:latin typeface="宋体" panose="02010600030101010101" pitchFamily="2" charset="-122"/>
              </a:rPr>
              <a:t>&lt;1,0050H&gt;</a:t>
            </a:r>
            <a:r>
              <a:rPr lang="zh-CN" altLang="en-US" sz="2000" b="1" dirty="0">
                <a:latin typeface="宋体" panose="02010600030101010101" pitchFamily="2" charset="-122"/>
              </a:rPr>
              <a:t>∈数据段，通过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有效表项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不缺页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未越界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可访问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&lt;0,0050H&gt;</a:t>
            </a:r>
            <a:r>
              <a:rPr lang="zh-CN" altLang="en-US" sz="2000" b="1" dirty="0">
                <a:latin typeface="宋体" panose="02010600030101010101" pitchFamily="2" charset="-122"/>
              </a:rPr>
              <a:t>∈代码段，非法访问，</a:t>
            </a:r>
            <a:r>
              <a:rPr lang="en-US" altLang="zh-CN" sz="2000" b="1" dirty="0">
                <a:latin typeface="宋体" panose="02010600030101010101" pitchFamily="2" charset="-122"/>
              </a:rPr>
              <a:t>MMU</a:t>
            </a:r>
            <a:r>
              <a:rPr lang="zh-CN" altLang="en-US" sz="2000" b="1" dirty="0">
                <a:latin typeface="宋体" panose="02010600030101010101" pitchFamily="2" charset="-122"/>
              </a:rPr>
              <a:t>产生保护异常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64</a:t>
            </a:fld>
            <a:endParaRPr lang="en-US" altLang="zh-CN"/>
          </a:p>
        </p:txBody>
      </p:sp>
      <p:sp>
        <p:nvSpPr>
          <p:cNvPr id="4" name="Text Box 52"/>
          <p:cNvSpPr txBox="1">
            <a:spLocks noChangeArrowheads="1"/>
          </p:cNvSpPr>
          <p:nvPr/>
        </p:nvSpPr>
        <p:spPr bwMode="auto">
          <a:xfrm>
            <a:off x="179512" y="447055"/>
            <a:ext cx="8763000" cy="46037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三、存储器层次结构综合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Core i7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为例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179705" y="928370"/>
            <a:ext cx="4220210" cy="5355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层次结构：  </a:t>
            </a:r>
            <a:r>
              <a:rPr lang="en-US" altLang="zh-CN" sz="1800" b="1" dirty="0">
                <a:latin typeface="宋体" panose="02010600030101010101" pitchFamily="2" charset="-122"/>
              </a:rPr>
              <a:t>(TLB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dirty="0">
                <a:latin typeface="宋体" panose="02010600030101010101" pitchFamily="2" charset="-122"/>
              </a:rPr>
              <a:t>Cache)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虚存参数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TLB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参数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参数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主存参数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5" name="Text Box 71" descr="7b0a20202020227461726765744964223a202270726f636573734f6e6c696e6554657874426f78220a7d0a"/>
          <p:cNvSpPr txBox="1">
            <a:spLocks noChangeArrowheads="1"/>
          </p:cNvSpPr>
          <p:nvPr/>
        </p:nvSpPr>
        <p:spPr bwMode="auto">
          <a:xfrm>
            <a:off x="2123728" y="4581128"/>
            <a:ext cx="6818784" cy="1668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8000" tIns="10800" rIns="18000" bIns="10800"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kumimoji="0" lang="en-US" altLang="zh-CN" sz="2200" b="1" dirty="0">
                <a:latin typeface="宋体" panose="02010600030101010101" pitchFamily="2" charset="-122"/>
              </a:rPr>
              <a:t> VA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＝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48b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，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PA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＝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52b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，页式管理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(</a:t>
            </a:r>
            <a:r>
              <a:rPr kumimoji="0" lang="en-US" altLang="zh-CN" sz="2200" b="1" dirty="0" err="1">
                <a:latin typeface="宋体" panose="02010600030101010101" pitchFamily="2" charset="-122"/>
              </a:rPr>
              <a:t>S</a:t>
            </a:r>
            <a:r>
              <a:rPr kumimoji="0" lang="zh-CN" altLang="en-US" sz="2200" b="1" baseline="-18000" dirty="0" err="1">
                <a:latin typeface="宋体" panose="02010600030101010101" pitchFamily="2" charset="-122"/>
              </a:rPr>
              <a:t>页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＝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4KB/4MB)</a:t>
            </a: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sz="2200" b="1" dirty="0">
                <a:latin typeface="宋体" panose="02010600030101010101" pitchFamily="2" charset="-122"/>
              </a:rPr>
              <a:t>LRU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、写回法，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TLB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缺失不产生异常</a:t>
            </a:r>
            <a:r>
              <a:rPr kumimoji="0" lang="en-US" altLang="zh-CN" sz="1800" b="1" dirty="0">
                <a:latin typeface="宋体" panose="02010600030101010101" pitchFamily="2" charset="-122"/>
              </a:rPr>
              <a:t>(</a:t>
            </a:r>
            <a:r>
              <a:rPr kumimoji="0" lang="zh-CN" altLang="en-US" sz="1800" b="1" dirty="0">
                <a:latin typeface="宋体" panose="02010600030101010101" pitchFamily="2" charset="-122"/>
              </a:rPr>
              <a:t>自动访问页表</a:t>
            </a:r>
            <a:r>
              <a:rPr kumimoji="0" lang="en-US" altLang="zh-CN" sz="1800" b="1" dirty="0">
                <a:latin typeface="宋体" panose="02010600030101010101" pitchFamily="2" charset="-122"/>
              </a:rPr>
              <a:t>)</a:t>
            </a:r>
            <a:endParaRPr kumimoji="0" lang="zh-CN" altLang="en-US" sz="2200" b="1" dirty="0">
              <a:latin typeface="宋体" panose="02010600030101010101" pitchFamily="2" charset="-122"/>
            </a:endParaRPr>
          </a:p>
          <a:p>
            <a:pPr algn="just" eaLnBrk="0" hangingPunct="0">
              <a:lnSpc>
                <a:spcPct val="125000"/>
              </a:lnSpc>
            </a:pPr>
            <a:r>
              <a:rPr kumimoji="0" lang="en-US" altLang="zh-CN" sz="2200" b="1" dirty="0">
                <a:latin typeface="宋体" panose="02010600030101010101" pitchFamily="2" charset="-122"/>
              </a:rPr>
              <a:t>  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物理索引</a:t>
            </a:r>
            <a:r>
              <a:rPr kumimoji="0" lang="en-US" altLang="zh-CN" sz="1800" b="1" dirty="0">
                <a:latin typeface="宋体" panose="02010600030101010101" pitchFamily="2" charset="-122"/>
              </a:rPr>
              <a:t>(L1$</a:t>
            </a:r>
            <a:r>
              <a:rPr kumimoji="0" lang="zh-CN" altLang="en-US" sz="1800" b="1" dirty="0">
                <a:latin typeface="宋体" panose="02010600030101010101" pitchFamily="2" charset="-122"/>
              </a:rPr>
              <a:t>为虚拟索引</a:t>
            </a:r>
            <a:r>
              <a:rPr kumimoji="0" lang="en-US" altLang="zh-CN" sz="1800" b="1" dirty="0">
                <a:latin typeface="宋体" panose="02010600030101010101" pitchFamily="2" charset="-122"/>
              </a:rPr>
              <a:t>)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S</a:t>
            </a:r>
            <a:r>
              <a:rPr kumimoji="0" lang="zh-CN" altLang="en-US" sz="2200" b="1" baseline="-18000" dirty="0">
                <a:latin typeface="宋体" panose="02010600030101010101" pitchFamily="2" charset="-122"/>
              </a:rPr>
              <a:t>块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=64B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LRU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、写回法</a:t>
            </a:r>
            <a:endParaRPr kumimoji="0" lang="en-US" altLang="zh-CN" sz="2200" b="1" dirty="0">
              <a:latin typeface="宋体" panose="02010600030101010101" pitchFamily="2" charset="-122"/>
            </a:endParaRPr>
          </a:p>
          <a:p>
            <a:pPr algn="just" eaLnBrk="0" hangingPunct="0">
              <a:spcBef>
                <a:spcPts val="300"/>
              </a:spcBef>
            </a:pPr>
            <a:r>
              <a:rPr kumimoji="0" lang="zh-CN" altLang="en-US" sz="2200" b="1" dirty="0">
                <a:latin typeface="宋体" panose="02010600030101010101" pitchFamily="2" charset="-122"/>
              </a:rPr>
              <a:t> </a:t>
            </a:r>
            <a:r>
              <a:rPr kumimoji="0" lang="en-US" altLang="zh-CN" sz="2200" b="1" dirty="0">
                <a:latin typeface="宋体" panose="02010600030101010101" pitchFamily="2" charset="-122"/>
              </a:rPr>
              <a:t>DDR3</a:t>
            </a:r>
            <a:r>
              <a:rPr kumimoji="0" lang="zh-CN" altLang="en-US" sz="2200" b="1" dirty="0">
                <a:latin typeface="宋体" panose="02010600030101010101" pitchFamily="2" charset="-122"/>
              </a:rPr>
              <a:t>，支持三通道方式</a:t>
            </a:r>
            <a:endParaRPr kumimoji="0"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71600" y="1412776"/>
            <a:ext cx="7056192" cy="3096344"/>
            <a:chOff x="1260224" y="1412776"/>
            <a:chExt cx="7056192" cy="3096344"/>
          </a:xfrm>
        </p:grpSpPr>
        <p:sp>
          <p:nvSpPr>
            <p:cNvPr id="56" name="Text Box 193"/>
            <p:cNvSpPr txBox="1">
              <a:spLocks noChangeArrowheads="1"/>
            </p:cNvSpPr>
            <p:nvPr/>
          </p:nvSpPr>
          <p:spPr bwMode="auto">
            <a:xfrm>
              <a:off x="1260224" y="1412776"/>
              <a:ext cx="5616032" cy="309634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50" name="Text Box 193"/>
            <p:cNvSpPr txBox="1">
              <a:spLocks noChangeArrowheads="1"/>
            </p:cNvSpPr>
            <p:nvPr/>
          </p:nvSpPr>
          <p:spPr bwMode="auto">
            <a:xfrm>
              <a:off x="1331640" y="1484784"/>
              <a:ext cx="5472000" cy="219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193"/>
            <p:cNvSpPr txBox="1">
              <a:spLocks noChangeArrowheads="1"/>
            </p:cNvSpPr>
            <p:nvPr/>
          </p:nvSpPr>
          <p:spPr bwMode="auto">
            <a:xfrm>
              <a:off x="4284208" y="2276872"/>
              <a:ext cx="1080000" cy="50559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(64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/4W)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93"/>
            <p:cNvSpPr txBox="1">
              <a:spLocks noChangeArrowheads="1"/>
            </p:cNvSpPr>
            <p:nvPr/>
          </p:nvSpPr>
          <p:spPr bwMode="auto">
            <a:xfrm>
              <a:off x="5508344" y="2276872"/>
              <a:ext cx="1079880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(128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/4W)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93"/>
            <p:cNvSpPr txBox="1">
              <a:spLocks noChangeArrowheads="1"/>
            </p:cNvSpPr>
            <p:nvPr/>
          </p:nvSpPr>
          <p:spPr bwMode="auto">
            <a:xfrm>
              <a:off x="4716256" y="3068960"/>
              <a:ext cx="1440000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L2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(512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/4W)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1" name="直接箭头连接符 44"/>
            <p:cNvCxnSpPr/>
            <p:nvPr/>
          </p:nvCxnSpPr>
          <p:spPr bwMode="auto">
            <a:xfrm>
              <a:off x="4860272" y="2782466"/>
              <a:ext cx="0" cy="2864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7" name="Text Box 193"/>
            <p:cNvSpPr txBox="1">
              <a:spLocks noChangeArrowheads="1"/>
            </p:cNvSpPr>
            <p:nvPr/>
          </p:nvSpPr>
          <p:spPr bwMode="auto">
            <a:xfrm>
              <a:off x="7236416" y="3643486"/>
              <a:ext cx="1080000" cy="28957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页表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1" name="Text Box 193"/>
            <p:cNvSpPr txBox="1">
              <a:spLocks noChangeArrowheads="1"/>
            </p:cNvSpPr>
            <p:nvPr/>
          </p:nvSpPr>
          <p:spPr bwMode="auto">
            <a:xfrm>
              <a:off x="2771920" y="2276872"/>
              <a:ext cx="1080000" cy="50328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L1-I$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(32KB/4W)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2" name="Text Box 193"/>
            <p:cNvSpPr txBox="1">
              <a:spLocks noChangeArrowheads="1"/>
            </p:cNvSpPr>
            <p:nvPr/>
          </p:nvSpPr>
          <p:spPr bwMode="auto">
            <a:xfrm>
              <a:off x="1547784" y="2276872"/>
              <a:ext cx="1080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L1-D$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(32KB/8W)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3" name="Text Box 193"/>
            <p:cNvSpPr txBox="1">
              <a:spLocks noChangeArrowheads="1"/>
            </p:cNvSpPr>
            <p:nvPr/>
          </p:nvSpPr>
          <p:spPr bwMode="auto">
            <a:xfrm>
              <a:off x="1979872" y="3069016"/>
              <a:ext cx="1440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L2$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(256KB/8W)</a:t>
              </a:r>
            </a:p>
          </p:txBody>
        </p:sp>
        <p:cxnSp>
          <p:nvCxnSpPr>
            <p:cNvPr id="25" name="直接箭头连接符 44"/>
            <p:cNvCxnSpPr/>
            <p:nvPr/>
          </p:nvCxnSpPr>
          <p:spPr bwMode="auto">
            <a:xfrm flipV="1">
              <a:off x="3275672" y="2780928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44"/>
            <p:cNvCxnSpPr/>
            <p:nvPr/>
          </p:nvCxnSpPr>
          <p:spPr bwMode="auto">
            <a:xfrm>
              <a:off x="3707904" y="1772816"/>
              <a:ext cx="936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44"/>
            <p:cNvCxnSpPr/>
            <p:nvPr/>
          </p:nvCxnSpPr>
          <p:spPr bwMode="auto">
            <a:xfrm flipV="1">
              <a:off x="2123848" y="2780928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5" name="直接箭头连接符 44"/>
            <p:cNvCxnSpPr/>
            <p:nvPr/>
          </p:nvCxnSpPr>
          <p:spPr bwMode="auto">
            <a:xfrm flipV="1">
              <a:off x="3275856" y="191683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44"/>
            <p:cNvCxnSpPr/>
            <p:nvPr/>
          </p:nvCxnSpPr>
          <p:spPr bwMode="auto">
            <a:xfrm flipV="1">
              <a:off x="2123848" y="191683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0" name="直接箭头连接符 44"/>
            <p:cNvCxnSpPr/>
            <p:nvPr/>
          </p:nvCxnSpPr>
          <p:spPr bwMode="auto">
            <a:xfrm>
              <a:off x="6012160" y="2780928"/>
              <a:ext cx="0" cy="2864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1" name="直接箭头连接符 44"/>
            <p:cNvCxnSpPr/>
            <p:nvPr/>
          </p:nvCxnSpPr>
          <p:spPr bwMode="auto">
            <a:xfrm>
              <a:off x="5436096" y="3574554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3" name="直接箭头连接符 44"/>
            <p:cNvCxnSpPr/>
            <p:nvPr/>
          </p:nvCxnSpPr>
          <p:spPr bwMode="auto">
            <a:xfrm flipV="1">
              <a:off x="2627784" y="3573048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4" name="Text Box 193"/>
            <p:cNvSpPr txBox="1">
              <a:spLocks noChangeArrowheads="1"/>
            </p:cNvSpPr>
            <p:nvPr/>
          </p:nvSpPr>
          <p:spPr bwMode="auto">
            <a:xfrm>
              <a:off x="4644248" y="1700808"/>
              <a:ext cx="1511984" cy="28957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MMU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6012160" y="1988840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4"/>
            <p:cNvCxnSpPr/>
            <p:nvPr/>
          </p:nvCxnSpPr>
          <p:spPr bwMode="auto">
            <a:xfrm flipV="1">
              <a:off x="4788264" y="1988840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1619672" y="1556792"/>
              <a:ext cx="2088232" cy="36134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        执行引擎 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49" name="Text Box 193"/>
            <p:cNvSpPr txBox="1">
              <a:spLocks noChangeArrowheads="1"/>
            </p:cNvSpPr>
            <p:nvPr/>
          </p:nvSpPr>
          <p:spPr bwMode="auto">
            <a:xfrm>
              <a:off x="1907704" y="3933112"/>
              <a:ext cx="1584232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核共享的</a:t>
              </a:r>
              <a:r>
                <a:rPr lang="en-US" altLang="zh-CN" sz="1800" b="1" u="none" dirty="0">
                  <a:latin typeface="宋体" panose="02010600030101010101" pitchFamily="2" charset="-122"/>
                </a:rPr>
                <a:t>L3$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(2MB/16W)</a:t>
              </a:r>
            </a:p>
          </p:txBody>
        </p:sp>
        <p:sp>
          <p:nvSpPr>
            <p:cNvPr id="51" name="Text Box 193"/>
            <p:cNvSpPr txBox="1">
              <a:spLocks noChangeArrowheads="1"/>
            </p:cNvSpPr>
            <p:nvPr/>
          </p:nvSpPr>
          <p:spPr bwMode="auto">
            <a:xfrm>
              <a:off x="4356016" y="3933056"/>
              <a:ext cx="2160200" cy="50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DRAM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(64b@10.66GB/s×3)</a:t>
              </a:r>
            </a:p>
          </p:txBody>
        </p:sp>
        <p:sp>
          <p:nvSpPr>
            <p:cNvPr id="52" name="Text Box 193"/>
            <p:cNvSpPr txBox="1">
              <a:spLocks noChangeArrowheads="1"/>
            </p:cNvSpPr>
            <p:nvPr/>
          </p:nvSpPr>
          <p:spPr bwMode="auto">
            <a:xfrm>
              <a:off x="7236416" y="3933112"/>
              <a:ext cx="1080000" cy="50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3" name="直接箭头连接符 44"/>
            <p:cNvCxnSpPr/>
            <p:nvPr/>
          </p:nvCxnSpPr>
          <p:spPr bwMode="auto">
            <a:xfrm flipH="1">
              <a:off x="3491880" y="4221032"/>
              <a:ext cx="864000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8" name="直接箭头连接符 44"/>
            <p:cNvCxnSpPr/>
            <p:nvPr/>
          </p:nvCxnSpPr>
          <p:spPr bwMode="auto">
            <a:xfrm flipH="1">
              <a:off x="6516144" y="4149080"/>
              <a:ext cx="720000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44"/>
            <p:cNvCxnSpPr/>
            <p:nvPr/>
          </p:nvCxnSpPr>
          <p:spPr bwMode="auto">
            <a:xfrm flipH="1">
              <a:off x="6516320" y="4005064"/>
              <a:ext cx="720000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0" name="直接箭头连接符 44"/>
            <p:cNvCxnSpPr/>
            <p:nvPr/>
          </p:nvCxnSpPr>
          <p:spPr bwMode="auto">
            <a:xfrm flipH="1">
              <a:off x="6516320" y="4293096"/>
              <a:ext cx="720000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69" name="Text Box 74"/>
            <p:cNvSpPr txBox="1">
              <a:spLocks noChangeArrowheads="1"/>
            </p:cNvSpPr>
            <p:nvPr/>
          </p:nvSpPr>
          <p:spPr bwMode="auto">
            <a:xfrm>
              <a:off x="3995968" y="1556792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VA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0" name="Text Box 74"/>
            <p:cNvSpPr txBox="1">
              <a:spLocks noChangeArrowheads="1"/>
            </p:cNvSpPr>
            <p:nvPr/>
          </p:nvSpPr>
          <p:spPr bwMode="auto">
            <a:xfrm>
              <a:off x="1331640" y="3338267"/>
              <a:ext cx="648000" cy="288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核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1260224" y="4149080"/>
              <a:ext cx="503464" cy="288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CPU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6" name="直接箭头连接符 44"/>
            <p:cNvCxnSpPr/>
            <p:nvPr/>
          </p:nvCxnSpPr>
          <p:spPr bwMode="auto">
            <a:xfrm>
              <a:off x="2483560" y="2132872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44"/>
            <p:cNvCxnSpPr/>
            <p:nvPr/>
          </p:nvCxnSpPr>
          <p:spPr bwMode="auto">
            <a:xfrm>
              <a:off x="3563888" y="2060848"/>
              <a:ext cx="208" cy="21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44"/>
            <p:cNvCxnSpPr/>
            <p:nvPr/>
          </p:nvCxnSpPr>
          <p:spPr bwMode="auto">
            <a:xfrm flipH="1">
              <a:off x="2700000" y="2925713"/>
              <a:ext cx="563" cy="1432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44"/>
            <p:cNvCxnSpPr/>
            <p:nvPr/>
          </p:nvCxnSpPr>
          <p:spPr bwMode="auto">
            <a:xfrm flipH="1" flipV="1">
              <a:off x="2699792" y="2924944"/>
              <a:ext cx="1296160" cy="7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44"/>
            <p:cNvCxnSpPr/>
            <p:nvPr/>
          </p:nvCxnSpPr>
          <p:spPr bwMode="auto">
            <a:xfrm>
              <a:off x="3995936" y="1916063"/>
              <a:ext cx="0" cy="18729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6" name="直接箭头连接符 44"/>
            <p:cNvCxnSpPr/>
            <p:nvPr/>
          </p:nvCxnSpPr>
          <p:spPr bwMode="auto">
            <a:xfrm>
              <a:off x="3131840" y="3789040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44"/>
            <p:cNvCxnSpPr/>
            <p:nvPr/>
          </p:nvCxnSpPr>
          <p:spPr bwMode="auto">
            <a:xfrm flipH="1">
              <a:off x="3131840" y="3789041"/>
              <a:ext cx="1584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直接箭头连接符 44"/>
            <p:cNvCxnSpPr/>
            <p:nvPr/>
          </p:nvCxnSpPr>
          <p:spPr bwMode="auto">
            <a:xfrm>
              <a:off x="4715808" y="3789040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44"/>
            <p:cNvCxnSpPr/>
            <p:nvPr/>
          </p:nvCxnSpPr>
          <p:spPr bwMode="auto">
            <a:xfrm flipH="1" flipV="1">
              <a:off x="2483768" y="2132832"/>
              <a:ext cx="1512168" cy="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44"/>
            <p:cNvCxnSpPr/>
            <p:nvPr/>
          </p:nvCxnSpPr>
          <p:spPr bwMode="auto">
            <a:xfrm>
              <a:off x="3707696" y="2132856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44"/>
            <p:cNvCxnSpPr/>
            <p:nvPr/>
          </p:nvCxnSpPr>
          <p:spPr bwMode="auto">
            <a:xfrm flipH="1">
              <a:off x="2339752" y="2060815"/>
              <a:ext cx="1512184" cy="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直接箭头连接符 44"/>
            <p:cNvCxnSpPr/>
            <p:nvPr/>
          </p:nvCxnSpPr>
          <p:spPr bwMode="auto">
            <a:xfrm flipH="1">
              <a:off x="3995952" y="1916832"/>
              <a:ext cx="6479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直接箭头连接符 44"/>
            <p:cNvCxnSpPr/>
            <p:nvPr/>
          </p:nvCxnSpPr>
          <p:spPr bwMode="auto">
            <a:xfrm>
              <a:off x="3851920" y="1773353"/>
              <a:ext cx="16" cy="2874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93"/>
            <p:cNvSpPr txBox="1">
              <a:spLocks noChangeArrowheads="1"/>
            </p:cNvSpPr>
            <p:nvPr/>
          </p:nvSpPr>
          <p:spPr bwMode="auto">
            <a:xfrm>
              <a:off x="1691888" y="1628568"/>
              <a:ext cx="863888" cy="28957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寄存器</a:t>
              </a:r>
              <a:endParaRPr lang="zh-CN" altLang="zh-CN" sz="18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21" name="直接箭头连接符 44"/>
            <p:cNvCxnSpPr/>
            <p:nvPr/>
          </p:nvCxnSpPr>
          <p:spPr bwMode="auto">
            <a:xfrm>
              <a:off x="5436336" y="1990378"/>
              <a:ext cx="0" cy="107704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44"/>
            <p:cNvCxnSpPr/>
            <p:nvPr/>
          </p:nvCxnSpPr>
          <p:spPr bwMode="auto">
            <a:xfrm>
              <a:off x="5148096" y="2132872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箭头连接符 44"/>
            <p:cNvCxnSpPr/>
            <p:nvPr/>
          </p:nvCxnSpPr>
          <p:spPr bwMode="auto">
            <a:xfrm>
              <a:off x="5724160" y="2132856"/>
              <a:ext cx="208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44"/>
            <p:cNvCxnSpPr/>
            <p:nvPr/>
          </p:nvCxnSpPr>
          <p:spPr bwMode="auto">
            <a:xfrm>
              <a:off x="5148304" y="2132870"/>
              <a:ext cx="57585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9" name="Text Box 74"/>
            <p:cNvSpPr txBox="1">
              <a:spLocks noChangeArrowheads="1"/>
            </p:cNvSpPr>
            <p:nvPr/>
          </p:nvSpPr>
          <p:spPr bwMode="auto">
            <a:xfrm>
              <a:off x="3995936" y="1918138"/>
              <a:ext cx="288000" cy="2867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PA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1" name="直接箭头连接符 44"/>
            <p:cNvCxnSpPr/>
            <p:nvPr/>
          </p:nvCxnSpPr>
          <p:spPr bwMode="auto">
            <a:xfrm>
              <a:off x="6155968" y="1916063"/>
              <a:ext cx="5043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74"/>
            <p:cNvSpPr txBox="1">
              <a:spLocks noChangeArrowheads="1"/>
            </p:cNvSpPr>
            <p:nvPr/>
          </p:nvSpPr>
          <p:spPr bwMode="auto">
            <a:xfrm>
              <a:off x="6156208" y="1700832"/>
              <a:ext cx="503928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异常</a:t>
              </a:r>
            </a:p>
          </p:txBody>
        </p:sp>
        <p:cxnSp>
          <p:nvCxnSpPr>
            <p:cNvPr id="66" name="直接箭头连接符 44"/>
            <p:cNvCxnSpPr/>
            <p:nvPr/>
          </p:nvCxnSpPr>
          <p:spPr bwMode="auto">
            <a:xfrm>
              <a:off x="2339544" y="2060848"/>
              <a:ext cx="208" cy="21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409575" y="1340485"/>
            <a:ext cx="8482965" cy="4898390"/>
            <a:chOff x="193" y="2111"/>
            <a:chExt cx="13359" cy="771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96" y="2111"/>
              <a:ext cx="6017" cy="1588"/>
              <a:chOff x="396" y="2111"/>
              <a:chExt cx="6017" cy="1588"/>
            </a:xfrm>
          </p:grpSpPr>
          <p:cxnSp>
            <p:nvCxnSpPr>
              <p:cNvPr id="199" name="直接箭头连接符 44"/>
              <p:cNvCxnSpPr/>
              <p:nvPr>
                <p:custDataLst>
                  <p:tags r:id="rId267"/>
                </p:custDataLst>
              </p:nvPr>
            </p:nvCxnSpPr>
            <p:spPr bwMode="auto">
              <a:xfrm flipH="1">
                <a:off x="3121" y="3699"/>
                <a:ext cx="32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0" name="直接箭头连接符 44"/>
              <p:cNvCxnSpPr/>
              <p:nvPr>
                <p:custDataLst>
                  <p:tags r:id="rId268"/>
                </p:custDataLst>
              </p:nvPr>
            </p:nvCxnSpPr>
            <p:spPr bwMode="auto">
              <a:xfrm flipH="1">
                <a:off x="2430" y="3245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01" name="Text Box 305"/>
              <p:cNvSpPr txBox="1">
                <a:spLocks noChangeArrowheads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957" y="2451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02" name="Text Box 307"/>
              <p:cNvSpPr txBox="1">
                <a:spLocks noChangeArrowheads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1976" y="2451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实页号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03" name="Text Box 308"/>
              <p:cNvSpPr txBox="1">
                <a:spLocks noChangeArrowheads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1296" y="2451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04" name="Text Box 331"/>
              <p:cNvSpPr txBox="1">
                <a:spLocks noChangeArrowheads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2891" y="2603"/>
                <a:ext cx="454" cy="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205" name="Text Box 305"/>
              <p:cNvSpPr txBox="1">
                <a:spLocks noChangeArrowheads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96" y="2451"/>
                <a:ext cx="567" cy="794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PID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06" name="Line 317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 flipV="1">
                <a:off x="396" y="2789"/>
                <a:ext cx="2495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Text Box 309"/>
              <p:cNvSpPr txBox="1">
                <a:spLocks noChangeArrowheads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502" y="2796"/>
                <a:ext cx="339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208" name="Text Box 305"/>
              <p:cNvSpPr txBox="1">
                <a:spLocks noChangeArrowheads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913" y="2451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09" name="Text Box 307"/>
              <p:cNvSpPr txBox="1"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4932" y="2451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实页号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10" name="Text Box 308"/>
              <p:cNvSpPr txBox="1">
                <a:spLocks noChangeArrowheads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4252" y="2451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11" name="Text Box 305"/>
              <p:cNvSpPr txBox="1"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3345" y="2451"/>
                <a:ext cx="567" cy="794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PID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12" name="Line 317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 flipV="1">
                <a:off x="3344" y="2789"/>
                <a:ext cx="2495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Text Box 170"/>
              <p:cNvSpPr txBox="1">
                <a:spLocks noChangeArrowheads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3352" y="2837"/>
                <a:ext cx="2381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 6b</a:t>
                </a:r>
                <a:r>
                  <a:rPr lang="en-US" altLang="zh-CN" sz="900" b="1" u="none" dirty="0">
                    <a:latin typeface="宋体" panose="02010600030101010101" pitchFamily="2" charset="-122"/>
                  </a:rPr>
                  <a:t>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1b  </a:t>
                </a: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   40b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14" name="Text Box 195"/>
              <p:cNvSpPr txBox="1">
                <a:spLocks noChangeArrowheads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2324" y="3359"/>
                <a:ext cx="2154" cy="2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200" b="1" u="none" dirty="0">
                    <a:latin typeface="宋体" panose="02010600030101010101" pitchFamily="2" charset="-122"/>
                  </a:rPr>
                  <a:t>与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L2TLB</a:t>
                </a:r>
                <a:r>
                  <a:rPr lang="zh-CN" altLang="en-US" sz="1200" b="1" u="none" dirty="0">
                    <a:latin typeface="宋体" panose="02010600030101010101" pitchFamily="2" charset="-122"/>
                  </a:rPr>
                  <a:t>层间管理</a:t>
                </a:r>
              </a:p>
            </p:txBody>
          </p:sp>
          <p:cxnSp>
            <p:nvCxnSpPr>
              <p:cNvPr id="215" name="直接箭头连接符 44"/>
              <p:cNvCxnSpPr/>
              <p:nvPr>
                <p:custDataLst>
                  <p:tags r:id="rId283"/>
                </p:custDataLst>
              </p:nvPr>
            </p:nvCxnSpPr>
            <p:spPr bwMode="auto">
              <a:xfrm flipH="1">
                <a:off x="5385" y="3245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16" name="Text Box 170"/>
              <p:cNvSpPr txBox="1"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4313" y="2837"/>
                <a:ext cx="567" cy="3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31b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217" name="直接箭头连接符 44"/>
              <p:cNvCxnSpPr/>
              <p:nvPr>
                <p:custDataLst>
                  <p:tags r:id="rId285"/>
                </p:custDataLst>
              </p:nvPr>
            </p:nvCxnSpPr>
            <p:spPr bwMode="auto">
              <a:xfrm flipH="1">
                <a:off x="3121" y="3586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18" name="Text Box 170"/>
              <p:cNvSpPr txBox="1">
                <a:spLocks noChangeArrowheads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96" y="2111"/>
                <a:ext cx="803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ITLB</a:t>
                </a:r>
                <a:endParaRPr lang="zh-CN" altLang="en-US" sz="16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219" name="直接连接符 218"/>
              <p:cNvCxnSpPr/>
              <p:nvPr>
                <p:custDataLst>
                  <p:tags r:id="rId287"/>
                </p:custDataLst>
              </p:nvPr>
            </p:nvCxnSpPr>
            <p:spPr bwMode="auto">
              <a:xfrm flipH="1">
                <a:off x="1643" y="2224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20" name="直接连接符 219"/>
              <p:cNvCxnSpPr/>
              <p:nvPr>
                <p:custDataLst>
                  <p:tags r:id="rId288"/>
                </p:custDataLst>
              </p:nvPr>
            </p:nvCxnSpPr>
            <p:spPr bwMode="auto">
              <a:xfrm flipH="1">
                <a:off x="4592" y="2224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21" name="直接连接符 220"/>
              <p:cNvCxnSpPr/>
              <p:nvPr>
                <p:custDataLst>
                  <p:tags r:id="rId289"/>
                </p:custDataLst>
              </p:nvPr>
            </p:nvCxnSpPr>
            <p:spPr bwMode="auto">
              <a:xfrm>
                <a:off x="1645" y="2224"/>
                <a:ext cx="4762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直接箭头连接符 44"/>
              <p:cNvCxnSpPr/>
              <p:nvPr>
                <p:custDataLst>
                  <p:tags r:id="rId290"/>
                </p:custDataLst>
              </p:nvPr>
            </p:nvCxnSpPr>
            <p:spPr bwMode="auto">
              <a:xfrm flipH="1">
                <a:off x="5840" y="2905"/>
                <a:ext cx="56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23" name="直接连接符 222"/>
              <p:cNvCxnSpPr/>
              <p:nvPr>
                <p:custDataLst>
                  <p:tags r:id="rId291"/>
                </p:custDataLst>
              </p:nvPr>
            </p:nvCxnSpPr>
            <p:spPr bwMode="auto">
              <a:xfrm flipV="1">
                <a:off x="6066" y="2852"/>
                <a:ext cx="227" cy="1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4" name="Text Box 331"/>
              <p:cNvSpPr txBox="1">
                <a:spLocks noChangeArrowheads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5953" y="2610"/>
                <a:ext cx="340" cy="2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>
                    <a:latin typeface="+mn-ea"/>
                    <a:ea typeface="+mn-ea"/>
                  </a:rPr>
                  <a:t>5b</a:t>
                </a:r>
              </a:p>
            </p:txBody>
          </p:sp>
          <p:cxnSp>
            <p:nvCxnSpPr>
              <p:cNvPr id="225" name="直接箭头连接符 44"/>
              <p:cNvCxnSpPr/>
              <p:nvPr>
                <p:custDataLst>
                  <p:tags r:id="rId293"/>
                </p:custDataLst>
              </p:nvPr>
            </p:nvCxnSpPr>
            <p:spPr bwMode="auto">
              <a:xfrm flipH="1">
                <a:off x="5505" y="3474"/>
                <a:ext cx="9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26" name="Text Box 195"/>
              <p:cNvSpPr txBox="1">
                <a:spLocks noChangeArrowheads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4483" y="3359"/>
                <a:ext cx="1020" cy="22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4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:1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MUX</a:t>
                </a:r>
                <a:endParaRPr lang="zh-CN" altLang="zh-CN" sz="1200" b="1" u="none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7542" y="2112"/>
              <a:ext cx="6010" cy="1588"/>
              <a:chOff x="8107" y="2112"/>
              <a:chExt cx="6010" cy="1588"/>
            </a:xfrm>
          </p:grpSpPr>
          <p:cxnSp>
            <p:nvCxnSpPr>
              <p:cNvPr id="228" name="直接箭头连接符 44"/>
              <p:cNvCxnSpPr/>
              <p:nvPr>
                <p:custDataLst>
                  <p:tags r:id="rId239"/>
                </p:custDataLst>
              </p:nvPr>
            </p:nvCxnSpPr>
            <p:spPr bwMode="auto">
              <a:xfrm flipH="1">
                <a:off x="8117" y="3700"/>
                <a:ext cx="453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229" name="直接箭头连接符 44"/>
              <p:cNvCxnSpPr/>
              <p:nvPr>
                <p:custDataLst>
                  <p:tags r:id="rId240"/>
                </p:custDataLst>
              </p:nvPr>
            </p:nvCxnSpPr>
            <p:spPr bwMode="auto">
              <a:xfrm flipH="1">
                <a:off x="10707" y="3246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30" name="Text Box 305"/>
              <p:cNvSpPr txBox="1">
                <a:spLocks noChangeArrowheads="1"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9234" y="2452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1" name="Text Box 307"/>
              <p:cNvSpPr txBox="1">
                <a:spLocks noChangeArrowheads="1"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10254" y="2452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实页号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2" name="Text Box 308"/>
              <p:cNvSpPr txBox="1">
                <a:spLocks noChangeArrowheads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9573" y="2452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3" name="Text Box 331"/>
              <p:cNvSpPr txBox="1">
                <a:spLocks noChangeArrowheads="1"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11168" y="2604"/>
                <a:ext cx="454" cy="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234" name="Text Box 305"/>
              <p:cNvSpPr txBox="1">
                <a:spLocks noChangeArrowheads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8674" y="2452"/>
                <a:ext cx="567" cy="794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PID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5" name="Line 317"/>
              <p:cNvSpPr>
                <a:spLocks noChangeShapeType="1"/>
              </p:cNvSpPr>
              <p:nvPr>
                <p:custDataLst>
                  <p:tags r:id="rId246"/>
                </p:custDataLst>
              </p:nvPr>
            </p:nvSpPr>
            <p:spPr bwMode="auto">
              <a:xfrm flipV="1">
                <a:off x="8674" y="2789"/>
                <a:ext cx="2494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Text Box 309"/>
              <p:cNvSpPr txBox="1">
                <a:spLocks noChangeArrowheads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8779" y="2797"/>
                <a:ext cx="339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237" name="Text Box 305"/>
              <p:cNvSpPr txBox="1">
                <a:spLocks noChangeArrowheads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2190" y="2452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8" name="Text Box 307"/>
              <p:cNvSpPr txBox="1">
                <a:spLocks noChangeArrowheads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3210" y="2452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实页号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9" name="Text Box 308"/>
              <p:cNvSpPr txBox="1">
                <a:spLocks noChangeArrowheads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2529" y="2452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40" name="Text Box 305"/>
              <p:cNvSpPr txBox="1">
                <a:spLocks noChangeArrowheads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1623" y="2452"/>
                <a:ext cx="567" cy="794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PID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41" name="Line 317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 flipV="1">
                <a:off x="11622" y="2790"/>
                <a:ext cx="2494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Text Box 170"/>
              <p:cNvSpPr txBox="1">
                <a:spLocks noChangeArrowheads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1630" y="2838"/>
                <a:ext cx="2381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 6b</a:t>
                </a:r>
                <a:r>
                  <a:rPr lang="en-US" altLang="zh-CN" sz="900" b="1" u="none" dirty="0">
                    <a:latin typeface="宋体" panose="02010600030101010101" pitchFamily="2" charset="-122"/>
                  </a:rPr>
                  <a:t>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1b  </a:t>
                </a: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   40b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43" name="Text Box 195"/>
              <p:cNvSpPr txBox="1">
                <a:spLocks noChangeArrowheads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1731" y="3360"/>
                <a:ext cx="2041" cy="2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200" b="1" dirty="0">
                    <a:latin typeface="宋体" panose="02010600030101010101" pitchFamily="2" charset="-122"/>
                    <a:sym typeface="+mn-ea"/>
                  </a:rPr>
                  <a:t>与</a:t>
                </a:r>
                <a:r>
                  <a:rPr lang="en-US" altLang="zh-CN" sz="1200" b="1" dirty="0">
                    <a:latin typeface="宋体" panose="02010600030101010101" pitchFamily="2" charset="-122"/>
                    <a:sym typeface="+mn-ea"/>
                  </a:rPr>
                  <a:t>L2TLB</a:t>
                </a:r>
                <a:r>
                  <a:rPr lang="zh-CN" altLang="en-US" sz="1200" b="1" dirty="0">
                    <a:latin typeface="宋体" panose="02010600030101010101" pitchFamily="2" charset="-122"/>
                    <a:sym typeface="+mn-ea"/>
                  </a:rPr>
                  <a:t>层间管理</a:t>
                </a:r>
                <a:endParaRPr lang="zh-CN" altLang="zh-CN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244" name="直接箭头连接符 44"/>
              <p:cNvCxnSpPr/>
              <p:nvPr>
                <p:custDataLst>
                  <p:tags r:id="rId255"/>
                </p:custDataLst>
              </p:nvPr>
            </p:nvCxnSpPr>
            <p:spPr bwMode="auto">
              <a:xfrm flipH="1">
                <a:off x="13663" y="3246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45" name="Text Box 170"/>
              <p:cNvSpPr txBox="1">
                <a:spLocks noChangeArrowheads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2590" y="2838"/>
                <a:ext cx="567" cy="3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32b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246" name="直接箭头连接符 44"/>
              <p:cNvCxnSpPr/>
              <p:nvPr>
                <p:custDataLst>
                  <p:tags r:id="rId257"/>
                </p:custDataLst>
              </p:nvPr>
            </p:nvCxnSpPr>
            <p:spPr bwMode="auto">
              <a:xfrm flipH="1">
                <a:off x="12641" y="3587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47" name="Text Box 170"/>
              <p:cNvSpPr txBox="1">
                <a:spLocks noChangeArrowheads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3314" y="2112"/>
                <a:ext cx="803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DTLB</a:t>
                </a:r>
                <a:endParaRPr lang="zh-CN" altLang="en-US" sz="16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248" name="直接连接符 247"/>
              <p:cNvCxnSpPr/>
              <p:nvPr>
                <p:custDataLst>
                  <p:tags r:id="rId259"/>
                </p:custDataLst>
              </p:nvPr>
            </p:nvCxnSpPr>
            <p:spPr bwMode="auto">
              <a:xfrm flipH="1">
                <a:off x="9921" y="2225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49" name="直接连接符 248"/>
              <p:cNvCxnSpPr/>
              <p:nvPr>
                <p:custDataLst>
                  <p:tags r:id="rId260"/>
                </p:custDataLst>
              </p:nvPr>
            </p:nvCxnSpPr>
            <p:spPr bwMode="auto">
              <a:xfrm flipH="1">
                <a:off x="12869" y="2225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50" name="直接连接符 249"/>
              <p:cNvCxnSpPr/>
              <p:nvPr>
                <p:custDataLst>
                  <p:tags r:id="rId261"/>
                </p:custDataLst>
              </p:nvPr>
            </p:nvCxnSpPr>
            <p:spPr bwMode="auto">
              <a:xfrm>
                <a:off x="8107" y="2225"/>
                <a:ext cx="4762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直接箭头连接符 44"/>
              <p:cNvCxnSpPr/>
              <p:nvPr>
                <p:custDataLst>
                  <p:tags r:id="rId262"/>
                </p:custDataLst>
              </p:nvPr>
            </p:nvCxnSpPr>
            <p:spPr bwMode="auto">
              <a:xfrm>
                <a:off x="8107" y="2906"/>
                <a:ext cx="56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52" name="直接连接符 251"/>
              <p:cNvCxnSpPr/>
              <p:nvPr>
                <p:custDataLst>
                  <p:tags r:id="rId263"/>
                </p:custDataLst>
              </p:nvPr>
            </p:nvCxnSpPr>
            <p:spPr bwMode="auto">
              <a:xfrm flipV="1">
                <a:off x="8220" y="2853"/>
                <a:ext cx="227" cy="1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3" name="Text Box 331"/>
              <p:cNvSpPr txBox="1"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8178" y="2593"/>
                <a:ext cx="340" cy="2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>
                    <a:latin typeface="+mn-ea"/>
                    <a:ea typeface="+mn-ea"/>
                  </a:rPr>
                  <a:t>4b</a:t>
                </a:r>
              </a:p>
            </p:txBody>
          </p:sp>
          <p:cxnSp>
            <p:nvCxnSpPr>
              <p:cNvPr id="254" name="直接箭头连接符 44"/>
              <p:cNvCxnSpPr/>
              <p:nvPr>
                <p:custDataLst>
                  <p:tags r:id="rId265"/>
                </p:custDataLst>
              </p:nvPr>
            </p:nvCxnSpPr>
            <p:spPr bwMode="auto">
              <a:xfrm flipH="1">
                <a:off x="10142" y="3468"/>
                <a:ext cx="45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55" name="Text Box 195"/>
              <p:cNvSpPr txBox="1">
                <a:spLocks noChangeArrowheads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10599" y="3358"/>
                <a:ext cx="1134" cy="22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4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:1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MUX</a:t>
                </a:r>
                <a:endParaRPr lang="zh-CN" altLang="zh-CN" sz="1200" b="1" u="none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56" name="组合 255"/>
            <p:cNvGrpSpPr/>
            <p:nvPr/>
          </p:nvGrpSpPr>
          <p:grpSpPr>
            <a:xfrm>
              <a:off x="193" y="3699"/>
              <a:ext cx="6214" cy="1929"/>
              <a:chOff x="193" y="3699"/>
              <a:chExt cx="6214" cy="1929"/>
            </a:xfrm>
          </p:grpSpPr>
          <p:cxnSp>
            <p:nvCxnSpPr>
              <p:cNvPr id="257" name="直接箭头连接符 44"/>
              <p:cNvCxnSpPr/>
              <p:nvPr>
                <p:custDataLst>
                  <p:tags r:id="rId211"/>
                </p:custDataLst>
              </p:nvPr>
            </p:nvCxnSpPr>
            <p:spPr bwMode="auto">
              <a:xfrm flipH="1">
                <a:off x="1991" y="5626"/>
                <a:ext cx="249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8" name="直接箭头连接符 44"/>
              <p:cNvCxnSpPr/>
              <p:nvPr>
                <p:custDataLst>
                  <p:tags r:id="rId212"/>
                </p:custDataLst>
              </p:nvPr>
            </p:nvCxnSpPr>
            <p:spPr bwMode="auto">
              <a:xfrm flipH="1">
                <a:off x="2430" y="4833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59" name="Text Box 305"/>
              <p:cNvSpPr txBox="1"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957" y="4039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0" name="Text Box 307"/>
              <p:cNvSpPr txBox="1"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976" y="4039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实页号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1" name="Text Box 308"/>
              <p:cNvSpPr txBox="1">
                <a:spLocks noChangeArrowheads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296" y="4039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2" name="Text Box 331"/>
              <p:cNvSpPr txBox="1">
                <a:spLocks noChangeArrowheads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2891" y="4191"/>
                <a:ext cx="454" cy="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263" name="Text Box 305"/>
              <p:cNvSpPr txBox="1">
                <a:spLocks noChangeArrowheads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396" y="4039"/>
                <a:ext cx="567" cy="794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PID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4" name="Line 317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 flipV="1">
                <a:off x="396" y="4377"/>
                <a:ext cx="2495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Text Box 309"/>
              <p:cNvSpPr txBox="1">
                <a:spLocks noChangeArrowheads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502" y="4384"/>
                <a:ext cx="339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266" name="Text Box 305"/>
              <p:cNvSpPr txBox="1">
                <a:spLocks noChangeArrowheads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3913" y="4039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7" name="Text Box 307"/>
              <p:cNvSpPr txBox="1">
                <a:spLocks noChangeArrowheads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4932" y="4039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实页号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8" name="Text Box 308"/>
              <p:cNvSpPr txBox="1">
                <a:spLocks noChangeArrowheads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4252" y="4039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9" name="Text Box 305"/>
              <p:cNvSpPr txBox="1">
                <a:spLocks noChangeArrowheads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3345" y="4039"/>
                <a:ext cx="567" cy="794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PID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70" name="Line 317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 flipV="1">
                <a:off x="3344" y="4377"/>
                <a:ext cx="2495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1" name="Text Box 170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3352" y="4425"/>
                <a:ext cx="2381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 6b</a:t>
                </a:r>
                <a:r>
                  <a:rPr lang="en-US" altLang="zh-CN" sz="900" b="1" u="none" dirty="0">
                    <a:latin typeface="宋体" panose="02010600030101010101" pitchFamily="2" charset="-122"/>
                  </a:rPr>
                  <a:t>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1b  </a:t>
                </a: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   40b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72" name="Text Box 195"/>
              <p:cNvSpPr txBox="1">
                <a:spLocks noChangeArrowheads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3341" y="4947"/>
                <a:ext cx="2154" cy="2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zh-CN" sz="1100" b="1" u="none" dirty="0">
                    <a:latin typeface="宋体" panose="02010600030101010101" pitchFamily="2" charset="-122"/>
                  </a:rPr>
                  <a:t>与主存页表层间管理</a:t>
                </a:r>
              </a:p>
            </p:txBody>
          </p:sp>
          <p:cxnSp>
            <p:nvCxnSpPr>
              <p:cNvPr id="273" name="直接箭头连接符 44"/>
              <p:cNvCxnSpPr/>
              <p:nvPr>
                <p:custDataLst>
                  <p:tags r:id="rId227"/>
                </p:custDataLst>
              </p:nvPr>
            </p:nvCxnSpPr>
            <p:spPr bwMode="auto">
              <a:xfrm flipH="1">
                <a:off x="5385" y="4833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74" name="Text Box 170"/>
              <p:cNvSpPr txBox="1">
                <a:spLocks noChangeArrowheads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4313" y="4425"/>
                <a:ext cx="567" cy="3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29b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275" name="直接箭头连接符 44"/>
              <p:cNvCxnSpPr/>
              <p:nvPr>
                <p:custDataLst>
                  <p:tags r:id="rId229"/>
                </p:custDataLst>
              </p:nvPr>
            </p:nvCxnSpPr>
            <p:spPr bwMode="auto">
              <a:xfrm flipH="1">
                <a:off x="4477" y="5174"/>
                <a:ext cx="0" cy="45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76" name="Text Box 170"/>
              <p:cNvSpPr txBox="1">
                <a:spLocks noChangeArrowheads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396" y="3699"/>
                <a:ext cx="1020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L2TLB</a:t>
                </a:r>
                <a:endParaRPr lang="zh-CN" altLang="en-US" sz="16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277" name="直接连接符 276"/>
              <p:cNvCxnSpPr/>
              <p:nvPr>
                <p:custDataLst>
                  <p:tags r:id="rId231"/>
                </p:custDataLst>
              </p:nvPr>
            </p:nvCxnSpPr>
            <p:spPr bwMode="auto">
              <a:xfrm flipH="1">
                <a:off x="1643" y="3812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78" name="直接连接符 277"/>
              <p:cNvCxnSpPr/>
              <p:nvPr>
                <p:custDataLst>
                  <p:tags r:id="rId232"/>
                </p:custDataLst>
              </p:nvPr>
            </p:nvCxnSpPr>
            <p:spPr bwMode="auto">
              <a:xfrm flipH="1">
                <a:off x="4592" y="3812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79" name="直接连接符 278"/>
              <p:cNvCxnSpPr/>
              <p:nvPr>
                <p:custDataLst>
                  <p:tags r:id="rId233"/>
                </p:custDataLst>
              </p:nvPr>
            </p:nvCxnSpPr>
            <p:spPr bwMode="auto">
              <a:xfrm>
                <a:off x="1645" y="3812"/>
                <a:ext cx="4762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直接箭头连接符 44"/>
              <p:cNvCxnSpPr/>
              <p:nvPr>
                <p:custDataLst>
                  <p:tags r:id="rId234"/>
                </p:custDataLst>
              </p:nvPr>
            </p:nvCxnSpPr>
            <p:spPr bwMode="auto">
              <a:xfrm flipH="1">
                <a:off x="5840" y="4493"/>
                <a:ext cx="56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81" name="直接连接符 280"/>
              <p:cNvCxnSpPr/>
              <p:nvPr>
                <p:custDataLst>
                  <p:tags r:id="rId235"/>
                </p:custDataLst>
              </p:nvPr>
            </p:nvCxnSpPr>
            <p:spPr bwMode="auto">
              <a:xfrm flipV="1">
                <a:off x="6066" y="4442"/>
                <a:ext cx="227" cy="1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4" name="Text Box 331"/>
              <p:cNvSpPr txBox="1"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5953" y="4198"/>
                <a:ext cx="340" cy="2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u="none" dirty="0">
                    <a:latin typeface="+mn-ea"/>
                    <a:ea typeface="+mn-ea"/>
                  </a:rPr>
                  <a:t>7b</a:t>
                </a:r>
              </a:p>
            </p:txBody>
          </p:sp>
          <p:cxnSp>
            <p:nvCxnSpPr>
              <p:cNvPr id="287" name="直接箭头连接符 44"/>
              <p:cNvCxnSpPr/>
              <p:nvPr>
                <p:custDataLst>
                  <p:tags r:id="rId237"/>
                </p:custDataLst>
              </p:nvPr>
            </p:nvCxnSpPr>
            <p:spPr bwMode="auto">
              <a:xfrm flipH="1">
                <a:off x="193" y="5065"/>
                <a:ext cx="158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288" name="Text Box 195"/>
              <p:cNvSpPr txBox="1">
                <a:spLocks noChangeArrowheads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1770" y="4950"/>
                <a:ext cx="1587" cy="22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4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:1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MUX/DEC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582" name="Text Box 307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6520" y="9258"/>
              <a:ext cx="1587" cy="56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marL="0" indent="0" algn="ctr" eaLnBrk="1" latinLnBrk="0" hangingPunct="1">
                <a:lnSpc>
                  <a:spcPct val="10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  <a:endParaRPr lang="zh-CN" altLang="zh-CN" sz="1600" b="1" u="none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65</a:t>
            </a:fld>
            <a:endParaRPr lang="en-US" altLang="zh-CN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79705" y="332740"/>
            <a:ext cx="878967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*MEM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工作过程：</a:t>
            </a:r>
            <a:r>
              <a:rPr lang="zh-CN" altLang="en-US" sz="2200" b="1" dirty="0">
                <a:latin typeface="宋体" panose="02010600030101010101" pitchFamily="2" charset="-122"/>
              </a:rPr>
              <a:t>地址变换</a:t>
            </a:r>
            <a:r>
              <a:rPr lang="en-US" altLang="zh-CN" sz="1600" b="1" dirty="0">
                <a:latin typeface="宋体" panose="02010600030101010101" pitchFamily="2" charset="-122"/>
              </a:rPr>
              <a:t>(ITLB/DTLB+</a:t>
            </a:r>
            <a:r>
              <a:rPr lang="zh-CN" altLang="en-US" sz="1600" b="1" dirty="0">
                <a:latin typeface="宋体" panose="02010600030101010101" pitchFamily="2" charset="-122"/>
              </a:rPr>
              <a:t>层间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＋数据访问</a:t>
            </a:r>
            <a:r>
              <a:rPr lang="en-US" altLang="zh-CN" sz="1600" b="1" dirty="0">
                <a:latin typeface="宋体" panose="02010600030101010101" pitchFamily="2" charset="-122"/>
              </a:rPr>
              <a:t>(L1-I$/L1-D$+</a:t>
            </a:r>
            <a:r>
              <a:rPr lang="zh-CN" altLang="en-US" sz="1600" b="1" dirty="0">
                <a:latin typeface="宋体" panose="02010600030101010101" pitchFamily="2" charset="-122"/>
              </a:rPr>
              <a:t>层间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4930059" y="1124744"/>
            <a:ext cx="73230" cy="3348000"/>
            <a:chOff x="4499529" y="1124744"/>
            <a:chExt cx="73230" cy="3418484"/>
          </a:xfrm>
        </p:grpSpPr>
        <p:cxnSp>
          <p:nvCxnSpPr>
            <p:cNvPr id="51" name="直接连接符 50"/>
            <p:cNvCxnSpPr/>
            <p:nvPr>
              <p:custDataLst>
                <p:tags r:id="rId208"/>
              </p:custDataLst>
            </p:nvPr>
          </p:nvCxnSpPr>
          <p:spPr bwMode="auto">
            <a:xfrm flipV="1">
              <a:off x="4572456" y="1124744"/>
              <a:ext cx="303" cy="34184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sm"/>
            </a:ln>
            <a:effectLst/>
          </p:spPr>
        </p:cxnSp>
        <p:cxnSp>
          <p:nvCxnSpPr>
            <p:cNvPr id="52" name="直接连接符 51"/>
            <p:cNvCxnSpPr/>
            <p:nvPr>
              <p:custDataLst>
                <p:tags r:id="rId209"/>
              </p:custDataLst>
            </p:nvPr>
          </p:nvCxnSpPr>
          <p:spPr bwMode="auto">
            <a:xfrm flipH="1" flipV="1">
              <a:off x="4499529" y="1124744"/>
              <a:ext cx="463" cy="34184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617855" y="3645535"/>
            <a:ext cx="8059420" cy="2088515"/>
            <a:chOff x="521" y="5741"/>
            <a:chExt cx="12692" cy="3289"/>
          </a:xfrm>
        </p:grpSpPr>
        <p:grpSp>
          <p:nvGrpSpPr>
            <p:cNvPr id="69" name="组合 68"/>
            <p:cNvGrpSpPr/>
            <p:nvPr/>
          </p:nvGrpSpPr>
          <p:grpSpPr>
            <a:xfrm>
              <a:off x="7543" y="5741"/>
              <a:ext cx="5670" cy="1588"/>
              <a:chOff x="4932040" y="3717032"/>
              <a:chExt cx="3600400" cy="1008112"/>
            </a:xfrm>
          </p:grpSpPr>
          <p:cxnSp>
            <p:nvCxnSpPr>
              <p:cNvPr id="70" name="直接箭头连接符 44"/>
              <p:cNvCxnSpPr/>
              <p:nvPr>
                <p:custDataLst>
                  <p:tags r:id="rId179"/>
                </p:custDataLst>
              </p:nvPr>
            </p:nvCxnSpPr>
            <p:spPr bwMode="auto">
              <a:xfrm flipH="1">
                <a:off x="5147302" y="4725144"/>
                <a:ext cx="223196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71" name="直接箭头连接符 44"/>
              <p:cNvCxnSpPr/>
              <p:nvPr>
                <p:custDataLst>
                  <p:tags r:id="rId180"/>
                </p:custDataLst>
              </p:nvPr>
            </p:nvCxnSpPr>
            <p:spPr bwMode="auto">
              <a:xfrm flipH="1">
                <a:off x="6510278" y="4437120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72" name="直接箭头连接符 44"/>
              <p:cNvCxnSpPr/>
              <p:nvPr>
                <p:custDataLst>
                  <p:tags r:id="rId181"/>
                </p:custDataLst>
              </p:nvPr>
            </p:nvCxnSpPr>
            <p:spPr bwMode="auto">
              <a:xfrm>
                <a:off x="4932040" y="4221088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3" name="Text Box 305"/>
              <p:cNvSpPr txBox="1">
                <a:spLocks noChangeArrowheads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5363785" y="393305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74" name="Text Box 307"/>
              <p:cNvSpPr txBox="1">
                <a:spLocks noChangeArrowheads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6228137" y="393305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缓存块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75" name="Text Box 308"/>
              <p:cNvSpPr txBox="1">
                <a:spLocks noChangeArrowheads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5796136" y="393305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76" name="Text Box 331"/>
              <p:cNvSpPr txBox="1">
                <a:spLocks noChangeArrowheads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6803945" y="4038621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77" name="Text Box 305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5580112" y="3933056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8" name="Line 317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 flipV="1">
                <a:off x="5363785" y="4156426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309"/>
              <p:cNvSpPr txBox="1">
                <a:spLocks noChangeArrowheads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5869014" y="4152131"/>
                <a:ext cx="215154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80" name="Text Box 195"/>
              <p:cNvSpPr txBox="1">
                <a:spLocks noChangeArrowheads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6803186" y="4509120"/>
                <a:ext cx="1511979" cy="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200" b="1" dirty="0">
                    <a:latin typeface="宋体" panose="02010600030101010101" pitchFamily="2" charset="-122"/>
                  </a:rPr>
                  <a:t>与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L2$</a:t>
                </a:r>
                <a:r>
                  <a:rPr lang="zh-CN" altLang="en-US" sz="1200" b="1" dirty="0">
                    <a:latin typeface="宋体" panose="02010600030101010101" pitchFamily="2" charset="-122"/>
                  </a:rPr>
                  <a:t>层间管理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81" name="直接箭头连接符 44"/>
              <p:cNvCxnSpPr/>
              <p:nvPr>
                <p:custDataLst>
                  <p:tags r:id="rId190"/>
                </p:custDataLst>
              </p:nvPr>
            </p:nvCxnSpPr>
            <p:spPr bwMode="auto">
              <a:xfrm flipH="1">
                <a:off x="8244105" y="4437112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>
                <p:custDataLst>
                  <p:tags r:id="rId191"/>
                </p:custDataLst>
              </p:nvPr>
            </p:nvCxnSpPr>
            <p:spPr bwMode="auto">
              <a:xfrm flipV="1">
                <a:off x="5084153" y="4188849"/>
                <a:ext cx="14400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Text Box 331"/>
              <p:cNvSpPr txBox="1">
                <a:spLocks noChangeArrowheads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5003745" y="4044841"/>
                <a:ext cx="216000" cy="144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+mn-ea"/>
                    <a:ea typeface="+mn-ea"/>
                  </a:rPr>
                  <a:t>6</a:t>
                </a:r>
                <a:r>
                  <a:rPr lang="en-US" altLang="zh-CN" sz="1200" b="1" u="none" dirty="0">
                    <a:latin typeface="+mn-ea"/>
                    <a:ea typeface="+mn-ea"/>
                  </a:rPr>
                  <a:t>b</a:t>
                </a:r>
              </a:p>
            </p:txBody>
          </p:sp>
          <p:cxnSp>
            <p:nvCxnSpPr>
              <p:cNvPr id="84" name="直接连接符 83"/>
              <p:cNvCxnSpPr/>
              <p:nvPr>
                <p:custDataLst>
                  <p:tags r:id="rId193"/>
                </p:custDataLst>
              </p:nvPr>
            </p:nvCxnSpPr>
            <p:spPr bwMode="auto">
              <a:xfrm flipH="1">
                <a:off x="6012159" y="3789056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85" name="直接连接符 84"/>
              <p:cNvCxnSpPr/>
              <p:nvPr>
                <p:custDataLst>
                  <p:tags r:id="rId194"/>
                </p:custDataLst>
              </p:nvPr>
            </p:nvCxnSpPr>
            <p:spPr bwMode="auto">
              <a:xfrm flipH="1">
                <a:off x="7740351" y="3789040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86" name="直接连接符 85"/>
              <p:cNvCxnSpPr/>
              <p:nvPr>
                <p:custDataLst>
                  <p:tags r:id="rId195"/>
                </p:custDataLst>
              </p:nvPr>
            </p:nvCxnSpPr>
            <p:spPr bwMode="auto">
              <a:xfrm>
                <a:off x="4932352" y="3789040"/>
                <a:ext cx="280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直接箭头连接符 44"/>
              <p:cNvCxnSpPr/>
              <p:nvPr>
                <p:custDataLst>
                  <p:tags r:id="rId196"/>
                </p:custDataLst>
              </p:nvPr>
            </p:nvCxnSpPr>
            <p:spPr bwMode="auto">
              <a:xfrm flipH="1">
                <a:off x="7379801" y="4653136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88" name="Text Box 305"/>
              <p:cNvSpPr txBox="1">
                <a:spLocks noChangeArrowheads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7091930" y="393305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89" name="Text Box 307"/>
              <p:cNvSpPr txBox="1">
                <a:spLocks noChangeArrowheads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7956026" y="393305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缓存块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0" name="Text Box 308"/>
              <p:cNvSpPr txBox="1">
                <a:spLocks noChangeArrowheads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7524328" y="393305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1" name="Text Box 305"/>
              <p:cNvSpPr txBox="1">
                <a:spLocks noChangeArrowheads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7308304" y="3933056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92" name="Line 317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 flipV="1">
                <a:off x="7091930" y="4156426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Text Box 170"/>
              <p:cNvSpPr txBox="1">
                <a:spLocks noChangeArrowheads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7091977" y="4187180"/>
                <a:ext cx="1368152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宋体" panose="02010600030101010101" pitchFamily="2" charset="-122"/>
                  </a:rPr>
                  <a:t>1b </a:t>
                </a:r>
                <a:r>
                  <a:rPr lang="en-US" altLang="zh-CN" sz="1200" b="1" dirty="0" err="1">
                    <a:latin typeface="宋体" panose="02010600030101010101" pitchFamily="2" charset="-122"/>
                  </a:rPr>
                  <a:t>1b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      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64B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4" name="Text Box 170"/>
              <p:cNvSpPr txBox="1">
                <a:spLocks noChangeArrowheads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7558275" y="4190231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40</a:t>
                </a: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95" name="直接箭头连接符 44"/>
              <p:cNvCxnSpPr/>
              <p:nvPr>
                <p:custDataLst>
                  <p:tags r:id="rId204"/>
                </p:custDataLst>
              </p:nvPr>
            </p:nvCxnSpPr>
            <p:spPr bwMode="auto">
              <a:xfrm flipV="1">
                <a:off x="4932136" y="4615146"/>
                <a:ext cx="864000" cy="1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96" name="Text Box 170"/>
              <p:cNvSpPr txBox="1">
                <a:spLocks noChangeArrowheads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7884440" y="3717032"/>
                <a:ext cx="648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L1-D$</a:t>
                </a:r>
                <a:endParaRPr lang="zh-CN" altLang="en-US" sz="16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97" name="直接箭头连接符 44"/>
              <p:cNvCxnSpPr/>
              <p:nvPr>
                <p:custDataLst>
                  <p:tags r:id="rId206"/>
                </p:custDataLst>
              </p:nvPr>
            </p:nvCxnSpPr>
            <p:spPr bwMode="auto">
              <a:xfrm>
                <a:off x="5147406" y="4543682"/>
                <a:ext cx="64799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98" name="Text Box 195"/>
              <p:cNvSpPr txBox="1">
                <a:spLocks noChangeArrowheads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5796208" y="4509136"/>
                <a:ext cx="1007986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8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:1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MUX/DEC</a:t>
                </a:r>
                <a:endParaRPr lang="zh-CN" altLang="zh-CN" sz="1200" b="1" u="none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21" y="5741"/>
              <a:ext cx="5659" cy="1588"/>
              <a:chOff x="547330" y="3717032"/>
              <a:chExt cx="3593355" cy="1008112"/>
            </a:xfrm>
          </p:grpSpPr>
          <p:cxnSp>
            <p:nvCxnSpPr>
              <p:cNvPr id="100" name="直接箭头连接符 44"/>
              <p:cNvCxnSpPr/>
              <p:nvPr>
                <p:custDataLst>
                  <p:tags r:id="rId150"/>
                </p:custDataLst>
              </p:nvPr>
            </p:nvCxnSpPr>
            <p:spPr bwMode="auto">
              <a:xfrm flipH="1">
                <a:off x="547330" y="4725144"/>
                <a:ext cx="151187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01" name="直接箭头连接符 44"/>
              <p:cNvCxnSpPr/>
              <p:nvPr>
                <p:custDataLst>
                  <p:tags r:id="rId151"/>
                </p:custDataLst>
              </p:nvPr>
            </p:nvCxnSpPr>
            <p:spPr bwMode="auto">
              <a:xfrm flipH="1">
                <a:off x="1830069" y="4437120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02" name="直接箭头连接符 44"/>
              <p:cNvCxnSpPr/>
              <p:nvPr>
                <p:custDataLst>
                  <p:tags r:id="rId152"/>
                </p:custDataLst>
              </p:nvPr>
            </p:nvCxnSpPr>
            <p:spPr bwMode="auto">
              <a:xfrm flipH="1">
                <a:off x="3851968" y="4221088"/>
                <a:ext cx="28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03" name="Text Box 305"/>
              <p:cNvSpPr txBox="1"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683576" y="393305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4" name="Text Box 307"/>
              <p:cNvSpPr txBox="1"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1547672" y="393305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缓存块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5" name="Text Box 308"/>
              <p:cNvSpPr txBox="1"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115624" y="393305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331"/>
              <p:cNvSpPr txBox="1"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2123736" y="4038621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07" name="Text Box 305"/>
              <p:cNvSpPr txBox="1"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899600" y="3933056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08" name="Line 317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 flipV="1">
                <a:off x="683576" y="4156426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Text Box 309"/>
              <p:cNvSpPr txBox="1"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188502" y="4152131"/>
                <a:ext cx="215154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10" name="Text Box 195"/>
              <p:cNvSpPr txBox="1"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476900" y="4509120"/>
                <a:ext cx="1223899" cy="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200" b="1" u="none" dirty="0">
                    <a:latin typeface="宋体" panose="02010600030101010101" pitchFamily="2" charset="-122"/>
                  </a:rPr>
                  <a:t>与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L2$</a:t>
                </a:r>
                <a:r>
                  <a:rPr lang="zh-CN" altLang="en-US" sz="1200" b="1" u="none" dirty="0">
                    <a:latin typeface="宋体" panose="02010600030101010101" pitchFamily="2" charset="-122"/>
                  </a:rPr>
                  <a:t>层间管理</a:t>
                </a:r>
              </a:p>
            </p:txBody>
          </p:sp>
          <p:cxnSp>
            <p:nvCxnSpPr>
              <p:cNvPr id="111" name="直接箭头连接符 44"/>
              <p:cNvCxnSpPr/>
              <p:nvPr>
                <p:custDataLst>
                  <p:tags r:id="rId161"/>
                </p:custDataLst>
              </p:nvPr>
            </p:nvCxnSpPr>
            <p:spPr bwMode="auto">
              <a:xfrm flipH="1">
                <a:off x="3563896" y="4437112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12" name="直接连接符 111"/>
              <p:cNvCxnSpPr/>
              <p:nvPr>
                <p:custDataLst>
                  <p:tags r:id="rId162"/>
                </p:custDataLst>
              </p:nvPr>
            </p:nvCxnSpPr>
            <p:spPr bwMode="auto">
              <a:xfrm flipV="1">
                <a:off x="3995944" y="4179552"/>
                <a:ext cx="14400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3" name="Text Box 331"/>
              <p:cNvSpPr txBox="1"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3923936" y="4035544"/>
                <a:ext cx="216000" cy="144000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+mn-ea"/>
                    <a:ea typeface="+mn-ea"/>
                  </a:rPr>
                  <a:t>7</a:t>
                </a:r>
                <a:r>
                  <a:rPr lang="en-US" altLang="zh-CN" sz="1200" b="1" u="none" dirty="0">
                    <a:latin typeface="+mn-ea"/>
                    <a:ea typeface="+mn-ea"/>
                  </a:rPr>
                  <a:t>b</a:t>
                </a:r>
              </a:p>
            </p:txBody>
          </p:sp>
          <p:cxnSp>
            <p:nvCxnSpPr>
              <p:cNvPr id="114" name="直接连接符 113"/>
              <p:cNvCxnSpPr/>
              <p:nvPr>
                <p:custDataLst>
                  <p:tags r:id="rId164"/>
                </p:custDataLst>
              </p:nvPr>
            </p:nvCxnSpPr>
            <p:spPr bwMode="auto">
              <a:xfrm flipH="1">
                <a:off x="1403647" y="3789056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5" name="直接连接符 114"/>
              <p:cNvCxnSpPr/>
              <p:nvPr>
                <p:custDataLst>
                  <p:tags r:id="rId165"/>
                </p:custDataLst>
              </p:nvPr>
            </p:nvCxnSpPr>
            <p:spPr bwMode="auto">
              <a:xfrm flipH="1">
                <a:off x="3059839" y="3789040"/>
                <a:ext cx="1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6" name="直接连接符 115"/>
              <p:cNvCxnSpPr/>
              <p:nvPr>
                <p:custDataLst>
                  <p:tags r:id="rId166"/>
                </p:custDataLst>
              </p:nvPr>
            </p:nvCxnSpPr>
            <p:spPr bwMode="auto">
              <a:xfrm>
                <a:off x="1403648" y="3789040"/>
                <a:ext cx="273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箭头连接符 44"/>
              <p:cNvCxnSpPr/>
              <p:nvPr>
                <p:custDataLst>
                  <p:tags r:id="rId167"/>
                </p:custDataLst>
              </p:nvPr>
            </p:nvCxnSpPr>
            <p:spPr bwMode="auto">
              <a:xfrm flipH="1">
                <a:off x="2053851" y="4653136"/>
                <a:ext cx="208" cy="7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18" name="Text Box 305"/>
              <p:cNvSpPr txBox="1"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2411721" y="3933056"/>
                <a:ext cx="216000" cy="50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19" name="Text Box 307"/>
              <p:cNvSpPr txBox="1"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3275817" y="3933056"/>
                <a:ext cx="576111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缓存块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20" name="Text Box 308"/>
              <p:cNvSpPr txBox="1">
                <a:spLocks noChangeArrowheads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2843816" y="3933056"/>
                <a:ext cx="432048" cy="50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21" name="Text Box 305"/>
              <p:cNvSpPr txBox="1">
                <a:spLocks noChangeArrowheads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2627792" y="3933056"/>
                <a:ext cx="216000" cy="50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22" name="Line 317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 flipV="1">
                <a:off x="2411721" y="4156426"/>
                <a:ext cx="1440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Text Box 170"/>
              <p:cNvSpPr txBox="1">
                <a:spLocks noChangeArrowheads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2411768" y="4187180"/>
                <a:ext cx="1368152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宋体" panose="02010600030101010101" pitchFamily="2" charset="-122"/>
                  </a:rPr>
                  <a:t>1b </a:t>
                </a:r>
                <a:r>
                  <a:rPr lang="en-US" altLang="zh-CN" sz="1200" b="1" dirty="0" err="1">
                    <a:latin typeface="宋体" panose="02010600030101010101" pitchFamily="2" charset="-122"/>
                  </a:rPr>
                  <a:t>1b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      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64B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24" name="Text Box 170"/>
              <p:cNvSpPr txBox="1">
                <a:spLocks noChangeArrowheads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2892803" y="4190231"/>
                <a:ext cx="36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39</a:t>
                </a: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25" name="直接箭头连接符 44"/>
              <p:cNvCxnSpPr/>
              <p:nvPr>
                <p:custDataLst>
                  <p:tags r:id="rId175"/>
                </p:custDataLst>
              </p:nvPr>
            </p:nvCxnSpPr>
            <p:spPr bwMode="auto">
              <a:xfrm flipH="1">
                <a:off x="3636726" y="4614406"/>
                <a:ext cx="503959" cy="12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26" name="Text Box 170"/>
              <p:cNvSpPr txBox="1">
                <a:spLocks noChangeArrowheads="1"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683568" y="3717032"/>
                <a:ext cx="648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L1-I$</a:t>
                </a:r>
                <a:endParaRPr lang="zh-CN" altLang="en-US" sz="16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27" name="直接箭头连接符 44"/>
              <p:cNvCxnSpPr/>
              <p:nvPr>
                <p:custDataLst>
                  <p:tags r:id="rId177"/>
                </p:custDataLst>
              </p:nvPr>
            </p:nvCxnSpPr>
            <p:spPr bwMode="auto">
              <a:xfrm flipH="1">
                <a:off x="3636462" y="4539872"/>
                <a:ext cx="50395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28" name="Text Box 195"/>
              <p:cNvSpPr txBox="1">
                <a:spLocks noChangeArrowheads="1"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2701346" y="4509120"/>
                <a:ext cx="935923" cy="14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8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:1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MUX</a:t>
                </a:r>
                <a:endParaRPr lang="zh-CN" altLang="zh-CN" sz="1200" b="1" u="none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736" y="7329"/>
              <a:ext cx="5443" cy="1577"/>
              <a:chOff x="736" y="7442"/>
              <a:chExt cx="5443" cy="1577"/>
            </a:xfrm>
          </p:grpSpPr>
          <p:sp>
            <p:nvSpPr>
              <p:cNvPr id="130" name="Text Box 170"/>
              <p:cNvSpPr txBox="1"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736" y="7442"/>
                <a:ext cx="680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L2$</a:t>
                </a:r>
                <a:endParaRPr lang="zh-CN" altLang="en-US" sz="16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31" name="直接箭头连接符 44"/>
              <p:cNvCxnSpPr/>
              <p:nvPr>
                <p:custDataLst>
                  <p:tags r:id="rId123"/>
                </p:custDataLst>
              </p:nvPr>
            </p:nvCxnSpPr>
            <p:spPr bwMode="auto">
              <a:xfrm flipH="1">
                <a:off x="2541" y="8576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32" name="直接箭头连接符 44"/>
              <p:cNvCxnSpPr/>
              <p:nvPr>
                <p:custDataLst>
                  <p:tags r:id="rId124"/>
                </p:custDataLst>
              </p:nvPr>
            </p:nvCxnSpPr>
            <p:spPr bwMode="auto">
              <a:xfrm flipH="1" flipV="1">
                <a:off x="5725" y="8236"/>
                <a:ext cx="45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33" name="Text Box 305"/>
              <p:cNvSpPr txBox="1"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736" y="7782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34" name="Text Box 307"/>
              <p:cNvSpPr txBox="1"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2097" y="7782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缓存块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35" name="Text Box 308"/>
              <p:cNvSpPr txBox="1"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416" y="7782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36" name="Text Box 331"/>
              <p:cNvSpPr txBox="1">
                <a:spLocks noChangeArrowheads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3004" y="7949"/>
                <a:ext cx="454" cy="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37" name="Text Box 305"/>
              <p:cNvSpPr txBox="1">
                <a:spLocks noChangeArrowheads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1076" y="7782"/>
                <a:ext cx="340" cy="79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38" name="Line 317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 flipV="1">
                <a:off x="736" y="8134"/>
                <a:ext cx="22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Text Box 309"/>
              <p:cNvSpPr txBox="1"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530" y="8127"/>
                <a:ext cx="339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40" name="Text Box 195"/>
              <p:cNvSpPr txBox="1">
                <a:spLocks noChangeArrowhead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872" y="8690"/>
                <a:ext cx="1587" cy="22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8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:1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MUX/DEC</a:t>
                </a:r>
                <a:endParaRPr lang="zh-CN" altLang="zh-CN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41" name="直接箭头连接符 44"/>
              <p:cNvCxnSpPr/>
              <p:nvPr>
                <p:custDataLst>
                  <p:tags r:id="rId133"/>
                </p:custDataLst>
              </p:nvPr>
            </p:nvCxnSpPr>
            <p:spPr bwMode="auto">
              <a:xfrm flipH="1">
                <a:off x="5272" y="8576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42" name="直接连接符 141"/>
              <p:cNvCxnSpPr/>
              <p:nvPr>
                <p:custDataLst>
                  <p:tags r:id="rId134"/>
                </p:custDataLst>
              </p:nvPr>
            </p:nvCxnSpPr>
            <p:spPr bwMode="auto">
              <a:xfrm flipV="1">
                <a:off x="5952" y="8171"/>
                <a:ext cx="227" cy="1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3" name="Text Box 331"/>
              <p:cNvSpPr txBox="1"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5839" y="7944"/>
                <a:ext cx="340" cy="2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+mn-ea"/>
                    <a:ea typeface="+mn-ea"/>
                  </a:rPr>
                  <a:t>9</a:t>
                </a:r>
                <a:r>
                  <a:rPr lang="en-US" altLang="zh-CN" sz="1200" b="1" u="none" dirty="0">
                    <a:latin typeface="+mn-ea"/>
                    <a:ea typeface="+mn-ea"/>
                  </a:rPr>
                  <a:t>b</a:t>
                </a:r>
              </a:p>
            </p:txBody>
          </p:sp>
          <p:cxnSp>
            <p:nvCxnSpPr>
              <p:cNvPr id="144" name="直接连接符 143"/>
              <p:cNvCxnSpPr/>
              <p:nvPr>
                <p:custDataLst>
                  <p:tags r:id="rId136"/>
                </p:custDataLst>
              </p:nvPr>
            </p:nvCxnSpPr>
            <p:spPr bwMode="auto">
              <a:xfrm flipH="1">
                <a:off x="1757" y="7555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5" name="直接连接符 144"/>
              <p:cNvCxnSpPr/>
              <p:nvPr>
                <p:custDataLst>
                  <p:tags r:id="rId137"/>
                </p:custDataLst>
              </p:nvPr>
            </p:nvCxnSpPr>
            <p:spPr bwMode="auto">
              <a:xfrm flipH="1">
                <a:off x="4478" y="7555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6" name="直接连接符 145"/>
              <p:cNvCxnSpPr/>
              <p:nvPr>
                <p:custDataLst>
                  <p:tags r:id="rId138"/>
                </p:custDataLst>
              </p:nvPr>
            </p:nvCxnSpPr>
            <p:spPr bwMode="auto">
              <a:xfrm>
                <a:off x="1757" y="7555"/>
                <a:ext cx="4422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7" name="Text Box 305"/>
              <p:cNvSpPr txBox="1"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3457" y="7782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8" name="Text Box 307"/>
              <p:cNvSpPr txBox="1">
                <a:spLocks noChangeArrowheads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4818" y="7782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缓存块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9" name="Text Box 308"/>
              <p:cNvSpPr txBox="1">
                <a:spLocks noChangeArrowheads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4138" y="7782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0" name="Text Box 305"/>
              <p:cNvSpPr txBox="1">
                <a:spLocks noChangeArrowheads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798" y="7782"/>
                <a:ext cx="340" cy="79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51" name="Line 317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 flipV="1">
                <a:off x="3457" y="8134"/>
                <a:ext cx="22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Text Box 170"/>
              <p:cNvSpPr txBox="1">
                <a:spLocks noChangeArrowheads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3458" y="8183"/>
                <a:ext cx="2155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宋体" panose="02010600030101010101" pitchFamily="2" charset="-122"/>
                  </a:rPr>
                  <a:t>1b </a:t>
                </a:r>
                <a:r>
                  <a:rPr lang="en-US" altLang="zh-CN" sz="1200" b="1" dirty="0" err="1">
                    <a:latin typeface="宋体" panose="02010600030101010101" pitchFamily="2" charset="-122"/>
                  </a:rPr>
                  <a:t>1b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      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64B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" name="Text Box 170"/>
              <p:cNvSpPr txBox="1"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191" y="8187"/>
                <a:ext cx="567" cy="3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37</a:t>
                </a: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4" name="Text Box 195"/>
              <p:cNvSpPr txBox="1">
                <a:spLocks noChangeArrowheads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3448" y="8688"/>
                <a:ext cx="1928" cy="2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200" b="1" u="none" dirty="0">
                    <a:latin typeface="宋体" panose="02010600030101010101" pitchFamily="2" charset="-122"/>
                  </a:rPr>
                  <a:t>与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L3$</a:t>
                </a:r>
                <a:r>
                  <a:rPr lang="zh-CN" altLang="en-US" sz="1200" b="1" u="none" dirty="0">
                    <a:latin typeface="宋体" panose="02010600030101010101" pitchFamily="2" charset="-122"/>
                  </a:rPr>
                  <a:t>层间管理</a:t>
                </a:r>
              </a:p>
            </p:txBody>
          </p:sp>
          <p:cxnSp>
            <p:nvCxnSpPr>
              <p:cNvPr id="155" name="直接箭头连接符 44"/>
              <p:cNvCxnSpPr/>
              <p:nvPr>
                <p:custDataLst>
                  <p:tags r:id="rId147"/>
                </p:custDataLst>
              </p:nvPr>
            </p:nvCxnSpPr>
            <p:spPr bwMode="auto">
              <a:xfrm flipH="1">
                <a:off x="4353" y="9019"/>
                <a:ext cx="181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56" name="直接箭头连接符 44"/>
              <p:cNvCxnSpPr/>
              <p:nvPr>
                <p:custDataLst>
                  <p:tags r:id="rId148"/>
                </p:custDataLst>
              </p:nvPr>
            </p:nvCxnSpPr>
            <p:spPr bwMode="auto">
              <a:xfrm flipH="1">
                <a:off x="4366" y="8906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57" name="直接箭头连接符 156"/>
              <p:cNvCxnSpPr/>
              <p:nvPr>
                <p:custDataLst>
                  <p:tags r:id="rId149"/>
                </p:custDataLst>
              </p:nvPr>
            </p:nvCxnSpPr>
            <p:spPr bwMode="auto">
              <a:xfrm>
                <a:off x="958" y="8796"/>
                <a:ext cx="9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</p:grpSp>
        <p:grpSp>
          <p:nvGrpSpPr>
            <p:cNvPr id="158" name="组合 157"/>
            <p:cNvGrpSpPr/>
            <p:nvPr/>
          </p:nvGrpSpPr>
          <p:grpSpPr>
            <a:xfrm>
              <a:off x="7543" y="7442"/>
              <a:ext cx="5670" cy="1588"/>
              <a:chOff x="7882" y="7555"/>
              <a:chExt cx="5670" cy="1588"/>
            </a:xfrm>
          </p:grpSpPr>
          <p:cxnSp>
            <p:nvCxnSpPr>
              <p:cNvPr id="159" name="直接箭头连接符 44"/>
              <p:cNvCxnSpPr/>
              <p:nvPr>
                <p:custDataLst>
                  <p:tags r:id="rId94"/>
                </p:custDataLst>
              </p:nvPr>
            </p:nvCxnSpPr>
            <p:spPr bwMode="auto">
              <a:xfrm flipH="1">
                <a:off x="8221" y="9143"/>
                <a:ext cx="385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60" name="直接箭头连接符 44"/>
              <p:cNvCxnSpPr/>
              <p:nvPr>
                <p:custDataLst>
                  <p:tags r:id="rId95"/>
                </p:custDataLst>
              </p:nvPr>
            </p:nvCxnSpPr>
            <p:spPr bwMode="auto">
              <a:xfrm flipH="1">
                <a:off x="10368" y="8689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61" name="直接箭头连接符 44"/>
              <p:cNvCxnSpPr/>
              <p:nvPr>
                <p:custDataLst>
                  <p:tags r:id="rId96"/>
                </p:custDataLst>
              </p:nvPr>
            </p:nvCxnSpPr>
            <p:spPr bwMode="auto">
              <a:xfrm>
                <a:off x="7882" y="8349"/>
                <a:ext cx="68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62" name="Text Box 305"/>
              <p:cNvSpPr txBox="1"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8562" y="7895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63" name="Text Box 307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9923" y="7895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缓存块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64" name="Text Box 308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9243" y="7895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65" name="Text Box 331"/>
              <p:cNvSpPr txBox="1"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0830" y="8062"/>
                <a:ext cx="454" cy="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66" name="Text Box 305"/>
              <p:cNvSpPr txBox="1"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8903" y="7895"/>
                <a:ext cx="340" cy="79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67" name="Line 317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 flipV="1">
                <a:off x="8562" y="8247"/>
                <a:ext cx="22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Text Box 309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9358" y="8240"/>
                <a:ext cx="339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800" b="1" u="none" dirty="0"/>
                  <a:t>…</a:t>
                </a:r>
              </a:p>
            </p:txBody>
          </p:sp>
          <p:sp>
            <p:nvSpPr>
              <p:cNvPr id="169" name="Text Box 195"/>
              <p:cNvSpPr txBox="1"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9586" y="8803"/>
                <a:ext cx="1701" cy="22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 u="none" dirty="0">
                    <a:latin typeface="宋体" panose="02010600030101010101" pitchFamily="2" charset="-122"/>
                  </a:rPr>
                  <a:t>16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:1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MUX/DEC</a:t>
                </a:r>
                <a:endParaRPr lang="zh-CN" altLang="zh-CN" sz="1200" b="1" u="none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70" name="直接箭头连接符 44"/>
              <p:cNvCxnSpPr/>
              <p:nvPr>
                <p:custDataLst>
                  <p:tags r:id="rId105"/>
                </p:custDataLst>
              </p:nvPr>
            </p:nvCxnSpPr>
            <p:spPr bwMode="auto">
              <a:xfrm flipH="1">
                <a:off x="13098" y="8689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71" name="直接连接符 170"/>
              <p:cNvCxnSpPr/>
              <p:nvPr>
                <p:custDataLst>
                  <p:tags r:id="rId106"/>
                </p:custDataLst>
              </p:nvPr>
            </p:nvCxnSpPr>
            <p:spPr bwMode="auto">
              <a:xfrm flipV="1">
                <a:off x="8122" y="8298"/>
                <a:ext cx="227" cy="1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2" name="Text Box 331"/>
              <p:cNvSpPr txBox="1"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7995" y="8071"/>
                <a:ext cx="454" cy="2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+mn-ea"/>
                    <a:ea typeface="+mn-ea"/>
                  </a:rPr>
                  <a:t>13</a:t>
                </a:r>
                <a:r>
                  <a:rPr lang="en-US" altLang="zh-CN" sz="1200" b="1" u="none" dirty="0">
                    <a:latin typeface="+mn-ea"/>
                    <a:ea typeface="+mn-ea"/>
                  </a:rPr>
                  <a:t>b</a:t>
                </a:r>
              </a:p>
            </p:txBody>
          </p:sp>
          <p:cxnSp>
            <p:nvCxnSpPr>
              <p:cNvPr id="173" name="直接连接符 172"/>
              <p:cNvCxnSpPr/>
              <p:nvPr>
                <p:custDataLst>
                  <p:tags r:id="rId108"/>
                </p:custDataLst>
              </p:nvPr>
            </p:nvCxnSpPr>
            <p:spPr bwMode="auto">
              <a:xfrm flipH="1">
                <a:off x="9583" y="7668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4" name="直接连接符 173"/>
              <p:cNvCxnSpPr/>
              <p:nvPr>
                <p:custDataLst>
                  <p:tags r:id="rId109"/>
                </p:custDataLst>
              </p:nvPr>
            </p:nvCxnSpPr>
            <p:spPr bwMode="auto">
              <a:xfrm flipH="1">
                <a:off x="12305" y="7668"/>
                <a:ext cx="0" cy="2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5" name="直接连接符 174"/>
              <p:cNvCxnSpPr/>
              <p:nvPr>
                <p:custDataLst>
                  <p:tags r:id="rId110"/>
                </p:custDataLst>
              </p:nvPr>
            </p:nvCxnSpPr>
            <p:spPr bwMode="auto">
              <a:xfrm>
                <a:off x="7882" y="7668"/>
                <a:ext cx="4422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直接箭头连接符 44"/>
              <p:cNvCxnSpPr/>
              <p:nvPr>
                <p:custDataLst>
                  <p:tags r:id="rId111"/>
                </p:custDataLst>
              </p:nvPr>
            </p:nvCxnSpPr>
            <p:spPr bwMode="auto">
              <a:xfrm flipH="1">
                <a:off x="12076" y="9030"/>
                <a:ext cx="0" cy="1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77" name="Text Box 305"/>
              <p:cNvSpPr txBox="1"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11284" y="7895"/>
                <a:ext cx="340" cy="794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u="none" dirty="0">
                    <a:latin typeface="宋体" panose="02010600030101010101" pitchFamily="2" charset="-122"/>
                  </a:rPr>
                  <a:t>V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78" name="Text Box 307"/>
              <p:cNvSpPr txBox="1"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2644" y="7895"/>
                <a:ext cx="907" cy="79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缓存块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79" name="Text Box 308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1965" y="7895"/>
                <a:ext cx="680" cy="79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u="none" dirty="0">
                    <a:latin typeface="宋体" panose="02010600030101010101" pitchFamily="2" charset="-122"/>
                  </a:rPr>
                  <a:t>标记</a:t>
                </a:r>
                <a:endParaRPr lang="zh-CN" altLang="zh-CN" sz="14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80" name="Text Box 305"/>
              <p:cNvSpPr txBox="1"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11624" y="7895"/>
                <a:ext cx="340" cy="79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81" name="Line 317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 flipV="1">
                <a:off x="11284" y="8247"/>
                <a:ext cx="22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Text Box 170"/>
              <p:cNvSpPr txBox="1"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1284" y="8296"/>
                <a:ext cx="2154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200" b="1" dirty="0">
                    <a:latin typeface="宋体" panose="02010600030101010101" pitchFamily="2" charset="-122"/>
                  </a:rPr>
                  <a:t>1b </a:t>
                </a:r>
                <a:r>
                  <a:rPr lang="en-US" altLang="zh-CN" sz="1200" b="1" dirty="0" err="1">
                    <a:latin typeface="宋体" panose="02010600030101010101" pitchFamily="2" charset="-122"/>
                  </a:rPr>
                  <a:t>1b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        </a:t>
                </a:r>
                <a:r>
                  <a:rPr lang="en-US" altLang="zh-CN" sz="1200" b="1" u="none" dirty="0">
                    <a:latin typeface="宋体" panose="02010600030101010101" pitchFamily="2" charset="-122"/>
                  </a:rPr>
                  <a:t>64B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83" name="Text Box 170"/>
              <p:cNvSpPr txBox="1"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2018" y="8300"/>
                <a:ext cx="567" cy="3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33</a:t>
                </a:r>
                <a:r>
                  <a:rPr lang="en-US" altLang="zh-CN" sz="1200" b="1" u="none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b</a:t>
                </a:r>
                <a:endParaRPr lang="zh-CN" altLang="en-US" sz="12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84" name="Text Box 170"/>
              <p:cNvSpPr txBox="1"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12871" y="7555"/>
                <a:ext cx="681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54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 dirty="0">
                    <a:latin typeface="宋体" panose="02010600030101010101" pitchFamily="2" charset="-122"/>
                  </a:rPr>
                  <a:t>L3$</a:t>
                </a:r>
                <a:endParaRPr lang="zh-CN" altLang="en-US" sz="1600" b="1" u="none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85" name="Text Box 195"/>
              <p:cNvSpPr txBox="1"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1282" y="8805"/>
                <a:ext cx="1928" cy="2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1200" b="1" u="none" dirty="0">
                    <a:latin typeface="宋体" panose="02010600030101010101" pitchFamily="2" charset="-122"/>
                  </a:rPr>
                  <a:t>与主存层间管理</a:t>
                </a:r>
              </a:p>
            </p:txBody>
          </p:sp>
          <p:cxnSp>
            <p:nvCxnSpPr>
              <p:cNvPr id="186" name="直接箭头连接符 44"/>
              <p:cNvCxnSpPr/>
              <p:nvPr>
                <p:custDataLst>
                  <p:tags r:id="rId121"/>
                </p:custDataLst>
              </p:nvPr>
            </p:nvCxnSpPr>
            <p:spPr bwMode="auto">
              <a:xfrm flipV="1">
                <a:off x="8292" y="8889"/>
                <a:ext cx="1304" cy="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</p:grpSp>
      </p:grpSp>
      <p:grpSp>
        <p:nvGrpSpPr>
          <p:cNvPr id="597" name="组合 596"/>
          <p:cNvGrpSpPr/>
          <p:nvPr/>
        </p:nvGrpSpPr>
        <p:grpSpPr>
          <a:xfrm>
            <a:off x="461645" y="908685"/>
            <a:ext cx="7639050" cy="3384550"/>
            <a:chOff x="727" y="1431"/>
            <a:chExt cx="12030" cy="5330"/>
          </a:xfrm>
        </p:grpSpPr>
        <p:sp>
          <p:nvSpPr>
            <p:cNvPr id="15" name="Text Box 170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727" y="1431"/>
              <a:ext cx="2154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数据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VA: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6" name="Text Box 195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887" y="1431"/>
              <a:ext cx="2268" cy="3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VPN&lt;36&gt;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7" name="Text Box 195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5155" y="1431"/>
              <a:ext cx="1474" cy="34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VPO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&lt;12&gt;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8" name="直接连接符 17"/>
            <p:cNvCxnSpPr/>
            <p:nvPr>
              <p:custDataLst>
                <p:tags r:id="rId82"/>
              </p:custDataLst>
            </p:nvPr>
          </p:nvCxnSpPr>
          <p:spPr bwMode="auto">
            <a:xfrm flipH="1">
              <a:off x="3796" y="1771"/>
              <a:ext cx="0" cy="2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>
              <p:custDataLst>
                <p:tags r:id="rId83"/>
              </p:custDataLst>
            </p:nvPr>
          </p:nvCxnSpPr>
          <p:spPr bwMode="auto">
            <a:xfrm>
              <a:off x="7198" y="1998"/>
              <a:ext cx="0" cy="27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Text Box 170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8335" y="4154"/>
              <a:ext cx="680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A: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1" name="Text Box 195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9015" y="4154"/>
              <a:ext cx="2268" cy="3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PPN&lt;40&gt;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2" name="Text Box 195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1283" y="4154"/>
              <a:ext cx="1474" cy="34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VPO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&lt;12&gt;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23" name="直接箭头连接符 44"/>
            <p:cNvCxnSpPr/>
            <p:nvPr>
              <p:custDataLst>
                <p:tags r:id="rId87"/>
              </p:custDataLst>
            </p:nvPr>
          </p:nvCxnSpPr>
          <p:spPr bwMode="auto">
            <a:xfrm flipH="1" flipV="1">
              <a:off x="3796" y="1998"/>
              <a:ext cx="34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44"/>
            <p:cNvCxnSpPr/>
            <p:nvPr>
              <p:custDataLst>
                <p:tags r:id="rId88"/>
              </p:custDataLst>
            </p:nvPr>
          </p:nvCxnSpPr>
          <p:spPr bwMode="auto">
            <a:xfrm>
              <a:off x="7526" y="1885"/>
              <a:ext cx="0" cy="48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2" name="直接箭头连接符 44"/>
            <p:cNvCxnSpPr/>
            <p:nvPr>
              <p:custDataLst>
                <p:tags r:id="rId89"/>
              </p:custDataLst>
            </p:nvPr>
          </p:nvCxnSpPr>
          <p:spPr bwMode="auto">
            <a:xfrm>
              <a:off x="5041" y="1885"/>
              <a:ext cx="249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3" name="直接连接符 32"/>
            <p:cNvCxnSpPr/>
            <p:nvPr>
              <p:custDataLst>
                <p:tags r:id="rId90"/>
              </p:custDataLst>
            </p:nvPr>
          </p:nvCxnSpPr>
          <p:spPr bwMode="auto">
            <a:xfrm flipH="1">
              <a:off x="5723" y="1771"/>
              <a:ext cx="0" cy="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>
              <p:custDataLst>
                <p:tags r:id="rId91"/>
              </p:custDataLst>
            </p:nvPr>
          </p:nvCxnSpPr>
          <p:spPr bwMode="auto">
            <a:xfrm flipH="1">
              <a:off x="5041" y="1771"/>
              <a:ext cx="0" cy="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 Box 170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7085" y="1431"/>
              <a:ext cx="1658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u="none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u="none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596" name="Text Box 331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4623" y="1786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①</a:t>
              </a:r>
            </a:p>
          </p:txBody>
        </p:sp>
      </p:grpSp>
      <p:grpSp>
        <p:nvGrpSpPr>
          <p:cNvPr id="599" name="组合 598"/>
          <p:cNvGrpSpPr/>
          <p:nvPr/>
        </p:nvGrpSpPr>
        <p:grpSpPr>
          <a:xfrm>
            <a:off x="2218055" y="1412875"/>
            <a:ext cx="4156075" cy="1224280"/>
            <a:chOff x="3493" y="2225"/>
            <a:chExt cx="6545" cy="1928"/>
          </a:xfrm>
        </p:grpSpPr>
        <p:cxnSp>
          <p:nvCxnSpPr>
            <p:cNvPr id="5" name="直接连接符 4"/>
            <p:cNvCxnSpPr/>
            <p:nvPr>
              <p:custDataLst>
                <p:tags r:id="rId69"/>
              </p:custDataLst>
            </p:nvPr>
          </p:nvCxnSpPr>
          <p:spPr bwMode="auto">
            <a:xfrm flipH="1">
              <a:off x="6859" y="2905"/>
              <a:ext cx="33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>
              <p:custDataLst>
                <p:tags r:id="rId70"/>
              </p:custDataLst>
            </p:nvPr>
          </p:nvCxnSpPr>
          <p:spPr bwMode="auto">
            <a:xfrm>
              <a:off x="6858" y="3473"/>
              <a:ext cx="283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>
              <p:custDataLst>
                <p:tags r:id="rId71"/>
              </p:custDataLst>
            </p:nvPr>
          </p:nvCxnSpPr>
          <p:spPr bwMode="auto">
            <a:xfrm>
              <a:off x="7202" y="2225"/>
              <a:ext cx="8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>
              <p:custDataLst>
                <p:tags r:id="rId72"/>
              </p:custDataLst>
            </p:nvPr>
          </p:nvCxnSpPr>
          <p:spPr bwMode="auto">
            <a:xfrm>
              <a:off x="7202" y="2905"/>
              <a:ext cx="7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>
              <p:custDataLst>
                <p:tags r:id="rId73"/>
              </p:custDataLst>
            </p:nvPr>
          </p:nvCxnSpPr>
          <p:spPr bwMode="auto">
            <a:xfrm flipH="1">
              <a:off x="6858" y="2225"/>
              <a:ext cx="33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" name="直接箭头连接符 44"/>
            <p:cNvCxnSpPr/>
            <p:nvPr>
              <p:custDataLst>
                <p:tags r:id="rId74"/>
              </p:custDataLst>
            </p:nvPr>
          </p:nvCxnSpPr>
          <p:spPr bwMode="auto">
            <a:xfrm>
              <a:off x="10038" y="3473"/>
              <a:ext cx="0" cy="6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1" name="直接箭头连接符 44"/>
            <p:cNvCxnSpPr/>
            <p:nvPr>
              <p:custDataLst>
                <p:tags r:id="rId75"/>
              </p:custDataLst>
            </p:nvPr>
          </p:nvCxnSpPr>
          <p:spPr bwMode="auto">
            <a:xfrm>
              <a:off x="9699" y="3473"/>
              <a:ext cx="0" cy="6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91" name="Text Box 331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6909" y="2454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②</a:t>
              </a:r>
            </a:p>
          </p:txBody>
        </p:sp>
        <p:sp>
          <p:nvSpPr>
            <p:cNvPr id="592" name="Text Box 331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9744" y="3784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④</a:t>
              </a:r>
            </a:p>
          </p:txBody>
        </p:sp>
        <p:sp>
          <p:nvSpPr>
            <p:cNvPr id="598" name="Text Box 331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493" y="2993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</a:p>
          </p:txBody>
        </p:sp>
      </p:grpSp>
      <p:grpSp>
        <p:nvGrpSpPr>
          <p:cNvPr id="604" name="组合 603"/>
          <p:cNvGrpSpPr/>
          <p:nvPr/>
        </p:nvGrpSpPr>
        <p:grpSpPr>
          <a:xfrm>
            <a:off x="402590" y="2127885"/>
            <a:ext cx="5032375" cy="1377315"/>
            <a:chOff x="634" y="3351"/>
            <a:chExt cx="7925" cy="2169"/>
          </a:xfrm>
        </p:grpSpPr>
        <p:cxnSp>
          <p:nvCxnSpPr>
            <p:cNvPr id="584" name="直接连接符 583"/>
            <p:cNvCxnSpPr/>
            <p:nvPr>
              <p:custDataLst>
                <p:tags r:id="rId59"/>
              </p:custDataLst>
            </p:nvPr>
          </p:nvCxnSpPr>
          <p:spPr bwMode="auto">
            <a:xfrm flipH="1">
              <a:off x="6859" y="4493"/>
              <a:ext cx="33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85" name="直接连接符 584"/>
            <p:cNvCxnSpPr/>
            <p:nvPr>
              <p:custDataLst>
                <p:tags r:id="rId60"/>
              </p:custDataLst>
            </p:nvPr>
          </p:nvCxnSpPr>
          <p:spPr bwMode="auto">
            <a:xfrm flipH="1">
              <a:off x="6858" y="3812"/>
              <a:ext cx="33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86" name="直接箭头连接符 44"/>
            <p:cNvCxnSpPr/>
            <p:nvPr>
              <p:custDataLst>
                <p:tags r:id="rId61"/>
              </p:custDataLst>
            </p:nvPr>
          </p:nvCxnSpPr>
          <p:spPr bwMode="auto">
            <a:xfrm flipH="1">
              <a:off x="6858" y="3699"/>
              <a:ext cx="17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87" name="直接连接符 586"/>
            <p:cNvCxnSpPr/>
            <p:nvPr>
              <p:custDataLst>
                <p:tags r:id="rId62"/>
              </p:custDataLst>
            </p:nvPr>
          </p:nvCxnSpPr>
          <p:spPr bwMode="auto">
            <a:xfrm>
              <a:off x="650" y="3699"/>
              <a:ext cx="0" cy="13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8" name="直接连接符 587"/>
            <p:cNvCxnSpPr/>
            <p:nvPr>
              <p:custDataLst>
                <p:tags r:id="rId63"/>
              </p:custDataLst>
            </p:nvPr>
          </p:nvCxnSpPr>
          <p:spPr bwMode="auto">
            <a:xfrm>
              <a:off x="643" y="3698"/>
              <a:ext cx="29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9" name="Text Box 170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634" y="5180"/>
              <a:ext cx="3661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ITLB/DTLB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缺失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&amp;L2TLB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命中时</a:t>
              </a:r>
            </a:p>
          </p:txBody>
        </p:sp>
        <p:sp>
          <p:nvSpPr>
            <p:cNvPr id="590" name="Text Box 170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072" y="3351"/>
              <a:ext cx="567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行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/</a:t>
              </a:r>
              <a:endParaRPr lang="zh-CN" altLang="en-US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593" name="Text Box 331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147" y="3419"/>
              <a:ext cx="56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-3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sp>
          <p:nvSpPr>
            <p:cNvPr id="602" name="Text Box 33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6641" y="3958"/>
              <a:ext cx="56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-1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sp>
          <p:nvSpPr>
            <p:cNvPr id="603" name="Text Box 331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338" y="4610"/>
              <a:ext cx="56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</p:grpSp>
      <p:grpSp>
        <p:nvGrpSpPr>
          <p:cNvPr id="607" name="组合 606"/>
          <p:cNvGrpSpPr/>
          <p:nvPr/>
        </p:nvGrpSpPr>
        <p:grpSpPr>
          <a:xfrm>
            <a:off x="396240" y="3412490"/>
            <a:ext cx="4043680" cy="2871470"/>
            <a:chOff x="624" y="5374"/>
            <a:chExt cx="6368" cy="4522"/>
          </a:xfrm>
        </p:grpSpPr>
        <p:sp>
          <p:nvSpPr>
            <p:cNvPr id="600" name="Text Box 33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5059" y="5374"/>
              <a:ext cx="794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-2-3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sp>
          <p:nvSpPr>
            <p:cNvPr id="191" name="Text Box 170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21" y="9448"/>
              <a:ext cx="1757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L2TLB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缺失时</a:t>
              </a:r>
            </a:p>
          </p:txBody>
        </p:sp>
        <p:cxnSp>
          <p:nvCxnSpPr>
            <p:cNvPr id="192" name="直接箭头连接符 44"/>
            <p:cNvCxnSpPr/>
            <p:nvPr>
              <p:custDataLst>
                <p:tags r:id="rId52"/>
              </p:custDataLst>
            </p:nvPr>
          </p:nvCxnSpPr>
          <p:spPr bwMode="auto">
            <a:xfrm flipH="1">
              <a:off x="639" y="5628"/>
              <a:ext cx="18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93" name="直接连接符 192"/>
            <p:cNvCxnSpPr/>
            <p:nvPr>
              <p:custDataLst>
                <p:tags r:id="rId53"/>
              </p:custDataLst>
            </p:nvPr>
          </p:nvCxnSpPr>
          <p:spPr bwMode="auto">
            <a:xfrm>
              <a:off x="644" y="5614"/>
              <a:ext cx="0" cy="38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箭头连接符 44"/>
            <p:cNvCxnSpPr/>
            <p:nvPr>
              <p:custDataLst>
                <p:tags r:id="rId54"/>
              </p:custDataLst>
            </p:nvPr>
          </p:nvCxnSpPr>
          <p:spPr bwMode="auto">
            <a:xfrm flipH="1">
              <a:off x="624" y="9456"/>
              <a:ext cx="63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95" name="直接箭头连接符 44"/>
            <p:cNvCxnSpPr/>
            <p:nvPr>
              <p:custDataLst>
                <p:tags r:id="rId55"/>
              </p:custDataLst>
            </p:nvPr>
          </p:nvCxnSpPr>
          <p:spPr bwMode="auto">
            <a:xfrm>
              <a:off x="6028" y="9643"/>
              <a:ext cx="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96" name="Text Box 170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859" y="9535"/>
              <a:ext cx="2154" cy="34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u="none" dirty="0">
                  <a:latin typeface="宋体" panose="02010600030101010101" pitchFamily="2" charset="-122"/>
                </a:rPr>
                <a:t>VPN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对应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PTE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605" name="Text Box 331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086" y="9669"/>
              <a:ext cx="794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algn="ctr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-2-1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sp>
          <p:nvSpPr>
            <p:cNvPr id="606" name="Text Box 331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6111" y="9643"/>
              <a:ext cx="794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algn="ctr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-2-2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</p:grpSp>
      <p:grpSp>
        <p:nvGrpSpPr>
          <p:cNvPr id="609" name="组合 608"/>
          <p:cNvGrpSpPr/>
          <p:nvPr/>
        </p:nvGrpSpPr>
        <p:grpSpPr>
          <a:xfrm>
            <a:off x="4570730" y="2853690"/>
            <a:ext cx="3530600" cy="2664460"/>
            <a:chOff x="7198" y="4494"/>
            <a:chExt cx="5560" cy="4196"/>
          </a:xfrm>
        </p:grpSpPr>
        <p:sp>
          <p:nvSpPr>
            <p:cNvPr id="13" name="Text Box 19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9016" y="4721"/>
              <a:ext cx="2608" cy="3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CN&lt;46&gt;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195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1624" y="4721"/>
              <a:ext cx="1134" cy="34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C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O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&lt;6&gt;</a:t>
              </a:r>
              <a:endParaRPr lang="zh-CN" altLang="zh-CN" sz="14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40"/>
              </p:custDataLst>
            </p:nvPr>
          </p:nvCxnSpPr>
          <p:spPr bwMode="auto">
            <a:xfrm>
              <a:off x="7199" y="5175"/>
              <a:ext cx="0" cy="3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44"/>
            <p:cNvCxnSpPr/>
            <p:nvPr>
              <p:custDataLst>
                <p:tags r:id="rId41"/>
              </p:custDataLst>
            </p:nvPr>
          </p:nvCxnSpPr>
          <p:spPr bwMode="auto">
            <a:xfrm flipH="1">
              <a:off x="12190" y="5061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8" name="直接箭头连接符 44"/>
            <p:cNvCxnSpPr/>
            <p:nvPr>
              <p:custDataLst>
                <p:tags r:id="rId42"/>
              </p:custDataLst>
            </p:nvPr>
          </p:nvCxnSpPr>
          <p:spPr bwMode="auto">
            <a:xfrm flipH="1">
              <a:off x="7312" y="5288"/>
              <a:ext cx="487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9" name="直接箭头连接符 44"/>
            <p:cNvCxnSpPr/>
            <p:nvPr>
              <p:custDataLst>
                <p:tags r:id="rId43"/>
              </p:custDataLst>
            </p:nvPr>
          </p:nvCxnSpPr>
          <p:spPr bwMode="auto">
            <a:xfrm>
              <a:off x="10941" y="4494"/>
              <a:ext cx="0" cy="3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0" name="直接连接符 29"/>
            <p:cNvCxnSpPr/>
            <p:nvPr>
              <p:custDataLst>
                <p:tags r:id="rId44"/>
              </p:custDataLst>
            </p:nvPr>
          </p:nvCxnSpPr>
          <p:spPr bwMode="auto">
            <a:xfrm>
              <a:off x="10830" y="4721"/>
              <a:ext cx="0" cy="3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右箭头 35"/>
            <p:cNvSpPr/>
            <p:nvPr>
              <p:custDataLst>
                <p:tags r:id="rId45"/>
              </p:custDataLst>
            </p:nvPr>
          </p:nvSpPr>
          <p:spPr bwMode="auto">
            <a:xfrm rot="5400000">
              <a:off x="10206" y="4438"/>
              <a:ext cx="227" cy="340"/>
            </a:xfrm>
            <a:prstGeom prst="rightArrow">
              <a:avLst/>
            </a:prstGeom>
            <a:noFill/>
            <a:ln w="15875" cmpd="sng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44"/>
            <p:cNvCxnSpPr/>
            <p:nvPr>
              <p:custDataLst>
                <p:tags r:id="rId46"/>
              </p:custDataLst>
            </p:nvPr>
          </p:nvCxnSpPr>
          <p:spPr bwMode="auto">
            <a:xfrm flipH="1">
              <a:off x="10828" y="5061"/>
              <a:ext cx="0" cy="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8" name="直接箭头连接符 44"/>
            <p:cNvCxnSpPr/>
            <p:nvPr>
              <p:custDataLst>
                <p:tags r:id="rId47"/>
              </p:custDataLst>
            </p:nvPr>
          </p:nvCxnSpPr>
          <p:spPr bwMode="auto">
            <a:xfrm flipH="1" flipV="1">
              <a:off x="7198" y="5175"/>
              <a:ext cx="3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9" name="直接箭头连接符 44"/>
            <p:cNvCxnSpPr/>
            <p:nvPr>
              <p:custDataLst>
                <p:tags r:id="rId48"/>
              </p:custDataLst>
            </p:nvPr>
          </p:nvCxnSpPr>
          <p:spPr bwMode="auto">
            <a:xfrm flipH="1" flipV="1">
              <a:off x="7312" y="5288"/>
              <a:ext cx="1" cy="34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608" name="Text Box 331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1187" y="5072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⑤</a:t>
              </a:r>
            </a:p>
          </p:txBody>
        </p:sp>
      </p:grpSp>
      <p:grpSp>
        <p:nvGrpSpPr>
          <p:cNvPr id="619" name="组合 618"/>
          <p:cNvGrpSpPr/>
          <p:nvPr/>
        </p:nvGrpSpPr>
        <p:grpSpPr>
          <a:xfrm>
            <a:off x="619125" y="4440555"/>
            <a:ext cx="4680585" cy="1365250"/>
            <a:chOff x="975" y="6993"/>
            <a:chExt cx="7371" cy="2150"/>
          </a:xfrm>
        </p:grpSpPr>
        <p:cxnSp>
          <p:nvCxnSpPr>
            <p:cNvPr id="54" name="直接连接符 53"/>
            <p:cNvCxnSpPr/>
            <p:nvPr>
              <p:custDataLst>
                <p:tags r:id="rId28"/>
              </p:custDataLst>
            </p:nvPr>
          </p:nvCxnSpPr>
          <p:spPr bwMode="auto">
            <a:xfrm flipH="1">
              <a:off x="6631" y="7442"/>
              <a:ext cx="56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>
              <p:custDataLst>
                <p:tags r:id="rId29"/>
              </p:custDataLst>
            </p:nvPr>
          </p:nvCxnSpPr>
          <p:spPr bwMode="auto">
            <a:xfrm flipH="1">
              <a:off x="6631" y="8122"/>
              <a:ext cx="56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直接箭头连接符 44"/>
            <p:cNvCxnSpPr/>
            <p:nvPr>
              <p:custDataLst>
                <p:tags r:id="rId30"/>
              </p:custDataLst>
            </p:nvPr>
          </p:nvCxnSpPr>
          <p:spPr bwMode="auto">
            <a:xfrm flipV="1">
              <a:off x="3358" y="7329"/>
              <a:ext cx="498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57" name="Text Box 170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975" y="8803"/>
              <a:ext cx="2665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L1$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缺失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&amp;L2$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命中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时</a:t>
              </a:r>
            </a:p>
          </p:txBody>
        </p:sp>
        <p:sp>
          <p:nvSpPr>
            <p:cNvPr id="58" name="Text Box 17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211" y="6993"/>
              <a:ext cx="567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块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/</a:t>
              </a:r>
            </a:p>
          </p:txBody>
        </p:sp>
        <p:cxnSp>
          <p:nvCxnSpPr>
            <p:cNvPr id="59" name="直接箭头连接符 44"/>
            <p:cNvCxnSpPr/>
            <p:nvPr>
              <p:custDataLst>
                <p:tags r:id="rId33"/>
              </p:custDataLst>
            </p:nvPr>
          </p:nvCxnSpPr>
          <p:spPr bwMode="auto">
            <a:xfrm flipV="1">
              <a:off x="986" y="7329"/>
              <a:ext cx="0" cy="13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60" name="直接箭头连接符 44"/>
            <p:cNvCxnSpPr/>
            <p:nvPr>
              <p:custDataLst>
                <p:tags r:id="rId34"/>
              </p:custDataLst>
            </p:nvPr>
          </p:nvCxnSpPr>
          <p:spPr bwMode="auto">
            <a:xfrm>
              <a:off x="984" y="8688"/>
              <a:ext cx="45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614" name="Text Box 331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859" y="7086"/>
              <a:ext cx="56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⑦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-3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sp>
          <p:nvSpPr>
            <p:cNvPr id="615" name="Text Box 33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615" y="7661"/>
              <a:ext cx="56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⑦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-1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sp>
          <p:nvSpPr>
            <p:cNvPr id="616" name="Text Box 33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25" y="7861"/>
              <a:ext cx="56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⑦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</p:grpSp>
      <p:grpSp>
        <p:nvGrpSpPr>
          <p:cNvPr id="618" name="组合 617"/>
          <p:cNvGrpSpPr/>
          <p:nvPr/>
        </p:nvGrpSpPr>
        <p:grpSpPr>
          <a:xfrm>
            <a:off x="2273300" y="3717290"/>
            <a:ext cx="3053715" cy="826770"/>
            <a:chOff x="3580" y="5854"/>
            <a:chExt cx="4809" cy="1302"/>
          </a:xfrm>
        </p:grpSpPr>
        <p:sp>
          <p:nvSpPr>
            <p:cNvPr id="41" name="Text Box 17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877" y="6714"/>
              <a:ext cx="340" cy="2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anose="02010600030101010101" pitchFamily="2" charset="-122"/>
                </a:rPr>
                <a:t>字</a:t>
              </a:r>
              <a:endParaRPr lang="en-US" altLang="zh-CN" sz="14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42" name="直接连接符 41"/>
            <p:cNvCxnSpPr/>
            <p:nvPr>
              <p:custDataLst>
                <p:tags r:id="rId16"/>
              </p:custDataLst>
            </p:nvPr>
          </p:nvCxnSpPr>
          <p:spPr bwMode="auto">
            <a:xfrm flipH="1">
              <a:off x="6631" y="6535"/>
              <a:ext cx="90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>
              <p:custDataLst>
                <p:tags r:id="rId17"/>
              </p:custDataLst>
            </p:nvPr>
          </p:nvCxnSpPr>
          <p:spPr bwMode="auto">
            <a:xfrm flipH="1">
              <a:off x="6631" y="5854"/>
              <a:ext cx="56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>
              <p:custDataLst>
                <p:tags r:id="rId18"/>
              </p:custDataLst>
            </p:nvPr>
          </p:nvCxnSpPr>
          <p:spPr bwMode="auto">
            <a:xfrm flipH="1">
              <a:off x="6631" y="7156"/>
              <a:ext cx="6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>
              <p:custDataLst>
                <p:tags r:id="rId19"/>
              </p:custDataLst>
            </p:nvPr>
          </p:nvCxnSpPr>
          <p:spPr bwMode="auto">
            <a:xfrm>
              <a:off x="6631" y="7037"/>
              <a:ext cx="11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>
              <p:custDataLst>
                <p:tags r:id="rId20"/>
              </p:custDataLst>
            </p:nvPr>
          </p:nvCxnSpPr>
          <p:spPr bwMode="auto">
            <a:xfrm>
              <a:off x="7539" y="6535"/>
              <a:ext cx="45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>
              <p:custDataLst>
                <p:tags r:id="rId21"/>
              </p:custDataLst>
            </p:nvPr>
          </p:nvCxnSpPr>
          <p:spPr bwMode="auto">
            <a:xfrm flipV="1">
              <a:off x="7315" y="7156"/>
              <a:ext cx="6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>
              <p:custDataLst>
                <p:tags r:id="rId22"/>
              </p:custDataLst>
            </p:nvPr>
          </p:nvCxnSpPr>
          <p:spPr bwMode="auto">
            <a:xfrm>
              <a:off x="7879" y="7048"/>
              <a:ext cx="5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>
              <p:custDataLst>
                <p:tags r:id="rId23"/>
              </p:custDataLst>
            </p:nvPr>
          </p:nvCxnSpPr>
          <p:spPr bwMode="auto">
            <a:xfrm>
              <a:off x="7202" y="5854"/>
              <a:ext cx="79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10" name="Text Box 331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883" y="5931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⑥</a:t>
              </a:r>
            </a:p>
          </p:txBody>
        </p:sp>
        <p:sp>
          <p:nvSpPr>
            <p:cNvPr id="611" name="Text Box 331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466" y="6789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⑧</a:t>
              </a:r>
            </a:p>
          </p:txBody>
        </p:sp>
        <p:sp>
          <p:nvSpPr>
            <p:cNvPr id="612" name="Text Box 33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80" y="6244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⑦</a:t>
              </a:r>
            </a:p>
          </p:txBody>
        </p:sp>
        <p:sp>
          <p:nvSpPr>
            <p:cNvPr id="617" name="Text Box 331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758" y="6289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②</a:t>
              </a: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2483485" y="4797425"/>
            <a:ext cx="4826635" cy="1080770"/>
            <a:chOff x="3911" y="7555"/>
            <a:chExt cx="7601" cy="1702"/>
          </a:xfrm>
        </p:grpSpPr>
        <p:sp>
          <p:nvSpPr>
            <p:cNvPr id="62" name="Text Box 17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11" y="8917"/>
              <a:ext cx="2721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L2$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缺失</a:t>
              </a:r>
              <a:r>
                <a:rPr lang="en-US" altLang="zh-CN" sz="1400" b="1" u="none" dirty="0">
                  <a:latin typeface="宋体" panose="02010600030101010101" pitchFamily="2" charset="-122"/>
                </a:rPr>
                <a:t>&amp;L3$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命中时</a:t>
              </a:r>
            </a:p>
          </p:txBody>
        </p:sp>
        <p:cxnSp>
          <p:nvCxnSpPr>
            <p:cNvPr id="63" name="直接箭头连接符 44"/>
            <p:cNvCxnSpPr/>
            <p:nvPr>
              <p:custDataLst>
                <p:tags r:id="rId7"/>
              </p:custDataLst>
            </p:nvPr>
          </p:nvCxnSpPr>
          <p:spPr bwMode="auto">
            <a:xfrm flipH="1">
              <a:off x="6614" y="8898"/>
              <a:ext cx="10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64" name="直接箭头连接符 44"/>
            <p:cNvCxnSpPr/>
            <p:nvPr>
              <p:custDataLst>
                <p:tags r:id="rId8"/>
              </p:custDataLst>
            </p:nvPr>
          </p:nvCxnSpPr>
          <p:spPr bwMode="auto">
            <a:xfrm flipV="1">
              <a:off x="7631" y="8773"/>
              <a:ext cx="79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65" name="直接箭头连接符 44"/>
            <p:cNvCxnSpPr/>
            <p:nvPr>
              <p:custDataLst>
                <p:tags r:id="rId9"/>
              </p:custDataLst>
            </p:nvPr>
          </p:nvCxnSpPr>
          <p:spPr bwMode="auto">
            <a:xfrm flipV="1">
              <a:off x="7647" y="8785"/>
              <a:ext cx="0" cy="1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66" name="直接连接符 65"/>
            <p:cNvCxnSpPr/>
            <p:nvPr>
              <p:custDataLst>
                <p:tags r:id="rId10"/>
              </p:custDataLst>
            </p:nvPr>
          </p:nvCxnSpPr>
          <p:spPr bwMode="auto">
            <a:xfrm>
              <a:off x="7202" y="7555"/>
              <a:ext cx="79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>
              <p:custDataLst>
                <p:tags r:id="rId11"/>
              </p:custDataLst>
            </p:nvPr>
          </p:nvCxnSpPr>
          <p:spPr bwMode="auto">
            <a:xfrm>
              <a:off x="7202" y="8236"/>
              <a:ext cx="7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20" name="Text Box 33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745" y="8512"/>
              <a:ext cx="794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⑦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-2-3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sp>
          <p:nvSpPr>
            <p:cNvPr id="621" name="Text Box 33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467" y="7722"/>
              <a:ext cx="794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algn="ctr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⑦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-2-1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sp>
          <p:nvSpPr>
            <p:cNvPr id="622" name="Text Box 33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718" y="7583"/>
              <a:ext cx="794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algn="ctr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⑦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-2-2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</p:grpSp>
      <p:grpSp>
        <p:nvGrpSpPr>
          <p:cNvPr id="627" name="组合 626"/>
          <p:cNvGrpSpPr/>
          <p:nvPr/>
        </p:nvGrpSpPr>
        <p:grpSpPr>
          <a:xfrm>
            <a:off x="4577715" y="5477510"/>
            <a:ext cx="2947670" cy="473075"/>
            <a:chOff x="7209" y="8626"/>
            <a:chExt cx="4642" cy="745"/>
          </a:xfrm>
        </p:grpSpPr>
        <p:cxnSp>
          <p:nvCxnSpPr>
            <p:cNvPr id="188" name="直接箭头连接符 44"/>
            <p:cNvCxnSpPr/>
            <p:nvPr>
              <p:custDataLst>
                <p:tags r:id="rId1"/>
              </p:custDataLst>
            </p:nvPr>
          </p:nvCxnSpPr>
          <p:spPr bwMode="auto">
            <a:xfrm flipV="1">
              <a:off x="8347" y="9031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89" name="Text Box 17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378" y="9031"/>
              <a:ext cx="1473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u="none" dirty="0">
                  <a:latin typeface="宋体" panose="02010600030101010101" pitchFamily="2" charset="-122"/>
                </a:rPr>
                <a:t>L3$</a:t>
              </a:r>
              <a:r>
                <a:rPr lang="zh-CN" altLang="en-US" sz="1400" b="1" u="none" dirty="0">
                  <a:latin typeface="宋体" panose="02010600030101010101" pitchFamily="2" charset="-122"/>
                </a:rPr>
                <a:t>缺失时</a:t>
              </a:r>
            </a:p>
          </p:txBody>
        </p:sp>
        <p:sp>
          <p:nvSpPr>
            <p:cNvPr id="624" name="Text Box 33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658" y="9071"/>
              <a:ext cx="1020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marL="0" indent="0" algn="ctr" eaLnBrk="1" latinLnBrk="0" hangingPunct="1">
                <a:lnSpc>
                  <a:spcPct val="90000"/>
                </a:lnSpc>
              </a:pPr>
              <a:r>
                <a:rPr lang="en-US" altLang="zh-CN" sz="1200" b="1" u="none" dirty="0">
                  <a:solidFill>
                    <a:srgbClr val="FF3399"/>
                  </a:solidFill>
                  <a:latin typeface="宋体" panose="02010600030101010101" pitchFamily="2" charset="-122"/>
                </a:rPr>
                <a:t>⑦</a:t>
              </a:r>
              <a:r>
                <a:rPr lang="en-US" altLang="zh-CN" sz="1200" b="1" spc="-100" dirty="0">
                  <a:solidFill>
                    <a:srgbClr val="FF3399"/>
                  </a:solidFill>
                  <a:latin typeface="宋体" panose="02010600030101010101" pitchFamily="2" charset="-122"/>
                  <a:sym typeface="Symbol" panose="05050102010706020507"/>
                </a:rPr>
                <a:t>-2-2-1</a:t>
              </a:r>
              <a:endParaRPr lang="en-US" altLang="zh-CN" sz="1200" b="1" u="none" spc="-100" dirty="0">
                <a:solidFill>
                  <a:srgbClr val="FF3399"/>
                </a:solidFill>
                <a:latin typeface="宋体" panose="02010600030101010101" pitchFamily="2" charset="-122"/>
                <a:sym typeface="Symbol" panose="05050102010706020507"/>
              </a:endParaRPr>
            </a:p>
          </p:txBody>
        </p:sp>
        <p:cxnSp>
          <p:nvCxnSpPr>
            <p:cNvPr id="625" name="直接连接符 624"/>
            <p:cNvCxnSpPr/>
            <p:nvPr>
              <p:custDataLst>
                <p:tags r:id="rId4"/>
              </p:custDataLst>
            </p:nvPr>
          </p:nvCxnSpPr>
          <p:spPr bwMode="auto">
            <a:xfrm>
              <a:off x="7209" y="8652"/>
              <a:ext cx="0" cy="6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>
              <p:custDataLst>
                <p:tags r:id="rId5"/>
              </p:custDataLst>
            </p:nvPr>
          </p:nvCxnSpPr>
          <p:spPr bwMode="auto">
            <a:xfrm>
              <a:off x="7305" y="8626"/>
              <a:ext cx="0" cy="6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66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25785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若</a:t>
            </a:r>
            <a:r>
              <a:rPr lang="en-US" altLang="zh-CN" sz="2000" b="1" dirty="0">
                <a:latin typeface="宋体" panose="02010600030101010101" pitchFamily="2" charset="-122"/>
              </a:rPr>
              <a:t>Core i7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及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命中时间如下表所示，</a:t>
            </a:r>
            <a:r>
              <a:rPr lang="en-US" altLang="zh-CN" sz="2000" b="1" dirty="0">
                <a:latin typeface="宋体" panose="02010600030101010101" pitchFamily="2" charset="-122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(L1$)</a:t>
            </a:r>
            <a:r>
              <a:rPr lang="zh-CN" altLang="en-US" sz="2000" b="1" dirty="0">
                <a:latin typeface="宋体" panose="02010600030101010101" pitchFamily="2" charset="-122"/>
              </a:rPr>
              <a:t>不包含与</a:t>
            </a:r>
            <a:r>
              <a:rPr lang="en-US" altLang="zh-CN" sz="2000" b="1" dirty="0">
                <a:latin typeface="宋体" panose="02010600030101010101" pitchFamily="2" charset="-122"/>
              </a:rPr>
              <a:t>ITLB/DTLB</a:t>
            </a:r>
            <a:r>
              <a:rPr lang="zh-CN" altLang="en-US" sz="2000" b="1" dirty="0">
                <a:latin typeface="宋体" panose="02010600030101010101" pitchFamily="2" charset="-122"/>
              </a:rPr>
              <a:t>重叠的时间，访问页表项的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时延为</a:t>
            </a: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80Tc</a:t>
            </a:r>
            <a:r>
              <a:rPr lang="zh-CN" altLang="en-US" sz="2000" b="1" dirty="0">
                <a:latin typeface="宋体" panose="02010600030101010101" pitchFamily="2" charset="-122"/>
              </a:rPr>
              <a:t>，调入主存块的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时延为</a:t>
            </a:r>
            <a:r>
              <a:rPr lang="en-US" altLang="zh-CN" sz="2000" b="1" dirty="0">
                <a:latin typeface="宋体" panose="02010600030101010101" pitchFamily="2" charset="-122"/>
              </a:rPr>
              <a:t>95Tc</a:t>
            </a:r>
            <a:r>
              <a:rPr lang="zh-CN" altLang="en-US" sz="2000" b="1" dirty="0">
                <a:latin typeface="宋体" panose="02010600030101010101" pitchFamily="2" charset="-122"/>
              </a:rPr>
              <a:t>。下列访存操作的最小时延分别是多少？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      ⑴</a:t>
            </a:r>
            <a:r>
              <a:rPr lang="en-US" altLang="zh-CN" sz="2000" b="1" dirty="0">
                <a:latin typeface="宋体" panose="02010600030101010101" pitchFamily="2" charset="-122"/>
              </a:rPr>
              <a:t>DTLB</a:t>
            </a:r>
            <a:r>
              <a:rPr lang="zh-CN" altLang="en-US" sz="2000" b="1" dirty="0">
                <a:latin typeface="宋体" panose="02010600030101010101" pitchFamily="2" charset="-122"/>
              </a:rPr>
              <a:t>命中、</a:t>
            </a:r>
            <a:r>
              <a:rPr lang="en-US" altLang="zh-CN" sz="2000" b="1" dirty="0">
                <a:latin typeface="宋体" panose="02010600030101010101" pitchFamily="2" charset="-122"/>
              </a:rPr>
              <a:t>L1-D$</a:t>
            </a:r>
            <a:r>
              <a:rPr lang="zh-CN" altLang="en-US" sz="2000" b="1" dirty="0">
                <a:latin typeface="宋体" panose="02010600030101010101" pitchFamily="2" charset="-122"/>
              </a:rPr>
              <a:t>命中    ⑵</a:t>
            </a:r>
            <a:r>
              <a:rPr lang="en-US" altLang="zh-CN" sz="2000" b="1" dirty="0">
                <a:latin typeface="宋体" panose="02010600030101010101" pitchFamily="2" charset="-122"/>
              </a:rPr>
              <a:t>L2TLB</a:t>
            </a:r>
            <a:r>
              <a:rPr lang="zh-CN" altLang="en-US" sz="2000" b="1" dirty="0">
                <a:latin typeface="宋体" panose="02010600030101010101" pitchFamily="2" charset="-122"/>
              </a:rPr>
              <a:t>命中、</a:t>
            </a:r>
            <a:r>
              <a:rPr lang="en-US" altLang="zh-CN" sz="2000" b="1" dirty="0">
                <a:latin typeface="宋体" panose="02010600030101010101" pitchFamily="2" charset="-122"/>
              </a:rPr>
              <a:t>L1-D$</a:t>
            </a:r>
            <a:r>
              <a:rPr lang="zh-CN" altLang="en-US" sz="2000" b="1" dirty="0">
                <a:latin typeface="宋体" panose="02010600030101010101" pitchFamily="2" charset="-122"/>
              </a:rPr>
              <a:t>命中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⑶</a:t>
            </a:r>
            <a:r>
              <a:rPr lang="en-US" altLang="zh-CN" sz="2000" b="1" dirty="0">
                <a:latin typeface="宋体" panose="02010600030101010101" pitchFamily="2" charset="-122"/>
              </a:rPr>
              <a:t>DTLB</a:t>
            </a:r>
            <a:r>
              <a:rPr lang="zh-CN" altLang="en-US" sz="2000" b="1" dirty="0">
                <a:latin typeface="宋体" panose="02010600030101010101" pitchFamily="2" charset="-122"/>
              </a:rPr>
              <a:t>命中、</a:t>
            </a:r>
            <a:r>
              <a:rPr lang="en-US" altLang="zh-CN" sz="2000" b="1" dirty="0">
                <a:latin typeface="宋体" panose="02010600030101010101" pitchFamily="2" charset="-122"/>
              </a:rPr>
              <a:t>L2$</a:t>
            </a:r>
            <a:r>
              <a:rPr lang="zh-CN" altLang="en-US" sz="2000" b="1" dirty="0">
                <a:latin typeface="宋体" panose="02010600030101010101" pitchFamily="2" charset="-122"/>
              </a:rPr>
              <a:t>命中      ⑷</a:t>
            </a:r>
            <a:r>
              <a:rPr lang="en-US" altLang="zh-CN" sz="2000" b="1" dirty="0">
                <a:latin typeface="宋体" panose="02010600030101010101" pitchFamily="2" charset="-122"/>
              </a:rPr>
              <a:t>L2TLB</a:t>
            </a:r>
            <a:r>
              <a:rPr lang="zh-CN" altLang="en-US" sz="2000" b="1" dirty="0">
                <a:latin typeface="宋体" panose="02010600030101010101" pitchFamily="2" charset="-122"/>
              </a:rPr>
              <a:t>缺失、</a:t>
            </a:r>
            <a:r>
              <a:rPr lang="en-US" altLang="zh-CN" sz="2000" b="1" dirty="0">
                <a:latin typeface="宋体" panose="02010600030101010101" pitchFamily="2" charset="-122"/>
              </a:rPr>
              <a:t>L3$</a:t>
            </a:r>
            <a:r>
              <a:rPr lang="zh-CN" altLang="en-US" sz="2000" b="1" dirty="0">
                <a:latin typeface="宋体" panose="02010600030101010101" pitchFamily="2" charset="-122"/>
              </a:rPr>
              <a:t>命中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5284840"/>
              </p:ext>
            </p:extLst>
          </p:nvPr>
        </p:nvGraphicFramePr>
        <p:xfrm>
          <a:off x="1547664" y="1556792"/>
          <a:ext cx="6095999" cy="5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14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400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ITLB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DTLB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L2TLB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L1-I$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L1-D$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L2$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L3$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0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1Tc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1Tc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3Tc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1Tc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1Tc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6Tc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20Tc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31640" y="4509120"/>
            <a:ext cx="5688000" cy="108012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71780" indent="-271780"/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是否会发生</a:t>
            </a:r>
            <a:r>
              <a:rPr lang="en-US" altLang="zh-CN" sz="1800" b="1" dirty="0">
                <a:latin typeface="+mn-ea"/>
                <a:ea typeface="+mn-ea"/>
              </a:rPr>
              <a:t>TLB</a:t>
            </a:r>
            <a:r>
              <a:rPr lang="zh-CN" altLang="en-US" sz="1800" b="1" dirty="0">
                <a:latin typeface="+mn-ea"/>
                <a:ea typeface="+mn-ea"/>
              </a:rPr>
              <a:t>缺失、</a:t>
            </a:r>
            <a:r>
              <a:rPr lang="en-US" altLang="zh-CN" sz="1800" b="1" dirty="0">
                <a:latin typeface="+mn-ea"/>
                <a:ea typeface="+mn-ea"/>
              </a:rPr>
              <a:t>Cache</a:t>
            </a:r>
            <a:r>
              <a:rPr lang="zh-CN" altLang="en-US" sz="1800" b="1" dirty="0">
                <a:latin typeface="+mn-ea"/>
                <a:ea typeface="+mn-ea"/>
              </a:rPr>
              <a:t>命中情况？</a:t>
            </a:r>
            <a:endParaRPr lang="en-US" altLang="zh-CN" sz="1800" b="1" dirty="0">
              <a:latin typeface="+mn-ea"/>
              <a:ea typeface="+mn-ea"/>
            </a:endParaRPr>
          </a:p>
          <a:p>
            <a:pPr marL="271780" indent="-271780">
              <a:spcBef>
                <a:spcPts val="300"/>
              </a:spcBef>
            </a:pPr>
            <a:r>
              <a:rPr lang="en-US" altLang="zh-CN" sz="1800" b="1" dirty="0">
                <a:latin typeface="+mn-ea"/>
                <a:ea typeface="+mn-ea"/>
              </a:rPr>
              <a:t>      </a:t>
            </a:r>
            <a:r>
              <a:rPr lang="zh-CN" altLang="en-US" sz="1800" b="1" dirty="0">
                <a:latin typeface="+mn-ea"/>
                <a:ea typeface="+mn-ea"/>
              </a:rPr>
              <a:t>是否会发生</a:t>
            </a:r>
            <a:r>
              <a:rPr lang="en-US" altLang="zh-CN" sz="1800" b="1" dirty="0">
                <a:latin typeface="+mn-ea"/>
                <a:ea typeface="+mn-ea"/>
              </a:rPr>
              <a:t>TLB</a:t>
            </a:r>
            <a:r>
              <a:rPr lang="zh-CN" altLang="en-US" sz="1800" b="1" dirty="0">
                <a:latin typeface="+mn-ea"/>
                <a:ea typeface="+mn-ea"/>
              </a:rPr>
              <a:t>命中、</a:t>
            </a:r>
            <a:r>
              <a:rPr lang="en-US" altLang="zh-CN" sz="1800" b="1" dirty="0">
                <a:latin typeface="+mn-ea"/>
                <a:ea typeface="+mn-ea"/>
              </a:rPr>
              <a:t>Cache</a:t>
            </a:r>
            <a:r>
              <a:rPr lang="zh-CN" altLang="en-US" sz="1800" b="1" dirty="0">
                <a:latin typeface="+mn-ea"/>
                <a:ea typeface="+mn-ea"/>
              </a:rPr>
              <a:t>缺失、缺页的情况？</a:t>
            </a:r>
            <a:endParaRPr lang="en-US" altLang="zh-CN" sz="1800" b="1" dirty="0">
              <a:latin typeface="+mn-ea"/>
              <a:ea typeface="+mn-ea"/>
            </a:endParaRPr>
          </a:p>
          <a:p>
            <a:pPr marL="271780" indent="-271780">
              <a:spcBef>
                <a:spcPts val="300"/>
              </a:spcBef>
            </a:pPr>
            <a:r>
              <a:rPr lang="zh-CN" altLang="en-US" sz="1400" b="1" dirty="0">
                <a:latin typeface="+mn-ea"/>
                <a:ea typeface="+mn-ea"/>
              </a:rPr>
              <a:t>思考：会，</a:t>
            </a:r>
            <a:r>
              <a:rPr lang="en-US" altLang="zh-CN" sz="1400" b="1" dirty="0">
                <a:latin typeface="+mn-ea"/>
                <a:ea typeface="+mn-ea"/>
              </a:rPr>
              <a:t>PTE</a:t>
            </a:r>
            <a:r>
              <a:rPr lang="zh-CN" altLang="en-US" sz="1400" b="1" dirty="0">
                <a:latin typeface="+mn-ea"/>
                <a:ea typeface="+mn-ea"/>
              </a:rPr>
              <a:t>在主存中（</a:t>
            </a:r>
            <a:r>
              <a:rPr lang="en-US" altLang="zh-CN" sz="1400" b="1" dirty="0">
                <a:latin typeface="+mn-ea"/>
                <a:ea typeface="+mn-ea"/>
              </a:rPr>
              <a:t>TLB</a:t>
            </a:r>
            <a:r>
              <a:rPr lang="zh-CN" altLang="en-US" sz="1400" b="1" dirty="0">
                <a:latin typeface="+mn-ea"/>
                <a:ea typeface="+mn-ea"/>
              </a:rPr>
              <a:t>项被替换），数据已经调入</a:t>
            </a:r>
            <a:r>
              <a:rPr lang="en-US" altLang="zh-CN" sz="1400" b="1" dirty="0">
                <a:latin typeface="+mn-ea"/>
                <a:ea typeface="+mn-ea"/>
              </a:rPr>
              <a:t>Cache</a:t>
            </a:r>
            <a:r>
              <a:rPr lang="zh-CN" altLang="en-US" sz="1400" b="1" dirty="0">
                <a:latin typeface="+mn-ea"/>
                <a:ea typeface="+mn-ea"/>
              </a:rPr>
              <a:t>；不会，页装入主存→</a:t>
            </a:r>
            <a:r>
              <a:rPr lang="en-US" altLang="zh-CN" sz="1400" b="1" dirty="0">
                <a:latin typeface="+mn-ea"/>
                <a:ea typeface="+mn-ea"/>
              </a:rPr>
              <a:t>PTE</a:t>
            </a:r>
            <a:r>
              <a:rPr lang="zh-CN" altLang="en-US" sz="1400" b="1" dirty="0">
                <a:latin typeface="+mn-ea"/>
                <a:ea typeface="+mn-ea"/>
              </a:rPr>
              <a:t>有效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装入位</a:t>
            </a:r>
            <a:r>
              <a:rPr lang="en-US" altLang="zh-CN" sz="1400" b="1" dirty="0">
                <a:latin typeface="+mn-ea"/>
                <a:ea typeface="+mn-ea"/>
              </a:rPr>
              <a:t>=1)→TLB</a:t>
            </a:r>
            <a:r>
              <a:rPr lang="zh-CN" altLang="en-US" sz="1400" b="1" dirty="0">
                <a:latin typeface="+mn-ea"/>
                <a:ea typeface="+mn-ea"/>
              </a:rPr>
              <a:t>命中，不可能发生缺页现象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705" y="2852936"/>
            <a:ext cx="8785225" cy="15920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解：</a:t>
            </a:r>
            <a:r>
              <a:rPr lang="zh-CN" altLang="en-US" sz="2000" b="1" dirty="0">
                <a:latin typeface="宋体" panose="02010600030101010101" pitchFamily="2" charset="-122"/>
              </a:rPr>
              <a:t>⑴</a:t>
            </a:r>
            <a:r>
              <a:rPr lang="en-US" altLang="zh-CN" sz="2000" b="1" i="1" dirty="0"/>
              <a:t>T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2Tc        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</a:t>
            </a: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⑵</a:t>
            </a:r>
            <a:r>
              <a:rPr lang="en-US" altLang="zh-CN" sz="2000" b="1" i="1" dirty="0"/>
              <a:t>T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  <a:ea typeface="+mn-ea"/>
              </a:rPr>
              <a:t>≥</a:t>
            </a:r>
            <a:r>
              <a:rPr lang="en-US" altLang="zh-CN" sz="2000" b="1" dirty="0">
                <a:latin typeface="宋体" panose="02010600030101010101" pitchFamily="2" charset="-122"/>
              </a:rPr>
              <a:t>(1Tc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3Tc)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5Tc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ITLB/DTLB</a:t>
            </a:r>
            <a:r>
              <a:rPr lang="zh-CN" altLang="en-US" sz="1800" b="1" dirty="0">
                <a:latin typeface="宋体" panose="02010600030101010101" pitchFamily="2" charset="-122"/>
              </a:rPr>
              <a:t>可能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有替换</a:t>
            </a:r>
            <a:r>
              <a:rPr lang="zh-CN" altLang="en-US" sz="1800" b="1" dirty="0">
                <a:latin typeface="宋体" panose="02010600030101010101" pitchFamily="2" charset="-122"/>
              </a:rPr>
              <a:t>操作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  ⑶</a:t>
            </a:r>
            <a:r>
              <a:rPr lang="en-US" altLang="zh-CN" sz="2000" b="1" i="1" dirty="0"/>
              <a:t>T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(1Tc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6Tc)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8Tc 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</a:rPr>
              <a:t>L1$</a:t>
            </a:r>
            <a:r>
              <a:rPr lang="zh-CN" altLang="en-US" sz="1600" b="1" dirty="0">
                <a:latin typeface="宋体" panose="02010600030101010101" pitchFamily="2" charset="-122"/>
              </a:rPr>
              <a:t>可能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有替换</a:t>
            </a:r>
            <a:r>
              <a:rPr lang="zh-CN" altLang="en-US" sz="1600" b="1" dirty="0">
                <a:latin typeface="宋体" panose="02010600030101010101" pitchFamily="2" charset="-122"/>
              </a:rPr>
              <a:t>操作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宋体" panose="02010600030101010101" pitchFamily="2" charset="-122"/>
              </a:rPr>
              <a:t>⑷</a:t>
            </a:r>
            <a:r>
              <a:rPr lang="en-US" altLang="zh-CN" sz="2000" b="1" i="1" dirty="0"/>
              <a:t>T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宋体" panose="02010600030101010101" pitchFamily="2" charset="-122"/>
              </a:rPr>
              <a:t>(1Tc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3Tc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80Tc)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(1Tc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6Tc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20Tc)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111Tc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214282" y="291513"/>
            <a:ext cx="8686800" cy="62083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ctr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第五章课后复习思考题</a:t>
            </a:r>
          </a:p>
          <a:p>
            <a:pPr marL="363855" indent="-363855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⑴层次结构存储系统的产生原因是什么？为什么只有两个存储层次？不同层间信息交换单位大小为何不相同？</a:t>
            </a:r>
          </a:p>
          <a:p>
            <a:pPr marL="363855" indent="-363855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⑵如何实现组相联按地址并行查找？写一次法写策略的特征是什么？</a:t>
            </a:r>
          </a:p>
          <a:p>
            <a:pPr marL="363855" indent="-363855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⑶试画出采用读失效优先于写、尽早重启方案的非阻塞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结构图。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63855" indent="-363855">
              <a:lnSpc>
                <a:spcPct val="11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⑷</a:t>
            </a:r>
            <a:r>
              <a:rPr lang="zh-CN" altLang="en-US" sz="2000" b="1" dirty="0">
                <a:latin typeface="宋体" panose="02010600030101010101" pitchFamily="2" charset="-122"/>
              </a:rPr>
              <a:t>虚存与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的实现技术有何异同？虚存访问的全过程有哪些环节？</a:t>
            </a:r>
          </a:p>
          <a:p>
            <a:pPr marL="271780" indent="-271780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⑸若页式虚存的页大小为</a:t>
            </a:r>
            <a:r>
              <a:rPr lang="en-US" altLang="zh-CN" sz="2000" b="1" dirty="0">
                <a:latin typeface="宋体" panose="02010600030101010101" pitchFamily="2" charset="-122"/>
              </a:rPr>
              <a:t>4KB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有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行，采用全相联映射、</a:t>
            </a:r>
            <a:r>
              <a:rPr lang="en-US" altLang="zh-CN" sz="2000" b="1" dirty="0">
                <a:latin typeface="宋体" panose="02010600030101010101" pitchFamily="2" charset="-122"/>
              </a:rPr>
              <a:t>LRU</a:t>
            </a:r>
            <a:r>
              <a:rPr lang="zh-CN" altLang="en-US" sz="2000" b="1" dirty="0">
                <a:latin typeface="宋体" panose="02010600030101010101" pitchFamily="2" charset="-122"/>
              </a:rPr>
              <a:t>替换算法。页表及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的初态如下，访问地址流为</a:t>
            </a:r>
            <a:r>
              <a:rPr lang="en-US" altLang="zh-CN" sz="2000" b="1" dirty="0">
                <a:latin typeface="宋体" panose="02010600030101010101" pitchFamily="2" charset="-122"/>
              </a:rPr>
              <a:t>4669,2227,</a:t>
            </a:r>
          </a:p>
          <a:p>
            <a:pPr marL="271780" indent="-271780">
              <a:lnSpc>
                <a:spcPct val="11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13916,34587,48870, 12608,49225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271780" indent="-271780"/>
            <a:endParaRPr lang="en-US" altLang="zh-CN" sz="1800" b="1" dirty="0">
              <a:latin typeface="宋体" panose="02010600030101010101" pitchFamily="2" charset="-122"/>
            </a:endParaRPr>
          </a:p>
          <a:p>
            <a:pPr marL="271780" indent="-271780"/>
            <a:endParaRPr lang="en-US" altLang="zh-CN" sz="1800" b="1" dirty="0">
              <a:latin typeface="宋体" panose="02010600030101010101" pitchFamily="2" charset="-122"/>
            </a:endParaRPr>
          </a:p>
          <a:p>
            <a:pPr marL="271780" indent="-271780"/>
            <a:endParaRPr lang="en-US" altLang="zh-CN" sz="1600" b="1" dirty="0">
              <a:latin typeface="宋体" panose="02010600030101010101" pitchFamily="2" charset="-122"/>
            </a:endParaRPr>
          </a:p>
          <a:p>
            <a:pPr marL="363855" indent="-363855">
              <a:lnSpc>
                <a:spcPct val="110000"/>
              </a:lnSpc>
              <a:spcBef>
                <a:spcPts val="90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 a)</a:t>
            </a:r>
            <a:r>
              <a:rPr lang="zh-CN" altLang="en-US" sz="2000" b="1" dirty="0">
                <a:latin typeface="宋体" panose="02010600030101010101" pitchFamily="2" charset="-122"/>
              </a:rPr>
              <a:t>给出访问后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内容，及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、页表命中次数。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63855" indent="-363855">
              <a:lnSpc>
                <a:spcPct val="11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b)</a:t>
            </a:r>
            <a:r>
              <a:rPr lang="zh-CN" altLang="en-US" sz="2000" b="1" dirty="0">
                <a:latin typeface="宋体" panose="02010600030101010101" pitchFamily="2" charset="-122"/>
              </a:rPr>
              <a:t>若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采用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路组相联映射，初态如右表所示，</a:t>
            </a:r>
          </a:p>
          <a:p>
            <a:pPr marL="363855" indent="-363855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latin typeface="宋体" panose="02010600030101010101" pitchFamily="2" charset="-122"/>
              </a:rPr>
              <a:t>给出访问后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内容，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及</a:t>
            </a: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、页表命中次数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</a:p>
          <a:p>
            <a:pPr marL="363855" indent="-363855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⑹相对于用硬件处理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缺失，</a:t>
            </a:r>
            <a:r>
              <a:rPr lang="en-US" altLang="zh-CN" sz="2000" b="1" dirty="0">
                <a:latin typeface="宋体" panose="02010600030101010101" pitchFamily="2" charset="-122"/>
              </a:rPr>
              <a:t>TLB</a:t>
            </a:r>
            <a:r>
              <a:rPr lang="zh-CN" altLang="en-US" sz="2000" b="1" dirty="0">
                <a:latin typeface="宋体" panose="02010600030101010101" pitchFamily="2" charset="-122"/>
              </a:rPr>
              <a:t>缺失用软件处理时的性能差别有哪些？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63855" indent="-363855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⑺优化</a:t>
            </a:r>
            <a:r>
              <a:rPr lang="en-US" altLang="zh-CN" sz="2000" b="1" dirty="0">
                <a:latin typeface="宋体" panose="02010600030101010101" pitchFamily="2" charset="-122"/>
              </a:rPr>
              <a:t>VM</a:t>
            </a:r>
            <a:r>
              <a:rPr lang="zh-CN" altLang="en-US" sz="2000" b="1" dirty="0">
                <a:latin typeface="宋体" panose="02010600030101010101" pitchFamily="2" charset="-122"/>
              </a:rPr>
              <a:t>性能的方法有哪些？虚存保护的种类、原理是什么？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63855" indent="-363855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⑻</a:t>
            </a:r>
            <a:r>
              <a:rPr lang="en-US" altLang="zh-CN" sz="2000" b="1" dirty="0">
                <a:latin typeface="宋体" panose="02010600030101010101" pitchFamily="2" charset="-122"/>
              </a:rPr>
              <a:t>Pentium</a:t>
            </a:r>
            <a:r>
              <a:rPr lang="zh-CN" altLang="en-US" sz="2000" b="1" dirty="0">
                <a:latin typeface="宋体" panose="02010600030101010101" pitchFamily="2" charset="-122"/>
              </a:rPr>
              <a:t>如何实现虚存保护的？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44208" y="2854454"/>
          <a:ext cx="2520280" cy="12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行号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3528" y="3553472"/>
          <a:ext cx="5976664" cy="7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虚页号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装入位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51193" y="4079369"/>
          <a:ext cx="2520280" cy="12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行号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68</a:t>
            </a:fld>
            <a:endParaRPr lang="en-US" altLang="zh-CN"/>
          </a:p>
        </p:txBody>
      </p:sp>
      <p:sp>
        <p:nvSpPr>
          <p:cNvPr id="15" name="Text Box 10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7315" y="260985"/>
            <a:ext cx="4607560" cy="5855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※附录</a:t>
            </a:r>
            <a:r>
              <a:rPr lang="en-US" altLang="zh-CN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：程序组成基础</a:t>
            </a:r>
            <a:endParaRPr lang="en-US" altLang="zh-CN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程序示例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  <a:endParaRPr lang="en-US" altLang="zh-CN" sz="20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程序结构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  <a:endParaRPr lang="en-US" altLang="zh-CN" sz="2200" b="1" u="none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u="none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程序地址组成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</a:p>
          <a:p>
            <a:pPr marL="0" indent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u="none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程序地址空间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</a:p>
          <a:p>
            <a:pPr marL="0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</a:rPr>
              <a:t>程序的组成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</a:p>
          <a:p>
            <a:pPr marL="0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u="none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程序的存放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  <a:endParaRPr lang="zh-CN" altLang="en-US" sz="2200" b="1" u="none" dirty="0">
              <a:solidFill>
                <a:schemeClr val="accent2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24281" y="3302635"/>
            <a:ext cx="7164000" cy="28829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71780" indent="-2717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引子：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代码不能修改、数据不能执行，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进程内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间需共享，对</a:t>
            </a:r>
            <a:r>
              <a:rPr lang="zh-CN" altLang="en-US" sz="1600" b="1" dirty="0">
                <a:latin typeface="+mn-ea"/>
                <a:ea typeface="+mn-ea"/>
              </a:rPr>
              <a:t>程序结构的要求？</a:t>
            </a:r>
            <a:endParaRPr lang="zh-CN" altLang="en-US" sz="1600" b="1" baseline="-160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5" name="矩形 44"/>
          <p:cNvSpPr/>
          <p:nvPr>
            <p:custDataLst>
              <p:tags r:id="rId3"/>
            </p:custDataLst>
          </p:nvPr>
        </p:nvSpPr>
        <p:spPr>
          <a:xfrm>
            <a:off x="1931035" y="3597910"/>
            <a:ext cx="7128510" cy="2414572"/>
          </a:xfrm>
          <a:prstGeom prst="rect">
            <a:avLst/>
          </a:prstGeom>
        </p:spPr>
        <p:txBody>
          <a:bodyPr wrap="square" tIns="4699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</a:rPr>
              <a:t>由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多种段</a:t>
            </a:r>
            <a:r>
              <a:rPr lang="zh-CN" altLang="en-US" sz="2200" b="1" dirty="0">
                <a:latin typeface="宋体" panose="02010600030101010101" pitchFamily="2" charset="-122"/>
              </a:rPr>
              <a:t>组成，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每种段可有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多个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sz="2200" b="1" dirty="0">
                <a:latin typeface="宋体" panose="02010600030101010101" pitchFamily="2" charset="-122"/>
              </a:rPr>
              <a:t>各个段访问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权限不同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   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程序地址＝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&lt;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段号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200" b="1" dirty="0">
                <a:latin typeface="+mn-lt"/>
                <a:sym typeface="+mn-ea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段内地址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&gt;  </a:t>
            </a:r>
            <a:r>
              <a:rPr lang="en-US" altLang="zh-CN" sz="2200" b="1" spc="500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←段内地址从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开始</a:t>
            </a:r>
            <a:endParaRPr lang="zh-CN" altLang="en-US" sz="22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                     </a:t>
            </a:r>
            <a:r>
              <a:rPr lang="en-US" altLang="zh-CN" sz="1800" dirty="0">
                <a:latin typeface="宋体" panose="02010600030101010101" pitchFamily="2" charset="-122"/>
                <a:sym typeface="+mn-ea"/>
              </a:rPr>
              <a:t>└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  <a:sym typeface="+mn-ea"/>
              </a:rPr>
              <a:t>或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段首地址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如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=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段号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…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0)</a:t>
            </a:r>
            <a:endParaRPr lang="en-US" altLang="zh-CN" sz="18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大小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即段号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段内地址位数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固定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←便于</a:t>
            </a:r>
            <a:r>
              <a:rPr lang="zh-CN" sz="1600" b="1" dirty="0">
                <a:latin typeface="宋体" panose="02010600030101010101" pitchFamily="2" charset="-122"/>
                <a:sym typeface="+mn-ea"/>
              </a:rPr>
              <a:t>系统级管理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程序内容＋段管理表</a:t>
            </a:r>
            <a:r>
              <a:rPr lang="en-US" altLang="zh-CN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←段长</a:t>
            </a:r>
            <a:r>
              <a:rPr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可变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面向存储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)</a:t>
            </a:r>
            <a:endParaRPr lang="zh-CN" altLang="en-US" sz="16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程序头表</a:t>
            </a:r>
            <a:r>
              <a:rPr lang="zh-CN" altLang="en-US" sz="2200" b="1" dirty="0">
                <a:uFillTx/>
                <a:latin typeface="宋体" panose="02010600030101010101" pitchFamily="2" charset="-122"/>
                <a:sym typeface="+mn-ea"/>
              </a:rPr>
              <a:t>＋程序内容</a:t>
            </a:r>
            <a:r>
              <a:rPr lang="en-US" altLang="zh-CN" sz="2200" b="1" dirty="0">
                <a:uFillTx/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←头表项含程序地址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-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文件地址映射</a:t>
            </a:r>
            <a:endParaRPr lang="zh-CN" altLang="en-US" sz="1600" b="1" dirty="0">
              <a:solidFill>
                <a:schemeClr val="tx1"/>
              </a:solidFill>
              <a:uFillTx/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24280" y="2927350"/>
            <a:ext cx="5186045" cy="28829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71780" indent="-2717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程序中为何要设置程序地址</a:t>
            </a:r>
            <a:r>
              <a:rPr lang="zh-CN" altLang="en-US" sz="1600" b="1" dirty="0">
                <a:latin typeface="+mn-ea"/>
                <a:ea typeface="+mn-ea"/>
              </a:rPr>
              <a:t>？单元长度是多少？</a:t>
            </a:r>
            <a:endParaRPr lang="zh-CN" altLang="en-US" sz="1600" b="1" baseline="-160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97955" y="2916000"/>
            <a:ext cx="2376000" cy="28829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271780" indent="-2717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  <a:ea typeface="+mn-ea"/>
              </a:rPr>
              <a:t>跳转指令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  <a:ea typeface="+mn-ea"/>
              </a:rPr>
              <a:t>&amp;</a:t>
            </a:r>
            <a:r>
              <a:rPr lang="zh-CN" altLang="en-US" sz="1400" b="1" dirty="0">
                <a:solidFill>
                  <a:schemeClr val="tx1"/>
                </a:solidFill>
                <a:latin typeface="+mn-ea"/>
                <a:ea typeface="+mn-ea"/>
              </a:rPr>
              <a:t>数据访问，同主存</a:t>
            </a:r>
            <a:endParaRPr lang="zh-CN" altLang="en-US" sz="1400" b="1" baseline="-16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28725" y="828040"/>
            <a:ext cx="3532505" cy="1961515"/>
            <a:chOff x="2726" y="3112"/>
            <a:chExt cx="5563" cy="3089"/>
          </a:xfrm>
        </p:grpSpPr>
        <p:sp>
          <p:nvSpPr>
            <p:cNvPr id="18" name="Text Box 3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26" y="3736"/>
              <a:ext cx="1928" cy="226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36195" tIns="0" rIns="0" bIns="0">
              <a:noAutofit/>
            </a:bodyPr>
            <a:lstStyle/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latin typeface="宋体" panose="02010600030101010101" pitchFamily="2" charset="-122"/>
                  <a:sym typeface="+mn-ea"/>
                </a:rPr>
                <a:t>C</a:t>
              </a:r>
              <a:r>
                <a:rPr lang="zh-CN" altLang="en-US" sz="1400" b="1" dirty="0">
                  <a:latin typeface="宋体" panose="02010600030101010101" pitchFamily="2" charset="-122"/>
                  <a:sym typeface="+mn-ea"/>
                </a:rPr>
                <a:t>语言程序</a:t>
              </a:r>
              <a:r>
                <a:rPr lang="en-US" altLang="zh-CN" sz="1400" b="1" dirty="0">
                  <a:latin typeface="宋体" panose="02010600030101010101" pitchFamily="2" charset="-122"/>
                  <a:sym typeface="+mn-ea"/>
                </a:rPr>
                <a:t>:</a:t>
              </a:r>
              <a:endParaRPr lang="zh-CN" altLang="en-US" sz="1400" b="1" dirty="0">
                <a:latin typeface="宋体" panose="02010600030101010101" pitchFamily="2" charset="-122"/>
                <a:sym typeface="+mn-ea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latin typeface="宋体" panose="02010600030101010101" pitchFamily="2" charset="-122"/>
                </a:rPr>
                <a:t>void main(){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latin typeface="宋体" panose="02010600030101010101" pitchFamily="2" charset="-122"/>
                </a:rPr>
                <a:t>  int x,b,y;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latin typeface="宋体" panose="02010600030101010101" pitchFamily="2" charset="-122"/>
                </a:rPr>
                <a:t>  if (x==0)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latin typeface="宋体" panose="02010600030101010101" pitchFamily="2" charset="-122"/>
                </a:rPr>
                <a:t>     y=b;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latin typeface="宋体" panose="02010600030101010101" pitchFamily="2" charset="-122"/>
                </a:rPr>
                <a:t>  else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latin typeface="宋体" panose="02010600030101010101" pitchFamily="2" charset="-122"/>
                </a:rPr>
                <a:t>     y=b+2;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latin typeface="宋体" panose="02010600030101010101" pitchFamily="2" charset="-122"/>
                </a:rPr>
                <a:t>}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647" y="3112"/>
              <a:ext cx="3642" cy="3089"/>
              <a:chOff x="4082" y="5146"/>
              <a:chExt cx="3642" cy="3089"/>
            </a:xfrm>
          </p:grpSpPr>
          <p:sp>
            <p:nvSpPr>
              <p:cNvPr id="21" name="Text Box 36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762" y="5514"/>
                <a:ext cx="2154" cy="272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square" lIns="36195" tIns="10800" rIns="36195" bIns="1080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R[1]</a:t>
                </a:r>
                <a:r>
                  <a:rPr lang="zh-CN" altLang="en-US" sz="1400" b="1" dirty="0">
                    <a:latin typeface="宋体" panose="02010600030101010101" pitchFamily="2" charset="-122"/>
                  </a:rPr>
                  <a:t>←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M[</a:t>
                </a:r>
                <a:r>
                  <a:rPr lang="en-US" altLang="zh-CN" sz="1400" b="1" dirty="0">
                    <a:solidFill>
                      <a:srgbClr val="0070C0"/>
                    </a:solidFill>
                    <a:latin typeface="宋体" panose="02010600030101010101" pitchFamily="2" charset="-122"/>
                  </a:rPr>
                  <a:t>1000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]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R[2]</a:t>
                </a:r>
                <a:r>
                  <a:rPr lang="zh-CN" altLang="en-US" sz="1400" b="1" dirty="0">
                    <a:latin typeface="宋体" panose="02010600030101010101" pitchFamily="2" charset="-122"/>
                    <a:sym typeface="+mn-ea"/>
                  </a:rPr>
                  <a:t>←</a:t>
                </a:r>
                <a:r>
                  <a:rPr lang="en-US" altLang="zh-CN" sz="1400" b="1" dirty="0">
                    <a:latin typeface="宋体" panose="02010600030101010101" pitchFamily="2" charset="-122"/>
                    <a:sym typeface="+mn-ea"/>
                  </a:rPr>
                  <a:t>M[</a:t>
                </a:r>
                <a:r>
                  <a:rPr lang="en-US" altLang="zh-CN" sz="1400" b="1" dirty="0">
                    <a:solidFill>
                      <a:srgbClr val="0070C0"/>
                    </a:solidFill>
                    <a:latin typeface="宋体" panose="02010600030101010101" pitchFamily="2" charset="-122"/>
                    <a:sym typeface="+mn-ea"/>
                  </a:rPr>
                  <a:t>1001</a:t>
                </a:r>
                <a:r>
                  <a:rPr lang="en-US" altLang="zh-CN" sz="1400" b="1" dirty="0">
                    <a:latin typeface="宋体" panose="02010600030101010101" pitchFamily="2" charset="-122"/>
                    <a:sym typeface="+mn-ea"/>
                  </a:rPr>
                  <a:t>]</a:t>
                </a:r>
                <a:endParaRPr lang="en-US" altLang="zh-CN" sz="1400" b="1" dirty="0">
                  <a:latin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  <a:sym typeface="+mn-ea"/>
                  </a:rPr>
                  <a:t>JNE R[1], 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宋体" panose="02010600030101010101" pitchFamily="2" charset="-122"/>
                    <a:sym typeface="+mn-ea"/>
                  </a:rPr>
                  <a:t>0004</a:t>
                </a:r>
                <a:endParaRPr lang="en-US" altLang="zh-CN" sz="1400" b="1" dirty="0">
                  <a:latin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  <a:sym typeface="+mn-ea"/>
                  </a:rPr>
                  <a:t>R[2]</a:t>
                </a:r>
                <a:r>
                  <a:rPr lang="zh-CN" altLang="en-US" sz="1400" b="1" dirty="0">
                    <a:latin typeface="宋体" panose="02010600030101010101" pitchFamily="2" charset="-122"/>
                  </a:rPr>
                  <a:t>←</a:t>
                </a:r>
                <a:r>
                  <a:rPr lang="en-US" altLang="zh-CN" sz="1400" b="1" dirty="0">
                    <a:latin typeface="宋体" panose="02010600030101010101" pitchFamily="2" charset="-122"/>
                    <a:sym typeface="+mn-ea"/>
                  </a:rPr>
                  <a:t>R[2]</a:t>
                </a:r>
                <a:r>
                  <a:rPr lang="en-US" sz="1400" b="1" dirty="0">
                    <a:latin typeface="宋体" panose="02010600030101010101" pitchFamily="2" charset="-122"/>
                  </a:rPr>
                  <a:t>+2</a:t>
                </a:r>
                <a:endParaRPr lang="en-US" altLang="zh-CN" sz="1400" b="1" dirty="0">
                  <a:latin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M[</a:t>
                </a:r>
                <a:r>
                  <a:rPr lang="en-US" altLang="zh-CN" sz="1400" b="1" dirty="0">
                    <a:solidFill>
                      <a:srgbClr val="0070C0"/>
                    </a:solidFill>
                    <a:latin typeface="宋体" panose="02010600030101010101" pitchFamily="2" charset="-122"/>
                  </a:rPr>
                  <a:t>1002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]</a:t>
                </a:r>
                <a:r>
                  <a:rPr lang="zh-CN" altLang="en-US" sz="1400" b="1" dirty="0">
                    <a:latin typeface="宋体" panose="02010600030101010101" pitchFamily="2" charset="-122"/>
                  </a:rPr>
                  <a:t>←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R[2]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HALT(</a:t>
                </a:r>
                <a:r>
                  <a:rPr lang="zh-CN" altLang="en-US" sz="1400" b="1" dirty="0">
                    <a:latin typeface="宋体" panose="02010600030101010101" pitchFamily="2" charset="-122"/>
                  </a:rPr>
                  <a:t>程序结束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 x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 b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</a:rPr>
                  <a:t> y</a:t>
                </a:r>
              </a:p>
            </p:txBody>
          </p:sp>
          <p:cxnSp>
            <p:nvCxnSpPr>
              <p:cNvPr id="22" name="直接连接符 21"/>
              <p:cNvCxnSpPr/>
              <p:nvPr>
                <p:custDataLst>
                  <p:tags r:id="rId26"/>
                </p:custDataLst>
              </p:nvPr>
            </p:nvCxnSpPr>
            <p:spPr bwMode="auto">
              <a:xfrm>
                <a:off x="4762" y="5828"/>
                <a:ext cx="215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右大括号 22"/>
              <p:cNvSpPr/>
              <p:nvPr>
                <p:custDataLst>
                  <p:tags r:id="rId27"/>
                </p:custDataLst>
              </p:nvPr>
            </p:nvSpPr>
            <p:spPr>
              <a:xfrm>
                <a:off x="6973" y="7370"/>
                <a:ext cx="113" cy="794"/>
              </a:xfrm>
              <a:prstGeom prst="rightBrace">
                <a:avLst/>
              </a:prstGeom>
              <a:noFill/>
              <a:ln w="952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右大括号 23"/>
              <p:cNvSpPr/>
              <p:nvPr>
                <p:custDataLst>
                  <p:tags r:id="rId28"/>
                </p:custDataLst>
              </p:nvPr>
            </p:nvSpPr>
            <p:spPr>
              <a:xfrm>
                <a:off x="6973" y="5556"/>
                <a:ext cx="113" cy="1701"/>
              </a:xfrm>
              <a:prstGeom prst="rightBrace">
                <a:avLst/>
              </a:prstGeom>
              <a:noFill/>
              <a:ln w="952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044" y="6181"/>
                <a:ext cx="680" cy="1814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 lIns="0" tIns="36195" rIns="0" bIns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代码</a:t>
                </a:r>
              </a:p>
              <a:p>
                <a:pPr algn="ctr">
                  <a:lnSpc>
                    <a:spcPct val="90000"/>
                  </a:lnSpc>
                </a:pPr>
                <a:endPara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ctr">
                  <a:lnSpc>
                    <a:spcPct val="90000"/>
                  </a:lnSpc>
                </a:pPr>
                <a:endPara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ctr">
                  <a:lnSpc>
                    <a:spcPct val="90000"/>
                  </a:lnSpc>
                </a:pPr>
                <a:endPara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ctr">
                  <a:lnSpc>
                    <a:spcPct val="9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数据</a:t>
                </a:r>
              </a:p>
            </p:txBody>
          </p:sp>
          <p:sp>
            <p:nvSpPr>
              <p:cNvPr id="26" name="Text Box 3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082" y="5514"/>
                <a:ext cx="680" cy="272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wrap="square" lIns="36195" tIns="10800" rIns="36195" bIns="1080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b="1" dirty="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0000</a:t>
                </a:r>
                <a:endPara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b="1" dirty="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0001</a:t>
                </a:r>
                <a:endPara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solidFill>
                      <a:srgbClr val="C00000"/>
                    </a:solidFill>
                    <a:latin typeface="宋体" panose="02010600030101010101" pitchFamily="2" charset="-122"/>
                    <a:sym typeface="+mn-ea"/>
                  </a:rPr>
                  <a:t>0002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b="1" dirty="0">
                    <a:solidFill>
                      <a:srgbClr val="C00000"/>
                    </a:solidFill>
                    <a:latin typeface="宋体" panose="02010600030101010101" pitchFamily="2" charset="-122"/>
                    <a:sym typeface="+mn-ea"/>
                  </a:rPr>
                  <a:t>0003</a:t>
                </a:r>
                <a:endPara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b="1" dirty="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0004</a:t>
                </a:r>
                <a:endPara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400" b="1" dirty="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0005</a:t>
                </a:r>
                <a:endParaRPr lang="en-US" altLang="zh-CN" sz="1400" b="1" dirty="0">
                  <a:latin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solidFill>
                      <a:srgbClr val="0070C0"/>
                    </a:solidFill>
                    <a:latin typeface="宋体" panose="02010600030101010101" pitchFamily="2" charset="-122"/>
                  </a:rPr>
                  <a:t>1000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solidFill>
                      <a:srgbClr val="0070C0"/>
                    </a:solidFill>
                    <a:latin typeface="宋体" panose="02010600030101010101" pitchFamily="2" charset="-122"/>
                  </a:rPr>
                  <a:t>1001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solidFill>
                      <a:srgbClr val="0070C0"/>
                    </a:solidFill>
                    <a:latin typeface="宋体" panose="02010600030101010101" pitchFamily="2" charset="-122"/>
                  </a:rPr>
                  <a:t>1002</a:t>
                </a:r>
              </a:p>
            </p:txBody>
          </p:sp>
          <p:cxnSp>
            <p:nvCxnSpPr>
              <p:cNvPr id="27" name="直接连接符 26"/>
              <p:cNvCxnSpPr/>
              <p:nvPr>
                <p:custDataLst>
                  <p:tags r:id="rId31"/>
                </p:custDataLst>
              </p:nvPr>
            </p:nvCxnSpPr>
            <p:spPr bwMode="auto">
              <a:xfrm>
                <a:off x="4762" y="6120"/>
                <a:ext cx="215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直接连接符 38"/>
              <p:cNvCxnSpPr/>
              <p:nvPr>
                <p:custDataLst>
                  <p:tags r:id="rId32"/>
                </p:custDataLst>
              </p:nvPr>
            </p:nvCxnSpPr>
            <p:spPr bwMode="auto">
              <a:xfrm>
                <a:off x="4762" y="6423"/>
                <a:ext cx="215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直接连接符 39"/>
              <p:cNvCxnSpPr/>
              <p:nvPr>
                <p:custDataLst>
                  <p:tags r:id="rId33"/>
                </p:custDataLst>
              </p:nvPr>
            </p:nvCxnSpPr>
            <p:spPr bwMode="auto">
              <a:xfrm>
                <a:off x="4762" y="6722"/>
                <a:ext cx="215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直接连接符 40"/>
              <p:cNvCxnSpPr/>
              <p:nvPr>
                <p:custDataLst>
                  <p:tags r:id="rId34"/>
                </p:custDataLst>
              </p:nvPr>
            </p:nvCxnSpPr>
            <p:spPr bwMode="auto">
              <a:xfrm>
                <a:off x="4762" y="7024"/>
                <a:ext cx="215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直接连接符 41"/>
              <p:cNvCxnSpPr/>
              <p:nvPr>
                <p:custDataLst>
                  <p:tags r:id="rId35"/>
                </p:custDataLst>
              </p:nvPr>
            </p:nvCxnSpPr>
            <p:spPr bwMode="auto">
              <a:xfrm>
                <a:off x="4762" y="7351"/>
                <a:ext cx="215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直接连接符 42"/>
              <p:cNvCxnSpPr/>
              <p:nvPr>
                <p:custDataLst>
                  <p:tags r:id="rId36"/>
                </p:custDataLst>
              </p:nvPr>
            </p:nvCxnSpPr>
            <p:spPr bwMode="auto">
              <a:xfrm>
                <a:off x="4762" y="7640"/>
                <a:ext cx="215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接连接符 43"/>
              <p:cNvCxnSpPr/>
              <p:nvPr>
                <p:custDataLst>
                  <p:tags r:id="rId37"/>
                </p:custDataLst>
              </p:nvPr>
            </p:nvCxnSpPr>
            <p:spPr bwMode="auto">
              <a:xfrm>
                <a:off x="4762" y="7946"/>
                <a:ext cx="215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Text Box 36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149" y="5146"/>
                <a:ext cx="2736" cy="34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 lIns="36195" tIns="0" rIns="36195" bIns="0" anchor="ctr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    </a:t>
                </a:r>
                <a:r>
                  <a:rPr lang="zh-CN" altLang="en-US" sz="1400" b="1" dirty="0">
                    <a:latin typeface="宋体" panose="02010600030101010101" pitchFamily="2" charset="-122"/>
                  </a:rPr>
                  <a:t>程序内容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334000" y="1151255"/>
            <a:ext cx="864235" cy="1224280"/>
            <a:chOff x="11225" y="1587"/>
            <a:chExt cx="1361" cy="1928"/>
          </a:xfrm>
        </p:grpSpPr>
        <p:sp>
          <p:nvSpPr>
            <p:cNvPr id="48" name="Text Box 127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1225" y="1587"/>
              <a:ext cx="1361" cy="4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spc="-100" dirty="0">
                  <a:latin typeface="宋体" panose="02010600030101010101" pitchFamily="2" charset="-122"/>
                </a:rPr>
                <a:t>代码段</a:t>
              </a:r>
              <a:r>
                <a:rPr lang="en-US" altLang="zh-CN" sz="1400" b="1" u="none" spc="-1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49" name="Text Box 12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5" y="2835"/>
              <a:ext cx="1361" cy="3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spc="-100" dirty="0">
                  <a:latin typeface="宋体" panose="02010600030101010101" pitchFamily="2" charset="-122"/>
                </a:rPr>
                <a:t>代码段</a:t>
              </a:r>
              <a:r>
                <a:rPr lang="en-US" altLang="zh-CN" sz="1400" b="1" u="none" spc="-1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0" name="Text Box 12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5" y="2041"/>
              <a:ext cx="1361" cy="3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spc="-100" dirty="0">
                  <a:latin typeface="宋体" panose="02010600030101010101" pitchFamily="2" charset="-122"/>
                </a:rPr>
                <a:t>数据段</a:t>
              </a:r>
              <a:r>
                <a:rPr lang="en-US" altLang="zh-CN" sz="1400" b="1" u="none" spc="-1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51" name="Text Box 12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5" y="2494"/>
              <a:ext cx="1361" cy="28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spc="-100" dirty="0">
                  <a:latin typeface="宋体" panose="02010600030101010101" pitchFamily="2" charset="-122"/>
                </a:rPr>
                <a:t>数据段</a:t>
              </a:r>
              <a:r>
                <a:rPr lang="en-US" altLang="zh-CN" sz="1400" b="1" u="none" spc="-1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2" name="Text Box 12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5" y="3175"/>
              <a:ext cx="1361" cy="34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spc="-100" dirty="0">
                  <a:latin typeface="宋体" panose="02010600030101010101" pitchFamily="2" charset="-122"/>
                </a:rPr>
                <a:t>堆栈段</a:t>
              </a:r>
              <a:r>
                <a:rPr lang="en-US" altLang="zh-CN" sz="1400" b="1" u="none" spc="-100" dirty="0">
                  <a:latin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3" name="直接连接符 52"/>
            <p:cNvCxnSpPr/>
            <p:nvPr>
              <p:custDataLst>
                <p:tags r:id="rId22"/>
              </p:custDataLst>
            </p:nvPr>
          </p:nvCxnSpPr>
          <p:spPr bwMode="auto">
            <a:xfrm>
              <a:off x="11225" y="2381"/>
              <a:ext cx="0" cy="4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>
              <p:custDataLst>
                <p:tags r:id="rId23"/>
              </p:custDataLst>
            </p:nvPr>
          </p:nvCxnSpPr>
          <p:spPr bwMode="auto">
            <a:xfrm>
              <a:off x="12586" y="2381"/>
              <a:ext cx="0" cy="4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组合 54"/>
          <p:cNvGrpSpPr/>
          <p:nvPr/>
        </p:nvGrpSpPr>
        <p:grpSpPr>
          <a:xfrm>
            <a:off x="4973955" y="935355"/>
            <a:ext cx="1223645" cy="1764030"/>
            <a:chOff x="10658" y="1247"/>
            <a:chExt cx="1927" cy="2778"/>
          </a:xfrm>
        </p:grpSpPr>
        <p:sp>
          <p:nvSpPr>
            <p:cNvPr id="56" name="Text Box 12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225" y="1247"/>
              <a:ext cx="1361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spc="-100" dirty="0">
                  <a:solidFill>
                    <a:srgbClr val="990099"/>
                  </a:solidFill>
                  <a:latin typeface="宋体" panose="02010600030101010101" pitchFamily="2" charset="-122"/>
                </a:rPr>
                <a:t>程序空间</a:t>
              </a:r>
            </a:p>
          </p:txBody>
        </p:sp>
        <p:sp>
          <p:nvSpPr>
            <p:cNvPr id="57" name="Text Box 12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658" y="1587"/>
              <a:ext cx="567" cy="24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solidFill>
                    <a:srgbClr val="0070C0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200" b="1" u="none" dirty="0">
                  <a:latin typeface="宋体" panose="02010600030101010101" pitchFamily="2" charset="-122"/>
                </a:rPr>
                <a:t>…</a:t>
              </a:r>
              <a:r>
                <a:rPr lang="en-US" altLang="zh-CN" sz="1200" b="1" u="none" dirty="0">
                  <a:solidFill>
                    <a:srgbClr val="0070C0"/>
                  </a:solidFill>
                  <a:latin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a1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a2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a3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a4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solidFill>
                    <a:srgbClr val="0070C0"/>
                  </a:solidFill>
                  <a:latin typeface="宋体" panose="02010600030101010101" pitchFamily="2" charset="-122"/>
                </a:rPr>
                <a:t>1…1</a:t>
              </a:r>
            </a:p>
          </p:txBody>
        </p:sp>
        <p:sp>
          <p:nvSpPr>
            <p:cNvPr id="58" name="Text Box 12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225" y="3515"/>
              <a:ext cx="1361" cy="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400" b="1" u="none" spc="-1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80175" y="942975"/>
            <a:ext cx="1800225" cy="612140"/>
            <a:chOff x="10205" y="4762"/>
            <a:chExt cx="2835" cy="964"/>
          </a:xfrm>
        </p:grpSpPr>
        <p:sp>
          <p:nvSpPr>
            <p:cNvPr id="61" name="Text Box 127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565" y="4762"/>
              <a:ext cx="1474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u="none" spc="-100" dirty="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400" b="1" u="none" spc="-100" dirty="0">
                  <a:solidFill>
                    <a:schemeClr val="tx1"/>
                  </a:solidFill>
                  <a:latin typeface="宋体" panose="02010600030101010101" pitchFamily="2" charset="-122"/>
                </a:rPr>
                <a:t>行数</a:t>
              </a:r>
              <a:r>
                <a:rPr lang="en-US" altLang="zh-CN" sz="1400" b="1" u="none" spc="-100" dirty="0">
                  <a:solidFill>
                    <a:schemeClr val="tx1"/>
                  </a:solidFill>
                  <a:latin typeface="宋体" panose="02010600030101010101" pitchFamily="2" charset="-122"/>
                </a:rPr>
                <a:t>=</a:t>
              </a:r>
              <a:r>
                <a:rPr lang="zh-CN" altLang="en-US" sz="1400" b="1" u="none" spc="-100" dirty="0">
                  <a:solidFill>
                    <a:schemeClr val="tx1"/>
                  </a:solidFill>
                  <a:latin typeface="宋体" panose="02010600030101010101" pitchFamily="2" charset="-122"/>
                </a:rPr>
                <a:t>段数</a:t>
              </a:r>
              <a:r>
                <a:rPr lang="en-US" altLang="zh-CN" sz="1400" b="1" u="none" spc="-100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62" name="Text Box 127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205" y="4762"/>
              <a:ext cx="1417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400" b="1" u="none" spc="-100" dirty="0">
                  <a:solidFill>
                    <a:srgbClr val="990099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1400" b="1" u="none" spc="-100" dirty="0">
                  <a:solidFill>
                    <a:srgbClr val="990099"/>
                  </a:solidFill>
                  <a:latin typeface="宋体" panose="02010600030101010101" pitchFamily="2" charset="-122"/>
                </a:rPr>
                <a:t>段管理表</a:t>
              </a:r>
              <a:endParaRPr lang="en-US" altLang="zh-CN" sz="1400" b="1" u="none" spc="-1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3" name="Text Box 12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205" y="5102"/>
              <a:ext cx="2835" cy="62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400" b="1" dirty="0">
                  <a:latin typeface="+mn-ea"/>
                  <a:ea typeface="+mn-ea"/>
                  <a:sym typeface="+mn-ea"/>
                </a:rPr>
                <a:t>类型</a:t>
              </a:r>
              <a:r>
                <a:rPr lang="en-US" altLang="zh-CN" sz="1400" b="1" dirty="0">
                  <a:latin typeface="+mn-ea"/>
                  <a:ea typeface="+mn-ea"/>
                  <a:sym typeface="+mn-ea"/>
                </a:rPr>
                <a:t>,</a:t>
              </a:r>
              <a:r>
                <a:rPr lang="zh-CN" altLang="en-US" sz="1400" b="1" dirty="0">
                  <a:latin typeface="+mn-ea"/>
                  <a:ea typeface="+mn-ea"/>
                  <a:sym typeface="+mn-ea"/>
                </a:rPr>
                <a:t>首地址</a:t>
              </a:r>
              <a:r>
                <a:rPr lang="en-US" altLang="zh-CN" sz="1400" b="1" dirty="0">
                  <a:latin typeface="+mn-ea"/>
                  <a:ea typeface="+mn-ea"/>
                  <a:sym typeface="+mn-ea"/>
                </a:rPr>
                <a:t>,</a:t>
              </a:r>
              <a:r>
                <a:rPr lang="zh-CN" altLang="en-US" sz="1400" b="1" dirty="0">
                  <a:latin typeface="+mn-ea"/>
                  <a:ea typeface="+mn-ea"/>
                  <a:sym typeface="+mn-ea"/>
                </a:rPr>
                <a:t>长度</a:t>
              </a:r>
              <a:r>
                <a:rPr lang="en-US" altLang="zh-CN" sz="1400" b="1" dirty="0">
                  <a:latin typeface="+mn-ea"/>
                  <a:ea typeface="+mn-ea"/>
                  <a:sym typeface="+mn-ea"/>
                </a:rPr>
                <a:t>,</a:t>
              </a:r>
              <a:r>
                <a:rPr lang="zh-CN" altLang="en-US" sz="1400" b="1" dirty="0">
                  <a:latin typeface="+mn-ea"/>
                  <a:ea typeface="+mn-ea"/>
                  <a:sym typeface="+mn-ea"/>
                </a:rPr>
                <a:t>…</a:t>
              </a:r>
            </a:p>
            <a:p>
              <a:pPr algn="ctr"/>
              <a:r>
                <a:rPr lang="zh-CN" altLang="en-US" sz="1400" b="1" dirty="0">
                  <a:latin typeface="+mn-ea"/>
                  <a:ea typeface="+mn-ea"/>
                  <a:sym typeface="+mn-ea"/>
                </a:rPr>
                <a:t>…</a:t>
              </a:r>
            </a:p>
          </p:txBody>
        </p:sp>
        <p:cxnSp>
          <p:nvCxnSpPr>
            <p:cNvPr id="64" name="直接连接符 63"/>
            <p:cNvCxnSpPr/>
            <p:nvPr>
              <p:custDataLst>
                <p:tags r:id="rId13"/>
              </p:custDataLst>
            </p:nvPr>
          </p:nvCxnSpPr>
          <p:spPr bwMode="auto">
            <a:xfrm>
              <a:off x="10205" y="5443"/>
              <a:ext cx="283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6695440" y="1583690"/>
            <a:ext cx="1226185" cy="1188085"/>
            <a:chOff x="10318" y="2494"/>
            <a:chExt cx="1931" cy="1871"/>
          </a:xfrm>
        </p:grpSpPr>
        <p:sp>
          <p:nvSpPr>
            <p:cNvPr id="16" name="Rectangle 95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889" y="3118"/>
              <a:ext cx="1361" cy="1247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 cmpd="sng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36000" tIns="18000" rIns="36000" bIns="180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程序</a:t>
              </a:r>
            </a:p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内容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7" name="Text Box 34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889" y="2834"/>
              <a:ext cx="1361" cy="283"/>
            </a:xfrm>
            <a:prstGeom prst="rect">
              <a:avLst/>
            </a:prstGeom>
            <a:solidFill>
              <a:srgbClr val="FFCCFF">
                <a:alpha val="90000"/>
              </a:srgbClr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dirty="0">
                  <a:latin typeface="宋体" panose="02010600030101010101" pitchFamily="2" charset="-122"/>
                </a:rPr>
                <a:t>程序头表</a:t>
              </a:r>
            </a:p>
          </p:txBody>
        </p:sp>
        <p:sp>
          <p:nvSpPr>
            <p:cNvPr id="65" name="Text Box 12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889" y="2494"/>
              <a:ext cx="1361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u="none" spc="-100" dirty="0">
                  <a:solidFill>
                    <a:srgbClr val="990099"/>
                  </a:solidFill>
                  <a:latin typeface="宋体" panose="02010600030101010101" pitchFamily="2" charset="-122"/>
                </a:rPr>
                <a:t>文件空间</a:t>
              </a:r>
              <a:endParaRPr lang="en-US" altLang="zh-CN" sz="1400" b="1" u="none" spc="-1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7" name="Text Box 12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318" y="2835"/>
              <a:ext cx="567" cy="15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solidFill>
                    <a:srgbClr val="0070C0"/>
                  </a:solidFill>
                  <a:latin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12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12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80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altLang="zh-CN" sz="1200" b="1" u="none" dirty="0">
                  <a:latin typeface="宋体" panose="02010600030101010101" pitchFamily="2" charset="-122"/>
                </a:rPr>
                <a:t>L+</a:t>
              </a:r>
              <a:r>
                <a:rPr lang="en-US" altLang="zh-CN" sz="1200" b="1" u="none" dirty="0">
                  <a:solidFill>
                    <a:srgbClr val="0070C0"/>
                  </a:solidFill>
                  <a:latin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C87C16F-EE2D-B656-E3A0-1B2D6E0A7287}"/>
              </a:ext>
            </a:extLst>
          </p:cNvPr>
          <p:cNvSpPr txBox="1"/>
          <p:nvPr/>
        </p:nvSpPr>
        <p:spPr>
          <a:xfrm>
            <a:off x="647564" y="597779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思考②：程序需分段，不同段有不同权限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8" grpId="0" bldLvl="0" animBg="1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01862" y="332656"/>
            <a:ext cx="3695328" cy="3448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、存储系统的性能参数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*存储容量：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*每位平均价格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b="1" i="1" dirty="0">
                <a:solidFill>
                  <a:srgbClr val="C0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200" b="1" i="1" dirty="0">
                <a:solidFill>
                  <a:srgbClr val="C00000"/>
                </a:solidFill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*命中率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b="1" i="1" dirty="0">
                <a:solidFill>
                  <a:srgbClr val="C00000"/>
                </a:solidFill>
                <a:latin typeface="+mn-lt"/>
              </a:rPr>
              <a:t>H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缺失率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b="1" i="1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)—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*平均访问时间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b="1" i="1" dirty="0">
                <a:solidFill>
                  <a:srgbClr val="C00000"/>
                </a:solidFill>
                <a:latin typeface="+mn-lt"/>
              </a:rPr>
              <a:t>T</a:t>
            </a:r>
            <a:r>
              <a:rPr lang="en-US" altLang="zh-CN" sz="2200" b="1" baseline="-20000" dirty="0">
                <a:solidFill>
                  <a:srgbClr val="C0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200" b="1" baseline="-20000" dirty="0">
                <a:solidFill>
                  <a:srgbClr val="C00000"/>
                </a:solidFill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zh-CN" altLang="en-US" sz="2200" b="1" baseline="-14000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187624" y="789836"/>
            <a:ext cx="7754514" cy="37530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i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有效容量</a:t>
            </a:r>
            <a:r>
              <a:rPr lang="en-US" altLang="zh-CN" sz="2200" b="1" i="1" dirty="0">
                <a:latin typeface="+mn-lt"/>
              </a:rPr>
              <a:t>S</a:t>
            </a:r>
            <a:r>
              <a:rPr lang="zh-CN" altLang="en-US" sz="2200" b="1" dirty="0">
                <a:latin typeface="+mn-lt"/>
              </a:rPr>
              <a:t>＝</a:t>
            </a:r>
            <a:r>
              <a:rPr lang="en-US" altLang="zh-CN" sz="2200" b="1" i="1" dirty="0" err="1">
                <a:latin typeface="+mn-lt"/>
              </a:rPr>
              <a:t>S</a:t>
            </a:r>
            <a:r>
              <a:rPr lang="en-US" altLang="zh-CN" sz="2200" b="1" baseline="-18000" dirty="0" err="1">
                <a:latin typeface="+mn-ea"/>
                <a:ea typeface="+mn-ea"/>
              </a:rPr>
              <a:t>Mn</a:t>
            </a:r>
            <a:r>
              <a:rPr lang="zh-CN" altLang="en-US" sz="2200" b="1" dirty="0">
                <a:latin typeface="宋体" panose="02010600030101010101" pitchFamily="2" charset="-122"/>
              </a:rPr>
              <a:t>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←上层中内容为下层的子集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</a:t>
            </a:r>
            <a:r>
              <a:rPr lang="en-US" altLang="zh-CN" sz="2200" b="1" i="1" dirty="0"/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/>
              <a:t>c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+mn-ea"/>
                <a:ea typeface="+mn-ea"/>
              </a:rPr>
              <a:t>M1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c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+mn-ea"/>
              </a:rPr>
              <a:t>M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</a:rPr>
              <a:t>…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 err="1"/>
              <a:t>c</a:t>
            </a:r>
            <a:r>
              <a:rPr lang="en-US" altLang="zh-CN" sz="2200" b="1" baseline="-18000" dirty="0" err="1">
                <a:latin typeface="宋体" panose="02010600030101010101" pitchFamily="2" charset="-122"/>
              </a:rPr>
              <a:t>n</a:t>
            </a:r>
            <a:r>
              <a:rPr lang="en-US" altLang="zh-CN" sz="2200" b="1" i="1" dirty="0" err="1"/>
              <a:t>S</a:t>
            </a:r>
            <a:r>
              <a:rPr lang="en-US" altLang="zh-CN" sz="2200" b="1" baseline="-18000" dirty="0" err="1">
                <a:latin typeface="+mn-ea"/>
              </a:rPr>
              <a:t>Mn</a:t>
            </a:r>
            <a:r>
              <a:rPr lang="en-US" altLang="zh-CN" sz="2200" b="1" dirty="0">
                <a:latin typeface="宋体" panose="02010600030101010101" pitchFamily="2" charset="-122"/>
              </a:rPr>
              <a:t>)/(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+mn-ea"/>
              </a:rPr>
              <a:t>M1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+mn-ea"/>
              </a:rPr>
              <a:t>M2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</a:rPr>
              <a:t>…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 err="1"/>
              <a:t>S</a:t>
            </a:r>
            <a:r>
              <a:rPr lang="en-US" altLang="zh-CN" sz="2200" b="1" baseline="-18000" dirty="0" err="1">
                <a:latin typeface="+mn-ea"/>
              </a:rPr>
              <a:t>M</a:t>
            </a:r>
            <a:r>
              <a:rPr lang="en-US" altLang="zh-CN" sz="2200" b="1" baseline="-16000" dirty="0" err="1">
                <a:latin typeface="宋体" panose="02010600030101010101" pitchFamily="2" charset="-122"/>
              </a:rPr>
              <a:t>n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或</a:t>
            </a:r>
            <a:r>
              <a:rPr lang="en-US" altLang="zh-CN" sz="2200" b="1" i="1" dirty="0"/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b="1" i="1" dirty="0"/>
              <a:t>c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+mn-ea"/>
              </a:rPr>
              <a:t>M1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c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2200" b="1" i="1" dirty="0"/>
              <a:t>S</a:t>
            </a:r>
            <a:r>
              <a:rPr lang="en-US" altLang="zh-CN" sz="2200" b="1" baseline="-18000" dirty="0">
                <a:latin typeface="+mn-ea"/>
              </a:rPr>
              <a:t>M2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</a:rPr>
              <a:t>…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 err="1"/>
              <a:t>c</a:t>
            </a:r>
            <a:r>
              <a:rPr lang="en-US" altLang="zh-CN" sz="2200" b="1" baseline="-18000" dirty="0" err="1">
                <a:latin typeface="宋体" panose="02010600030101010101" pitchFamily="2" charset="-122"/>
              </a:rPr>
              <a:t>n</a:t>
            </a:r>
            <a:r>
              <a:rPr lang="en-US" altLang="zh-CN" sz="2200" b="1" i="1" dirty="0" err="1"/>
              <a:t>S</a:t>
            </a:r>
            <a:r>
              <a:rPr lang="en-US" altLang="zh-CN" sz="2200" b="1" baseline="-18000" dirty="0" err="1">
                <a:latin typeface="+mn-ea"/>
              </a:rPr>
              <a:t>Mn</a:t>
            </a:r>
            <a:r>
              <a:rPr lang="en-US" altLang="zh-CN" sz="2200" b="1" dirty="0">
                <a:latin typeface="宋体" panose="02010600030101010101" pitchFamily="2" charset="-122"/>
              </a:rPr>
              <a:t>)/</a:t>
            </a:r>
            <a:r>
              <a:rPr lang="en-US" altLang="zh-CN" sz="2200" b="1" i="1" dirty="0" err="1"/>
              <a:t>S</a:t>
            </a:r>
            <a:r>
              <a:rPr lang="en-US" altLang="zh-CN" sz="2200" b="1" baseline="-18000" dirty="0" err="1">
                <a:latin typeface="+mn-ea"/>
              </a:rPr>
              <a:t>M</a:t>
            </a:r>
            <a:r>
              <a:rPr lang="en-US" altLang="zh-CN" sz="2200" b="1" baseline="-16000" dirty="0" err="1">
                <a:latin typeface="宋体" panose="02010600030101010101" pitchFamily="2" charset="-122"/>
              </a:rPr>
              <a:t>n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i="1" dirty="0"/>
              <a:t>H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N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</a:rPr>
              <a:t>/(</a:t>
            </a:r>
            <a:r>
              <a:rPr lang="en-US" altLang="zh-CN" sz="2200" b="1" i="1" dirty="0"/>
              <a:t>N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N</a:t>
            </a:r>
            <a:r>
              <a:rPr lang="en-US" altLang="zh-CN" sz="2200" b="1" baseline="-16000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</a:rPr>
              <a:t>…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 err="1"/>
              <a:t>N</a:t>
            </a:r>
            <a:r>
              <a:rPr lang="en-US" altLang="zh-CN" sz="2200" b="1" baseline="-16000" dirty="0" err="1">
                <a:latin typeface="宋体" panose="02010600030101010101" pitchFamily="2" charset="-122"/>
              </a:rPr>
              <a:t>n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i="1" dirty="0"/>
              <a:t>N</a:t>
            </a:r>
            <a:r>
              <a:rPr lang="en-US" altLang="zh-CN" sz="1800" b="1" i="1" baseline="-18000" dirty="0"/>
              <a:t>i</a:t>
            </a:r>
            <a:r>
              <a:rPr lang="zh-CN" altLang="en-US" sz="1800" b="1" dirty="0">
                <a:latin typeface="宋体" panose="02010600030101010101" pitchFamily="2" charset="-122"/>
              </a:rPr>
              <a:t>为</a:t>
            </a:r>
            <a:r>
              <a:rPr lang="en-US" altLang="zh-CN" sz="1800" b="1" dirty="0" err="1">
                <a:latin typeface="+mn-ea"/>
              </a:rPr>
              <a:t>M</a:t>
            </a:r>
            <a:r>
              <a:rPr lang="en-US" altLang="zh-CN" sz="1800" b="1" i="1" baseline="-18000" dirty="0" err="1"/>
              <a:t>i</a:t>
            </a:r>
            <a:r>
              <a:rPr lang="zh-CN" altLang="en-US" sz="1800" b="1" dirty="0">
                <a:latin typeface="宋体" panose="02010600030101010101" pitchFamily="2" charset="-122"/>
              </a:rPr>
              <a:t>中访问到的次数</a:t>
            </a:r>
            <a:endParaRPr lang="en-US" altLang="zh-CN" b="1" i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 </a:t>
            </a:r>
            <a:r>
              <a:rPr lang="en-US" altLang="zh-CN" sz="2200" b="1" i="1" dirty="0">
                <a:latin typeface="+mn-lt"/>
              </a:rPr>
              <a:t>F</a:t>
            </a:r>
            <a:r>
              <a:rPr lang="zh-CN" altLang="en-US" sz="2200" b="1" i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－</a:t>
            </a:r>
            <a:r>
              <a:rPr lang="en-US" altLang="zh-CN" sz="2200" b="1" i="1" dirty="0">
                <a:latin typeface="+mn-lt"/>
              </a:rPr>
              <a:t>H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H</a:t>
            </a:r>
            <a:r>
              <a:rPr lang="en-US" altLang="zh-CN" sz="2200" b="1" dirty="0"/>
              <a:t>·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</a:rPr>
              <a:t>(1</a:t>
            </a:r>
            <a:r>
              <a:rPr lang="zh-CN" altLang="en-US" sz="2200" b="1" dirty="0">
                <a:latin typeface="宋体" panose="02010600030101010101" pitchFamily="2" charset="-122"/>
              </a:rPr>
              <a:t>－</a:t>
            </a:r>
            <a:r>
              <a:rPr lang="en-US" altLang="zh-CN" sz="2200" b="1" i="1" dirty="0"/>
              <a:t>H</a:t>
            </a:r>
            <a:r>
              <a:rPr lang="en-US" altLang="zh-CN" sz="2200" b="1" dirty="0">
                <a:latin typeface="宋体" panose="02010600030101010101" pitchFamily="2" charset="-122"/>
              </a:rPr>
              <a:t>)(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A2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</a:rPr>
              <a:t>(1</a:t>
            </a:r>
            <a:r>
              <a:rPr lang="zh-CN" altLang="en-US" sz="2200" b="1" dirty="0">
                <a:latin typeface="宋体" panose="02010600030101010101" pitchFamily="2" charset="-122"/>
              </a:rPr>
              <a:t>－</a:t>
            </a:r>
            <a:r>
              <a:rPr lang="en-US" altLang="zh-CN" sz="2200" b="1" i="1" dirty="0"/>
              <a:t>H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A2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＝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命中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/>
              <a:t>F</a:t>
            </a:r>
            <a:r>
              <a:rPr lang="en-US" altLang="zh-CN" sz="2200" b="1" dirty="0"/>
              <a:t>·</a:t>
            </a:r>
            <a:r>
              <a:rPr lang="en-US" altLang="zh-CN" sz="2200" b="1" i="1" dirty="0"/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200" b="1" dirty="0">
                <a:latin typeface="宋体" panose="02010600030101010101" pitchFamily="2" charset="-122"/>
              </a:rPr>
              <a:t>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i="1" dirty="0"/>
              <a:t>T</a:t>
            </a:r>
            <a:r>
              <a:rPr lang="zh-CN" altLang="en-US" sz="1800" b="1" baseline="-16000" dirty="0">
                <a:latin typeface="宋体" panose="02010600030101010101" pitchFamily="2" charset="-122"/>
              </a:rPr>
              <a:t>缺失</a:t>
            </a:r>
            <a:r>
              <a:rPr lang="zh-CN" altLang="en-US" sz="1800" b="1" dirty="0"/>
              <a:t>即缺失引起的</a:t>
            </a:r>
            <a:r>
              <a:rPr lang="zh-CN" altLang="en-US" sz="1800" b="1" dirty="0">
                <a:solidFill>
                  <a:srgbClr val="990099"/>
                </a:solidFill>
              </a:rPr>
              <a:t>停顿时间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含替换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79512" y="4509120"/>
            <a:ext cx="3888432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*层次结构的实现要求：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目标①要求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目标②要求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7" name="线形标注 2 16"/>
          <p:cNvSpPr/>
          <p:nvPr/>
        </p:nvSpPr>
        <p:spPr bwMode="auto">
          <a:xfrm>
            <a:off x="4715572" y="3357024"/>
            <a:ext cx="2736748" cy="288000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132110"/>
              <a:gd name="adj6" fmla="val -14804"/>
            </a:avLst>
          </a:prstGeom>
          <a:noFill/>
          <a:ln w="127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/>
            <a:r>
              <a:rPr lang="zh-CN" altLang="en-US" sz="1800" b="1" dirty="0">
                <a:latin typeface="+mn-ea"/>
                <a:ea typeface="+mn-ea"/>
              </a:rPr>
              <a:t>层次结构所需</a:t>
            </a: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只访问</a:t>
            </a: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M1)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483768" y="4941168"/>
            <a:ext cx="6048672" cy="895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i="1" dirty="0"/>
              <a:t>S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M1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&lt;&lt;</a:t>
            </a:r>
            <a:r>
              <a:rPr lang="en-US" altLang="zh-CN" sz="2200" b="1" i="1" dirty="0"/>
              <a:t>S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M2</a:t>
            </a:r>
            <a:r>
              <a:rPr lang="en-US" altLang="zh-CN" sz="2200" b="1" dirty="0">
                <a:latin typeface="宋体" panose="02010600030101010101" pitchFamily="2" charset="-122"/>
              </a:rPr>
              <a:t>&lt;&lt;…&lt;&lt;</a:t>
            </a:r>
            <a:r>
              <a:rPr lang="en-US" altLang="zh-CN" sz="2200" b="1" i="1" dirty="0" err="1"/>
              <a:t>S</a:t>
            </a:r>
            <a:r>
              <a:rPr lang="en-US" altLang="zh-CN" sz="2200" b="1" baseline="-20000" dirty="0" err="1">
                <a:latin typeface="宋体" panose="02010600030101010101" pitchFamily="2" charset="-122"/>
              </a:rPr>
              <a:t>Mn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/>
              <a:t>T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M1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&lt;&lt;</a:t>
            </a:r>
            <a:r>
              <a:rPr lang="en-US" altLang="zh-CN" sz="2200" b="1" i="1" dirty="0"/>
              <a:t>T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M2</a:t>
            </a:r>
            <a:r>
              <a:rPr lang="en-US" altLang="zh-CN" sz="2200" b="1" dirty="0">
                <a:latin typeface="宋体" panose="02010600030101010101" pitchFamily="2" charset="-122"/>
              </a:rPr>
              <a:t>&lt;&lt;…&lt;&lt;</a:t>
            </a:r>
            <a:r>
              <a:rPr lang="en-US" altLang="zh-CN" sz="2200" b="1" i="1" dirty="0" err="1"/>
              <a:t>T</a:t>
            </a:r>
            <a:r>
              <a:rPr lang="en-US" altLang="zh-CN" sz="2200" b="1" baseline="-20000" dirty="0" err="1">
                <a:latin typeface="宋体" panose="02010600030101010101" pitchFamily="2" charset="-122"/>
              </a:rPr>
              <a:t>Mn</a:t>
            </a:r>
            <a:endParaRPr lang="zh-CN" altLang="en-US" sz="2200" b="1" i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i="1" dirty="0">
                <a:latin typeface="+mn-lt"/>
              </a:rPr>
              <a:t>H</a:t>
            </a:r>
            <a:r>
              <a:rPr lang="en-US" altLang="zh-CN" sz="2200" b="1" dirty="0"/>
              <a:t> </a:t>
            </a:r>
            <a:r>
              <a:rPr lang="zh-CN" altLang="en-US" sz="2200" b="1" dirty="0">
                <a:latin typeface="宋体" panose="02010600030101010101" pitchFamily="2" charset="-122"/>
              </a:rPr>
              <a:t>较大 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en-US" altLang="zh-CN" sz="1800" b="1" i="1" dirty="0"/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1800" b="1" dirty="0">
                <a:latin typeface="宋体" panose="02010600030101010101" pitchFamily="2" charset="-122"/>
              </a:rPr>
              <a:t>影响变小→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</a:p>
        </p:txBody>
      </p:sp>
      <p:sp>
        <p:nvSpPr>
          <p:cNvPr id="12" name="线形标注 2 11"/>
          <p:cNvSpPr/>
          <p:nvPr/>
        </p:nvSpPr>
        <p:spPr bwMode="auto">
          <a:xfrm>
            <a:off x="3779912" y="4653136"/>
            <a:ext cx="864000" cy="288000"/>
          </a:xfrm>
          <a:prstGeom prst="borderCallout2">
            <a:avLst>
              <a:gd name="adj1" fmla="val 49976"/>
              <a:gd name="adj2" fmla="val -540"/>
              <a:gd name="adj3" fmla="val 51026"/>
              <a:gd name="adj4" fmla="val -20719"/>
              <a:gd name="adj5" fmla="val 139623"/>
              <a:gd name="adj6" fmla="val -70960"/>
            </a:avLst>
          </a:prstGeom>
          <a:noFill/>
          <a:ln w="127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/>
            <a:r>
              <a:rPr lang="zh-CN" altLang="en-US" sz="1800" b="1" dirty="0"/>
              <a:t>远小于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2A6A143-D5EB-4D1C-839D-FF6F9D7091C2}"/>
              </a:ext>
            </a:extLst>
          </p:cNvPr>
          <p:cNvGrpSpPr/>
          <p:nvPr/>
        </p:nvGrpSpPr>
        <p:grpSpPr>
          <a:xfrm>
            <a:off x="1511940" y="4293096"/>
            <a:ext cx="2700020" cy="791845"/>
            <a:chOff x="3175" y="3969"/>
            <a:chExt cx="4252" cy="1247"/>
          </a:xfrm>
        </p:grpSpPr>
        <p:sp>
          <p:nvSpPr>
            <p:cNvPr id="92" name="Text Box 104">
              <a:extLst>
                <a:ext uri="{FF2B5EF4-FFF2-40B4-BE49-F238E27FC236}">
                  <a16:creationId xmlns:a16="http://schemas.microsoft.com/office/drawing/2014/main" id="{0AF78242-750E-4181-9BEF-8989C7E0901F}"/>
                </a:ext>
              </a:extLst>
            </p:cNvPr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52" y="4649"/>
              <a:ext cx="1135" cy="45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93" name="Text Box 105">
              <a:extLst>
                <a:ext uri="{FF2B5EF4-FFF2-40B4-BE49-F238E27FC236}">
                  <a16:creationId xmlns:a16="http://schemas.microsoft.com/office/drawing/2014/main" id="{A270D880-E0C4-41D0-A1E4-54C0AE18D64B}"/>
                </a:ext>
              </a:extLst>
            </p:cNvPr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93" y="4649"/>
              <a:ext cx="1020" cy="453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94" name="Text Box 106">
              <a:extLst>
                <a:ext uri="{FF2B5EF4-FFF2-40B4-BE49-F238E27FC236}">
                  <a16:creationId xmlns:a16="http://schemas.microsoft.com/office/drawing/2014/main" id="{28CE0E79-CA11-4F5B-B803-6652F6A6FD47}"/>
                </a:ext>
              </a:extLst>
            </p:cNvPr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159" y="4081"/>
              <a:ext cx="1474" cy="3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辅助</a:t>
              </a:r>
              <a:r>
                <a:rPr lang="zh-CN" altLang="en-US" sz="1600" b="1" u="none" dirty="0">
                  <a:solidFill>
                    <a:srgbClr val="C00000"/>
                  </a:solidFill>
                  <a:latin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95" name="Text Box 114">
              <a:extLst>
                <a:ext uri="{FF2B5EF4-FFF2-40B4-BE49-F238E27FC236}">
                  <a16:creationId xmlns:a16="http://schemas.microsoft.com/office/drawing/2014/main" id="{CF340070-26A2-4E05-B1D1-B0043106B07B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231" y="4039"/>
              <a:ext cx="737" cy="7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主存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zh-CN" altLang="en-US" sz="1600" b="1" u="none" dirty="0"/>
                <a:t>地址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564D67A-E42F-4978-8006-E46E800E3820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 bwMode="auto">
            <a:xfrm flipV="1">
              <a:off x="5386" y="4876"/>
              <a:ext cx="907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C58438D-87F6-4403-B41E-37E6FEB5E8AA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 bwMode="auto">
            <a:xfrm flipH="1">
              <a:off x="5102" y="4422"/>
              <a:ext cx="227" cy="227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0435865-4BC2-46EE-A60D-EFDC78210930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 bwMode="auto">
            <a:xfrm>
              <a:off x="6494" y="4423"/>
              <a:ext cx="227" cy="227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FD1415D-3998-4C70-81C7-B7319CCB92FA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 bwMode="auto">
            <a:xfrm flipV="1">
              <a:off x="3175" y="4989"/>
              <a:ext cx="1077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9AE981C-407A-466D-92EF-36293551EF13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 bwMode="auto">
            <a:xfrm flipV="1">
              <a:off x="3175" y="4763"/>
              <a:ext cx="1077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Rectangle 103">
              <a:extLst>
                <a:ext uri="{FF2B5EF4-FFF2-40B4-BE49-F238E27FC236}">
                  <a16:creationId xmlns:a16="http://schemas.microsoft.com/office/drawing/2014/main" id="{6DC366F8-272A-42CF-80DE-8F684A3FDCDC}"/>
                </a:ext>
              </a:extLst>
            </p:cNvPr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969" y="3969"/>
              <a:ext cx="3458" cy="124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u="none"/>
            </a:p>
          </p:txBody>
        </p:sp>
      </p:grpSp>
      <p:sp>
        <p:nvSpPr>
          <p:cNvPr id="103" name="Text Box 5">
            <a:extLst>
              <a:ext uri="{FF2B5EF4-FFF2-40B4-BE49-F238E27FC236}">
                <a16:creationId xmlns:a16="http://schemas.microsoft.com/office/drawing/2014/main" id="{3A2BA917-7055-4CFC-962D-00013273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836712"/>
            <a:ext cx="5798169" cy="54741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、层次数量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需求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常见层次结构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Cache-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主存层次：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解决</a:t>
            </a:r>
            <a:r>
              <a:rPr lang="zh-CN" altLang="en-US" sz="1800" b="1" u="sng" dirty="0">
                <a:latin typeface="宋体" panose="02010600030101010101" pitchFamily="2" charset="-122"/>
              </a:rPr>
              <a:t>主存速度</a:t>
            </a:r>
            <a:r>
              <a:rPr lang="zh-CN" altLang="en-US" sz="1800" b="1" dirty="0">
                <a:latin typeface="宋体" panose="02010600030101010101" pitchFamily="2" charset="-122"/>
              </a:rPr>
              <a:t>问题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实现要求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*主存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辅存层次：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解决</a:t>
            </a:r>
            <a:r>
              <a:rPr lang="zh-CN" altLang="en-US" sz="1800" b="1" u="sng" dirty="0">
                <a:latin typeface="宋体" panose="02010600030101010101" pitchFamily="2" charset="-122"/>
              </a:rPr>
              <a:t>主存容量</a:t>
            </a:r>
            <a:r>
              <a:rPr lang="zh-CN" altLang="en-US" sz="1800" b="1" dirty="0">
                <a:latin typeface="宋体" panose="02010600030101010101" pitchFamily="2" charset="-122"/>
              </a:rPr>
              <a:t>问题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实现要求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04" name="Text Box 2">
            <a:extLst>
              <a:ext uri="{FF2B5EF4-FFF2-40B4-BE49-F238E27FC236}">
                <a16:creationId xmlns:a16="http://schemas.microsoft.com/office/drawing/2014/main" id="{3DFF06EB-C15E-4AEA-B2AC-06A99C830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67200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00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二、层次结构组织</a:t>
            </a:r>
          </a:p>
        </p:txBody>
      </p:sp>
      <p:sp>
        <p:nvSpPr>
          <p:cNvPr id="105" name="Text Box 8">
            <a:extLst>
              <a:ext uri="{FF2B5EF4-FFF2-40B4-BE49-F238E27FC236}">
                <a16:creationId xmlns:a16="http://schemas.microsoft.com/office/drawing/2014/main" id="{3E13EA96-CEED-4D01-811F-D47875A4F40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75656" y="1306280"/>
            <a:ext cx="7235825" cy="52863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anose="02010600030101010101" pitchFamily="2" charset="-122"/>
              </a:rPr>
              <a:t>程序</a:t>
            </a:r>
            <a:r>
              <a:rPr lang="zh-CN" altLang="en-US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存放在</a:t>
            </a:r>
            <a:r>
              <a:rPr lang="zh-CN" altLang="en-US" sz="2000" b="1" u="none" dirty="0">
                <a:latin typeface="宋体" panose="02010600030101010101" pitchFamily="2" charset="-122"/>
              </a:rPr>
              <a:t>辅存中，</a:t>
            </a:r>
            <a:r>
              <a:rPr lang="zh-CN" altLang="en-US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执行前</a:t>
            </a:r>
            <a:r>
              <a:rPr lang="zh-CN" altLang="en-US" sz="2000" b="1" u="none" dirty="0">
                <a:latin typeface="宋体" panose="02010600030101010101" pitchFamily="2" charset="-122"/>
              </a:rPr>
              <a:t>装入主存，</a:t>
            </a:r>
            <a:r>
              <a:rPr lang="zh-CN" altLang="en-US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执行时</a:t>
            </a:r>
            <a:r>
              <a:rPr lang="zh-CN" altLang="en-US" sz="2000" b="1" u="none" dirty="0">
                <a:latin typeface="宋体" panose="02010600030101010101" pitchFamily="2" charset="-122"/>
              </a:rPr>
              <a:t>按</a:t>
            </a:r>
            <a:r>
              <a:rPr lang="zh-CN" altLang="en-US" sz="2000" b="1" u="sng" dirty="0">
                <a:latin typeface="宋体" panose="02010600030101010101" pitchFamily="2" charset="-122"/>
              </a:rPr>
              <a:t>程序地址</a:t>
            </a:r>
            <a:r>
              <a:rPr lang="zh-CN" altLang="en-US" sz="2000" b="1" u="none" dirty="0">
                <a:latin typeface="宋体" panose="02010600030101010101" pitchFamily="2" charset="-122"/>
              </a:rPr>
              <a:t>访问</a:t>
            </a:r>
          </a:p>
          <a:p>
            <a:pPr>
              <a:lnSpc>
                <a:spcPct val="100000"/>
              </a:lnSpc>
            </a:pPr>
            <a:r>
              <a:rPr lang="en-US" altLang="zh-CN" sz="1600" b="1" u="none" dirty="0">
                <a:latin typeface="宋体" panose="02010600030101010101" pitchFamily="2" charset="-122"/>
              </a:rPr>
              <a:t>                 C</a:t>
            </a:r>
            <a:r>
              <a:rPr lang="en-US" altLang="zh-CN" sz="1600" b="1" u="none" dirty="0">
                <a:latin typeface="宋体" panose="02010600030101010101" pitchFamily="2" charset="-122"/>
                <a:sym typeface="+mn-ea"/>
              </a:rPr>
              <a:t>PU</a:t>
            </a:r>
            <a:r>
              <a:rPr lang="zh-CN" altLang="en-US" sz="1600" b="1" u="none" dirty="0">
                <a:latin typeface="宋体" panose="02010600030101010101" pitchFamily="2" charset="-122"/>
                <a:sym typeface="+mn-ea"/>
              </a:rPr>
              <a:t>只直接访问主存←</a:t>
            </a:r>
            <a:r>
              <a:rPr lang="zh-CN" altLang="en-US" sz="1600" u="none" dirty="0">
                <a:latin typeface="宋体" panose="02010600030101010101" pitchFamily="2" charset="-122"/>
                <a:sym typeface="+mn-ea"/>
              </a:rPr>
              <a:t>┴</a:t>
            </a:r>
            <a:r>
              <a:rPr lang="zh-CN" altLang="en-US" sz="1600" b="1" u="none" dirty="0">
                <a:latin typeface="宋体" panose="02010600030101010101" pitchFamily="2" charset="-122"/>
                <a:sym typeface="+mn-ea"/>
              </a:rPr>
              <a:t>←──</a:t>
            </a:r>
            <a:r>
              <a:rPr lang="zh-CN" altLang="en-US" sz="1600" u="none" dirty="0">
                <a:latin typeface="宋体" panose="02010600030101010101" pitchFamily="2" charset="-122"/>
                <a:sym typeface="+mn-ea"/>
              </a:rPr>
              <a:t>┘</a:t>
            </a:r>
            <a:r>
              <a:rPr lang="en-US" altLang="zh-CN" sz="1600" b="1" u="none" dirty="0">
                <a:latin typeface="宋体" panose="02010600030101010101" pitchFamily="2" charset="-122"/>
                <a:sym typeface="+mn-ea"/>
              </a:rPr>
              <a:t>    (</a:t>
            </a:r>
            <a:r>
              <a:rPr lang="zh-CN" altLang="en-US" sz="1600" b="1" u="none" dirty="0">
                <a:latin typeface="宋体" panose="02010600030101010101" pitchFamily="2" charset="-122"/>
                <a:sym typeface="+mn-ea"/>
              </a:rPr>
              <a:t>先</a:t>
            </a:r>
            <a:r>
              <a:rPr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变换</a:t>
            </a:r>
            <a:r>
              <a:rPr lang="zh-CN" altLang="en-US" sz="1600" b="1" u="none" dirty="0">
                <a:latin typeface="宋体" panose="02010600030101010101" pitchFamily="2" charset="-122"/>
                <a:sym typeface="+mn-ea"/>
              </a:rPr>
              <a:t>成主存地址</a:t>
            </a:r>
            <a:r>
              <a:rPr lang="en-US" altLang="zh-CN" sz="1600" b="1" u="none" dirty="0">
                <a:latin typeface="宋体" panose="02010600030101010101" pitchFamily="2" charset="-122"/>
                <a:sym typeface="+mn-ea"/>
              </a:rPr>
              <a:t>)</a:t>
            </a:r>
            <a:endParaRPr lang="zh-CN" altLang="en-US" sz="16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anose="02010600030101010101" pitchFamily="2" charset="-122"/>
              </a:rPr>
              <a:t>         以主存为中心</a:t>
            </a:r>
          </a:p>
          <a:p>
            <a:pPr>
              <a:lnSpc>
                <a:spcPct val="125000"/>
              </a:lnSpc>
            </a:pPr>
            <a:endParaRPr lang="zh-CN" altLang="en-US" sz="22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18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1600" b="1" u="none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层次管理、地址变换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全部由硬件</a:t>
            </a:r>
            <a:r>
              <a:rPr lang="zh-CN" altLang="en-US" sz="2200" b="1" dirty="0">
                <a:latin typeface="宋体" panose="02010600030101010101" pitchFamily="2" charset="-122"/>
              </a:rPr>
              <a:t>实现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层次管理由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软件</a:t>
            </a:r>
            <a:r>
              <a:rPr lang="zh-CN" altLang="en-US" sz="2200" b="1" dirty="0">
                <a:latin typeface="宋体" panose="02010600030101010101" pitchFamily="2" charset="-122"/>
              </a:rPr>
              <a:t>实现，地址变换由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硬件</a:t>
            </a:r>
            <a:r>
              <a:rPr lang="zh-CN" altLang="en-US" sz="2200" b="1" dirty="0">
                <a:latin typeface="宋体" panose="02010600030101010101" pitchFamily="2" charset="-122"/>
              </a:rPr>
              <a:t>实现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                  </a:t>
            </a:r>
            <a:r>
              <a:rPr lang="en-US" altLang="zh-CN" sz="1600" b="1" dirty="0">
                <a:latin typeface="宋体" panose="02010600030101010101" pitchFamily="2" charset="-122"/>
              </a:rPr>
              <a:t>OS→</a:t>
            </a:r>
            <a:r>
              <a:rPr lang="en-US" altLang="zh-CN" sz="1600" dirty="0">
                <a:latin typeface="宋体" panose="02010600030101010101" pitchFamily="2" charset="-122"/>
              </a:rPr>
              <a:t>┴</a:t>
            </a:r>
            <a:r>
              <a:rPr lang="en-US" altLang="zh-CN" sz="1600" b="1" dirty="0">
                <a:latin typeface="宋体" panose="02010600030101010101" pitchFamily="2" charset="-122"/>
              </a:rPr>
              <a:t>→</a:t>
            </a:r>
            <a:r>
              <a:rPr lang="zh-CN" altLang="en-US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常</a:t>
            </a:r>
            <a:r>
              <a:rPr lang="zh-CN" altLang="en-US" sz="1600" b="1" dirty="0">
                <a:latin typeface="宋体" panose="02010600030101010101" pitchFamily="2" charset="-122"/>
              </a:rPr>
              <a:t>为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虚拟存储器</a:t>
            </a:r>
            <a:r>
              <a:rPr lang="en-US" altLang="zh-CN" sz="1600" b="1" dirty="0">
                <a:latin typeface="宋体" panose="02010600030101010101" pitchFamily="2" charset="-122"/>
              </a:rPr>
              <a:t>          </a:t>
            </a:r>
            <a:r>
              <a:rPr lang="en-US" altLang="zh-CN" sz="1600" dirty="0">
                <a:latin typeface="宋体" panose="02010600030101010101" pitchFamily="2" charset="-122"/>
              </a:rPr>
              <a:t>└</a:t>
            </a:r>
            <a:r>
              <a:rPr lang="en-US" altLang="zh-CN" sz="1600" b="1" dirty="0">
                <a:latin typeface="宋体" panose="02010600030101010101" pitchFamily="2" charset="-122"/>
              </a:rPr>
              <a:t>←MMU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7B7CF60-A688-44DD-95C1-32757E9187B5}"/>
              </a:ext>
            </a:extLst>
          </p:cNvPr>
          <p:cNvGrpSpPr/>
          <p:nvPr/>
        </p:nvGrpSpPr>
        <p:grpSpPr>
          <a:xfrm>
            <a:off x="1583690" y="2421890"/>
            <a:ext cx="4824095" cy="1007110"/>
            <a:chOff x="2494" y="907"/>
            <a:chExt cx="7597" cy="1586"/>
          </a:xfrm>
        </p:grpSpPr>
        <p:sp>
          <p:nvSpPr>
            <p:cNvPr id="108" name="Rectangle 103">
              <a:extLst>
                <a:ext uri="{FF2B5EF4-FFF2-40B4-BE49-F238E27FC236}">
                  <a16:creationId xmlns:a16="http://schemas.microsoft.com/office/drawing/2014/main" id="{F4AD51C1-206E-40AD-B73A-8D0ADAB0B5A8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89" y="907"/>
              <a:ext cx="5102" cy="158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09" name="Rectangle 103">
              <a:extLst>
                <a:ext uri="{FF2B5EF4-FFF2-40B4-BE49-F238E27FC236}">
                  <a16:creationId xmlns:a16="http://schemas.microsoft.com/office/drawing/2014/main" id="{772FEF0B-93CF-4850-8EC8-90A6EB9A1AF1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860" y="1020"/>
              <a:ext cx="3118" cy="1361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prstDash val="sysDash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10" name="Rectangle 103">
              <a:extLst>
                <a:ext uri="{FF2B5EF4-FFF2-40B4-BE49-F238E27FC236}">
                  <a16:creationId xmlns:a16="http://schemas.microsoft.com/office/drawing/2014/main" id="{32C9589B-34A1-4101-AB0F-39AA8AB0D3EA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59" y="1586"/>
              <a:ext cx="3175" cy="68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11" name="Text Box 82">
              <a:extLst>
                <a:ext uri="{FF2B5EF4-FFF2-40B4-BE49-F238E27FC236}">
                  <a16:creationId xmlns:a16="http://schemas.microsoft.com/office/drawing/2014/main" id="{E6440D4A-D727-4059-B9FD-558737D86029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94" y="1191"/>
              <a:ext cx="907" cy="9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CPU</a:t>
              </a:r>
              <a:r>
                <a:rPr lang="zh-CN" altLang="en-US" sz="1800" b="1" u="none" dirty="0">
                  <a:latin typeface="宋体" panose="02010600030101010101" pitchFamily="2" charset="-122"/>
                </a:rPr>
                <a:t>内核</a:t>
              </a:r>
            </a:p>
          </p:txBody>
        </p:sp>
        <p:sp>
          <p:nvSpPr>
            <p:cNvPr id="113" name="Text Box 104">
              <a:extLst>
                <a:ext uri="{FF2B5EF4-FFF2-40B4-BE49-F238E27FC236}">
                  <a16:creationId xmlns:a16="http://schemas.microsoft.com/office/drawing/2014/main" id="{9E85A5E8-2E3E-4993-BA6D-DD29BF6E76A6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329" y="1702"/>
              <a:ext cx="1135" cy="45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114" name="Text Box 114">
              <a:extLst>
                <a:ext uri="{FF2B5EF4-FFF2-40B4-BE49-F238E27FC236}">
                  <a16:creationId xmlns:a16="http://schemas.microsoft.com/office/drawing/2014/main" id="{73372A24-0DFD-4C0C-8971-E359DDD2815A}"/>
                </a:ext>
              </a:extLst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15" y="907"/>
              <a:ext cx="1361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7780" rIns="18000" bIns="0" anchor="ctr" anchorCtr="0"/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程序</a:t>
              </a:r>
              <a:r>
                <a:rPr lang="zh-CN" altLang="en-US" sz="1600" b="1" u="none" dirty="0"/>
                <a:t>地址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sp>
          <p:nvSpPr>
            <p:cNvPr id="115" name="Text Box 105">
              <a:extLst>
                <a:ext uri="{FF2B5EF4-FFF2-40B4-BE49-F238E27FC236}">
                  <a16:creationId xmlns:a16="http://schemas.microsoft.com/office/drawing/2014/main" id="{6A2768CC-616B-4F68-A825-967FD755CC65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731" y="1702"/>
              <a:ext cx="1134" cy="453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辅存</a:t>
              </a:r>
            </a:p>
          </p:txBody>
        </p:sp>
        <p:sp>
          <p:nvSpPr>
            <p:cNvPr id="126" name="Text Box 104">
              <a:extLst>
                <a:ext uri="{FF2B5EF4-FFF2-40B4-BE49-F238E27FC236}">
                  <a16:creationId xmlns:a16="http://schemas.microsoft.com/office/drawing/2014/main" id="{500291C7-9E5C-4B01-A302-E7486D7D9991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087" y="1134"/>
              <a:ext cx="680" cy="3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7780" rIns="1800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MMU</a:t>
              </a: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894B07AA-F369-486E-88CE-B55E3F34872F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 bwMode="auto">
            <a:xfrm>
              <a:off x="8050" y="1361"/>
              <a:ext cx="0" cy="227"/>
            </a:xfrm>
            <a:prstGeom prst="straightConnector1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6E441B2-2EF6-47B0-900B-26514703B42A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 bwMode="auto">
            <a:xfrm flipV="1">
              <a:off x="3402" y="1304"/>
              <a:ext cx="3685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EFD18D88-C14C-481B-98E9-4F07CD4237DD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 bwMode="auto">
            <a:xfrm flipV="1">
              <a:off x="3402" y="1928"/>
              <a:ext cx="1928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47" name="Text Box 105">
              <a:extLst>
                <a:ext uri="{FF2B5EF4-FFF2-40B4-BE49-F238E27FC236}">
                  <a16:creationId xmlns:a16="http://schemas.microsoft.com/office/drawing/2014/main" id="{FFC783BB-608F-4332-AAE9-BCD22274B0C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030" y="1702"/>
              <a:ext cx="1134" cy="453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D448267-F9AE-4085-8CF2-B829B50F66AF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 bwMode="auto">
            <a:xfrm flipV="1">
              <a:off x="6463" y="1929"/>
              <a:ext cx="567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4383A86E-45D3-4B16-9F33-6A060D20D1F4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 bwMode="auto">
            <a:xfrm>
              <a:off x="6860" y="1587"/>
              <a:ext cx="0" cy="68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766222A-EF61-4F0C-80FD-38C377AE9B19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 bwMode="auto">
            <a:xfrm flipV="1">
              <a:off x="8164" y="1928"/>
              <a:ext cx="567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AEA482EE-2473-4AA3-A79B-7A458A096590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 bwMode="auto">
            <a:xfrm flipV="1">
              <a:off x="7767" y="1361"/>
              <a:ext cx="283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643A05F2-875B-41BB-8B46-3255889206DD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 bwMode="auto">
            <a:xfrm flipV="1">
              <a:off x="7767" y="1247"/>
              <a:ext cx="1587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4067BCF6-5987-4E86-9749-6C0F7F101A78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 bwMode="auto">
            <a:xfrm>
              <a:off x="9354" y="1247"/>
              <a:ext cx="0" cy="454"/>
            </a:xfrm>
            <a:prstGeom prst="straightConnector1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AutoShape 338">
            <a:extLst>
              <a:ext uri="{FF2B5EF4-FFF2-40B4-BE49-F238E27FC236}">
                <a16:creationId xmlns:a16="http://schemas.microsoft.com/office/drawing/2014/main" id="{077F6533-E66C-4B1E-95F1-E587496B369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904000" y="2064312"/>
            <a:ext cx="2016000" cy="252000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9249"/>
              <a:gd name="adj5" fmla="val 398200"/>
              <a:gd name="adj6" fmla="val -40289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latin typeface="宋体" panose="02010600030101010101" pitchFamily="2" charset="-122"/>
              </a:rPr>
              <a:t>程序空间</a:t>
            </a:r>
            <a:r>
              <a:rPr lang="en-US" altLang="zh-CN" sz="1600" b="1" u="none" dirty="0">
                <a:latin typeface="宋体" panose="02010600030101010101" pitchFamily="2" charset="-122"/>
              </a:rPr>
              <a:t>&gt;&gt;</a:t>
            </a:r>
            <a:r>
              <a:rPr lang="zh-CN" altLang="en-US" sz="1600" b="1" u="none" dirty="0">
                <a:latin typeface="宋体" panose="02010600030101010101" pitchFamily="2" charset="-122"/>
              </a:rPr>
              <a:t>主存空间</a:t>
            </a:r>
            <a:endParaRPr lang="en-US" altLang="zh-CN" sz="1600" b="1" u="none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55" name="AutoShape 338">
            <a:extLst>
              <a:ext uri="{FF2B5EF4-FFF2-40B4-BE49-F238E27FC236}">
                <a16:creationId xmlns:a16="http://schemas.microsoft.com/office/drawing/2014/main" id="{8DBE42CB-4500-4F2D-A42D-6CF02C7DCF87}"/>
              </a:ext>
            </a:extLst>
          </p:cNvPr>
          <p:cNvSpPr/>
          <p:nvPr/>
        </p:nvSpPr>
        <p:spPr bwMode="auto">
          <a:xfrm>
            <a:off x="2268687" y="5157192"/>
            <a:ext cx="935906" cy="216000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10249"/>
              <a:gd name="adj5" fmla="val -167966"/>
              <a:gd name="adj6" fmla="val -2284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solidFill>
                  <a:srgbClr val="0070C0"/>
                </a:solidFill>
                <a:latin typeface="宋体" panose="02010600030101010101" pitchFamily="2" charset="-122"/>
              </a:rPr>
              <a:t>地址变换</a:t>
            </a:r>
            <a:endParaRPr lang="en-US" altLang="zh-CN" sz="1600" b="1" u="none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56" name="AutoShape 338">
            <a:extLst>
              <a:ext uri="{FF2B5EF4-FFF2-40B4-BE49-F238E27FC236}">
                <a16:creationId xmlns:a16="http://schemas.microsoft.com/office/drawing/2014/main" id="{CACDEA39-34EB-4DF5-AAF6-547F76614893}"/>
              </a:ext>
            </a:extLst>
          </p:cNvPr>
          <p:cNvSpPr/>
          <p:nvPr/>
        </p:nvSpPr>
        <p:spPr bwMode="auto">
          <a:xfrm>
            <a:off x="3492823" y="5157192"/>
            <a:ext cx="935161" cy="216000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9249"/>
              <a:gd name="adj5" fmla="val -127421"/>
              <a:gd name="adj6" fmla="val -2304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solidFill>
                  <a:srgbClr val="0070C0"/>
                </a:solidFill>
                <a:latin typeface="宋体" panose="02010600030101010101" pitchFamily="2" charset="-122"/>
              </a:rPr>
              <a:t>层次管理</a:t>
            </a:r>
            <a:endParaRPr lang="en-US" altLang="zh-CN" sz="1600" b="1" u="none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87389D2A-F57B-4224-B5C4-2C08BD729504}"/>
              </a:ext>
            </a:extLst>
          </p:cNvPr>
          <p:cNvCxnSpPr/>
          <p:nvPr/>
        </p:nvCxnSpPr>
        <p:spPr bwMode="auto">
          <a:xfrm>
            <a:off x="4392098" y="3826560"/>
            <a:ext cx="648000" cy="1309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58" name="AutoShape 338">
            <a:extLst>
              <a:ext uri="{FF2B5EF4-FFF2-40B4-BE49-F238E27FC236}">
                <a16:creationId xmlns:a16="http://schemas.microsoft.com/office/drawing/2014/main" id="{5871DF57-786E-4BC6-993C-075E2D120073}"/>
              </a:ext>
            </a:extLst>
          </p:cNvPr>
          <p:cNvSpPr/>
          <p:nvPr/>
        </p:nvSpPr>
        <p:spPr bwMode="auto">
          <a:xfrm>
            <a:off x="6228184" y="5229224"/>
            <a:ext cx="935906" cy="216000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10249"/>
              <a:gd name="adj5" fmla="val -161351"/>
              <a:gd name="adj6" fmla="val -2361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solidFill>
                  <a:srgbClr val="0070C0"/>
                </a:solidFill>
                <a:latin typeface="宋体" panose="02010600030101010101" pitchFamily="2" charset="-122"/>
              </a:rPr>
              <a:t>地址变换</a:t>
            </a:r>
            <a:endParaRPr lang="en-US" altLang="zh-CN" sz="1600" b="1" u="none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59" name="AutoShape 338">
            <a:extLst>
              <a:ext uri="{FF2B5EF4-FFF2-40B4-BE49-F238E27FC236}">
                <a16:creationId xmlns:a16="http://schemas.microsoft.com/office/drawing/2014/main" id="{6AF32AE6-6ED8-400A-8DA1-C8A3CF6E8A20}"/>
              </a:ext>
            </a:extLst>
          </p:cNvPr>
          <p:cNvSpPr/>
          <p:nvPr/>
        </p:nvSpPr>
        <p:spPr bwMode="auto">
          <a:xfrm>
            <a:off x="7380312" y="5229224"/>
            <a:ext cx="935161" cy="216000"/>
          </a:xfrm>
          <a:prstGeom prst="borderCallout2">
            <a:avLst>
              <a:gd name="adj1" fmla="val 53805"/>
              <a:gd name="adj2" fmla="val -31"/>
              <a:gd name="adj3" fmla="val 53121"/>
              <a:gd name="adj4" fmla="val -9249"/>
              <a:gd name="adj5" fmla="val -127421"/>
              <a:gd name="adj6" fmla="val -2304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600" b="1" u="none" dirty="0">
                <a:solidFill>
                  <a:srgbClr val="0070C0"/>
                </a:solidFill>
                <a:latin typeface="宋体" panose="02010600030101010101" pitchFamily="2" charset="-122"/>
              </a:rPr>
              <a:t>层次管理</a:t>
            </a:r>
            <a:endParaRPr lang="en-US" altLang="zh-CN" sz="1600" b="1" u="none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298541A2-5C41-45FD-9D17-CF3DE3E435AC}"/>
              </a:ext>
            </a:extLst>
          </p:cNvPr>
          <p:cNvGrpSpPr/>
          <p:nvPr/>
        </p:nvGrpSpPr>
        <p:grpSpPr>
          <a:xfrm>
            <a:off x="5436096" y="4365104"/>
            <a:ext cx="2700020" cy="791845"/>
            <a:chOff x="3174" y="3969"/>
            <a:chExt cx="4252" cy="1247"/>
          </a:xfrm>
        </p:grpSpPr>
        <p:sp>
          <p:nvSpPr>
            <p:cNvPr id="161" name="Text Box 104">
              <a:extLst>
                <a:ext uri="{FF2B5EF4-FFF2-40B4-BE49-F238E27FC236}">
                  <a16:creationId xmlns:a16="http://schemas.microsoft.com/office/drawing/2014/main" id="{165E6AFE-FCEB-4E64-A18D-02A5F8EB2567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52" y="4649"/>
              <a:ext cx="1020" cy="454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2" name="Text Box 105">
              <a:extLst>
                <a:ext uri="{FF2B5EF4-FFF2-40B4-BE49-F238E27FC236}">
                  <a16:creationId xmlns:a16="http://schemas.microsoft.com/office/drawing/2014/main" id="{98FA57F8-FD51-49FE-80CD-47E4E20C315A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79" y="4649"/>
              <a:ext cx="1134" cy="453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anose="02010600030101010101" pitchFamily="2" charset="-122"/>
                </a:rPr>
                <a:t>辅存</a:t>
              </a:r>
            </a:p>
          </p:txBody>
        </p:sp>
        <p:sp>
          <p:nvSpPr>
            <p:cNvPr id="163" name="Text Box 106">
              <a:extLst>
                <a:ext uri="{FF2B5EF4-FFF2-40B4-BE49-F238E27FC236}">
                  <a16:creationId xmlns:a16="http://schemas.microsoft.com/office/drawing/2014/main" id="{EEB083D0-C81D-4963-8351-5565B8313BC2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89" y="4081"/>
              <a:ext cx="1814" cy="3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辅助</a:t>
              </a:r>
              <a:r>
                <a:rPr lang="zh-CN" altLang="en-US" sz="1600" b="1" u="none" dirty="0">
                  <a:solidFill>
                    <a:srgbClr val="C00000"/>
                  </a:solidFill>
                  <a:latin typeface="宋体" panose="02010600030101010101" pitchFamily="2" charset="-122"/>
                </a:rPr>
                <a:t>软硬件</a:t>
              </a:r>
            </a:p>
          </p:txBody>
        </p:sp>
        <p:sp>
          <p:nvSpPr>
            <p:cNvPr id="164" name="Text Box 114">
              <a:extLst>
                <a:ext uri="{FF2B5EF4-FFF2-40B4-BE49-F238E27FC236}">
                  <a16:creationId xmlns:a16="http://schemas.microsoft.com/office/drawing/2014/main" id="{BC01F462-147C-4090-B7D0-D22D2506E9B3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231" y="4039"/>
              <a:ext cx="737" cy="7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zh-CN" altLang="en-US" sz="1600" b="1" u="none" dirty="0">
                  <a:latin typeface="宋体" panose="02010600030101010101" pitchFamily="2" charset="-122"/>
                </a:rPr>
                <a:t>程序</a:t>
              </a:r>
              <a:endParaRPr lang="en-US" altLang="zh-CN" sz="1600" b="1" u="none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zh-CN" altLang="en-US" sz="1600" b="1" u="none" dirty="0"/>
                <a:t>地址</a:t>
              </a:r>
              <a:endParaRPr lang="zh-CN" altLang="en-US" sz="1600" b="1" u="none" dirty="0">
                <a:latin typeface="宋体" panose="02010600030101010101" pitchFamily="2" charset="-122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5AD618A4-13BE-48DC-A7D9-9317EAE6946E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 bwMode="auto">
            <a:xfrm flipV="1">
              <a:off x="5272" y="4876"/>
              <a:ext cx="907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EE26A154-675F-4A86-A93F-857810DA60D4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 bwMode="auto">
            <a:xfrm flipH="1">
              <a:off x="5102" y="4422"/>
              <a:ext cx="227" cy="227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75F3CC8-0E1C-4FD9-A575-D25371E91980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 bwMode="auto">
            <a:xfrm>
              <a:off x="6494" y="4423"/>
              <a:ext cx="227" cy="227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A785391-8ECD-4009-A1CE-44F6E96D59AD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 bwMode="auto">
            <a:xfrm flipV="1">
              <a:off x="3174" y="4989"/>
              <a:ext cx="1077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A7EC8F67-0261-4699-AA30-A6138A212382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 bwMode="auto">
            <a:xfrm flipV="1">
              <a:off x="3174" y="4763"/>
              <a:ext cx="1077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0" name="Rectangle 103">
              <a:extLst>
                <a:ext uri="{FF2B5EF4-FFF2-40B4-BE49-F238E27FC236}">
                  <a16:creationId xmlns:a16="http://schemas.microsoft.com/office/drawing/2014/main" id="{2987F0BF-8A8F-4017-A6D9-A40CFE95CAE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68" y="3969"/>
              <a:ext cx="3458" cy="124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 u="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ldLvl="0" animBg="1"/>
      <p:bldP spid="155" grpId="0" animBg="1"/>
      <p:bldP spid="156" grpId="0" animBg="1"/>
      <p:bldP spid="158" grpId="0" animBg="1"/>
      <p:bldP spid="1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508EEF5D-59DC-46EB-8483-FAF9B04D9249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214282" y="312122"/>
            <a:ext cx="6229306" cy="3188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、层次管理的组织      </a:t>
            </a:r>
            <a:r>
              <a:rPr lang="en-US" altLang="zh-CN" sz="1800" b="1" dirty="0"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即辅助软硬件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*目标：</a:t>
            </a:r>
            <a:r>
              <a:rPr lang="zh-CN" altLang="en-US" sz="2200" b="1" dirty="0">
                <a:latin typeface="宋体" panose="02010600030101010101" pitchFamily="2" charset="-122"/>
              </a:rPr>
              <a:t>确定层次管理的参数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实现方式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*涉及内容：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192"/>
          <p:cNvSpPr txBox="1">
            <a:spLocks noChangeArrowheads="1"/>
          </p:cNvSpPr>
          <p:nvPr/>
        </p:nvSpPr>
        <p:spPr bwMode="auto">
          <a:xfrm>
            <a:off x="214282" y="3429000"/>
            <a:ext cx="8750206" cy="1195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访问地址类型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虚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实地址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、层间信息交换单位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数据大小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层次管理实现方式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软件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硬件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</a:t>
            </a:r>
            <a:r>
              <a:rPr lang="en-US" altLang="zh-CN" sz="1800" dirty="0">
                <a:latin typeface="宋体" panose="02010600030101010101" pitchFamily="2" charset="-122"/>
              </a:rPr>
              <a:t>└</a:t>
            </a:r>
            <a:r>
              <a:rPr lang="en-US" altLang="zh-CN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地址变换的实现方式</a:t>
            </a:r>
            <a:r>
              <a:rPr lang="zh-CN" altLang="en-US" sz="1800" b="1" u="sng" dirty="0">
                <a:latin typeface="宋体" panose="02010600030101010101" pitchFamily="2" charset="-122"/>
              </a:rPr>
              <a:t>均为硬件</a:t>
            </a:r>
            <a:endParaRPr lang="en-US" altLang="zh-CN" sz="1800" b="1" u="sng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988" y="1268760"/>
            <a:ext cx="7488460" cy="1728000"/>
            <a:chOff x="1115988" y="1340960"/>
            <a:chExt cx="7488460" cy="1728000"/>
          </a:xfrm>
        </p:grpSpPr>
        <p:sp>
          <p:nvSpPr>
            <p:cNvPr id="113" name="Rectangle 103"/>
            <p:cNvSpPr>
              <a:spLocks noChangeArrowheads="1"/>
            </p:cNvSpPr>
            <p:nvPr/>
          </p:nvSpPr>
          <p:spPr bwMode="auto">
            <a:xfrm>
              <a:off x="5436096" y="1340960"/>
              <a:ext cx="3168352" cy="172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103"/>
            <p:cNvSpPr>
              <a:spLocks noChangeArrowheads="1"/>
            </p:cNvSpPr>
            <p:nvPr/>
          </p:nvSpPr>
          <p:spPr bwMode="auto">
            <a:xfrm>
              <a:off x="2772096" y="1484784"/>
              <a:ext cx="2664000" cy="158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62"/>
            <p:cNvSpPr txBox="1">
              <a:spLocks noChangeArrowheads="1"/>
            </p:cNvSpPr>
            <p:nvPr/>
          </p:nvSpPr>
          <p:spPr bwMode="auto">
            <a:xfrm>
              <a:off x="1115988" y="1340960"/>
              <a:ext cx="647700" cy="1728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6" name="Text Box 163"/>
            <p:cNvSpPr txBox="1">
              <a:spLocks noChangeArrowheads="1"/>
            </p:cNvSpPr>
            <p:nvPr/>
          </p:nvSpPr>
          <p:spPr bwMode="auto">
            <a:xfrm>
              <a:off x="5292192" y="2565144"/>
              <a:ext cx="1008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17" name="Text Box 164"/>
            <p:cNvSpPr txBox="1">
              <a:spLocks noChangeArrowheads="1"/>
            </p:cNvSpPr>
            <p:nvPr/>
          </p:nvSpPr>
          <p:spPr bwMode="auto">
            <a:xfrm>
              <a:off x="3059832" y="2637144"/>
              <a:ext cx="792163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118" name="Text Box 165"/>
            <p:cNvSpPr txBox="1">
              <a:spLocks noChangeArrowheads="1"/>
            </p:cNvSpPr>
            <p:nvPr/>
          </p:nvSpPr>
          <p:spPr bwMode="auto">
            <a:xfrm>
              <a:off x="7596261" y="2493144"/>
              <a:ext cx="792163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辅存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19" name="Text Box 167"/>
            <p:cNvSpPr txBox="1">
              <a:spLocks noChangeArrowheads="1"/>
            </p:cNvSpPr>
            <p:nvPr/>
          </p:nvSpPr>
          <p:spPr bwMode="auto">
            <a:xfrm>
              <a:off x="3275857" y="1700808"/>
              <a:ext cx="1440159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Cache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0" name="Line 168"/>
            <p:cNvSpPr>
              <a:spLocks noChangeShapeType="1"/>
            </p:cNvSpPr>
            <p:nvPr/>
          </p:nvSpPr>
          <p:spPr bwMode="auto">
            <a:xfrm>
              <a:off x="3491880" y="1412968"/>
              <a:ext cx="0" cy="28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169"/>
            <p:cNvSpPr txBox="1">
              <a:spLocks noChangeArrowheads="1"/>
            </p:cNvSpPr>
            <p:nvPr/>
          </p:nvSpPr>
          <p:spPr bwMode="auto">
            <a:xfrm>
              <a:off x="1763800" y="2637136"/>
              <a:ext cx="1008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(CPU Bus)</a:t>
              </a:r>
            </a:p>
          </p:txBody>
        </p:sp>
        <p:sp>
          <p:nvSpPr>
            <p:cNvPr id="122" name="Text Box 170"/>
            <p:cNvSpPr txBox="1">
              <a:spLocks noChangeArrowheads="1"/>
            </p:cNvSpPr>
            <p:nvPr/>
          </p:nvSpPr>
          <p:spPr bwMode="auto">
            <a:xfrm>
              <a:off x="5724200" y="1629024"/>
              <a:ext cx="1368000" cy="28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MMU</a:t>
              </a:r>
            </a:p>
          </p:txBody>
        </p:sp>
        <p:sp>
          <p:nvSpPr>
            <p:cNvPr id="123" name="Line 171"/>
            <p:cNvSpPr>
              <a:spLocks noChangeShapeType="1"/>
            </p:cNvSpPr>
            <p:nvPr/>
          </p:nvSpPr>
          <p:spPr bwMode="auto">
            <a:xfrm>
              <a:off x="1763688" y="1412968"/>
              <a:ext cx="6264000" cy="42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73"/>
            <p:cNvSpPr>
              <a:spLocks noChangeShapeType="1"/>
            </p:cNvSpPr>
            <p:nvPr/>
          </p:nvSpPr>
          <p:spPr bwMode="auto">
            <a:xfrm flipV="1">
              <a:off x="1763856" y="2925136"/>
              <a:ext cx="12960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74"/>
            <p:cNvSpPr>
              <a:spLocks noChangeShapeType="1"/>
            </p:cNvSpPr>
            <p:nvPr/>
          </p:nvSpPr>
          <p:spPr bwMode="auto">
            <a:xfrm flipV="1">
              <a:off x="3851920" y="2925136"/>
              <a:ext cx="1440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75"/>
            <p:cNvSpPr>
              <a:spLocks noChangeShapeType="1"/>
            </p:cNvSpPr>
            <p:nvPr/>
          </p:nvSpPr>
          <p:spPr bwMode="auto">
            <a:xfrm flipV="1">
              <a:off x="6300320" y="2923548"/>
              <a:ext cx="1296000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178"/>
            <p:cNvSpPr txBox="1">
              <a:spLocks noChangeArrowheads="1"/>
            </p:cNvSpPr>
            <p:nvPr/>
          </p:nvSpPr>
          <p:spPr bwMode="auto">
            <a:xfrm>
              <a:off x="6372312" y="2637136"/>
              <a:ext cx="1008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(I/O Bus)</a:t>
              </a:r>
            </a:p>
          </p:txBody>
        </p:sp>
        <p:sp>
          <p:nvSpPr>
            <p:cNvPr id="128" name="Text Box 179"/>
            <p:cNvSpPr txBox="1">
              <a:spLocks noChangeArrowheads="1"/>
            </p:cNvSpPr>
            <p:nvPr/>
          </p:nvSpPr>
          <p:spPr bwMode="auto">
            <a:xfrm>
              <a:off x="4139952" y="2637136"/>
              <a:ext cx="1008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(MEM Bus)</a:t>
              </a:r>
            </a:p>
          </p:txBody>
        </p:sp>
        <p:sp>
          <p:nvSpPr>
            <p:cNvPr id="129" name="Text Box 180"/>
            <p:cNvSpPr txBox="1">
              <a:spLocks noChangeArrowheads="1"/>
            </p:cNvSpPr>
            <p:nvPr/>
          </p:nvSpPr>
          <p:spPr bwMode="auto">
            <a:xfrm>
              <a:off x="1835792" y="1412776"/>
              <a:ext cx="864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虚拟地址</a:t>
              </a:r>
            </a:p>
          </p:txBody>
        </p:sp>
        <p:sp>
          <p:nvSpPr>
            <p:cNvPr id="130" name="Line 183"/>
            <p:cNvSpPr>
              <a:spLocks noChangeShapeType="1"/>
            </p:cNvSpPr>
            <p:nvPr/>
          </p:nvSpPr>
          <p:spPr bwMode="auto">
            <a:xfrm>
              <a:off x="3491880" y="1988840"/>
              <a:ext cx="0" cy="64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184"/>
            <p:cNvSpPr txBox="1">
              <a:spLocks noChangeArrowheads="1"/>
            </p:cNvSpPr>
            <p:nvPr/>
          </p:nvSpPr>
          <p:spPr bwMode="auto">
            <a:xfrm>
              <a:off x="2843807" y="2285820"/>
              <a:ext cx="115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Cache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32" name="Line 185"/>
            <p:cNvSpPr>
              <a:spLocks noChangeShapeType="1"/>
            </p:cNvSpPr>
            <p:nvPr/>
          </p:nvSpPr>
          <p:spPr bwMode="auto">
            <a:xfrm>
              <a:off x="5940152" y="1917024"/>
              <a:ext cx="0" cy="64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86"/>
            <p:cNvSpPr txBox="1">
              <a:spLocks noChangeArrowheads="1"/>
            </p:cNvSpPr>
            <p:nvPr/>
          </p:nvSpPr>
          <p:spPr bwMode="auto">
            <a:xfrm>
              <a:off x="5436096" y="2205056"/>
              <a:ext cx="1007492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主存 地址</a:t>
              </a:r>
            </a:p>
          </p:txBody>
        </p:sp>
        <p:sp>
          <p:nvSpPr>
            <p:cNvPr id="134" name="Line 187"/>
            <p:cNvSpPr>
              <a:spLocks noChangeShapeType="1"/>
            </p:cNvSpPr>
            <p:nvPr/>
          </p:nvSpPr>
          <p:spPr bwMode="auto">
            <a:xfrm>
              <a:off x="8031916" y="1917024"/>
              <a:ext cx="0" cy="576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188"/>
            <p:cNvSpPr txBox="1">
              <a:spLocks noChangeArrowheads="1"/>
            </p:cNvSpPr>
            <p:nvPr/>
          </p:nvSpPr>
          <p:spPr bwMode="auto">
            <a:xfrm>
              <a:off x="7524440" y="2133072"/>
              <a:ext cx="100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辅存 地址</a:t>
              </a:r>
            </a:p>
          </p:txBody>
        </p:sp>
        <p:sp>
          <p:nvSpPr>
            <p:cNvPr id="136" name="Line 189"/>
            <p:cNvSpPr>
              <a:spLocks noChangeShapeType="1"/>
            </p:cNvSpPr>
            <p:nvPr/>
          </p:nvSpPr>
          <p:spPr bwMode="auto">
            <a:xfrm>
              <a:off x="5940152" y="1412968"/>
              <a:ext cx="0" cy="216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90"/>
            <p:cNvSpPr>
              <a:spLocks noChangeShapeType="1"/>
            </p:cNvSpPr>
            <p:nvPr/>
          </p:nvSpPr>
          <p:spPr bwMode="auto">
            <a:xfrm>
              <a:off x="8028384" y="1412968"/>
              <a:ext cx="0" cy="216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196"/>
            <p:cNvSpPr txBox="1">
              <a:spLocks noChangeArrowheads="1"/>
            </p:cNvSpPr>
            <p:nvPr/>
          </p:nvSpPr>
          <p:spPr bwMode="auto">
            <a:xfrm>
              <a:off x="6660232" y="1917048"/>
              <a:ext cx="79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Miss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时</a:t>
              </a:r>
            </a:p>
          </p:txBody>
        </p:sp>
        <p:sp>
          <p:nvSpPr>
            <p:cNvPr id="139" name="Text Box 195"/>
            <p:cNvSpPr txBox="1">
              <a:spLocks noChangeArrowheads="1"/>
            </p:cNvSpPr>
            <p:nvPr/>
          </p:nvSpPr>
          <p:spPr bwMode="auto">
            <a:xfrm>
              <a:off x="5940224" y="1917024"/>
              <a:ext cx="648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Hit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时</a:t>
              </a:r>
            </a:p>
          </p:txBody>
        </p:sp>
        <p:sp>
          <p:nvSpPr>
            <p:cNvPr id="140" name="Text Box 196"/>
            <p:cNvSpPr txBox="1">
              <a:spLocks noChangeArrowheads="1"/>
            </p:cNvSpPr>
            <p:nvPr/>
          </p:nvSpPr>
          <p:spPr bwMode="auto">
            <a:xfrm>
              <a:off x="4500080" y="1989757"/>
              <a:ext cx="79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Miss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时</a:t>
              </a:r>
            </a:p>
          </p:txBody>
        </p:sp>
        <p:sp>
          <p:nvSpPr>
            <p:cNvPr id="141" name="Text Box 195"/>
            <p:cNvSpPr txBox="1">
              <a:spLocks noChangeArrowheads="1"/>
            </p:cNvSpPr>
            <p:nvPr/>
          </p:nvSpPr>
          <p:spPr bwMode="auto">
            <a:xfrm>
              <a:off x="3491944" y="1989857"/>
              <a:ext cx="648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Hit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时</a:t>
              </a:r>
            </a:p>
          </p:txBody>
        </p:sp>
        <p:sp>
          <p:nvSpPr>
            <p:cNvPr id="142" name="Text Box 170"/>
            <p:cNvSpPr txBox="1">
              <a:spLocks noChangeArrowheads="1"/>
            </p:cNvSpPr>
            <p:nvPr/>
          </p:nvSpPr>
          <p:spPr bwMode="auto">
            <a:xfrm>
              <a:off x="7452320" y="1629024"/>
              <a:ext cx="1080120" cy="28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文件系统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3" name="Line 182"/>
            <p:cNvSpPr>
              <a:spLocks noChangeShapeType="1"/>
            </p:cNvSpPr>
            <p:nvPr/>
          </p:nvSpPr>
          <p:spPr bwMode="auto">
            <a:xfrm>
              <a:off x="4500080" y="2635963"/>
              <a:ext cx="792000" cy="114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82"/>
            <p:cNvSpPr>
              <a:spLocks noChangeShapeType="1"/>
            </p:cNvSpPr>
            <p:nvPr/>
          </p:nvSpPr>
          <p:spPr bwMode="auto">
            <a:xfrm>
              <a:off x="4499992" y="1988840"/>
              <a:ext cx="0" cy="64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82"/>
            <p:cNvSpPr>
              <a:spLocks noChangeShapeType="1"/>
            </p:cNvSpPr>
            <p:nvPr/>
          </p:nvSpPr>
          <p:spPr bwMode="auto">
            <a:xfrm flipV="1">
              <a:off x="6660232" y="2565096"/>
              <a:ext cx="93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82"/>
            <p:cNvSpPr>
              <a:spLocks noChangeShapeType="1"/>
            </p:cNvSpPr>
            <p:nvPr/>
          </p:nvSpPr>
          <p:spPr bwMode="auto">
            <a:xfrm>
              <a:off x="6660232" y="1917096"/>
              <a:ext cx="0" cy="64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75856" y="1412584"/>
            <a:ext cx="864080" cy="1584136"/>
            <a:chOff x="3275856" y="1484784"/>
            <a:chExt cx="864080" cy="1584136"/>
          </a:xfrm>
        </p:grpSpPr>
        <p:sp>
          <p:nvSpPr>
            <p:cNvPr id="5" name="椭圆 4"/>
            <p:cNvSpPr/>
            <p:nvPr/>
          </p:nvSpPr>
          <p:spPr bwMode="auto">
            <a:xfrm>
              <a:off x="3275856" y="1484784"/>
              <a:ext cx="431936" cy="108000"/>
            </a:xfrm>
            <a:prstGeom prst="ellipse">
              <a:avLst/>
            </a:prstGeom>
            <a:solidFill>
              <a:srgbClr val="FFCCFF"/>
            </a:solidFill>
            <a:ln w="12700" cmpd="sng">
              <a:solidFill>
                <a:srgbClr val="CC3300"/>
              </a:solidFill>
              <a:prstDash val="sysDash"/>
              <a:round/>
              <a:headEnd type="none" w="med" len="med"/>
              <a:tailEnd type="non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3995936" y="2708920"/>
              <a:ext cx="144000" cy="360000"/>
            </a:xfrm>
            <a:prstGeom prst="ellipse">
              <a:avLst/>
            </a:prstGeom>
            <a:solidFill>
              <a:srgbClr val="FFCCFF"/>
            </a:solidFill>
            <a:ln w="12700" cmpd="sng">
              <a:solidFill>
                <a:srgbClr val="CC3300"/>
              </a:solidFill>
              <a:prstDash val="sysDash"/>
              <a:round/>
              <a:headEnd type="none" w="med" len="med"/>
              <a:tailEnd type="none" w="sm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e06c4c2-1e49-45fa-90eb-785ee2544aca"/>
  <p:tag name="COMMONDATA" val="eyJoZGlkIjoiY2ZiYjY4MjU5YzBkYmJmZjUyNGJiOWY1ZTc3NzM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95d49f-ad15-4ed0-b277-12ed7fe0e7f9}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914245-f879-4cfa-82dd-d710ae75d530}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dfb9e-a964-4239-8e46-4ac3199399bf}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288c60b-37e9-4389-a6ea-a524a0682569}"/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5875" cmpd="sng">
          <a:solidFill>
            <a:srgbClr val="CC3300"/>
          </a:solidFill>
          <a:round/>
          <a:headEnd type="none" w="med" len="med"/>
          <a:tailEnd type="none" w="sm" len="med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16276</Words>
  <Application>Microsoft Office PowerPoint</Application>
  <PresentationFormat>全屏显示(4:3)</PresentationFormat>
  <Paragraphs>3042</Paragraphs>
  <Slides>68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4" baseType="lpstr">
      <vt:lpstr>黑体</vt:lpstr>
      <vt:lpstr>楷体_GB2312</vt:lpstr>
      <vt:lpstr>宋体</vt:lpstr>
      <vt:lpstr>Symbol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耀欣 梁</cp:lastModifiedBy>
  <cp:revision>1213</cp:revision>
  <dcterms:created xsi:type="dcterms:W3CDTF">2002-02-16T03:40:00Z</dcterms:created>
  <dcterms:modified xsi:type="dcterms:W3CDTF">2024-06-14T17:05:16Z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92551672CD3F49B081669B41860D0605_12</vt:lpwstr>
  </property>
  <property fmtid="{D5CDD505-2E9C-101B-9397-08002B2CF9AE}" pid="3" name="KSOProductBuildVer">
    <vt:lpwstr>2052-11.1.0.14309</vt:lpwstr>
  </property>
</Properties>
</file>