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sldIdLst>
    <p:sldId id="256" r:id="rId2"/>
    <p:sldId id="424" r:id="rId3"/>
    <p:sldId id="386" r:id="rId4"/>
    <p:sldId id="426" r:id="rId5"/>
    <p:sldId id="427" r:id="rId6"/>
    <p:sldId id="389" r:id="rId7"/>
    <p:sldId id="429" r:id="rId8"/>
    <p:sldId id="430" r:id="rId9"/>
    <p:sldId id="433" r:id="rId10"/>
    <p:sldId id="396" r:id="rId11"/>
    <p:sldId id="434" r:id="rId12"/>
    <p:sldId id="435" r:id="rId13"/>
    <p:sldId id="436" r:id="rId14"/>
    <p:sldId id="437" r:id="rId15"/>
    <p:sldId id="303" r:id="rId16"/>
    <p:sldId id="399" r:id="rId17"/>
    <p:sldId id="451" r:id="rId18"/>
    <p:sldId id="438" r:id="rId19"/>
    <p:sldId id="440" r:id="rId20"/>
    <p:sldId id="442" r:id="rId21"/>
    <p:sldId id="443" r:id="rId22"/>
    <p:sldId id="445" r:id="rId23"/>
    <p:sldId id="450" r:id="rId24"/>
    <p:sldId id="444" r:id="rId25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FFFF"/>
    <a:srgbClr val="99CCFF"/>
    <a:srgbClr val="CCCCFF"/>
    <a:srgbClr val="FFCC99"/>
    <a:srgbClr val="FF3399"/>
    <a:srgbClr val="CC99FF"/>
    <a:srgbClr val="FFCCFF"/>
    <a:srgbClr val="CCEC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5" autoAdjust="0"/>
    <p:restoredTop sz="92053" autoAdjust="0"/>
  </p:normalViewPr>
  <p:slideViewPr>
    <p:cSldViewPr showGuides="1">
      <p:cViewPr varScale="1">
        <p:scale>
          <a:sx n="90" d="100"/>
          <a:sy n="90" d="100"/>
        </p:scale>
        <p:origin x="1238" y="58"/>
      </p:cViewPr>
      <p:guideLst>
        <p:guide orient="horz" pos="2137"/>
        <p:guide pos="28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B51F1DD1-BDA3-4C1C-8321-18D6DB97168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思考：执行</a:t>
            </a:r>
            <a:r>
              <a:rPr lang="en-US" altLang="zh-CN" dirty="0"/>
              <a:t>MMX</a:t>
            </a:r>
            <a:r>
              <a:rPr lang="zh-CN" altLang="en-US" dirty="0"/>
              <a:t>程序时（如在看电影），进行浮点运算的概率很小，初期开发尽量降低成本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比较指令例</a:t>
            </a:r>
            <a:r>
              <a:rPr lang="en-US" altLang="zh-CN" dirty="0"/>
              <a:t>—MIPS</a:t>
            </a:r>
            <a:r>
              <a:rPr lang="zh-CN" altLang="en-US" dirty="0"/>
              <a:t>的</a:t>
            </a:r>
            <a:r>
              <a:rPr lang="en-US" altLang="zh-CN" dirty="0" err="1"/>
              <a:t>slt+beq</a:t>
            </a:r>
            <a:r>
              <a:rPr lang="zh-CN" altLang="en-US" dirty="0"/>
              <a:t>，转换指令例</a:t>
            </a:r>
            <a:r>
              <a:rPr lang="en-US" altLang="zh-CN" dirty="0"/>
              <a:t>—short j; </a:t>
            </a:r>
            <a:r>
              <a:rPr lang="en-US" altLang="zh-CN" dirty="0" err="1"/>
              <a:t>int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i</a:t>
            </a:r>
            <a:r>
              <a:rPr lang="en-US" altLang="zh-CN" baseline="0" dirty="0"/>
              <a:t>=(</a:t>
            </a:r>
            <a:r>
              <a:rPr lang="en-US" altLang="zh-CN" baseline="0" dirty="0" err="1"/>
              <a:t>int</a:t>
            </a:r>
            <a:r>
              <a:rPr lang="en-US" altLang="zh-CN" baseline="0" dirty="0"/>
              <a:t>)j;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baseline="0" dirty="0">
                <a:latin typeface="宋体" panose="02010600030101010101" pitchFamily="2" charset="-122"/>
              </a:rPr>
              <a:t>流式数据存取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—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绕过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Cache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存取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(</a:t>
            </a:r>
            <a:r>
              <a:rPr lang="en-US" altLang="zh-CN" sz="1200" b="0" baseline="0" dirty="0" err="1">
                <a:latin typeface="宋体" panose="02010600030101010101" pitchFamily="2" charset="-122"/>
              </a:rPr>
              <a:t>xMMi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-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主存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)128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数据，预取也取到</a:t>
            </a:r>
            <a:r>
              <a:rPr lang="en-US" altLang="zh-CN" sz="1200" b="0" baseline="0" dirty="0" err="1">
                <a:latin typeface="宋体" panose="02010600030101010101" pitchFamily="2" charset="-122"/>
              </a:rPr>
              <a:t>xMM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中；多媒体数据时间局部性差</a:t>
            </a:r>
            <a:endParaRPr lang="en-US" altLang="zh-CN" sz="1200" b="0" baseline="0" dirty="0">
              <a:latin typeface="宋体" panose="02010600030101010101" pitchFamily="2" charset="-122"/>
            </a:endParaRPr>
          </a:p>
          <a:p>
            <a:r>
              <a:rPr lang="en-US" altLang="zh-CN" sz="1200" b="0" baseline="0" dirty="0">
                <a:latin typeface="宋体" panose="02010600030101010101" pitchFamily="2" charset="-122"/>
              </a:rPr>
              <a:t>VEX—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对各前缀信息进行编码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(C5+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字节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payload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或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C4+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字节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payload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)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，简化译码器、提高代码效率</a:t>
            </a:r>
            <a:endParaRPr lang="en-US" altLang="zh-CN" sz="1200" b="0" baseline="0" dirty="0">
              <a:latin typeface="宋体" panose="02010600030101010101" pitchFamily="2" charset="-122"/>
            </a:endParaRPr>
          </a:p>
          <a:p>
            <a:r>
              <a:rPr lang="en-US" altLang="zh-CN" sz="1200" b="0" baseline="0" dirty="0">
                <a:latin typeface="宋体" panose="02010600030101010101" pitchFamily="2" charset="-122"/>
              </a:rPr>
              <a:t>3/4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个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OPD—3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个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OPD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为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Core i7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微指令融合的正式公布，扩展后支持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4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个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OPD</a:t>
            </a:r>
          </a:p>
          <a:p>
            <a:r>
              <a:rPr lang="zh-CN" altLang="en-US" sz="1200" b="0" baseline="0" dirty="0">
                <a:latin typeface="宋体" panose="02010600030101010101" pitchFamily="2" charset="-122"/>
              </a:rPr>
              <a:t>数据重排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—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改变各分量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[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寄存器中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]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的次序，如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yMM1.Di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←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yMM2.Dj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，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j=yMM3.Di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，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yMM3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实现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IN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功能</a:t>
            </a:r>
            <a:endParaRPr lang="en-US" altLang="zh-CN" sz="1200" b="0" baseline="0" dirty="0">
              <a:latin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baseline="0" dirty="0">
                <a:latin typeface="宋体" panose="02010600030101010101" pitchFamily="2" charset="-122"/>
              </a:rPr>
              <a:t>不对齐访存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—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支持多种长度分量的访问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(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每次访问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256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位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)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，即首地址无需对齐。</a:t>
            </a:r>
            <a:endParaRPr lang="en-US" altLang="zh-CN" sz="1200" b="0" baseline="0" dirty="0">
              <a:latin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baseline="0" dirty="0">
                <a:latin typeface="宋体" panose="02010600030101010101" pitchFamily="2" charset="-122"/>
              </a:rPr>
              <a:t>离散数据加载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—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支持离散分量的访问，如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yMM1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←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Mem[yMM1+yMM2.IDi*scale,yMM3.Maski]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，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yMM1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为各分量基地址，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yMM2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为各分量索引（下标），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scale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为分量长度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(1/2/4/8)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，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yMM3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为各分量掩码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(</a:t>
            </a:r>
            <a:r>
              <a:rPr lang="en-US" altLang="zh-CN" sz="1200" b="0" baseline="0" dirty="0" err="1">
                <a:latin typeface="宋体" panose="02010600030101010101" pitchFamily="2" charset="-122"/>
              </a:rPr>
              <a:t>Maski.MSb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=1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时访存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)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，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yMM1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、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yMM2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、</a:t>
            </a:r>
            <a:r>
              <a:rPr lang="en-US" altLang="zh-CN" sz="1200" b="0" baseline="0" dirty="0" err="1">
                <a:latin typeface="宋体" panose="02010600030101010101" pitchFamily="2" charset="-122"/>
              </a:rPr>
              <a:t>scacle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用地址码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R/M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表示</a:t>
            </a:r>
            <a:endParaRPr lang="en-US" altLang="zh-CN" sz="1200" b="0" baseline="0" dirty="0">
              <a:latin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FMA—</a:t>
            </a:r>
            <a:r>
              <a:rPr kumimoji="1" 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fused multiply-add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融合乘加，类似积和运算</a:t>
            </a:r>
            <a:r>
              <a:rPr lang="zh-CN" altLang="en-US" sz="1200" b="0" dirty="0">
                <a:latin typeface="宋体" panose="02010600030101010101" pitchFamily="2" charset="-122"/>
              </a:rPr>
              <a:t>∑</a:t>
            </a:r>
            <a:r>
              <a:rPr lang="en-US" altLang="zh-CN" sz="1200" b="0" dirty="0">
                <a:latin typeface="宋体" panose="02010600030101010101" pitchFamily="2" charset="-122"/>
              </a:rPr>
              <a:t>a</a:t>
            </a:r>
            <a:r>
              <a:rPr lang="en-US" altLang="zh-CN" sz="1200" b="0" baseline="-14000" dirty="0">
                <a:latin typeface="宋体" panose="02010600030101010101" pitchFamily="2" charset="-122"/>
              </a:rPr>
              <a:t>i</a:t>
            </a:r>
            <a:r>
              <a:rPr lang="en-US" altLang="zh-CN" sz="1200" b="0" dirty="0">
                <a:latin typeface="宋体" panose="02010600030101010101" pitchFamily="2" charset="-122"/>
              </a:rPr>
              <a:t>*b</a:t>
            </a:r>
            <a:r>
              <a:rPr lang="en-US" altLang="zh-CN" sz="1200" b="0" baseline="-14000" dirty="0">
                <a:latin typeface="宋体" panose="02010600030101010101" pitchFamily="2" charset="-122"/>
              </a:rPr>
              <a:t>i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，之前是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2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条指令（</a:t>
            </a:r>
            <a:r>
              <a:rPr lang="en-US" altLang="zh-CN" sz="1200" b="0" baseline="0" dirty="0">
                <a:latin typeface="宋体" panose="02010600030101010101" pitchFamily="2" charset="-122"/>
              </a:rPr>
              <a:t>C=</a:t>
            </a:r>
            <a:r>
              <a:rPr lang="en-US" altLang="zh-CN" sz="1200" b="0" dirty="0">
                <a:latin typeface="宋体" panose="02010600030101010101" pitchFamily="2" charset="-122"/>
              </a:rPr>
              <a:t>A*B</a:t>
            </a:r>
            <a:r>
              <a:rPr lang="zh-CN" altLang="en-US" sz="1200" b="0" dirty="0">
                <a:latin typeface="宋体" panose="02010600030101010101" pitchFamily="2" charset="-122"/>
              </a:rPr>
              <a:t>及∑</a:t>
            </a:r>
            <a:r>
              <a:rPr lang="en-US" altLang="zh-CN" sz="1200" b="0" dirty="0">
                <a:latin typeface="宋体" panose="02010600030101010101" pitchFamily="2" charset="-122"/>
              </a:rPr>
              <a:t>C</a:t>
            </a:r>
            <a:r>
              <a:rPr lang="en-US" altLang="zh-CN" sz="1200" b="0" baseline="-14000" dirty="0">
                <a:latin typeface="宋体" panose="02010600030101010101" pitchFamily="2" charset="-122"/>
              </a:rPr>
              <a:t>i</a:t>
            </a:r>
            <a:r>
              <a:rPr lang="zh-CN" altLang="en-US" sz="1200" b="0" baseline="0" dirty="0">
                <a:latin typeface="宋体" panose="02010600030101010101" pitchFamily="2" charset="-122"/>
              </a:rPr>
              <a:t>）</a:t>
            </a:r>
            <a:endParaRPr lang="en-US" altLang="zh-CN" sz="1200" b="0" baseline="0" dirty="0"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Direct3D 10</a:t>
            </a:r>
            <a:r>
              <a:rPr lang="zh-CN" altLang="en-US" dirty="0"/>
              <a:t>逻辑图形流水线：   </a:t>
            </a:r>
            <a:r>
              <a:rPr lang="en-US" altLang="zh-CN" dirty="0"/>
              <a:t>(</a:t>
            </a:r>
            <a:r>
              <a:rPr lang="zh-CN" altLang="en-US" dirty="0"/>
              <a:t>参考</a:t>
            </a:r>
            <a:r>
              <a:rPr lang="en-US" altLang="zh-CN" dirty="0"/>
              <a:t>COD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版附录</a:t>
            </a:r>
            <a:r>
              <a:rPr lang="en-US" altLang="zh-CN" dirty="0"/>
              <a:t>A)            </a:t>
            </a:r>
            <a:r>
              <a:rPr lang="en-US" altLang="zh-CN" spc="-30" dirty="0">
                <a:latin typeface="+mn-lt"/>
                <a:sym typeface="+mn-ea"/>
              </a:rPr>
              <a:t>Compute Unified Device Architecture--</a:t>
            </a:r>
            <a:r>
              <a:rPr lang="zh-CN" altLang="en-US" spc="-30" dirty="0">
                <a:latin typeface="+mn-lt"/>
                <a:sym typeface="+mn-ea"/>
              </a:rPr>
              <a:t>计算统一设备体系结构</a:t>
            </a:r>
            <a:endParaRPr lang="en-US" altLang="zh-CN" dirty="0"/>
          </a:p>
          <a:p>
            <a:r>
              <a:rPr lang="zh-CN" altLang="en-US" dirty="0"/>
              <a:t>  输入装配</a:t>
            </a:r>
            <a:r>
              <a:rPr lang="en-US" altLang="zh-CN" dirty="0"/>
              <a:t>—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接收顶点数据，转换为规范格式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，并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对顶点属性进行一些基本处理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顶点渲染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用顶点数据</a:t>
            </a:r>
            <a:r>
              <a:rPr kumimoji="1" lang="zh-CN" altLang="en-US" sz="1200" u="sng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形成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3D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图形骨架，并转换为屏幕位置（用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指定图元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点和线组成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集合表示）</a:t>
            </a:r>
            <a:endParaRPr lang="en-US" altLang="zh-CN" dirty="0"/>
          </a:p>
          <a:p>
            <a:r>
              <a:rPr lang="zh-CN" altLang="en-US" dirty="0"/>
              <a:t>  几何渲染</a:t>
            </a:r>
            <a:r>
              <a:rPr lang="en-US" altLang="zh-CN" dirty="0"/>
              <a:t>—</a:t>
            </a:r>
            <a:r>
              <a:rPr lang="zh-CN" altLang="en-US" dirty="0"/>
              <a:t>将</a:t>
            </a:r>
            <a:r>
              <a:rPr lang="en-US" altLang="zh-CN" dirty="0"/>
              <a:t>3D</a:t>
            </a:r>
            <a:r>
              <a:rPr lang="zh-CN" altLang="en-US" dirty="0"/>
              <a:t>图形</a:t>
            </a:r>
            <a:r>
              <a:rPr lang="zh-CN" altLang="en-US" u="sng" dirty="0"/>
              <a:t>转换</a:t>
            </a:r>
            <a:r>
              <a:rPr lang="zh-CN" altLang="en-US" dirty="0"/>
              <a:t>为</a:t>
            </a:r>
            <a:r>
              <a:rPr lang="en-US" altLang="zh-CN" dirty="0"/>
              <a:t>2D</a:t>
            </a:r>
            <a:r>
              <a:rPr lang="zh-CN" altLang="en-US" dirty="0"/>
              <a:t>图形，会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产生新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顶点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、以此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构造出新的图元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dirty="0"/>
              <a:t>  光 栅 化</a:t>
            </a:r>
            <a:r>
              <a:rPr lang="en-US" altLang="zh-CN" dirty="0"/>
              <a:t>—</a:t>
            </a:r>
            <a:r>
              <a:rPr lang="zh-CN" altLang="en-US" dirty="0"/>
              <a:t>将各图元转换成所覆盖的像素点，产生各像素点的潜在属性</a:t>
            </a:r>
            <a:endParaRPr lang="en-US" altLang="zh-CN" dirty="0"/>
          </a:p>
          <a:p>
            <a:r>
              <a:rPr lang="zh-CN" altLang="en-US" dirty="0"/>
              <a:t>  像素渲染</a:t>
            </a:r>
            <a:r>
              <a:rPr lang="en-US" altLang="zh-CN" dirty="0"/>
              <a:t>—</a:t>
            </a:r>
            <a:r>
              <a:rPr lang="zh-CN" altLang="en-US" dirty="0"/>
              <a:t>产生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各图元中所有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像素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点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的最终属性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（参数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纹理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颜色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深度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[z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坐标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等）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dirty="0"/>
              <a:t>  输出合并</a:t>
            </a:r>
            <a:r>
              <a:rPr lang="en-US" altLang="zh-CN" dirty="0"/>
              <a:t>—</a:t>
            </a:r>
            <a:r>
              <a:rPr lang="zh-CN" altLang="en-US" dirty="0"/>
              <a:t>对各图元进行深度测试及模板测试</a:t>
            </a:r>
            <a:r>
              <a:rPr lang="en-US" altLang="zh-CN" dirty="0"/>
              <a:t>(</a:t>
            </a:r>
            <a:r>
              <a:rPr lang="zh-CN" altLang="en-US" dirty="0"/>
              <a:t>透明度</a:t>
            </a:r>
            <a:r>
              <a:rPr lang="en-US" altLang="zh-CN" dirty="0"/>
              <a:t>)</a:t>
            </a:r>
            <a:r>
              <a:rPr lang="zh-CN" altLang="en-US" dirty="0"/>
              <a:t>，合并各图元中各像素点的颜色，送入帧缓冲区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可视化计算：面向图像及视频处理的计算任务</a:t>
            </a:r>
          </a:p>
          <a:p>
            <a:r>
              <a:rPr lang="en-US" altLang="zh-CN" dirty="0"/>
              <a:t>GPU</a:t>
            </a:r>
            <a:r>
              <a:rPr lang="zh-CN" altLang="en-US" dirty="0"/>
              <a:t>计算：通过并行编程语言和</a:t>
            </a:r>
            <a:r>
              <a:rPr lang="en-US" altLang="zh-CN" dirty="0"/>
              <a:t>API</a:t>
            </a:r>
            <a:r>
              <a:rPr lang="zh-CN" altLang="en-US" dirty="0"/>
              <a:t>进行的通用计算，早期为通过图形</a:t>
            </a:r>
            <a:r>
              <a:rPr lang="en-US" altLang="zh-CN" dirty="0"/>
              <a:t>API</a:t>
            </a:r>
            <a:r>
              <a:rPr lang="zh-CN" altLang="en-US" dirty="0"/>
              <a:t>进行非图形任务的计算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顶点任务分配</a:t>
            </a:r>
            <a:r>
              <a:rPr lang="en-US" altLang="zh-CN" dirty="0"/>
              <a:t>—</a:t>
            </a:r>
            <a:r>
              <a:rPr lang="zh-CN" altLang="en-US" dirty="0"/>
              <a:t>包含顶点渲染、几何渲染</a:t>
            </a:r>
            <a:endParaRPr lang="en-US" altLang="zh-CN" dirty="0"/>
          </a:p>
          <a:p>
            <a:r>
              <a:rPr lang="en-US" altLang="zh-CN" dirty="0"/>
              <a:t>NVIDIA GeForce 8800—</a:t>
            </a:r>
            <a:r>
              <a:rPr lang="zh-CN" altLang="en-US" dirty="0"/>
              <a:t>有</a:t>
            </a:r>
            <a:r>
              <a:rPr lang="en-US" altLang="zh-CN" dirty="0"/>
              <a:t>7</a:t>
            </a:r>
            <a:r>
              <a:rPr lang="zh-CN" altLang="en-US" dirty="0"/>
              <a:t>个</a:t>
            </a:r>
            <a:r>
              <a:rPr lang="en-US" altLang="zh-CN" dirty="0"/>
              <a:t>TPC</a:t>
            </a:r>
            <a:r>
              <a:rPr lang="zh-CN" altLang="en-US" dirty="0"/>
              <a:t>，每个</a:t>
            </a:r>
            <a:r>
              <a:rPr lang="en-US" altLang="zh-CN" dirty="0"/>
              <a:t>TPC</a:t>
            </a:r>
            <a:r>
              <a:rPr lang="zh-CN" altLang="en-US" dirty="0"/>
              <a:t>含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SM</a:t>
            </a:r>
            <a:r>
              <a:rPr lang="zh-CN" altLang="en-US" dirty="0"/>
              <a:t>，每个</a:t>
            </a:r>
            <a:r>
              <a:rPr lang="en-US" altLang="zh-CN" dirty="0"/>
              <a:t>SM</a:t>
            </a:r>
            <a:r>
              <a:rPr lang="zh-CN" altLang="en-US" dirty="0"/>
              <a:t>含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SP</a:t>
            </a:r>
            <a:r>
              <a:rPr lang="zh-CN" altLang="en-US" dirty="0"/>
              <a:t>、</a:t>
            </a:r>
            <a:r>
              <a:rPr lang="en-US" altLang="zh-CN" dirty="0"/>
              <a:t>16KB</a:t>
            </a:r>
            <a:r>
              <a:rPr lang="zh-CN" altLang="en-US" dirty="0"/>
              <a:t>局部</a:t>
            </a:r>
            <a:r>
              <a:rPr lang="en-US" altLang="zh-CN" dirty="0"/>
              <a:t>MEM</a:t>
            </a:r>
          </a:p>
          <a:p>
            <a:r>
              <a:rPr lang="en-US" altLang="zh-CN" dirty="0"/>
              <a:t>SP—</a:t>
            </a:r>
            <a:r>
              <a:rPr lang="zh-CN" altLang="en-US" dirty="0"/>
              <a:t>接收</a:t>
            </a:r>
            <a:r>
              <a:rPr lang="en-US" altLang="zh-CN" dirty="0"/>
              <a:t>MT</a:t>
            </a:r>
            <a:r>
              <a:rPr lang="zh-CN" altLang="en-US" dirty="0"/>
              <a:t>发射的线程（无需取指</a:t>
            </a:r>
            <a:r>
              <a:rPr lang="en-US" altLang="zh-CN" dirty="0"/>
              <a:t>&amp;</a:t>
            </a:r>
            <a:r>
              <a:rPr lang="zh-CN" altLang="en-US" dirty="0"/>
              <a:t>译码），</a:t>
            </a:r>
            <a:r>
              <a:rPr lang="en-US" altLang="zh-CN" dirty="0"/>
              <a:t>1024</a:t>
            </a:r>
            <a:r>
              <a:rPr lang="zh-CN" altLang="en-US" dirty="0"/>
              <a:t>个用于支持</a:t>
            </a:r>
            <a:r>
              <a:rPr lang="en-US" altLang="zh-CN" dirty="0"/>
              <a:t>64</a:t>
            </a:r>
            <a:r>
              <a:rPr lang="zh-CN" altLang="en-US" dirty="0"/>
              <a:t>个线程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向量机，又称向量流水。标量（</a:t>
            </a:r>
            <a:r>
              <a:rPr lang="en-US" altLang="zh-CN" dirty="0"/>
              <a:t>scalar</a:t>
            </a:r>
            <a:r>
              <a:rPr lang="zh-CN" altLang="en-US" dirty="0"/>
              <a:t>）、向量（</a:t>
            </a:r>
            <a:r>
              <a:rPr lang="en-US" altLang="zh-CN" dirty="0"/>
              <a:t>vector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>
                <a:latin typeface="宋体" panose="02010600030101010101" pitchFamily="2" charset="-122"/>
              </a:rPr>
              <a:t>例：</a:t>
            </a:r>
            <a:r>
              <a:rPr lang="en-US" altLang="zh-CN" b="0" dirty="0">
                <a:latin typeface="宋体" panose="02010600030101010101" pitchFamily="2" charset="-122"/>
              </a:rPr>
              <a:t>70</a:t>
            </a:r>
            <a:r>
              <a:rPr lang="zh-CN" altLang="en-US" b="0" dirty="0">
                <a:latin typeface="宋体" panose="02010600030101010101" pitchFamily="2" charset="-122"/>
              </a:rPr>
              <a:t>年代初的</a:t>
            </a:r>
            <a:r>
              <a:rPr lang="en-US" altLang="zh-CN" b="0" dirty="0">
                <a:latin typeface="宋体" panose="02010600030101010101" pitchFamily="2" charset="-122"/>
              </a:rPr>
              <a:t>Star 100</a:t>
            </a:r>
            <a:r>
              <a:rPr lang="zh-CN" altLang="en-US" b="0" dirty="0">
                <a:latin typeface="宋体" panose="02010600030101010101" pitchFamily="2" charset="-122"/>
              </a:rPr>
              <a:t>的</a:t>
            </a:r>
            <a:r>
              <a:rPr lang="en-US" altLang="zh-CN" b="0" dirty="0">
                <a:latin typeface="宋体" panose="02010600030101010101" pitchFamily="2" charset="-122"/>
              </a:rPr>
              <a:t>MEM</a:t>
            </a:r>
            <a:r>
              <a:rPr lang="zh-CN" altLang="en-US" b="0" dirty="0">
                <a:latin typeface="宋体" panose="02010600030101010101" pitchFamily="2" charset="-122"/>
              </a:rPr>
              <a:t>为</a:t>
            </a:r>
            <a:r>
              <a:rPr lang="en-US" altLang="zh-CN" b="0" dirty="0">
                <a:latin typeface="宋体" panose="02010600030101010101" pitchFamily="2" charset="-122"/>
              </a:rPr>
              <a:t>32</a:t>
            </a:r>
            <a:r>
              <a:rPr lang="zh-CN" altLang="en-US" b="0" dirty="0">
                <a:latin typeface="宋体" panose="02010600030101010101" pitchFamily="2" charset="-122"/>
              </a:rPr>
              <a:t>体、存储体字长为</a:t>
            </a:r>
            <a:r>
              <a:rPr lang="en-US" altLang="zh-CN" b="0" dirty="0">
                <a:latin typeface="宋体" panose="02010600030101010101" pitchFamily="2" charset="-122"/>
              </a:rPr>
              <a:t>64</a:t>
            </a:r>
            <a:r>
              <a:rPr lang="zh-CN" altLang="en-US" b="0" dirty="0">
                <a:latin typeface="宋体" panose="02010600030101010101" pitchFamily="2" charset="-122"/>
              </a:rPr>
              <a:t>位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思考：可以，无相关性就行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P7-</a:t>
            </a:r>
            <a:r>
              <a:rPr lang="zh-CN" altLang="en-US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看例</a:t>
            </a:r>
            <a:r>
              <a:rPr lang="en-US" altLang="zh-CN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内容           思考：</a:t>
            </a:r>
            <a:r>
              <a:rPr lang="en-US" altLang="zh-CN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T=1+6+1=8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b="0" dirty="0">
                <a:solidFill>
                  <a:srgbClr val="CC3300"/>
                </a:solidFill>
                <a:latin typeface="宋体" panose="02010600030101010101" pitchFamily="2" charset="-122"/>
              </a:rPr>
              <a:t>工作原理：</a:t>
            </a:r>
          </a:p>
          <a:p>
            <a:pPr marL="2511425" indent="-2511425">
              <a:lnSpc>
                <a:spcPct val="125000"/>
              </a:lnSpc>
            </a:pPr>
            <a:r>
              <a:rPr lang="zh-CN" altLang="en-US" sz="1200" b="0" dirty="0">
                <a:solidFill>
                  <a:schemeClr val="accent2"/>
                </a:solidFill>
                <a:latin typeface="宋体" panose="02010600030101010101" pitchFamily="2" charset="-122"/>
              </a:rPr>
              <a:t>  数据存取</a:t>
            </a:r>
            <a:r>
              <a:rPr lang="en-US" altLang="zh-CN" sz="1200" b="0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r>
              <a:rPr lang="zh-CN" altLang="en-US" sz="1200" b="0" dirty="0">
                <a:latin typeface="宋体" panose="02010600030101010101" pitchFamily="2" charset="-122"/>
              </a:rPr>
              <a:t>数据集通过</a:t>
            </a:r>
            <a:r>
              <a:rPr lang="zh-CN" altLang="en-US" sz="1200" b="0" u="sng" dirty="0">
                <a:latin typeface="宋体" panose="02010600030101010101" pitchFamily="2" charset="-122"/>
              </a:rPr>
              <a:t>数据总线</a:t>
            </a:r>
            <a:r>
              <a:rPr lang="zh-CN" altLang="en-US" sz="1200" b="0" u="none" dirty="0">
                <a:latin typeface="宋体" panose="02010600030101010101" pitchFamily="2" charset="-122"/>
              </a:rPr>
              <a:t>从</a:t>
            </a:r>
            <a:r>
              <a:rPr lang="en-US" altLang="zh-CN" sz="1200" b="0" u="none" dirty="0">
                <a:latin typeface="宋体" panose="02010600030101010101" pitchFamily="2" charset="-122"/>
              </a:rPr>
              <a:t>MEM</a:t>
            </a:r>
            <a:r>
              <a:rPr lang="zh-CN" altLang="en-US" sz="1200" b="0" dirty="0">
                <a:latin typeface="宋体" panose="02010600030101010101" pitchFamily="2" charset="-122"/>
              </a:rPr>
              <a:t>取到各</a:t>
            </a:r>
            <a:r>
              <a:rPr lang="en-US" altLang="zh-CN" sz="1200" b="0" dirty="0">
                <a:latin typeface="宋体" panose="02010600030101010101" pitchFamily="2" charset="-122"/>
              </a:rPr>
              <a:t>PE</a:t>
            </a:r>
            <a:r>
              <a:rPr lang="zh-CN" altLang="en-US" sz="1200" b="0" dirty="0">
                <a:latin typeface="宋体" panose="02010600030101010101" pitchFamily="2" charset="-122"/>
              </a:rPr>
              <a:t>的</a:t>
            </a:r>
            <a:r>
              <a:rPr lang="en-US" altLang="zh-CN" sz="1200" b="0" dirty="0">
                <a:latin typeface="宋体" panose="02010600030101010101" pitchFamily="2" charset="-122"/>
              </a:rPr>
              <a:t>LM</a:t>
            </a:r>
            <a:r>
              <a:rPr lang="zh-CN" altLang="en-US" sz="1200" b="0" dirty="0">
                <a:latin typeface="宋体" panose="02010600030101010101" pitchFamily="2" charset="-122"/>
              </a:rPr>
              <a:t>中，各</a:t>
            </a:r>
            <a:r>
              <a:rPr lang="en-US" altLang="zh-CN" sz="1200" b="0" dirty="0">
                <a:latin typeface="宋体" panose="02010600030101010101" pitchFamily="2" charset="-122"/>
              </a:rPr>
              <a:t>LM</a:t>
            </a:r>
            <a:r>
              <a:rPr lang="zh-CN" altLang="en-US" sz="1200" b="0" dirty="0">
                <a:latin typeface="宋体" panose="02010600030101010101" pitchFamily="2" charset="-122"/>
              </a:rPr>
              <a:t>中数据存到</a:t>
            </a:r>
            <a:r>
              <a:rPr lang="en-US" altLang="zh-CN" sz="1200" b="0" dirty="0">
                <a:latin typeface="宋体" panose="02010600030101010101" pitchFamily="2" charset="-122"/>
              </a:rPr>
              <a:t>MEM</a:t>
            </a:r>
            <a:r>
              <a:rPr lang="zh-CN" altLang="en-US" sz="1200" b="0" dirty="0">
                <a:latin typeface="宋体" panose="02010600030101010101" pitchFamily="2" charset="-122"/>
              </a:rPr>
              <a:t>中</a:t>
            </a:r>
          </a:p>
          <a:p>
            <a:pPr>
              <a:lnSpc>
                <a:spcPct val="125000"/>
              </a:lnSpc>
            </a:pPr>
            <a:r>
              <a:rPr lang="zh-CN" altLang="en-US" sz="1200" b="0" dirty="0">
                <a:solidFill>
                  <a:schemeClr val="accent2"/>
                </a:solidFill>
                <a:latin typeface="宋体" panose="02010600030101010101" pitchFamily="2" charset="-122"/>
              </a:rPr>
              <a:t>  指令执行</a:t>
            </a:r>
            <a:r>
              <a:rPr lang="en-US" altLang="zh-CN" sz="1200" b="0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r>
              <a:rPr lang="zh-CN" altLang="en-US" sz="1200" b="0" dirty="0">
                <a:latin typeface="宋体" panose="02010600030101010101" pitchFamily="2" charset="-122"/>
              </a:rPr>
              <a:t>通过阵列控制器进行取指、译码、执行</a:t>
            </a:r>
            <a:r>
              <a:rPr lang="en-US" altLang="zh-CN" sz="1200" b="0" dirty="0">
                <a:latin typeface="宋体" panose="02010600030101010101" pitchFamily="2" charset="-122"/>
              </a:rPr>
              <a:t>(</a:t>
            </a:r>
            <a:r>
              <a:rPr lang="zh-CN" altLang="en-US" sz="1200" b="0" dirty="0">
                <a:latin typeface="宋体" panose="02010600030101010101" pitchFamily="2" charset="-122"/>
              </a:rPr>
              <a:t>向量指令有</a:t>
            </a:r>
            <a:r>
              <a:rPr lang="en-US" altLang="zh-CN" sz="1200" b="0" dirty="0">
                <a:latin typeface="宋体" panose="02010600030101010101" pitchFamily="2" charset="-122"/>
              </a:rPr>
              <a:t>PE</a:t>
            </a:r>
            <a:r>
              <a:rPr lang="zh-CN" altLang="en-US" sz="1200" b="0" dirty="0">
                <a:latin typeface="宋体" panose="02010600030101010101" pitchFamily="2" charset="-122"/>
              </a:rPr>
              <a:t>执行、其余直接执行</a:t>
            </a:r>
            <a:r>
              <a:rPr lang="en-US" altLang="zh-CN" sz="1200" b="0" dirty="0">
                <a:latin typeface="宋体" panose="02010600030101010101" pitchFamily="2" charset="-122"/>
              </a:rPr>
              <a:t>)</a:t>
            </a:r>
            <a:r>
              <a:rPr lang="zh-CN" altLang="en-US" sz="1200" b="0" dirty="0">
                <a:latin typeface="宋体" panose="02010600030101010101" pitchFamily="2" charset="-122"/>
              </a:rPr>
              <a:t>，</a:t>
            </a:r>
            <a:endParaRPr lang="en-US" altLang="zh-CN" sz="1200" b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200" b="0" dirty="0">
                <a:solidFill>
                  <a:srgbClr val="990099"/>
                </a:solidFill>
                <a:latin typeface="宋体" panose="02010600030101010101" pitchFamily="2" charset="-122"/>
              </a:rPr>
              <a:t>            </a:t>
            </a:r>
            <a:r>
              <a:rPr lang="zh-CN" altLang="en-US" sz="1200" b="0" dirty="0">
                <a:solidFill>
                  <a:srgbClr val="990099"/>
                </a:solidFill>
                <a:latin typeface="宋体" panose="02010600030101010101" pitchFamily="2" charset="-122"/>
              </a:rPr>
              <a:t>指令类型有标量、向量运算、向量存取、</a:t>
            </a:r>
            <a:r>
              <a:rPr lang="en-US" altLang="zh-CN" sz="1200" b="0" dirty="0">
                <a:solidFill>
                  <a:srgbClr val="990099"/>
                </a:solidFill>
                <a:latin typeface="宋体" panose="02010600030101010101" pitchFamily="2" charset="-122"/>
              </a:rPr>
              <a:t>PE</a:t>
            </a:r>
            <a:r>
              <a:rPr lang="zh-CN" altLang="en-US" sz="1200" b="0" dirty="0">
                <a:solidFill>
                  <a:srgbClr val="990099"/>
                </a:solidFill>
                <a:latin typeface="宋体" panose="02010600030101010101" pitchFamily="2" charset="-122"/>
              </a:rPr>
              <a:t>通信</a:t>
            </a:r>
            <a:r>
              <a:rPr lang="en-US" altLang="zh-CN" sz="1200" b="0" dirty="0">
                <a:solidFill>
                  <a:srgbClr val="990099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200" b="0" dirty="0">
                <a:solidFill>
                  <a:srgbClr val="990099"/>
                </a:solidFill>
                <a:latin typeface="宋体" panose="02010600030101010101" pitchFamily="2" charset="-122"/>
              </a:rPr>
              <a:t>向量</a:t>
            </a:r>
            <a:r>
              <a:rPr lang="en-US" altLang="zh-CN" sz="1200" b="0" dirty="0">
                <a:solidFill>
                  <a:srgbClr val="9900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1200" b="0" dirty="0">
                <a:solidFill>
                  <a:srgbClr val="990099"/>
                </a:solidFill>
                <a:latin typeface="宋体" panose="02010600030101010101" pitchFamily="2" charset="-122"/>
              </a:rPr>
              <a:t>、网络控制</a:t>
            </a:r>
            <a:endParaRPr lang="zh-CN" altLang="en-US" sz="1200" b="0" dirty="0">
              <a:latin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dirty="0">
                <a:solidFill>
                  <a:schemeClr val="accent2"/>
                </a:solidFill>
                <a:latin typeface="宋体" panose="02010600030101010101" pitchFamily="2" charset="-122"/>
              </a:rPr>
              <a:t>  数据寻径</a:t>
            </a:r>
            <a:r>
              <a:rPr lang="en-US" altLang="zh-CN" sz="1200" b="0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r>
              <a:rPr lang="zh-CN" altLang="en-US" sz="1200" b="0" dirty="0">
                <a:latin typeface="宋体" panose="02010600030101010101" pitchFamily="2" charset="-122"/>
              </a:rPr>
              <a:t>通过</a:t>
            </a:r>
            <a:r>
              <a:rPr lang="zh-CN" altLang="en-US" sz="1200" b="0" u="sng" dirty="0">
                <a:latin typeface="宋体" panose="02010600030101010101" pitchFamily="2" charset="-122"/>
              </a:rPr>
              <a:t>网络控制指令</a:t>
            </a:r>
            <a:r>
              <a:rPr lang="zh-CN" altLang="en-US" sz="1200" b="0" dirty="0">
                <a:latin typeface="宋体" panose="02010600030101010101" pitchFamily="2" charset="-122"/>
              </a:rPr>
              <a:t>控制</a:t>
            </a:r>
            <a:r>
              <a:rPr lang="en-US" altLang="zh-CN" sz="1200" b="0" dirty="0">
                <a:latin typeface="宋体" panose="02010600030101010101" pitchFamily="2" charset="-122"/>
              </a:rPr>
              <a:t>IN</a:t>
            </a:r>
            <a:r>
              <a:rPr lang="zh-CN" altLang="en-US" sz="1200" b="0" dirty="0">
                <a:latin typeface="宋体" panose="02010600030101010101" pitchFamily="2" charset="-122"/>
              </a:rPr>
              <a:t>，实现</a:t>
            </a:r>
            <a:r>
              <a:rPr lang="en-US" altLang="zh-CN" sz="1200" b="0" dirty="0">
                <a:latin typeface="宋体" panose="02010600030101010101" pitchFamily="2" charset="-122"/>
              </a:rPr>
              <a:t>PE</a:t>
            </a:r>
            <a:r>
              <a:rPr lang="zh-CN" altLang="en-US" sz="1200" b="0" dirty="0">
                <a:latin typeface="宋体" panose="02010600030101010101" pitchFamily="2" charset="-122"/>
              </a:rPr>
              <a:t>间互连</a:t>
            </a:r>
          </a:p>
          <a:p>
            <a:pPr>
              <a:lnSpc>
                <a:spcPct val="125000"/>
              </a:lnSpc>
            </a:pPr>
            <a:r>
              <a:rPr lang="zh-CN" altLang="en-US" sz="1200" b="0" dirty="0">
                <a:solidFill>
                  <a:schemeClr val="accent2"/>
                </a:solidFill>
                <a:latin typeface="宋体" panose="02010600030101010101" pitchFamily="2" charset="-122"/>
              </a:rPr>
              <a:t>  数据通信</a:t>
            </a:r>
            <a:r>
              <a:rPr lang="en-US" altLang="zh-CN" sz="1200" b="0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  <a:r>
              <a:rPr lang="zh-CN" altLang="en-US" sz="1200" b="0" dirty="0">
                <a:latin typeface="宋体" panose="02010600030101010101" pitchFamily="2" charset="-122"/>
              </a:rPr>
              <a:t>通过</a:t>
            </a:r>
            <a:r>
              <a:rPr lang="zh-CN" altLang="en-US" sz="1200" b="0" u="sng" dirty="0">
                <a:latin typeface="宋体" panose="02010600030101010101" pitchFamily="2" charset="-122"/>
              </a:rPr>
              <a:t>通信指令</a:t>
            </a:r>
            <a:r>
              <a:rPr lang="zh-CN" altLang="en-US" sz="1200" b="0" dirty="0">
                <a:latin typeface="宋体" panose="02010600030101010101" pitchFamily="2" charset="-122"/>
              </a:rPr>
              <a:t>实现</a:t>
            </a:r>
            <a:r>
              <a:rPr lang="en-US" altLang="zh-CN" sz="1200" b="0" dirty="0">
                <a:latin typeface="宋体" panose="02010600030101010101" pitchFamily="2" charset="-122"/>
              </a:rPr>
              <a:t>PE</a:t>
            </a:r>
            <a:r>
              <a:rPr lang="zh-CN" altLang="en-US" sz="1200" b="0" dirty="0">
                <a:latin typeface="宋体" panose="02010600030101010101" pitchFamily="2" charset="-122"/>
              </a:rPr>
              <a:t>间数据通信</a:t>
            </a:r>
            <a:endParaRPr lang="en-US" altLang="zh-CN" sz="1200" b="0" dirty="0"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P13-</a:t>
            </a:r>
            <a:r>
              <a:rPr lang="zh-CN" altLang="en-US" dirty="0"/>
              <a:t>看阵列机结构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思考：增加数据表示、指令功能、向量</a:t>
            </a:r>
            <a:r>
              <a:rPr lang="en-US" altLang="zh-CN" dirty="0"/>
              <a:t>REG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F1DD1-BDA3-4C1C-8321-18D6DB971687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6C090-EB5C-4FF4-986B-68D1123DA9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982958-5B0E-4BFD-AA72-D67194DCF4B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C67BBB-CAD6-4767-BB93-E95941C7EB6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67101-FAC6-49A8-B8C8-5A0E37A3A6C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87813C-12A6-4E1F-9391-8C44ABC05A3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FE73E0-0F5C-49A1-A3ED-2A5475F4809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4BEDC6-4DCE-46E3-986C-B10A936C24C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02688-1AE2-4005-8CE1-51CFD579296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D928E-C650-4069-8DED-D7AA4B7287B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C1E2B-011B-4998-BB56-0869619FB0F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2305AED-8036-4E4F-B38D-BE5EAFC5B31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3" Type="http://schemas.openxmlformats.org/officeDocument/2006/relationships/tags" Target="../tags/tag7.xml"/><Relationship Id="rId21" Type="http://schemas.openxmlformats.org/officeDocument/2006/relationships/tags" Target="../tags/tag25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notesSlide" Target="../notesSlides/notesSlide13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slideLayout" Target="../slideLayouts/slideLayout7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838200" y="2143116"/>
            <a:ext cx="7467600" cy="1071570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第六章 数据级并行技术</a:t>
            </a:r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 Box 6"/>
          <p:cNvSpPr txBox="1">
            <a:spLocks noChangeArrowheads="1"/>
          </p:cNvSpPr>
          <p:nvPr/>
        </p:nvSpPr>
        <p:spPr bwMode="auto">
          <a:xfrm>
            <a:off x="179368" y="778818"/>
            <a:ext cx="5040704" cy="46254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*分布式结构：</a:t>
            </a:r>
            <a:r>
              <a:rPr lang="zh-CN" altLang="en-US" sz="2400" b="1" dirty="0">
                <a:latin typeface="宋体" panose="02010600030101010101" pitchFamily="2" charset="-122"/>
              </a:rPr>
              <a:t>每个</a:t>
            </a:r>
            <a:r>
              <a:rPr lang="en-US" altLang="zh-CN" sz="2400" b="1" dirty="0">
                <a:latin typeface="宋体" panose="02010600030101010101" pitchFamily="2" charset="-122"/>
              </a:rPr>
              <a:t>PE</a:t>
            </a:r>
            <a:r>
              <a:rPr lang="zh-CN" altLang="en-US" sz="2400" b="1" dirty="0">
                <a:latin typeface="宋体" panose="02010600030101010101" pitchFamily="2" charset="-122"/>
              </a:rPr>
              <a:t>自带私有</a:t>
            </a:r>
            <a:r>
              <a:rPr lang="en-US" altLang="zh-CN" sz="2400" b="1" dirty="0">
                <a:latin typeface="宋体" panose="02010600030101010101" pitchFamily="2" charset="-122"/>
              </a:rPr>
              <a:t>MEM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特征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90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I/O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操作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通信操作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91" name="Text Box 6"/>
          <p:cNvSpPr txBox="1">
            <a:spLocks noChangeArrowheads="1"/>
          </p:cNvSpPr>
          <p:nvPr/>
        </p:nvSpPr>
        <p:spPr bwMode="auto">
          <a:xfrm>
            <a:off x="1763688" y="3645024"/>
            <a:ext cx="7272808" cy="16631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PE</a:t>
            </a:r>
            <a:r>
              <a:rPr lang="zh-CN" altLang="en-US" sz="2400" b="1" dirty="0">
                <a:latin typeface="宋体" panose="02010600030101010101" pitchFamily="2" charset="-122"/>
              </a:rPr>
              <a:t>间</a:t>
            </a:r>
            <a:r>
              <a:rPr lang="zh-CN" altLang="en-US" sz="2400" b="1" u="sng" dirty="0">
                <a:latin typeface="宋体" panose="02010600030101010101" pitchFamily="2" charset="-122"/>
              </a:rPr>
              <a:t>通过</a:t>
            </a:r>
            <a:r>
              <a:rPr lang="en-US" altLang="zh-CN" sz="2400" b="1" u="sng" dirty="0">
                <a:latin typeface="宋体" panose="02010600030101010101" pitchFamily="2" charset="-122"/>
              </a:rPr>
              <a:t>IN</a:t>
            </a:r>
            <a:r>
              <a:rPr lang="zh-CN" altLang="en-US" sz="2400" b="1" dirty="0">
                <a:latin typeface="宋体" panose="02010600030101010101" pitchFamily="2" charset="-122"/>
              </a:rPr>
              <a:t>实现通信，</a:t>
            </a:r>
            <a:r>
              <a:rPr lang="en-US" altLang="zh-CN" sz="2400" b="1" dirty="0">
                <a:latin typeface="宋体" panose="02010600030101010101" pitchFamily="2" charset="-122"/>
              </a:rPr>
              <a:t>IN</a:t>
            </a:r>
            <a:r>
              <a:rPr lang="zh-CN" altLang="en-US" sz="2400" b="1" dirty="0">
                <a:latin typeface="宋体" panose="02010600030101010101" pitchFamily="2" charset="-122"/>
              </a:rPr>
              <a:t>为</a:t>
            </a:r>
            <a:r>
              <a:rPr lang="zh-CN" altLang="en-US" sz="2400" b="1" u="sng" dirty="0">
                <a:latin typeface="宋体" panose="02010600030101010101" pitchFamily="2" charset="-122"/>
              </a:rPr>
              <a:t>单向</a:t>
            </a:r>
            <a:r>
              <a:rPr lang="zh-CN" altLang="en-US" sz="2400" b="1" dirty="0">
                <a:latin typeface="宋体" panose="02010600030101010101" pitchFamily="2" charset="-122"/>
              </a:rPr>
              <a:t>网络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非对称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      </a:t>
            </a:r>
            <a:r>
              <a:rPr lang="en-US" altLang="zh-CN" dirty="0">
                <a:latin typeface="宋体" panose="02010600030101010101" pitchFamily="2" charset="-122"/>
              </a:rPr>
              <a:t>└</a:t>
            </a:r>
            <a:r>
              <a:rPr lang="en-US" altLang="zh-CN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宋体" panose="02010600030101010101" pitchFamily="2" charset="-122"/>
              </a:rPr>
              <a:t>互连用地址实现        </a:t>
            </a:r>
            <a:r>
              <a:rPr lang="en-US" altLang="zh-CN" dirty="0">
                <a:latin typeface="宋体" panose="02010600030101010101" pitchFamily="2" charset="-122"/>
              </a:rPr>
              <a:t>└</a:t>
            </a:r>
            <a:r>
              <a:rPr lang="en-US" altLang="zh-CN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宋体" panose="02010600030101010101" pitchFamily="2" charset="-122"/>
              </a:rPr>
              <a:t>如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PE</a:t>
            </a:r>
            <a:r>
              <a:rPr lang="en-US" altLang="zh-CN" b="1" baseline="-18000" dirty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b="1" dirty="0">
                <a:latin typeface="宋体" panose="02010600030101010101" pitchFamily="2" charset="-122"/>
              </a:rPr>
              <a:t>PE</a:t>
            </a:r>
            <a:r>
              <a:rPr lang="en-US" altLang="zh-CN" b="1" baseline="-18000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PE</a:t>
            </a:r>
            <a:r>
              <a:rPr lang="en-US" altLang="zh-CN" b="1" baseline="-18000" dirty="0">
                <a:latin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→PE</a:t>
            </a:r>
            <a:r>
              <a:rPr lang="en-US" altLang="zh-CN" b="1" baseline="-18000" dirty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endParaRPr lang="en-US" altLang="zh-CN" b="1" baseline="-180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主机处理</a:t>
            </a:r>
            <a:r>
              <a:rPr lang="en-US" altLang="zh-CN" b="1" dirty="0">
                <a:latin typeface="宋体" panose="02010600030101010101" pitchFamily="2" charset="-122"/>
              </a:rPr>
              <a:t>(LM</a:t>
            </a:r>
            <a:r>
              <a:rPr lang="en-US" altLang="zh-CN" b="1" dirty="0">
                <a:latin typeface="+mn-ea"/>
                <a:ea typeface="+mn-ea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控制</a:t>
            </a:r>
            <a:r>
              <a:rPr lang="en-US" altLang="zh-CN" b="1" dirty="0">
                <a:latin typeface="宋体" panose="02010600030101010101" pitchFamily="2" charset="-122"/>
              </a:rPr>
              <a:t>MEM)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LM</a:t>
            </a:r>
            <a:r>
              <a:rPr lang="zh-CN" altLang="en-US" sz="2400" b="1" dirty="0">
                <a:latin typeface="宋体" panose="02010600030101010101" pitchFamily="2" charset="-122"/>
              </a:rPr>
              <a:t>编址方式</a:t>
            </a:r>
            <a:r>
              <a:rPr lang="zh-CN" altLang="en-US" sz="2200" b="1" dirty="0">
                <a:latin typeface="宋体" panose="02010600030101010101" pitchFamily="2" charset="-122"/>
              </a:rPr>
              <a:t>有</a:t>
            </a: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</a:rPr>
              <a:t>种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公共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私有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    用网络控制指令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基于目的地址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</a:rPr>
              <a:t>＋通信指令实现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104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78497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二、阵列机基本结构</a:t>
            </a:r>
          </a:p>
        </p:txBody>
      </p:sp>
      <p:sp>
        <p:nvSpPr>
          <p:cNvPr id="192" name="Text Box 15"/>
          <p:cNvSpPr txBox="1">
            <a:spLocks noChangeArrowheads="1"/>
          </p:cNvSpPr>
          <p:nvPr/>
        </p:nvSpPr>
        <p:spPr bwMode="auto">
          <a:xfrm>
            <a:off x="2339752" y="5301208"/>
            <a:ext cx="4896544" cy="115212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</a:ln>
          <a:effectLst/>
        </p:spPr>
        <p:txBody>
          <a:bodyPr wrap="none" lIns="72000" tIns="18000" rIns="36000" bIns="18000" anchor="t" anchorCtr="0">
            <a:no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+mn-ea"/>
                <a:ea typeface="+mn-ea"/>
              </a:rPr>
              <a:t>例</a:t>
            </a:r>
            <a:r>
              <a:rPr lang="zh-CN" altLang="en-US" b="1" dirty="0">
                <a:latin typeface="+mn-ea"/>
                <a:ea typeface="+mn-ea"/>
              </a:rPr>
              <a:t> </a:t>
            </a:r>
            <a:r>
              <a:rPr lang="en-US" altLang="zh-CN" b="1" dirty="0">
                <a:latin typeface="+mn-ea"/>
                <a:ea typeface="+mn-ea"/>
              </a:rPr>
              <a:t>I1: R[j]</a:t>
            </a:r>
            <a:r>
              <a:rPr lang="zh-CN" altLang="en-US" b="1" dirty="0">
                <a:latin typeface="+mn-ea"/>
                <a:ea typeface="+mn-ea"/>
              </a:rPr>
              <a:t>←</a:t>
            </a:r>
            <a:r>
              <a:rPr lang="en-US" altLang="zh-CN" b="1" dirty="0">
                <a:latin typeface="+mn-ea"/>
                <a:ea typeface="+mn-ea"/>
              </a:rPr>
              <a:t>LM[</a:t>
            </a:r>
            <a:r>
              <a:rPr lang="en-US" altLang="zh-CN" b="1" dirty="0" err="1">
                <a:latin typeface="+mn-ea"/>
                <a:ea typeface="+mn-ea"/>
              </a:rPr>
              <a:t>i</a:t>
            </a:r>
            <a:r>
              <a:rPr lang="en-US" altLang="zh-CN" b="1" dirty="0">
                <a:latin typeface="+mn-ea"/>
                <a:ea typeface="+mn-ea"/>
              </a:rPr>
              <a:t>]         ;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各</a:t>
            </a:r>
            <a:r>
              <a:rPr lang="en-US" altLang="zh-CN" b="1" dirty="0">
                <a:latin typeface="+mn-ea"/>
                <a:ea typeface="+mn-ea"/>
              </a:rPr>
              <a:t>PE</a:t>
            </a:r>
            <a:r>
              <a:rPr lang="zh-CN" altLang="en-US" b="1" dirty="0">
                <a:latin typeface="+mn-ea"/>
                <a:ea typeface="+mn-ea"/>
              </a:rPr>
              <a:t>访问</a:t>
            </a:r>
            <a:r>
              <a:rPr lang="en-US" altLang="zh-CN" b="1" dirty="0">
                <a:latin typeface="+mn-ea"/>
                <a:ea typeface="+mn-ea"/>
              </a:rPr>
              <a:t>LM </a:t>
            </a:r>
          </a:p>
          <a:p>
            <a:r>
              <a:rPr lang="en-US" altLang="zh-CN" b="1" dirty="0">
                <a:latin typeface="+mn-ea"/>
                <a:ea typeface="+mn-ea"/>
              </a:rPr>
              <a:t>   I2: LM[</a:t>
            </a:r>
            <a:r>
              <a:rPr lang="en-US" altLang="zh-CN" b="1" dirty="0" err="1">
                <a:latin typeface="+mn-ea"/>
                <a:ea typeface="+mn-ea"/>
              </a:rPr>
              <a:t>i</a:t>
            </a:r>
            <a:r>
              <a:rPr lang="en-US" altLang="zh-CN" b="1" dirty="0">
                <a:latin typeface="+mn-ea"/>
                <a:ea typeface="+mn-ea"/>
              </a:rPr>
              <a:t>]</a:t>
            </a:r>
            <a:r>
              <a:rPr lang="zh-CN" altLang="en-US" b="1" dirty="0">
                <a:latin typeface="+mn-ea"/>
                <a:ea typeface="+mn-ea"/>
              </a:rPr>
              <a:t>←</a:t>
            </a:r>
            <a:r>
              <a:rPr lang="en-US" altLang="zh-CN" b="1" dirty="0">
                <a:latin typeface="+mn-ea"/>
                <a:ea typeface="+mn-ea"/>
              </a:rPr>
              <a:t>R[j]+R[k]    ;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各</a:t>
            </a:r>
            <a:r>
              <a:rPr lang="en-US" altLang="zh-CN" b="1" dirty="0">
                <a:latin typeface="+mn-ea"/>
                <a:ea typeface="+mn-ea"/>
              </a:rPr>
              <a:t>PE</a:t>
            </a:r>
            <a:r>
              <a:rPr lang="zh-CN" altLang="en-US" b="1" dirty="0">
                <a:latin typeface="+mn-ea"/>
                <a:ea typeface="+mn-ea"/>
              </a:rPr>
              <a:t>计算</a:t>
            </a:r>
            <a:r>
              <a:rPr lang="en-US" altLang="zh-CN" b="1" dirty="0">
                <a:latin typeface="+mn-ea"/>
                <a:ea typeface="+mn-ea"/>
              </a:rPr>
              <a:t> </a:t>
            </a:r>
          </a:p>
          <a:p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I3: </a:t>
            </a:r>
            <a:r>
              <a:rPr lang="en-US" altLang="zh-CN" b="1" dirty="0">
                <a:latin typeface="+mn-ea"/>
                <a:ea typeface="+mn-ea"/>
              </a:rPr>
              <a:t>Out[p+1]</a:t>
            </a:r>
            <a:r>
              <a:rPr lang="zh-CN" altLang="en-US" b="1" dirty="0">
                <a:latin typeface="+mn-ea"/>
                <a:ea typeface="+mn-ea"/>
              </a:rPr>
              <a:t>←</a:t>
            </a:r>
            <a:r>
              <a:rPr lang="en-US" altLang="zh-CN" b="1" dirty="0">
                <a:latin typeface="+mn-ea"/>
                <a:ea typeface="+mn-ea"/>
              </a:rPr>
              <a:t>In[p]     ;IN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各</a:t>
            </a:r>
            <a:r>
              <a:rPr lang="zh-CN" altLang="en-US" b="1" dirty="0">
                <a:latin typeface="+mn-ea"/>
                <a:ea typeface="+mn-ea"/>
              </a:rPr>
              <a:t>端口互连</a:t>
            </a:r>
            <a:endParaRPr lang="en-US" altLang="zh-CN" b="1" dirty="0">
              <a:latin typeface="+mn-ea"/>
              <a:ea typeface="+mn-ea"/>
            </a:endParaRPr>
          </a:p>
          <a:p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I4: </a:t>
            </a:r>
            <a:r>
              <a:rPr lang="en-US" altLang="zh-CN" b="1" dirty="0">
                <a:latin typeface="+mn-ea"/>
                <a:ea typeface="+mn-ea"/>
              </a:rPr>
              <a:t>NIC</a:t>
            </a:r>
            <a:r>
              <a:rPr lang="zh-CN" altLang="en-US" b="1" dirty="0">
                <a:latin typeface="+mn-ea"/>
              </a:rPr>
              <a:t>←</a:t>
            </a:r>
            <a:r>
              <a:rPr lang="en-US" altLang="zh-CN" b="1" dirty="0">
                <a:latin typeface="+mn-ea"/>
              </a:rPr>
              <a:t>R[j],</a:t>
            </a:r>
            <a:r>
              <a:rPr lang="en-US" altLang="zh-CN" b="1" dirty="0">
                <a:latin typeface="+mn-ea"/>
                <a:ea typeface="+mn-ea"/>
              </a:rPr>
              <a:t>R[r]</a:t>
            </a:r>
            <a:r>
              <a:rPr lang="zh-CN" altLang="en-US" b="1" dirty="0">
                <a:latin typeface="+mn-ea"/>
                <a:ea typeface="+mn-ea"/>
              </a:rPr>
              <a:t>←</a:t>
            </a:r>
            <a:r>
              <a:rPr lang="en-US" altLang="zh-CN" b="1" dirty="0">
                <a:latin typeface="+mn-ea"/>
                <a:ea typeface="+mn-ea"/>
              </a:rPr>
              <a:t>NIC ;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各</a:t>
            </a:r>
            <a:r>
              <a:rPr lang="en-US" altLang="zh-CN" b="1" dirty="0">
                <a:latin typeface="+mn-ea"/>
                <a:ea typeface="+mn-ea"/>
              </a:rPr>
              <a:t>PE</a:t>
            </a:r>
            <a:r>
              <a:rPr lang="zh-CN" altLang="en-US" b="1" dirty="0">
                <a:latin typeface="+mn-ea"/>
                <a:ea typeface="+mn-ea"/>
              </a:rPr>
              <a:t>实现通信</a:t>
            </a:r>
            <a:r>
              <a:rPr lang="en-US" altLang="zh-CN" b="1" dirty="0">
                <a:latin typeface="+mn-ea"/>
                <a:ea typeface="+mn-ea"/>
              </a:rPr>
              <a:t> </a:t>
            </a:r>
            <a:endParaRPr lang="zh-CN" altLang="en-US" b="1" dirty="0">
              <a:latin typeface="+mn-ea"/>
              <a:ea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71600" y="1303200"/>
            <a:ext cx="7200800" cy="2304256"/>
            <a:chOff x="1475656" y="1844824"/>
            <a:chExt cx="7200800" cy="2304256"/>
          </a:xfrm>
        </p:grpSpPr>
        <p:sp>
          <p:nvSpPr>
            <p:cNvPr id="149" name="Rectangle 41"/>
            <p:cNvSpPr>
              <a:spLocks noChangeArrowheads="1"/>
            </p:cNvSpPr>
            <p:nvPr/>
          </p:nvSpPr>
          <p:spPr bwMode="auto">
            <a:xfrm>
              <a:off x="2843808" y="2529080"/>
              <a:ext cx="2808312" cy="1620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50" name="Rectangle 8"/>
            <p:cNvSpPr>
              <a:spLocks noChangeArrowheads="1"/>
            </p:cNvSpPr>
            <p:nvPr/>
          </p:nvSpPr>
          <p:spPr bwMode="auto">
            <a:xfrm>
              <a:off x="6584234" y="2492896"/>
              <a:ext cx="720000" cy="360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zh-CN" altLang="en-US" sz="1600" b="1">
                  <a:latin typeface="+mn-ea"/>
                  <a:ea typeface="+mn-ea"/>
                </a:rPr>
                <a:t>主机</a:t>
              </a:r>
              <a:endParaRPr lang="zh-CN" altLang="en-US" sz="1600" b="1" baseline="-14000">
                <a:latin typeface="+mn-ea"/>
                <a:ea typeface="+mn-ea"/>
              </a:endParaRPr>
            </a:p>
          </p:txBody>
        </p:sp>
        <p:sp>
          <p:nvSpPr>
            <p:cNvPr id="152" name="Text Box 9"/>
            <p:cNvSpPr txBox="1">
              <a:spLocks noChangeArrowheads="1"/>
            </p:cNvSpPr>
            <p:nvPr/>
          </p:nvSpPr>
          <p:spPr bwMode="auto">
            <a:xfrm>
              <a:off x="1475656" y="1844824"/>
              <a:ext cx="792000" cy="576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square" lIns="36000" tIns="18000" rIns="36000" bIns="18000" anchor="ctr" anchorCtr="0">
              <a:noAutofit/>
            </a:bodyPr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标量</a:t>
              </a:r>
              <a:endParaRPr lang="en-US" altLang="zh-CN" sz="1600" b="1" dirty="0">
                <a:latin typeface="+mn-ea"/>
                <a:ea typeface="+mn-ea"/>
              </a:endParaRPr>
            </a:p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处理器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153" name="Rectangle 10"/>
            <p:cNvSpPr>
              <a:spLocks noChangeArrowheads="1"/>
            </p:cNvSpPr>
            <p:nvPr/>
          </p:nvSpPr>
          <p:spPr bwMode="auto">
            <a:xfrm>
              <a:off x="3203992" y="1988872"/>
              <a:ext cx="1368000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阵列控制器</a:t>
              </a:r>
              <a:r>
                <a:rPr lang="en-US" altLang="zh-CN" sz="1600" b="1" dirty="0">
                  <a:latin typeface="+mn-ea"/>
                  <a:ea typeface="+mn-ea"/>
                </a:rPr>
                <a:t>CU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54" name="Rectangle 11"/>
            <p:cNvSpPr>
              <a:spLocks noChangeArrowheads="1"/>
            </p:cNvSpPr>
            <p:nvPr/>
          </p:nvSpPr>
          <p:spPr bwMode="auto">
            <a:xfrm>
              <a:off x="7668456" y="2564936"/>
              <a:ext cx="1008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 algn="ctr"/>
              <a:r>
                <a:rPr lang="en-US" altLang="zh-CN" sz="1600" b="1" dirty="0">
                  <a:latin typeface="+mn-ea"/>
                  <a:ea typeface="+mn-ea"/>
                </a:rPr>
                <a:t>I/O(</a:t>
              </a:r>
              <a:r>
                <a:rPr lang="zh-CN" altLang="en-US" sz="1600" b="1" dirty="0">
                  <a:latin typeface="+mn-ea"/>
                  <a:ea typeface="+mn-ea"/>
                </a:rPr>
                <a:t>用户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155" name="Rectangle 12"/>
            <p:cNvSpPr>
              <a:spLocks noChangeArrowheads="1"/>
            </p:cNvSpPr>
            <p:nvPr/>
          </p:nvSpPr>
          <p:spPr bwMode="auto">
            <a:xfrm>
              <a:off x="6444208" y="3141008"/>
              <a:ext cx="1080120" cy="360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大容量</a:t>
              </a:r>
              <a:r>
                <a:rPr lang="en-US" altLang="zh-CN" sz="1600" b="1" dirty="0">
                  <a:latin typeface="+mn-ea"/>
                  <a:ea typeface="+mn-ea"/>
                </a:rPr>
                <a:t>MEM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156" name="Rectangle 13"/>
            <p:cNvSpPr>
              <a:spLocks noChangeArrowheads="1"/>
            </p:cNvSpPr>
            <p:nvPr/>
          </p:nvSpPr>
          <p:spPr bwMode="auto">
            <a:xfrm>
              <a:off x="5220216" y="1844824"/>
              <a:ext cx="1224000" cy="5760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控制</a:t>
              </a:r>
              <a:r>
                <a:rPr lang="en-US" altLang="zh-CN" sz="1600" b="1" dirty="0">
                  <a:latin typeface="+mn-ea"/>
                  <a:ea typeface="+mn-ea"/>
                </a:rPr>
                <a:t>MEM</a:t>
              </a:r>
              <a:endParaRPr lang="zh-CN" altLang="en-US" sz="1600" b="1" dirty="0">
                <a:latin typeface="+mn-ea"/>
                <a:ea typeface="+mn-ea"/>
              </a:endParaRPr>
            </a:p>
            <a:p>
              <a:pPr algn="ctr"/>
              <a:r>
                <a:rPr lang="en-US" altLang="zh-CN" sz="1400" b="1" dirty="0">
                  <a:latin typeface="+mn-ea"/>
                  <a:ea typeface="+mn-ea"/>
                </a:rPr>
                <a:t>(</a:t>
              </a:r>
              <a:r>
                <a:rPr lang="zh-CN" altLang="en-US" sz="1400" b="1" dirty="0">
                  <a:latin typeface="+mn-ea"/>
                  <a:ea typeface="+mn-ea"/>
                </a:rPr>
                <a:t>程序和数据</a:t>
              </a:r>
              <a:r>
                <a:rPr lang="en-US" altLang="zh-CN" sz="1400" b="1" dirty="0">
                  <a:latin typeface="+mn-ea"/>
                  <a:ea typeface="+mn-ea"/>
                </a:rPr>
                <a:t>)</a:t>
              </a:r>
              <a:endParaRPr lang="en-US" altLang="zh-CN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157" name="Text Box 14"/>
            <p:cNvSpPr txBox="1">
              <a:spLocks noChangeArrowheads="1"/>
            </p:cNvSpPr>
            <p:nvPr/>
          </p:nvSpPr>
          <p:spPr bwMode="auto">
            <a:xfrm>
              <a:off x="2339752" y="1844848"/>
              <a:ext cx="79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标量指令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158" name="Text Box 15"/>
            <p:cNvSpPr txBox="1">
              <a:spLocks noChangeArrowheads="1"/>
            </p:cNvSpPr>
            <p:nvPr/>
          </p:nvSpPr>
          <p:spPr bwMode="auto">
            <a:xfrm>
              <a:off x="3024645" y="2276873"/>
              <a:ext cx="827275" cy="25220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向量指令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159" name="Text Box 16"/>
            <p:cNvSpPr txBox="1">
              <a:spLocks noChangeArrowheads="1"/>
            </p:cNvSpPr>
            <p:nvPr/>
          </p:nvSpPr>
          <p:spPr bwMode="auto">
            <a:xfrm>
              <a:off x="4716064" y="1916856"/>
              <a:ext cx="43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指令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160" name="Rectangle 23"/>
            <p:cNvSpPr>
              <a:spLocks noChangeArrowheads="1"/>
            </p:cNvSpPr>
            <p:nvPr/>
          </p:nvSpPr>
          <p:spPr bwMode="auto">
            <a:xfrm>
              <a:off x="3002074" y="3789072"/>
              <a:ext cx="2592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互连网络</a:t>
              </a:r>
              <a:r>
                <a:rPr lang="en-US" altLang="zh-CN" sz="1600" b="1" dirty="0">
                  <a:latin typeface="+mn-ea"/>
                  <a:ea typeface="+mn-ea"/>
                </a:rPr>
                <a:t>IN (</a:t>
              </a:r>
              <a:r>
                <a:rPr lang="zh-CN" altLang="en-US" sz="1600" b="1" dirty="0">
                  <a:latin typeface="+mn-ea"/>
                  <a:ea typeface="+mn-ea"/>
                </a:rPr>
                <a:t>数据寻径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61" name="Rectangle 24"/>
            <p:cNvSpPr>
              <a:spLocks noChangeArrowheads="1"/>
            </p:cNvSpPr>
            <p:nvPr/>
          </p:nvSpPr>
          <p:spPr bwMode="auto">
            <a:xfrm>
              <a:off x="2987888" y="3212976"/>
              <a:ext cx="504000" cy="288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en-US" altLang="zh-CN" sz="1600" b="1" dirty="0">
                  <a:latin typeface="+mn-ea"/>
                  <a:ea typeface="+mn-ea"/>
                </a:rPr>
                <a:t>LM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162" name="Rectangle 26"/>
            <p:cNvSpPr>
              <a:spLocks noChangeArrowheads="1"/>
            </p:cNvSpPr>
            <p:nvPr/>
          </p:nvSpPr>
          <p:spPr bwMode="auto">
            <a:xfrm>
              <a:off x="2987824" y="2780928"/>
              <a:ext cx="648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r>
                <a:rPr lang="en-US" altLang="zh-CN" sz="1600" b="1" dirty="0">
                  <a:latin typeface="+mn-ea"/>
                  <a:ea typeface="+mn-ea"/>
                </a:rPr>
                <a:t> PE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163" name="Text Box 36"/>
            <p:cNvSpPr txBox="1">
              <a:spLocks noChangeArrowheads="1"/>
            </p:cNvSpPr>
            <p:nvPr/>
          </p:nvSpPr>
          <p:spPr bwMode="auto">
            <a:xfrm>
              <a:off x="5940152" y="2492896"/>
              <a:ext cx="288032" cy="80312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wrap="none" lIns="36000" tIns="18000" rIns="36000" bIns="18000" anchor="ctr" anchorCtr="0">
              <a:noAutofit/>
            </a:bodyPr>
            <a:lstStyle/>
            <a:p>
              <a:pPr algn="ctr"/>
              <a:r>
                <a:rPr lang="zh-CN" altLang="en-US" sz="1400" b="1" dirty="0">
                  <a:latin typeface="+mn-ea"/>
                  <a:ea typeface="+mn-ea"/>
                </a:rPr>
                <a:t>数据总线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164" name="Text Box 37"/>
            <p:cNvSpPr txBox="1">
              <a:spLocks noChangeArrowheads="1"/>
            </p:cNvSpPr>
            <p:nvPr/>
          </p:nvSpPr>
          <p:spPr bwMode="auto">
            <a:xfrm>
              <a:off x="3707904" y="2629082"/>
              <a:ext cx="1008682" cy="2238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r>
                <a:rPr lang="en-US" altLang="zh-CN" sz="1400" b="1" dirty="0">
                  <a:latin typeface="+mn-ea"/>
                  <a:ea typeface="+mn-ea"/>
                </a:rPr>
                <a:t>(</a:t>
              </a:r>
              <a:r>
                <a:rPr lang="zh-CN" altLang="en-US" sz="1400" b="1" dirty="0">
                  <a:latin typeface="+mn-ea"/>
                  <a:ea typeface="+mn-ea"/>
                </a:rPr>
                <a:t>广播总线</a:t>
              </a:r>
              <a:r>
                <a:rPr lang="en-US" altLang="zh-CN" sz="1400" b="1" dirty="0">
                  <a:latin typeface="+mn-ea"/>
                  <a:ea typeface="+mn-ea"/>
                </a:rPr>
                <a:t>)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165" name="Text Box 39"/>
            <p:cNvSpPr txBox="1">
              <a:spLocks noChangeArrowheads="1"/>
            </p:cNvSpPr>
            <p:nvPr/>
          </p:nvSpPr>
          <p:spPr bwMode="auto">
            <a:xfrm>
              <a:off x="2483768" y="2314281"/>
              <a:ext cx="275151" cy="111471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wrap="none" lIns="36000" tIns="18000" rIns="36000" bIns="18000" anchor="ctr" anchorCtr="0">
              <a:noAutofit/>
            </a:bodyPr>
            <a:lstStyle/>
            <a:p>
              <a:pPr algn="ctr"/>
              <a:r>
                <a:rPr lang="zh-CN" altLang="en-US" sz="1400" b="1" dirty="0">
                  <a:latin typeface="+mn-ea"/>
                  <a:ea typeface="+mn-ea"/>
                </a:rPr>
                <a:t>网络控制指令</a:t>
              </a:r>
            </a:p>
          </p:txBody>
        </p:sp>
        <p:cxnSp>
          <p:nvCxnSpPr>
            <p:cNvPr id="166" name="直接箭头连接符 165"/>
            <p:cNvCxnSpPr/>
            <p:nvPr/>
          </p:nvCxnSpPr>
          <p:spPr bwMode="auto">
            <a:xfrm rot="10800000">
              <a:off x="4571992" y="2132856"/>
              <a:ext cx="648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7" name="直接箭头连接符 42"/>
            <p:cNvCxnSpPr/>
            <p:nvPr/>
          </p:nvCxnSpPr>
          <p:spPr bwMode="auto">
            <a:xfrm flipH="1">
              <a:off x="2267744" y="2060848"/>
              <a:ext cx="93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8" name="直接箭头连接符 78"/>
            <p:cNvCxnSpPr>
              <a:stCxn id="156" idx="3"/>
              <a:endCxn id="150" idx="0"/>
            </p:cNvCxnSpPr>
            <p:nvPr/>
          </p:nvCxnSpPr>
          <p:spPr bwMode="auto">
            <a:xfrm>
              <a:off x="6444216" y="2132856"/>
              <a:ext cx="500018" cy="360040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69" name="直接箭头连接符 168"/>
            <p:cNvCxnSpPr/>
            <p:nvPr/>
          </p:nvCxnSpPr>
          <p:spPr bwMode="auto">
            <a:xfrm rot="5400000">
              <a:off x="6804594" y="2998132"/>
              <a:ext cx="285751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70" name="直接箭头连接符 169"/>
            <p:cNvCxnSpPr/>
            <p:nvPr/>
          </p:nvCxnSpPr>
          <p:spPr bwMode="auto">
            <a:xfrm>
              <a:off x="7298614" y="2707332"/>
              <a:ext cx="360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71" name="直接箭头连接符 170"/>
            <p:cNvCxnSpPr/>
            <p:nvPr/>
          </p:nvCxnSpPr>
          <p:spPr bwMode="auto">
            <a:xfrm>
              <a:off x="3851920" y="2276872"/>
              <a:ext cx="0" cy="35845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2" name="直接箭头连接符 171"/>
            <p:cNvCxnSpPr/>
            <p:nvPr/>
          </p:nvCxnSpPr>
          <p:spPr bwMode="auto">
            <a:xfrm>
              <a:off x="3275856" y="2635324"/>
              <a:ext cx="1872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3" name="直接箭头连接符 67"/>
            <p:cNvCxnSpPr>
              <a:endCxn id="160" idx="1"/>
            </p:cNvCxnSpPr>
            <p:nvPr/>
          </p:nvCxnSpPr>
          <p:spPr bwMode="auto">
            <a:xfrm rot="5400000">
              <a:off x="2238932" y="2968008"/>
              <a:ext cx="1728207" cy="201921"/>
            </a:xfrm>
            <a:prstGeom prst="bentConnector4">
              <a:avLst>
                <a:gd name="adj1" fmla="val -218"/>
                <a:gd name="adj2" fmla="val 213213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4" name="直接箭头连接符 173"/>
            <p:cNvCxnSpPr/>
            <p:nvPr/>
          </p:nvCxnSpPr>
          <p:spPr bwMode="auto">
            <a:xfrm rot="5400000">
              <a:off x="3204021" y="2707953"/>
              <a:ext cx="142876" cy="79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5" name="直接箭头连接符 174"/>
            <p:cNvCxnSpPr/>
            <p:nvPr/>
          </p:nvCxnSpPr>
          <p:spPr bwMode="auto">
            <a:xfrm rot="5400000">
              <a:off x="5077023" y="2707953"/>
              <a:ext cx="142876" cy="79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6" name="直接箭头连接符 175"/>
            <p:cNvCxnSpPr/>
            <p:nvPr/>
          </p:nvCxnSpPr>
          <p:spPr bwMode="auto">
            <a:xfrm flipV="1">
              <a:off x="3275920" y="3068928"/>
              <a:ext cx="0" cy="1440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77" name="Rectangle 24"/>
            <p:cNvSpPr>
              <a:spLocks noChangeArrowheads="1"/>
            </p:cNvSpPr>
            <p:nvPr/>
          </p:nvSpPr>
          <p:spPr bwMode="auto">
            <a:xfrm>
              <a:off x="4860032" y="3212976"/>
              <a:ext cx="504000" cy="288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en-US" altLang="zh-CN" sz="1600" b="1" dirty="0">
                  <a:latin typeface="+mn-ea"/>
                  <a:ea typeface="+mn-ea"/>
                </a:rPr>
                <a:t>LM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n-1</a:t>
              </a:r>
            </a:p>
          </p:txBody>
        </p:sp>
        <p:sp>
          <p:nvSpPr>
            <p:cNvPr id="178" name="Rectangle 26"/>
            <p:cNvSpPr>
              <a:spLocks noChangeArrowheads="1"/>
            </p:cNvSpPr>
            <p:nvPr/>
          </p:nvSpPr>
          <p:spPr bwMode="auto">
            <a:xfrm>
              <a:off x="4860032" y="2780928"/>
              <a:ext cx="648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r>
                <a:rPr lang="en-US" altLang="zh-CN" sz="1600" b="1" dirty="0">
                  <a:latin typeface="+mn-ea"/>
                  <a:ea typeface="+mn-ea"/>
                </a:rPr>
                <a:t>PE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n-1</a:t>
              </a:r>
            </a:p>
          </p:txBody>
        </p:sp>
        <p:cxnSp>
          <p:nvCxnSpPr>
            <p:cNvPr id="179" name="直接箭头连接符 178"/>
            <p:cNvCxnSpPr/>
            <p:nvPr/>
          </p:nvCxnSpPr>
          <p:spPr bwMode="auto">
            <a:xfrm flipV="1">
              <a:off x="5148064" y="3068928"/>
              <a:ext cx="0" cy="14404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0" name="直接箭头连接符 99"/>
            <p:cNvCxnSpPr/>
            <p:nvPr/>
          </p:nvCxnSpPr>
          <p:spPr bwMode="auto">
            <a:xfrm>
              <a:off x="3601988" y="3069056"/>
              <a:ext cx="570" cy="71988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81" name="直接箭头连接符 99"/>
            <p:cNvCxnSpPr/>
            <p:nvPr/>
          </p:nvCxnSpPr>
          <p:spPr bwMode="auto">
            <a:xfrm>
              <a:off x="5474196" y="3069056"/>
              <a:ext cx="570" cy="71988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82" name="直接箭头连接符 89"/>
            <p:cNvCxnSpPr/>
            <p:nvPr/>
          </p:nvCxnSpPr>
          <p:spPr bwMode="auto">
            <a:xfrm flipV="1">
              <a:off x="5940152" y="2420888"/>
              <a:ext cx="0" cy="1224136"/>
            </a:xfrm>
            <a:prstGeom prst="straightConnector1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83" name="Text Box 15"/>
            <p:cNvSpPr txBox="1">
              <a:spLocks noChangeArrowheads="1"/>
            </p:cNvSpPr>
            <p:nvPr/>
          </p:nvSpPr>
          <p:spPr bwMode="auto">
            <a:xfrm>
              <a:off x="4067944" y="2996952"/>
              <a:ext cx="288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 algn="ctr"/>
              <a:r>
                <a:rPr lang="en-US" altLang="zh-CN" b="1" dirty="0">
                  <a:latin typeface="+mn-ea"/>
                  <a:ea typeface="+mn-ea"/>
                </a:rPr>
                <a:t>…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cxnSp>
          <p:nvCxnSpPr>
            <p:cNvPr id="184" name="直接箭头连接符 89"/>
            <p:cNvCxnSpPr/>
            <p:nvPr/>
          </p:nvCxnSpPr>
          <p:spPr bwMode="auto">
            <a:xfrm flipH="1">
              <a:off x="3275062" y="3645023"/>
              <a:ext cx="2665090" cy="1"/>
            </a:xfrm>
            <a:prstGeom prst="straightConnector1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5" name="直接箭头连接符 184"/>
            <p:cNvCxnSpPr/>
            <p:nvPr/>
          </p:nvCxnSpPr>
          <p:spPr bwMode="auto">
            <a:xfrm rot="5400000" flipH="1" flipV="1">
              <a:off x="3205212" y="3571653"/>
              <a:ext cx="142877" cy="1588"/>
            </a:xfrm>
            <a:prstGeom prst="straightConnector1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6" name="直接箭头连接符 185"/>
            <p:cNvCxnSpPr/>
            <p:nvPr/>
          </p:nvCxnSpPr>
          <p:spPr bwMode="auto">
            <a:xfrm rot="5400000" flipH="1" flipV="1">
              <a:off x="5075831" y="3571653"/>
              <a:ext cx="142877" cy="1588"/>
            </a:xfrm>
            <a:prstGeom prst="straightConnector1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87" name="矩形 186"/>
            <p:cNvSpPr/>
            <p:nvPr/>
          </p:nvSpPr>
          <p:spPr bwMode="auto">
            <a:xfrm>
              <a:off x="3487885" y="2783794"/>
              <a:ext cx="144000" cy="2808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18000" tIns="10800" rIns="18000" bIns="1080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NIC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8" name="矩形 187"/>
            <p:cNvSpPr/>
            <p:nvPr/>
          </p:nvSpPr>
          <p:spPr bwMode="auto">
            <a:xfrm>
              <a:off x="5360093" y="2783794"/>
              <a:ext cx="144000" cy="2808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" wrap="square" lIns="18000" tIns="10800" rIns="18000" bIns="1080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NIC</a:t>
              </a:r>
              <a:endParaRPr kumimoji="1" lang="zh-CN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9" name="Rectangle 41"/>
            <p:cNvSpPr>
              <a:spLocks noChangeArrowheads="1"/>
            </p:cNvSpPr>
            <p:nvPr/>
          </p:nvSpPr>
          <p:spPr bwMode="auto">
            <a:xfrm>
              <a:off x="2915816" y="2682632"/>
              <a:ext cx="792000" cy="86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190" name="Rectangle 41"/>
            <p:cNvSpPr>
              <a:spLocks noChangeArrowheads="1"/>
            </p:cNvSpPr>
            <p:nvPr/>
          </p:nvSpPr>
          <p:spPr bwMode="auto">
            <a:xfrm>
              <a:off x="4788024" y="2682632"/>
              <a:ext cx="792000" cy="86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  <a:miter lim="800000"/>
            </a:ln>
            <a:effectLst/>
          </p:spPr>
          <p:txBody>
            <a:bodyPr wrap="none" anchor="ctr"/>
            <a:lstStyle/>
            <a:p>
              <a:r>
                <a:rPr lang="en-US" altLang="zh-CN" b="1" dirty="0"/>
                <a:t> </a:t>
              </a:r>
              <a:endParaRPr lang="zh-CN" altLang="en-US" b="1" dirty="0"/>
            </a:p>
          </p:txBody>
        </p:sp>
        <p:sp>
          <p:nvSpPr>
            <p:cNvPr id="193" name="Text Box 16"/>
            <p:cNvSpPr txBox="1">
              <a:spLocks noChangeArrowheads="1"/>
            </p:cNvSpPr>
            <p:nvPr/>
          </p:nvSpPr>
          <p:spPr bwMode="auto">
            <a:xfrm>
              <a:off x="6444208" y="3645024"/>
              <a:ext cx="1872208" cy="43204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 LM</a:t>
              </a:r>
              <a:r>
                <a:rPr lang="zh-CN" altLang="en-US" sz="1600" b="1" dirty="0">
                  <a:latin typeface="+mn-ea"/>
                  <a:ea typeface="+mn-ea"/>
                </a:rPr>
                <a:t>：局部</a:t>
              </a:r>
              <a:r>
                <a:rPr lang="en-US" altLang="zh-CN" sz="1600" b="1" dirty="0">
                  <a:latin typeface="+mn-ea"/>
                  <a:ea typeface="+mn-ea"/>
                </a:rPr>
                <a:t>MEM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NIC</a:t>
              </a:r>
              <a:r>
                <a:rPr lang="zh-CN" altLang="en-US" sz="1600" b="1" dirty="0">
                  <a:latin typeface="+mn-ea"/>
                  <a:ea typeface="+mn-ea"/>
                </a:rPr>
                <a:t>：网络接口电路</a:t>
              </a:r>
            </a:p>
          </p:txBody>
        </p:sp>
        <p:cxnSp>
          <p:nvCxnSpPr>
            <p:cNvPr id="194" name="直接箭头连接符 99"/>
            <p:cNvCxnSpPr/>
            <p:nvPr/>
          </p:nvCxnSpPr>
          <p:spPr bwMode="auto">
            <a:xfrm>
              <a:off x="3543263" y="3068960"/>
              <a:ext cx="570" cy="71988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5" name="直接箭头连接符 99"/>
            <p:cNvCxnSpPr/>
            <p:nvPr/>
          </p:nvCxnSpPr>
          <p:spPr bwMode="auto">
            <a:xfrm>
              <a:off x="5416041" y="3068960"/>
              <a:ext cx="570" cy="71988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512" y="307423"/>
            <a:ext cx="5328592" cy="61459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*集中式结构：</a:t>
            </a:r>
            <a:r>
              <a:rPr lang="zh-CN" altLang="en-US" sz="2400" b="1" dirty="0">
                <a:latin typeface="宋体" panose="02010600030101010101" pitchFamily="2" charset="-122"/>
              </a:rPr>
              <a:t>各</a:t>
            </a:r>
            <a:r>
              <a:rPr lang="en-US" altLang="zh-CN" sz="2400" b="1" dirty="0">
                <a:latin typeface="宋体" panose="02010600030101010101" pitchFamily="2" charset="-122"/>
              </a:rPr>
              <a:t>PE</a:t>
            </a:r>
            <a:r>
              <a:rPr lang="zh-CN" altLang="en-US" sz="2400" b="1" dirty="0">
                <a:latin typeface="宋体" panose="02010600030101010101" pitchFamily="2" charset="-122"/>
              </a:rPr>
              <a:t>共享</a:t>
            </a:r>
            <a:r>
              <a:rPr lang="en-US" altLang="zh-CN" sz="2400" b="1" dirty="0">
                <a:latin typeface="宋体" panose="02010600030101010101" pitchFamily="2" charset="-122"/>
              </a:rPr>
              <a:t>m</a:t>
            </a:r>
            <a:r>
              <a:rPr lang="zh-CN" altLang="en-US" sz="2400" b="1" dirty="0">
                <a:latin typeface="宋体" panose="02010600030101010101" pitchFamily="2" charset="-122"/>
              </a:rPr>
              <a:t>个</a:t>
            </a:r>
            <a:r>
              <a:rPr lang="en-US" altLang="zh-CN" sz="2400" b="1" dirty="0">
                <a:latin typeface="宋体" panose="02010600030101010101" pitchFamily="2" charset="-122"/>
              </a:rPr>
              <a:t>MEM</a:t>
            </a:r>
            <a:r>
              <a:rPr lang="zh-CN" altLang="en-US" sz="2400" b="1" dirty="0">
                <a:latin typeface="宋体" panose="02010600030101010101" pitchFamily="2" charset="-122"/>
              </a:rPr>
              <a:t>模块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特征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I/O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操作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通信操作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SM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冲突避免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*应用选择：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 *阵列机研究重点：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1763688" y="3140968"/>
            <a:ext cx="7200800" cy="31250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latin typeface="宋体" panose="02010600030101010101" pitchFamily="2" charset="-122"/>
              </a:rPr>
              <a:t>PE</a:t>
            </a:r>
            <a:r>
              <a:rPr lang="zh-CN" altLang="en-US" sz="2400" b="1" dirty="0">
                <a:latin typeface="宋体" panose="02010600030101010101" pitchFamily="2" charset="-122"/>
              </a:rPr>
              <a:t>间</a:t>
            </a:r>
            <a:r>
              <a:rPr lang="zh-CN" altLang="en-US" sz="2400" b="1" u="sng" dirty="0">
                <a:latin typeface="宋体" panose="02010600030101010101" pitchFamily="2" charset="-122"/>
              </a:rPr>
              <a:t>通过</a:t>
            </a:r>
            <a:r>
              <a:rPr lang="en-US" altLang="zh-CN" sz="2400" b="1" u="sng" dirty="0">
                <a:latin typeface="宋体" panose="02010600030101010101" pitchFamily="2" charset="-122"/>
              </a:rPr>
              <a:t>SM</a:t>
            </a:r>
            <a:r>
              <a:rPr lang="zh-CN" altLang="en-US" sz="2400" b="1" dirty="0">
                <a:latin typeface="宋体" panose="02010600030101010101" pitchFamily="2" charset="-122"/>
              </a:rPr>
              <a:t>实现通信，</a:t>
            </a:r>
            <a:r>
              <a:rPr lang="en-US" altLang="zh-CN" sz="2400" b="1" dirty="0">
                <a:latin typeface="宋体" panose="02010600030101010101" pitchFamily="2" charset="-122"/>
              </a:rPr>
              <a:t>IN</a:t>
            </a:r>
            <a:r>
              <a:rPr lang="zh-CN" altLang="en-US" sz="2400" b="1" dirty="0">
                <a:latin typeface="宋体" panose="02010600030101010101" pitchFamily="2" charset="-122"/>
              </a:rPr>
              <a:t>为</a:t>
            </a:r>
            <a:r>
              <a:rPr lang="zh-CN" altLang="en-US" sz="2400" b="1" u="sng" dirty="0">
                <a:latin typeface="宋体" panose="02010600030101010101" pitchFamily="2" charset="-122"/>
              </a:rPr>
              <a:t>双向</a:t>
            </a:r>
            <a:r>
              <a:rPr lang="zh-CN" altLang="en-US" sz="2400" b="1" dirty="0">
                <a:latin typeface="宋体" panose="02010600030101010101" pitchFamily="2" charset="-122"/>
              </a:rPr>
              <a:t>网络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对称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     </a:t>
            </a:r>
            <a:r>
              <a:rPr lang="en-US" altLang="zh-CN" dirty="0">
                <a:latin typeface="宋体" panose="02010600030101010101" pitchFamily="2" charset="-122"/>
              </a:rPr>
              <a:t>└</a:t>
            </a:r>
            <a:r>
              <a:rPr lang="en-US" altLang="zh-CN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宋体" panose="02010600030101010101" pitchFamily="2" charset="-122"/>
              </a:rPr>
              <a:t>互连用地址实现→</a:t>
            </a:r>
            <a:r>
              <a:rPr lang="zh-CN" altLang="en-US" dirty="0">
                <a:latin typeface="宋体" panose="02010600030101010101" pitchFamily="2" charset="-122"/>
              </a:rPr>
              <a:t>┘   </a:t>
            </a:r>
            <a:r>
              <a:rPr lang="zh-CN" altLang="en-US" b="1" dirty="0">
                <a:latin typeface="宋体" panose="02010600030101010101" pitchFamily="2" charset="-122"/>
              </a:rPr>
              <a:t>→</a:t>
            </a:r>
            <a:r>
              <a:rPr lang="zh-CN" altLang="en-US" dirty="0">
                <a:latin typeface="宋体" panose="02010600030101010101" pitchFamily="2" charset="-122"/>
              </a:rPr>
              <a:t>┴</a:t>
            </a:r>
            <a:r>
              <a:rPr lang="en-US" altLang="zh-CN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宋体" panose="02010600030101010101" pitchFamily="2" charset="-122"/>
              </a:rPr>
              <a:t>否则读、写不是同一个</a:t>
            </a:r>
            <a:r>
              <a:rPr lang="en-US" altLang="zh-CN" b="1" dirty="0">
                <a:latin typeface="宋体" panose="02010600030101010101" pitchFamily="2" charset="-122"/>
              </a:rPr>
              <a:t>SM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主机处理</a:t>
            </a:r>
            <a:r>
              <a:rPr lang="en-US" altLang="zh-CN" b="1" dirty="0">
                <a:latin typeface="宋体" panose="02010600030101010101" pitchFamily="2" charset="-122"/>
              </a:rPr>
              <a:t>(SM</a:t>
            </a:r>
            <a:r>
              <a:rPr lang="zh-CN" altLang="en-US" b="1" dirty="0">
                <a:latin typeface="宋体" panose="02010600030101010101" pitchFamily="2" charset="-122"/>
              </a:rPr>
              <a:t>及控制</a:t>
            </a:r>
            <a:r>
              <a:rPr lang="en-US" altLang="zh-CN" b="1" dirty="0">
                <a:latin typeface="宋体" panose="02010600030101010101" pitchFamily="2" charset="-122"/>
              </a:rPr>
              <a:t>MEM)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SM</a:t>
            </a:r>
            <a:r>
              <a:rPr lang="zh-CN" altLang="en-US" sz="2400" b="1" dirty="0">
                <a:latin typeface="宋体" panose="02010600030101010101" pitchFamily="2" charset="-122"/>
              </a:rPr>
              <a:t>编址方式仅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种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</a:rPr>
              <a:t>用网络控制指令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基于目的地址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</a:rPr>
              <a:t>＋访存指令实现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latin typeface="宋体" panose="02010600030101010101" pitchFamily="2" charset="-122"/>
              </a:rPr>
              <a:t>      m</a:t>
            </a:r>
            <a:r>
              <a:rPr lang="zh-CN" altLang="en-US" sz="2400" b="1" dirty="0">
                <a:latin typeface="宋体" panose="02010600030101010101" pitchFamily="2" charset="-122"/>
              </a:rPr>
              <a:t>与</a:t>
            </a:r>
            <a:r>
              <a:rPr lang="en-US" altLang="zh-CN" sz="2400" b="1" dirty="0">
                <a:latin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互质，向量错位存放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行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列</a:t>
            </a:r>
            <a:r>
              <a:rPr lang="en-US" altLang="zh-CN" b="1" dirty="0">
                <a:latin typeface="宋体" panose="02010600030101010101" pitchFamily="2" charset="-122"/>
              </a:rPr>
              <a:t>) </a:t>
            </a:r>
            <a:r>
              <a:rPr lang="en-US" altLang="zh-CN" sz="2400" b="1" dirty="0"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latin typeface="宋体" panose="02010600030101010101" pitchFamily="2" charset="-122"/>
              </a:rPr>
              <a:t>←同独立</a:t>
            </a:r>
            <a:r>
              <a:rPr lang="en-US" altLang="zh-CN" b="1" dirty="0">
                <a:latin typeface="宋体" panose="02010600030101010101" pitchFamily="2" charset="-122"/>
              </a:rPr>
              <a:t>MEM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   多为分布式结构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通信次数少→节点规模大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         并行算法对</a:t>
            </a:r>
            <a:r>
              <a:rPr lang="en-US" altLang="zh-CN" sz="2400" b="1" dirty="0">
                <a:latin typeface="宋体" panose="02010600030101010101" pitchFamily="2" charset="-122"/>
              </a:rPr>
              <a:t>IN</a:t>
            </a:r>
            <a:r>
              <a:rPr lang="zh-CN" altLang="en-US" sz="2400" b="1" dirty="0">
                <a:latin typeface="宋体" panose="02010600030101010101" pitchFamily="2" charset="-122"/>
              </a:rPr>
              <a:t>的适应性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4942B5C-255E-4A66-91B6-313DD698F48F}"/>
              </a:ext>
            </a:extLst>
          </p:cNvPr>
          <p:cNvGrpSpPr/>
          <p:nvPr/>
        </p:nvGrpSpPr>
        <p:grpSpPr>
          <a:xfrm>
            <a:off x="6948264" y="1412776"/>
            <a:ext cx="1856248" cy="1571636"/>
            <a:chOff x="6948264" y="1412776"/>
            <a:chExt cx="1856248" cy="1571636"/>
          </a:xfrm>
        </p:grpSpPr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7519768" y="1769966"/>
              <a:ext cx="571504" cy="1214446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wrap="none" lIns="36000" tIns="18000" rIns="36000" bIns="18000" anchor="ctr" anchorCtr="0"/>
            <a:lstStyle/>
            <a:p>
              <a:pPr algn="ctr"/>
              <a:endParaRPr lang="en-US" altLang="zh-CN" b="1" dirty="0">
                <a:latin typeface="+mn-ea"/>
                <a:ea typeface="+mn-ea"/>
              </a:endParaRPr>
            </a:p>
            <a:p>
              <a:pPr algn="ctr"/>
              <a:endParaRPr lang="en-US" altLang="zh-CN" b="1" dirty="0">
                <a:latin typeface="+mn-ea"/>
                <a:ea typeface="+mn-ea"/>
              </a:endParaRPr>
            </a:p>
            <a:p>
              <a:pPr algn="ctr"/>
              <a:endParaRPr lang="en-US" altLang="zh-CN" b="1" dirty="0">
                <a:latin typeface="+mn-ea"/>
                <a:ea typeface="+mn-ea"/>
              </a:endParaRPr>
            </a:p>
            <a:p>
              <a:pPr algn="ctr"/>
              <a:r>
                <a:rPr lang="en-US" altLang="zh-CN" b="1" dirty="0">
                  <a:latin typeface="+mn-ea"/>
                  <a:ea typeface="+mn-ea"/>
                </a:rPr>
                <a:t>IN</a:t>
              </a:r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>
              <a:off x="7306248" y="1882966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>
              <a:off x="7305454" y="2025842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>
              <a:off x="7305454" y="2392127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>
              <a:off x="7305454" y="2885266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>
              <a:off x="8092066" y="1882966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8091272" y="2035366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>
              <a:off x="8091272" y="2392127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8091272" y="2885266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5" name="Text Box 37"/>
            <p:cNvSpPr txBox="1">
              <a:spLocks noChangeArrowheads="1"/>
            </p:cNvSpPr>
            <p:nvPr/>
          </p:nvSpPr>
          <p:spPr bwMode="auto">
            <a:xfrm>
              <a:off x="6948264" y="1769966"/>
              <a:ext cx="357190" cy="12144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t" anchorCtr="0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In0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In1</a:t>
              </a:r>
            </a:p>
            <a:p>
              <a:pPr algn="r">
                <a:lnSpc>
                  <a:spcPct val="80000"/>
                </a:lnSpc>
              </a:pPr>
              <a:endParaRPr lang="en-US" altLang="zh-CN" sz="1400" b="1" dirty="0">
                <a:latin typeface="+mn-ea"/>
                <a:ea typeface="+mn-ea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400" b="1" dirty="0" err="1">
                  <a:latin typeface="+mn-ea"/>
                  <a:ea typeface="+mn-ea"/>
                </a:rPr>
                <a:t>Ini</a:t>
              </a:r>
              <a:endParaRPr lang="en-US" altLang="zh-CN" sz="1400" b="1" dirty="0">
                <a:latin typeface="+mn-ea"/>
                <a:ea typeface="+mn-ea"/>
              </a:endParaRPr>
            </a:p>
            <a:p>
              <a:pPr algn="r">
                <a:lnSpc>
                  <a:spcPct val="80000"/>
                </a:lnSpc>
              </a:pPr>
              <a:endParaRPr lang="en-US" altLang="zh-CN" sz="1400" b="1" dirty="0">
                <a:latin typeface="+mn-ea"/>
                <a:ea typeface="+mn-ea"/>
              </a:endParaRPr>
            </a:p>
            <a:p>
              <a:pPr algn="r">
                <a:lnSpc>
                  <a:spcPct val="80000"/>
                </a:lnSpc>
              </a:pPr>
              <a:endParaRPr lang="en-US" altLang="zh-CN" sz="1400" b="1" dirty="0">
                <a:latin typeface="+mn-ea"/>
                <a:ea typeface="+mn-ea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In8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56" name="Text Box 37"/>
            <p:cNvSpPr txBox="1">
              <a:spLocks noChangeArrowheads="1"/>
            </p:cNvSpPr>
            <p:nvPr/>
          </p:nvSpPr>
          <p:spPr bwMode="auto">
            <a:xfrm>
              <a:off x="8305586" y="1769966"/>
              <a:ext cx="498926" cy="12144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t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Out0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Out1</a:t>
              </a:r>
            </a:p>
            <a:p>
              <a:pPr>
                <a:lnSpc>
                  <a:spcPct val="80000"/>
                </a:lnSpc>
              </a:pPr>
              <a:endParaRPr lang="en-US" altLang="zh-CN" sz="1400" b="1" dirty="0">
                <a:latin typeface="+mn-ea"/>
                <a:ea typeface="+mn-ea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b="1" dirty="0" err="1">
                  <a:latin typeface="+mn-ea"/>
                  <a:ea typeface="+mn-ea"/>
                </a:rPr>
                <a:t>Outi</a:t>
              </a:r>
              <a:endParaRPr lang="en-US" altLang="zh-CN" sz="1400" b="1" dirty="0">
                <a:latin typeface="+mn-ea"/>
                <a:ea typeface="+mn-ea"/>
              </a:endParaRPr>
            </a:p>
            <a:p>
              <a:pPr>
                <a:lnSpc>
                  <a:spcPct val="80000"/>
                </a:lnSpc>
              </a:pPr>
              <a:endParaRPr lang="en-US" altLang="zh-CN" sz="1400" b="1" dirty="0">
                <a:latin typeface="+mn-ea"/>
                <a:ea typeface="+mn-ea"/>
              </a:endParaRPr>
            </a:p>
            <a:p>
              <a:pPr>
                <a:lnSpc>
                  <a:spcPct val="80000"/>
                </a:lnSpc>
              </a:pPr>
              <a:endParaRPr lang="en-US" altLang="zh-CN" sz="1400" b="1" dirty="0">
                <a:latin typeface="+mn-ea"/>
                <a:ea typeface="+mn-ea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Out8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57" name="直接箭头连接符 56"/>
            <p:cNvCxnSpPr/>
            <p:nvPr/>
          </p:nvCxnSpPr>
          <p:spPr bwMode="auto">
            <a:xfrm rot="10800000" flipH="1">
              <a:off x="7519768" y="2035245"/>
              <a:ext cx="571504" cy="35718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>
              <a:off x="7519768" y="2025842"/>
              <a:ext cx="571504" cy="35719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9" name="Text Box 37"/>
            <p:cNvSpPr txBox="1">
              <a:spLocks noChangeArrowheads="1"/>
            </p:cNvSpPr>
            <p:nvPr/>
          </p:nvSpPr>
          <p:spPr bwMode="auto">
            <a:xfrm>
              <a:off x="6948264" y="1412776"/>
              <a:ext cx="1428760" cy="35719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r>
                <a:rPr lang="en-US" altLang="zh-CN" b="1" dirty="0">
                  <a:solidFill>
                    <a:srgbClr val="990099"/>
                  </a:solidFill>
                  <a:latin typeface="+mn-ea"/>
                  <a:ea typeface="+mn-ea"/>
                </a:rPr>
                <a:t>IN</a:t>
              </a:r>
              <a:r>
                <a:rPr lang="zh-CN" altLang="en-US" b="1" dirty="0">
                  <a:solidFill>
                    <a:srgbClr val="990099"/>
                  </a:solidFill>
                  <a:latin typeface="+mn-ea"/>
                  <a:ea typeface="+mn-ea"/>
                </a:rPr>
                <a:t>功能示例：</a:t>
              </a:r>
            </a:p>
          </p:txBody>
        </p:sp>
        <p:sp>
          <p:nvSpPr>
            <p:cNvPr id="64" name="Text Box 15">
              <a:extLst>
                <a:ext uri="{FF2B5EF4-FFF2-40B4-BE49-F238E27FC236}">
                  <a16:creationId xmlns:a16="http://schemas.microsoft.com/office/drawing/2014/main" id="{8603FAD5-FB38-49CD-AD93-5452DAAE9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2384" y="1916832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F3399"/>
                  </a:solidFill>
                  <a:latin typeface="+mn-ea"/>
                  <a:ea typeface="+mn-ea"/>
                </a:rPr>
                <a:t>R</a:t>
              </a:r>
              <a:endParaRPr lang="zh-CN" altLang="en-US" sz="1600" b="1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Text Box 15">
              <a:extLst>
                <a:ext uri="{FF2B5EF4-FFF2-40B4-BE49-F238E27FC236}">
                  <a16:creationId xmlns:a16="http://schemas.microsoft.com/office/drawing/2014/main" id="{B91589AF-805B-42EF-B9B9-16ABEAB9A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6360" y="1916832"/>
              <a:ext cx="216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rgbClr val="FF3399"/>
                  </a:solidFill>
                  <a:latin typeface="+mn-ea"/>
                  <a:ea typeface="+mn-ea"/>
                </a:rPr>
                <a:t>W</a:t>
              </a:r>
              <a:endParaRPr lang="zh-CN" altLang="en-US" sz="1600" b="1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424DB7A-3D7B-4712-A5BF-86A0C11392A9}"/>
              </a:ext>
            </a:extLst>
          </p:cNvPr>
          <p:cNvGrpSpPr/>
          <p:nvPr/>
        </p:nvGrpSpPr>
        <p:grpSpPr>
          <a:xfrm>
            <a:off x="827077" y="836712"/>
            <a:ext cx="6841267" cy="2232676"/>
            <a:chOff x="827077" y="836712"/>
            <a:chExt cx="6841267" cy="2232676"/>
          </a:xfrm>
        </p:grpSpPr>
        <p:sp>
          <p:nvSpPr>
            <p:cNvPr id="6" name="Rectangle 41"/>
            <p:cNvSpPr>
              <a:spLocks noChangeArrowheads="1"/>
            </p:cNvSpPr>
            <p:nvPr/>
          </p:nvSpPr>
          <p:spPr bwMode="auto">
            <a:xfrm>
              <a:off x="2561121" y="1520880"/>
              <a:ext cx="2802967" cy="1044000"/>
            </a:xfrm>
            <a:prstGeom prst="rect">
              <a:avLst/>
            </a:prstGeom>
            <a:solidFill>
              <a:srgbClr val="CCFFFF">
                <a:alpha val="4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5580112" y="908736"/>
              <a:ext cx="720000" cy="360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主机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043608" y="908760"/>
              <a:ext cx="792000" cy="576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square" lIns="36000" tIns="18000" rIns="36000" bIns="18000" anchor="ctr" anchorCtr="0">
              <a:noAutofit/>
            </a:bodyPr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标量</a:t>
              </a:r>
              <a:endParaRPr lang="en-US" altLang="zh-CN" sz="1600" b="1" dirty="0">
                <a:latin typeface="+mn-ea"/>
                <a:ea typeface="+mn-ea"/>
              </a:endParaRPr>
            </a:p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处理器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771944" y="980736"/>
              <a:ext cx="1296000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阵列控制器</a:t>
              </a:r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6660344" y="980736"/>
              <a:ext cx="1008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I/O(</a:t>
              </a:r>
              <a:r>
                <a:rPr lang="zh-CN" altLang="en-US" sz="1600" b="1" dirty="0">
                  <a:latin typeface="+mn-ea"/>
                  <a:ea typeface="+mn-ea"/>
                </a:rPr>
                <a:t>用户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5940152" y="1701236"/>
              <a:ext cx="432048" cy="10076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大</a:t>
              </a:r>
              <a:endParaRPr lang="en-US" altLang="zh-CN" sz="1600" b="1" dirty="0">
                <a:latin typeface="+mn-ea"/>
                <a:ea typeface="+mn-ea"/>
              </a:endParaRPr>
            </a:p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容</a:t>
              </a:r>
              <a:endParaRPr lang="en-US" altLang="zh-CN" sz="1600" b="1" dirty="0">
                <a:latin typeface="+mn-ea"/>
                <a:ea typeface="+mn-ea"/>
              </a:endParaRPr>
            </a:p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量</a:t>
              </a:r>
              <a:endParaRPr lang="en-US" altLang="zh-CN" sz="1600" b="1" dirty="0">
                <a:latin typeface="+mn-ea"/>
                <a:ea typeface="+mn-ea"/>
              </a:endParaRPr>
            </a:p>
            <a:p>
              <a:pPr algn="ctr"/>
              <a:r>
                <a:rPr lang="en-US" altLang="zh-CN" sz="1600" b="1" dirty="0">
                  <a:latin typeface="+mn-ea"/>
                  <a:ea typeface="+mn-ea"/>
                </a:rPr>
                <a:t>MEM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067944" y="980736"/>
              <a:ext cx="936104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控制</a:t>
              </a:r>
              <a:r>
                <a:rPr lang="en-US" altLang="zh-CN" sz="1600" b="1" dirty="0">
                  <a:latin typeface="+mn-ea"/>
                  <a:ea typeface="+mn-ea"/>
                </a:rPr>
                <a:t>MEM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931074" y="836712"/>
              <a:ext cx="79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标量指令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771888" y="1268736"/>
              <a:ext cx="79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向量指令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15" name="Rectangle 23"/>
            <p:cNvSpPr>
              <a:spLocks noChangeArrowheads="1"/>
            </p:cNvSpPr>
            <p:nvPr/>
          </p:nvSpPr>
          <p:spPr bwMode="auto">
            <a:xfrm>
              <a:off x="2699856" y="2204840"/>
              <a:ext cx="2520152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互连网络</a:t>
              </a:r>
              <a:r>
                <a:rPr lang="en-US" altLang="zh-CN" sz="1600" b="1" dirty="0">
                  <a:latin typeface="+mn-ea"/>
                  <a:ea typeface="+mn-ea"/>
                </a:rPr>
                <a:t>IN (</a:t>
              </a:r>
              <a:r>
                <a:rPr lang="zh-CN" altLang="en-US" sz="1600" b="1" dirty="0">
                  <a:latin typeface="+mn-ea"/>
                  <a:ea typeface="+mn-ea"/>
                </a:rPr>
                <a:t>对准网络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2699856" y="2636888"/>
              <a:ext cx="576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en-US" altLang="zh-CN" sz="1600" b="1" dirty="0">
                  <a:latin typeface="+mn-ea"/>
                  <a:ea typeface="+mn-ea"/>
                </a:rPr>
                <a:t>SM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17" name="Rectangle 26"/>
            <p:cNvSpPr>
              <a:spLocks noChangeArrowheads="1"/>
            </p:cNvSpPr>
            <p:nvPr/>
          </p:nvSpPr>
          <p:spPr bwMode="auto">
            <a:xfrm>
              <a:off x="2627784" y="1772792"/>
              <a:ext cx="648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en-US" altLang="zh-CN" sz="1600" b="1" dirty="0">
                  <a:latin typeface="+mn-ea"/>
                  <a:ea typeface="+mn-ea"/>
                </a:rPr>
                <a:t>PE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18" name="Text Box 36"/>
            <p:cNvSpPr txBox="1">
              <a:spLocks noChangeArrowheads="1"/>
            </p:cNvSpPr>
            <p:nvPr/>
          </p:nvSpPr>
          <p:spPr bwMode="auto">
            <a:xfrm>
              <a:off x="5508104" y="1629228"/>
              <a:ext cx="288032" cy="7835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wrap="none" lIns="36000" tIns="18000" rIns="36000" bIns="18000" anchor="ctr" anchorCtr="0">
              <a:noAutofit/>
            </a:bodyPr>
            <a:lstStyle/>
            <a:p>
              <a:pPr algn="ctr"/>
              <a:r>
                <a:rPr lang="zh-CN" altLang="en-US" sz="1400" b="1" dirty="0">
                  <a:latin typeface="+mn-ea"/>
                  <a:ea typeface="+mn-ea"/>
                </a:rPr>
                <a:t>数据总线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19" name="Text Box 37"/>
            <p:cNvSpPr txBox="1">
              <a:spLocks noChangeArrowheads="1"/>
            </p:cNvSpPr>
            <p:nvPr/>
          </p:nvSpPr>
          <p:spPr bwMode="auto">
            <a:xfrm>
              <a:off x="3431272" y="1637896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 algn="ctr"/>
              <a:r>
                <a:rPr lang="en-US" altLang="zh-CN" sz="1400" b="1" dirty="0">
                  <a:latin typeface="+mn-ea"/>
                  <a:ea typeface="+mn-ea"/>
                </a:rPr>
                <a:t>(</a:t>
              </a:r>
              <a:r>
                <a:rPr lang="zh-CN" altLang="en-US" sz="1400" b="1" dirty="0">
                  <a:latin typeface="+mn-ea"/>
                  <a:ea typeface="+mn-ea"/>
                </a:rPr>
                <a:t>广播总线</a:t>
              </a:r>
              <a:r>
                <a:rPr lang="en-US" altLang="zh-CN" sz="1400" b="1" dirty="0">
                  <a:latin typeface="+mn-ea"/>
                  <a:ea typeface="+mn-ea"/>
                </a:rPr>
                <a:t>)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20" name="Text Box 39"/>
            <p:cNvSpPr txBox="1">
              <a:spLocks noChangeArrowheads="1"/>
            </p:cNvSpPr>
            <p:nvPr/>
          </p:nvSpPr>
          <p:spPr bwMode="auto">
            <a:xfrm>
              <a:off x="2195768" y="1196728"/>
              <a:ext cx="288000" cy="11521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wrap="none" lIns="36000" tIns="18000" rIns="36000" bIns="18000" anchor="ctr" anchorCtr="0">
              <a:noAutofit/>
            </a:bodyPr>
            <a:lstStyle/>
            <a:p>
              <a:pPr algn="ctr"/>
              <a:r>
                <a:rPr lang="zh-CN" altLang="en-US" sz="1400" b="1" dirty="0">
                  <a:latin typeface="+mn-ea"/>
                  <a:ea typeface="+mn-ea"/>
                </a:rPr>
                <a:t>网络控制指令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3923960" y="1268760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CU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5003254" y="1124720"/>
              <a:ext cx="57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3" name="直接箭头连接符 204"/>
            <p:cNvCxnSpPr/>
            <p:nvPr/>
          </p:nvCxnSpPr>
          <p:spPr bwMode="auto">
            <a:xfrm>
              <a:off x="6156176" y="1268736"/>
              <a:ext cx="0" cy="43147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6300232" y="1123132"/>
              <a:ext cx="360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3563888" y="1268736"/>
              <a:ext cx="0" cy="35423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/>
            <p:nvPr/>
          </p:nvCxnSpPr>
          <p:spPr bwMode="auto">
            <a:xfrm>
              <a:off x="2915816" y="1627188"/>
              <a:ext cx="2088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直接箭头连接符 67"/>
            <p:cNvCxnSpPr/>
            <p:nvPr/>
          </p:nvCxnSpPr>
          <p:spPr bwMode="auto">
            <a:xfrm rot="10800000" flipV="1">
              <a:off x="2699856" y="1196760"/>
              <a:ext cx="88474" cy="1224104"/>
            </a:xfrm>
            <a:prstGeom prst="bentConnector3">
              <a:avLst>
                <a:gd name="adj1" fmla="val 338505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rot="5400000">
              <a:off x="2844775" y="1699817"/>
              <a:ext cx="142876" cy="79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 rot="5400000">
              <a:off x="4932213" y="1699817"/>
              <a:ext cx="142876" cy="79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4644008" y="2636888"/>
              <a:ext cx="576000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en-US" altLang="zh-CN" sz="1600" b="1" dirty="0">
                  <a:latin typeface="+mn-ea"/>
                  <a:ea typeface="+mn-ea"/>
                </a:rPr>
                <a:t>SM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m-1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4644008" y="1772792"/>
              <a:ext cx="648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/>
              <a:r>
                <a:rPr lang="en-US" altLang="zh-CN" sz="1600" b="1" dirty="0">
                  <a:latin typeface="+mn-ea"/>
                  <a:ea typeface="+mn-ea"/>
                </a:rPr>
                <a:t>PE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n-1</a:t>
              </a: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3851920" y="1844832"/>
              <a:ext cx="288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r>
                <a:rPr lang="en-US" altLang="zh-CN" b="1" dirty="0">
                  <a:latin typeface="+mn-ea"/>
                  <a:ea typeface="+mn-ea"/>
                </a:rPr>
                <a:t>…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3859900" y="2636888"/>
              <a:ext cx="288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 algn="ctr"/>
              <a:r>
                <a:rPr lang="en-US" altLang="zh-CN" b="1" dirty="0">
                  <a:latin typeface="+mn-ea"/>
                  <a:ea typeface="+mn-ea"/>
                </a:rPr>
                <a:t>…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cxnSp>
          <p:nvCxnSpPr>
            <p:cNvPr id="38" name="直接箭头连接符 89"/>
            <p:cNvCxnSpPr/>
            <p:nvPr/>
          </p:nvCxnSpPr>
          <p:spPr bwMode="auto">
            <a:xfrm flipV="1">
              <a:off x="5796136" y="1268737"/>
              <a:ext cx="0" cy="1800200"/>
            </a:xfrm>
            <a:prstGeom prst="straightConnector1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9" name="直接箭头连接符 89"/>
            <p:cNvCxnSpPr/>
            <p:nvPr/>
          </p:nvCxnSpPr>
          <p:spPr bwMode="auto">
            <a:xfrm flipH="1" flipV="1">
              <a:off x="2987824" y="3068937"/>
              <a:ext cx="2808000" cy="451"/>
            </a:xfrm>
            <a:prstGeom prst="straightConnector1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2987824" y="2924920"/>
              <a:ext cx="0" cy="144468"/>
            </a:xfrm>
            <a:prstGeom prst="straightConnector1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4932040" y="2924920"/>
              <a:ext cx="0" cy="144468"/>
            </a:xfrm>
            <a:prstGeom prst="straightConnector1">
              <a:avLst/>
            </a:prstGeom>
            <a:solidFill>
              <a:schemeClr val="accent1"/>
            </a:solidFill>
            <a:ln w="254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42"/>
            <p:cNvCxnSpPr/>
            <p:nvPr/>
          </p:nvCxnSpPr>
          <p:spPr bwMode="auto">
            <a:xfrm flipH="1">
              <a:off x="1835696" y="1052712"/>
              <a:ext cx="93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2" name="Text Box 16"/>
            <p:cNvSpPr txBox="1">
              <a:spLocks noChangeArrowheads="1"/>
            </p:cNvSpPr>
            <p:nvPr/>
          </p:nvSpPr>
          <p:spPr bwMode="auto">
            <a:xfrm>
              <a:off x="827077" y="2630576"/>
              <a:ext cx="1512048" cy="3006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 SM</a:t>
              </a:r>
              <a:r>
                <a:rPr lang="zh-CN" altLang="en-US" sz="1600" b="1" dirty="0">
                  <a:latin typeface="+mn-ea"/>
                  <a:ea typeface="+mn-ea"/>
                </a:rPr>
                <a:t>：共享</a:t>
              </a:r>
              <a:r>
                <a:rPr lang="en-US" altLang="zh-CN" sz="1600" b="1" dirty="0">
                  <a:latin typeface="+mn-ea"/>
                  <a:ea typeface="+mn-ea"/>
                </a:rPr>
                <a:t>MEM</a:t>
              </a: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AD3BF009-ACC7-4559-AC34-CFFF88CC0AB4}"/>
                </a:ext>
              </a:extLst>
            </p:cNvPr>
            <p:cNvCxnSpPr/>
            <p:nvPr/>
          </p:nvCxnSpPr>
          <p:spPr bwMode="auto">
            <a:xfrm flipV="1">
              <a:off x="2952000" y="205920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none"/>
            </a:ln>
            <a:effectLst/>
          </p:spPr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BCFAC671-CF1E-4A22-B35A-6514D89BFF93}"/>
                </a:ext>
              </a:extLst>
            </p:cNvPr>
            <p:cNvCxnSpPr/>
            <p:nvPr/>
          </p:nvCxnSpPr>
          <p:spPr bwMode="auto">
            <a:xfrm flipV="1">
              <a:off x="3024000" y="205920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94B9D260-1B8C-4E1C-95FD-8AEC0E27CFF0}"/>
                </a:ext>
              </a:extLst>
            </p:cNvPr>
            <p:cNvCxnSpPr/>
            <p:nvPr/>
          </p:nvCxnSpPr>
          <p:spPr bwMode="auto">
            <a:xfrm flipV="1">
              <a:off x="4932048" y="205920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none"/>
            </a:ln>
            <a:effectLst/>
          </p:spPr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34E63F2F-8E53-4D08-85F0-21B51A62924D}"/>
                </a:ext>
              </a:extLst>
            </p:cNvPr>
            <p:cNvCxnSpPr/>
            <p:nvPr/>
          </p:nvCxnSpPr>
          <p:spPr bwMode="auto">
            <a:xfrm flipV="1">
              <a:off x="5004048" y="205920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5E24D0BE-2DBE-4257-9B1A-742B40CA22C5}"/>
                </a:ext>
              </a:extLst>
            </p:cNvPr>
            <p:cNvCxnSpPr/>
            <p:nvPr/>
          </p:nvCxnSpPr>
          <p:spPr bwMode="auto">
            <a:xfrm flipV="1">
              <a:off x="2987832" y="2492912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none"/>
            </a:ln>
            <a:effectLst/>
          </p:spPr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C51EA6C8-2405-4B1C-B269-A95C7961A6A1}"/>
                </a:ext>
              </a:extLst>
            </p:cNvPr>
            <p:cNvCxnSpPr/>
            <p:nvPr/>
          </p:nvCxnSpPr>
          <p:spPr bwMode="auto">
            <a:xfrm flipV="1">
              <a:off x="3059832" y="2492912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2A055D0-63A6-430A-AE86-A7B1CCE12A41}"/>
                </a:ext>
              </a:extLst>
            </p:cNvPr>
            <p:cNvCxnSpPr/>
            <p:nvPr/>
          </p:nvCxnSpPr>
          <p:spPr bwMode="auto">
            <a:xfrm flipV="1">
              <a:off x="4932048" y="2492912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none"/>
            </a:ln>
            <a:effectLst/>
          </p:spPr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0FB06D0D-2778-4587-B503-E3470799DB4F}"/>
                </a:ext>
              </a:extLst>
            </p:cNvPr>
            <p:cNvCxnSpPr/>
            <p:nvPr/>
          </p:nvCxnSpPr>
          <p:spPr bwMode="auto">
            <a:xfrm flipV="1">
              <a:off x="5004048" y="2492912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Box 3"/>
          <p:cNvSpPr txBox="1">
            <a:spLocks noChangeArrowheads="1"/>
          </p:cNvSpPr>
          <p:nvPr/>
        </p:nvSpPr>
        <p:spPr bwMode="auto">
          <a:xfrm>
            <a:off x="179511" y="823059"/>
            <a:ext cx="2736305" cy="44781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*性能影响因素：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*常用并行算法： 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有限差分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400" b="1" dirty="0">
                <a:solidFill>
                  <a:srgbClr val="990099"/>
                </a:solidFill>
                <a:latin typeface="宋体" panose="02010600030101010101" pitchFamily="2" charset="-122"/>
              </a:rPr>
              <a:t>  实现：</a:t>
            </a:r>
            <a:endParaRPr lang="en-US" altLang="zh-CN" sz="24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矩阵加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400" b="1" dirty="0">
                <a:solidFill>
                  <a:srgbClr val="990099"/>
                </a:solidFill>
                <a:latin typeface="宋体" panose="02010600030101010101" pitchFamily="2" charset="-122"/>
              </a:rPr>
              <a:t>实现：</a:t>
            </a:r>
            <a:endParaRPr lang="en-US" altLang="zh-CN" sz="24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累加求和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400" b="1" dirty="0">
                <a:solidFill>
                  <a:srgbClr val="990099"/>
                </a:solidFill>
                <a:latin typeface="宋体" panose="02010600030101010101" pitchFamily="2" charset="-122"/>
              </a:rPr>
              <a:t>实现：</a:t>
            </a:r>
            <a:endParaRPr lang="en-US" altLang="zh-CN" sz="24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109" name="Text Box 2"/>
          <p:cNvSpPr txBox="1">
            <a:spLocks noChangeArrowheads="1"/>
          </p:cNvSpPr>
          <p:nvPr/>
        </p:nvSpPr>
        <p:spPr bwMode="auto">
          <a:xfrm>
            <a:off x="179512" y="332656"/>
            <a:ext cx="875020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四、阵列机常用并行算法</a:t>
            </a:r>
          </a:p>
        </p:txBody>
      </p:sp>
      <p:sp>
        <p:nvSpPr>
          <p:cNvPr id="111" name="Text Box 16"/>
          <p:cNvSpPr txBox="1">
            <a:spLocks noChangeArrowheads="1"/>
          </p:cNvSpPr>
          <p:nvPr/>
        </p:nvSpPr>
        <p:spPr bwMode="auto">
          <a:xfrm>
            <a:off x="1691680" y="1735200"/>
            <a:ext cx="7344816" cy="4476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527175" indent="-1527175">
              <a:lnSpc>
                <a:spcPct val="125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en-US" altLang="zh-CN" b="1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latin typeface="+mn-lt"/>
              </a:rPr>
              <a:t>U(</a:t>
            </a:r>
            <a:r>
              <a:rPr lang="en-US" altLang="zh-CN" sz="2400" dirty="0" err="1">
                <a:latin typeface="+mn-lt"/>
              </a:rPr>
              <a:t>x,y</a:t>
            </a:r>
            <a:r>
              <a:rPr lang="en-US" altLang="zh-CN" sz="2400" dirty="0">
                <a:latin typeface="+mn-lt"/>
              </a:rPr>
              <a:t>)=[U(</a:t>
            </a:r>
            <a:r>
              <a:rPr lang="en-US" altLang="zh-CN" sz="2400" dirty="0" err="1">
                <a:latin typeface="+mn-lt"/>
              </a:rPr>
              <a:t>x,y+h</a:t>
            </a:r>
            <a:r>
              <a:rPr lang="en-US" altLang="zh-CN" sz="2400" dirty="0">
                <a:latin typeface="+mn-lt"/>
              </a:rPr>
              <a:t>)+U(</a:t>
            </a:r>
            <a:r>
              <a:rPr lang="en-US" altLang="zh-CN" sz="2400" dirty="0" err="1">
                <a:latin typeface="+mn-lt"/>
              </a:rPr>
              <a:t>x,y</a:t>
            </a:r>
            <a:r>
              <a:rPr lang="en-US" altLang="zh-CN" sz="2400" dirty="0">
                <a:latin typeface="+mn-ea"/>
                <a:ea typeface="+mn-ea"/>
              </a:rPr>
              <a:t>-</a:t>
            </a:r>
            <a:r>
              <a:rPr lang="en-US" altLang="zh-CN" sz="2400" dirty="0">
                <a:latin typeface="+mn-lt"/>
              </a:rPr>
              <a:t>h)+U(</a:t>
            </a:r>
            <a:r>
              <a:rPr lang="en-US" altLang="zh-CN" sz="2400" dirty="0" err="1">
                <a:latin typeface="+mn-lt"/>
              </a:rPr>
              <a:t>x+h,y</a:t>
            </a:r>
            <a:r>
              <a:rPr lang="en-US" altLang="zh-CN" sz="2400" dirty="0">
                <a:latin typeface="+mn-lt"/>
              </a:rPr>
              <a:t>)+U(x</a:t>
            </a:r>
            <a:r>
              <a:rPr lang="en-US" altLang="zh-CN" sz="2400" dirty="0">
                <a:latin typeface="+mn-ea"/>
                <a:ea typeface="+mn-ea"/>
              </a:rPr>
              <a:t>-</a:t>
            </a:r>
            <a:r>
              <a:rPr lang="en-US" altLang="zh-CN" sz="2400" dirty="0" err="1">
                <a:latin typeface="+mn-lt"/>
              </a:rPr>
              <a:t>h,y</a:t>
            </a:r>
            <a:r>
              <a:rPr lang="en-US" altLang="zh-CN" sz="2400" dirty="0">
                <a:latin typeface="+mn-lt"/>
              </a:rPr>
              <a:t>)]/4</a:t>
            </a:r>
          </a:p>
          <a:p>
            <a:pPr marL="1527175" indent="-1527175"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   每个</a:t>
            </a:r>
            <a:r>
              <a:rPr lang="en-US" altLang="zh-CN" sz="2400" b="1" dirty="0">
                <a:latin typeface="宋体" panose="02010600030101010101" pitchFamily="2" charset="-122"/>
              </a:rPr>
              <a:t>PE</a:t>
            </a:r>
            <a:r>
              <a:rPr lang="zh-CN" altLang="en-US" sz="2400" b="1" dirty="0">
                <a:latin typeface="宋体" panose="02010600030101010101" pitchFamily="2" charset="-122"/>
              </a:rPr>
              <a:t>计算一个坐标点，多次迭代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直到误差≤</a:t>
            </a:r>
            <a:r>
              <a:rPr lang="en-US" altLang="zh-CN" b="1" dirty="0">
                <a:latin typeface="+mn-lt"/>
              </a:rPr>
              <a:t>λ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1527175" indent="-1527175"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指令串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(IN</a:t>
            </a:r>
            <a:r>
              <a:rPr lang="zh-CN" altLang="en-US" b="1" dirty="0">
                <a:latin typeface="宋体" panose="02010600030101010101" pitchFamily="2" charset="-122"/>
              </a:rPr>
              <a:t>控制</a:t>
            </a:r>
            <a:r>
              <a:rPr lang="en-US" altLang="zh-CN" b="1" dirty="0">
                <a:latin typeface="宋体" panose="02010600030101010101" pitchFamily="2" charset="-122"/>
              </a:rPr>
              <a:t>+</a:t>
            </a:r>
            <a:r>
              <a:rPr lang="zh-CN" altLang="en-US" b="1" dirty="0">
                <a:latin typeface="宋体" panose="02010600030101010101" pitchFamily="2" charset="-122"/>
              </a:rPr>
              <a:t>通信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latin typeface="宋体" panose="02010600030101010101" pitchFamily="2" charset="-122"/>
              </a:rPr>
              <a:t>4+</a:t>
            </a:r>
            <a:r>
              <a:rPr lang="zh-CN" altLang="en-US" b="1" dirty="0">
                <a:latin typeface="宋体" panose="02010600030101010101" pitchFamily="2" charset="-122"/>
              </a:rPr>
              <a:t>加法*</a:t>
            </a:r>
            <a:r>
              <a:rPr lang="en-US" altLang="zh-CN" b="1" dirty="0">
                <a:latin typeface="宋体" panose="02010600030101010101" pitchFamily="2" charset="-122"/>
              </a:rPr>
              <a:t>3+</a:t>
            </a:r>
            <a:r>
              <a:rPr lang="zh-CN" altLang="en-US" b="1" dirty="0">
                <a:latin typeface="宋体" panose="02010600030101010101" pitchFamily="2" charset="-122"/>
              </a:rPr>
              <a:t>除法*</a:t>
            </a:r>
            <a:r>
              <a:rPr lang="en-US" altLang="zh-CN" b="1" dirty="0">
                <a:latin typeface="宋体" panose="02010600030101010101" pitchFamily="2" charset="-122"/>
              </a:rPr>
              <a:t>1+</a:t>
            </a:r>
            <a:r>
              <a:rPr lang="zh-CN" altLang="en-US" b="1" dirty="0">
                <a:latin typeface="宋体" panose="02010600030101010101" pitchFamily="2" charset="-122"/>
              </a:rPr>
              <a:t>误差</a:t>
            </a:r>
            <a:r>
              <a:rPr lang="en-US" altLang="zh-CN" b="1" dirty="0">
                <a:latin typeface="宋体" panose="02010600030101010101" pitchFamily="2" charset="-122"/>
              </a:rPr>
              <a:t>&amp;</a:t>
            </a:r>
            <a:r>
              <a:rPr lang="zh-CN" altLang="en-US" b="1" dirty="0">
                <a:latin typeface="宋体" panose="02010600030101010101" pitchFamily="2" charset="-122"/>
              </a:rPr>
              <a:t>循环控制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en-US" altLang="zh-CN" sz="2400" dirty="0"/>
              <a:t>C(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)=A(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)+B(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   每个</a:t>
            </a:r>
            <a:r>
              <a:rPr lang="en-US" altLang="zh-CN" sz="2400" b="1" dirty="0">
                <a:latin typeface="宋体" panose="02010600030101010101" pitchFamily="2" charset="-122"/>
              </a:rPr>
              <a:t>PE</a:t>
            </a:r>
            <a:r>
              <a:rPr lang="zh-CN" altLang="en-US" sz="2400" b="1" dirty="0">
                <a:latin typeface="宋体" panose="02010600030101010101" pitchFamily="2" charset="-122"/>
              </a:rPr>
              <a:t>计算一个元素，一次完成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指令串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①</a:t>
            </a:r>
            <a:r>
              <a:rPr lang="en-US" altLang="zh-CN" b="1" dirty="0">
                <a:latin typeface="宋体" panose="02010600030101010101" pitchFamily="2" charset="-122"/>
              </a:rPr>
              <a:t>LDA </a:t>
            </a:r>
            <a:r>
              <a:rPr lang="en-US" altLang="zh-CN" dirty="0"/>
              <a:t>α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②</a:t>
            </a:r>
            <a:r>
              <a:rPr lang="en-US" altLang="zh-CN" b="1" dirty="0">
                <a:latin typeface="宋体" panose="02010600030101010101" pitchFamily="2" charset="-122"/>
              </a:rPr>
              <a:t>ADD </a:t>
            </a:r>
            <a:r>
              <a:rPr lang="en-US" altLang="zh-CN" dirty="0"/>
              <a:t>α</a:t>
            </a:r>
            <a:r>
              <a:rPr lang="en-US" altLang="zh-CN" b="1" dirty="0">
                <a:latin typeface="宋体" panose="02010600030101010101" pitchFamily="2" charset="-122"/>
              </a:rPr>
              <a:t>+1 </a:t>
            </a:r>
            <a:r>
              <a:rPr lang="zh-CN" altLang="en-US" b="1" dirty="0">
                <a:latin typeface="宋体" panose="02010600030101010101" pitchFamily="2" charset="-122"/>
              </a:rPr>
              <a:t>③</a:t>
            </a:r>
            <a:r>
              <a:rPr lang="en-US" altLang="zh-CN" b="1" dirty="0">
                <a:latin typeface="宋体" panose="02010600030101010101" pitchFamily="2" charset="-122"/>
              </a:rPr>
              <a:t>STA </a:t>
            </a:r>
            <a:r>
              <a:rPr lang="en-US" altLang="zh-CN" dirty="0"/>
              <a:t>α</a:t>
            </a:r>
            <a:r>
              <a:rPr lang="en-US" altLang="zh-CN" b="1" dirty="0">
                <a:latin typeface="宋体" panose="02010600030101010101" pitchFamily="2" charset="-122"/>
              </a:rPr>
              <a:t>+2</a:t>
            </a: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+mn-ea"/>
                <a:ea typeface="+mn-ea"/>
              </a:rPr>
              <a:t>   </a:t>
            </a:r>
            <a:r>
              <a:rPr lang="en-US" altLang="zh-CN" dirty="0">
                <a:latin typeface="+mn-ea"/>
                <a:ea typeface="+mn-ea"/>
              </a:rPr>
              <a:t>  </a:t>
            </a:r>
            <a:r>
              <a:rPr lang="en-US" altLang="zh-CN" sz="2400" dirty="0">
                <a:latin typeface="+mn-ea"/>
                <a:ea typeface="+mn-ea"/>
              </a:rPr>
              <a:t>s</a:t>
            </a:r>
            <a:r>
              <a:rPr lang="en-US" altLang="zh-CN" sz="2400" dirty="0"/>
              <a:t>=A[0]+A[1]+</a:t>
            </a:r>
            <a:r>
              <a:rPr lang="en-US" altLang="zh-CN" sz="2400" dirty="0">
                <a:latin typeface="+mn-ea"/>
                <a:ea typeface="+mn-ea"/>
              </a:rPr>
              <a:t>…</a:t>
            </a:r>
            <a:r>
              <a:rPr lang="en-US" altLang="zh-CN" sz="2400" dirty="0"/>
              <a:t>+A[N</a:t>
            </a:r>
            <a:r>
              <a:rPr lang="en-US" altLang="zh-CN" sz="2400" dirty="0">
                <a:latin typeface="+mn-ea"/>
                <a:ea typeface="+mn-ea"/>
              </a:rPr>
              <a:t>-</a:t>
            </a:r>
            <a:r>
              <a:rPr lang="en-US" altLang="zh-CN" sz="2400" dirty="0"/>
              <a:t>1]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   各</a:t>
            </a:r>
            <a:r>
              <a:rPr lang="en-US" altLang="zh-CN" sz="2400" b="1" dirty="0">
                <a:latin typeface="宋体" panose="02010600030101010101" pitchFamily="2" charset="-122"/>
              </a:rPr>
              <a:t>PE</a:t>
            </a:r>
            <a:r>
              <a:rPr lang="zh-CN" altLang="en-US" sz="2400" b="1" dirty="0">
                <a:latin typeface="宋体" panose="02010600030101010101" pitchFamily="2" charset="-122"/>
              </a:rPr>
              <a:t>同时计算、调整步距</a:t>
            </a:r>
            <a:r>
              <a:rPr lang="en-US" altLang="zh-CN" sz="2400" b="1" dirty="0">
                <a:latin typeface="宋体" panose="02010600030101010101" pitchFamily="2" charset="-122"/>
              </a:rPr>
              <a:t>&amp;</a:t>
            </a:r>
            <a:r>
              <a:rPr lang="zh-CN" altLang="en-US" sz="2400" b="1" dirty="0">
                <a:latin typeface="宋体" panose="02010600030101010101" pitchFamily="2" charset="-122"/>
              </a:rPr>
              <a:t>屏蔽值，</a:t>
            </a:r>
            <a:r>
              <a:rPr lang="en-US" altLang="zh-CN" sz="2400" b="1" dirty="0">
                <a:latin typeface="+mn-ea"/>
              </a:rPr>
              <a:t>log</a:t>
            </a:r>
            <a:r>
              <a:rPr lang="en-US" altLang="zh-CN" sz="2400" b="1" baseline="-16000" dirty="0">
                <a:latin typeface="+mn-ea"/>
              </a:rPr>
              <a:t>2</a:t>
            </a:r>
            <a:r>
              <a:rPr lang="en-US" altLang="zh-CN" sz="2400" b="1" dirty="0">
                <a:latin typeface="+mn-ea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次迭代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r>
              <a:rPr lang="en-US" altLang="zh-CN" b="1" dirty="0">
                <a:latin typeface="+mn-ea"/>
              </a:rPr>
              <a:t>     while ( 2</a:t>
            </a:r>
            <a:r>
              <a:rPr lang="en-US" altLang="zh-CN" b="1" baseline="30000" dirty="0">
                <a:latin typeface="+mn-ea"/>
              </a:rPr>
              <a:t>k</a:t>
            </a:r>
            <a:r>
              <a:rPr lang="en-US" altLang="zh-CN" b="1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＜</a:t>
            </a:r>
            <a:r>
              <a:rPr lang="en-US" altLang="zh-CN" b="1" dirty="0">
                <a:latin typeface="+mn-ea"/>
              </a:rPr>
              <a:t> N )    //</a:t>
            </a:r>
            <a:r>
              <a:rPr lang="zh-CN" altLang="en-US" b="1" dirty="0">
                <a:latin typeface="+mn-ea"/>
              </a:rPr>
              <a:t>每轮步距为</a:t>
            </a:r>
            <a:r>
              <a:rPr lang="en-US" altLang="zh-CN" b="1" dirty="0">
                <a:latin typeface="+mn-ea"/>
              </a:rPr>
              <a:t>2</a:t>
            </a:r>
            <a:r>
              <a:rPr lang="en-US" altLang="zh-CN" b="1" baseline="22000" dirty="0">
                <a:latin typeface="+mn-ea"/>
              </a:rPr>
              <a:t>k</a:t>
            </a:r>
            <a:r>
              <a:rPr lang="zh-CN" altLang="en-US" b="1" dirty="0">
                <a:latin typeface="+mn-ea"/>
              </a:rPr>
              <a:t>，共</a:t>
            </a:r>
            <a:r>
              <a:rPr lang="en-US" altLang="zh-CN" b="1" dirty="0">
                <a:latin typeface="+mn-ea"/>
              </a:rPr>
              <a:t>log</a:t>
            </a:r>
            <a:r>
              <a:rPr lang="en-US" altLang="zh-CN" b="1" baseline="-16000" dirty="0">
                <a:latin typeface="+mn-ea"/>
              </a:rPr>
              <a:t>2</a:t>
            </a:r>
            <a:r>
              <a:rPr lang="en-US" altLang="zh-CN" b="1" dirty="0">
                <a:latin typeface="+mn-ea"/>
              </a:rPr>
              <a:t>N</a:t>
            </a:r>
            <a:r>
              <a:rPr lang="zh-CN" altLang="en-US" b="1" dirty="0">
                <a:latin typeface="+mn-ea"/>
              </a:rPr>
              <a:t>轮</a:t>
            </a:r>
          </a:p>
          <a:p>
            <a:r>
              <a:rPr lang="en-US" altLang="zh-CN" b="1" dirty="0">
                <a:latin typeface="+mn-ea"/>
              </a:rPr>
              <a:t>     {   </a:t>
            </a:r>
            <a:r>
              <a:rPr lang="zh-CN" altLang="en-US" b="1" dirty="0">
                <a:latin typeface="+mn-ea"/>
              </a:rPr>
              <a:t>置</a:t>
            </a:r>
            <a:r>
              <a:rPr lang="en-US" altLang="zh-CN" b="1" dirty="0">
                <a:latin typeface="+mn-ea"/>
              </a:rPr>
              <a:t>PE</a:t>
            </a:r>
            <a:r>
              <a:rPr lang="en-US" altLang="zh-CN" b="1" baseline="-14000" dirty="0">
                <a:latin typeface="+mn-ea"/>
              </a:rPr>
              <a:t>0</a:t>
            </a:r>
            <a:r>
              <a:rPr lang="zh-CN" altLang="en-US" b="1" dirty="0">
                <a:latin typeface="+mn-ea"/>
              </a:rPr>
              <a:t>～</a:t>
            </a:r>
            <a:r>
              <a:rPr lang="en-US" altLang="zh-CN" b="1" dirty="0">
                <a:latin typeface="+mn-ea"/>
              </a:rPr>
              <a:t>PE</a:t>
            </a:r>
            <a:r>
              <a:rPr lang="en-US" altLang="zh-CN" b="1" baseline="-14000" dirty="0">
                <a:latin typeface="+mn-ea"/>
              </a:rPr>
              <a:t>2</a:t>
            </a:r>
            <a:r>
              <a:rPr lang="en-US" altLang="zh-CN" b="1" baseline="2000" dirty="0">
                <a:latin typeface="+mn-ea"/>
              </a:rPr>
              <a:t>k</a:t>
            </a:r>
            <a:r>
              <a:rPr lang="en-US" altLang="zh-CN" b="1" baseline="-14000" dirty="0">
                <a:latin typeface="+mn-ea"/>
              </a:rPr>
              <a:t>-1</a:t>
            </a:r>
            <a:r>
              <a:rPr lang="zh-CN" altLang="en-US" b="1" dirty="0">
                <a:latin typeface="+mn-ea"/>
              </a:rPr>
              <a:t>不活跃；</a:t>
            </a:r>
            <a:r>
              <a:rPr lang="en-US" altLang="zh-CN" b="1" dirty="0">
                <a:latin typeface="+mn-ea"/>
              </a:rPr>
              <a:t> PE</a:t>
            </a:r>
            <a:r>
              <a:rPr lang="en-US" altLang="zh-CN" b="1" baseline="-20000" dirty="0">
                <a:latin typeface="+mn-ea"/>
              </a:rPr>
              <a:t>i+2</a:t>
            </a:r>
            <a:r>
              <a:rPr lang="en-US" altLang="zh-CN" b="1" baseline="2000" dirty="0">
                <a:latin typeface="+mn-ea"/>
              </a:rPr>
              <a:t>k</a:t>
            </a:r>
            <a:r>
              <a:rPr lang="en-US" altLang="zh-CN" b="1" dirty="0">
                <a:latin typeface="+mn-ea"/>
              </a:rPr>
              <a:t> += </a:t>
            </a:r>
            <a:r>
              <a:rPr lang="en-US" altLang="zh-CN" b="1" dirty="0" err="1">
                <a:latin typeface="+mn-ea"/>
              </a:rPr>
              <a:t>PE</a:t>
            </a:r>
            <a:r>
              <a:rPr lang="en-US" altLang="zh-CN" b="1" baseline="-14000" dirty="0" err="1">
                <a:latin typeface="+mn-ea"/>
              </a:rPr>
              <a:t>i</a:t>
            </a:r>
            <a:r>
              <a:rPr lang="en-US" altLang="zh-CN" b="1" baseline="-14000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；</a:t>
            </a:r>
            <a:r>
              <a:rPr lang="en-US" altLang="zh-CN" b="1" dirty="0">
                <a:latin typeface="+mn-ea"/>
              </a:rPr>
              <a:t> k++</a:t>
            </a:r>
            <a:r>
              <a:rPr lang="zh-CN" altLang="en-US" b="1" dirty="0">
                <a:latin typeface="+mn-ea"/>
              </a:rPr>
              <a:t>；</a:t>
            </a:r>
            <a:r>
              <a:rPr lang="en-US" altLang="zh-CN" b="1" dirty="0">
                <a:latin typeface="+mn-ea"/>
              </a:rPr>
              <a:t>}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指令串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屏蔽指令</a:t>
            </a:r>
            <a:r>
              <a:rPr lang="en-US" altLang="zh-CN" b="1" dirty="0">
                <a:latin typeface="宋体" panose="02010600030101010101" pitchFamily="2" charset="-122"/>
              </a:rPr>
              <a:t>+(IN</a:t>
            </a:r>
            <a:r>
              <a:rPr lang="zh-CN" altLang="en-US" b="1" dirty="0">
                <a:latin typeface="宋体" panose="02010600030101010101" pitchFamily="2" charset="-122"/>
              </a:rPr>
              <a:t>控制</a:t>
            </a:r>
            <a:r>
              <a:rPr lang="en-US" altLang="zh-CN" b="1" dirty="0">
                <a:latin typeface="宋体" panose="02010600030101010101" pitchFamily="2" charset="-122"/>
              </a:rPr>
              <a:t>+</a:t>
            </a:r>
            <a:r>
              <a:rPr lang="zh-CN" altLang="en-US" b="1" dirty="0">
                <a:latin typeface="宋体" panose="02010600030101010101" pitchFamily="2" charset="-122"/>
              </a:rPr>
              <a:t>通信</a:t>
            </a:r>
            <a:r>
              <a:rPr lang="en-US" altLang="zh-CN" b="1" dirty="0">
                <a:latin typeface="宋体" panose="02010600030101010101" pitchFamily="2" charset="-122"/>
              </a:rPr>
              <a:t>)+</a:t>
            </a:r>
            <a:r>
              <a:rPr lang="zh-CN" altLang="en-US" b="1" dirty="0">
                <a:latin typeface="宋体" panose="02010600030101010101" pitchFamily="2" charset="-122"/>
              </a:rPr>
              <a:t>加法</a:t>
            </a:r>
            <a:r>
              <a:rPr lang="en-US" altLang="zh-CN" b="1" dirty="0">
                <a:latin typeface="宋体" panose="02010600030101010101" pitchFamily="2" charset="-122"/>
              </a:rPr>
              <a:t>+</a:t>
            </a:r>
            <a:r>
              <a:rPr lang="zh-CN" altLang="en-US" b="1" dirty="0">
                <a:latin typeface="宋体" panose="02010600030101010101" pitchFamily="2" charset="-122"/>
              </a:rPr>
              <a:t>循环控制</a:t>
            </a:r>
          </a:p>
        </p:txBody>
      </p:sp>
      <p:sp>
        <p:nvSpPr>
          <p:cNvPr id="114" name="Text Box 3"/>
          <p:cNvSpPr txBox="1">
            <a:spLocks noChangeArrowheads="1"/>
          </p:cNvSpPr>
          <p:nvPr/>
        </p:nvSpPr>
        <p:spPr bwMode="auto">
          <a:xfrm>
            <a:off x="2697324" y="829161"/>
            <a:ext cx="6232394" cy="9540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PE</a:t>
            </a:r>
            <a:r>
              <a:rPr lang="zh-CN" altLang="en-US" sz="2400" b="1" dirty="0">
                <a:latin typeface="宋体" panose="02010600030101010101" pitchFamily="2" charset="-122"/>
              </a:rPr>
              <a:t>数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并行度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</a:rPr>
              <a:t>IN</a:t>
            </a:r>
            <a:r>
              <a:rPr lang="zh-CN" altLang="en-US" sz="2400" b="1" dirty="0">
                <a:latin typeface="宋体" panose="02010600030101010101" pitchFamily="2" charset="-122"/>
              </a:rPr>
              <a:t>功能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通信性能</a:t>
            </a:r>
            <a:r>
              <a:rPr lang="en-US" altLang="zh-CN" sz="1600" b="1" dirty="0">
                <a:latin typeface="宋体" panose="02010600030101010101" pitchFamily="2" charset="-122"/>
              </a:rPr>
              <a:t>[</a:t>
            </a:r>
            <a:r>
              <a:rPr lang="zh-CN" altLang="en-US" sz="1600" b="1" dirty="0">
                <a:latin typeface="宋体" panose="02010600030101010101" pitchFamily="2" charset="-122"/>
              </a:rPr>
              <a:t>直接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转发</a:t>
            </a:r>
            <a:r>
              <a:rPr lang="en-US" altLang="zh-CN" sz="1600" b="1" dirty="0">
                <a:latin typeface="宋体" panose="02010600030101010101" pitchFamily="2" charset="-122"/>
              </a:rPr>
              <a:t>]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(</a:t>
            </a:r>
            <a:r>
              <a:rPr lang="zh-CN" altLang="en-US" b="1" dirty="0">
                <a:latin typeface="宋体" panose="02010600030101010101" pitchFamily="2" charset="-122"/>
              </a:rPr>
              <a:t>以</a:t>
            </a:r>
            <a:r>
              <a:rPr lang="en-US" altLang="zh-CN" dirty="0" err="1"/>
              <a:t>Illiac</a:t>
            </a:r>
            <a:r>
              <a:rPr lang="en-US" altLang="zh-CN" dirty="0"/>
              <a:t> Ⅳ</a:t>
            </a:r>
            <a:r>
              <a:rPr lang="zh-CN" altLang="en-US" b="1" dirty="0"/>
              <a:t>阵列机为例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6722772" y="3211424"/>
            <a:ext cx="2097700" cy="936104"/>
            <a:chOff x="6588272" y="3284984"/>
            <a:chExt cx="2097700" cy="936104"/>
          </a:xfrm>
        </p:grpSpPr>
        <p:sp>
          <p:nvSpPr>
            <p:cNvPr id="116" name="Rectangle 6"/>
            <p:cNvSpPr>
              <a:spLocks noChangeArrowheads="1"/>
            </p:cNvSpPr>
            <p:nvPr/>
          </p:nvSpPr>
          <p:spPr bwMode="auto">
            <a:xfrm>
              <a:off x="6588272" y="3508418"/>
              <a:ext cx="432000" cy="64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36000" tIns="18000" rIns="36000" bIns="1800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/>
                <a:t>α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dirty="0"/>
                <a:t>α+1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dirty="0"/>
                <a:t>α+2</a:t>
              </a:r>
            </a:p>
          </p:txBody>
        </p:sp>
        <p:sp>
          <p:nvSpPr>
            <p:cNvPr id="117" name="Rectangle 6"/>
            <p:cNvSpPr>
              <a:spLocks noChangeArrowheads="1"/>
            </p:cNvSpPr>
            <p:nvPr/>
          </p:nvSpPr>
          <p:spPr bwMode="auto">
            <a:xfrm>
              <a:off x="7020272" y="3284984"/>
              <a:ext cx="648000" cy="86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+mn-ea"/>
                </a:rPr>
                <a:t>PEM0</a:t>
              </a:r>
              <a:endParaRPr lang="en-US" altLang="zh-CN" sz="1600" dirty="0">
                <a:latin typeface="+mn-ea"/>
                <a:ea typeface="+mn-ea"/>
              </a:endParaRPr>
            </a:p>
            <a:p>
              <a:pPr algn="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dirty="0">
                  <a:latin typeface="+mn-ea"/>
                  <a:ea typeface="+mn-ea"/>
                </a:rPr>
                <a:t>A(0,0)</a:t>
              </a:r>
            </a:p>
            <a:p>
              <a:pPr algn="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dirty="0">
                  <a:latin typeface="+mn-ea"/>
                  <a:ea typeface="+mn-ea"/>
                </a:rPr>
                <a:t>B(0,0)</a:t>
              </a:r>
            </a:p>
            <a:p>
              <a:pPr algn="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dirty="0">
                  <a:latin typeface="+mn-ea"/>
                  <a:ea typeface="+mn-ea"/>
                </a:rPr>
                <a:t>C(0,0)</a:t>
              </a:r>
            </a:p>
          </p:txBody>
        </p:sp>
        <p:cxnSp>
          <p:nvCxnSpPr>
            <p:cNvPr id="118" name="直接连接符 117"/>
            <p:cNvCxnSpPr/>
            <p:nvPr/>
          </p:nvCxnSpPr>
          <p:spPr bwMode="auto">
            <a:xfrm rot="5400000">
              <a:off x="6589066" y="3788294"/>
              <a:ext cx="86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7029860" y="4147492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Text Box 22"/>
            <p:cNvSpPr txBox="1">
              <a:spLocks noChangeArrowheads="1"/>
            </p:cNvSpPr>
            <p:nvPr/>
          </p:nvSpPr>
          <p:spPr bwMode="auto">
            <a:xfrm>
              <a:off x="7668344" y="3645056"/>
              <a:ext cx="360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 lIns="18000" tIns="10800" rIns="18000" bIns="10800" anchor="ctr" anchorCtr="0">
              <a:noAutofit/>
            </a:bodyPr>
            <a:lstStyle/>
            <a:p>
              <a:pPr algn="ctr"/>
              <a:r>
                <a:rPr lang="en-US" altLang="zh-CN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122" name="直接连接符 121"/>
            <p:cNvCxnSpPr/>
            <p:nvPr/>
          </p:nvCxnSpPr>
          <p:spPr bwMode="auto">
            <a:xfrm rot="5400000">
              <a:off x="7237138" y="3788294"/>
              <a:ext cx="86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7020272" y="3933056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7029860" y="3715444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7020272" y="3501008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Rectangle 6"/>
            <p:cNvSpPr>
              <a:spLocks noChangeArrowheads="1"/>
            </p:cNvSpPr>
            <p:nvPr/>
          </p:nvSpPr>
          <p:spPr bwMode="auto">
            <a:xfrm>
              <a:off x="8028384" y="3284984"/>
              <a:ext cx="648000" cy="86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b="1" dirty="0">
                  <a:latin typeface="+mn-ea"/>
                </a:rPr>
                <a:t>PEM63</a:t>
              </a:r>
              <a:endParaRPr lang="en-US" altLang="zh-CN" sz="1600" dirty="0">
                <a:latin typeface="+mn-ea"/>
                <a:ea typeface="+mn-ea"/>
              </a:endParaRPr>
            </a:p>
            <a:p>
              <a:pPr algn="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dirty="0">
                  <a:latin typeface="+mn-ea"/>
                  <a:ea typeface="+mn-ea"/>
                </a:rPr>
                <a:t>A(7,7)</a:t>
              </a:r>
            </a:p>
            <a:p>
              <a:pPr algn="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dirty="0">
                  <a:latin typeface="+mn-ea"/>
                  <a:ea typeface="+mn-ea"/>
                </a:rPr>
                <a:t>B(7,7)</a:t>
              </a:r>
            </a:p>
            <a:p>
              <a:pPr algn="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600" dirty="0">
                  <a:latin typeface="+mn-ea"/>
                  <a:ea typeface="+mn-ea"/>
                </a:rPr>
                <a:t>C(7,7)</a:t>
              </a:r>
            </a:p>
          </p:txBody>
        </p:sp>
        <p:cxnSp>
          <p:nvCxnSpPr>
            <p:cNvPr id="127" name="直接连接符 126"/>
            <p:cNvCxnSpPr/>
            <p:nvPr/>
          </p:nvCxnSpPr>
          <p:spPr bwMode="auto">
            <a:xfrm rot="5400000">
              <a:off x="7597178" y="3788294"/>
              <a:ext cx="86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8037972" y="4147492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rot="5400000">
              <a:off x="8245250" y="3788294"/>
              <a:ext cx="86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8028384" y="3933056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8037972" y="3715444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8028384" y="3501008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179512" y="1132135"/>
            <a:ext cx="5112568" cy="35298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MMX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en-US" altLang="zh-CN" sz="1600" dirty="0">
                <a:solidFill>
                  <a:srgbClr val="FF3399"/>
                </a:solidFill>
              </a:rPr>
              <a:t>M</a:t>
            </a:r>
            <a:r>
              <a:rPr lang="en-US" altLang="zh-CN" sz="1600" dirty="0"/>
              <a:t>ulti </a:t>
            </a:r>
            <a:r>
              <a:rPr lang="en-US" altLang="zh-CN" sz="1600" dirty="0">
                <a:solidFill>
                  <a:srgbClr val="FF3399"/>
                </a:solidFill>
              </a:rPr>
              <a:t>M</a:t>
            </a:r>
            <a:r>
              <a:rPr lang="en-US" altLang="zh-CN" sz="1600" dirty="0"/>
              <a:t>edia </a:t>
            </a:r>
            <a:r>
              <a:rPr lang="en-US" altLang="zh-CN" sz="1600" dirty="0" err="1"/>
              <a:t>e</a:t>
            </a:r>
            <a:r>
              <a:rPr lang="en-US" altLang="zh-CN" sz="1600" dirty="0" err="1">
                <a:solidFill>
                  <a:srgbClr val="FF3399"/>
                </a:solidFill>
              </a:rPr>
              <a:t>X</a:t>
            </a:r>
            <a:r>
              <a:rPr lang="en-US" altLang="zh-CN" sz="1600" dirty="0" err="1"/>
              <a:t>tension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技术概述</a:t>
            </a:r>
            <a:endParaRPr lang="zh-CN" altLang="en-US" sz="22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*多媒体数据的表示：</a:t>
            </a: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MMX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基本思想：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①向量用</a:t>
            </a:r>
            <a:r>
              <a:rPr lang="zh-CN" altLang="en-US" sz="22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阵列机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方式处理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②</a:t>
            </a:r>
            <a:r>
              <a:rPr lang="zh-CN" altLang="en-US" sz="22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不增加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控制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状态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REG—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MMX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实现策略：         </a:t>
            </a:r>
            <a:endParaRPr lang="en-US" altLang="zh-CN" sz="2200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向量数据</a:t>
            </a:r>
            <a:r>
              <a:rPr lang="zh-CN" altLang="en-US" sz="2200" b="1" u="sng" dirty="0">
                <a:latin typeface="宋体" panose="02010600030101010101" pitchFamily="2" charset="-122"/>
              </a:rPr>
              <a:t>打包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长度固定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*指令集的扩展： 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以</a:t>
            </a:r>
            <a:r>
              <a:rPr lang="en-US" altLang="zh-CN" b="1" dirty="0">
                <a:latin typeface="宋体" panose="02010600030101010101" pitchFamily="2" charset="-122"/>
              </a:rPr>
              <a:t>x86</a:t>
            </a:r>
            <a:r>
              <a:rPr lang="zh-CN" altLang="en-US" b="1" dirty="0">
                <a:latin typeface="宋体" panose="02010600030101010101" pitchFamily="2" charset="-122"/>
              </a:rPr>
              <a:t>为例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78497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五、多媒体</a:t>
            </a:r>
            <a:r>
              <a:rPr lang="en-US" altLang="zh-CN" sz="2400" dirty="0"/>
              <a:t>SIMD</a:t>
            </a:r>
            <a:r>
              <a:rPr lang="zh-CN" altLang="en-US" sz="2400" dirty="0"/>
              <a:t>技术    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--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简化版阵列机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2736304" y="1575802"/>
            <a:ext cx="6012160" cy="25733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向量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分量类型有</a:t>
            </a:r>
            <a:r>
              <a:rPr lang="zh-CN" altLang="en-US" b="1" u="sng" dirty="0">
                <a:latin typeface="宋体" panose="02010600030101010101" pitchFamily="2" charset="-122"/>
              </a:rPr>
              <a:t>几种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→需扩展指令系统</a:t>
            </a:r>
            <a:r>
              <a:rPr lang="zh-CN" altLang="en-US" dirty="0">
                <a:solidFill>
                  <a:srgbClr val="990099"/>
                </a:solidFill>
                <a:latin typeface="宋体" panose="02010600030101010101" pitchFamily="2" charset="-122"/>
              </a:rPr>
              <a:t>─┐</a:t>
            </a:r>
            <a:endParaRPr lang="en-US" altLang="zh-CN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          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←需扩展系统结构←</a:t>
            </a:r>
            <a:r>
              <a:rPr lang="zh-CN" altLang="en-US" dirty="0">
                <a:solidFill>
                  <a:srgbClr val="990099"/>
                </a:solidFill>
                <a:latin typeface="宋体" panose="02010600030101010101" pitchFamily="2" charset="-122"/>
              </a:rPr>
              <a:t>┘</a:t>
            </a:r>
            <a:endParaRPr lang="en-US" altLang="zh-CN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   性能</a:t>
            </a:r>
            <a:r>
              <a:rPr lang="zh-CN" altLang="en-US" sz="2200" b="1" u="sng" dirty="0">
                <a:latin typeface="宋体" panose="02010600030101010101" pitchFamily="2" charset="-122"/>
              </a:rPr>
              <a:t>好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并行＞流水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 实现</a:t>
            </a:r>
            <a:r>
              <a:rPr lang="zh-CN" altLang="en-US" sz="2200" b="1" u="sng" dirty="0">
                <a:latin typeface="宋体" panose="02010600030101010101" pitchFamily="2" charset="-122"/>
              </a:rPr>
              <a:t>软件兼容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含</a:t>
            </a:r>
            <a:r>
              <a:rPr lang="en-US" altLang="zh-CN" b="1" dirty="0">
                <a:latin typeface="宋体" panose="02010600030101010101" pitchFamily="2" charset="-122"/>
              </a:rPr>
              <a:t>OS)   </a:t>
            </a:r>
            <a:r>
              <a:rPr lang="zh-CN" altLang="en-US" sz="1600" b="1" dirty="0">
                <a:latin typeface="宋体" panose="02010600030101010101" pitchFamily="2" charset="-122"/>
              </a:rPr>
              <a:t>←目标是锦上添花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 </a:t>
            </a:r>
            <a:r>
              <a:rPr lang="zh-CN" altLang="en-US" sz="2200" b="1" u="sng" dirty="0">
                <a:latin typeface="宋体" panose="02010600030101010101" pitchFamily="2" charset="-122"/>
              </a:rPr>
              <a:t>同一部件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并行</a:t>
            </a:r>
            <a:r>
              <a:rPr lang="zh-CN" altLang="en-US" sz="2200" b="1" dirty="0">
                <a:latin typeface="宋体" panose="02010600030101010101" pitchFamily="2" charset="-122"/>
              </a:rPr>
              <a:t>处理各分量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多个片段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683568" y="4941168"/>
            <a:ext cx="8136904" cy="13724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增加</a:t>
            </a:r>
            <a:r>
              <a:rPr lang="en-US" altLang="zh-CN" sz="2200" b="1" u="sng" dirty="0">
                <a:latin typeface="宋体" panose="02010600030101010101" pitchFamily="2" charset="-122"/>
              </a:rPr>
              <a:t>4</a:t>
            </a:r>
            <a:r>
              <a:rPr lang="zh-CN" altLang="en-US" sz="2200" b="1" u="sng" dirty="0">
                <a:latin typeface="宋体" panose="02010600030101010101" pitchFamily="2" charset="-122"/>
              </a:rPr>
              <a:t>种</a:t>
            </a:r>
            <a:r>
              <a:rPr lang="en-US" altLang="zh-CN" sz="2200" b="1" u="sng" dirty="0">
                <a:latin typeface="宋体" panose="02010600030101010101" pitchFamily="2" charset="-122"/>
              </a:rPr>
              <a:t>64</a:t>
            </a:r>
            <a:r>
              <a:rPr lang="zh-CN" altLang="en-US" sz="2200" b="1" u="sng" dirty="0">
                <a:latin typeface="宋体" panose="02010600030101010101" pitchFamily="2" charset="-122"/>
              </a:rPr>
              <a:t>位</a:t>
            </a:r>
            <a:r>
              <a:rPr lang="zh-CN" altLang="en-US" sz="2200" b="1" dirty="0">
                <a:latin typeface="宋体" panose="02010600030101010101" pitchFamily="2" charset="-122"/>
              </a:rPr>
              <a:t>数据表示、</a:t>
            </a:r>
            <a:r>
              <a:rPr lang="en-US" altLang="zh-CN" sz="2200" b="1" u="sng" dirty="0">
                <a:latin typeface="+mn-ea"/>
                <a:ea typeface="+mn-ea"/>
              </a:rPr>
              <a:t>8</a:t>
            </a:r>
            <a:r>
              <a:rPr lang="zh-CN" altLang="en-US" sz="2200" b="1" u="sng" dirty="0">
                <a:latin typeface="+mn-ea"/>
                <a:ea typeface="+mn-ea"/>
              </a:rPr>
              <a:t>个</a:t>
            </a:r>
            <a:r>
              <a:rPr lang="en-US" altLang="zh-CN" sz="2200" b="1" u="sng" dirty="0">
                <a:latin typeface="+mn-ea"/>
                <a:ea typeface="+mn-ea"/>
              </a:rPr>
              <a:t>64</a:t>
            </a:r>
            <a:r>
              <a:rPr lang="zh-CN" altLang="en-US" sz="2200" b="1" u="sng" dirty="0">
                <a:latin typeface="+mn-ea"/>
                <a:ea typeface="+mn-ea"/>
              </a:rPr>
              <a:t>位</a:t>
            </a:r>
            <a:r>
              <a:rPr lang="en-US" altLang="zh-CN" sz="2200" b="1" u="sng" dirty="0">
                <a:latin typeface="+mn-ea"/>
                <a:ea typeface="+mn-ea"/>
              </a:rPr>
              <a:t>MMX</a:t>
            </a:r>
            <a:r>
              <a:rPr lang="zh-CN" altLang="en-US" sz="2200" b="1" dirty="0">
                <a:latin typeface="+mn-ea"/>
                <a:ea typeface="+mn-ea"/>
              </a:rPr>
              <a:t>寄存器、</a:t>
            </a:r>
            <a:r>
              <a:rPr lang="en-US" altLang="zh-CN" sz="2200" b="1" u="sng" dirty="0">
                <a:latin typeface="+mn-ea"/>
                <a:ea typeface="+mn-ea"/>
              </a:rPr>
              <a:t>57</a:t>
            </a:r>
            <a:r>
              <a:rPr lang="zh-CN" altLang="en-US" sz="2200" b="1" u="sng" dirty="0">
                <a:latin typeface="+mn-ea"/>
                <a:ea typeface="+mn-ea"/>
              </a:rPr>
              <a:t>条</a:t>
            </a:r>
            <a:r>
              <a:rPr lang="en-US" altLang="zh-CN" sz="2200" b="1" u="sng" dirty="0">
                <a:latin typeface="+mn-ea"/>
                <a:ea typeface="+mn-ea"/>
              </a:rPr>
              <a:t>MMX</a:t>
            </a:r>
            <a:r>
              <a:rPr lang="zh-CN" altLang="en-US" sz="2200" b="1" dirty="0">
                <a:latin typeface="+mn-ea"/>
                <a:ea typeface="+mn-ea"/>
              </a:rPr>
              <a:t>指令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zh-CN" altLang="en-US" b="1" dirty="0">
                <a:latin typeface="+mn-ea"/>
              </a:rPr>
              <a:t>        </a:t>
            </a:r>
            <a:r>
              <a:rPr lang="zh-CN" altLang="en-US" dirty="0">
                <a:latin typeface="宋体" panose="02010600030101010101" pitchFamily="2" charset="-122"/>
              </a:rPr>
              <a:t>└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+mn-ea"/>
              </a:rPr>
              <a:t>向量数据类型    </a:t>
            </a:r>
            <a:r>
              <a:rPr lang="zh-CN" altLang="en-US" dirty="0">
                <a:latin typeface="宋体" panose="02010600030101010101" pitchFamily="2" charset="-122"/>
              </a:rPr>
              <a:t>└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+mn-ea"/>
              </a:rPr>
              <a:t>向量寄存器组       </a:t>
            </a:r>
            <a:r>
              <a:rPr lang="zh-CN" altLang="en-US" dirty="0">
                <a:latin typeface="宋体" panose="02010600030101010101" pitchFamily="2" charset="-122"/>
              </a:rPr>
              <a:t>└</a:t>
            </a:r>
            <a:r>
              <a:rPr lang="zh-CN" altLang="en-US" b="1" dirty="0">
                <a:latin typeface="宋体" panose="02010600030101010101" pitchFamily="2" charset="-122"/>
              </a:rPr>
              <a:t>←向量指令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1600" b="1" dirty="0">
                <a:latin typeface="宋体" panose="02010600030101010101" pitchFamily="2" charset="-122"/>
              </a:rPr>
              <a:t>              (</a:t>
            </a:r>
            <a:r>
              <a:rPr lang="zh-CN" altLang="en-US" sz="1600" b="1" dirty="0">
                <a:latin typeface="+mn-ea"/>
              </a:rPr>
              <a:t>标量为</a:t>
            </a:r>
            <a:r>
              <a:rPr lang="en-US" altLang="zh-CN" sz="1600" b="1" dirty="0">
                <a:latin typeface="+mn-ea"/>
              </a:rPr>
              <a:t>32</a:t>
            </a:r>
            <a:r>
              <a:rPr lang="zh-CN" altLang="en-US" sz="1600" b="1" dirty="0">
                <a:latin typeface="+mn-ea"/>
              </a:rPr>
              <a:t>位</a:t>
            </a:r>
            <a:r>
              <a:rPr lang="en-US" altLang="zh-CN" sz="1600" b="1" dirty="0">
                <a:latin typeface="宋体" panose="02010600030101010101" pitchFamily="2" charset="-122"/>
              </a:rPr>
              <a:t>)          (</a:t>
            </a:r>
            <a:r>
              <a:rPr lang="zh-CN" altLang="en-US" sz="1600" b="1" dirty="0">
                <a:latin typeface="+mn-ea"/>
              </a:rPr>
              <a:t>地址码长不变</a:t>
            </a:r>
            <a:r>
              <a:rPr lang="en-US" altLang="zh-CN" sz="1600" b="1" dirty="0">
                <a:latin typeface="宋体" panose="02010600030101010101" pitchFamily="2" charset="-122"/>
              </a:rPr>
              <a:t>)            (</a:t>
            </a:r>
            <a:r>
              <a:rPr lang="zh-CN" altLang="en-US" sz="1600" b="1" dirty="0">
                <a:latin typeface="宋体" panose="02010600030101010101" pitchFamily="2" charset="-122"/>
              </a:rPr>
              <a:t>整数运算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注：</a:t>
            </a:r>
            <a:r>
              <a:rPr lang="zh-CN" altLang="en-US" b="1" dirty="0">
                <a:latin typeface="宋体" panose="02010600030101010101" pitchFamily="2" charset="-122"/>
              </a:rPr>
              <a:t>向量处理部件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/>
              </a:rPr>
              <a:t>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/>
              </a:rPr>
              <a:t>IS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/>
              </a:rPr>
              <a:t>、∈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/>
              </a:rPr>
              <a:t>CO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有多种方法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296008" y="4653168"/>
            <a:ext cx="3348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思考②：</a:t>
            </a:r>
            <a:r>
              <a:rPr lang="zh-CN" altLang="en-US" sz="1800" b="1" dirty="0">
                <a:latin typeface="+mn-ea"/>
                <a:ea typeface="+mn-ea"/>
              </a:rPr>
              <a:t>扩展</a:t>
            </a:r>
            <a:r>
              <a:rPr lang="en-US" altLang="zh-CN" sz="1800" b="1" dirty="0">
                <a:latin typeface="+mn-ea"/>
                <a:ea typeface="+mn-ea"/>
              </a:rPr>
              <a:t>IS</a:t>
            </a:r>
            <a:r>
              <a:rPr lang="zh-CN" altLang="en-US" sz="1800" b="1" dirty="0">
                <a:latin typeface="+mn-ea"/>
                <a:ea typeface="+mn-ea"/>
              </a:rPr>
              <a:t>需增加的内容？</a:t>
            </a:r>
            <a:endParaRPr lang="en-US" altLang="zh-CN" sz="1600" b="1" dirty="0">
              <a:latin typeface="+mn-ea"/>
              <a:ea typeface="+mn-ea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1691680" y="3284984"/>
            <a:ext cx="576064" cy="503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3" name="线形标注 2 22"/>
          <p:cNvSpPr/>
          <p:nvPr/>
        </p:nvSpPr>
        <p:spPr bwMode="auto">
          <a:xfrm>
            <a:off x="5508104" y="1395810"/>
            <a:ext cx="2664000" cy="252000"/>
          </a:xfrm>
          <a:prstGeom prst="borderCallout2">
            <a:avLst>
              <a:gd name="adj1" fmla="val 47821"/>
              <a:gd name="adj2" fmla="val 339"/>
              <a:gd name="adj3" fmla="val 45906"/>
              <a:gd name="adj4" fmla="val -7351"/>
              <a:gd name="adj5" fmla="val 137123"/>
              <a:gd name="adj6" fmla="val -20834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kumimoji="1" lang="en-US" altLang="zh-CN" sz="1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Pentium</a:t>
            </a:r>
            <a:r>
              <a:rPr kumimoji="1" lang="zh-CN" altLang="en-US" sz="1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的像素</a:t>
            </a:r>
            <a:r>
              <a:rPr lang="zh-CN" altLang="en-US" sz="1400" b="1" dirty="0">
                <a:latin typeface="+mn-ea"/>
                <a:ea typeface="+mn-ea"/>
              </a:rPr>
              <a:t>为</a:t>
            </a:r>
            <a:r>
              <a:rPr lang="en-US" altLang="zh-CN" sz="1400" b="1" dirty="0">
                <a:latin typeface="+mn-ea"/>
                <a:ea typeface="+mn-ea"/>
              </a:rPr>
              <a:t>8</a:t>
            </a:r>
            <a:r>
              <a:rPr lang="zh-CN" altLang="en-US" sz="1400" b="1" dirty="0">
                <a:latin typeface="+mn-ea"/>
                <a:ea typeface="+mn-ea"/>
              </a:rPr>
              <a:t>位</a:t>
            </a:r>
            <a:r>
              <a:rPr lang="en-US" altLang="zh-CN" sz="1400" b="1" dirty="0">
                <a:latin typeface="+mn-ea"/>
                <a:ea typeface="+mn-ea"/>
              </a:rPr>
              <a:t>/16</a:t>
            </a:r>
            <a:r>
              <a:rPr lang="zh-CN" altLang="en-US" sz="1400" b="1" dirty="0">
                <a:latin typeface="+mn-ea"/>
                <a:ea typeface="+mn-ea"/>
              </a:rPr>
              <a:t>位</a:t>
            </a:r>
            <a:r>
              <a:rPr lang="en-US" altLang="zh-CN" sz="1400" b="1" dirty="0">
                <a:latin typeface="+mn-ea"/>
                <a:ea typeface="+mn-ea"/>
              </a:rPr>
              <a:t>/32</a:t>
            </a:r>
            <a:r>
              <a:rPr lang="zh-CN" altLang="en-US" sz="1400" b="1" dirty="0">
                <a:latin typeface="+mn-ea"/>
                <a:ea typeface="+mn-ea"/>
              </a:rPr>
              <a:t>位</a:t>
            </a:r>
            <a:endParaRPr kumimoji="1" lang="zh-CN" altLang="en-US" sz="1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11760" y="2852936"/>
            <a:ext cx="2952000" cy="999064"/>
            <a:chOff x="2601089" y="2636912"/>
            <a:chExt cx="2952000" cy="999064"/>
          </a:xfrm>
        </p:grpSpPr>
        <p:cxnSp>
          <p:nvCxnSpPr>
            <p:cNvPr id="56" name="直接箭头连接符 55"/>
            <p:cNvCxnSpPr>
              <a:cxnSpLocks/>
            </p:cNvCxnSpPr>
            <p:nvPr/>
          </p:nvCxnSpPr>
          <p:spPr bwMode="auto">
            <a:xfrm>
              <a:off x="4509329" y="3455976"/>
              <a:ext cx="0" cy="180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直接箭头连接符 57"/>
            <p:cNvCxnSpPr>
              <a:cxnSpLocks/>
            </p:cNvCxnSpPr>
            <p:nvPr/>
          </p:nvCxnSpPr>
          <p:spPr bwMode="auto">
            <a:xfrm flipV="1">
              <a:off x="3537329" y="3455976"/>
              <a:ext cx="972000" cy="144016"/>
            </a:xfrm>
            <a:prstGeom prst="bentConnector3">
              <a:avLst>
                <a:gd name="adj1" fmla="val 176"/>
              </a:avLst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2601089" y="2636912"/>
              <a:ext cx="2952000" cy="936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0070C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1" name="Text Box 8">
            <a:extLst>
              <a:ext uri="{FF2B5EF4-FFF2-40B4-BE49-F238E27FC236}">
                <a16:creationId xmlns:a16="http://schemas.microsoft.com/office/drawing/2014/main" id="{0E7A7ADE-D1F6-425E-B3D7-BF0A4632C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854873"/>
            <a:ext cx="3996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思考①：</a:t>
            </a:r>
            <a:r>
              <a:rPr lang="zh-CN" altLang="en-US" sz="1800" b="1" dirty="0">
                <a:latin typeface="+mn-ea"/>
                <a:ea typeface="+mn-ea"/>
              </a:rPr>
              <a:t>阵列机没有广泛使用的原因？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22" name="Text Box 299">
            <a:extLst>
              <a:ext uri="{FF2B5EF4-FFF2-40B4-BE49-F238E27FC236}">
                <a16:creationId xmlns:a16="http://schemas.microsoft.com/office/drawing/2014/main" id="{431DA054-7176-41F7-88A0-1962DF803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492" y="836712"/>
            <a:ext cx="3789963" cy="28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8000" tIns="10800" rIns="18000" bIns="10800"/>
          <a:lstStyle/>
          <a:p>
            <a:r>
              <a:rPr lang="zh-CN" altLang="en-US" sz="1600" b="1" dirty="0">
                <a:latin typeface="+mn-ea"/>
                <a:ea typeface="+mn-ea"/>
                <a:sym typeface="+mn-ea"/>
              </a:rPr>
              <a:t>成本增加大、性能提升小</a:t>
            </a:r>
            <a:r>
              <a:rPr lang="en-US" altLang="zh-CN" sz="1600" b="1" dirty="0">
                <a:latin typeface="+mn-ea"/>
                <a:ea typeface="+mn-ea"/>
                <a:sym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  <a:sym typeface="+mn-ea"/>
              </a:rPr>
              <a:t>使用频率低</a:t>
            </a:r>
            <a:r>
              <a:rPr lang="en-US" altLang="zh-CN" sz="1600" b="1" dirty="0">
                <a:latin typeface="+mn-ea"/>
                <a:ea typeface="+mn-ea"/>
                <a:sym typeface="+mn-ea"/>
              </a:rPr>
              <a:t>)</a:t>
            </a:r>
            <a:endParaRPr lang="en-US" altLang="zh-CN" sz="1600" b="1" dirty="0">
              <a:latin typeface="+mn-ea"/>
              <a:ea typeface="+mn-ea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0CDE40C-90D4-44C8-A925-744F71E4EED9}"/>
              </a:ext>
            </a:extLst>
          </p:cNvPr>
          <p:cNvGrpSpPr/>
          <p:nvPr/>
        </p:nvGrpSpPr>
        <p:grpSpPr>
          <a:xfrm>
            <a:off x="6228184" y="4113168"/>
            <a:ext cx="2520000" cy="828000"/>
            <a:chOff x="2736000" y="1728000"/>
            <a:chExt cx="2520000" cy="828000"/>
          </a:xfrm>
        </p:grpSpPr>
        <p:sp>
          <p:nvSpPr>
            <p:cNvPr id="25" name="Rectangle 167">
              <a:extLst>
                <a:ext uri="{FF2B5EF4-FFF2-40B4-BE49-F238E27FC236}">
                  <a16:creationId xmlns:a16="http://schemas.microsoft.com/office/drawing/2014/main" id="{6AB1D80D-6B81-4A35-BC98-308336499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000" y="1980000"/>
              <a:ext cx="1872000" cy="5040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79">
              <a:extLst>
                <a:ext uri="{FF2B5EF4-FFF2-40B4-BE49-F238E27FC236}">
                  <a16:creationId xmlns:a16="http://schemas.microsoft.com/office/drawing/2014/main" id="{B9F11C05-C8A7-48BA-891D-D280CAADE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000" y="2160000"/>
              <a:ext cx="504000" cy="252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ALU</a:t>
              </a:r>
            </a:p>
          </p:txBody>
        </p:sp>
        <p:sp>
          <p:nvSpPr>
            <p:cNvPr id="27" name="Text Box 79">
              <a:extLst>
                <a:ext uri="{FF2B5EF4-FFF2-40B4-BE49-F238E27FC236}">
                  <a16:creationId xmlns:a16="http://schemas.microsoft.com/office/drawing/2014/main" id="{A7BE17FE-5DB3-494F-A637-148BD2161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000" y="2124000"/>
              <a:ext cx="180000" cy="324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vert" wrap="none" lIns="54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MUX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9BD78D39-6152-4B68-8B1A-CDD7A2235A4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68000" y="2268000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8AC595D-CA94-4DC5-AB5F-0DF5BD59046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72000" y="2268000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2E3F283-796E-462E-B5EF-CEA2B8853AB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68000" y="2376000"/>
              <a:ext cx="144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D75D6CC-2D78-4845-A14D-D876534A19E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12000" y="2376000"/>
              <a:ext cx="0" cy="7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7DD1EAB1-579C-4F0E-8D9C-EE71B92A4F7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12000" y="2448000"/>
              <a:ext cx="684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3" name="Text Box 79">
              <a:extLst>
                <a:ext uri="{FF2B5EF4-FFF2-40B4-BE49-F238E27FC236}">
                  <a16:creationId xmlns:a16="http://schemas.microsoft.com/office/drawing/2014/main" id="{A3814D80-0EEE-46B6-84FC-CED63E6D3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000" y="2160000"/>
              <a:ext cx="504000" cy="252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ALU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3E00A9B-EBD6-4FFB-8022-5A9B6946086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736000" y="2268000"/>
              <a:ext cx="432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4E5CFE8-F1C7-4F0B-8E56-856AFF17460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788000" y="2268000"/>
              <a:ext cx="468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0D2BFCD1-3C0F-42CD-A247-323B3172B7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96000" y="2268000"/>
              <a:ext cx="0" cy="180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37" name="Text Box 280">
              <a:extLst>
                <a:ext uri="{FF2B5EF4-FFF2-40B4-BE49-F238E27FC236}">
                  <a16:creationId xmlns:a16="http://schemas.microsoft.com/office/drawing/2014/main" id="{4CFBCA3B-3AD8-4E57-BD64-B7474A1EC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2000" y="2052000"/>
              <a:ext cx="324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err="1">
                  <a:latin typeface="+mn-ea"/>
                  <a:ea typeface="+mn-ea"/>
                </a:rPr>
                <a:t>C</a:t>
              </a:r>
              <a:r>
                <a:rPr lang="en-US" altLang="zh-CN" sz="1400" b="1" baseline="-18000" dirty="0" err="1">
                  <a:latin typeface="+mn-ea"/>
                  <a:ea typeface="+mn-ea"/>
                </a:rPr>
                <a:t>out</a:t>
              </a:r>
              <a:endParaRPr lang="en-US" altLang="zh-CN" sz="1400" b="1" baseline="-18000" dirty="0">
                <a:latin typeface="+mn-ea"/>
                <a:ea typeface="+mn-ea"/>
              </a:endParaRPr>
            </a:p>
          </p:txBody>
        </p:sp>
        <p:sp>
          <p:nvSpPr>
            <p:cNvPr id="38" name="Text Box 280">
              <a:extLst>
                <a:ext uri="{FF2B5EF4-FFF2-40B4-BE49-F238E27FC236}">
                  <a16:creationId xmlns:a16="http://schemas.microsoft.com/office/drawing/2014/main" id="{25C85E61-CE5F-4FC6-9F1C-49691B24E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8000" y="2052000"/>
              <a:ext cx="288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err="1">
                  <a:latin typeface="+mn-ea"/>
                  <a:ea typeface="+mn-ea"/>
                </a:rPr>
                <a:t>C</a:t>
              </a:r>
              <a:r>
                <a:rPr lang="en-US" altLang="zh-CN" sz="1400" b="1" baseline="-18000" dirty="0" err="1">
                  <a:latin typeface="+mn-ea"/>
                  <a:ea typeface="+mn-ea"/>
                </a:rPr>
                <a:t>in</a:t>
              </a:r>
              <a:endParaRPr lang="en-US" altLang="zh-CN" sz="1400" b="1" baseline="-18000" dirty="0">
                <a:latin typeface="+mn-ea"/>
                <a:ea typeface="+mn-ea"/>
              </a:endParaRP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378F02A-5262-4440-99A5-5C694BD4B2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78193" y="241200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34F45EDA-EB93-45EE-822F-B1F84E0A29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92000" y="2052000"/>
              <a:ext cx="0" cy="10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771FEF3-CC26-41B1-8028-19A3543B7E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80000" y="1908000"/>
              <a:ext cx="0" cy="25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7D98163D-7F11-4FD7-9BBD-B79405DAA1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6000" y="1908000"/>
              <a:ext cx="0" cy="252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A7989E46-89BF-4164-AEF8-FA198D47B0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64000" y="201600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0A001C14-E07C-4B84-855C-8972FD97C57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0000" y="241200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C4D5A1E-8AE5-4073-B115-523F487E13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64000" y="2016000"/>
              <a:ext cx="100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47683F3-7D48-4FBB-9BD1-FCED530C7D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1908000"/>
              <a:ext cx="0" cy="10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9F6D203D-6005-4B4F-ACAB-462F84197D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384000" y="2052000"/>
              <a:ext cx="100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ED68E5A8-B0FE-4C67-912B-2DA52531B0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84000" y="190800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E51F069-A819-40E7-B291-4E346FA8F0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60000" y="1908000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stealth" w="med" len="sm"/>
            </a:ln>
            <a:effectLst/>
          </p:spPr>
        </p:cxnSp>
        <p:sp>
          <p:nvSpPr>
            <p:cNvPr id="54" name="Text Box 280">
              <a:extLst>
                <a:ext uri="{FF2B5EF4-FFF2-40B4-BE49-F238E27FC236}">
                  <a16:creationId xmlns:a16="http://schemas.microsoft.com/office/drawing/2014/main" id="{4F35ED6E-4079-485B-A963-A393DEB8D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3886" y="1728000"/>
              <a:ext cx="504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err="1">
                  <a:latin typeface="+mn-ea"/>
                  <a:ea typeface="+mn-ea"/>
                </a:rPr>
                <a:t>DataA</a:t>
              </a:r>
              <a:endParaRPr lang="en-US" altLang="zh-CN" sz="1400" b="1" baseline="-18000" dirty="0">
                <a:latin typeface="+mn-ea"/>
                <a:ea typeface="+mn-ea"/>
              </a:endParaRPr>
            </a:p>
          </p:txBody>
        </p:sp>
        <p:sp>
          <p:nvSpPr>
            <p:cNvPr id="55" name="Text Box 280">
              <a:extLst>
                <a:ext uri="{FF2B5EF4-FFF2-40B4-BE49-F238E27FC236}">
                  <a16:creationId xmlns:a16="http://schemas.microsoft.com/office/drawing/2014/main" id="{FBC6EBD7-0B70-4F4D-AA95-7713BC128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000" y="1728000"/>
              <a:ext cx="504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err="1">
                  <a:latin typeface="+mn-ea"/>
                  <a:ea typeface="+mn-ea"/>
                </a:rPr>
                <a:t>DataB</a:t>
              </a:r>
              <a:endParaRPr lang="en-US" altLang="zh-CN" sz="1400" b="1" baseline="-18000" dirty="0">
                <a:latin typeface="+mn-ea"/>
                <a:ea typeface="+mn-ea"/>
              </a:endParaRPr>
            </a:p>
          </p:txBody>
        </p:sp>
        <p:sp>
          <p:nvSpPr>
            <p:cNvPr id="57" name="Text Box 280">
              <a:extLst>
                <a:ext uri="{FF2B5EF4-FFF2-40B4-BE49-F238E27FC236}">
                  <a16:creationId xmlns:a16="http://schemas.microsoft.com/office/drawing/2014/main" id="{4D312C32-BB72-459B-A556-D8D0E34D4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000" y="1728000"/>
              <a:ext cx="684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err="1">
                  <a:latin typeface="+mn-ea"/>
                  <a:ea typeface="+mn-ea"/>
                </a:rPr>
                <a:t>DataLen</a:t>
              </a:r>
              <a:endParaRPr lang="en-US" altLang="zh-CN" sz="1400" b="1" baseline="-18000" dirty="0">
                <a:latin typeface="+mn-ea"/>
                <a:ea typeface="+mn-ea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D7239D4-FEB9-3F96-D3C5-D93A9BA92DE6}"/>
              </a:ext>
            </a:extLst>
          </p:cNvPr>
          <p:cNvSpPr txBox="1"/>
          <p:nvPr/>
        </p:nvSpPr>
        <p:spPr>
          <a:xfrm>
            <a:off x="317940" y="631656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思考：增加数据表示、指令功能、向量</a:t>
            </a:r>
            <a:r>
              <a:rPr lang="en-US" altLang="zh-CN" sz="1600" dirty="0"/>
              <a:t>REG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332656"/>
            <a:ext cx="5760640" cy="59792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MMX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的数据表示及存放  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以</a:t>
            </a:r>
            <a:r>
              <a:rPr lang="en-US" altLang="zh-CN" b="1" dirty="0">
                <a:latin typeface="宋体" panose="02010600030101010101" pitchFamily="2" charset="-122"/>
              </a:rPr>
              <a:t>x86</a:t>
            </a:r>
            <a:r>
              <a:rPr lang="zh-CN" altLang="en-US" b="1" dirty="0">
                <a:latin typeface="宋体" panose="02010600030101010101" pitchFamily="2" charset="-122"/>
              </a:rPr>
              <a:t>为例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MMX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数据的表示：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MMX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数据的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REG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存放：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Pentium—</a:t>
            </a: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PIII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起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*MMX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数据的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MEM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存放：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7584" y="836712"/>
            <a:ext cx="7920880" cy="21886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             4</a:t>
            </a:r>
            <a:r>
              <a:rPr lang="zh-CN" altLang="en-US" sz="2400" b="1" dirty="0">
                <a:latin typeface="宋体" panose="02010600030101010101" pitchFamily="2" charset="-122"/>
              </a:rPr>
              <a:t>种</a:t>
            </a:r>
            <a:r>
              <a:rPr lang="en-US" altLang="zh-CN" sz="2400" b="1" dirty="0">
                <a:latin typeface="宋体" panose="02010600030101010101" pitchFamily="2" charset="-122"/>
              </a:rPr>
              <a:t>64</a:t>
            </a:r>
            <a:r>
              <a:rPr lang="zh-CN" altLang="en-US" sz="2400" b="1" dirty="0">
                <a:latin typeface="宋体" panose="02010600030101010101" pitchFamily="2" charset="-122"/>
              </a:rPr>
              <a:t>位</a:t>
            </a:r>
            <a:r>
              <a:rPr lang="zh-CN" altLang="en-US" sz="2400" b="1" u="sng" dirty="0">
                <a:latin typeface="宋体" panose="02010600030101010101" pitchFamily="2" charset="-122"/>
              </a:rPr>
              <a:t>无符号整数包</a:t>
            </a:r>
            <a:r>
              <a:rPr lang="zh-CN" altLang="en-US" sz="2400" b="1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←通过操作码指明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紧缩字节类型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sz="2200" b="1" dirty="0">
                <a:latin typeface="宋体" panose="02010600030101010101" pitchFamily="2" charset="-122"/>
              </a:rPr>
              <a:t>8</a:t>
            </a:r>
            <a:r>
              <a:rPr lang="zh-CN" altLang="en-US" sz="2200" b="1" dirty="0">
                <a:latin typeface="宋体" panose="02010600030101010101" pitchFamily="2" charset="-122"/>
              </a:rPr>
              <a:t>个</a:t>
            </a:r>
            <a:r>
              <a:rPr lang="zh-CN" altLang="en-US" sz="2200" b="1" u="sng" dirty="0">
                <a:latin typeface="宋体" panose="02010600030101010101" pitchFamily="2" charset="-122"/>
              </a:rPr>
              <a:t>字节</a:t>
            </a:r>
            <a:r>
              <a:rPr lang="en-US" altLang="zh-CN" sz="2200" b="1" dirty="0">
                <a:latin typeface="宋体" panose="02010600030101010101" pitchFamily="2" charset="-122"/>
              </a:rPr>
              <a:t>(B)</a:t>
            </a:r>
            <a:r>
              <a:rPr lang="zh-CN" altLang="en-US" sz="2200" b="1" dirty="0">
                <a:latin typeface="宋体" panose="02010600030101010101" pitchFamily="2" charset="-122"/>
              </a:rPr>
              <a:t>数据包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紧缩字类型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sz="2200" b="1" dirty="0">
                <a:latin typeface="宋体" panose="02010600030101010101" pitchFamily="2" charset="-122"/>
              </a:rPr>
              <a:t>4</a:t>
            </a:r>
            <a:r>
              <a:rPr lang="zh-CN" altLang="en-US" sz="2200" b="1" dirty="0">
                <a:latin typeface="宋体" panose="02010600030101010101" pitchFamily="2" charset="-122"/>
              </a:rPr>
              <a:t>个</a:t>
            </a:r>
            <a:r>
              <a:rPr lang="zh-CN" altLang="en-US" sz="2200" b="1" u="sng" dirty="0">
                <a:latin typeface="宋体" panose="02010600030101010101" pitchFamily="2" charset="-122"/>
              </a:rPr>
              <a:t>字</a:t>
            </a:r>
            <a:r>
              <a:rPr lang="en-US" altLang="zh-CN" sz="2200" b="1" dirty="0">
                <a:latin typeface="宋体" panose="02010600030101010101" pitchFamily="2" charset="-122"/>
              </a:rPr>
              <a:t>(W)</a:t>
            </a:r>
            <a:r>
              <a:rPr lang="zh-CN" altLang="en-US" sz="2200" b="1" dirty="0">
                <a:latin typeface="宋体" panose="02010600030101010101" pitchFamily="2" charset="-122"/>
              </a:rPr>
              <a:t>数据包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紧缩双字类型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</a:rPr>
              <a:t>个</a:t>
            </a:r>
            <a:r>
              <a:rPr lang="zh-CN" altLang="en-US" sz="2200" b="1" u="sng" dirty="0">
                <a:latin typeface="宋体" panose="02010600030101010101" pitchFamily="2" charset="-122"/>
              </a:rPr>
              <a:t>双字</a:t>
            </a:r>
            <a:r>
              <a:rPr lang="en-US" altLang="zh-CN" sz="2200" b="1" dirty="0">
                <a:latin typeface="宋体" panose="02010600030101010101" pitchFamily="2" charset="-122"/>
              </a:rPr>
              <a:t>(D)</a:t>
            </a:r>
            <a:r>
              <a:rPr lang="zh-CN" altLang="en-US" sz="2200" b="1" dirty="0">
                <a:latin typeface="宋体" panose="02010600030101010101" pitchFamily="2" charset="-122"/>
              </a:rPr>
              <a:t>数据包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四字类型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sz="2200" b="1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个四字</a:t>
            </a:r>
            <a:r>
              <a:rPr lang="en-US" altLang="zh-CN" sz="2200" b="1" dirty="0">
                <a:latin typeface="宋体" panose="02010600030101010101" pitchFamily="2" charset="-122"/>
              </a:rPr>
              <a:t>(Q)</a:t>
            </a:r>
            <a:r>
              <a:rPr lang="zh-CN" altLang="en-US" sz="2200" b="1" dirty="0">
                <a:latin typeface="宋体" panose="02010600030101010101" pitchFamily="2" charset="-122"/>
              </a:rPr>
              <a:t>数据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436096" y="1412776"/>
            <a:ext cx="1515820" cy="1532024"/>
            <a:chOff x="7308304" y="1412776"/>
            <a:chExt cx="1515820" cy="1532024"/>
          </a:xfrm>
        </p:grpSpPr>
        <p:sp>
          <p:nvSpPr>
            <p:cNvPr id="7" name="Rectangle 135"/>
            <p:cNvSpPr>
              <a:spLocks noChangeArrowheads="1"/>
            </p:cNvSpPr>
            <p:nvPr/>
          </p:nvSpPr>
          <p:spPr bwMode="auto">
            <a:xfrm>
              <a:off x="7312124" y="1825200"/>
              <a:ext cx="1512000" cy="288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b="1" dirty="0">
                  <a:latin typeface="+mn-ea"/>
                  <a:ea typeface="+mn-ea"/>
                </a:rPr>
                <a:t>W  </a:t>
              </a:r>
              <a:r>
                <a:rPr lang="en-US" altLang="zh-CN" b="1" dirty="0" err="1">
                  <a:latin typeface="+mn-ea"/>
                  <a:ea typeface="+mn-ea"/>
                </a:rPr>
                <a:t>W</a:t>
              </a:r>
              <a:r>
                <a:rPr lang="en-US" altLang="zh-CN" b="1" dirty="0">
                  <a:latin typeface="+mn-ea"/>
                  <a:ea typeface="+mn-ea"/>
                </a:rPr>
                <a:t> </a:t>
              </a:r>
              <a:r>
                <a:rPr lang="en-US" altLang="zh-CN" sz="1200" b="1" dirty="0">
                  <a:latin typeface="+mn-ea"/>
                  <a:ea typeface="+mn-ea"/>
                </a:rPr>
                <a:t>  </a:t>
              </a:r>
              <a:r>
                <a:rPr lang="en-US" altLang="zh-CN" b="1" dirty="0" err="1">
                  <a:latin typeface="+mn-ea"/>
                  <a:ea typeface="+mn-ea"/>
                </a:rPr>
                <a:t>W</a:t>
              </a:r>
              <a:r>
                <a:rPr lang="en-US" altLang="zh-CN" b="1" dirty="0">
                  <a:latin typeface="+mn-ea"/>
                  <a:ea typeface="+mn-ea"/>
                </a:rPr>
                <a:t> </a:t>
              </a:r>
              <a:r>
                <a:rPr lang="en-US" altLang="zh-CN" sz="1200" b="1" dirty="0">
                  <a:latin typeface="+mn-ea"/>
                  <a:ea typeface="+mn-ea"/>
                </a:rPr>
                <a:t>  </a:t>
              </a:r>
              <a:r>
                <a:rPr lang="en-US" altLang="zh-CN" b="1" dirty="0">
                  <a:latin typeface="+mn-ea"/>
                  <a:ea typeface="+mn-ea"/>
                </a:rPr>
                <a:t>W</a:t>
              </a:r>
              <a:endParaRPr lang="en-US" altLang="zh-CN" sz="2400" b="1" baseline="-14000" dirty="0">
                <a:latin typeface="+mn-ea"/>
                <a:ea typeface="+mn-ea"/>
              </a:endParaRPr>
            </a:p>
          </p:txBody>
        </p:sp>
        <p:sp>
          <p:nvSpPr>
            <p:cNvPr id="8" name="Rectangle 135"/>
            <p:cNvSpPr>
              <a:spLocks noChangeArrowheads="1"/>
            </p:cNvSpPr>
            <p:nvPr/>
          </p:nvSpPr>
          <p:spPr bwMode="auto">
            <a:xfrm>
              <a:off x="7312124" y="2242800"/>
              <a:ext cx="1512000" cy="288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   D        </a:t>
              </a:r>
              <a:r>
                <a:rPr lang="en-US" altLang="zh-CN" sz="1400" b="1" dirty="0" err="1">
                  <a:latin typeface="+mn-ea"/>
                  <a:ea typeface="+mn-ea"/>
                </a:rPr>
                <a:t>D</a:t>
              </a:r>
              <a:endParaRPr lang="en-US" altLang="zh-CN" sz="2400" b="1" baseline="-14000" dirty="0">
                <a:latin typeface="+mn-ea"/>
                <a:ea typeface="+mn-ea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rot="16200000" flipH="1">
              <a:off x="7917498" y="2386800"/>
              <a:ext cx="288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135"/>
            <p:cNvSpPr>
              <a:spLocks noChangeArrowheads="1"/>
            </p:cNvSpPr>
            <p:nvPr/>
          </p:nvSpPr>
          <p:spPr bwMode="auto">
            <a:xfrm>
              <a:off x="7312124" y="2656800"/>
              <a:ext cx="1512000" cy="288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Q</a:t>
              </a:r>
              <a:endParaRPr lang="en-US" altLang="zh-CN" sz="2400" b="1" baseline="-14000" dirty="0">
                <a:latin typeface="+mn-ea"/>
                <a:ea typeface="+mn-ea"/>
              </a:endParaRPr>
            </a:p>
          </p:txBody>
        </p:sp>
        <p:sp>
          <p:nvSpPr>
            <p:cNvPr id="11" name="Rectangle 135"/>
            <p:cNvSpPr>
              <a:spLocks noChangeArrowheads="1"/>
            </p:cNvSpPr>
            <p:nvPr/>
          </p:nvSpPr>
          <p:spPr bwMode="auto">
            <a:xfrm>
              <a:off x="7308304" y="1412776"/>
              <a:ext cx="1512000" cy="288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B </a:t>
              </a:r>
              <a:r>
                <a:rPr lang="en-US" altLang="zh-CN" sz="1400" b="1" dirty="0" err="1">
                  <a:latin typeface="+mn-ea"/>
                  <a:ea typeface="+mn-ea"/>
                </a:rPr>
                <a:t>B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400" b="1" dirty="0" err="1">
                  <a:latin typeface="+mn-ea"/>
                  <a:ea typeface="+mn-ea"/>
                </a:rPr>
                <a:t>B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400" b="1" dirty="0" err="1">
                  <a:latin typeface="+mn-ea"/>
                  <a:ea typeface="+mn-ea"/>
                </a:rPr>
                <a:t>B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400" b="1" dirty="0" err="1">
                  <a:latin typeface="+mn-ea"/>
                  <a:ea typeface="+mn-ea"/>
                </a:rPr>
                <a:t>B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400" b="1" dirty="0" err="1">
                  <a:latin typeface="+mn-ea"/>
                  <a:ea typeface="+mn-ea"/>
                </a:rPr>
                <a:t>B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400" b="1" dirty="0" err="1">
                  <a:latin typeface="+mn-ea"/>
                  <a:ea typeface="+mn-ea"/>
                </a:rPr>
                <a:t>B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400" b="1" dirty="0" err="1">
                  <a:latin typeface="+mn-ea"/>
                  <a:ea typeface="+mn-ea"/>
                </a:rPr>
                <a:t>B</a:t>
              </a:r>
              <a:endParaRPr lang="en-US" altLang="zh-CN" sz="2400" b="1" baseline="-14000" dirty="0">
                <a:latin typeface="+mn-ea"/>
                <a:ea typeface="+mn-ea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 bwMode="auto">
            <a:xfrm rot="16200000" flipH="1">
              <a:off x="7908662" y="1555652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 rot="16200000" flipH="1">
              <a:off x="8278868" y="1554859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rot="16200000" flipH="1">
              <a:off x="7365838" y="1554859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rot="16200000" flipH="1">
              <a:off x="8080527" y="1555651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 rot="16200000" flipH="1">
              <a:off x="8457311" y="1554858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 rot="16200000" flipH="1">
              <a:off x="7560726" y="1554858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 rot="16200000" flipH="1">
              <a:off x="7748850" y="1554858"/>
              <a:ext cx="285752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 rot="16200000" flipH="1">
              <a:off x="7922368" y="1969200"/>
              <a:ext cx="27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rot="16200000" flipH="1">
              <a:off x="8292574" y="1969200"/>
              <a:ext cx="27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rot="16200000" flipH="1">
              <a:off x="7574432" y="1969200"/>
              <a:ext cx="27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907704" y="2996952"/>
            <a:ext cx="7056784" cy="33035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宋体" panose="02010600030101010101" pitchFamily="2" charset="-122"/>
              </a:rPr>
              <a:t>         </a:t>
            </a:r>
            <a:r>
              <a:rPr lang="zh-CN" altLang="en-US" sz="2400" b="1" dirty="0">
                <a:latin typeface="宋体" panose="02010600030101010101" pitchFamily="2" charset="-122"/>
              </a:rPr>
              <a:t>使用</a:t>
            </a:r>
            <a:r>
              <a:rPr lang="en-US" altLang="zh-CN" sz="2400" b="1" dirty="0">
                <a:latin typeface="宋体" panose="02010600030101010101" pitchFamily="2" charset="-122"/>
              </a:rPr>
              <a:t>8</a:t>
            </a:r>
            <a:r>
              <a:rPr lang="zh-CN" altLang="en-US" sz="2400" b="1" dirty="0">
                <a:latin typeface="宋体" panose="02010600030101010101" pitchFamily="2" charset="-122"/>
              </a:rPr>
              <a:t>个</a:t>
            </a:r>
            <a:r>
              <a:rPr lang="en-US" altLang="zh-CN" sz="2400" b="1" dirty="0">
                <a:latin typeface="宋体" panose="02010600030101010101" pitchFamily="2" charset="-122"/>
              </a:rPr>
              <a:t>64</a:t>
            </a:r>
            <a:r>
              <a:rPr lang="zh-CN" altLang="en-US" sz="2400" b="1" dirty="0">
                <a:latin typeface="宋体" panose="02010600030101010101" pitchFamily="2" charset="-122"/>
              </a:rPr>
              <a:t>位寄存器</a:t>
            </a:r>
            <a:r>
              <a:rPr lang="en-US" altLang="zh-CN" sz="2400" b="1" dirty="0">
                <a:latin typeface="宋体" panose="02010600030101010101" pitchFamily="2" charset="-122"/>
              </a:rPr>
              <a:t>MM0-MM7</a:t>
            </a:r>
            <a:r>
              <a:rPr lang="zh-CN" altLang="en-US" sz="2400" b="1" dirty="0">
                <a:latin typeface="宋体" panose="02010600030101010101" pitchFamily="2" charset="-122"/>
              </a:rPr>
              <a:t>，占全部位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990099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借用</a:t>
            </a:r>
            <a:r>
              <a:rPr lang="zh-CN" altLang="en-US" sz="2400" b="1" dirty="0">
                <a:latin typeface="宋体" panose="02010600030101010101" pitchFamily="2" charset="-122"/>
              </a:rPr>
              <a:t>浮点寄存器</a:t>
            </a:r>
            <a:r>
              <a:rPr lang="en-US" altLang="zh-CN" sz="2400" b="1" dirty="0">
                <a:latin typeface="宋体" panose="02010600030101010101" pitchFamily="2" charset="-122"/>
              </a:rPr>
              <a:t>FP</a:t>
            </a:r>
            <a:r>
              <a:rPr lang="zh-CN" altLang="en-US" sz="2400" b="1" dirty="0">
                <a:latin typeface="宋体" panose="02010600030101010101" pitchFamily="2" charset="-122"/>
              </a:rPr>
              <a:t>，用</a:t>
            </a:r>
            <a:r>
              <a:rPr lang="zh-CN" altLang="en-US" sz="2400" b="1" u="sng" dirty="0">
                <a:latin typeface="宋体" panose="02010600030101010101" pitchFamily="2" charset="-122"/>
              </a:rPr>
              <a:t>别名</a:t>
            </a:r>
            <a:r>
              <a:rPr lang="zh-CN" altLang="en-US" sz="2400" b="1" dirty="0">
                <a:latin typeface="宋体" panose="02010600030101010101" pitchFamily="2" charset="-122"/>
              </a:rPr>
              <a:t>方法实现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</a:rPr>
              <a:t>│</a:t>
            </a:r>
            <a:r>
              <a:rPr lang="en-US" altLang="zh-CN" b="1" dirty="0">
                <a:latin typeface="宋体" panose="02010600030101010101" pitchFamily="2" charset="-122"/>
              </a:rPr>
              <a:t>                         </a:t>
            </a:r>
            <a:r>
              <a:rPr lang="zh-CN" altLang="en-US" dirty="0">
                <a:latin typeface="宋体" panose="02010600030101010101" pitchFamily="2" charset="-122"/>
              </a:rPr>
              <a:t>└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en-US" altLang="zh-CN" b="1" dirty="0">
                <a:latin typeface="宋体" panose="02010600030101010101" pitchFamily="2" charset="-122"/>
              </a:rPr>
              <a:t>MMX</a:t>
            </a:r>
            <a:r>
              <a:rPr lang="zh-CN" altLang="en-US" b="1" dirty="0">
                <a:latin typeface="宋体" panose="02010600030101010101" pitchFamily="2" charset="-122"/>
              </a:rPr>
              <a:t>指令将</a:t>
            </a:r>
            <a:r>
              <a:rPr lang="en-US" altLang="zh-CN" b="1" dirty="0" err="1">
                <a:latin typeface="宋体" panose="02010600030101010101" pitchFamily="2" charset="-122"/>
              </a:rPr>
              <a:t>MMi</a:t>
            </a:r>
            <a:r>
              <a:rPr lang="zh-CN" altLang="en-US" b="1" dirty="0">
                <a:latin typeface="宋体" panose="02010600030101010101" pitchFamily="2" charset="-122"/>
              </a:rPr>
              <a:t>映射到</a:t>
            </a:r>
            <a:r>
              <a:rPr lang="en-US" altLang="zh-CN" b="1" dirty="0" err="1">
                <a:latin typeface="宋体" panose="02010600030101010101" pitchFamily="2" charset="-122"/>
              </a:rPr>
              <a:t>FPi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</a:rPr>
              <a:t>└→</a:t>
            </a:r>
            <a:r>
              <a:rPr lang="zh-CN" altLang="en-US" b="1" dirty="0">
                <a:latin typeface="宋体" panose="02010600030101010101" pitchFamily="2" charset="-122"/>
              </a:rPr>
              <a:t>浮点运算与</a:t>
            </a:r>
            <a:r>
              <a:rPr lang="en-US" altLang="zh-CN" b="1" dirty="0">
                <a:latin typeface="宋体" panose="02010600030101010101" pitchFamily="2" charset="-122"/>
              </a:rPr>
              <a:t>MMX</a:t>
            </a:r>
            <a:r>
              <a:rPr lang="zh-CN" altLang="en-US" b="1" dirty="0">
                <a:latin typeface="宋体" panose="02010600030101010101" pitchFamily="2" charset="-122"/>
              </a:rPr>
              <a:t>运算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互斥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r>
              <a:rPr lang="zh-CN" altLang="en-US" sz="24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增设</a:t>
            </a:r>
            <a:r>
              <a:rPr lang="en-US" altLang="zh-CN" sz="2400" b="1" dirty="0">
                <a:latin typeface="宋体" panose="02010600030101010101" pitchFamily="2" charset="-122"/>
              </a:rPr>
              <a:t>MMX</a:t>
            </a:r>
            <a:r>
              <a:rPr lang="zh-CN" altLang="en-US" sz="2400" b="1" dirty="0">
                <a:latin typeface="宋体" panose="02010600030101010101" pitchFamily="2" charset="-122"/>
              </a:rPr>
              <a:t>寄存器             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en-US" altLang="zh-CN" b="1" dirty="0">
                <a:latin typeface="宋体" panose="02010600030101010101" pitchFamily="2" charset="-122"/>
              </a:rPr>
              <a:t>MMX</a:t>
            </a:r>
            <a:r>
              <a:rPr lang="zh-CN" altLang="en-US" b="1" dirty="0">
                <a:latin typeface="宋体" panose="02010600030101010101" pitchFamily="2" charset="-122"/>
              </a:rPr>
              <a:t>支持向量浮点运算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>
                <a:latin typeface="宋体" panose="02010600030101010101" pitchFamily="2" charset="-122"/>
              </a:rPr>
              <a:t>         </a:t>
            </a:r>
            <a:r>
              <a:rPr lang="zh-CN" altLang="en-US" sz="2400" b="1" dirty="0">
                <a:latin typeface="宋体" panose="02010600030101010101" pitchFamily="2" charset="-122"/>
              </a:rPr>
              <a:t>同标量数据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小端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对齐方式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1835992" y="4977208"/>
            <a:ext cx="4248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1800" b="1" dirty="0">
                <a:latin typeface="+mn-ea"/>
                <a:ea typeface="+mn-ea"/>
              </a:rPr>
              <a:t>当时寄存器很便宜，为何不增设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？ 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403648" y="3501008"/>
            <a:ext cx="4713998" cy="288032"/>
            <a:chOff x="1723030" y="4714884"/>
            <a:chExt cx="4713998" cy="288032"/>
          </a:xfrm>
        </p:grpSpPr>
        <p:sp>
          <p:nvSpPr>
            <p:cNvPr id="29" name="Text Box 79"/>
            <p:cNvSpPr txBox="1">
              <a:spLocks noChangeArrowheads="1"/>
            </p:cNvSpPr>
            <p:nvPr/>
          </p:nvSpPr>
          <p:spPr bwMode="auto">
            <a:xfrm>
              <a:off x="4315318" y="4714884"/>
              <a:ext cx="720000" cy="288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OP</a:t>
              </a:r>
            </a:p>
          </p:txBody>
        </p:sp>
        <p:sp>
          <p:nvSpPr>
            <p:cNvPr id="30" name="Text Box 79"/>
            <p:cNvSpPr txBox="1">
              <a:spLocks noChangeArrowheads="1"/>
            </p:cNvSpPr>
            <p:nvPr/>
          </p:nvSpPr>
          <p:spPr bwMode="auto">
            <a:xfrm>
              <a:off x="5029698" y="4714884"/>
              <a:ext cx="140733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 R</a:t>
              </a:r>
              <a:r>
                <a:rPr lang="en-US" altLang="zh-CN" b="1" baseline="-18000" dirty="0">
                  <a:latin typeface="+mn-ea"/>
                  <a:ea typeface="+mn-ea"/>
                </a:rPr>
                <a:t>MMX</a:t>
              </a:r>
              <a:r>
                <a:rPr lang="en-US" altLang="zh-CN" b="1" baseline="-16000" dirty="0">
                  <a:latin typeface="+mn-ea"/>
                  <a:ea typeface="+mn-ea"/>
                </a:rPr>
                <a:t>1</a:t>
              </a:r>
              <a:r>
                <a:rPr lang="en-US" altLang="zh-CN" b="1" dirty="0">
                  <a:latin typeface="+mn-ea"/>
                  <a:ea typeface="+mn-ea"/>
                </a:rPr>
                <a:t>  R</a:t>
              </a:r>
              <a:r>
                <a:rPr lang="en-US" altLang="zh-CN" b="1" baseline="-18000" dirty="0">
                  <a:latin typeface="+mn-ea"/>
                </a:rPr>
                <a:t>MMX</a:t>
              </a:r>
              <a:r>
                <a:rPr lang="en-US" altLang="zh-CN" b="1" baseline="-16000" dirty="0">
                  <a:latin typeface="+mn-ea"/>
                </a:rPr>
                <a:t>2 </a:t>
              </a:r>
              <a:r>
                <a:rPr lang="en-US" altLang="zh-CN" b="1" dirty="0">
                  <a:latin typeface="+mn-ea"/>
                  <a:ea typeface="+mn-ea"/>
                </a:rPr>
                <a:t>  </a:t>
              </a:r>
            </a:p>
          </p:txBody>
        </p:sp>
        <p:cxnSp>
          <p:nvCxnSpPr>
            <p:cNvPr id="31" name="直接连接符 30"/>
            <p:cNvCxnSpPr/>
            <p:nvPr/>
          </p:nvCxnSpPr>
          <p:spPr bwMode="auto">
            <a:xfrm rot="5400000">
              <a:off x="5644162" y="4858090"/>
              <a:ext cx="288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Text Box 80"/>
            <p:cNvSpPr txBox="1">
              <a:spLocks noChangeArrowheads="1"/>
            </p:cNvSpPr>
            <p:nvPr/>
          </p:nvSpPr>
          <p:spPr bwMode="auto">
            <a:xfrm>
              <a:off x="1723030" y="4714916"/>
              <a:ext cx="2553758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b="1" dirty="0">
                  <a:latin typeface="+mn-ea"/>
                  <a:ea typeface="+mn-ea"/>
                </a:rPr>
                <a:t>例：</a:t>
              </a:r>
              <a:r>
                <a:rPr lang="en-US" altLang="zh-CN" b="1" dirty="0">
                  <a:latin typeface="+mn-ea"/>
                </a:rPr>
                <a:t>R</a:t>
              </a:r>
              <a:r>
                <a:rPr lang="en-US" altLang="zh-CN" b="1" baseline="-18000" dirty="0">
                  <a:latin typeface="+mn-ea"/>
                </a:rPr>
                <a:t>MMX1</a:t>
              </a:r>
              <a:r>
                <a:rPr lang="zh-CN" altLang="en-US" b="1" dirty="0">
                  <a:latin typeface="+mn-ea"/>
                  <a:ea typeface="+mn-ea"/>
                </a:rPr>
                <a:t>←</a:t>
              </a:r>
              <a:r>
                <a:rPr lang="en-US" altLang="zh-CN" b="1" dirty="0">
                  <a:latin typeface="+mn-ea"/>
                  <a:ea typeface="+mn-ea"/>
                </a:rPr>
                <a:t>R</a:t>
              </a:r>
              <a:r>
                <a:rPr lang="en-US" altLang="zh-CN" b="1" baseline="-18000" dirty="0">
                  <a:latin typeface="+mn-ea"/>
                </a:rPr>
                <a:t>MMX1</a:t>
              </a:r>
              <a:r>
                <a:rPr lang="en-US" altLang="zh-CN" b="1" dirty="0">
                  <a:latin typeface="+mn-ea"/>
                </a:rPr>
                <a:t> OP R</a:t>
              </a:r>
              <a:r>
                <a:rPr lang="en-US" altLang="zh-CN" b="1" baseline="-18000" dirty="0">
                  <a:latin typeface="+mn-ea"/>
                </a:rPr>
                <a:t>MMX2</a:t>
              </a:r>
              <a:r>
                <a:rPr lang="en-US" altLang="zh-CN" b="1" dirty="0">
                  <a:latin typeface="+mn-ea"/>
                </a:rPr>
                <a:t> 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</p:grpSp>
      <p:sp>
        <p:nvSpPr>
          <p:cNvPr id="32" name="Text Box 299"/>
          <p:cNvSpPr txBox="1">
            <a:spLocks noChangeArrowheads="1"/>
          </p:cNvSpPr>
          <p:nvPr/>
        </p:nvSpPr>
        <p:spPr bwMode="auto">
          <a:xfrm>
            <a:off x="6156472" y="4978800"/>
            <a:ext cx="2736000" cy="288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8000" tIns="10800" rIns="18000" bIns="10800"/>
          <a:lstStyle/>
          <a:p>
            <a:pPr algn="l"/>
            <a:r>
              <a:rPr lang="zh-CN" altLang="en-US" sz="1600" b="1" dirty="0">
                <a:latin typeface="+mn-ea"/>
                <a:ea typeface="+mn-ea"/>
                <a:sym typeface="+mn-ea"/>
              </a:rPr>
              <a:t>仅</a:t>
            </a:r>
            <a:r>
              <a:rPr lang="zh-CN" altLang="en-US" sz="1600" b="1" dirty="0">
                <a:latin typeface="+mn-ea"/>
                <a:ea typeface="+mn-ea"/>
              </a:rPr>
              <a:t>定点运算，初期降低成本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0974946-3A7B-EB2C-02E8-CF3ABB2BE0C7}"/>
              </a:ext>
            </a:extLst>
          </p:cNvPr>
          <p:cNvSpPr txBox="1"/>
          <p:nvPr/>
        </p:nvSpPr>
        <p:spPr>
          <a:xfrm>
            <a:off x="594320" y="6273225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/>
              <a:t>思考：执行</a:t>
            </a:r>
            <a:r>
              <a:rPr lang="en-US" altLang="zh-CN" sz="1600" dirty="0"/>
              <a:t>MMX</a:t>
            </a:r>
            <a:r>
              <a:rPr lang="zh-CN" altLang="en-US" sz="1600" dirty="0"/>
              <a:t>程序时（如在看电影），进行浮点运算的概率很小，初期开发尽量降低成本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7" grpId="0" animBg="1"/>
      <p:bldP spid="3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15</a:t>
            </a:fld>
            <a:endParaRPr lang="en-US" altLang="zh-CN"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79512" y="332656"/>
            <a:ext cx="4968552" cy="56707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MMX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的指令集  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以</a:t>
            </a:r>
            <a:r>
              <a:rPr lang="en-US" altLang="zh-CN" b="1" dirty="0">
                <a:latin typeface="宋体" panose="02010600030101010101" pitchFamily="2" charset="-122"/>
              </a:rPr>
              <a:t>x86</a:t>
            </a:r>
            <a:r>
              <a:rPr lang="zh-CN" altLang="en-US" b="1" dirty="0">
                <a:latin typeface="宋体" panose="02010600030101010101" pitchFamily="2" charset="-122"/>
              </a:rPr>
              <a:t>为例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MMX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指令功能：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MMX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指令格式：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MMX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指令的特征：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向量指令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饱和运算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积和运算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比较指令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转换指令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zh-CN" altLang="en-US" sz="24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483768" y="836712"/>
            <a:ext cx="6336704" cy="1413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共</a:t>
            </a:r>
            <a:r>
              <a:rPr lang="en-US" altLang="zh-CN" sz="2400" b="1" dirty="0">
                <a:latin typeface="宋体" panose="02010600030101010101" pitchFamily="2" charset="-122"/>
              </a:rPr>
              <a:t>7</a:t>
            </a:r>
            <a:r>
              <a:rPr lang="zh-CN" altLang="en-US" sz="2400" b="1" dirty="0">
                <a:latin typeface="宋体" panose="02010600030101010101" pitchFamily="2" charset="-122"/>
              </a:rPr>
              <a:t>组，算术、逻辑、移位、比较、转换、传送、清除</a:t>
            </a:r>
            <a:r>
              <a:rPr lang="en-US" altLang="zh-CN" sz="2400" b="1" dirty="0">
                <a:latin typeface="宋体" panose="02010600030101010101" pitchFamily="2" charset="-122"/>
              </a:rPr>
              <a:t>MMX</a:t>
            </a:r>
            <a:r>
              <a:rPr lang="zh-CN" altLang="en-US" sz="2400" b="1" dirty="0">
                <a:latin typeface="宋体" panose="02010600030101010101" pitchFamily="2" charset="-122"/>
              </a:rPr>
              <a:t>状态</a:t>
            </a:r>
            <a:r>
              <a:rPr lang="en-US" altLang="zh-CN" sz="2400" b="1" dirty="0">
                <a:latin typeface="宋体" panose="02010600030101010101" pitchFamily="2" charset="-122"/>
              </a:rPr>
              <a:t>(EMMS)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利用指令前缀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值为</a:t>
            </a:r>
            <a:r>
              <a:rPr lang="en-US" altLang="zh-CN" b="1" dirty="0">
                <a:latin typeface="宋体" panose="02010600030101010101" pitchFamily="2" charset="-122"/>
              </a:rPr>
              <a:t>0FH)</a:t>
            </a:r>
            <a:r>
              <a:rPr lang="zh-CN" altLang="en-US" sz="2400" b="1" dirty="0">
                <a:latin typeface="宋体" panose="02010600030101010101" pitchFamily="2" charset="-122"/>
              </a:rPr>
              <a:t>表示，融入</a:t>
            </a:r>
            <a:r>
              <a:rPr lang="en-US" altLang="zh-CN" sz="2400" b="1" dirty="0">
                <a:latin typeface="宋体" panose="02010600030101010101" pitchFamily="2" charset="-122"/>
              </a:rPr>
              <a:t>x86</a:t>
            </a:r>
            <a:r>
              <a:rPr lang="zh-CN" altLang="en-US" sz="2400" b="1" dirty="0">
                <a:latin typeface="宋体" panose="02010600030101010101" pitchFamily="2" charset="-122"/>
              </a:rPr>
              <a:t>指令集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411760" y="2638800"/>
            <a:ext cx="6552728" cy="361483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部件可</a:t>
            </a:r>
            <a:r>
              <a:rPr lang="zh-CN" altLang="en-US" sz="2400" b="1" u="sng" dirty="0">
                <a:latin typeface="宋体" panose="02010600030101010101" pitchFamily="2" charset="-122"/>
              </a:rPr>
              <a:t>并行处理</a:t>
            </a:r>
            <a:r>
              <a:rPr lang="zh-CN" altLang="en-US" sz="2400" b="1" dirty="0">
                <a:latin typeface="宋体" panose="02010600030101010101" pitchFamily="2" charset="-122"/>
              </a:rPr>
              <a:t>多个分量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数据短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溢出时不算作异常，结果为</a:t>
            </a:r>
            <a:r>
              <a:rPr lang="zh-CN" altLang="en-US" sz="2400" b="1" u="sng" dirty="0">
                <a:latin typeface="宋体" panose="02010600030101010101" pitchFamily="2" charset="-122"/>
              </a:rPr>
              <a:t>极限值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多媒体的需求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如</a:t>
            </a: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</a:rPr>
              <a:t>:</a:t>
            </a:r>
            <a:r>
              <a:rPr lang="zh-CN" altLang="en-US" b="1" dirty="0">
                <a:latin typeface="宋体" panose="02010600030101010101" pitchFamily="2" charset="-122"/>
              </a:rPr>
              <a:t>结果＜</a:t>
            </a:r>
            <a:r>
              <a:rPr lang="en-US" altLang="zh-CN" b="1" dirty="0">
                <a:latin typeface="宋体" panose="02010600030101010101" pitchFamily="2" charset="-122"/>
              </a:rPr>
              <a:t>255</a:t>
            </a:r>
            <a:r>
              <a:rPr lang="zh-CN" altLang="en-US" b="1" dirty="0">
                <a:latin typeface="宋体" panose="02010600030101010101" pitchFamily="2" charset="-122"/>
              </a:rPr>
              <a:t>时为实际值，≥</a:t>
            </a:r>
            <a:r>
              <a:rPr lang="en-US" altLang="zh-CN" b="1" dirty="0">
                <a:latin typeface="宋体" panose="02010600030101010101" pitchFamily="2" charset="-122"/>
              </a:rPr>
              <a:t>255</a:t>
            </a:r>
            <a:r>
              <a:rPr lang="zh-CN" altLang="en-US" b="1" dirty="0">
                <a:latin typeface="宋体" panose="02010600030101010101" pitchFamily="2" charset="-122"/>
              </a:rPr>
              <a:t>时为</a:t>
            </a:r>
            <a:r>
              <a:rPr lang="en-US" altLang="zh-CN" b="1" dirty="0">
                <a:latin typeface="宋体" panose="02010600030101010101" pitchFamily="2" charset="-122"/>
              </a:rPr>
              <a:t>255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zh-CN" altLang="en-US" dirty="0">
                <a:latin typeface="宋体" panose="02010600030101010101" pitchFamily="2" charset="-122"/>
              </a:rPr>
              <a:t>┘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u="sng" dirty="0">
                <a:latin typeface="宋体" panose="02010600030101010101" pitchFamily="2" charset="-122"/>
              </a:rPr>
              <a:t>点积</a:t>
            </a:r>
            <a:r>
              <a:rPr lang="zh-CN" altLang="en-US" sz="2400" b="1" dirty="0">
                <a:latin typeface="宋体" panose="02010600030101010101" pitchFamily="2" charset="-122"/>
              </a:rPr>
              <a:t>功能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∑</a:t>
            </a:r>
            <a:r>
              <a:rPr lang="en-US" altLang="zh-CN" b="1" dirty="0" err="1">
                <a:latin typeface="宋体" panose="02010600030101010101" pitchFamily="2" charset="-122"/>
              </a:rPr>
              <a:t>a</a:t>
            </a:r>
            <a:r>
              <a:rPr lang="en-US" altLang="zh-CN" b="1" baseline="-14000" dirty="0" err="1">
                <a:latin typeface="宋体" panose="02010600030101010101" pitchFamily="2" charset="-122"/>
              </a:rPr>
              <a:t>i</a:t>
            </a:r>
            <a:r>
              <a:rPr lang="en-US" altLang="zh-CN" b="1" dirty="0">
                <a:latin typeface="宋体" panose="02010600030101010101" pitchFamily="2" charset="-122"/>
              </a:rPr>
              <a:t>*b</a:t>
            </a:r>
            <a:r>
              <a:rPr lang="en-US" altLang="zh-CN" b="1" baseline="-14000" dirty="0">
                <a:latin typeface="宋体" panose="02010600030101010101" pitchFamily="2" charset="-122"/>
              </a:rPr>
              <a:t>i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</a:rPr>
              <a:t>，适于傅里叶变换等运算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329180" indent="-2329180"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比较结果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多个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</a:rPr>
              <a:t>放在</a:t>
            </a:r>
            <a:r>
              <a:rPr lang="en-US" altLang="zh-CN" sz="2400" b="1" u="sng" dirty="0">
                <a:latin typeface="宋体" panose="02010600030101010101" pitchFamily="2" charset="-122"/>
              </a:rPr>
              <a:t>MMX</a:t>
            </a:r>
            <a:r>
              <a:rPr lang="zh-CN" altLang="en-US" sz="2400" b="1" u="sng" dirty="0">
                <a:latin typeface="宋体" panose="02010600030101010101" pitchFamily="2" charset="-122"/>
              </a:rPr>
              <a:t>寄存器</a:t>
            </a:r>
            <a:r>
              <a:rPr lang="zh-CN" altLang="en-US" sz="2400" b="1" dirty="0">
                <a:latin typeface="宋体" panose="02010600030101010101" pitchFamily="2" charset="-122"/>
              </a:rPr>
              <a:t>中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不增加标志位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358775" indent="-358775"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分支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多个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</a:rPr>
              <a:t>用</a:t>
            </a:r>
            <a:r>
              <a:rPr lang="zh-CN" altLang="en-US" sz="2400" b="1" u="sng" dirty="0">
                <a:latin typeface="宋体" panose="02010600030101010101" pitchFamily="2" charset="-122"/>
              </a:rPr>
              <a:t>带屏蔽的运算指令</a:t>
            </a:r>
            <a:r>
              <a:rPr lang="zh-CN" altLang="en-US" sz="2400" b="1" dirty="0">
                <a:latin typeface="宋体" panose="02010600030101010101" pitchFamily="2" charset="-122"/>
              </a:rPr>
              <a:t>实现</a:t>
            </a:r>
            <a:endParaRPr lang="en-US" altLang="zh-CN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514600" indent="-2514600"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数据</a:t>
            </a:r>
            <a:r>
              <a:rPr lang="zh-CN" altLang="en-US" sz="2400" b="1" u="sng" dirty="0">
                <a:latin typeface="宋体" panose="02010600030101010101" pitchFamily="2" charset="-122"/>
              </a:rPr>
              <a:t>精度转换</a:t>
            </a:r>
            <a:r>
              <a:rPr lang="en-US" altLang="zh-CN" b="1" dirty="0">
                <a:latin typeface="宋体" panose="02010600030101010101" pitchFamily="2" charset="-122"/>
              </a:rPr>
              <a:t>(B/W/D/Q)</a:t>
            </a:r>
            <a:r>
              <a:rPr lang="zh-CN" altLang="en-US" sz="2400" b="1" dirty="0">
                <a:latin typeface="宋体" panose="02010600030101010101" pitchFamily="2" charset="-122"/>
              </a:rPr>
              <a:t>，类型有紧缩、解紧缩，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2329180" indent="-2329180"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适于像素点间插值、色彩空间转换等运算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4348" y="3332482"/>
          <a:ext cx="8215370" cy="2376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数据包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指令集特点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6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+mn-ea"/>
                          <a:ea typeface="+mn-ea"/>
                        </a:rPr>
                        <a:t>MMX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64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定点运算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借用浮点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REG)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22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+mn-ea"/>
                          <a:ea typeface="+mn-ea"/>
                        </a:rPr>
                        <a:t>SSE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76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+mn-ea"/>
                          <a:ea typeface="+mn-ea"/>
                        </a:rPr>
                        <a:t>AVX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99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AVX2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79512" y="332656"/>
            <a:ext cx="8712968" cy="30592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SIMD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技术的发展</a:t>
            </a:r>
            <a:endParaRPr lang="en-US" altLang="zh-CN" sz="24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*发展历程：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5825" indent="-2155825">
              <a:lnSpc>
                <a:spcPct val="120000"/>
              </a:lnSpc>
            </a:pPr>
            <a:endParaRPr lang="en-US" altLang="zh-CN" sz="2400" b="1" dirty="0">
              <a:solidFill>
                <a:srgbClr val="CC3300"/>
              </a:solidFill>
              <a:latin typeface="宋体" panose="02010600030101010101" pitchFamily="2" charset="-122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000" b="1" dirty="0">
              <a:solidFill>
                <a:srgbClr val="CC3300"/>
              </a:solidFill>
              <a:latin typeface="宋体" panose="02010600030101010101" pitchFamily="2" charset="-122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endParaRPr lang="en-US" altLang="zh-CN" sz="2000" b="1" dirty="0">
              <a:solidFill>
                <a:srgbClr val="CC3300"/>
              </a:solidFill>
              <a:latin typeface="宋体" panose="02010600030101010101" pitchFamily="2" charset="-122"/>
              <a:ea typeface="+mn-ea"/>
            </a:endParaRPr>
          </a:p>
          <a:p>
            <a:pPr marL="2155825" indent="-2155825">
              <a:lnSpc>
                <a:spcPct val="120000"/>
              </a:lnSpc>
            </a:pPr>
            <a:endParaRPr lang="en-US" altLang="zh-CN" sz="2000" b="1" dirty="0">
              <a:solidFill>
                <a:srgbClr val="CC3300"/>
              </a:solidFill>
              <a:latin typeface="宋体" panose="02010600030101010101" pitchFamily="2" charset="-122"/>
              <a:ea typeface="+mn-ea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+mn-ea"/>
              </a:rPr>
              <a:t> *技术核心：</a:t>
            </a:r>
            <a:r>
              <a:rPr lang="zh-CN" altLang="en-US" sz="2400" b="1" u="sng" dirty="0">
                <a:solidFill>
                  <a:srgbClr val="990099"/>
                </a:solidFill>
                <a:latin typeface="宋体" panose="02010600030101010101" pitchFamily="2" charset="-122"/>
                <a:ea typeface="+mn-ea"/>
              </a:rPr>
              <a:t>增加</a:t>
            </a:r>
            <a:r>
              <a:rPr lang="zh-CN" altLang="en-US" sz="2400" b="1" dirty="0">
                <a:latin typeface="宋体" panose="02010600030101010101" pitchFamily="2" charset="-122"/>
                <a:ea typeface="+mn-ea"/>
              </a:rPr>
              <a:t>分量个数，</a:t>
            </a:r>
            <a:r>
              <a:rPr lang="zh-CN" altLang="en-US" sz="2400" b="1" u="sng" dirty="0">
                <a:solidFill>
                  <a:srgbClr val="990099"/>
                </a:solidFill>
                <a:latin typeface="宋体" panose="02010600030101010101" pitchFamily="2" charset="-122"/>
                <a:ea typeface="+mn-ea"/>
              </a:rPr>
              <a:t>优化</a:t>
            </a:r>
            <a:r>
              <a:rPr lang="zh-CN" altLang="en-US" sz="2400" b="1" dirty="0">
                <a:latin typeface="宋体" panose="02010600030101010101" pitchFamily="2" charset="-122"/>
                <a:ea typeface="+mn-ea"/>
              </a:rPr>
              <a:t>运算、存取、</a:t>
            </a:r>
            <a:r>
              <a:rPr lang="en-US" altLang="zh-CN" sz="2400" b="1" dirty="0">
                <a:latin typeface="宋体" panose="02010600030101010101" pitchFamily="2" charset="-122"/>
                <a:ea typeface="+mn-ea"/>
              </a:rPr>
              <a:t>IN</a:t>
            </a:r>
            <a:r>
              <a:rPr lang="zh-CN" altLang="en-US" sz="2400" b="1" dirty="0">
                <a:latin typeface="宋体" panose="02010600030101010101" pitchFamily="2" charset="-122"/>
                <a:ea typeface="+mn-ea"/>
              </a:rPr>
              <a:t>功能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58364" y="1332788"/>
          <a:ext cx="7962108" cy="1426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3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94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种类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时间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版本更新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734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+mn-ea"/>
                          <a:ea typeface="+mn-ea"/>
                        </a:rPr>
                        <a:t>MMX</a:t>
                      </a: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dirty="0">
                          <a:latin typeface="+mn-lt"/>
                        </a:rPr>
                        <a:t>Multi Media </a:t>
                      </a:r>
                      <a:r>
                        <a:rPr lang="en-US" altLang="zh-CN" sz="1800" dirty="0" err="1">
                          <a:latin typeface="+mn-lt"/>
                        </a:rPr>
                        <a:t>eXtension</a:t>
                      </a: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1996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275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+mn-ea"/>
                          <a:ea typeface="+mn-ea"/>
                        </a:rPr>
                        <a:t>SSE</a:t>
                      </a: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800" dirty="0">
                          <a:latin typeface="+mn-lt"/>
                          <a:ea typeface="+mn-ea"/>
                        </a:rPr>
                        <a:t>Streaming SIMD Extensions</a:t>
                      </a: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1999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SSE2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(2001)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SSE3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(2004)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SE4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(2008)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446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+mn-ea"/>
                          <a:ea typeface="+mn-ea"/>
                        </a:rPr>
                        <a:t>AVX</a:t>
                      </a: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800" dirty="0">
                          <a:latin typeface="+mn-lt"/>
                          <a:ea typeface="+mn-ea"/>
                        </a:rPr>
                        <a:t>Advanced Vector </a:t>
                      </a:r>
                      <a:r>
                        <a:rPr lang="en-US" sz="1800" dirty="0" err="1">
                          <a:latin typeface="+mn-lt"/>
                          <a:ea typeface="+mn-ea"/>
                        </a:rPr>
                        <a:t>eXtensions</a:t>
                      </a: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2010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AVX2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(2013)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16</a:t>
            </a:fld>
            <a:endParaRPr lang="en-US" altLang="zh-CN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8073357"/>
              </p:ext>
            </p:extLst>
          </p:nvPr>
        </p:nvGraphicFramePr>
        <p:xfrm>
          <a:off x="1331640" y="4365104"/>
          <a:ext cx="7572428" cy="1322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85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256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VEX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编码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各种前缀统一编码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3/4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个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增强功能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代码高效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数据重排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改变分量次序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[IN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功能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])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、不对齐访存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多种分量长度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289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331640" y="4010040"/>
          <a:ext cx="7572428" cy="34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28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128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位</a:t>
                      </a: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浮点运算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单→双、设置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XMM)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，流式数据存取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访存绕过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Cache/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预取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线形标注 2 14"/>
          <p:cNvSpPr/>
          <p:nvPr/>
        </p:nvSpPr>
        <p:spPr bwMode="auto">
          <a:xfrm>
            <a:off x="1403648" y="5805264"/>
            <a:ext cx="1692000" cy="252000"/>
          </a:xfrm>
          <a:prstGeom prst="borderCallout2">
            <a:avLst>
              <a:gd name="adj1" fmla="val 47821"/>
              <a:gd name="adj2" fmla="val -385"/>
              <a:gd name="adj3" fmla="val 47812"/>
              <a:gd name="adj4" fmla="val -11980"/>
              <a:gd name="adj5" fmla="val -379285"/>
              <a:gd name="adj6" fmla="val -25491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定点运算位</a:t>
            </a:r>
            <a:r>
              <a:rPr lang="en-US" altLang="zh-CN" sz="1600" b="1" dirty="0">
                <a:latin typeface="+mn-ea"/>
              </a:rPr>
              <a:t>128</a:t>
            </a:r>
            <a:r>
              <a:rPr lang="zh-CN" altLang="en-US" sz="1600" b="1" dirty="0">
                <a:latin typeface="+mn-ea"/>
              </a:rPr>
              <a:t>位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9" name="线形标注 2 14">
            <a:extLst>
              <a:ext uri="{FF2B5EF4-FFF2-40B4-BE49-F238E27FC236}">
                <a16:creationId xmlns:a16="http://schemas.microsoft.com/office/drawing/2014/main" id="{C2901EE1-8FEA-46C5-BADB-9EA4B74F1E6D}"/>
              </a:ext>
            </a:extLst>
          </p:cNvPr>
          <p:cNvSpPr/>
          <p:nvPr/>
        </p:nvSpPr>
        <p:spPr bwMode="auto">
          <a:xfrm>
            <a:off x="7668344" y="5805389"/>
            <a:ext cx="1368000" cy="252000"/>
          </a:xfrm>
          <a:prstGeom prst="borderCallout2">
            <a:avLst>
              <a:gd name="adj1" fmla="val 47821"/>
              <a:gd name="adj2" fmla="val -385"/>
              <a:gd name="adj3" fmla="val 47813"/>
              <a:gd name="adj4" fmla="val -16688"/>
              <a:gd name="adj5" fmla="val -593061"/>
              <a:gd name="adj6" fmla="val -18236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时间局部性差</a:t>
            </a:r>
          </a:p>
        </p:txBody>
      </p:sp>
      <p:sp>
        <p:nvSpPr>
          <p:cNvPr id="20" name="Text Box 80">
            <a:extLst>
              <a:ext uri="{FF2B5EF4-FFF2-40B4-BE49-F238E27FC236}">
                <a16:creationId xmlns:a16="http://schemas.microsoft.com/office/drawing/2014/main" id="{F33EF874-1126-4BA5-9F78-B1EEF3409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4266" y="5030969"/>
            <a:ext cx="2553758" cy="6479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18000" tIns="10800" rIns="18000" bIns="1080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latin typeface="+mn-ea"/>
              </a:rPr>
              <a:t>256</a:t>
            </a:r>
            <a:r>
              <a:rPr lang="zh-CN" altLang="en-US" sz="2000" b="1" dirty="0">
                <a:latin typeface="+mn-ea"/>
              </a:rPr>
              <a:t>位定点运算</a:t>
            </a:r>
            <a:r>
              <a:rPr lang="zh-CN" altLang="en-US" sz="2000" b="1" dirty="0">
                <a:solidFill>
                  <a:schemeClr val="dk1"/>
                </a:solidFill>
                <a:latin typeface="+mn-ea"/>
              </a:rPr>
              <a:t>，</a:t>
            </a:r>
            <a:r>
              <a:rPr lang="en-US" altLang="zh-CN" sz="2000" b="1" dirty="0">
                <a:solidFill>
                  <a:schemeClr val="dk1"/>
                </a:solidFill>
                <a:latin typeface="+mn-ea"/>
              </a:rPr>
              <a:t>FMA</a:t>
            </a:r>
            <a:r>
              <a:rPr lang="zh-CN" altLang="en-US" sz="2000" b="1" dirty="0">
                <a:solidFill>
                  <a:schemeClr val="dk1"/>
                </a:solidFill>
                <a:latin typeface="+mn-ea"/>
              </a:rPr>
              <a:t>指令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融合乘加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，</a:t>
            </a:r>
            <a:endParaRPr lang="en-US" altLang="zh-CN" b="1" dirty="0">
              <a:latin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chemeClr val="dk1"/>
                </a:solidFill>
                <a:latin typeface="+mn-ea"/>
              </a:rPr>
              <a:t>离散数据加载</a:t>
            </a:r>
            <a:r>
              <a:rPr lang="en-US" altLang="zh-CN" sz="1600" b="1" dirty="0">
                <a:solidFill>
                  <a:schemeClr val="dk1"/>
                </a:solidFill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按分量下标访问</a:t>
            </a:r>
            <a:r>
              <a:rPr lang="en-US" altLang="zh-CN" sz="1600" b="1" dirty="0">
                <a:solidFill>
                  <a:schemeClr val="dk1"/>
                </a:solidFill>
                <a:latin typeface="+mn-ea"/>
              </a:rPr>
              <a:t>[</a:t>
            </a:r>
            <a:r>
              <a:rPr lang="zh-CN" altLang="en-US" sz="1600" b="1" dirty="0">
                <a:solidFill>
                  <a:schemeClr val="dk1"/>
                </a:solidFill>
                <a:latin typeface="+mn-ea"/>
              </a:rPr>
              <a:t>含</a:t>
            </a:r>
            <a:r>
              <a:rPr lang="en-US" altLang="zh-CN" sz="1600" b="1" dirty="0">
                <a:solidFill>
                  <a:schemeClr val="dk1"/>
                </a:solidFill>
                <a:latin typeface="+mn-ea"/>
              </a:rPr>
              <a:t>IN</a:t>
            </a:r>
            <a:r>
              <a:rPr lang="zh-CN" altLang="en-US" sz="1600" b="1" dirty="0">
                <a:solidFill>
                  <a:schemeClr val="dk1"/>
                </a:solidFill>
                <a:latin typeface="+mn-ea"/>
              </a:rPr>
              <a:t>功能</a:t>
            </a:r>
            <a:r>
              <a:rPr lang="en-US" altLang="zh-CN" sz="1600" b="1" dirty="0">
                <a:solidFill>
                  <a:schemeClr val="dk1"/>
                </a:solidFill>
                <a:latin typeface="+mn-ea"/>
              </a:rPr>
              <a:t>])</a:t>
            </a:r>
            <a:endParaRPr lang="zh-CN" altLang="en-US" b="1" dirty="0">
              <a:latin typeface="+mn-ea"/>
            </a:endParaRPr>
          </a:p>
        </p:txBody>
      </p:sp>
      <p:sp>
        <p:nvSpPr>
          <p:cNvPr id="21" name="线形标注 2 14">
            <a:extLst>
              <a:ext uri="{FF2B5EF4-FFF2-40B4-BE49-F238E27FC236}">
                <a16:creationId xmlns:a16="http://schemas.microsoft.com/office/drawing/2014/main" id="{E1ADB5A5-021F-4119-BCFE-82C6EA4DA7AD}"/>
              </a:ext>
            </a:extLst>
          </p:cNvPr>
          <p:cNvSpPr/>
          <p:nvPr/>
        </p:nvSpPr>
        <p:spPr bwMode="auto">
          <a:xfrm>
            <a:off x="2555776" y="944752"/>
            <a:ext cx="2880000" cy="252000"/>
          </a:xfrm>
          <a:prstGeom prst="borderCallout2">
            <a:avLst>
              <a:gd name="adj1" fmla="val 47821"/>
              <a:gd name="adj2" fmla="val -385"/>
              <a:gd name="adj3" fmla="val 47813"/>
              <a:gd name="adj4" fmla="val -9058"/>
              <a:gd name="adj5" fmla="val 470195"/>
              <a:gd name="adj6" fmla="val -25866"/>
            </a:avLst>
          </a:prstGeom>
          <a:noFill/>
          <a:ln w="12700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即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SIMD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操作流水化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(MMX</a:t>
            </a:r>
            <a:r>
              <a:rPr lang="zh-CN" altLang="en-US" sz="1600" b="1" dirty="0">
                <a:latin typeface="+mn-ea"/>
                <a:ea typeface="+mn-ea"/>
              </a:rPr>
              <a:t>为串行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)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21">
            <a:extLst>
              <a:ext uri="{FF2B5EF4-FFF2-40B4-BE49-F238E27FC236}">
                <a16:creationId xmlns:a16="http://schemas.microsoft.com/office/drawing/2014/main" id="{D8CD667C-87C7-4C44-A656-D242968EC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72" y="404664"/>
            <a:ext cx="8750424" cy="43045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  AVX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指令功能示例：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altLang="zh-CN" sz="2200" b="1" dirty="0">
                <a:latin typeface="+mn-ea"/>
                <a:ea typeface="+mn-ea"/>
              </a:rPr>
              <a:t>        </a:t>
            </a:r>
            <a:r>
              <a:rPr lang="en-US" altLang="zh-CN" b="1" dirty="0">
                <a:latin typeface="+mn-ea"/>
                <a:ea typeface="+mn-ea"/>
              </a:rPr>
              <a:t>  ←</a:t>
            </a:r>
            <a:r>
              <a:rPr lang="zh-CN" altLang="en-US" b="1" dirty="0">
                <a:latin typeface="+mn-ea"/>
                <a:ea typeface="+mn-ea"/>
              </a:rPr>
              <a:t>源自群中资料</a:t>
            </a:r>
            <a:endParaRPr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kumimoji="0"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数据重排</a:t>
            </a:r>
            <a:r>
              <a:rPr kumimoji="0" lang="en-US" altLang="zh-CN" sz="2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</a:t>
            </a:r>
            <a:r>
              <a:rPr kumimoji="0" lang="zh-CN" altLang="en-US" sz="2200" b="1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按索引重新排列</a:t>
            </a:r>
            <a:r>
              <a:rPr kumimoji="0"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(IN</a:t>
            </a:r>
            <a:r>
              <a:rPr kumimoji="0" lang="zh-CN" altLang="en-US" b="1" dirty="0">
                <a:latin typeface="宋体" panose="02010600030101010101" pitchFamily="2" charset="-122"/>
                <a:cs typeface="宋体" panose="02010600030101010101" pitchFamily="2" charset="-122"/>
              </a:rPr>
              <a:t>功能</a:t>
            </a:r>
            <a:r>
              <a:rPr kumimoji="0"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)     ←</a:t>
            </a:r>
            <a:r>
              <a:rPr lang="en-US" altLang="zh-CN" b="1" dirty="0" err="1">
                <a:latin typeface="+mn-ea"/>
                <a:ea typeface="+mn-ea"/>
              </a:rPr>
              <a:t>ymmi</a:t>
            </a:r>
            <a:r>
              <a:rPr lang="zh-CN" altLang="en-US" b="1" dirty="0">
                <a:latin typeface="+mn-ea"/>
                <a:ea typeface="+mn-ea"/>
              </a:rPr>
              <a:t>为寄存器</a:t>
            </a:r>
            <a:endParaRPr kumimoji="0" lang="en-US" altLang="zh-CN" b="1" i="0" u="none" strike="noStrike" cap="none" normalizeH="0" baseline="0" dirty="0">
              <a:ln>
                <a:noFill/>
              </a:ln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kumimoji="0" lang="en-US" altLang="zh-CN" sz="2200" b="1" dirty="0">
              <a:solidFill>
                <a:schemeClr val="tx1"/>
              </a:solidFill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kumimoji="0" lang="en-US" altLang="zh-CN" sz="2200" b="1" dirty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kumimoji="0" lang="en-US" altLang="zh-CN" sz="1600" b="1" dirty="0">
              <a:solidFill>
                <a:schemeClr val="tx1"/>
              </a:solidFill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chemeClr val="accent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数据广播</a:t>
            </a:r>
            <a:r>
              <a:rPr lang="en-US" altLang="zh-CN" sz="2200" b="1" dirty="0">
                <a:solidFill>
                  <a:schemeClr val="accent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200" b="1" dirty="0">
                <a:solidFill>
                  <a:schemeClr val="accent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选择</a:t>
            </a:r>
            <a:r>
              <a:rPr lang="en-US" altLang="zh-CN" sz="2200" b="1" dirty="0">
                <a:solidFill>
                  <a:schemeClr val="accent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—</a:t>
            </a:r>
            <a:r>
              <a:rPr lang="zh-CN" altLang="en-US" sz="2200" b="1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复制最低分量，按</a:t>
            </a:r>
            <a:r>
              <a:rPr lang="en-US" altLang="zh-CN" sz="2200" b="1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mask</a:t>
            </a:r>
            <a:r>
              <a:rPr lang="zh-CN" altLang="en-US" sz="2200" b="1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最高位选择</a:t>
            </a:r>
            <a:endParaRPr lang="en-US" altLang="zh-CN" sz="2200" b="1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  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不对齐访存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—</a:t>
            </a:r>
            <a:r>
              <a:rPr lang="zh-CN" altLang="zh-CN" sz="2200" b="1" dirty="0">
                <a:solidFill>
                  <a:srgbClr val="121212"/>
                </a:solidFill>
                <a:latin typeface="+mn-ea"/>
                <a:cs typeface="Times New Roman" panose="02020603050405020304" pitchFamily="18" charset="0"/>
              </a:rPr>
              <a:t>按索引向量</a:t>
            </a:r>
            <a:r>
              <a:rPr lang="zh-CN" altLang="en-US" sz="2200" b="1" dirty="0">
                <a:solidFill>
                  <a:srgbClr val="121212"/>
                </a:solidFill>
                <a:latin typeface="+mn-ea"/>
                <a:cs typeface="Times New Roman" panose="02020603050405020304" pitchFamily="18" charset="0"/>
              </a:rPr>
              <a:t>计算各分量地址</a:t>
            </a:r>
            <a:r>
              <a:rPr lang="en-US" altLang="zh-CN" b="1" dirty="0">
                <a:solidFill>
                  <a:srgbClr val="121212"/>
                </a:solidFill>
                <a:latin typeface="+mn-ea"/>
                <a:cs typeface="Times New Roman" panose="02020603050405020304" pitchFamily="18" charset="0"/>
              </a:rPr>
              <a:t>(scale=1/2/4/8)</a:t>
            </a:r>
            <a:endParaRPr lang="en-US" altLang="zh-CN" sz="2200" b="1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B693611-EE99-4DF3-A758-3A7D2B2CF07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5AA5BB-A8BE-47D5-9CCE-07608E03F4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17</a:t>
            </a:fld>
            <a:endParaRPr lang="en-US" altLang="zh-CN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EF02B64-86EA-4464-9267-2BD197C5642D}"/>
              </a:ext>
            </a:extLst>
          </p:cNvPr>
          <p:cNvGrpSpPr/>
          <p:nvPr/>
        </p:nvGrpSpPr>
        <p:grpSpPr>
          <a:xfrm>
            <a:off x="1547664" y="1304888"/>
            <a:ext cx="7344000" cy="1116000"/>
            <a:chOff x="1296000" y="1476000"/>
            <a:chExt cx="7344000" cy="11160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7B0B99A-DC4A-4A0B-A1E6-F8646DCF9244}"/>
                </a:ext>
              </a:extLst>
            </p:cNvPr>
            <p:cNvGrpSpPr/>
            <p:nvPr/>
          </p:nvGrpSpPr>
          <p:grpSpPr>
            <a:xfrm>
              <a:off x="1296000" y="1476000"/>
              <a:ext cx="3888000" cy="1116000"/>
              <a:chOff x="1296000" y="1476000"/>
              <a:chExt cx="3888000" cy="111600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556DF89A-1E77-4756-82DE-2437301925A6}"/>
                  </a:ext>
                </a:extLst>
              </p:cNvPr>
              <p:cNvGrpSpPr/>
              <p:nvPr/>
            </p:nvGrpSpPr>
            <p:grpSpPr>
              <a:xfrm>
                <a:off x="1296000" y="1476000"/>
                <a:ext cx="3888000" cy="864000"/>
                <a:chOff x="1296000" y="1476000"/>
                <a:chExt cx="3888000" cy="864000"/>
              </a:xfrm>
            </p:grpSpPr>
            <p:cxnSp>
              <p:nvCxnSpPr>
                <p:cNvPr id="234" name="直接连接符 233">
                  <a:extLst>
                    <a:ext uri="{FF2B5EF4-FFF2-40B4-BE49-F238E27FC236}">
                      <a16:creationId xmlns:a16="http://schemas.microsoft.com/office/drawing/2014/main" id="{53422ECE-793A-406C-8230-8B9F350EA60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456000" y="1476000"/>
                  <a:ext cx="0" cy="86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:ln>
                <a:effectLst/>
              </p:spPr>
            </p:cxnSp>
            <p:sp>
              <p:nvSpPr>
                <p:cNvPr id="235" name="Text Box 240">
                  <a:extLst>
                    <a:ext uri="{FF2B5EF4-FFF2-40B4-BE49-F238E27FC236}">
                      <a16:creationId xmlns:a16="http://schemas.microsoft.com/office/drawing/2014/main" id="{0847B22A-4929-4FF4-9A58-72F7411DF4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36" name="Text Box 240">
                  <a:extLst>
                    <a:ext uri="{FF2B5EF4-FFF2-40B4-BE49-F238E27FC236}">
                      <a16:creationId xmlns:a16="http://schemas.microsoft.com/office/drawing/2014/main" id="{C0E20D0A-36DD-495A-B23B-5A45329C1E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6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37" name="Text Box 240">
                  <a:extLst>
                    <a:ext uri="{FF2B5EF4-FFF2-40B4-BE49-F238E27FC236}">
                      <a16:creationId xmlns:a16="http://schemas.microsoft.com/office/drawing/2014/main" id="{9FF84819-0591-42E6-8B11-35F7376E17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44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38" name="Text Box 240">
                  <a:extLst>
                    <a:ext uri="{FF2B5EF4-FFF2-40B4-BE49-F238E27FC236}">
                      <a16:creationId xmlns:a16="http://schemas.microsoft.com/office/drawing/2014/main" id="{2918B441-A82D-45D0-8805-7BEE85B746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2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39" name="Text Box 240">
                  <a:extLst>
                    <a:ext uri="{FF2B5EF4-FFF2-40B4-BE49-F238E27FC236}">
                      <a16:creationId xmlns:a16="http://schemas.microsoft.com/office/drawing/2014/main" id="{F34FE2D3-92E5-4497-A085-B70C92A125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60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40" name="Text Box 240">
                  <a:extLst>
                    <a:ext uri="{FF2B5EF4-FFF2-40B4-BE49-F238E27FC236}">
                      <a16:creationId xmlns:a16="http://schemas.microsoft.com/office/drawing/2014/main" id="{F785FCEF-2639-48F7-8306-63AA3B8B75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68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41" name="Text Box 240">
                  <a:extLst>
                    <a:ext uri="{FF2B5EF4-FFF2-40B4-BE49-F238E27FC236}">
                      <a16:creationId xmlns:a16="http://schemas.microsoft.com/office/drawing/2014/main" id="{326613EC-DE79-44DA-81E0-37C88A26DE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76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42" name="Text Box 240">
                  <a:extLst>
                    <a:ext uri="{FF2B5EF4-FFF2-40B4-BE49-F238E27FC236}">
                      <a16:creationId xmlns:a16="http://schemas.microsoft.com/office/drawing/2014/main" id="{5422190E-34C0-42C6-99CF-D273E99C97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84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43" name="Text Box 240">
                  <a:extLst>
                    <a:ext uri="{FF2B5EF4-FFF2-40B4-BE49-F238E27FC236}">
                      <a16:creationId xmlns:a16="http://schemas.microsoft.com/office/drawing/2014/main" id="{CDFFFBF1-9C7B-402E-905A-1670417A25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2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44" name="Text Box 240">
                  <a:extLst>
                    <a:ext uri="{FF2B5EF4-FFF2-40B4-BE49-F238E27FC236}">
                      <a16:creationId xmlns:a16="http://schemas.microsoft.com/office/drawing/2014/main" id="{56987808-4457-43FC-9C04-9E0F0B140F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00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45" name="Text Box 240">
                  <a:extLst>
                    <a:ext uri="{FF2B5EF4-FFF2-40B4-BE49-F238E27FC236}">
                      <a16:creationId xmlns:a16="http://schemas.microsoft.com/office/drawing/2014/main" id="{09DE4CC8-8A83-4A25-9071-A3E5E96E59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08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46" name="Text Box 240">
                  <a:extLst>
                    <a:ext uri="{FF2B5EF4-FFF2-40B4-BE49-F238E27FC236}">
                      <a16:creationId xmlns:a16="http://schemas.microsoft.com/office/drawing/2014/main" id="{D8B2D36D-1FCF-4A54-BCFC-29BF63F736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6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47" name="Text Box 240">
                  <a:extLst>
                    <a:ext uri="{FF2B5EF4-FFF2-40B4-BE49-F238E27FC236}">
                      <a16:creationId xmlns:a16="http://schemas.microsoft.com/office/drawing/2014/main" id="{D39B32D1-E1D8-4F95-8C30-C478D44760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4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48" name="Text Box 240">
                  <a:extLst>
                    <a:ext uri="{FF2B5EF4-FFF2-40B4-BE49-F238E27FC236}">
                      <a16:creationId xmlns:a16="http://schemas.microsoft.com/office/drawing/2014/main" id="{27C87E69-EFBD-48D3-AD8B-E005B3C391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2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49" name="Text Box 240">
                  <a:extLst>
                    <a:ext uri="{FF2B5EF4-FFF2-40B4-BE49-F238E27FC236}">
                      <a16:creationId xmlns:a16="http://schemas.microsoft.com/office/drawing/2014/main" id="{B7AA0E4C-CED2-4F6D-A3D9-F233E7B53A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0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50" name="Text Box 240">
                  <a:extLst>
                    <a:ext uri="{FF2B5EF4-FFF2-40B4-BE49-F238E27FC236}">
                      <a16:creationId xmlns:a16="http://schemas.microsoft.com/office/drawing/2014/main" id="{C491DBB9-E2E3-4785-87A0-4C5C955134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48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51" name="Text Box 240">
                  <a:extLst>
                    <a:ext uri="{FF2B5EF4-FFF2-40B4-BE49-F238E27FC236}">
                      <a16:creationId xmlns:a16="http://schemas.microsoft.com/office/drawing/2014/main" id="{20BA3CE0-A645-4745-92EE-003D861965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56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52" name="Text Box 240">
                  <a:extLst>
                    <a:ext uri="{FF2B5EF4-FFF2-40B4-BE49-F238E27FC236}">
                      <a16:creationId xmlns:a16="http://schemas.microsoft.com/office/drawing/2014/main" id="{D7D22F6D-0309-4716-8C61-0FEF6E1D8A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4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53" name="Text Box 240">
                  <a:extLst>
                    <a:ext uri="{FF2B5EF4-FFF2-40B4-BE49-F238E27FC236}">
                      <a16:creationId xmlns:a16="http://schemas.microsoft.com/office/drawing/2014/main" id="{F83FE76D-1695-4CBC-BC45-0304B01AC6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72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54" name="Text Box 240">
                  <a:extLst>
                    <a:ext uri="{FF2B5EF4-FFF2-40B4-BE49-F238E27FC236}">
                      <a16:creationId xmlns:a16="http://schemas.microsoft.com/office/drawing/2014/main" id="{4FB8D90A-36ED-4D07-A383-043CB3CBC7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0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55" name="Text Box 240">
                  <a:extLst>
                    <a:ext uri="{FF2B5EF4-FFF2-40B4-BE49-F238E27FC236}">
                      <a16:creationId xmlns:a16="http://schemas.microsoft.com/office/drawing/2014/main" id="{346AC41E-3B1F-489D-B8A1-E097A31509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56" name="Text Box 240">
                  <a:extLst>
                    <a:ext uri="{FF2B5EF4-FFF2-40B4-BE49-F238E27FC236}">
                      <a16:creationId xmlns:a16="http://schemas.microsoft.com/office/drawing/2014/main" id="{37EBF3EF-4243-4F4D-9E16-C3A6A188B9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96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57" name="Text Box 240">
                  <a:extLst>
                    <a:ext uri="{FF2B5EF4-FFF2-40B4-BE49-F238E27FC236}">
                      <a16:creationId xmlns:a16="http://schemas.microsoft.com/office/drawing/2014/main" id="{DBCC9A97-13EF-41F7-BDB3-A5478FD8DE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04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58" name="Text Box 240">
                  <a:extLst>
                    <a:ext uri="{FF2B5EF4-FFF2-40B4-BE49-F238E27FC236}">
                      <a16:creationId xmlns:a16="http://schemas.microsoft.com/office/drawing/2014/main" id="{9A1EAC0B-02DE-4830-94D4-F500B9F94A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12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59" name="Text Box 240">
                  <a:extLst>
                    <a:ext uri="{FF2B5EF4-FFF2-40B4-BE49-F238E27FC236}">
                      <a16:creationId xmlns:a16="http://schemas.microsoft.com/office/drawing/2014/main" id="{9258BE7B-1489-4CB3-946F-983B9F4522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0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60" name="Text Box 240">
                  <a:extLst>
                    <a:ext uri="{FF2B5EF4-FFF2-40B4-BE49-F238E27FC236}">
                      <a16:creationId xmlns:a16="http://schemas.microsoft.com/office/drawing/2014/main" id="{D32FAAC0-720E-47FD-8160-C196A75120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28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61" name="Text Box 240">
                  <a:extLst>
                    <a:ext uri="{FF2B5EF4-FFF2-40B4-BE49-F238E27FC236}">
                      <a16:creationId xmlns:a16="http://schemas.microsoft.com/office/drawing/2014/main" id="{232724AF-35CF-497F-A777-42AD0DE2CF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36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62" name="Text Box 240">
                  <a:extLst>
                    <a:ext uri="{FF2B5EF4-FFF2-40B4-BE49-F238E27FC236}">
                      <a16:creationId xmlns:a16="http://schemas.microsoft.com/office/drawing/2014/main" id="{04D4EC15-E36F-4CF2-BC5C-2D9961FF5C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4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63" name="Text Box 240">
                  <a:extLst>
                    <a:ext uri="{FF2B5EF4-FFF2-40B4-BE49-F238E27FC236}">
                      <a16:creationId xmlns:a16="http://schemas.microsoft.com/office/drawing/2014/main" id="{F46F1B09-BAAB-4800-A57D-05ADEBEA97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52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64" name="Text Box 240">
                  <a:extLst>
                    <a:ext uri="{FF2B5EF4-FFF2-40B4-BE49-F238E27FC236}">
                      <a16:creationId xmlns:a16="http://schemas.microsoft.com/office/drawing/2014/main" id="{47793DE1-246F-4C14-984D-D6EE4897B3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65" name="Text Box 240">
                  <a:extLst>
                    <a:ext uri="{FF2B5EF4-FFF2-40B4-BE49-F238E27FC236}">
                      <a16:creationId xmlns:a16="http://schemas.microsoft.com/office/drawing/2014/main" id="{9066F0B0-231C-44D2-890A-996669F9D0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8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66" name="Text Box 240">
                  <a:extLst>
                    <a:ext uri="{FF2B5EF4-FFF2-40B4-BE49-F238E27FC236}">
                      <a16:creationId xmlns:a16="http://schemas.microsoft.com/office/drawing/2014/main" id="{7EC940E1-32A4-46E1-84E4-066132523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76000" y="1512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67" name="Text Box 240">
                  <a:extLst>
                    <a:ext uri="{FF2B5EF4-FFF2-40B4-BE49-F238E27FC236}">
                      <a16:creationId xmlns:a16="http://schemas.microsoft.com/office/drawing/2014/main" id="{AF77B7FC-E7C5-49E6-A923-0D009F362D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000" y="1476000"/>
                  <a:ext cx="432000" cy="1800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</p:spPr>
              <p:txBody>
                <a:bodyPr wrap="none" lIns="18000" tIns="10800" rIns="18000" bIns="10800" anchor="ctr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dirty="0">
                      <a:latin typeface="+mn-ea"/>
                      <a:ea typeface="+mn-ea"/>
                    </a:rPr>
                    <a:t>ymm2</a:t>
                  </a:r>
                </a:p>
              </p:txBody>
            </p:sp>
            <p:sp>
              <p:nvSpPr>
                <p:cNvPr id="268" name="Text Box 240">
                  <a:extLst>
                    <a:ext uri="{FF2B5EF4-FFF2-40B4-BE49-F238E27FC236}">
                      <a16:creationId xmlns:a16="http://schemas.microsoft.com/office/drawing/2014/main" id="{E35F371A-31F4-43FA-8385-2F1ACFFF6E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69" name="Text Box 240">
                  <a:extLst>
                    <a:ext uri="{FF2B5EF4-FFF2-40B4-BE49-F238E27FC236}">
                      <a16:creationId xmlns:a16="http://schemas.microsoft.com/office/drawing/2014/main" id="{C42BC1F1-F11A-477E-8DFE-59EBC5E6F4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6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70" name="Text Box 240">
                  <a:extLst>
                    <a:ext uri="{FF2B5EF4-FFF2-40B4-BE49-F238E27FC236}">
                      <a16:creationId xmlns:a16="http://schemas.microsoft.com/office/drawing/2014/main" id="{AC8F058E-0EC1-452D-A0CC-BF24D74C0E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44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71" name="Text Box 240">
                  <a:extLst>
                    <a:ext uri="{FF2B5EF4-FFF2-40B4-BE49-F238E27FC236}">
                      <a16:creationId xmlns:a16="http://schemas.microsoft.com/office/drawing/2014/main" id="{2B7B1B14-1866-4398-B8FA-E1F0EA12DB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2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72" name="Text Box 240">
                  <a:extLst>
                    <a:ext uri="{FF2B5EF4-FFF2-40B4-BE49-F238E27FC236}">
                      <a16:creationId xmlns:a16="http://schemas.microsoft.com/office/drawing/2014/main" id="{463926AF-CB00-4940-933C-8C633B86F6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60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73" name="Text Box 240">
                  <a:extLst>
                    <a:ext uri="{FF2B5EF4-FFF2-40B4-BE49-F238E27FC236}">
                      <a16:creationId xmlns:a16="http://schemas.microsoft.com/office/drawing/2014/main" id="{9BA1D410-2EB0-4078-A2FE-417683C3D2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68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74" name="Text Box 240">
                  <a:extLst>
                    <a:ext uri="{FF2B5EF4-FFF2-40B4-BE49-F238E27FC236}">
                      <a16:creationId xmlns:a16="http://schemas.microsoft.com/office/drawing/2014/main" id="{A540C6D2-1F39-4941-8769-D11BC443A0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76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75" name="Text Box 240">
                  <a:extLst>
                    <a:ext uri="{FF2B5EF4-FFF2-40B4-BE49-F238E27FC236}">
                      <a16:creationId xmlns:a16="http://schemas.microsoft.com/office/drawing/2014/main" id="{7BF22EDD-C5C8-429A-A23C-43F68577CE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84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76" name="Text Box 240">
                  <a:extLst>
                    <a:ext uri="{FF2B5EF4-FFF2-40B4-BE49-F238E27FC236}">
                      <a16:creationId xmlns:a16="http://schemas.microsoft.com/office/drawing/2014/main" id="{3E776BD5-2CBF-4F9E-BDFD-704E81224C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2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77" name="Text Box 240">
                  <a:extLst>
                    <a:ext uri="{FF2B5EF4-FFF2-40B4-BE49-F238E27FC236}">
                      <a16:creationId xmlns:a16="http://schemas.microsoft.com/office/drawing/2014/main" id="{FDC59827-BC95-492D-AC70-64A7E342DD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00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78" name="Text Box 240">
                  <a:extLst>
                    <a:ext uri="{FF2B5EF4-FFF2-40B4-BE49-F238E27FC236}">
                      <a16:creationId xmlns:a16="http://schemas.microsoft.com/office/drawing/2014/main" id="{5C7A5EDD-0914-4901-A77C-295DA60AFF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08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79" name="Text Box 240">
                  <a:extLst>
                    <a:ext uri="{FF2B5EF4-FFF2-40B4-BE49-F238E27FC236}">
                      <a16:creationId xmlns:a16="http://schemas.microsoft.com/office/drawing/2014/main" id="{03A1A8D6-6706-4015-8A46-E60ED11079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6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80" name="Text Box 240">
                  <a:extLst>
                    <a:ext uri="{FF2B5EF4-FFF2-40B4-BE49-F238E27FC236}">
                      <a16:creationId xmlns:a16="http://schemas.microsoft.com/office/drawing/2014/main" id="{37994610-D070-44D1-B799-C9B0435894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4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81" name="Text Box 240">
                  <a:extLst>
                    <a:ext uri="{FF2B5EF4-FFF2-40B4-BE49-F238E27FC236}">
                      <a16:creationId xmlns:a16="http://schemas.microsoft.com/office/drawing/2014/main" id="{5F568347-4EE7-4338-9F73-4570E375D2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2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82" name="Text Box 240">
                  <a:extLst>
                    <a:ext uri="{FF2B5EF4-FFF2-40B4-BE49-F238E27FC236}">
                      <a16:creationId xmlns:a16="http://schemas.microsoft.com/office/drawing/2014/main" id="{92A2B3DF-2371-49B6-88C9-7BE966D1A0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0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83" name="Text Box 240">
                  <a:extLst>
                    <a:ext uri="{FF2B5EF4-FFF2-40B4-BE49-F238E27FC236}">
                      <a16:creationId xmlns:a16="http://schemas.microsoft.com/office/drawing/2014/main" id="{EB993E6C-07B3-4928-BB8F-2A175632A1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48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84" name="Text Box 240">
                  <a:extLst>
                    <a:ext uri="{FF2B5EF4-FFF2-40B4-BE49-F238E27FC236}">
                      <a16:creationId xmlns:a16="http://schemas.microsoft.com/office/drawing/2014/main" id="{0ED649C2-3F78-4272-A763-2A81786BAE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56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85" name="Text Box 240">
                  <a:extLst>
                    <a:ext uri="{FF2B5EF4-FFF2-40B4-BE49-F238E27FC236}">
                      <a16:creationId xmlns:a16="http://schemas.microsoft.com/office/drawing/2014/main" id="{334095B5-0DB9-4682-BD78-A8B78B0DF1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4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86" name="Text Box 240">
                  <a:extLst>
                    <a:ext uri="{FF2B5EF4-FFF2-40B4-BE49-F238E27FC236}">
                      <a16:creationId xmlns:a16="http://schemas.microsoft.com/office/drawing/2014/main" id="{F8025065-E4E7-48F8-AA71-C68D819A58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72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87" name="Text Box 240">
                  <a:extLst>
                    <a:ext uri="{FF2B5EF4-FFF2-40B4-BE49-F238E27FC236}">
                      <a16:creationId xmlns:a16="http://schemas.microsoft.com/office/drawing/2014/main" id="{707C3053-924A-4C21-9F39-BECD2452B3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0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88" name="Text Box 240">
                  <a:extLst>
                    <a:ext uri="{FF2B5EF4-FFF2-40B4-BE49-F238E27FC236}">
                      <a16:creationId xmlns:a16="http://schemas.microsoft.com/office/drawing/2014/main" id="{791A70FA-7321-4EFF-9DC8-7B3E156231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89" name="Text Box 240">
                  <a:extLst>
                    <a:ext uri="{FF2B5EF4-FFF2-40B4-BE49-F238E27FC236}">
                      <a16:creationId xmlns:a16="http://schemas.microsoft.com/office/drawing/2014/main" id="{A3630148-426A-4AD4-8F89-8121732E15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96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90" name="Text Box 240">
                  <a:extLst>
                    <a:ext uri="{FF2B5EF4-FFF2-40B4-BE49-F238E27FC236}">
                      <a16:creationId xmlns:a16="http://schemas.microsoft.com/office/drawing/2014/main" id="{C2F74F9D-54C4-4527-939B-8FC508E7D9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04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91" name="Text Box 240">
                  <a:extLst>
                    <a:ext uri="{FF2B5EF4-FFF2-40B4-BE49-F238E27FC236}">
                      <a16:creationId xmlns:a16="http://schemas.microsoft.com/office/drawing/2014/main" id="{642F24F2-890E-48E2-8F1A-692D200415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12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92" name="Text Box 240">
                  <a:extLst>
                    <a:ext uri="{FF2B5EF4-FFF2-40B4-BE49-F238E27FC236}">
                      <a16:creationId xmlns:a16="http://schemas.microsoft.com/office/drawing/2014/main" id="{64725CF3-AF41-43ED-A5F1-6B9CB750EF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0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93" name="Text Box 240">
                  <a:extLst>
                    <a:ext uri="{FF2B5EF4-FFF2-40B4-BE49-F238E27FC236}">
                      <a16:creationId xmlns:a16="http://schemas.microsoft.com/office/drawing/2014/main" id="{972AD743-AD09-4633-BCE3-28504DEA5B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28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94" name="Text Box 240">
                  <a:extLst>
                    <a:ext uri="{FF2B5EF4-FFF2-40B4-BE49-F238E27FC236}">
                      <a16:creationId xmlns:a16="http://schemas.microsoft.com/office/drawing/2014/main" id="{6EC00692-EED0-437C-B73D-07849D1F35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36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95" name="Text Box 240">
                  <a:extLst>
                    <a:ext uri="{FF2B5EF4-FFF2-40B4-BE49-F238E27FC236}">
                      <a16:creationId xmlns:a16="http://schemas.microsoft.com/office/drawing/2014/main" id="{534B4E00-B950-4B25-B127-B849173D13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4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96" name="Text Box 240">
                  <a:extLst>
                    <a:ext uri="{FF2B5EF4-FFF2-40B4-BE49-F238E27FC236}">
                      <a16:creationId xmlns:a16="http://schemas.microsoft.com/office/drawing/2014/main" id="{72325EA4-F1D8-4821-A88D-D93EFA84F6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52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97" name="Text Box 240">
                  <a:extLst>
                    <a:ext uri="{FF2B5EF4-FFF2-40B4-BE49-F238E27FC236}">
                      <a16:creationId xmlns:a16="http://schemas.microsoft.com/office/drawing/2014/main" id="{1F607576-7A89-4B64-94E8-5428C01675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98" name="Text Box 240">
                  <a:extLst>
                    <a:ext uri="{FF2B5EF4-FFF2-40B4-BE49-F238E27FC236}">
                      <a16:creationId xmlns:a16="http://schemas.microsoft.com/office/drawing/2014/main" id="{EC52FB23-36D0-482B-A24B-256E965757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8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99" name="Text Box 240">
                  <a:extLst>
                    <a:ext uri="{FF2B5EF4-FFF2-40B4-BE49-F238E27FC236}">
                      <a16:creationId xmlns:a16="http://schemas.microsoft.com/office/drawing/2014/main" id="{14E22ECE-2E89-444A-882F-3B4799E8AA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76000" y="1872000"/>
                  <a:ext cx="108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00" name="Text Box 240">
                  <a:extLst>
                    <a:ext uri="{FF2B5EF4-FFF2-40B4-BE49-F238E27FC236}">
                      <a16:creationId xmlns:a16="http://schemas.microsoft.com/office/drawing/2014/main" id="{0A204593-3C7C-4318-8DFE-8883186A51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000" y="1836000"/>
                  <a:ext cx="432000" cy="1800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</p:spPr>
              <p:txBody>
                <a:bodyPr wrap="none" lIns="18000" tIns="10800" rIns="18000" bIns="10800" anchor="ctr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dirty="0">
                      <a:latin typeface="+mn-ea"/>
                      <a:ea typeface="+mn-ea"/>
                    </a:rPr>
                    <a:t>ymm3</a:t>
                  </a:r>
                </a:p>
              </p:txBody>
            </p:sp>
            <p:sp>
              <p:nvSpPr>
                <p:cNvPr id="301" name="Text Box 240">
                  <a:extLst>
                    <a:ext uri="{FF2B5EF4-FFF2-40B4-BE49-F238E27FC236}">
                      <a16:creationId xmlns:a16="http://schemas.microsoft.com/office/drawing/2014/main" id="{80F27F4F-7C09-4880-BA67-3E13E10692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02" name="Text Box 240">
                  <a:extLst>
                    <a:ext uri="{FF2B5EF4-FFF2-40B4-BE49-F238E27FC236}">
                      <a16:creationId xmlns:a16="http://schemas.microsoft.com/office/drawing/2014/main" id="{5325124B-47BC-466C-A246-7EE0A207F7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36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03" name="Text Box 240">
                  <a:extLst>
                    <a:ext uri="{FF2B5EF4-FFF2-40B4-BE49-F238E27FC236}">
                      <a16:creationId xmlns:a16="http://schemas.microsoft.com/office/drawing/2014/main" id="{D7A6A7DA-A477-46A7-95E1-7AC2A0CF4C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44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04" name="Text Box 240">
                  <a:extLst>
                    <a:ext uri="{FF2B5EF4-FFF2-40B4-BE49-F238E27FC236}">
                      <a16:creationId xmlns:a16="http://schemas.microsoft.com/office/drawing/2014/main" id="{7BAAF32F-2336-4C38-B50E-494BFE9DAD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2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05" name="Text Box 240">
                  <a:extLst>
                    <a:ext uri="{FF2B5EF4-FFF2-40B4-BE49-F238E27FC236}">
                      <a16:creationId xmlns:a16="http://schemas.microsoft.com/office/drawing/2014/main" id="{8984E61A-7594-4642-BB4D-10B12FD8C2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60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06" name="Text Box 240">
                  <a:extLst>
                    <a:ext uri="{FF2B5EF4-FFF2-40B4-BE49-F238E27FC236}">
                      <a16:creationId xmlns:a16="http://schemas.microsoft.com/office/drawing/2014/main" id="{CF10E8DE-C9F0-41FC-AE4D-AF174BB86F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68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07" name="Text Box 240">
                  <a:extLst>
                    <a:ext uri="{FF2B5EF4-FFF2-40B4-BE49-F238E27FC236}">
                      <a16:creationId xmlns:a16="http://schemas.microsoft.com/office/drawing/2014/main" id="{6B7AF270-7C18-4BE0-8E27-0390116C97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76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08" name="Text Box 240">
                  <a:extLst>
                    <a:ext uri="{FF2B5EF4-FFF2-40B4-BE49-F238E27FC236}">
                      <a16:creationId xmlns:a16="http://schemas.microsoft.com/office/drawing/2014/main" id="{7B35C86B-68F6-4F10-9833-75A95F0720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84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09" name="Text Box 240">
                  <a:extLst>
                    <a:ext uri="{FF2B5EF4-FFF2-40B4-BE49-F238E27FC236}">
                      <a16:creationId xmlns:a16="http://schemas.microsoft.com/office/drawing/2014/main" id="{787D5D8E-6826-4DC2-9296-D888D56967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2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10" name="Text Box 240">
                  <a:extLst>
                    <a:ext uri="{FF2B5EF4-FFF2-40B4-BE49-F238E27FC236}">
                      <a16:creationId xmlns:a16="http://schemas.microsoft.com/office/drawing/2014/main" id="{FFA1007C-A103-4445-AA75-0CBD4A32F1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00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11" name="Text Box 240">
                  <a:extLst>
                    <a:ext uri="{FF2B5EF4-FFF2-40B4-BE49-F238E27FC236}">
                      <a16:creationId xmlns:a16="http://schemas.microsoft.com/office/drawing/2014/main" id="{8A0C5E05-A0A0-454E-B762-5E51F5B964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08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12" name="Text Box 240">
                  <a:extLst>
                    <a:ext uri="{FF2B5EF4-FFF2-40B4-BE49-F238E27FC236}">
                      <a16:creationId xmlns:a16="http://schemas.microsoft.com/office/drawing/2014/main" id="{44AE4260-8E80-4641-A5CD-0E71185289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6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13" name="Text Box 240">
                  <a:extLst>
                    <a:ext uri="{FF2B5EF4-FFF2-40B4-BE49-F238E27FC236}">
                      <a16:creationId xmlns:a16="http://schemas.microsoft.com/office/drawing/2014/main" id="{7484B4F2-0524-42EF-9282-3EF6E8EF30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4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14" name="Text Box 240">
                  <a:extLst>
                    <a:ext uri="{FF2B5EF4-FFF2-40B4-BE49-F238E27FC236}">
                      <a16:creationId xmlns:a16="http://schemas.microsoft.com/office/drawing/2014/main" id="{E96346E9-6EBD-4067-A910-AA5A70E6F8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2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15" name="Text Box 240">
                  <a:extLst>
                    <a:ext uri="{FF2B5EF4-FFF2-40B4-BE49-F238E27FC236}">
                      <a16:creationId xmlns:a16="http://schemas.microsoft.com/office/drawing/2014/main" id="{D744071D-13CF-4891-9F91-FE7FD3E8B1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0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16" name="Text Box 240">
                  <a:extLst>
                    <a:ext uri="{FF2B5EF4-FFF2-40B4-BE49-F238E27FC236}">
                      <a16:creationId xmlns:a16="http://schemas.microsoft.com/office/drawing/2014/main" id="{1C68FAC7-BF26-4D14-9C8A-0309B6C025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48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17" name="Text Box 240">
                  <a:extLst>
                    <a:ext uri="{FF2B5EF4-FFF2-40B4-BE49-F238E27FC236}">
                      <a16:creationId xmlns:a16="http://schemas.microsoft.com/office/drawing/2014/main" id="{B1377B9F-CE80-40A8-9D02-CBA211B99E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56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18" name="Text Box 240">
                  <a:extLst>
                    <a:ext uri="{FF2B5EF4-FFF2-40B4-BE49-F238E27FC236}">
                      <a16:creationId xmlns:a16="http://schemas.microsoft.com/office/drawing/2014/main" id="{A676FA36-92E5-4695-953B-33C50792FA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4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19" name="Text Box 240">
                  <a:extLst>
                    <a:ext uri="{FF2B5EF4-FFF2-40B4-BE49-F238E27FC236}">
                      <a16:creationId xmlns:a16="http://schemas.microsoft.com/office/drawing/2014/main" id="{2473778B-A4B3-42DD-AF0A-2CBC97A9C4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72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20" name="Text Box 240">
                  <a:extLst>
                    <a:ext uri="{FF2B5EF4-FFF2-40B4-BE49-F238E27FC236}">
                      <a16:creationId xmlns:a16="http://schemas.microsoft.com/office/drawing/2014/main" id="{A4BCEA4A-D2BB-47DD-A9F2-FD17FE1531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0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21" name="Text Box 240">
                  <a:extLst>
                    <a:ext uri="{FF2B5EF4-FFF2-40B4-BE49-F238E27FC236}">
                      <a16:creationId xmlns:a16="http://schemas.microsoft.com/office/drawing/2014/main" id="{1D75E588-6C90-492E-B544-F99DCB3D4A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22" name="Text Box 240">
                  <a:extLst>
                    <a:ext uri="{FF2B5EF4-FFF2-40B4-BE49-F238E27FC236}">
                      <a16:creationId xmlns:a16="http://schemas.microsoft.com/office/drawing/2014/main" id="{EF06102A-0FB1-4CAE-A0FC-E8ECD38B16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96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23" name="Text Box 240">
                  <a:extLst>
                    <a:ext uri="{FF2B5EF4-FFF2-40B4-BE49-F238E27FC236}">
                      <a16:creationId xmlns:a16="http://schemas.microsoft.com/office/drawing/2014/main" id="{F1F27BBD-4E8A-49BB-BABD-BD39C35132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04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24" name="Text Box 240">
                  <a:extLst>
                    <a:ext uri="{FF2B5EF4-FFF2-40B4-BE49-F238E27FC236}">
                      <a16:creationId xmlns:a16="http://schemas.microsoft.com/office/drawing/2014/main" id="{F79EDDA4-60F9-4302-A152-B6B5AF17DB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12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25" name="Text Box 240">
                  <a:extLst>
                    <a:ext uri="{FF2B5EF4-FFF2-40B4-BE49-F238E27FC236}">
                      <a16:creationId xmlns:a16="http://schemas.microsoft.com/office/drawing/2014/main" id="{D6B83598-E433-4FEC-AAAC-B876C1CE87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0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26" name="Text Box 240">
                  <a:extLst>
                    <a:ext uri="{FF2B5EF4-FFF2-40B4-BE49-F238E27FC236}">
                      <a16:creationId xmlns:a16="http://schemas.microsoft.com/office/drawing/2014/main" id="{BEC41055-CC24-4630-8824-27F05F4007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28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27" name="Text Box 240">
                  <a:extLst>
                    <a:ext uri="{FF2B5EF4-FFF2-40B4-BE49-F238E27FC236}">
                      <a16:creationId xmlns:a16="http://schemas.microsoft.com/office/drawing/2014/main" id="{AC36B0D7-F65D-47E4-9358-8B4D735644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36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28" name="Text Box 240">
                  <a:extLst>
                    <a:ext uri="{FF2B5EF4-FFF2-40B4-BE49-F238E27FC236}">
                      <a16:creationId xmlns:a16="http://schemas.microsoft.com/office/drawing/2014/main" id="{BA117F8C-4BE9-4942-94B5-941474175F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44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29" name="Text Box 240">
                  <a:extLst>
                    <a:ext uri="{FF2B5EF4-FFF2-40B4-BE49-F238E27FC236}">
                      <a16:creationId xmlns:a16="http://schemas.microsoft.com/office/drawing/2014/main" id="{72D9CA6C-1279-4650-B805-4202FE2EE8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52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30" name="Text Box 240">
                  <a:extLst>
                    <a:ext uri="{FF2B5EF4-FFF2-40B4-BE49-F238E27FC236}">
                      <a16:creationId xmlns:a16="http://schemas.microsoft.com/office/drawing/2014/main" id="{0892623F-A59D-4CC0-AE8A-09F7AA86A2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0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31" name="Text Box 240">
                  <a:extLst>
                    <a:ext uri="{FF2B5EF4-FFF2-40B4-BE49-F238E27FC236}">
                      <a16:creationId xmlns:a16="http://schemas.microsoft.com/office/drawing/2014/main" id="{FEE5DD18-B24B-4E28-83EA-577B1FB204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8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32" name="Text Box 240">
                  <a:extLst>
                    <a:ext uri="{FF2B5EF4-FFF2-40B4-BE49-F238E27FC236}">
                      <a16:creationId xmlns:a16="http://schemas.microsoft.com/office/drawing/2014/main" id="{89D5F7B5-C3A4-4133-97D2-024D77D10E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76000" y="2160000"/>
                  <a:ext cx="108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333" name="Text Box 240">
                  <a:extLst>
                    <a:ext uri="{FF2B5EF4-FFF2-40B4-BE49-F238E27FC236}">
                      <a16:creationId xmlns:a16="http://schemas.microsoft.com/office/drawing/2014/main" id="{0ED70DD2-768F-4183-8D22-47D617A26D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000" y="2124000"/>
                  <a:ext cx="432000" cy="1800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</p:spPr>
              <p:txBody>
                <a:bodyPr wrap="none" lIns="18000" tIns="10800" rIns="18000" bIns="10800" anchor="ctr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dirty="0">
                      <a:latin typeface="+mn-ea"/>
                      <a:ea typeface="+mn-ea"/>
                    </a:rPr>
                    <a:t>ymm1</a:t>
                  </a:r>
                </a:p>
              </p:txBody>
            </p:sp>
            <p:cxnSp>
              <p:nvCxnSpPr>
                <p:cNvPr id="334" name="直接连接符 333">
                  <a:extLst>
                    <a:ext uri="{FF2B5EF4-FFF2-40B4-BE49-F238E27FC236}">
                      <a16:creationId xmlns:a16="http://schemas.microsoft.com/office/drawing/2014/main" id="{B5F8A88D-AE74-46F8-B319-75B9A184BD7F}"/>
                    </a:ext>
                  </a:extLst>
                </p:cNvPr>
                <p:cNvCxnSpPr/>
                <p:nvPr/>
              </p:nvCxnSpPr>
              <p:spPr bwMode="auto">
                <a:xfrm>
                  <a:off x="1800000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35" name="直接连接符 334">
                  <a:extLst>
                    <a:ext uri="{FF2B5EF4-FFF2-40B4-BE49-F238E27FC236}">
                      <a16:creationId xmlns:a16="http://schemas.microsoft.com/office/drawing/2014/main" id="{4CC9A884-77A3-4957-BB2C-5993A1AFE08C}"/>
                    </a:ext>
                  </a:extLst>
                </p:cNvPr>
                <p:cNvCxnSpPr/>
                <p:nvPr/>
              </p:nvCxnSpPr>
              <p:spPr bwMode="auto">
                <a:xfrm>
                  <a:off x="1908000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36" name="直接连接符 335">
                  <a:extLst>
                    <a:ext uri="{FF2B5EF4-FFF2-40B4-BE49-F238E27FC236}">
                      <a16:creationId xmlns:a16="http://schemas.microsoft.com/office/drawing/2014/main" id="{865D7583-52F5-4C87-A56C-2B3C31423A1F}"/>
                    </a:ext>
                  </a:extLst>
                </p:cNvPr>
                <p:cNvCxnSpPr/>
                <p:nvPr/>
              </p:nvCxnSpPr>
              <p:spPr bwMode="auto">
                <a:xfrm>
                  <a:off x="2016000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37" name="直接连接符 336">
                  <a:extLst>
                    <a:ext uri="{FF2B5EF4-FFF2-40B4-BE49-F238E27FC236}">
                      <a16:creationId xmlns:a16="http://schemas.microsoft.com/office/drawing/2014/main" id="{C853BB45-844C-4D6D-AF65-9463FD62EF4A}"/>
                    </a:ext>
                  </a:extLst>
                </p:cNvPr>
                <p:cNvCxnSpPr/>
                <p:nvPr/>
              </p:nvCxnSpPr>
              <p:spPr bwMode="auto">
                <a:xfrm>
                  <a:off x="2124000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38" name="直接连接符 337">
                  <a:extLst>
                    <a:ext uri="{FF2B5EF4-FFF2-40B4-BE49-F238E27FC236}">
                      <a16:creationId xmlns:a16="http://schemas.microsoft.com/office/drawing/2014/main" id="{DC001E73-C2FA-41DF-B538-D7C3C83A9C1B}"/>
                    </a:ext>
                  </a:extLst>
                </p:cNvPr>
                <p:cNvCxnSpPr/>
                <p:nvPr/>
              </p:nvCxnSpPr>
              <p:spPr bwMode="auto">
                <a:xfrm>
                  <a:off x="2232000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39" name="直接连接符 338">
                  <a:extLst>
                    <a:ext uri="{FF2B5EF4-FFF2-40B4-BE49-F238E27FC236}">
                      <a16:creationId xmlns:a16="http://schemas.microsoft.com/office/drawing/2014/main" id="{F4EAF3A9-95DF-45B0-8771-49DF0DE61F73}"/>
                    </a:ext>
                  </a:extLst>
                </p:cNvPr>
                <p:cNvCxnSpPr/>
                <p:nvPr/>
              </p:nvCxnSpPr>
              <p:spPr bwMode="auto">
                <a:xfrm>
                  <a:off x="2340000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40" name="直接连接符 339">
                  <a:extLst>
                    <a:ext uri="{FF2B5EF4-FFF2-40B4-BE49-F238E27FC236}">
                      <a16:creationId xmlns:a16="http://schemas.microsoft.com/office/drawing/2014/main" id="{DC90F61A-0ECD-4E37-A25D-4852A90C245B}"/>
                    </a:ext>
                  </a:extLst>
                </p:cNvPr>
                <p:cNvCxnSpPr/>
                <p:nvPr/>
              </p:nvCxnSpPr>
              <p:spPr bwMode="auto">
                <a:xfrm>
                  <a:off x="2448000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41" name="直接连接符 340">
                  <a:extLst>
                    <a:ext uri="{FF2B5EF4-FFF2-40B4-BE49-F238E27FC236}">
                      <a16:creationId xmlns:a16="http://schemas.microsoft.com/office/drawing/2014/main" id="{77F787B4-C04E-4829-8E6B-94A792A22342}"/>
                    </a:ext>
                  </a:extLst>
                </p:cNvPr>
                <p:cNvCxnSpPr/>
                <p:nvPr/>
              </p:nvCxnSpPr>
              <p:spPr bwMode="auto">
                <a:xfrm>
                  <a:off x="2556000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42" name="直接连接符 341">
                  <a:extLst>
                    <a:ext uri="{FF2B5EF4-FFF2-40B4-BE49-F238E27FC236}">
                      <a16:creationId xmlns:a16="http://schemas.microsoft.com/office/drawing/2014/main" id="{F2AF1EA3-1AF7-4F0D-A971-BA5FFE5AC884}"/>
                    </a:ext>
                  </a:extLst>
                </p:cNvPr>
                <p:cNvCxnSpPr/>
                <p:nvPr/>
              </p:nvCxnSpPr>
              <p:spPr bwMode="auto">
                <a:xfrm>
                  <a:off x="2663872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43" name="直接连接符 342">
                  <a:extLst>
                    <a:ext uri="{FF2B5EF4-FFF2-40B4-BE49-F238E27FC236}">
                      <a16:creationId xmlns:a16="http://schemas.microsoft.com/office/drawing/2014/main" id="{575BF459-C6C9-4C03-9478-9C9F9A81A276}"/>
                    </a:ext>
                  </a:extLst>
                </p:cNvPr>
                <p:cNvCxnSpPr/>
                <p:nvPr/>
              </p:nvCxnSpPr>
              <p:spPr bwMode="auto">
                <a:xfrm>
                  <a:off x="2771872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44" name="直接连接符 343">
                  <a:extLst>
                    <a:ext uri="{FF2B5EF4-FFF2-40B4-BE49-F238E27FC236}">
                      <a16:creationId xmlns:a16="http://schemas.microsoft.com/office/drawing/2014/main" id="{219DEE4A-AEBA-4CB6-AC6B-C4939B84372F}"/>
                    </a:ext>
                  </a:extLst>
                </p:cNvPr>
                <p:cNvCxnSpPr/>
                <p:nvPr/>
              </p:nvCxnSpPr>
              <p:spPr bwMode="auto">
                <a:xfrm>
                  <a:off x="2879872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45" name="直接连接符 344">
                  <a:extLst>
                    <a:ext uri="{FF2B5EF4-FFF2-40B4-BE49-F238E27FC236}">
                      <a16:creationId xmlns:a16="http://schemas.microsoft.com/office/drawing/2014/main" id="{AFE5E6E9-3A69-438A-8D3A-360594C9856C}"/>
                    </a:ext>
                  </a:extLst>
                </p:cNvPr>
                <p:cNvCxnSpPr/>
                <p:nvPr/>
              </p:nvCxnSpPr>
              <p:spPr bwMode="auto">
                <a:xfrm>
                  <a:off x="2987872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46" name="直接连接符 345">
                  <a:extLst>
                    <a:ext uri="{FF2B5EF4-FFF2-40B4-BE49-F238E27FC236}">
                      <a16:creationId xmlns:a16="http://schemas.microsoft.com/office/drawing/2014/main" id="{D2F67337-8C4D-42F1-B5CB-8E09DECBFDBD}"/>
                    </a:ext>
                  </a:extLst>
                </p:cNvPr>
                <p:cNvCxnSpPr/>
                <p:nvPr/>
              </p:nvCxnSpPr>
              <p:spPr bwMode="auto">
                <a:xfrm>
                  <a:off x="3095872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47" name="直接连接符 346">
                  <a:extLst>
                    <a:ext uri="{FF2B5EF4-FFF2-40B4-BE49-F238E27FC236}">
                      <a16:creationId xmlns:a16="http://schemas.microsoft.com/office/drawing/2014/main" id="{AA6B4D3D-B270-49CA-A90D-87290BE18DC6}"/>
                    </a:ext>
                  </a:extLst>
                </p:cNvPr>
                <p:cNvCxnSpPr/>
                <p:nvPr/>
              </p:nvCxnSpPr>
              <p:spPr bwMode="auto">
                <a:xfrm>
                  <a:off x="3203872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48" name="直接连接符 347">
                  <a:extLst>
                    <a:ext uri="{FF2B5EF4-FFF2-40B4-BE49-F238E27FC236}">
                      <a16:creationId xmlns:a16="http://schemas.microsoft.com/office/drawing/2014/main" id="{B29DFA9E-0CDC-44A0-A9C2-AC4A026556A5}"/>
                    </a:ext>
                  </a:extLst>
                </p:cNvPr>
                <p:cNvCxnSpPr/>
                <p:nvPr/>
              </p:nvCxnSpPr>
              <p:spPr bwMode="auto">
                <a:xfrm>
                  <a:off x="3311872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49" name="直接连接符 348">
                  <a:extLst>
                    <a:ext uri="{FF2B5EF4-FFF2-40B4-BE49-F238E27FC236}">
                      <a16:creationId xmlns:a16="http://schemas.microsoft.com/office/drawing/2014/main" id="{C3BE7C7A-4241-4C9A-A50B-177AAC5DE174}"/>
                    </a:ext>
                  </a:extLst>
                </p:cNvPr>
                <p:cNvCxnSpPr/>
                <p:nvPr/>
              </p:nvCxnSpPr>
              <p:spPr bwMode="auto">
                <a:xfrm>
                  <a:off x="3419872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50" name="直接连接符 349">
                  <a:extLst>
                    <a:ext uri="{FF2B5EF4-FFF2-40B4-BE49-F238E27FC236}">
                      <a16:creationId xmlns:a16="http://schemas.microsoft.com/office/drawing/2014/main" id="{6713083F-314C-4E64-8CF4-3E53A068C0A7}"/>
                    </a:ext>
                  </a:extLst>
                </p:cNvPr>
                <p:cNvCxnSpPr/>
                <p:nvPr/>
              </p:nvCxnSpPr>
              <p:spPr bwMode="auto">
                <a:xfrm>
                  <a:off x="3528000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51" name="直接连接符 350">
                  <a:extLst>
                    <a:ext uri="{FF2B5EF4-FFF2-40B4-BE49-F238E27FC236}">
                      <a16:creationId xmlns:a16="http://schemas.microsoft.com/office/drawing/2014/main" id="{1EECDF42-19E8-4B49-BC83-F131B8644425}"/>
                    </a:ext>
                  </a:extLst>
                </p:cNvPr>
                <p:cNvCxnSpPr/>
                <p:nvPr/>
              </p:nvCxnSpPr>
              <p:spPr bwMode="auto">
                <a:xfrm>
                  <a:off x="3636000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52" name="直接连接符 351">
                  <a:extLst>
                    <a:ext uri="{FF2B5EF4-FFF2-40B4-BE49-F238E27FC236}">
                      <a16:creationId xmlns:a16="http://schemas.microsoft.com/office/drawing/2014/main" id="{C5830C16-ECE0-490D-BBFF-D32375F720D7}"/>
                    </a:ext>
                  </a:extLst>
                </p:cNvPr>
                <p:cNvCxnSpPr/>
                <p:nvPr/>
              </p:nvCxnSpPr>
              <p:spPr bwMode="auto">
                <a:xfrm>
                  <a:off x="3744000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53" name="直接连接符 352">
                  <a:extLst>
                    <a:ext uri="{FF2B5EF4-FFF2-40B4-BE49-F238E27FC236}">
                      <a16:creationId xmlns:a16="http://schemas.microsoft.com/office/drawing/2014/main" id="{E7D6B1C7-B94B-420D-BCA7-38333FA10B63}"/>
                    </a:ext>
                  </a:extLst>
                </p:cNvPr>
                <p:cNvCxnSpPr/>
                <p:nvPr/>
              </p:nvCxnSpPr>
              <p:spPr bwMode="auto">
                <a:xfrm>
                  <a:off x="3852000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54" name="直接连接符 353">
                  <a:extLst>
                    <a:ext uri="{FF2B5EF4-FFF2-40B4-BE49-F238E27FC236}">
                      <a16:creationId xmlns:a16="http://schemas.microsoft.com/office/drawing/2014/main" id="{0C47A104-ED8D-46C3-A44C-C4B6ACB4DD5C}"/>
                    </a:ext>
                  </a:extLst>
                </p:cNvPr>
                <p:cNvCxnSpPr/>
                <p:nvPr/>
              </p:nvCxnSpPr>
              <p:spPr bwMode="auto">
                <a:xfrm>
                  <a:off x="3960000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55" name="直接连接符 354">
                  <a:extLst>
                    <a:ext uri="{FF2B5EF4-FFF2-40B4-BE49-F238E27FC236}">
                      <a16:creationId xmlns:a16="http://schemas.microsoft.com/office/drawing/2014/main" id="{30FE865A-2746-41E9-BCDA-8D085CF47F93}"/>
                    </a:ext>
                  </a:extLst>
                </p:cNvPr>
                <p:cNvCxnSpPr/>
                <p:nvPr/>
              </p:nvCxnSpPr>
              <p:spPr bwMode="auto">
                <a:xfrm>
                  <a:off x="4068000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56" name="直接连接符 355">
                  <a:extLst>
                    <a:ext uri="{FF2B5EF4-FFF2-40B4-BE49-F238E27FC236}">
                      <a16:creationId xmlns:a16="http://schemas.microsoft.com/office/drawing/2014/main" id="{76CA8908-28C3-478A-8960-8981F42AD2F2}"/>
                    </a:ext>
                  </a:extLst>
                </p:cNvPr>
                <p:cNvCxnSpPr/>
                <p:nvPr/>
              </p:nvCxnSpPr>
              <p:spPr bwMode="auto">
                <a:xfrm>
                  <a:off x="4176000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57" name="直接连接符 356">
                  <a:extLst>
                    <a:ext uri="{FF2B5EF4-FFF2-40B4-BE49-F238E27FC236}">
                      <a16:creationId xmlns:a16="http://schemas.microsoft.com/office/drawing/2014/main" id="{042A5821-EDBB-404E-88C9-F958DE5237C5}"/>
                    </a:ext>
                  </a:extLst>
                </p:cNvPr>
                <p:cNvCxnSpPr/>
                <p:nvPr/>
              </p:nvCxnSpPr>
              <p:spPr bwMode="auto">
                <a:xfrm>
                  <a:off x="4284000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58" name="直接连接符 357">
                  <a:extLst>
                    <a:ext uri="{FF2B5EF4-FFF2-40B4-BE49-F238E27FC236}">
                      <a16:creationId xmlns:a16="http://schemas.microsoft.com/office/drawing/2014/main" id="{DAC1393B-D173-4754-B85F-1838E8095EF0}"/>
                    </a:ext>
                  </a:extLst>
                </p:cNvPr>
                <p:cNvCxnSpPr/>
                <p:nvPr/>
              </p:nvCxnSpPr>
              <p:spPr bwMode="auto">
                <a:xfrm>
                  <a:off x="4391872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59" name="直接连接符 358">
                  <a:extLst>
                    <a:ext uri="{FF2B5EF4-FFF2-40B4-BE49-F238E27FC236}">
                      <a16:creationId xmlns:a16="http://schemas.microsoft.com/office/drawing/2014/main" id="{C9DB72D4-3CF9-4EAA-A574-B8D1B1D2E6D1}"/>
                    </a:ext>
                  </a:extLst>
                </p:cNvPr>
                <p:cNvCxnSpPr/>
                <p:nvPr/>
              </p:nvCxnSpPr>
              <p:spPr bwMode="auto">
                <a:xfrm>
                  <a:off x="4499872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60" name="直接连接符 359">
                  <a:extLst>
                    <a:ext uri="{FF2B5EF4-FFF2-40B4-BE49-F238E27FC236}">
                      <a16:creationId xmlns:a16="http://schemas.microsoft.com/office/drawing/2014/main" id="{3B494F17-D851-4627-A6E3-7DC23090AF3E}"/>
                    </a:ext>
                  </a:extLst>
                </p:cNvPr>
                <p:cNvCxnSpPr/>
                <p:nvPr/>
              </p:nvCxnSpPr>
              <p:spPr bwMode="auto">
                <a:xfrm>
                  <a:off x="4607872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61" name="直接连接符 360">
                  <a:extLst>
                    <a:ext uri="{FF2B5EF4-FFF2-40B4-BE49-F238E27FC236}">
                      <a16:creationId xmlns:a16="http://schemas.microsoft.com/office/drawing/2014/main" id="{89912AB8-1E54-44B1-B774-2664EE392999}"/>
                    </a:ext>
                  </a:extLst>
                </p:cNvPr>
                <p:cNvCxnSpPr/>
                <p:nvPr/>
              </p:nvCxnSpPr>
              <p:spPr bwMode="auto">
                <a:xfrm>
                  <a:off x="4715872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62" name="直接连接符 361">
                  <a:extLst>
                    <a:ext uri="{FF2B5EF4-FFF2-40B4-BE49-F238E27FC236}">
                      <a16:creationId xmlns:a16="http://schemas.microsoft.com/office/drawing/2014/main" id="{0EA1CC37-886B-4DF8-A309-31AA41F81A2C}"/>
                    </a:ext>
                  </a:extLst>
                </p:cNvPr>
                <p:cNvCxnSpPr/>
                <p:nvPr/>
              </p:nvCxnSpPr>
              <p:spPr bwMode="auto">
                <a:xfrm>
                  <a:off x="4823872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63" name="直接连接符 362">
                  <a:extLst>
                    <a:ext uri="{FF2B5EF4-FFF2-40B4-BE49-F238E27FC236}">
                      <a16:creationId xmlns:a16="http://schemas.microsoft.com/office/drawing/2014/main" id="{7325A28E-0194-4060-A825-BDBBD202DD87}"/>
                    </a:ext>
                  </a:extLst>
                </p:cNvPr>
                <p:cNvCxnSpPr/>
                <p:nvPr/>
              </p:nvCxnSpPr>
              <p:spPr bwMode="auto">
                <a:xfrm>
                  <a:off x="4931872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64" name="直接连接符 363">
                  <a:extLst>
                    <a:ext uri="{FF2B5EF4-FFF2-40B4-BE49-F238E27FC236}">
                      <a16:creationId xmlns:a16="http://schemas.microsoft.com/office/drawing/2014/main" id="{B6AE9372-9CF8-4DA7-A07B-68E67CDDB855}"/>
                    </a:ext>
                  </a:extLst>
                </p:cNvPr>
                <p:cNvCxnSpPr/>
                <p:nvPr/>
              </p:nvCxnSpPr>
              <p:spPr bwMode="auto">
                <a:xfrm>
                  <a:off x="5039872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65" name="直接连接符 364">
                  <a:extLst>
                    <a:ext uri="{FF2B5EF4-FFF2-40B4-BE49-F238E27FC236}">
                      <a16:creationId xmlns:a16="http://schemas.microsoft.com/office/drawing/2014/main" id="{35CA0231-6A88-44C3-A91A-7B2E9DD736C1}"/>
                    </a:ext>
                  </a:extLst>
                </p:cNvPr>
                <p:cNvCxnSpPr/>
                <p:nvPr/>
              </p:nvCxnSpPr>
              <p:spPr bwMode="auto">
                <a:xfrm>
                  <a:off x="5147872" y="2016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sp>
              <p:nvSpPr>
                <p:cNvPr id="366" name="左大括号 365">
                  <a:extLst>
                    <a:ext uri="{FF2B5EF4-FFF2-40B4-BE49-F238E27FC236}">
                      <a16:creationId xmlns:a16="http://schemas.microsoft.com/office/drawing/2014/main" id="{B65A2E8D-5076-4191-93C5-F84A405B0B7F}"/>
                    </a:ext>
                  </a:extLst>
                </p:cNvPr>
                <p:cNvSpPr/>
                <p:nvPr/>
              </p:nvSpPr>
              <p:spPr bwMode="auto">
                <a:xfrm rot="16200000">
                  <a:off x="2555944" y="828064"/>
                  <a:ext cx="71872" cy="1728000"/>
                </a:xfrm>
                <a:prstGeom prst="leftBrace">
                  <a:avLst>
                    <a:gd name="adj1" fmla="val 42719"/>
                    <a:gd name="adj2" fmla="val 50000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67" name="直接连接符 366">
                  <a:extLst>
                    <a:ext uri="{FF2B5EF4-FFF2-40B4-BE49-F238E27FC236}">
                      <a16:creationId xmlns:a16="http://schemas.microsoft.com/office/drawing/2014/main" id="{6211E508-6F69-4238-A682-2F5DE520374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800000" y="1728000"/>
                  <a:ext cx="792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68" name="直接连接符 367">
                  <a:extLst>
                    <a:ext uri="{FF2B5EF4-FFF2-40B4-BE49-F238E27FC236}">
                      <a16:creationId xmlns:a16="http://schemas.microsoft.com/office/drawing/2014/main" id="{7F57C18E-96BD-4482-B56A-A626562D08F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592000" y="1728000"/>
                  <a:ext cx="792000" cy="14450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69" name="直接连接符 368">
                  <a:extLst>
                    <a:ext uri="{FF2B5EF4-FFF2-40B4-BE49-F238E27FC236}">
                      <a16:creationId xmlns:a16="http://schemas.microsoft.com/office/drawing/2014/main" id="{24950812-502C-4A5B-9958-E2D60124562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124000" y="1728000"/>
                  <a:ext cx="468000" cy="14500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70" name="直接连接符 369">
                  <a:extLst>
                    <a:ext uri="{FF2B5EF4-FFF2-40B4-BE49-F238E27FC236}">
                      <a16:creationId xmlns:a16="http://schemas.microsoft.com/office/drawing/2014/main" id="{36CB9FD4-BC82-4B96-A236-9F00975FF59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592000" y="1728000"/>
                  <a:ext cx="468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71" name="直接连接符 370">
                  <a:extLst>
                    <a:ext uri="{FF2B5EF4-FFF2-40B4-BE49-F238E27FC236}">
                      <a16:creationId xmlns:a16="http://schemas.microsoft.com/office/drawing/2014/main" id="{ABE02A44-8578-4BC0-B473-20C4D33430C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592000" y="1727496"/>
                  <a:ext cx="162000" cy="14450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72" name="直接连接符 371">
                  <a:extLst>
                    <a:ext uri="{FF2B5EF4-FFF2-40B4-BE49-F238E27FC236}">
                      <a16:creationId xmlns:a16="http://schemas.microsoft.com/office/drawing/2014/main" id="{18A70108-C3DC-4692-A7B7-0632919B08F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448000" y="1726740"/>
                  <a:ext cx="144000" cy="14526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sp>
              <p:nvSpPr>
                <p:cNvPr id="373" name="左大括号 372">
                  <a:extLst>
                    <a:ext uri="{FF2B5EF4-FFF2-40B4-BE49-F238E27FC236}">
                      <a16:creationId xmlns:a16="http://schemas.microsoft.com/office/drawing/2014/main" id="{82E26610-F270-4B68-A6D8-9D7F4C35135B}"/>
                    </a:ext>
                  </a:extLst>
                </p:cNvPr>
                <p:cNvSpPr/>
                <p:nvPr/>
              </p:nvSpPr>
              <p:spPr bwMode="auto">
                <a:xfrm rot="16200000">
                  <a:off x="4284064" y="827936"/>
                  <a:ext cx="71872" cy="1728000"/>
                </a:xfrm>
                <a:prstGeom prst="leftBrace">
                  <a:avLst>
                    <a:gd name="adj1" fmla="val 42719"/>
                    <a:gd name="adj2" fmla="val 50000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374" name="直接连接符 373">
                  <a:extLst>
                    <a:ext uri="{FF2B5EF4-FFF2-40B4-BE49-F238E27FC236}">
                      <a16:creationId xmlns:a16="http://schemas.microsoft.com/office/drawing/2014/main" id="{69265616-73D4-46D6-A22D-3990FBB7B86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528120" y="1727872"/>
                  <a:ext cx="792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75" name="直接连接符 374">
                  <a:extLst>
                    <a:ext uri="{FF2B5EF4-FFF2-40B4-BE49-F238E27FC236}">
                      <a16:creationId xmlns:a16="http://schemas.microsoft.com/office/drawing/2014/main" id="{C0E673B9-21CA-4248-A0A9-BE99B883A07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320120" y="1727872"/>
                  <a:ext cx="792000" cy="14450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76" name="直接连接符 375">
                  <a:extLst>
                    <a:ext uri="{FF2B5EF4-FFF2-40B4-BE49-F238E27FC236}">
                      <a16:creationId xmlns:a16="http://schemas.microsoft.com/office/drawing/2014/main" id="{C3C61020-156A-4A51-AACE-C714D3AFF46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852120" y="1727872"/>
                  <a:ext cx="468000" cy="14500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77" name="直接连接符 376">
                  <a:extLst>
                    <a:ext uri="{FF2B5EF4-FFF2-40B4-BE49-F238E27FC236}">
                      <a16:creationId xmlns:a16="http://schemas.microsoft.com/office/drawing/2014/main" id="{92D3B307-43BB-42A3-AB8D-8950EBC6B12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320120" y="1727872"/>
                  <a:ext cx="468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78" name="直接连接符 377">
                  <a:extLst>
                    <a:ext uri="{FF2B5EF4-FFF2-40B4-BE49-F238E27FC236}">
                      <a16:creationId xmlns:a16="http://schemas.microsoft.com/office/drawing/2014/main" id="{8DDCDC76-0F6A-45CD-9C65-DD09DCAF8C9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320120" y="1727368"/>
                  <a:ext cx="162000" cy="14450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79" name="直接连接符 378">
                  <a:extLst>
                    <a:ext uri="{FF2B5EF4-FFF2-40B4-BE49-F238E27FC236}">
                      <a16:creationId xmlns:a16="http://schemas.microsoft.com/office/drawing/2014/main" id="{CB6ECDD5-E2F6-4CC7-9E98-4AAAF188351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4176120" y="1726612"/>
                  <a:ext cx="144000" cy="14526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</p:grpSp>
          <p:sp>
            <p:nvSpPr>
              <p:cNvPr id="233" name="Text Box 240">
                <a:extLst>
                  <a:ext uri="{FF2B5EF4-FFF2-40B4-BE49-F238E27FC236}">
                    <a16:creationId xmlns:a16="http://schemas.microsoft.com/office/drawing/2014/main" id="{9C9E0F14-53B8-4FE3-88E0-162D3E7626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0000" y="2340000"/>
                <a:ext cx="3024000" cy="25200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功能：</a:t>
                </a:r>
                <a:r>
                  <a:rPr lang="en-US" altLang="zh-CN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ymm1[</a:t>
                </a:r>
                <a:r>
                  <a:rPr lang="en-US" altLang="zh-CN" sz="1600" b="1" dirty="0" err="1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]</a:t>
                </a:r>
                <a:r>
                  <a:rPr lang="zh-CN" altLang="en-US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ymm2[ymm3[</a:t>
                </a:r>
                <a:r>
                  <a:rPr lang="en-US" altLang="zh-CN" sz="1600" b="1" dirty="0" err="1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]]</a:t>
                </a:r>
                <a:endParaRPr lang="en-US" altLang="zh-CN" sz="16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1C46EE44-1C6B-4938-9403-A13ECB72A985}"/>
                </a:ext>
              </a:extLst>
            </p:cNvPr>
            <p:cNvGrpSpPr/>
            <p:nvPr/>
          </p:nvGrpSpPr>
          <p:grpSpPr>
            <a:xfrm>
              <a:off x="5436000" y="1476000"/>
              <a:ext cx="3204000" cy="1116000"/>
              <a:chOff x="5436000" y="2628000"/>
              <a:chExt cx="3204000" cy="1116000"/>
            </a:xfrm>
          </p:grpSpPr>
          <p:grpSp>
            <p:nvGrpSpPr>
              <p:cNvPr id="200" name="组合 199">
                <a:extLst>
                  <a:ext uri="{FF2B5EF4-FFF2-40B4-BE49-F238E27FC236}">
                    <a16:creationId xmlns:a16="http://schemas.microsoft.com/office/drawing/2014/main" id="{D2358B19-972B-4E7C-A2B2-8AAAFD89612A}"/>
                  </a:ext>
                </a:extLst>
              </p:cNvPr>
              <p:cNvGrpSpPr/>
              <p:nvPr/>
            </p:nvGrpSpPr>
            <p:grpSpPr>
              <a:xfrm>
                <a:off x="5472936" y="2628000"/>
                <a:ext cx="2915488" cy="828000"/>
                <a:chOff x="5472936" y="2628000"/>
                <a:chExt cx="2915488" cy="828000"/>
              </a:xfrm>
            </p:grpSpPr>
            <p:sp>
              <p:nvSpPr>
                <p:cNvPr id="202" name="Text Box 240">
                  <a:extLst>
                    <a:ext uri="{FF2B5EF4-FFF2-40B4-BE49-F238E27FC236}">
                      <a16:creationId xmlns:a16="http://schemas.microsoft.com/office/drawing/2014/main" id="{BE34A589-BA2C-408C-B5C6-D5901185BA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04936" y="2664000"/>
                  <a:ext cx="576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03" name="Text Box 240">
                  <a:extLst>
                    <a:ext uri="{FF2B5EF4-FFF2-40B4-BE49-F238E27FC236}">
                      <a16:creationId xmlns:a16="http://schemas.microsoft.com/office/drawing/2014/main" id="{F62B612A-DE7D-413E-BA3D-1F3DC1A4E6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80424" y="2664000"/>
                  <a:ext cx="576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04" name="Text Box 240">
                  <a:extLst>
                    <a:ext uri="{FF2B5EF4-FFF2-40B4-BE49-F238E27FC236}">
                      <a16:creationId xmlns:a16="http://schemas.microsoft.com/office/drawing/2014/main" id="{13FE5A55-068E-4736-8ED9-63EE172293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6424" y="2664000"/>
                  <a:ext cx="576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05" name="Text Box 240">
                  <a:extLst>
                    <a:ext uri="{FF2B5EF4-FFF2-40B4-BE49-F238E27FC236}">
                      <a16:creationId xmlns:a16="http://schemas.microsoft.com/office/drawing/2014/main" id="{A1B60F7F-EEA5-4CF6-9190-BC755DC45F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32424" y="2664000"/>
                  <a:ext cx="576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06" name="Text Box 240">
                  <a:extLst>
                    <a:ext uri="{FF2B5EF4-FFF2-40B4-BE49-F238E27FC236}">
                      <a16:creationId xmlns:a16="http://schemas.microsoft.com/office/drawing/2014/main" id="{6E1F9B5D-F11B-4789-B465-5E1B2D65F1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72936" y="2628000"/>
                  <a:ext cx="432000" cy="1800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</p:spPr>
              <p:txBody>
                <a:bodyPr wrap="none" lIns="18000" tIns="10800" rIns="18000" bIns="10800" anchor="ctr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dirty="0">
                      <a:latin typeface="+mn-ea"/>
                      <a:ea typeface="+mn-ea"/>
                    </a:rPr>
                    <a:t>ymm2</a:t>
                  </a:r>
                </a:p>
              </p:txBody>
            </p:sp>
            <p:sp>
              <p:nvSpPr>
                <p:cNvPr id="207" name="Text Box 240">
                  <a:extLst>
                    <a:ext uri="{FF2B5EF4-FFF2-40B4-BE49-F238E27FC236}">
                      <a16:creationId xmlns:a16="http://schemas.microsoft.com/office/drawing/2014/main" id="{D35F70E6-12E7-41EB-A9DB-F28ADFC3D8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72936" y="2988000"/>
                  <a:ext cx="432000" cy="1800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</p:spPr>
              <p:txBody>
                <a:bodyPr wrap="none" lIns="18000" tIns="10800" rIns="18000" bIns="10800" anchor="ctr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dirty="0">
                      <a:latin typeface="+mn-ea"/>
                      <a:ea typeface="+mn-ea"/>
                    </a:rPr>
                    <a:t>imm8</a:t>
                  </a:r>
                </a:p>
              </p:txBody>
            </p:sp>
            <p:sp>
              <p:nvSpPr>
                <p:cNvPr id="208" name="Text Box 240">
                  <a:extLst>
                    <a:ext uri="{FF2B5EF4-FFF2-40B4-BE49-F238E27FC236}">
                      <a16:creationId xmlns:a16="http://schemas.microsoft.com/office/drawing/2014/main" id="{C457CCE8-BD83-4F89-971E-302BBF9C88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04936" y="3312000"/>
                  <a:ext cx="576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09" name="Text Box 240">
                  <a:extLst>
                    <a:ext uri="{FF2B5EF4-FFF2-40B4-BE49-F238E27FC236}">
                      <a16:creationId xmlns:a16="http://schemas.microsoft.com/office/drawing/2014/main" id="{D8E92059-86E7-44A3-BC38-E56BBCD141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80424" y="3312000"/>
                  <a:ext cx="576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10" name="Text Box 240">
                  <a:extLst>
                    <a:ext uri="{FF2B5EF4-FFF2-40B4-BE49-F238E27FC236}">
                      <a16:creationId xmlns:a16="http://schemas.microsoft.com/office/drawing/2014/main" id="{F38B1D48-038E-4483-BC2C-3A6A08253B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6424" y="3312000"/>
                  <a:ext cx="576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11" name="Text Box 240">
                  <a:extLst>
                    <a:ext uri="{FF2B5EF4-FFF2-40B4-BE49-F238E27FC236}">
                      <a16:creationId xmlns:a16="http://schemas.microsoft.com/office/drawing/2014/main" id="{5EBF6ABC-464D-4627-843E-DE65DEC940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32424" y="3312000"/>
                  <a:ext cx="576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12" name="Text Box 240">
                  <a:extLst>
                    <a:ext uri="{FF2B5EF4-FFF2-40B4-BE49-F238E27FC236}">
                      <a16:creationId xmlns:a16="http://schemas.microsoft.com/office/drawing/2014/main" id="{3075D7CB-89B2-4BA3-B65E-18FEDE9D89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72936" y="3276000"/>
                  <a:ext cx="432000" cy="1800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</p:spPr>
              <p:txBody>
                <a:bodyPr wrap="none" lIns="18000" tIns="10800" rIns="18000" bIns="10800" anchor="ctr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dirty="0">
                      <a:latin typeface="+mn-ea"/>
                      <a:ea typeface="+mn-ea"/>
                    </a:rPr>
                    <a:t>ymm1</a:t>
                  </a:r>
                </a:p>
              </p:txBody>
            </p:sp>
            <p:cxnSp>
              <p:nvCxnSpPr>
                <p:cNvPr id="213" name="直接连接符 212">
                  <a:extLst>
                    <a:ext uri="{FF2B5EF4-FFF2-40B4-BE49-F238E27FC236}">
                      <a16:creationId xmlns:a16="http://schemas.microsoft.com/office/drawing/2014/main" id="{AB0013B1-F1C2-4E5A-8F09-FA84FF35479F}"/>
                    </a:ext>
                  </a:extLst>
                </p:cNvPr>
                <p:cNvCxnSpPr/>
                <p:nvPr/>
              </p:nvCxnSpPr>
              <p:spPr bwMode="auto">
                <a:xfrm>
                  <a:off x="6192424" y="3168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214" name="直接连接符 213">
                  <a:extLst>
                    <a:ext uri="{FF2B5EF4-FFF2-40B4-BE49-F238E27FC236}">
                      <a16:creationId xmlns:a16="http://schemas.microsoft.com/office/drawing/2014/main" id="{065FA70E-D84F-4BF8-88D4-4BED08A7DB5D}"/>
                    </a:ext>
                  </a:extLst>
                </p:cNvPr>
                <p:cNvCxnSpPr/>
                <p:nvPr/>
              </p:nvCxnSpPr>
              <p:spPr bwMode="auto">
                <a:xfrm>
                  <a:off x="6768424" y="3168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215" name="直接连接符 214">
                  <a:extLst>
                    <a:ext uri="{FF2B5EF4-FFF2-40B4-BE49-F238E27FC236}">
                      <a16:creationId xmlns:a16="http://schemas.microsoft.com/office/drawing/2014/main" id="{01F28404-A2AF-41C5-B1C6-0C693A937F8E}"/>
                    </a:ext>
                  </a:extLst>
                </p:cNvPr>
                <p:cNvCxnSpPr/>
                <p:nvPr/>
              </p:nvCxnSpPr>
              <p:spPr bwMode="auto">
                <a:xfrm>
                  <a:off x="7344424" y="3168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216" name="直接连接符 215">
                  <a:extLst>
                    <a:ext uri="{FF2B5EF4-FFF2-40B4-BE49-F238E27FC236}">
                      <a16:creationId xmlns:a16="http://schemas.microsoft.com/office/drawing/2014/main" id="{1942F8B1-068A-4F77-8D53-30856667E115}"/>
                    </a:ext>
                  </a:extLst>
                </p:cNvPr>
                <p:cNvCxnSpPr/>
                <p:nvPr/>
              </p:nvCxnSpPr>
              <p:spPr bwMode="auto">
                <a:xfrm>
                  <a:off x="7920424" y="3168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sp>
              <p:nvSpPr>
                <p:cNvPr id="217" name="左大括号 216">
                  <a:extLst>
                    <a:ext uri="{FF2B5EF4-FFF2-40B4-BE49-F238E27FC236}">
                      <a16:creationId xmlns:a16="http://schemas.microsoft.com/office/drawing/2014/main" id="{F690AE04-5755-4C23-A27C-41831E4230DC}"/>
                    </a:ext>
                  </a:extLst>
                </p:cNvPr>
                <p:cNvSpPr/>
                <p:nvPr/>
              </p:nvSpPr>
              <p:spPr bwMode="auto">
                <a:xfrm rot="16200000">
                  <a:off x="7020880" y="1692064"/>
                  <a:ext cx="71872" cy="2304000"/>
                </a:xfrm>
                <a:prstGeom prst="leftBrace">
                  <a:avLst>
                    <a:gd name="adj1" fmla="val 42719"/>
                    <a:gd name="adj2" fmla="val 50000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cxnSp>
              <p:nvCxnSpPr>
                <p:cNvPr id="218" name="直接连接符 217">
                  <a:extLst>
                    <a:ext uri="{FF2B5EF4-FFF2-40B4-BE49-F238E27FC236}">
                      <a16:creationId xmlns:a16="http://schemas.microsoft.com/office/drawing/2014/main" id="{F2684001-2B43-41CA-9169-109AE56F522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6192424" y="2880000"/>
                  <a:ext cx="864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219" name="直接连接符 218">
                  <a:extLst>
                    <a:ext uri="{FF2B5EF4-FFF2-40B4-BE49-F238E27FC236}">
                      <a16:creationId xmlns:a16="http://schemas.microsoft.com/office/drawing/2014/main" id="{5008E3F5-6641-4078-B6EA-8EABE4587DF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6768424" y="2880000"/>
                  <a:ext cx="288000" cy="14500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220" name="直接连接符 219">
                  <a:extLst>
                    <a:ext uri="{FF2B5EF4-FFF2-40B4-BE49-F238E27FC236}">
                      <a16:creationId xmlns:a16="http://schemas.microsoft.com/office/drawing/2014/main" id="{AFF1CE1E-A5E3-4896-9C25-B4CC5A18230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056424" y="2875800"/>
                  <a:ext cx="864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221" name="直接连接符 220">
                  <a:extLst>
                    <a:ext uri="{FF2B5EF4-FFF2-40B4-BE49-F238E27FC236}">
                      <a16:creationId xmlns:a16="http://schemas.microsoft.com/office/drawing/2014/main" id="{0F51C03A-8D4B-464A-8EF1-84F8EC43249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056424" y="2879999"/>
                  <a:ext cx="288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sp>
              <p:nvSpPr>
                <p:cNvPr id="222" name="Text Box 240">
                  <a:extLst>
                    <a:ext uri="{FF2B5EF4-FFF2-40B4-BE49-F238E27FC236}">
                      <a16:creationId xmlns:a16="http://schemas.microsoft.com/office/drawing/2014/main" id="{3C205C5E-01B8-45C3-B96C-54D623DE3B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20424" y="3024000"/>
                  <a:ext cx="144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23" name="Text Box 240">
                  <a:extLst>
                    <a:ext uri="{FF2B5EF4-FFF2-40B4-BE49-F238E27FC236}">
                      <a16:creationId xmlns:a16="http://schemas.microsoft.com/office/drawing/2014/main" id="{9B55B381-96C0-4E61-B8AD-2C3E580EB7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96424" y="3024000"/>
                  <a:ext cx="144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24" name="Text Box 240">
                  <a:extLst>
                    <a:ext uri="{FF2B5EF4-FFF2-40B4-BE49-F238E27FC236}">
                      <a16:creationId xmlns:a16="http://schemas.microsoft.com/office/drawing/2014/main" id="{DB65944A-EBF3-4C8B-B1C7-C59FF12E6F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72424" y="3024000"/>
                  <a:ext cx="144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25" name="Text Box 240">
                  <a:extLst>
                    <a:ext uri="{FF2B5EF4-FFF2-40B4-BE49-F238E27FC236}">
                      <a16:creationId xmlns:a16="http://schemas.microsoft.com/office/drawing/2014/main" id="{B3C4AB22-DDDD-440D-9728-C241CD1412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48424" y="3024000"/>
                  <a:ext cx="144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26" name="Text Box 240">
                  <a:extLst>
                    <a:ext uri="{FF2B5EF4-FFF2-40B4-BE49-F238E27FC236}">
                      <a16:creationId xmlns:a16="http://schemas.microsoft.com/office/drawing/2014/main" id="{7730594C-6680-4CD4-8FA8-1B779EFD0B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92424" y="3024000"/>
                  <a:ext cx="396000" cy="1440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</p:spPr>
              <p:txBody>
                <a:bodyPr wrap="none"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1200" b="1" dirty="0">
                      <a:latin typeface="+mn-ea"/>
                      <a:ea typeface="+mn-ea"/>
                    </a:rPr>
                    <a:t>b1:0</a:t>
                  </a:r>
                </a:p>
              </p:txBody>
            </p:sp>
            <p:sp>
              <p:nvSpPr>
                <p:cNvPr id="227" name="Text Box 240">
                  <a:extLst>
                    <a:ext uri="{FF2B5EF4-FFF2-40B4-BE49-F238E27FC236}">
                      <a16:creationId xmlns:a16="http://schemas.microsoft.com/office/drawing/2014/main" id="{9C2B74AB-2211-4259-B9F4-813E4A59DB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16424" y="3024000"/>
                  <a:ext cx="396000" cy="1440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</p:spPr>
              <p:txBody>
                <a:bodyPr wrap="none"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1200" b="1" dirty="0">
                      <a:latin typeface="+mn-ea"/>
                      <a:ea typeface="+mn-ea"/>
                    </a:rPr>
                    <a:t>b3:2</a:t>
                  </a:r>
                </a:p>
              </p:txBody>
            </p:sp>
            <p:sp>
              <p:nvSpPr>
                <p:cNvPr id="228" name="Text Box 240">
                  <a:extLst>
                    <a:ext uri="{FF2B5EF4-FFF2-40B4-BE49-F238E27FC236}">
                      <a16:creationId xmlns:a16="http://schemas.microsoft.com/office/drawing/2014/main" id="{934A5496-39C7-4E80-9378-C445070321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40424" y="3024000"/>
                  <a:ext cx="396000" cy="1440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</p:spPr>
              <p:txBody>
                <a:bodyPr wrap="none"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1200" b="1" dirty="0">
                      <a:latin typeface="+mn-ea"/>
                      <a:ea typeface="+mn-ea"/>
                    </a:rPr>
                    <a:t>b3:2</a:t>
                  </a:r>
                </a:p>
              </p:txBody>
            </p:sp>
            <p:sp>
              <p:nvSpPr>
                <p:cNvPr id="229" name="Text Box 240">
                  <a:extLst>
                    <a:ext uri="{FF2B5EF4-FFF2-40B4-BE49-F238E27FC236}">
                      <a16:creationId xmlns:a16="http://schemas.microsoft.com/office/drawing/2014/main" id="{3A2B690C-DD49-493A-8D57-7FA4525F65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64424" y="3024000"/>
                  <a:ext cx="396000" cy="1440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</p:spPr>
              <p:txBody>
                <a:bodyPr wrap="none"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1200" b="1" dirty="0">
                      <a:latin typeface="+mn-ea"/>
                      <a:ea typeface="+mn-ea"/>
                    </a:rPr>
                    <a:t>b7:6</a:t>
                  </a:r>
                </a:p>
              </p:txBody>
            </p:sp>
          </p:grpSp>
          <p:sp>
            <p:nvSpPr>
              <p:cNvPr id="201" name="Text Box 240">
                <a:extLst>
                  <a:ext uri="{FF2B5EF4-FFF2-40B4-BE49-F238E27FC236}">
                    <a16:creationId xmlns:a16="http://schemas.microsoft.com/office/drawing/2014/main" id="{16CA4217-FACF-4589-9089-3C905ECADF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000" y="3492000"/>
                <a:ext cx="3204000" cy="25200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功能：</a:t>
                </a:r>
                <a:r>
                  <a:rPr lang="en-US" altLang="zh-CN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ymm1[</a:t>
                </a:r>
                <a:r>
                  <a:rPr lang="en-US" altLang="zh-CN" sz="1600" b="1" dirty="0" err="1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]</a:t>
                </a:r>
                <a:r>
                  <a:rPr lang="zh-CN" altLang="en-US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ymm2[imm8</a:t>
                </a:r>
                <a:r>
                  <a:rPr lang="en-US" altLang="zh-CN" sz="1600" b="1" baseline="-18000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2i+1</a:t>
                </a:r>
                <a:r>
                  <a:rPr lang="zh-CN" altLang="en-US" sz="1600" b="1" baseline="-18000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～</a:t>
                </a:r>
                <a:r>
                  <a:rPr lang="en-US" altLang="zh-CN" sz="1600" b="1" baseline="-18000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2i</a:t>
                </a:r>
                <a:r>
                  <a:rPr lang="en-US" altLang="zh-CN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] </a:t>
                </a:r>
                <a:endParaRPr lang="en-US" altLang="zh-CN" sz="1600" b="1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F2FEBA8-5433-4CA0-AC51-50C0967F9907}"/>
              </a:ext>
            </a:extLst>
          </p:cNvPr>
          <p:cNvGrpSpPr/>
          <p:nvPr/>
        </p:nvGrpSpPr>
        <p:grpSpPr>
          <a:xfrm>
            <a:off x="1656064" y="2924944"/>
            <a:ext cx="7307936" cy="1297656"/>
            <a:chOff x="1656064" y="3357144"/>
            <a:chExt cx="7307936" cy="1297656"/>
          </a:xfrm>
        </p:grpSpPr>
        <p:grpSp>
          <p:nvGrpSpPr>
            <p:cNvPr id="384" name="组合 383">
              <a:extLst>
                <a:ext uri="{FF2B5EF4-FFF2-40B4-BE49-F238E27FC236}">
                  <a16:creationId xmlns:a16="http://schemas.microsoft.com/office/drawing/2014/main" id="{4A73E5F5-40BA-49F3-9723-D97421B5E1C9}"/>
                </a:ext>
              </a:extLst>
            </p:cNvPr>
            <p:cNvGrpSpPr/>
            <p:nvPr/>
          </p:nvGrpSpPr>
          <p:grpSpPr>
            <a:xfrm>
              <a:off x="4608000" y="3357144"/>
              <a:ext cx="4356000" cy="1297656"/>
              <a:chOff x="1007536" y="2448000"/>
              <a:chExt cx="4356000" cy="1297656"/>
            </a:xfrm>
          </p:grpSpPr>
          <p:sp>
            <p:nvSpPr>
              <p:cNvPr id="420" name="Text Box 240">
                <a:extLst>
                  <a:ext uri="{FF2B5EF4-FFF2-40B4-BE49-F238E27FC236}">
                    <a16:creationId xmlns:a16="http://schemas.microsoft.com/office/drawing/2014/main" id="{1453878E-9A7E-4CBC-A744-76C1C05155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7536" y="3493656"/>
                <a:ext cx="4356000" cy="25200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功能：</a:t>
                </a:r>
                <a:r>
                  <a:rPr lang="en-US" altLang="zh-CN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ymm1[</a:t>
                </a:r>
                <a:r>
                  <a:rPr lang="en-US" altLang="zh-CN" sz="1600" b="1" dirty="0" err="1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]</a:t>
                </a:r>
                <a:r>
                  <a:rPr lang="zh-CN" altLang="en-US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ymm4[</a:t>
                </a:r>
                <a:r>
                  <a:rPr lang="en-US" altLang="zh-CN" sz="1600" b="1" dirty="0" err="1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]</a:t>
                </a:r>
                <a:r>
                  <a:rPr lang="en-US" altLang="zh-CN" sz="1600" b="1" baseline="-18000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7</a:t>
                </a:r>
                <a:r>
                  <a:rPr lang="en-US" altLang="zh-CN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? ymm2[</a:t>
                </a:r>
                <a:r>
                  <a:rPr lang="en-US" altLang="zh-CN" sz="1600" b="1" dirty="0" err="1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] : ymm3[</a:t>
                </a:r>
                <a:r>
                  <a:rPr lang="en-US" altLang="zh-CN" sz="1600" b="1" dirty="0" err="1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]</a:t>
                </a:r>
                <a:endParaRPr lang="en-US" altLang="zh-CN" sz="16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421" name="组合 420">
                <a:extLst>
                  <a:ext uri="{FF2B5EF4-FFF2-40B4-BE49-F238E27FC236}">
                    <a16:creationId xmlns:a16="http://schemas.microsoft.com/office/drawing/2014/main" id="{E4566638-2BC7-4648-910C-D26486C1EB55}"/>
                  </a:ext>
                </a:extLst>
              </p:cNvPr>
              <p:cNvGrpSpPr/>
              <p:nvPr/>
            </p:nvGrpSpPr>
            <p:grpSpPr>
              <a:xfrm>
                <a:off x="1296000" y="2448000"/>
                <a:ext cx="3312000" cy="1009656"/>
                <a:chOff x="1296000" y="2448000"/>
                <a:chExt cx="3312000" cy="1009656"/>
              </a:xfrm>
            </p:grpSpPr>
            <p:sp>
              <p:nvSpPr>
                <p:cNvPr id="422" name="Text Box 240">
                  <a:extLst>
                    <a:ext uri="{FF2B5EF4-FFF2-40B4-BE49-F238E27FC236}">
                      <a16:creationId xmlns:a16="http://schemas.microsoft.com/office/drawing/2014/main" id="{A87069F6-946F-4CF3-8E6F-2FB9C8A34E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000" y="2448000"/>
                  <a:ext cx="432000" cy="1800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</p:spPr>
              <p:txBody>
                <a:bodyPr wrap="none" lIns="18000" tIns="10800" rIns="18000" bIns="10800" anchor="ctr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dirty="0">
                      <a:latin typeface="+mn-ea"/>
                      <a:ea typeface="+mn-ea"/>
                    </a:rPr>
                    <a:t>ymm2</a:t>
                  </a:r>
                </a:p>
              </p:txBody>
            </p:sp>
            <p:sp>
              <p:nvSpPr>
                <p:cNvPr id="423" name="Text Box 240">
                  <a:extLst>
                    <a:ext uri="{FF2B5EF4-FFF2-40B4-BE49-F238E27FC236}">
                      <a16:creationId xmlns:a16="http://schemas.microsoft.com/office/drawing/2014/main" id="{70587B28-C0AB-4379-947B-DDC3AFC00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000" y="2988000"/>
                  <a:ext cx="432000" cy="1800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</p:spPr>
              <p:txBody>
                <a:bodyPr wrap="none" lIns="18000" tIns="10800" rIns="18000" bIns="10800" anchor="ctr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dirty="0">
                      <a:latin typeface="+mn-ea"/>
                      <a:ea typeface="+mn-ea"/>
                    </a:rPr>
                    <a:t>ymm4</a:t>
                  </a:r>
                </a:p>
              </p:txBody>
            </p:sp>
            <p:sp>
              <p:nvSpPr>
                <p:cNvPr id="424" name="Text Box 240">
                  <a:extLst>
                    <a:ext uri="{FF2B5EF4-FFF2-40B4-BE49-F238E27FC236}">
                      <a16:creationId xmlns:a16="http://schemas.microsoft.com/office/drawing/2014/main" id="{99CF133B-5784-4BA9-B1F7-13C05F3C41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000" y="3277656"/>
                  <a:ext cx="432000" cy="1800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</p:spPr>
              <p:txBody>
                <a:bodyPr wrap="none" lIns="18000" tIns="10800" rIns="18000" bIns="10800" anchor="ctr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dirty="0">
                      <a:latin typeface="+mn-ea"/>
                      <a:ea typeface="+mn-ea"/>
                    </a:rPr>
                    <a:t>ymm1</a:t>
                  </a:r>
                </a:p>
              </p:txBody>
            </p:sp>
            <p:cxnSp>
              <p:nvCxnSpPr>
                <p:cNvPr id="425" name="直接连接符 424">
                  <a:extLst>
                    <a:ext uri="{FF2B5EF4-FFF2-40B4-BE49-F238E27FC236}">
                      <a16:creationId xmlns:a16="http://schemas.microsoft.com/office/drawing/2014/main" id="{34B2C27B-5BC9-47B8-BD02-8FD6F664DCA4}"/>
                    </a:ext>
                  </a:extLst>
                </p:cNvPr>
                <p:cNvCxnSpPr/>
                <p:nvPr/>
              </p:nvCxnSpPr>
              <p:spPr bwMode="auto">
                <a:xfrm>
                  <a:off x="1800000" y="3168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26" name="直接连接符 425">
                  <a:extLst>
                    <a:ext uri="{FF2B5EF4-FFF2-40B4-BE49-F238E27FC236}">
                      <a16:creationId xmlns:a16="http://schemas.microsoft.com/office/drawing/2014/main" id="{E262680F-C18A-44B9-B606-70A5BB213C7E}"/>
                    </a:ext>
                  </a:extLst>
                </p:cNvPr>
                <p:cNvCxnSpPr/>
                <p:nvPr/>
              </p:nvCxnSpPr>
              <p:spPr bwMode="auto">
                <a:xfrm>
                  <a:off x="1980008" y="3168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27" name="直接连接符 426">
                  <a:extLst>
                    <a:ext uri="{FF2B5EF4-FFF2-40B4-BE49-F238E27FC236}">
                      <a16:creationId xmlns:a16="http://schemas.microsoft.com/office/drawing/2014/main" id="{8B7B07F5-06A8-4309-9C04-37EF6D187BC5}"/>
                    </a:ext>
                  </a:extLst>
                </p:cNvPr>
                <p:cNvCxnSpPr/>
                <p:nvPr/>
              </p:nvCxnSpPr>
              <p:spPr bwMode="auto">
                <a:xfrm>
                  <a:off x="2160016" y="3168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28" name="直接连接符 427">
                  <a:extLst>
                    <a:ext uri="{FF2B5EF4-FFF2-40B4-BE49-F238E27FC236}">
                      <a16:creationId xmlns:a16="http://schemas.microsoft.com/office/drawing/2014/main" id="{CAF00F68-780D-4545-ADE1-7DE157E5C059}"/>
                    </a:ext>
                  </a:extLst>
                </p:cNvPr>
                <p:cNvCxnSpPr/>
                <p:nvPr/>
              </p:nvCxnSpPr>
              <p:spPr bwMode="auto">
                <a:xfrm>
                  <a:off x="2340024" y="3168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29" name="直接连接符 428">
                  <a:extLst>
                    <a:ext uri="{FF2B5EF4-FFF2-40B4-BE49-F238E27FC236}">
                      <a16:creationId xmlns:a16="http://schemas.microsoft.com/office/drawing/2014/main" id="{F45B7873-EB3E-42B0-8091-92AA826C393A}"/>
                    </a:ext>
                  </a:extLst>
                </p:cNvPr>
                <p:cNvCxnSpPr/>
                <p:nvPr/>
              </p:nvCxnSpPr>
              <p:spPr bwMode="auto">
                <a:xfrm>
                  <a:off x="2520032" y="3168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30" name="直接连接符 429">
                  <a:extLst>
                    <a:ext uri="{FF2B5EF4-FFF2-40B4-BE49-F238E27FC236}">
                      <a16:creationId xmlns:a16="http://schemas.microsoft.com/office/drawing/2014/main" id="{FAB232FF-F689-49CD-8525-B5C088E7F44D}"/>
                    </a:ext>
                  </a:extLst>
                </p:cNvPr>
                <p:cNvCxnSpPr/>
                <p:nvPr/>
              </p:nvCxnSpPr>
              <p:spPr bwMode="auto">
                <a:xfrm>
                  <a:off x="2700040" y="3168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31" name="直接连接符 430">
                  <a:extLst>
                    <a:ext uri="{FF2B5EF4-FFF2-40B4-BE49-F238E27FC236}">
                      <a16:creationId xmlns:a16="http://schemas.microsoft.com/office/drawing/2014/main" id="{D3668AD8-4AA6-4349-BAF5-2A918109D2AA}"/>
                    </a:ext>
                  </a:extLst>
                </p:cNvPr>
                <p:cNvCxnSpPr/>
                <p:nvPr/>
              </p:nvCxnSpPr>
              <p:spPr bwMode="auto">
                <a:xfrm>
                  <a:off x="2880048" y="3168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32" name="直接连接符 431">
                  <a:extLst>
                    <a:ext uri="{FF2B5EF4-FFF2-40B4-BE49-F238E27FC236}">
                      <a16:creationId xmlns:a16="http://schemas.microsoft.com/office/drawing/2014/main" id="{C1163977-3636-413F-B02B-6310687A4698}"/>
                    </a:ext>
                  </a:extLst>
                </p:cNvPr>
                <p:cNvCxnSpPr/>
                <p:nvPr/>
              </p:nvCxnSpPr>
              <p:spPr bwMode="auto">
                <a:xfrm>
                  <a:off x="3060056" y="3168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33" name="直接连接符 432">
                  <a:extLst>
                    <a:ext uri="{FF2B5EF4-FFF2-40B4-BE49-F238E27FC236}">
                      <a16:creationId xmlns:a16="http://schemas.microsoft.com/office/drawing/2014/main" id="{50DB874E-14C3-4FEE-8DC6-FE2E324F60A4}"/>
                    </a:ext>
                  </a:extLst>
                </p:cNvPr>
                <p:cNvCxnSpPr/>
                <p:nvPr/>
              </p:nvCxnSpPr>
              <p:spPr bwMode="auto">
                <a:xfrm>
                  <a:off x="3239936" y="3168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34" name="直接连接符 433">
                  <a:extLst>
                    <a:ext uri="{FF2B5EF4-FFF2-40B4-BE49-F238E27FC236}">
                      <a16:creationId xmlns:a16="http://schemas.microsoft.com/office/drawing/2014/main" id="{5935B155-19D7-4236-BB62-7FDB91B0E166}"/>
                    </a:ext>
                  </a:extLst>
                </p:cNvPr>
                <p:cNvCxnSpPr/>
                <p:nvPr/>
              </p:nvCxnSpPr>
              <p:spPr bwMode="auto">
                <a:xfrm>
                  <a:off x="3419944" y="3168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35" name="直接连接符 434">
                  <a:extLst>
                    <a:ext uri="{FF2B5EF4-FFF2-40B4-BE49-F238E27FC236}">
                      <a16:creationId xmlns:a16="http://schemas.microsoft.com/office/drawing/2014/main" id="{0CF68948-4D3E-4638-AC11-8451C8839F94}"/>
                    </a:ext>
                  </a:extLst>
                </p:cNvPr>
                <p:cNvCxnSpPr/>
                <p:nvPr/>
              </p:nvCxnSpPr>
              <p:spPr bwMode="auto">
                <a:xfrm>
                  <a:off x="3599952" y="3168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36" name="直接连接符 435">
                  <a:extLst>
                    <a:ext uri="{FF2B5EF4-FFF2-40B4-BE49-F238E27FC236}">
                      <a16:creationId xmlns:a16="http://schemas.microsoft.com/office/drawing/2014/main" id="{A981A224-8624-40A2-89C0-7E2FA1FDDCE9}"/>
                    </a:ext>
                  </a:extLst>
                </p:cNvPr>
                <p:cNvCxnSpPr/>
                <p:nvPr/>
              </p:nvCxnSpPr>
              <p:spPr bwMode="auto">
                <a:xfrm>
                  <a:off x="3779960" y="3168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37" name="直接连接符 436">
                  <a:extLst>
                    <a:ext uri="{FF2B5EF4-FFF2-40B4-BE49-F238E27FC236}">
                      <a16:creationId xmlns:a16="http://schemas.microsoft.com/office/drawing/2014/main" id="{19783A56-1FCA-45BB-B673-5EB5D678AC2C}"/>
                    </a:ext>
                  </a:extLst>
                </p:cNvPr>
                <p:cNvCxnSpPr/>
                <p:nvPr/>
              </p:nvCxnSpPr>
              <p:spPr bwMode="auto">
                <a:xfrm>
                  <a:off x="3959968" y="3168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38" name="直接连接符 437">
                  <a:extLst>
                    <a:ext uri="{FF2B5EF4-FFF2-40B4-BE49-F238E27FC236}">
                      <a16:creationId xmlns:a16="http://schemas.microsoft.com/office/drawing/2014/main" id="{07743000-E611-4B32-A13C-CC6A5F4EC9D9}"/>
                    </a:ext>
                  </a:extLst>
                </p:cNvPr>
                <p:cNvCxnSpPr/>
                <p:nvPr/>
              </p:nvCxnSpPr>
              <p:spPr bwMode="auto">
                <a:xfrm>
                  <a:off x="4139976" y="3168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39" name="直接连接符 438">
                  <a:extLst>
                    <a:ext uri="{FF2B5EF4-FFF2-40B4-BE49-F238E27FC236}">
                      <a16:creationId xmlns:a16="http://schemas.microsoft.com/office/drawing/2014/main" id="{9297A3C1-CF26-4540-94A5-3FB7AC1BB1EA}"/>
                    </a:ext>
                  </a:extLst>
                </p:cNvPr>
                <p:cNvCxnSpPr/>
                <p:nvPr/>
              </p:nvCxnSpPr>
              <p:spPr bwMode="auto">
                <a:xfrm>
                  <a:off x="4319984" y="3168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440" name="直接连接符 439">
                  <a:extLst>
                    <a:ext uri="{FF2B5EF4-FFF2-40B4-BE49-F238E27FC236}">
                      <a16:creationId xmlns:a16="http://schemas.microsoft.com/office/drawing/2014/main" id="{F0AA4EB6-96A1-4065-9115-394112323D2D}"/>
                    </a:ext>
                  </a:extLst>
                </p:cNvPr>
                <p:cNvCxnSpPr/>
                <p:nvPr/>
              </p:nvCxnSpPr>
              <p:spPr bwMode="auto">
                <a:xfrm>
                  <a:off x="4499992" y="3168000"/>
                  <a:ext cx="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sp>
              <p:nvSpPr>
                <p:cNvPr id="443" name="Text Box 240">
                  <a:extLst>
                    <a:ext uri="{FF2B5EF4-FFF2-40B4-BE49-F238E27FC236}">
                      <a16:creationId xmlns:a16="http://schemas.microsoft.com/office/drawing/2014/main" id="{22686BC8-5434-46F0-AA7C-B5BE62040E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000" y="2736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44" name="Text Box 240">
                  <a:extLst>
                    <a:ext uri="{FF2B5EF4-FFF2-40B4-BE49-F238E27FC236}">
                      <a16:creationId xmlns:a16="http://schemas.microsoft.com/office/drawing/2014/main" id="{A5F653A2-7F04-41C2-97D4-2F210E0EC5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8000" y="2736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45" name="Text Box 240">
                  <a:extLst>
                    <a:ext uri="{FF2B5EF4-FFF2-40B4-BE49-F238E27FC236}">
                      <a16:creationId xmlns:a16="http://schemas.microsoft.com/office/drawing/2014/main" id="{56733E7D-18D0-4449-B06B-B3C2207A21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88000" y="2736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46" name="Text Box 240">
                  <a:extLst>
                    <a:ext uri="{FF2B5EF4-FFF2-40B4-BE49-F238E27FC236}">
                      <a16:creationId xmlns:a16="http://schemas.microsoft.com/office/drawing/2014/main" id="{4E1A42D7-EA1C-45FA-9649-524AB63F00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68000" y="2736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47" name="Text Box 240">
                  <a:extLst>
                    <a:ext uri="{FF2B5EF4-FFF2-40B4-BE49-F238E27FC236}">
                      <a16:creationId xmlns:a16="http://schemas.microsoft.com/office/drawing/2014/main" id="{D7D7C62E-4E73-4772-9F01-6FC186D25D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8000" y="2736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48" name="Text Box 240">
                  <a:extLst>
                    <a:ext uri="{FF2B5EF4-FFF2-40B4-BE49-F238E27FC236}">
                      <a16:creationId xmlns:a16="http://schemas.microsoft.com/office/drawing/2014/main" id="{AAA0F380-4537-4B52-89E8-527C97C336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8000" y="2736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49" name="Text Box 240">
                  <a:extLst>
                    <a:ext uri="{FF2B5EF4-FFF2-40B4-BE49-F238E27FC236}">
                      <a16:creationId xmlns:a16="http://schemas.microsoft.com/office/drawing/2014/main" id="{33BE3FFE-064D-4613-BE8B-B420E45128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08000" y="2736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50" name="Text Box 240">
                  <a:extLst>
                    <a:ext uri="{FF2B5EF4-FFF2-40B4-BE49-F238E27FC236}">
                      <a16:creationId xmlns:a16="http://schemas.microsoft.com/office/drawing/2014/main" id="{745F42B4-0A58-4D78-B6CA-A0A0E2A7D4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8000" y="2736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51" name="Text Box 240">
                  <a:extLst>
                    <a:ext uri="{FF2B5EF4-FFF2-40B4-BE49-F238E27FC236}">
                      <a16:creationId xmlns:a16="http://schemas.microsoft.com/office/drawing/2014/main" id="{B7D8315F-5309-464D-8EE8-182FDF085D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68000" y="2736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52" name="Text Box 240">
                  <a:extLst>
                    <a:ext uri="{FF2B5EF4-FFF2-40B4-BE49-F238E27FC236}">
                      <a16:creationId xmlns:a16="http://schemas.microsoft.com/office/drawing/2014/main" id="{33657CA9-9ADF-4154-ABC5-B274002CF2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48000" y="2736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53" name="Text Box 240">
                  <a:extLst>
                    <a:ext uri="{FF2B5EF4-FFF2-40B4-BE49-F238E27FC236}">
                      <a16:creationId xmlns:a16="http://schemas.microsoft.com/office/drawing/2014/main" id="{C9381DCF-496D-4BB1-A1A3-08E15A3C26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28000" y="2736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54" name="Text Box 240">
                  <a:extLst>
                    <a:ext uri="{FF2B5EF4-FFF2-40B4-BE49-F238E27FC236}">
                      <a16:creationId xmlns:a16="http://schemas.microsoft.com/office/drawing/2014/main" id="{ECCCF5D9-4D5D-4A6A-8EE0-1C6BDCEC4A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8000" y="2736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55" name="Text Box 240">
                  <a:extLst>
                    <a:ext uri="{FF2B5EF4-FFF2-40B4-BE49-F238E27FC236}">
                      <a16:creationId xmlns:a16="http://schemas.microsoft.com/office/drawing/2014/main" id="{9A84A221-EAFB-4DE1-9D95-BD172DDAE8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000" y="2736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56" name="Text Box 240">
                  <a:extLst>
                    <a:ext uri="{FF2B5EF4-FFF2-40B4-BE49-F238E27FC236}">
                      <a16:creationId xmlns:a16="http://schemas.microsoft.com/office/drawing/2014/main" id="{6D1914EE-4633-4210-8DC0-CE883220D0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68000" y="2736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57" name="Text Box 240">
                  <a:extLst>
                    <a:ext uri="{FF2B5EF4-FFF2-40B4-BE49-F238E27FC236}">
                      <a16:creationId xmlns:a16="http://schemas.microsoft.com/office/drawing/2014/main" id="{D1B94A5E-7001-4ED3-88E8-916CC210D6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8000" y="2736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58" name="Text Box 240">
                  <a:extLst>
                    <a:ext uri="{FF2B5EF4-FFF2-40B4-BE49-F238E27FC236}">
                      <a16:creationId xmlns:a16="http://schemas.microsoft.com/office/drawing/2014/main" id="{A0E14B36-01C4-4D43-9D6A-5AEEB2CCE5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28000" y="2736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59" name="Text Box 240">
                  <a:extLst>
                    <a:ext uri="{FF2B5EF4-FFF2-40B4-BE49-F238E27FC236}">
                      <a16:creationId xmlns:a16="http://schemas.microsoft.com/office/drawing/2014/main" id="{0CE1D1BA-D397-4CDD-8C8A-50D84C80A8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000" y="3313656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60" name="Text Box 240">
                  <a:extLst>
                    <a:ext uri="{FF2B5EF4-FFF2-40B4-BE49-F238E27FC236}">
                      <a16:creationId xmlns:a16="http://schemas.microsoft.com/office/drawing/2014/main" id="{3666D722-FD88-4FEB-9CAC-5994367654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8000" y="3313656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61" name="Text Box 240">
                  <a:extLst>
                    <a:ext uri="{FF2B5EF4-FFF2-40B4-BE49-F238E27FC236}">
                      <a16:creationId xmlns:a16="http://schemas.microsoft.com/office/drawing/2014/main" id="{624A091D-0480-4BFC-B223-1274D8671C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88000" y="3313656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62" name="Text Box 240">
                  <a:extLst>
                    <a:ext uri="{FF2B5EF4-FFF2-40B4-BE49-F238E27FC236}">
                      <a16:creationId xmlns:a16="http://schemas.microsoft.com/office/drawing/2014/main" id="{4943D2E1-C8BF-4204-9DBE-FDC0E25420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68000" y="3313656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63" name="Text Box 240">
                  <a:extLst>
                    <a:ext uri="{FF2B5EF4-FFF2-40B4-BE49-F238E27FC236}">
                      <a16:creationId xmlns:a16="http://schemas.microsoft.com/office/drawing/2014/main" id="{C485A075-22D5-4541-93DA-6797C0D6BB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8000" y="3313656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64" name="Text Box 240">
                  <a:extLst>
                    <a:ext uri="{FF2B5EF4-FFF2-40B4-BE49-F238E27FC236}">
                      <a16:creationId xmlns:a16="http://schemas.microsoft.com/office/drawing/2014/main" id="{89B71845-2A79-4929-A24F-6F849EC01C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8000" y="3313656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65" name="Text Box 240">
                  <a:extLst>
                    <a:ext uri="{FF2B5EF4-FFF2-40B4-BE49-F238E27FC236}">
                      <a16:creationId xmlns:a16="http://schemas.microsoft.com/office/drawing/2014/main" id="{F22C0B15-8511-47BD-8351-D988366F7E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08000" y="3313656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66" name="Text Box 240">
                  <a:extLst>
                    <a:ext uri="{FF2B5EF4-FFF2-40B4-BE49-F238E27FC236}">
                      <a16:creationId xmlns:a16="http://schemas.microsoft.com/office/drawing/2014/main" id="{3EC34EFB-E6CE-42BF-BE07-1B9AC03DAC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8000" y="3313656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67" name="Text Box 240">
                  <a:extLst>
                    <a:ext uri="{FF2B5EF4-FFF2-40B4-BE49-F238E27FC236}">
                      <a16:creationId xmlns:a16="http://schemas.microsoft.com/office/drawing/2014/main" id="{FA02A14A-7266-48FC-B471-583078D0FD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68000" y="3313656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68" name="Text Box 240">
                  <a:extLst>
                    <a:ext uri="{FF2B5EF4-FFF2-40B4-BE49-F238E27FC236}">
                      <a16:creationId xmlns:a16="http://schemas.microsoft.com/office/drawing/2014/main" id="{CBC5B043-F220-4D0B-8AC8-13079404F2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48000" y="3313656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69" name="Text Box 240">
                  <a:extLst>
                    <a:ext uri="{FF2B5EF4-FFF2-40B4-BE49-F238E27FC236}">
                      <a16:creationId xmlns:a16="http://schemas.microsoft.com/office/drawing/2014/main" id="{EE140795-F72B-40AA-902F-08699055E3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28000" y="3313656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70" name="Text Box 240">
                  <a:extLst>
                    <a:ext uri="{FF2B5EF4-FFF2-40B4-BE49-F238E27FC236}">
                      <a16:creationId xmlns:a16="http://schemas.microsoft.com/office/drawing/2014/main" id="{4DE37D0F-F328-4B8F-A7DF-B27710B9B2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8000" y="3313656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71" name="Text Box 240">
                  <a:extLst>
                    <a:ext uri="{FF2B5EF4-FFF2-40B4-BE49-F238E27FC236}">
                      <a16:creationId xmlns:a16="http://schemas.microsoft.com/office/drawing/2014/main" id="{721BB874-824F-4627-A44C-7D5DE85C49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000" y="3313656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72" name="Text Box 240">
                  <a:extLst>
                    <a:ext uri="{FF2B5EF4-FFF2-40B4-BE49-F238E27FC236}">
                      <a16:creationId xmlns:a16="http://schemas.microsoft.com/office/drawing/2014/main" id="{6F1BA88E-DEA1-4A5C-BD36-3390E5FCF5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68000" y="3313656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73" name="Text Box 240">
                  <a:extLst>
                    <a:ext uri="{FF2B5EF4-FFF2-40B4-BE49-F238E27FC236}">
                      <a16:creationId xmlns:a16="http://schemas.microsoft.com/office/drawing/2014/main" id="{654DD0BA-8DB3-41CA-8501-568E80D907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8000" y="3313656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74" name="Text Box 240">
                  <a:extLst>
                    <a:ext uri="{FF2B5EF4-FFF2-40B4-BE49-F238E27FC236}">
                      <a16:creationId xmlns:a16="http://schemas.microsoft.com/office/drawing/2014/main" id="{BFAECCE8-CBCE-488F-9DB7-35E6A57B88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28000" y="3313656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75" name="Text Box 240">
                  <a:extLst>
                    <a:ext uri="{FF2B5EF4-FFF2-40B4-BE49-F238E27FC236}">
                      <a16:creationId xmlns:a16="http://schemas.microsoft.com/office/drawing/2014/main" id="{61F63397-1C8E-4A87-9725-86D59AA633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000" y="2484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76" name="Text Box 240">
                  <a:extLst>
                    <a:ext uri="{FF2B5EF4-FFF2-40B4-BE49-F238E27FC236}">
                      <a16:creationId xmlns:a16="http://schemas.microsoft.com/office/drawing/2014/main" id="{D3302A60-BF7E-4434-AAE2-05AB93CD6E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8000" y="2484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77" name="Text Box 240">
                  <a:extLst>
                    <a:ext uri="{FF2B5EF4-FFF2-40B4-BE49-F238E27FC236}">
                      <a16:creationId xmlns:a16="http://schemas.microsoft.com/office/drawing/2014/main" id="{10219A74-9C71-49A7-BFEB-A4E383234D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88000" y="2484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78" name="Text Box 240">
                  <a:extLst>
                    <a:ext uri="{FF2B5EF4-FFF2-40B4-BE49-F238E27FC236}">
                      <a16:creationId xmlns:a16="http://schemas.microsoft.com/office/drawing/2014/main" id="{D40E6897-FA9D-4AF4-A463-D54F862B57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68000" y="2484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79" name="Text Box 240">
                  <a:extLst>
                    <a:ext uri="{FF2B5EF4-FFF2-40B4-BE49-F238E27FC236}">
                      <a16:creationId xmlns:a16="http://schemas.microsoft.com/office/drawing/2014/main" id="{3B3DFE6D-ECAE-407C-98FF-7B388F9D7E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8000" y="2484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80" name="Text Box 240">
                  <a:extLst>
                    <a:ext uri="{FF2B5EF4-FFF2-40B4-BE49-F238E27FC236}">
                      <a16:creationId xmlns:a16="http://schemas.microsoft.com/office/drawing/2014/main" id="{94609785-0013-44E4-B2EE-B7B79A21C2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8000" y="2484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81" name="Text Box 240">
                  <a:extLst>
                    <a:ext uri="{FF2B5EF4-FFF2-40B4-BE49-F238E27FC236}">
                      <a16:creationId xmlns:a16="http://schemas.microsoft.com/office/drawing/2014/main" id="{EE5696B6-2539-40AF-A5AE-53BCE9042C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08000" y="2484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82" name="Text Box 240">
                  <a:extLst>
                    <a:ext uri="{FF2B5EF4-FFF2-40B4-BE49-F238E27FC236}">
                      <a16:creationId xmlns:a16="http://schemas.microsoft.com/office/drawing/2014/main" id="{3E75AD18-6547-493D-9487-44AE8DC4AD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8000" y="2484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83" name="Text Box 240">
                  <a:extLst>
                    <a:ext uri="{FF2B5EF4-FFF2-40B4-BE49-F238E27FC236}">
                      <a16:creationId xmlns:a16="http://schemas.microsoft.com/office/drawing/2014/main" id="{D2319467-1887-42F5-A880-3A5F5FE839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68000" y="2484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84" name="Text Box 240">
                  <a:extLst>
                    <a:ext uri="{FF2B5EF4-FFF2-40B4-BE49-F238E27FC236}">
                      <a16:creationId xmlns:a16="http://schemas.microsoft.com/office/drawing/2014/main" id="{0A706E90-8335-4B9C-8AA2-4641666FBA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48000" y="2484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85" name="Text Box 240">
                  <a:extLst>
                    <a:ext uri="{FF2B5EF4-FFF2-40B4-BE49-F238E27FC236}">
                      <a16:creationId xmlns:a16="http://schemas.microsoft.com/office/drawing/2014/main" id="{BB32F8B7-9BAB-467A-9E11-E0B28562A7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28000" y="2484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86" name="Text Box 240">
                  <a:extLst>
                    <a:ext uri="{FF2B5EF4-FFF2-40B4-BE49-F238E27FC236}">
                      <a16:creationId xmlns:a16="http://schemas.microsoft.com/office/drawing/2014/main" id="{1E179B1F-559D-4928-9395-DAAB5C2AAB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8000" y="2484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87" name="Text Box 240">
                  <a:extLst>
                    <a:ext uri="{FF2B5EF4-FFF2-40B4-BE49-F238E27FC236}">
                      <a16:creationId xmlns:a16="http://schemas.microsoft.com/office/drawing/2014/main" id="{128CCE69-CBF0-4518-B432-F37FFADEA0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000" y="2484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88" name="Text Box 240">
                  <a:extLst>
                    <a:ext uri="{FF2B5EF4-FFF2-40B4-BE49-F238E27FC236}">
                      <a16:creationId xmlns:a16="http://schemas.microsoft.com/office/drawing/2014/main" id="{BF952F96-A8F1-45EA-8AE8-7B2D7D9496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68000" y="2484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89" name="Text Box 240">
                  <a:extLst>
                    <a:ext uri="{FF2B5EF4-FFF2-40B4-BE49-F238E27FC236}">
                      <a16:creationId xmlns:a16="http://schemas.microsoft.com/office/drawing/2014/main" id="{5023B1CE-B85D-45F8-90F6-790188DB99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8000" y="2484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90" name="Text Box 240">
                  <a:extLst>
                    <a:ext uri="{FF2B5EF4-FFF2-40B4-BE49-F238E27FC236}">
                      <a16:creationId xmlns:a16="http://schemas.microsoft.com/office/drawing/2014/main" id="{A30F576B-8850-4A87-A569-7EDD80D944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28000" y="2484000"/>
                  <a:ext cx="180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91" name="Text Box 240">
                  <a:extLst>
                    <a:ext uri="{FF2B5EF4-FFF2-40B4-BE49-F238E27FC236}">
                      <a16:creationId xmlns:a16="http://schemas.microsoft.com/office/drawing/2014/main" id="{70064822-1E05-4980-AE93-06D5BC2D4C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000" y="3024000"/>
                  <a:ext cx="180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92" name="Text Box 240">
                  <a:extLst>
                    <a:ext uri="{FF2B5EF4-FFF2-40B4-BE49-F238E27FC236}">
                      <a16:creationId xmlns:a16="http://schemas.microsoft.com/office/drawing/2014/main" id="{7A4A6B8D-0B77-494E-B552-D4755CED98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8000" y="3024000"/>
                  <a:ext cx="180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93" name="Text Box 240">
                  <a:extLst>
                    <a:ext uri="{FF2B5EF4-FFF2-40B4-BE49-F238E27FC236}">
                      <a16:creationId xmlns:a16="http://schemas.microsoft.com/office/drawing/2014/main" id="{68746732-3F4F-4D84-BE00-BFC7BD555C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88000" y="3024000"/>
                  <a:ext cx="180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94" name="Text Box 240">
                  <a:extLst>
                    <a:ext uri="{FF2B5EF4-FFF2-40B4-BE49-F238E27FC236}">
                      <a16:creationId xmlns:a16="http://schemas.microsoft.com/office/drawing/2014/main" id="{9A1D09A1-EE51-4B61-833A-7CB8277819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68000" y="3024000"/>
                  <a:ext cx="180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95" name="Text Box 240">
                  <a:extLst>
                    <a:ext uri="{FF2B5EF4-FFF2-40B4-BE49-F238E27FC236}">
                      <a16:creationId xmlns:a16="http://schemas.microsoft.com/office/drawing/2014/main" id="{24D0DABB-B9CA-4161-B089-0B05C187E1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8000" y="3024000"/>
                  <a:ext cx="180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96" name="Text Box 240">
                  <a:extLst>
                    <a:ext uri="{FF2B5EF4-FFF2-40B4-BE49-F238E27FC236}">
                      <a16:creationId xmlns:a16="http://schemas.microsoft.com/office/drawing/2014/main" id="{543B9044-6339-4F42-935C-805276B4E0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8000" y="3024000"/>
                  <a:ext cx="180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97" name="Text Box 240">
                  <a:extLst>
                    <a:ext uri="{FF2B5EF4-FFF2-40B4-BE49-F238E27FC236}">
                      <a16:creationId xmlns:a16="http://schemas.microsoft.com/office/drawing/2014/main" id="{5D304E21-4FFD-4A31-8517-9CE4A2B23C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08000" y="3024000"/>
                  <a:ext cx="180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98" name="Text Box 240">
                  <a:extLst>
                    <a:ext uri="{FF2B5EF4-FFF2-40B4-BE49-F238E27FC236}">
                      <a16:creationId xmlns:a16="http://schemas.microsoft.com/office/drawing/2014/main" id="{E4F5CD3B-CC2B-4A71-A0E3-5FC50B371EC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8000" y="3024000"/>
                  <a:ext cx="180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99" name="Text Box 240">
                  <a:extLst>
                    <a:ext uri="{FF2B5EF4-FFF2-40B4-BE49-F238E27FC236}">
                      <a16:creationId xmlns:a16="http://schemas.microsoft.com/office/drawing/2014/main" id="{B9615D21-CAD0-4029-8C3E-C9E98126C0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68000" y="3024000"/>
                  <a:ext cx="180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00" name="Text Box 240">
                  <a:extLst>
                    <a:ext uri="{FF2B5EF4-FFF2-40B4-BE49-F238E27FC236}">
                      <a16:creationId xmlns:a16="http://schemas.microsoft.com/office/drawing/2014/main" id="{CE7337B3-9B14-43B5-835C-95613A8773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48000" y="3024000"/>
                  <a:ext cx="180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01" name="Text Box 240">
                  <a:extLst>
                    <a:ext uri="{FF2B5EF4-FFF2-40B4-BE49-F238E27FC236}">
                      <a16:creationId xmlns:a16="http://schemas.microsoft.com/office/drawing/2014/main" id="{014E51BE-C9CE-4358-A07F-C4AE4707C1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28000" y="3024000"/>
                  <a:ext cx="180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02" name="Text Box 240">
                  <a:extLst>
                    <a:ext uri="{FF2B5EF4-FFF2-40B4-BE49-F238E27FC236}">
                      <a16:creationId xmlns:a16="http://schemas.microsoft.com/office/drawing/2014/main" id="{A3F8D6E4-B04C-4CBE-80FF-95CBF73631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8000" y="3024000"/>
                  <a:ext cx="180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03" name="Text Box 240">
                  <a:extLst>
                    <a:ext uri="{FF2B5EF4-FFF2-40B4-BE49-F238E27FC236}">
                      <a16:creationId xmlns:a16="http://schemas.microsoft.com/office/drawing/2014/main" id="{C3864A31-22B4-45EA-ACE3-ABE165261F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000" y="3024000"/>
                  <a:ext cx="180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04" name="Text Box 240">
                  <a:extLst>
                    <a:ext uri="{FF2B5EF4-FFF2-40B4-BE49-F238E27FC236}">
                      <a16:creationId xmlns:a16="http://schemas.microsoft.com/office/drawing/2014/main" id="{A8E35964-26FA-4B2C-85F4-48EC548958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68000" y="3024000"/>
                  <a:ext cx="180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05" name="Text Box 240">
                  <a:extLst>
                    <a:ext uri="{FF2B5EF4-FFF2-40B4-BE49-F238E27FC236}">
                      <a16:creationId xmlns:a16="http://schemas.microsoft.com/office/drawing/2014/main" id="{E77E36A8-5FA9-42CE-8A96-C70D20AE09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8000" y="3024000"/>
                  <a:ext cx="180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506" name="Text Box 240">
                  <a:extLst>
                    <a:ext uri="{FF2B5EF4-FFF2-40B4-BE49-F238E27FC236}">
                      <a16:creationId xmlns:a16="http://schemas.microsoft.com/office/drawing/2014/main" id="{0276735E-89A0-4602-A6AB-1E2FFAE1C2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28000" y="3024000"/>
                  <a:ext cx="180000" cy="144000"/>
                </a:xfrm>
                <a:prstGeom prst="rect">
                  <a:avLst/>
                </a:prstGeom>
                <a:solidFill>
                  <a:srgbClr val="CC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cxnSp>
              <p:nvCxnSpPr>
                <p:cNvPr id="507" name="直接连接符 506">
                  <a:extLst>
                    <a:ext uri="{FF2B5EF4-FFF2-40B4-BE49-F238E27FC236}">
                      <a16:creationId xmlns:a16="http://schemas.microsoft.com/office/drawing/2014/main" id="{8C401321-017A-49CB-832B-513F8152B68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764000" y="2628000"/>
                  <a:ext cx="36000" cy="39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08" name="直接连接符 507">
                  <a:extLst>
                    <a:ext uri="{FF2B5EF4-FFF2-40B4-BE49-F238E27FC236}">
                      <a16:creationId xmlns:a16="http://schemas.microsoft.com/office/drawing/2014/main" id="{8BD145A7-38CF-4256-A167-541F433C534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836000" y="2880000"/>
                  <a:ext cx="36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09" name="直接连接符 508">
                  <a:extLst>
                    <a:ext uri="{FF2B5EF4-FFF2-40B4-BE49-F238E27FC236}">
                      <a16:creationId xmlns:a16="http://schemas.microsoft.com/office/drawing/2014/main" id="{92B99DC6-F023-446F-9F7B-1CC9A89C8DA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944000" y="2628000"/>
                  <a:ext cx="36000" cy="39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10" name="直接连接符 509">
                  <a:extLst>
                    <a:ext uri="{FF2B5EF4-FFF2-40B4-BE49-F238E27FC236}">
                      <a16:creationId xmlns:a16="http://schemas.microsoft.com/office/drawing/2014/main" id="{19361525-05BA-43A0-9E21-A9C5F9AEB2F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016000" y="2880000"/>
                  <a:ext cx="36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11" name="直接连接符 510">
                  <a:extLst>
                    <a:ext uri="{FF2B5EF4-FFF2-40B4-BE49-F238E27FC236}">
                      <a16:creationId xmlns:a16="http://schemas.microsoft.com/office/drawing/2014/main" id="{48EA7208-0363-408C-94CB-4580DFDA4DC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124000" y="2628000"/>
                  <a:ext cx="36000" cy="39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12" name="直接连接符 511">
                  <a:extLst>
                    <a:ext uri="{FF2B5EF4-FFF2-40B4-BE49-F238E27FC236}">
                      <a16:creationId xmlns:a16="http://schemas.microsoft.com/office/drawing/2014/main" id="{8DBF952D-E2E9-40CE-8675-E4E40A68EC8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196000" y="2880000"/>
                  <a:ext cx="36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13" name="直接连接符 512">
                  <a:extLst>
                    <a:ext uri="{FF2B5EF4-FFF2-40B4-BE49-F238E27FC236}">
                      <a16:creationId xmlns:a16="http://schemas.microsoft.com/office/drawing/2014/main" id="{7156CED3-8882-4136-991C-36E04015169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304000" y="2628000"/>
                  <a:ext cx="36000" cy="39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14" name="直接连接符 513">
                  <a:extLst>
                    <a:ext uri="{FF2B5EF4-FFF2-40B4-BE49-F238E27FC236}">
                      <a16:creationId xmlns:a16="http://schemas.microsoft.com/office/drawing/2014/main" id="{4E5CDB9E-D2D5-4A25-BE8E-DB2DAA56DC9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376000" y="2880000"/>
                  <a:ext cx="36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15" name="直接连接符 514">
                  <a:extLst>
                    <a:ext uri="{FF2B5EF4-FFF2-40B4-BE49-F238E27FC236}">
                      <a16:creationId xmlns:a16="http://schemas.microsoft.com/office/drawing/2014/main" id="{CE3E1F76-97E7-40AD-A4BF-5D3964394E7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484000" y="2628000"/>
                  <a:ext cx="36000" cy="39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16" name="直接连接符 515">
                  <a:extLst>
                    <a:ext uri="{FF2B5EF4-FFF2-40B4-BE49-F238E27FC236}">
                      <a16:creationId xmlns:a16="http://schemas.microsoft.com/office/drawing/2014/main" id="{80E17E59-9183-4E72-B44E-49B8E8A5817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556000" y="2880000"/>
                  <a:ext cx="36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17" name="直接连接符 516">
                  <a:extLst>
                    <a:ext uri="{FF2B5EF4-FFF2-40B4-BE49-F238E27FC236}">
                      <a16:creationId xmlns:a16="http://schemas.microsoft.com/office/drawing/2014/main" id="{9427C7EC-5C6A-4393-B50C-1BD6A1D38B0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664000" y="2628000"/>
                  <a:ext cx="36000" cy="39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18" name="直接连接符 517">
                  <a:extLst>
                    <a:ext uri="{FF2B5EF4-FFF2-40B4-BE49-F238E27FC236}">
                      <a16:creationId xmlns:a16="http://schemas.microsoft.com/office/drawing/2014/main" id="{A7AAC64A-F3C0-4FC5-87EC-D6EC828D91A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736000" y="2880000"/>
                  <a:ext cx="36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19" name="直接连接符 518">
                  <a:extLst>
                    <a:ext uri="{FF2B5EF4-FFF2-40B4-BE49-F238E27FC236}">
                      <a16:creationId xmlns:a16="http://schemas.microsoft.com/office/drawing/2014/main" id="{D4F53F61-C5A5-4BF8-9866-BC63899FE85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844000" y="2628000"/>
                  <a:ext cx="36000" cy="39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20" name="直接连接符 519">
                  <a:extLst>
                    <a:ext uri="{FF2B5EF4-FFF2-40B4-BE49-F238E27FC236}">
                      <a16:creationId xmlns:a16="http://schemas.microsoft.com/office/drawing/2014/main" id="{7C7ECD0B-C1FA-4B45-89C7-C14D9D26F60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2916000" y="2880000"/>
                  <a:ext cx="36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21" name="直接连接符 520">
                  <a:extLst>
                    <a:ext uri="{FF2B5EF4-FFF2-40B4-BE49-F238E27FC236}">
                      <a16:creationId xmlns:a16="http://schemas.microsoft.com/office/drawing/2014/main" id="{318D1D10-2018-45AB-A140-BC8663697C5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024000" y="2628000"/>
                  <a:ext cx="36000" cy="39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22" name="直接连接符 521">
                  <a:extLst>
                    <a:ext uri="{FF2B5EF4-FFF2-40B4-BE49-F238E27FC236}">
                      <a16:creationId xmlns:a16="http://schemas.microsoft.com/office/drawing/2014/main" id="{B6A25596-53B9-4C26-AE71-8CAC97887B8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096000" y="2880000"/>
                  <a:ext cx="36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23" name="直接连接符 522">
                  <a:extLst>
                    <a:ext uri="{FF2B5EF4-FFF2-40B4-BE49-F238E27FC236}">
                      <a16:creationId xmlns:a16="http://schemas.microsoft.com/office/drawing/2014/main" id="{54259E58-B45F-4CDC-8B02-7764D1A9796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204000" y="2628000"/>
                  <a:ext cx="36000" cy="39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24" name="直接连接符 523">
                  <a:extLst>
                    <a:ext uri="{FF2B5EF4-FFF2-40B4-BE49-F238E27FC236}">
                      <a16:creationId xmlns:a16="http://schemas.microsoft.com/office/drawing/2014/main" id="{85D2A309-E043-47A5-8219-AF47568B061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276000" y="2880000"/>
                  <a:ext cx="36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25" name="直接连接符 524">
                  <a:extLst>
                    <a:ext uri="{FF2B5EF4-FFF2-40B4-BE49-F238E27FC236}">
                      <a16:creationId xmlns:a16="http://schemas.microsoft.com/office/drawing/2014/main" id="{825165B2-CC92-48F5-B6BD-5234565956D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384000" y="2628000"/>
                  <a:ext cx="36000" cy="39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26" name="直接连接符 525">
                  <a:extLst>
                    <a:ext uri="{FF2B5EF4-FFF2-40B4-BE49-F238E27FC236}">
                      <a16:creationId xmlns:a16="http://schemas.microsoft.com/office/drawing/2014/main" id="{57918F3D-163F-42AA-A671-FD23BBA6744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456000" y="2880000"/>
                  <a:ext cx="36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27" name="直接连接符 526">
                  <a:extLst>
                    <a:ext uri="{FF2B5EF4-FFF2-40B4-BE49-F238E27FC236}">
                      <a16:creationId xmlns:a16="http://schemas.microsoft.com/office/drawing/2014/main" id="{04182459-EF6F-4695-812B-B049CA24095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564000" y="2628000"/>
                  <a:ext cx="36000" cy="39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28" name="直接连接符 527">
                  <a:extLst>
                    <a:ext uri="{FF2B5EF4-FFF2-40B4-BE49-F238E27FC236}">
                      <a16:creationId xmlns:a16="http://schemas.microsoft.com/office/drawing/2014/main" id="{473D56BC-87B6-4EAC-ABA2-8AF87D24CE7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636000" y="2880000"/>
                  <a:ext cx="36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29" name="直接连接符 528">
                  <a:extLst>
                    <a:ext uri="{FF2B5EF4-FFF2-40B4-BE49-F238E27FC236}">
                      <a16:creationId xmlns:a16="http://schemas.microsoft.com/office/drawing/2014/main" id="{82392CCB-03F4-4175-BA46-14DC9753A49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744000" y="2628000"/>
                  <a:ext cx="36000" cy="39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30" name="直接连接符 529">
                  <a:extLst>
                    <a:ext uri="{FF2B5EF4-FFF2-40B4-BE49-F238E27FC236}">
                      <a16:creationId xmlns:a16="http://schemas.microsoft.com/office/drawing/2014/main" id="{EBDD508C-387C-4F6B-8360-A591729C173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816000" y="2880000"/>
                  <a:ext cx="36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31" name="直接连接符 530">
                  <a:extLst>
                    <a:ext uri="{FF2B5EF4-FFF2-40B4-BE49-F238E27FC236}">
                      <a16:creationId xmlns:a16="http://schemas.microsoft.com/office/drawing/2014/main" id="{506B576D-4D9F-4E73-8139-328265F95A8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924000" y="2628000"/>
                  <a:ext cx="36000" cy="39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32" name="直接连接符 531">
                  <a:extLst>
                    <a:ext uri="{FF2B5EF4-FFF2-40B4-BE49-F238E27FC236}">
                      <a16:creationId xmlns:a16="http://schemas.microsoft.com/office/drawing/2014/main" id="{60688F08-3A04-44EF-A284-EB0E998952F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996000" y="2880000"/>
                  <a:ext cx="36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33" name="直接连接符 532">
                  <a:extLst>
                    <a:ext uri="{FF2B5EF4-FFF2-40B4-BE49-F238E27FC236}">
                      <a16:creationId xmlns:a16="http://schemas.microsoft.com/office/drawing/2014/main" id="{1B3023F6-2B3D-4228-AD39-C269C4FFE64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104000" y="2628000"/>
                  <a:ext cx="36000" cy="39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34" name="直接连接符 533">
                  <a:extLst>
                    <a:ext uri="{FF2B5EF4-FFF2-40B4-BE49-F238E27FC236}">
                      <a16:creationId xmlns:a16="http://schemas.microsoft.com/office/drawing/2014/main" id="{C423C918-7F98-462E-98BC-A6635F8E415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4176000" y="2880000"/>
                  <a:ext cx="36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35" name="直接连接符 534">
                  <a:extLst>
                    <a:ext uri="{FF2B5EF4-FFF2-40B4-BE49-F238E27FC236}">
                      <a16:creationId xmlns:a16="http://schemas.microsoft.com/office/drawing/2014/main" id="{4E589DB4-30B9-4975-9A2B-696B06AE2B4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284000" y="2628000"/>
                  <a:ext cx="36000" cy="39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36" name="直接连接符 535">
                  <a:extLst>
                    <a:ext uri="{FF2B5EF4-FFF2-40B4-BE49-F238E27FC236}">
                      <a16:creationId xmlns:a16="http://schemas.microsoft.com/office/drawing/2014/main" id="{CC29954E-35AF-4ACA-8823-1F1C2B895D2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4356000" y="2880000"/>
                  <a:ext cx="36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37" name="直接连接符 536">
                  <a:extLst>
                    <a:ext uri="{FF2B5EF4-FFF2-40B4-BE49-F238E27FC236}">
                      <a16:creationId xmlns:a16="http://schemas.microsoft.com/office/drawing/2014/main" id="{DD03BDA6-15DA-4945-80FA-DBFCA38776B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464000" y="2628000"/>
                  <a:ext cx="36000" cy="396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538" name="直接连接符 537">
                  <a:extLst>
                    <a:ext uri="{FF2B5EF4-FFF2-40B4-BE49-F238E27FC236}">
                      <a16:creationId xmlns:a16="http://schemas.microsoft.com/office/drawing/2014/main" id="{86C05AE5-58FF-49D3-BE7D-FDF72F9C0B1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4536000" y="2880000"/>
                  <a:ext cx="36000" cy="14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sp>
              <p:nvSpPr>
                <p:cNvPr id="539" name="Text Box 240">
                  <a:extLst>
                    <a:ext uri="{FF2B5EF4-FFF2-40B4-BE49-F238E27FC236}">
                      <a16:creationId xmlns:a16="http://schemas.microsoft.com/office/drawing/2014/main" id="{25227E87-1E51-41E9-982E-0CA303D487D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000" y="2700000"/>
                  <a:ext cx="432000" cy="1800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</p:spPr>
              <p:txBody>
                <a:bodyPr wrap="none" lIns="18000" tIns="10800" rIns="18000" bIns="10800" anchor="ctr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dirty="0">
                      <a:latin typeface="+mn-ea"/>
                      <a:ea typeface="+mn-ea"/>
                    </a:rPr>
                    <a:t>ymm3</a:t>
                  </a:r>
                </a:p>
              </p:txBody>
            </p:sp>
          </p:grpSp>
        </p:grpSp>
        <p:grpSp>
          <p:nvGrpSpPr>
            <p:cNvPr id="385" name="组合 384">
              <a:extLst>
                <a:ext uri="{FF2B5EF4-FFF2-40B4-BE49-F238E27FC236}">
                  <a16:creationId xmlns:a16="http://schemas.microsoft.com/office/drawing/2014/main" id="{F4F3750B-9163-4199-9F9C-5707A9164A82}"/>
                </a:ext>
              </a:extLst>
            </p:cNvPr>
            <p:cNvGrpSpPr/>
            <p:nvPr/>
          </p:nvGrpSpPr>
          <p:grpSpPr>
            <a:xfrm>
              <a:off x="1656064" y="3357144"/>
              <a:ext cx="2736000" cy="1297656"/>
              <a:chOff x="5472000" y="2448000"/>
              <a:chExt cx="2736000" cy="1297656"/>
            </a:xfrm>
          </p:grpSpPr>
          <p:sp>
            <p:nvSpPr>
              <p:cNvPr id="386" name="Text Box 240">
                <a:extLst>
                  <a:ext uri="{FF2B5EF4-FFF2-40B4-BE49-F238E27FC236}">
                    <a16:creationId xmlns:a16="http://schemas.microsoft.com/office/drawing/2014/main" id="{E1D7B968-C011-4E01-B033-5F18433788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4128" y="3493656"/>
                <a:ext cx="2448000" cy="25200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功能：</a:t>
                </a:r>
                <a:r>
                  <a:rPr lang="en-US" altLang="zh-CN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ymm1[</a:t>
                </a:r>
                <a:r>
                  <a:rPr lang="en-US" altLang="zh-CN" sz="1600" b="1" dirty="0" err="1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]</a:t>
                </a:r>
                <a:r>
                  <a:rPr lang="zh-CN" altLang="en-US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1600" b="1" dirty="0">
                    <a:solidFill>
                      <a:srgbClr val="121212"/>
                    </a:solidFill>
                    <a:latin typeface="+mn-ea"/>
                    <a:cs typeface="Times New Roman" panose="02020603050405020304" pitchFamily="18" charset="0"/>
                  </a:rPr>
                  <a:t>ymm2[0]</a:t>
                </a:r>
                <a:endParaRPr lang="en-US" altLang="zh-CN" sz="16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387" name="组合 386">
                <a:extLst>
                  <a:ext uri="{FF2B5EF4-FFF2-40B4-BE49-F238E27FC236}">
                    <a16:creationId xmlns:a16="http://schemas.microsoft.com/office/drawing/2014/main" id="{33829FD7-780F-41EA-8ADD-A7F2C84FA4DA}"/>
                  </a:ext>
                </a:extLst>
              </p:cNvPr>
              <p:cNvGrpSpPr/>
              <p:nvPr/>
            </p:nvGrpSpPr>
            <p:grpSpPr>
              <a:xfrm>
                <a:off x="5472000" y="2448000"/>
                <a:ext cx="2736000" cy="1009656"/>
                <a:chOff x="5472000" y="2448000"/>
                <a:chExt cx="2736000" cy="1009656"/>
              </a:xfrm>
            </p:grpSpPr>
            <p:sp>
              <p:nvSpPr>
                <p:cNvPr id="388" name="Text Box 240">
                  <a:extLst>
                    <a:ext uri="{FF2B5EF4-FFF2-40B4-BE49-F238E27FC236}">
                      <a16:creationId xmlns:a16="http://schemas.microsoft.com/office/drawing/2014/main" id="{251B0F66-EE32-46B1-974F-9F34D2EB7B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72000" y="2448000"/>
                  <a:ext cx="432000" cy="1800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</p:spPr>
              <p:txBody>
                <a:bodyPr wrap="none" lIns="18000" tIns="10800" rIns="18000" bIns="10800" anchor="ctr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dirty="0">
                      <a:latin typeface="+mn-ea"/>
                      <a:ea typeface="+mn-ea"/>
                    </a:rPr>
                    <a:t>ymm2</a:t>
                  </a:r>
                </a:p>
              </p:txBody>
            </p:sp>
            <p:sp>
              <p:nvSpPr>
                <p:cNvPr id="389" name="Text Box 240">
                  <a:extLst>
                    <a:ext uri="{FF2B5EF4-FFF2-40B4-BE49-F238E27FC236}">
                      <a16:creationId xmlns:a16="http://schemas.microsoft.com/office/drawing/2014/main" id="{7E4F7D4F-B13E-46B1-B417-467B077207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72000" y="3277656"/>
                  <a:ext cx="432000" cy="1800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</a:ln>
                <a:effectLst/>
              </p:spPr>
              <p:txBody>
                <a:bodyPr wrap="none" lIns="18000" tIns="10800" rIns="18000" bIns="10800" anchor="ctr" anchorCtr="0"/>
                <a:lstStyle/>
                <a:p>
                  <a:pPr>
                    <a:lnSpc>
                      <a:spcPct val="90000"/>
                    </a:lnSpc>
                  </a:pPr>
                  <a:r>
                    <a:rPr lang="en-US" altLang="zh-CN" sz="1400" b="1" dirty="0">
                      <a:latin typeface="+mn-ea"/>
                      <a:ea typeface="+mn-ea"/>
                    </a:rPr>
                    <a:t>ymm1</a:t>
                  </a:r>
                </a:p>
              </p:txBody>
            </p:sp>
            <p:cxnSp>
              <p:nvCxnSpPr>
                <p:cNvPr id="390" name="直接连接符 389">
                  <a:extLst>
                    <a:ext uri="{FF2B5EF4-FFF2-40B4-BE49-F238E27FC236}">
                      <a16:creationId xmlns:a16="http://schemas.microsoft.com/office/drawing/2014/main" id="{7A1A3153-5B06-4C1C-881D-3A79F068618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976000" y="2628000"/>
                  <a:ext cx="2160000" cy="68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91" name="直接连接符 390">
                  <a:extLst>
                    <a:ext uri="{FF2B5EF4-FFF2-40B4-BE49-F238E27FC236}">
                      <a16:creationId xmlns:a16="http://schemas.microsoft.com/office/drawing/2014/main" id="{A87851EF-6043-46A5-89C0-90C1D24C19F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6552000" y="2628000"/>
                  <a:ext cx="1584000" cy="68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92" name="直接连接符 391">
                  <a:extLst>
                    <a:ext uri="{FF2B5EF4-FFF2-40B4-BE49-F238E27FC236}">
                      <a16:creationId xmlns:a16="http://schemas.microsoft.com/office/drawing/2014/main" id="{6CAFD8AC-5270-45A1-871F-A1987B434E0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6840000" y="2628000"/>
                  <a:ext cx="1296000" cy="68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93" name="直接连接符 392">
                  <a:extLst>
                    <a:ext uri="{FF2B5EF4-FFF2-40B4-BE49-F238E27FC236}">
                      <a16:creationId xmlns:a16="http://schemas.microsoft.com/office/drawing/2014/main" id="{9DDA9414-6912-4F60-A7D3-BC92CE6065A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6264000" y="2628000"/>
                  <a:ext cx="1872000" cy="68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94" name="直接连接符 393">
                  <a:extLst>
                    <a:ext uri="{FF2B5EF4-FFF2-40B4-BE49-F238E27FC236}">
                      <a16:creationId xmlns:a16="http://schemas.microsoft.com/office/drawing/2014/main" id="{6FCBD93C-ED39-4F64-AB31-D7C47FEC5DD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7128000" y="2628000"/>
                  <a:ext cx="1008000" cy="68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95" name="直接连接符 394">
                  <a:extLst>
                    <a:ext uri="{FF2B5EF4-FFF2-40B4-BE49-F238E27FC236}">
                      <a16:creationId xmlns:a16="http://schemas.microsoft.com/office/drawing/2014/main" id="{DCC455C0-7176-41F8-A212-09A4FD26987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7416000" y="2628000"/>
                  <a:ext cx="720000" cy="68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96" name="直接连接符 395">
                  <a:extLst>
                    <a:ext uri="{FF2B5EF4-FFF2-40B4-BE49-F238E27FC236}">
                      <a16:creationId xmlns:a16="http://schemas.microsoft.com/office/drawing/2014/main" id="{55CABE04-4846-48C5-A061-FDB48A4184A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7992000" y="2628000"/>
                  <a:ext cx="144000" cy="68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97" name="直接连接符 396">
                  <a:extLst>
                    <a:ext uri="{FF2B5EF4-FFF2-40B4-BE49-F238E27FC236}">
                      <a16:creationId xmlns:a16="http://schemas.microsoft.com/office/drawing/2014/main" id="{2FE6532E-0816-43B4-8D5C-975FB93D9F61}"/>
                    </a:ext>
                  </a:extLst>
                </p:cNvPr>
                <p:cNvCxnSpPr/>
                <p:nvPr/>
              </p:nvCxnSpPr>
              <p:spPr bwMode="auto">
                <a:xfrm>
                  <a:off x="8135968" y="2628000"/>
                  <a:ext cx="0" cy="68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cxnSp>
              <p:nvCxnSpPr>
                <p:cNvPr id="398" name="直接连接符 397">
                  <a:extLst>
                    <a:ext uri="{FF2B5EF4-FFF2-40B4-BE49-F238E27FC236}">
                      <a16:creationId xmlns:a16="http://schemas.microsoft.com/office/drawing/2014/main" id="{77FB5D3C-9A39-4A10-BC31-22C3A5A029A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7704000" y="2628000"/>
                  <a:ext cx="431968" cy="68400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sm" len="sm"/>
                </a:ln>
                <a:effectLst/>
              </p:spPr>
            </p:cxnSp>
            <p:grpSp>
              <p:nvGrpSpPr>
                <p:cNvPr id="401" name="组合 400">
                  <a:extLst>
                    <a:ext uri="{FF2B5EF4-FFF2-40B4-BE49-F238E27FC236}">
                      <a16:creationId xmlns:a16="http://schemas.microsoft.com/office/drawing/2014/main" id="{B302A495-5A83-4A83-AE15-9D936F9122C3}"/>
                    </a:ext>
                  </a:extLst>
                </p:cNvPr>
                <p:cNvGrpSpPr/>
                <p:nvPr/>
              </p:nvGrpSpPr>
              <p:grpSpPr>
                <a:xfrm>
                  <a:off x="5904000" y="3313656"/>
                  <a:ext cx="2304000" cy="144000"/>
                  <a:chOff x="5904000" y="3313656"/>
                  <a:chExt cx="2880000" cy="144000"/>
                </a:xfrm>
              </p:grpSpPr>
              <p:sp>
                <p:nvSpPr>
                  <p:cNvPr id="404" name="Text Box 240">
                    <a:extLst>
                      <a:ext uri="{FF2B5EF4-FFF2-40B4-BE49-F238E27FC236}">
                        <a16:creationId xmlns:a16="http://schemas.microsoft.com/office/drawing/2014/main" id="{6ED9F336-B21B-475F-9F4E-BFDD634D8BA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04000" y="3313656"/>
                    <a:ext cx="180000" cy="144000"/>
                  </a:xfrm>
                  <a:prstGeom prst="rect">
                    <a:avLst/>
                  </a:prstGeom>
                  <a:solidFill>
                    <a:srgbClr val="99CCFF">
                      <a:alpha val="80000"/>
                    </a:srgbClr>
                  </a:solidFill>
                  <a:ln w="1270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lIns="0" tIns="0" rIns="0" bIns="0" anchor="ctr" anchorCtr="0"/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 altLang="zh-CN" sz="1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405" name="Text Box 240">
                    <a:extLst>
                      <a:ext uri="{FF2B5EF4-FFF2-40B4-BE49-F238E27FC236}">
                        <a16:creationId xmlns:a16="http://schemas.microsoft.com/office/drawing/2014/main" id="{CB60FC02-4095-4BF8-AD4D-58E57A88BB2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84000" y="3313656"/>
                    <a:ext cx="180000" cy="144000"/>
                  </a:xfrm>
                  <a:prstGeom prst="rect">
                    <a:avLst/>
                  </a:prstGeom>
                  <a:solidFill>
                    <a:srgbClr val="99CCFF">
                      <a:alpha val="80000"/>
                    </a:srgbClr>
                  </a:solidFill>
                  <a:ln w="1270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lIns="0" tIns="0" rIns="0" bIns="0" anchor="ctr" anchorCtr="0"/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 altLang="zh-CN" sz="1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406" name="Text Box 240">
                    <a:extLst>
                      <a:ext uri="{FF2B5EF4-FFF2-40B4-BE49-F238E27FC236}">
                        <a16:creationId xmlns:a16="http://schemas.microsoft.com/office/drawing/2014/main" id="{CE98D6AE-14F1-4E00-AF12-4892C141B39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64000" y="3313656"/>
                    <a:ext cx="180000" cy="144000"/>
                  </a:xfrm>
                  <a:prstGeom prst="rect">
                    <a:avLst/>
                  </a:prstGeom>
                  <a:solidFill>
                    <a:srgbClr val="99CCFF">
                      <a:alpha val="80000"/>
                    </a:srgbClr>
                  </a:solidFill>
                  <a:ln w="1270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lIns="0" tIns="0" rIns="0" bIns="0" anchor="ctr" anchorCtr="0"/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 altLang="zh-CN" sz="1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407" name="Text Box 240">
                    <a:extLst>
                      <a:ext uri="{FF2B5EF4-FFF2-40B4-BE49-F238E27FC236}">
                        <a16:creationId xmlns:a16="http://schemas.microsoft.com/office/drawing/2014/main" id="{EDE02ACA-9669-479B-B09B-0706F0C0C9D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44000" y="3313656"/>
                    <a:ext cx="180000" cy="144000"/>
                  </a:xfrm>
                  <a:prstGeom prst="rect">
                    <a:avLst/>
                  </a:prstGeom>
                  <a:solidFill>
                    <a:srgbClr val="99CCFF">
                      <a:alpha val="80000"/>
                    </a:srgbClr>
                  </a:solidFill>
                  <a:ln w="1270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lIns="0" tIns="0" rIns="0" bIns="0" anchor="ctr" anchorCtr="0"/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 altLang="zh-CN" sz="1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408" name="Text Box 240">
                    <a:extLst>
                      <a:ext uri="{FF2B5EF4-FFF2-40B4-BE49-F238E27FC236}">
                        <a16:creationId xmlns:a16="http://schemas.microsoft.com/office/drawing/2014/main" id="{94B0ECD6-B62C-42F5-83C2-ADF35A35F04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4000" y="3313656"/>
                    <a:ext cx="180000" cy="144000"/>
                  </a:xfrm>
                  <a:prstGeom prst="rect">
                    <a:avLst/>
                  </a:prstGeom>
                  <a:solidFill>
                    <a:srgbClr val="99CCFF">
                      <a:alpha val="80000"/>
                    </a:srgbClr>
                  </a:solidFill>
                  <a:ln w="1270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lIns="0" tIns="0" rIns="0" bIns="0" anchor="ctr" anchorCtr="0"/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 altLang="zh-CN" sz="1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409" name="Text Box 240">
                    <a:extLst>
                      <a:ext uri="{FF2B5EF4-FFF2-40B4-BE49-F238E27FC236}">
                        <a16:creationId xmlns:a16="http://schemas.microsoft.com/office/drawing/2014/main" id="{10AD9537-0650-4ADA-BA0C-B6079AF5C05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04000" y="3313656"/>
                    <a:ext cx="180000" cy="144000"/>
                  </a:xfrm>
                  <a:prstGeom prst="rect">
                    <a:avLst/>
                  </a:prstGeom>
                  <a:solidFill>
                    <a:srgbClr val="99CCFF">
                      <a:alpha val="80000"/>
                    </a:srgbClr>
                  </a:solidFill>
                  <a:ln w="1270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lIns="0" tIns="0" rIns="0" bIns="0" anchor="ctr" anchorCtr="0"/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 altLang="zh-CN" sz="1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410" name="Text Box 240">
                    <a:extLst>
                      <a:ext uri="{FF2B5EF4-FFF2-40B4-BE49-F238E27FC236}">
                        <a16:creationId xmlns:a16="http://schemas.microsoft.com/office/drawing/2014/main" id="{F5B1BCFF-6B6C-4700-B8F9-BB99D3EBB40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84000" y="3313656"/>
                    <a:ext cx="180000" cy="144000"/>
                  </a:xfrm>
                  <a:prstGeom prst="rect">
                    <a:avLst/>
                  </a:prstGeom>
                  <a:solidFill>
                    <a:srgbClr val="99CCFF">
                      <a:alpha val="80000"/>
                    </a:srgbClr>
                  </a:solidFill>
                  <a:ln w="1270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lIns="0" tIns="0" rIns="0" bIns="0" anchor="ctr" anchorCtr="0"/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 altLang="zh-CN" sz="1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411" name="Text Box 240">
                    <a:extLst>
                      <a:ext uri="{FF2B5EF4-FFF2-40B4-BE49-F238E27FC236}">
                        <a16:creationId xmlns:a16="http://schemas.microsoft.com/office/drawing/2014/main" id="{9E5518FB-42C7-4D22-AF90-C5EB18A7C2A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64000" y="3313656"/>
                    <a:ext cx="180000" cy="144000"/>
                  </a:xfrm>
                  <a:prstGeom prst="rect">
                    <a:avLst/>
                  </a:prstGeom>
                  <a:solidFill>
                    <a:srgbClr val="99CCFF">
                      <a:alpha val="80000"/>
                    </a:srgbClr>
                  </a:solidFill>
                  <a:ln w="1270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lIns="0" tIns="0" rIns="0" bIns="0" anchor="ctr" anchorCtr="0"/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 altLang="zh-CN" sz="1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412" name="Text Box 240">
                    <a:extLst>
                      <a:ext uri="{FF2B5EF4-FFF2-40B4-BE49-F238E27FC236}">
                        <a16:creationId xmlns:a16="http://schemas.microsoft.com/office/drawing/2014/main" id="{3BEC945E-24A5-4EDE-B009-5D871C01FE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44000" y="3313656"/>
                    <a:ext cx="180000" cy="144000"/>
                  </a:xfrm>
                  <a:prstGeom prst="rect">
                    <a:avLst/>
                  </a:prstGeom>
                  <a:solidFill>
                    <a:srgbClr val="99CCFF">
                      <a:alpha val="80000"/>
                    </a:srgbClr>
                  </a:solidFill>
                  <a:ln w="1270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lIns="0" tIns="0" rIns="0" bIns="0" anchor="ctr" anchorCtr="0"/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 altLang="zh-CN" sz="1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413" name="Text Box 240">
                    <a:extLst>
                      <a:ext uri="{FF2B5EF4-FFF2-40B4-BE49-F238E27FC236}">
                        <a16:creationId xmlns:a16="http://schemas.microsoft.com/office/drawing/2014/main" id="{86671ED6-B484-46CE-8EC7-DFCFE34B995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524000" y="3313656"/>
                    <a:ext cx="180000" cy="144000"/>
                  </a:xfrm>
                  <a:prstGeom prst="rect">
                    <a:avLst/>
                  </a:prstGeom>
                  <a:solidFill>
                    <a:srgbClr val="99CCFF">
                      <a:alpha val="80000"/>
                    </a:srgbClr>
                  </a:solidFill>
                  <a:ln w="1270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lIns="0" tIns="0" rIns="0" bIns="0" anchor="ctr" anchorCtr="0"/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 altLang="zh-CN" sz="1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414" name="Text Box 240">
                    <a:extLst>
                      <a:ext uri="{FF2B5EF4-FFF2-40B4-BE49-F238E27FC236}">
                        <a16:creationId xmlns:a16="http://schemas.microsoft.com/office/drawing/2014/main" id="{51C3B82E-53B7-4D6F-801B-9F3CD2B9F7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04000" y="3313656"/>
                    <a:ext cx="180000" cy="144000"/>
                  </a:xfrm>
                  <a:prstGeom prst="rect">
                    <a:avLst/>
                  </a:prstGeom>
                  <a:solidFill>
                    <a:srgbClr val="99CCFF">
                      <a:alpha val="80000"/>
                    </a:srgbClr>
                  </a:solidFill>
                  <a:ln w="1270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lIns="0" tIns="0" rIns="0" bIns="0" anchor="ctr" anchorCtr="0"/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 altLang="zh-CN" sz="1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415" name="Text Box 240">
                    <a:extLst>
                      <a:ext uri="{FF2B5EF4-FFF2-40B4-BE49-F238E27FC236}">
                        <a16:creationId xmlns:a16="http://schemas.microsoft.com/office/drawing/2014/main" id="{0BD45F08-BA3C-4A3B-8C2D-88933C7A8CC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84000" y="3313656"/>
                    <a:ext cx="180000" cy="144000"/>
                  </a:xfrm>
                  <a:prstGeom prst="rect">
                    <a:avLst/>
                  </a:prstGeom>
                  <a:solidFill>
                    <a:srgbClr val="99CCFF">
                      <a:alpha val="80000"/>
                    </a:srgbClr>
                  </a:solidFill>
                  <a:ln w="1270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lIns="0" tIns="0" rIns="0" bIns="0" anchor="ctr" anchorCtr="0"/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 altLang="zh-CN" sz="1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416" name="Text Box 240">
                    <a:extLst>
                      <a:ext uri="{FF2B5EF4-FFF2-40B4-BE49-F238E27FC236}">
                        <a16:creationId xmlns:a16="http://schemas.microsoft.com/office/drawing/2014/main" id="{109E1AE2-C3D1-4D68-9808-F579BA034F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64000" y="3313656"/>
                    <a:ext cx="180000" cy="144000"/>
                  </a:xfrm>
                  <a:prstGeom prst="rect">
                    <a:avLst/>
                  </a:prstGeom>
                  <a:solidFill>
                    <a:srgbClr val="99CCFF">
                      <a:alpha val="80000"/>
                    </a:srgbClr>
                  </a:solidFill>
                  <a:ln w="1270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lIns="0" tIns="0" rIns="0" bIns="0" anchor="ctr" anchorCtr="0"/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 altLang="zh-CN" sz="1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417" name="Text Box 240">
                    <a:extLst>
                      <a:ext uri="{FF2B5EF4-FFF2-40B4-BE49-F238E27FC236}">
                        <a16:creationId xmlns:a16="http://schemas.microsoft.com/office/drawing/2014/main" id="{C2C0B27D-035A-4014-8C00-F4C4375A41E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44000" y="3313656"/>
                    <a:ext cx="180000" cy="144000"/>
                  </a:xfrm>
                  <a:prstGeom prst="rect">
                    <a:avLst/>
                  </a:prstGeom>
                  <a:solidFill>
                    <a:srgbClr val="99CCFF">
                      <a:alpha val="80000"/>
                    </a:srgbClr>
                  </a:solidFill>
                  <a:ln w="1270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lIns="0" tIns="0" rIns="0" bIns="0" anchor="ctr" anchorCtr="0"/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 altLang="zh-CN" sz="1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418" name="Text Box 240">
                    <a:extLst>
                      <a:ext uri="{FF2B5EF4-FFF2-40B4-BE49-F238E27FC236}">
                        <a16:creationId xmlns:a16="http://schemas.microsoft.com/office/drawing/2014/main" id="{1296EFDE-B6D5-4A79-9F17-A6A748A25EC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24000" y="3313656"/>
                    <a:ext cx="180000" cy="144000"/>
                  </a:xfrm>
                  <a:prstGeom prst="rect">
                    <a:avLst/>
                  </a:prstGeom>
                  <a:solidFill>
                    <a:srgbClr val="99CCFF">
                      <a:alpha val="80000"/>
                    </a:srgbClr>
                  </a:solidFill>
                  <a:ln w="1270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lIns="0" tIns="0" rIns="0" bIns="0" anchor="ctr" anchorCtr="0"/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 altLang="zh-CN" sz="1000" dirty="0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419" name="Text Box 240">
                    <a:extLst>
                      <a:ext uri="{FF2B5EF4-FFF2-40B4-BE49-F238E27FC236}">
                        <a16:creationId xmlns:a16="http://schemas.microsoft.com/office/drawing/2014/main" id="{6DC797D8-A589-4C45-9041-418886B58DB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04000" y="3313656"/>
                    <a:ext cx="180000" cy="144000"/>
                  </a:xfrm>
                  <a:prstGeom prst="rect">
                    <a:avLst/>
                  </a:prstGeom>
                  <a:solidFill>
                    <a:srgbClr val="99CCFF">
                      <a:alpha val="80000"/>
                    </a:srgbClr>
                  </a:solidFill>
                  <a:ln w="1270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lIns="0" tIns="0" rIns="0" bIns="0" anchor="ctr" anchorCtr="0"/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 altLang="zh-CN" sz="1000" dirty="0">
                      <a:latin typeface="+mn-ea"/>
                      <a:ea typeface="+mn-ea"/>
                    </a:endParaRPr>
                  </a:p>
                </p:txBody>
              </p:sp>
            </p:grpSp>
            <p:sp>
              <p:nvSpPr>
                <p:cNvPr id="402" name="Text Box 240">
                  <a:extLst>
                    <a:ext uri="{FF2B5EF4-FFF2-40B4-BE49-F238E27FC236}">
                      <a16:creationId xmlns:a16="http://schemas.microsoft.com/office/drawing/2014/main" id="{3297C10C-22D4-4179-A0FF-708E84C5B1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04000" y="2484000"/>
                  <a:ext cx="2160000" cy="1440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prstDash val="sysDash"/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zh-CN" altLang="en-US" sz="1000" dirty="0">
                      <a:latin typeface="+mn-ea"/>
                      <a:ea typeface="+mn-ea"/>
                    </a:rPr>
                    <a:t>未使用</a:t>
                  </a: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403" name="Text Box 240">
                  <a:extLst>
                    <a:ext uri="{FF2B5EF4-FFF2-40B4-BE49-F238E27FC236}">
                      <a16:creationId xmlns:a16="http://schemas.microsoft.com/office/drawing/2014/main" id="{E5EB645B-722B-4730-BE2D-3D05F3B858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64000" y="2484000"/>
                  <a:ext cx="144000" cy="144000"/>
                </a:xfrm>
                <a:prstGeom prst="rect">
                  <a:avLst/>
                </a:prstGeom>
                <a:solidFill>
                  <a:srgbClr val="99CCFF">
                    <a:alpha val="80000"/>
                  </a:srgbClr>
                </a:solidFill>
                <a:ln w="12700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lIns="0" tIns="0" rIns="0" bIns="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000" dirty="0">
                    <a:latin typeface="+mn-ea"/>
                    <a:ea typeface="+mn-ea"/>
                  </a:endParaRPr>
                </a:p>
              </p:txBody>
            </p:sp>
          </p:grpSp>
        </p:grpSp>
      </p:grpSp>
      <p:grpSp>
        <p:nvGrpSpPr>
          <p:cNvPr id="542" name="组合 541">
            <a:extLst>
              <a:ext uri="{FF2B5EF4-FFF2-40B4-BE49-F238E27FC236}">
                <a16:creationId xmlns:a16="http://schemas.microsoft.com/office/drawing/2014/main" id="{822CB87E-1332-4700-BD84-42A726C61755}"/>
              </a:ext>
            </a:extLst>
          </p:cNvPr>
          <p:cNvGrpSpPr/>
          <p:nvPr/>
        </p:nvGrpSpPr>
        <p:grpSpPr>
          <a:xfrm>
            <a:off x="1944000" y="4725320"/>
            <a:ext cx="5940000" cy="1584000"/>
            <a:chOff x="1944000" y="2448000"/>
            <a:chExt cx="5940000" cy="1584000"/>
          </a:xfrm>
        </p:grpSpPr>
        <p:sp>
          <p:nvSpPr>
            <p:cNvPr id="543" name="Text Box 240">
              <a:extLst>
                <a:ext uri="{FF2B5EF4-FFF2-40B4-BE49-F238E27FC236}">
                  <a16:creationId xmlns:a16="http://schemas.microsoft.com/office/drawing/2014/main" id="{0BA94BAE-FA79-4F6C-ACC4-EFB84CA98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000" y="3780000"/>
              <a:ext cx="5940000" cy="252000"/>
            </a:xfrm>
            <a:prstGeom prst="rect">
              <a:avLst/>
            </a:prstGeom>
            <a:noFill/>
            <a:ln w="12700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121212"/>
                  </a:solidFill>
                  <a:latin typeface="+mn-ea"/>
                  <a:cs typeface="Times New Roman" panose="02020603050405020304" pitchFamily="18" charset="0"/>
                </a:rPr>
                <a:t>功能：</a:t>
              </a:r>
              <a:r>
                <a:rPr lang="en-US" altLang="zh-CN" sz="1600" b="1" dirty="0">
                  <a:solidFill>
                    <a:srgbClr val="121212"/>
                  </a:solidFill>
                  <a:latin typeface="+mn-ea"/>
                  <a:cs typeface="Times New Roman" panose="02020603050405020304" pitchFamily="18" charset="0"/>
                </a:rPr>
                <a:t>ymm1[</a:t>
              </a:r>
              <a:r>
                <a:rPr lang="en-US" altLang="zh-CN" sz="1600" b="1" dirty="0" err="1">
                  <a:solidFill>
                    <a:srgbClr val="121212"/>
                  </a:solidFill>
                  <a:latin typeface="+mn-ea"/>
                  <a:cs typeface="Times New Roman" panose="02020603050405020304" pitchFamily="18" charset="0"/>
                </a:rPr>
                <a:t>i</a:t>
              </a:r>
              <a:r>
                <a:rPr lang="en-US" altLang="zh-CN" sz="1600" b="1" dirty="0">
                  <a:solidFill>
                    <a:srgbClr val="121212"/>
                  </a:solidFill>
                  <a:latin typeface="+mn-ea"/>
                  <a:cs typeface="Times New Roman" panose="02020603050405020304" pitchFamily="18" charset="0"/>
                </a:rPr>
                <a:t>]</a:t>
              </a:r>
              <a:r>
                <a:rPr lang="zh-CN" altLang="en-US" sz="1600" b="1" dirty="0">
                  <a:solidFill>
                    <a:srgbClr val="121212"/>
                  </a:solidFill>
                  <a:latin typeface="+mn-ea"/>
                  <a:cs typeface="Times New Roman" panose="02020603050405020304" pitchFamily="18" charset="0"/>
                </a:rPr>
                <a:t>＝</a:t>
              </a:r>
              <a:r>
                <a:rPr lang="en-US" altLang="zh-CN" sz="1600" b="1" dirty="0">
                  <a:solidFill>
                    <a:srgbClr val="121212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ymm3[</a:t>
              </a:r>
              <a:r>
                <a:rPr lang="en-US" altLang="zh-CN" sz="1600" b="1" dirty="0" err="1">
                  <a:solidFill>
                    <a:srgbClr val="121212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i</a:t>
              </a:r>
              <a:r>
                <a:rPr lang="en-US" altLang="zh-CN" sz="1600" b="1" dirty="0">
                  <a:solidFill>
                    <a:srgbClr val="121212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]? Mem[base+ymm2[</a:t>
              </a:r>
              <a:r>
                <a:rPr lang="en-US" altLang="zh-CN" sz="1600" b="1" dirty="0" err="1">
                  <a:solidFill>
                    <a:srgbClr val="121212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i</a:t>
              </a:r>
              <a:r>
                <a:rPr lang="en-US" altLang="zh-CN" sz="1600" b="1" dirty="0">
                  <a:solidFill>
                    <a:srgbClr val="121212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]*scale] : ymm1[</a:t>
              </a:r>
              <a:r>
                <a:rPr lang="en-US" altLang="zh-CN" sz="1600" b="1" dirty="0" err="1">
                  <a:solidFill>
                    <a:srgbClr val="121212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i</a:t>
              </a:r>
              <a:r>
                <a:rPr lang="en-US" altLang="zh-CN" sz="1600" b="1" dirty="0">
                  <a:solidFill>
                    <a:srgbClr val="121212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]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grpSp>
          <p:nvGrpSpPr>
            <p:cNvPr id="544" name="组合 543">
              <a:extLst>
                <a:ext uri="{FF2B5EF4-FFF2-40B4-BE49-F238E27FC236}">
                  <a16:creationId xmlns:a16="http://schemas.microsoft.com/office/drawing/2014/main" id="{CB990F8F-FE6B-40CC-91D0-AEDDD72CCC11}"/>
                </a:ext>
              </a:extLst>
            </p:cNvPr>
            <p:cNvGrpSpPr/>
            <p:nvPr/>
          </p:nvGrpSpPr>
          <p:grpSpPr>
            <a:xfrm>
              <a:off x="1979688" y="2448000"/>
              <a:ext cx="5868312" cy="1296000"/>
              <a:chOff x="1979688" y="2448000"/>
              <a:chExt cx="5868312" cy="1296000"/>
            </a:xfrm>
          </p:grpSpPr>
          <p:sp>
            <p:nvSpPr>
              <p:cNvPr id="545" name="Text Box 240">
                <a:extLst>
                  <a:ext uri="{FF2B5EF4-FFF2-40B4-BE49-F238E27FC236}">
                    <a16:creationId xmlns:a16="http://schemas.microsoft.com/office/drawing/2014/main" id="{620CD582-6ADB-4743-9970-E4BBC84FF9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5736" y="2664000"/>
                <a:ext cx="1224000" cy="144000"/>
              </a:xfrm>
              <a:prstGeom prst="rect">
                <a:avLst/>
              </a:prstGeom>
              <a:solidFill>
                <a:srgbClr val="CCFFFF"/>
              </a:solidFill>
              <a:ln w="12700">
                <a:noFill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200" b="1" dirty="0" err="1">
                    <a:latin typeface="+mn-ea"/>
                    <a:ea typeface="+mn-ea"/>
                  </a:rPr>
                  <a:t>base+IDXi</a:t>
                </a:r>
                <a:r>
                  <a:rPr lang="en-US" altLang="zh-CN" sz="1200" b="1" dirty="0">
                    <a:latin typeface="+mn-ea"/>
                    <a:ea typeface="+mn-ea"/>
                  </a:rPr>
                  <a:t>*scale</a:t>
                </a:r>
              </a:p>
            </p:txBody>
          </p:sp>
          <p:sp>
            <p:nvSpPr>
              <p:cNvPr id="546" name="Text Box 240">
                <a:extLst>
                  <a:ext uri="{FF2B5EF4-FFF2-40B4-BE49-F238E27FC236}">
                    <a16:creationId xmlns:a16="http://schemas.microsoft.com/office/drawing/2014/main" id="{6A72C42C-2032-414B-BF41-314E8043B7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9688" y="2448000"/>
                <a:ext cx="432000" cy="18000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dirty="0">
                    <a:latin typeface="+mn-ea"/>
                    <a:ea typeface="+mn-ea"/>
                  </a:rPr>
                  <a:t>ymm2</a:t>
                </a:r>
              </a:p>
            </p:txBody>
          </p:sp>
          <p:sp>
            <p:nvSpPr>
              <p:cNvPr id="547" name="Text Box 240">
                <a:extLst>
                  <a:ext uri="{FF2B5EF4-FFF2-40B4-BE49-F238E27FC236}">
                    <a16:creationId xmlns:a16="http://schemas.microsoft.com/office/drawing/2014/main" id="{6635CDA7-014A-4BE8-9F32-F91B1A8604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1688" y="2484000"/>
                <a:ext cx="324000" cy="144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000" dirty="0">
                    <a:latin typeface="+mn-ea"/>
                    <a:ea typeface="+mn-ea"/>
                  </a:rPr>
                  <a:t>IDX7</a:t>
                </a:r>
              </a:p>
            </p:txBody>
          </p:sp>
          <p:sp>
            <p:nvSpPr>
              <p:cNvPr id="548" name="Text Box 240">
                <a:extLst>
                  <a:ext uri="{FF2B5EF4-FFF2-40B4-BE49-F238E27FC236}">
                    <a16:creationId xmlns:a16="http://schemas.microsoft.com/office/drawing/2014/main" id="{24D0E0AA-DF11-41C0-87A6-FD9513C134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000" y="2484000"/>
                <a:ext cx="324000" cy="144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000" dirty="0">
                    <a:latin typeface="+mn-ea"/>
                    <a:ea typeface="+mn-ea"/>
                  </a:rPr>
                  <a:t>IDX6</a:t>
                </a:r>
              </a:p>
            </p:txBody>
          </p:sp>
          <p:sp>
            <p:nvSpPr>
              <p:cNvPr id="549" name="Text Box 240">
                <a:extLst>
                  <a:ext uri="{FF2B5EF4-FFF2-40B4-BE49-F238E27FC236}">
                    <a16:creationId xmlns:a16="http://schemas.microsoft.com/office/drawing/2014/main" id="{C2878D27-0BCD-45E1-BBC6-AA22CAFEFE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0000" y="2484000"/>
                <a:ext cx="324000" cy="144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000" dirty="0">
                    <a:latin typeface="+mn-ea"/>
                    <a:ea typeface="+mn-ea"/>
                  </a:rPr>
                  <a:t>IDX5</a:t>
                </a:r>
              </a:p>
            </p:txBody>
          </p:sp>
          <p:sp>
            <p:nvSpPr>
              <p:cNvPr id="550" name="Text Box 240">
                <a:extLst>
                  <a:ext uri="{FF2B5EF4-FFF2-40B4-BE49-F238E27FC236}">
                    <a16:creationId xmlns:a16="http://schemas.microsoft.com/office/drawing/2014/main" id="{6D8E0E2B-E137-4981-A07C-FBC7D7528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4000" y="2484000"/>
                <a:ext cx="324000" cy="144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000" dirty="0">
                    <a:latin typeface="+mn-ea"/>
                    <a:ea typeface="+mn-ea"/>
                  </a:rPr>
                  <a:t>IDX4</a:t>
                </a:r>
              </a:p>
            </p:txBody>
          </p:sp>
          <p:sp>
            <p:nvSpPr>
              <p:cNvPr id="551" name="Text Box 240">
                <a:extLst>
                  <a:ext uri="{FF2B5EF4-FFF2-40B4-BE49-F238E27FC236}">
                    <a16:creationId xmlns:a16="http://schemas.microsoft.com/office/drawing/2014/main" id="{81B62955-8A08-4832-8031-14BAA97EB7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7736" y="2484000"/>
                <a:ext cx="324000" cy="144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000" dirty="0">
                    <a:latin typeface="+mn-ea"/>
                    <a:ea typeface="+mn-ea"/>
                  </a:rPr>
                  <a:t>IDX3</a:t>
                </a:r>
              </a:p>
            </p:txBody>
          </p:sp>
          <p:sp>
            <p:nvSpPr>
              <p:cNvPr id="552" name="Text Box 240">
                <a:extLst>
                  <a:ext uri="{FF2B5EF4-FFF2-40B4-BE49-F238E27FC236}">
                    <a16:creationId xmlns:a16="http://schemas.microsoft.com/office/drawing/2014/main" id="{303CEE7D-7E2F-464B-AAED-6A33E4C32D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048" y="2484000"/>
                <a:ext cx="324000" cy="144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000" dirty="0">
                    <a:latin typeface="+mn-ea"/>
                    <a:ea typeface="+mn-ea"/>
                  </a:rPr>
                  <a:t>IDX2</a:t>
                </a:r>
              </a:p>
            </p:txBody>
          </p:sp>
          <p:sp>
            <p:nvSpPr>
              <p:cNvPr id="553" name="Text Box 240">
                <a:extLst>
                  <a:ext uri="{FF2B5EF4-FFF2-40B4-BE49-F238E27FC236}">
                    <a16:creationId xmlns:a16="http://schemas.microsoft.com/office/drawing/2014/main" id="{9BC4AF66-D599-4A2C-8F48-0E21E936B6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048" y="2484000"/>
                <a:ext cx="324000" cy="144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000" dirty="0">
                    <a:latin typeface="+mn-ea"/>
                    <a:ea typeface="+mn-ea"/>
                  </a:rPr>
                  <a:t>IDX1</a:t>
                </a:r>
              </a:p>
            </p:txBody>
          </p:sp>
          <p:sp>
            <p:nvSpPr>
              <p:cNvPr id="554" name="Text Box 240">
                <a:extLst>
                  <a:ext uri="{FF2B5EF4-FFF2-40B4-BE49-F238E27FC236}">
                    <a16:creationId xmlns:a16="http://schemas.microsoft.com/office/drawing/2014/main" id="{781E27FF-AAC2-4968-BD77-3485E9797C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0048" y="2484000"/>
                <a:ext cx="324000" cy="144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000" dirty="0">
                    <a:latin typeface="+mn-ea"/>
                    <a:ea typeface="+mn-ea"/>
                  </a:rPr>
                  <a:t>IDX0</a:t>
                </a:r>
              </a:p>
            </p:txBody>
          </p:sp>
          <p:sp>
            <p:nvSpPr>
              <p:cNvPr id="555" name="Text Box 240">
                <a:extLst>
                  <a:ext uri="{FF2B5EF4-FFF2-40B4-BE49-F238E27FC236}">
                    <a16:creationId xmlns:a16="http://schemas.microsoft.com/office/drawing/2014/main" id="{1AF468EE-EDAC-4C75-A7DA-0D7DE4BF24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4000" y="288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56" name="Text Box 240">
                <a:extLst>
                  <a:ext uri="{FF2B5EF4-FFF2-40B4-BE49-F238E27FC236}">
                    <a16:creationId xmlns:a16="http://schemas.microsoft.com/office/drawing/2014/main" id="{FB1844E7-57BE-4249-A672-7779CE7145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8016" y="288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57" name="Text Box 240">
                <a:extLst>
                  <a:ext uri="{FF2B5EF4-FFF2-40B4-BE49-F238E27FC236}">
                    <a16:creationId xmlns:a16="http://schemas.microsoft.com/office/drawing/2014/main" id="{975767C3-1C14-4A4A-BB52-F86F089B48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2032" y="288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58" name="Text Box 240">
                <a:extLst>
                  <a:ext uri="{FF2B5EF4-FFF2-40B4-BE49-F238E27FC236}">
                    <a16:creationId xmlns:a16="http://schemas.microsoft.com/office/drawing/2014/main" id="{3CD95451-758A-4DF0-9019-49788E8B74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048" y="288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59" name="Text Box 240">
                <a:extLst>
                  <a:ext uri="{FF2B5EF4-FFF2-40B4-BE49-F238E27FC236}">
                    <a16:creationId xmlns:a16="http://schemas.microsoft.com/office/drawing/2014/main" id="{0841506B-0361-4E5F-9E63-9BB1EF23E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0064" y="288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60" name="Text Box 240">
                <a:extLst>
                  <a:ext uri="{FF2B5EF4-FFF2-40B4-BE49-F238E27FC236}">
                    <a16:creationId xmlns:a16="http://schemas.microsoft.com/office/drawing/2014/main" id="{E106FD19-61F9-49B1-8B78-E32C58DCBB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4080" y="288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61" name="Text Box 240">
                <a:extLst>
                  <a:ext uri="{FF2B5EF4-FFF2-40B4-BE49-F238E27FC236}">
                    <a16:creationId xmlns:a16="http://schemas.microsoft.com/office/drawing/2014/main" id="{3B281666-FE3C-47C1-AE6D-D1790EB94C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8096" y="288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62" name="Text Box 240">
                <a:extLst>
                  <a:ext uri="{FF2B5EF4-FFF2-40B4-BE49-F238E27FC236}">
                    <a16:creationId xmlns:a16="http://schemas.microsoft.com/office/drawing/2014/main" id="{26BC9B5A-6D1F-436F-8A53-4D50A66B0C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088" y="288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cxnSp>
            <p:nvCxnSpPr>
              <p:cNvPr id="563" name="直接连接符 562">
                <a:extLst>
                  <a:ext uri="{FF2B5EF4-FFF2-40B4-BE49-F238E27FC236}">
                    <a16:creationId xmlns:a16="http://schemas.microsoft.com/office/drawing/2014/main" id="{2A17840C-7F40-45D6-896D-2B017D2F5F02}"/>
                  </a:ext>
                </a:extLst>
              </p:cNvPr>
              <p:cNvCxnSpPr/>
              <p:nvPr/>
            </p:nvCxnSpPr>
            <p:spPr bwMode="auto">
              <a:xfrm>
                <a:off x="2592000" y="2628000"/>
                <a:ext cx="0" cy="25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564" name="直接连接符 563">
                <a:extLst>
                  <a:ext uri="{FF2B5EF4-FFF2-40B4-BE49-F238E27FC236}">
                    <a16:creationId xmlns:a16="http://schemas.microsoft.com/office/drawing/2014/main" id="{2EF3B355-E80E-4B30-8F9D-E19A6AFF389F}"/>
                  </a:ext>
                </a:extLst>
              </p:cNvPr>
              <p:cNvCxnSpPr/>
              <p:nvPr/>
            </p:nvCxnSpPr>
            <p:spPr bwMode="auto">
              <a:xfrm>
                <a:off x="4860000" y="2628000"/>
                <a:ext cx="0" cy="25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565" name="直接连接符 564">
                <a:extLst>
                  <a:ext uri="{FF2B5EF4-FFF2-40B4-BE49-F238E27FC236}">
                    <a16:creationId xmlns:a16="http://schemas.microsoft.com/office/drawing/2014/main" id="{D2D12F28-D8D7-4F1D-BEDF-BDFB797B4DD1}"/>
                  </a:ext>
                </a:extLst>
              </p:cNvPr>
              <p:cNvCxnSpPr/>
              <p:nvPr/>
            </p:nvCxnSpPr>
            <p:spPr bwMode="auto">
              <a:xfrm>
                <a:off x="2916000" y="2628000"/>
                <a:ext cx="0" cy="25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566" name="直接连接符 565">
                <a:extLst>
                  <a:ext uri="{FF2B5EF4-FFF2-40B4-BE49-F238E27FC236}">
                    <a16:creationId xmlns:a16="http://schemas.microsoft.com/office/drawing/2014/main" id="{DFAB1E56-B7B5-418E-8651-18654F9835A2}"/>
                  </a:ext>
                </a:extLst>
              </p:cNvPr>
              <p:cNvCxnSpPr/>
              <p:nvPr/>
            </p:nvCxnSpPr>
            <p:spPr bwMode="auto">
              <a:xfrm>
                <a:off x="3240000" y="2628000"/>
                <a:ext cx="0" cy="25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567" name="直接连接符 566">
                <a:extLst>
                  <a:ext uri="{FF2B5EF4-FFF2-40B4-BE49-F238E27FC236}">
                    <a16:creationId xmlns:a16="http://schemas.microsoft.com/office/drawing/2014/main" id="{1ECE9577-683A-4486-A40A-70D838E37C91}"/>
                  </a:ext>
                </a:extLst>
              </p:cNvPr>
              <p:cNvCxnSpPr/>
              <p:nvPr/>
            </p:nvCxnSpPr>
            <p:spPr bwMode="auto">
              <a:xfrm>
                <a:off x="3564000" y="2628000"/>
                <a:ext cx="0" cy="25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568" name="直接连接符 567">
                <a:extLst>
                  <a:ext uri="{FF2B5EF4-FFF2-40B4-BE49-F238E27FC236}">
                    <a16:creationId xmlns:a16="http://schemas.microsoft.com/office/drawing/2014/main" id="{860590D3-7BDB-46B5-9CB2-8C2DAA208F1B}"/>
                  </a:ext>
                </a:extLst>
              </p:cNvPr>
              <p:cNvCxnSpPr/>
              <p:nvPr/>
            </p:nvCxnSpPr>
            <p:spPr bwMode="auto">
              <a:xfrm>
                <a:off x="3888000" y="2628000"/>
                <a:ext cx="0" cy="25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569" name="直接连接符 568">
                <a:extLst>
                  <a:ext uri="{FF2B5EF4-FFF2-40B4-BE49-F238E27FC236}">
                    <a16:creationId xmlns:a16="http://schemas.microsoft.com/office/drawing/2014/main" id="{5BA4A32A-CD4A-40C6-B949-6FCC6D231542}"/>
                  </a:ext>
                </a:extLst>
              </p:cNvPr>
              <p:cNvCxnSpPr/>
              <p:nvPr/>
            </p:nvCxnSpPr>
            <p:spPr bwMode="auto">
              <a:xfrm>
                <a:off x="4212000" y="2628000"/>
                <a:ext cx="0" cy="25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570" name="直接连接符 569">
                <a:extLst>
                  <a:ext uri="{FF2B5EF4-FFF2-40B4-BE49-F238E27FC236}">
                    <a16:creationId xmlns:a16="http://schemas.microsoft.com/office/drawing/2014/main" id="{C1B00A1F-FC4D-4702-9A14-9273B3059CF5}"/>
                  </a:ext>
                </a:extLst>
              </p:cNvPr>
              <p:cNvCxnSpPr/>
              <p:nvPr/>
            </p:nvCxnSpPr>
            <p:spPr bwMode="auto">
              <a:xfrm>
                <a:off x="4536000" y="2628000"/>
                <a:ext cx="0" cy="252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sp>
            <p:nvSpPr>
              <p:cNvPr id="571" name="Text Box 240">
                <a:extLst>
                  <a:ext uri="{FF2B5EF4-FFF2-40B4-BE49-F238E27FC236}">
                    <a16:creationId xmlns:a16="http://schemas.microsoft.com/office/drawing/2014/main" id="{473EE511-F5AA-4050-A24F-EA43419C76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11688" y="2844000"/>
                <a:ext cx="432000" cy="18000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dirty="0">
                    <a:latin typeface="+mn-ea"/>
                    <a:ea typeface="+mn-ea"/>
                  </a:rPr>
                  <a:t>ymm1</a:t>
                </a:r>
              </a:p>
            </p:txBody>
          </p:sp>
          <p:sp>
            <p:nvSpPr>
              <p:cNvPr id="572" name="Text Box 240">
                <a:extLst>
                  <a:ext uri="{FF2B5EF4-FFF2-40B4-BE49-F238E27FC236}">
                    <a16:creationId xmlns:a16="http://schemas.microsoft.com/office/drawing/2014/main" id="{384A9671-43C2-4214-9ACD-634CB03C5F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3688" y="288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prstDash val="sysDash"/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73" name="Text Box 240">
                <a:extLst>
                  <a:ext uri="{FF2B5EF4-FFF2-40B4-BE49-F238E27FC236}">
                    <a16:creationId xmlns:a16="http://schemas.microsoft.com/office/drawing/2014/main" id="{4439FDDD-A3CE-400B-818F-0230A4420E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9688" y="288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prstDash val="sysDash"/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74" name="Text Box 240">
                <a:extLst>
                  <a:ext uri="{FF2B5EF4-FFF2-40B4-BE49-F238E27FC236}">
                    <a16:creationId xmlns:a16="http://schemas.microsoft.com/office/drawing/2014/main" id="{C474A5DB-6685-4E78-A07A-42A654C5C1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5688" y="288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prstDash val="sysDash"/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75" name="Text Box 240">
                <a:extLst>
                  <a:ext uri="{FF2B5EF4-FFF2-40B4-BE49-F238E27FC236}">
                    <a16:creationId xmlns:a16="http://schemas.microsoft.com/office/drawing/2014/main" id="{BF2B385D-4B2E-4EBC-871D-01EAB45B7F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1688" y="288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prstDash val="sysDash"/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76" name="Text Box 240">
                <a:extLst>
                  <a:ext uri="{FF2B5EF4-FFF2-40B4-BE49-F238E27FC236}">
                    <a16:creationId xmlns:a16="http://schemas.microsoft.com/office/drawing/2014/main" id="{26194173-81AA-4E4C-ADEB-A4E3B8296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7688" y="288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prstDash val="sysDash"/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77" name="Text Box 240">
                <a:extLst>
                  <a:ext uri="{FF2B5EF4-FFF2-40B4-BE49-F238E27FC236}">
                    <a16:creationId xmlns:a16="http://schemas.microsoft.com/office/drawing/2014/main" id="{29E2D14F-DEEF-431D-B94E-AD4DD10E7F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3688" y="288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prstDash val="sysDash"/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78" name="Text Box 240">
                <a:extLst>
                  <a:ext uri="{FF2B5EF4-FFF2-40B4-BE49-F238E27FC236}">
                    <a16:creationId xmlns:a16="http://schemas.microsoft.com/office/drawing/2014/main" id="{2C7F7FD2-9865-489F-B2FB-AE772854F3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9688" y="288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prstDash val="sysDash"/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79" name="Text Box 240">
                <a:extLst>
                  <a:ext uri="{FF2B5EF4-FFF2-40B4-BE49-F238E27FC236}">
                    <a16:creationId xmlns:a16="http://schemas.microsoft.com/office/drawing/2014/main" id="{0993D544-93F8-4624-B7A4-945E817F1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5688" y="288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prstDash val="sysDash"/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cxnSp>
            <p:nvCxnSpPr>
              <p:cNvPr id="580" name="直接连接符 579">
                <a:extLst>
                  <a:ext uri="{FF2B5EF4-FFF2-40B4-BE49-F238E27FC236}">
                    <a16:creationId xmlns:a16="http://schemas.microsoft.com/office/drawing/2014/main" id="{540987AF-8E09-4431-BDC8-49E53B6537AB}"/>
                  </a:ext>
                </a:extLst>
              </p:cNvPr>
              <p:cNvCxnSpPr/>
              <p:nvPr/>
            </p:nvCxnSpPr>
            <p:spPr bwMode="auto">
              <a:xfrm>
                <a:off x="3960000" y="3455992"/>
                <a:ext cx="0" cy="144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581" name="直接连接符 580">
                <a:extLst>
                  <a:ext uri="{FF2B5EF4-FFF2-40B4-BE49-F238E27FC236}">
                    <a16:creationId xmlns:a16="http://schemas.microsoft.com/office/drawing/2014/main" id="{048E49FB-3E0D-4E15-A047-1B07B3AE4DF9}"/>
                  </a:ext>
                </a:extLst>
              </p:cNvPr>
              <p:cNvCxnSpPr/>
              <p:nvPr/>
            </p:nvCxnSpPr>
            <p:spPr bwMode="auto">
              <a:xfrm>
                <a:off x="4176000" y="3455992"/>
                <a:ext cx="0" cy="144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582" name="直接连接符 581">
                <a:extLst>
                  <a:ext uri="{FF2B5EF4-FFF2-40B4-BE49-F238E27FC236}">
                    <a16:creationId xmlns:a16="http://schemas.microsoft.com/office/drawing/2014/main" id="{F1C4C977-9967-4971-87C9-1D37B1B1C3D5}"/>
                  </a:ext>
                </a:extLst>
              </p:cNvPr>
              <p:cNvCxnSpPr/>
              <p:nvPr/>
            </p:nvCxnSpPr>
            <p:spPr bwMode="auto">
              <a:xfrm>
                <a:off x="4392000" y="3455992"/>
                <a:ext cx="0" cy="144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583" name="直接连接符 582">
                <a:extLst>
                  <a:ext uri="{FF2B5EF4-FFF2-40B4-BE49-F238E27FC236}">
                    <a16:creationId xmlns:a16="http://schemas.microsoft.com/office/drawing/2014/main" id="{295F364A-BB33-45FF-B2DD-924492F3C81C}"/>
                  </a:ext>
                </a:extLst>
              </p:cNvPr>
              <p:cNvCxnSpPr/>
              <p:nvPr/>
            </p:nvCxnSpPr>
            <p:spPr bwMode="auto">
              <a:xfrm>
                <a:off x="4608000" y="3455992"/>
                <a:ext cx="0" cy="144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584" name="直接连接符 583">
                <a:extLst>
                  <a:ext uri="{FF2B5EF4-FFF2-40B4-BE49-F238E27FC236}">
                    <a16:creationId xmlns:a16="http://schemas.microsoft.com/office/drawing/2014/main" id="{F1D8C91A-B3D9-435A-8E92-99E816290709}"/>
                  </a:ext>
                </a:extLst>
              </p:cNvPr>
              <p:cNvCxnSpPr/>
              <p:nvPr/>
            </p:nvCxnSpPr>
            <p:spPr bwMode="auto">
              <a:xfrm>
                <a:off x="4824000" y="3455992"/>
                <a:ext cx="0" cy="144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585" name="直接连接符 584">
                <a:extLst>
                  <a:ext uri="{FF2B5EF4-FFF2-40B4-BE49-F238E27FC236}">
                    <a16:creationId xmlns:a16="http://schemas.microsoft.com/office/drawing/2014/main" id="{A0D93702-2A44-4421-BC63-2C7554CC5C14}"/>
                  </a:ext>
                </a:extLst>
              </p:cNvPr>
              <p:cNvCxnSpPr/>
              <p:nvPr/>
            </p:nvCxnSpPr>
            <p:spPr bwMode="auto">
              <a:xfrm>
                <a:off x="5040000" y="3455992"/>
                <a:ext cx="0" cy="144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586" name="直接连接符 585">
                <a:extLst>
                  <a:ext uri="{FF2B5EF4-FFF2-40B4-BE49-F238E27FC236}">
                    <a16:creationId xmlns:a16="http://schemas.microsoft.com/office/drawing/2014/main" id="{AE31A0C5-24E4-4F0B-9C46-BDC3ED8E1A16}"/>
                  </a:ext>
                </a:extLst>
              </p:cNvPr>
              <p:cNvCxnSpPr/>
              <p:nvPr/>
            </p:nvCxnSpPr>
            <p:spPr bwMode="auto">
              <a:xfrm>
                <a:off x="5256000" y="3455992"/>
                <a:ext cx="0" cy="144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587" name="直接连接符 586">
                <a:extLst>
                  <a:ext uri="{FF2B5EF4-FFF2-40B4-BE49-F238E27FC236}">
                    <a16:creationId xmlns:a16="http://schemas.microsoft.com/office/drawing/2014/main" id="{C9A4C9C8-AF56-4578-BFEC-E8D2CDEFAFA1}"/>
                  </a:ext>
                </a:extLst>
              </p:cNvPr>
              <p:cNvCxnSpPr/>
              <p:nvPr/>
            </p:nvCxnSpPr>
            <p:spPr bwMode="auto">
              <a:xfrm>
                <a:off x="5472000" y="3455992"/>
                <a:ext cx="0" cy="144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sp>
            <p:nvSpPr>
              <p:cNvPr id="588" name="Text Box 240">
                <a:extLst>
                  <a:ext uri="{FF2B5EF4-FFF2-40B4-BE49-F238E27FC236}">
                    <a16:creationId xmlns:a16="http://schemas.microsoft.com/office/drawing/2014/main" id="{45AD1B10-8806-4825-966B-29BEF95C71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9872" y="3276000"/>
                <a:ext cx="432000" cy="18000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dirty="0">
                    <a:latin typeface="+mn-ea"/>
                    <a:ea typeface="+mn-ea"/>
                  </a:rPr>
                  <a:t>ymm3</a:t>
                </a:r>
              </a:p>
            </p:txBody>
          </p:sp>
          <p:sp>
            <p:nvSpPr>
              <p:cNvPr id="589" name="Text Box 240">
                <a:extLst>
                  <a:ext uri="{FF2B5EF4-FFF2-40B4-BE49-F238E27FC236}">
                    <a16:creationId xmlns:a16="http://schemas.microsoft.com/office/drawing/2014/main" id="{E0432187-5730-4616-8A42-5C1121080C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1872" y="3312000"/>
                <a:ext cx="216000" cy="144000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90" name="Text Box 240">
                <a:extLst>
                  <a:ext uri="{FF2B5EF4-FFF2-40B4-BE49-F238E27FC236}">
                    <a16:creationId xmlns:a16="http://schemas.microsoft.com/office/drawing/2014/main" id="{A20B3239-A7DB-496C-A3F4-8A7CBB99E8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7872" y="3312000"/>
                <a:ext cx="216000" cy="144000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91" name="Text Box 240">
                <a:extLst>
                  <a:ext uri="{FF2B5EF4-FFF2-40B4-BE49-F238E27FC236}">
                    <a16:creationId xmlns:a16="http://schemas.microsoft.com/office/drawing/2014/main" id="{AA719BAE-ACD4-4F53-A7FC-7954CBC6D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3872" y="3312000"/>
                <a:ext cx="216000" cy="144000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92" name="Text Box 240">
                <a:extLst>
                  <a:ext uri="{FF2B5EF4-FFF2-40B4-BE49-F238E27FC236}">
                    <a16:creationId xmlns:a16="http://schemas.microsoft.com/office/drawing/2014/main" id="{C6F0E9DE-0CE4-4609-91C1-2E9AB1F6ED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872" y="3312000"/>
                <a:ext cx="216000" cy="144000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93" name="Text Box 240">
                <a:extLst>
                  <a:ext uri="{FF2B5EF4-FFF2-40B4-BE49-F238E27FC236}">
                    <a16:creationId xmlns:a16="http://schemas.microsoft.com/office/drawing/2014/main" id="{F4497759-009E-4C41-A267-C9A9A0B913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5872" y="3312000"/>
                <a:ext cx="216000" cy="144000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94" name="Text Box 240">
                <a:extLst>
                  <a:ext uri="{FF2B5EF4-FFF2-40B4-BE49-F238E27FC236}">
                    <a16:creationId xmlns:a16="http://schemas.microsoft.com/office/drawing/2014/main" id="{FF01F0AF-1BCC-49F6-BAEF-F210BA63DA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1872" y="3312000"/>
                <a:ext cx="216000" cy="144000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95" name="Text Box 240">
                <a:extLst>
                  <a:ext uri="{FF2B5EF4-FFF2-40B4-BE49-F238E27FC236}">
                    <a16:creationId xmlns:a16="http://schemas.microsoft.com/office/drawing/2014/main" id="{0B07339A-31E3-4982-9356-F5E159031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7872" y="3312000"/>
                <a:ext cx="216000" cy="144000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96" name="Text Box 240">
                <a:extLst>
                  <a:ext uri="{FF2B5EF4-FFF2-40B4-BE49-F238E27FC236}">
                    <a16:creationId xmlns:a16="http://schemas.microsoft.com/office/drawing/2014/main" id="{F0860991-9B92-42B1-ADCB-D782D058ED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3872" y="3312000"/>
                <a:ext cx="216000" cy="144000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97" name="Text Box 240">
                <a:extLst>
                  <a:ext uri="{FF2B5EF4-FFF2-40B4-BE49-F238E27FC236}">
                    <a16:creationId xmlns:a16="http://schemas.microsoft.com/office/drawing/2014/main" id="{BD07BC01-E71C-43E9-B79F-508EC9661D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9872" y="3564000"/>
                <a:ext cx="432000" cy="18000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400" b="1" dirty="0">
                    <a:latin typeface="+mn-ea"/>
                    <a:ea typeface="+mn-ea"/>
                  </a:rPr>
                  <a:t>ymm1</a:t>
                </a:r>
              </a:p>
            </p:txBody>
          </p:sp>
          <p:sp>
            <p:nvSpPr>
              <p:cNvPr id="598" name="Text Box 240">
                <a:extLst>
                  <a:ext uri="{FF2B5EF4-FFF2-40B4-BE49-F238E27FC236}">
                    <a16:creationId xmlns:a16="http://schemas.microsoft.com/office/drawing/2014/main" id="{A948C203-5716-41FD-8958-9E0F3296D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1872" y="360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599" name="Text Box 240">
                <a:extLst>
                  <a:ext uri="{FF2B5EF4-FFF2-40B4-BE49-F238E27FC236}">
                    <a16:creationId xmlns:a16="http://schemas.microsoft.com/office/drawing/2014/main" id="{AA83D530-2CCA-49AC-AD5F-1237A77D4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7872" y="360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600" name="Text Box 240">
                <a:extLst>
                  <a:ext uri="{FF2B5EF4-FFF2-40B4-BE49-F238E27FC236}">
                    <a16:creationId xmlns:a16="http://schemas.microsoft.com/office/drawing/2014/main" id="{E1AA8982-6274-4759-8134-D1BBE7C4AA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3872" y="360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601" name="Text Box 240">
                <a:extLst>
                  <a:ext uri="{FF2B5EF4-FFF2-40B4-BE49-F238E27FC236}">
                    <a16:creationId xmlns:a16="http://schemas.microsoft.com/office/drawing/2014/main" id="{D2068353-7C6F-449D-B5D6-AA018E373E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9872" y="360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602" name="Text Box 240">
                <a:extLst>
                  <a:ext uri="{FF2B5EF4-FFF2-40B4-BE49-F238E27FC236}">
                    <a16:creationId xmlns:a16="http://schemas.microsoft.com/office/drawing/2014/main" id="{89470F8D-6B74-4B37-9104-10785840F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5872" y="360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603" name="Text Box 240">
                <a:extLst>
                  <a:ext uri="{FF2B5EF4-FFF2-40B4-BE49-F238E27FC236}">
                    <a16:creationId xmlns:a16="http://schemas.microsoft.com/office/drawing/2014/main" id="{38B75B18-0F62-4906-B883-C5F39A2D3F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1872" y="360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604" name="Text Box 240">
                <a:extLst>
                  <a:ext uri="{FF2B5EF4-FFF2-40B4-BE49-F238E27FC236}">
                    <a16:creationId xmlns:a16="http://schemas.microsoft.com/office/drawing/2014/main" id="{39A62D49-6B94-47A3-A496-DC1F3B7968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7872" y="360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sp>
            <p:nvSpPr>
              <p:cNvPr id="605" name="Text Box 240">
                <a:extLst>
                  <a:ext uri="{FF2B5EF4-FFF2-40B4-BE49-F238E27FC236}">
                    <a16:creationId xmlns:a16="http://schemas.microsoft.com/office/drawing/2014/main" id="{59848ACC-365C-49B3-A78A-119315A7E0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3872" y="3600000"/>
                <a:ext cx="216000" cy="14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000" dirty="0">
                  <a:latin typeface="+mn-ea"/>
                  <a:ea typeface="+mn-ea"/>
                </a:endParaRPr>
              </a:p>
            </p:txBody>
          </p:sp>
          <p:cxnSp>
            <p:nvCxnSpPr>
              <p:cNvPr id="606" name="直接连接符 605">
                <a:extLst>
                  <a:ext uri="{FF2B5EF4-FFF2-40B4-BE49-F238E27FC236}">
                    <a16:creationId xmlns:a16="http://schemas.microsoft.com/office/drawing/2014/main" id="{BD570C84-6402-4F9B-93A4-468AD920AD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592000" y="3024000"/>
                <a:ext cx="1332000" cy="288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607" name="直接连接符 606">
                <a:extLst>
                  <a:ext uri="{FF2B5EF4-FFF2-40B4-BE49-F238E27FC236}">
                    <a16:creationId xmlns:a16="http://schemas.microsoft.com/office/drawing/2014/main" id="{145763AA-F11B-4A71-96E6-7945456F44E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40000" y="3024000"/>
                <a:ext cx="1116000" cy="288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608" name="直接连接符 607">
                <a:extLst>
                  <a:ext uri="{FF2B5EF4-FFF2-40B4-BE49-F238E27FC236}">
                    <a16:creationId xmlns:a16="http://schemas.microsoft.com/office/drawing/2014/main" id="{D38F52E3-A3E1-4F2F-9636-B529FD5392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996000" y="3024000"/>
                <a:ext cx="1656000" cy="288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609" name="直接连接符 608">
                <a:extLst>
                  <a:ext uri="{FF2B5EF4-FFF2-40B4-BE49-F238E27FC236}">
                    <a16:creationId xmlns:a16="http://schemas.microsoft.com/office/drawing/2014/main" id="{0925EBB8-A7D1-47CA-BF44-275379E6C73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428000" y="3024000"/>
                <a:ext cx="1656000" cy="288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610" name="直接连接符 609">
                <a:extLst>
                  <a:ext uri="{FF2B5EF4-FFF2-40B4-BE49-F238E27FC236}">
                    <a16:creationId xmlns:a16="http://schemas.microsoft.com/office/drawing/2014/main" id="{340B0B89-70FC-4FE8-8C37-1435D16287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860000" y="3024000"/>
                <a:ext cx="1656000" cy="288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611" name="直接连接符 610">
                <a:extLst>
                  <a:ext uri="{FF2B5EF4-FFF2-40B4-BE49-F238E27FC236}">
                    <a16:creationId xmlns:a16="http://schemas.microsoft.com/office/drawing/2014/main" id="{61E876B8-E24C-47DB-B164-C9A488DA0C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508000" y="3024000"/>
                <a:ext cx="1656000" cy="288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612" name="直接连接符 611">
                <a:extLst>
                  <a:ext uri="{FF2B5EF4-FFF2-40B4-BE49-F238E27FC236}">
                    <a16:creationId xmlns:a16="http://schemas.microsoft.com/office/drawing/2014/main" id="{CEBD4B24-7107-4E59-92DA-B9AC873E949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8000" y="3024000"/>
                <a:ext cx="900000" cy="288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cxnSp>
            <p:nvCxnSpPr>
              <p:cNvPr id="613" name="直接连接符 612">
                <a:extLst>
                  <a:ext uri="{FF2B5EF4-FFF2-40B4-BE49-F238E27FC236}">
                    <a16:creationId xmlns:a16="http://schemas.microsoft.com/office/drawing/2014/main" id="{26B1719E-2BBF-4B47-A29E-01A02E990B3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60000" y="3024000"/>
                <a:ext cx="576000" cy="288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sm"/>
              </a:ln>
              <a:effectLst/>
            </p:spPr>
          </p:cxnSp>
          <p:sp>
            <p:nvSpPr>
              <p:cNvPr id="614" name="Text Box 240">
                <a:extLst>
                  <a:ext uri="{FF2B5EF4-FFF2-40B4-BE49-F238E27FC236}">
                    <a16:creationId xmlns:a16="http://schemas.microsoft.com/office/drawing/2014/main" id="{1DD6103C-9D00-45B8-B88E-EF98E2608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4000" y="3312000"/>
                <a:ext cx="1944000" cy="43200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wrap="none" lIns="18000" tIns="10800" rIns="18000" bIns="10800" anchor="t" anchorCtr="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400" b="1" dirty="0">
                    <a:latin typeface="+mn-ea"/>
                    <a:ea typeface="+mn-ea"/>
                  </a:rPr>
                  <a:t>注：</a:t>
                </a:r>
                <a:r>
                  <a:rPr lang="en-US" altLang="zh-CN" sz="1400" b="1" dirty="0">
                    <a:latin typeface="+mn-ea"/>
                    <a:ea typeface="+mn-ea"/>
                  </a:rPr>
                  <a:t>base</a:t>
                </a:r>
                <a:r>
                  <a:rPr lang="zh-CN" altLang="en-US" sz="1400" b="1" dirty="0">
                    <a:latin typeface="+mn-ea"/>
                    <a:ea typeface="+mn-ea"/>
                  </a:rPr>
                  <a:t>放在</a:t>
                </a:r>
                <a:r>
                  <a:rPr lang="en-US" altLang="zh-CN" sz="1400" b="1" dirty="0">
                    <a:latin typeface="+mn-ea"/>
                    <a:ea typeface="+mn-ea"/>
                  </a:rPr>
                  <a:t>GPR</a:t>
                </a:r>
                <a:r>
                  <a:rPr lang="zh-CN" altLang="en-US" sz="1400" b="1" dirty="0">
                    <a:latin typeface="+mn-ea"/>
                    <a:ea typeface="+mn-ea"/>
                  </a:rPr>
                  <a:t>中，</a:t>
                </a:r>
                <a:endParaRPr lang="en-US" altLang="zh-CN" sz="1400" b="1" dirty="0">
                  <a:latin typeface="+mn-ea"/>
                  <a:ea typeface="+mn-ea"/>
                </a:endParaRPr>
              </a:p>
              <a:p>
                <a:pPr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altLang="zh-CN" sz="1400" b="1" dirty="0">
                    <a:latin typeface="+mn-ea"/>
                    <a:ea typeface="+mn-ea"/>
                  </a:rPr>
                  <a:t>    scale</a:t>
                </a:r>
                <a:r>
                  <a:rPr lang="zh-CN" altLang="en-US" sz="1400" b="1" dirty="0">
                    <a:latin typeface="+mn-ea"/>
                    <a:ea typeface="+mn-ea"/>
                  </a:rPr>
                  <a:t>由操作码指明</a:t>
                </a: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357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79512" y="1700808"/>
            <a:ext cx="4752528" cy="45273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GPU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的产生：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前身是</a:t>
            </a:r>
            <a:r>
              <a:rPr lang="en-US" altLang="zh-CN" b="1" dirty="0">
                <a:latin typeface="宋体" panose="02010600030101010101" pitchFamily="2" charset="-122"/>
              </a:rPr>
              <a:t>VGA</a:t>
            </a:r>
            <a:r>
              <a:rPr lang="zh-CN" altLang="en-US" b="1" dirty="0">
                <a:latin typeface="宋体" panose="02010600030101010101" pitchFamily="2" charset="-122"/>
              </a:rPr>
              <a:t>控制器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功能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编程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GPU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的发展：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功能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6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编程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5386" y="332656"/>
            <a:ext cx="69342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节  图像处理单元</a:t>
            </a:r>
            <a:r>
              <a:rPr lang="en-US" altLang="zh-CN" sz="2800" b="1" dirty="0">
                <a:latin typeface="宋体" panose="02010600030101010101" pitchFamily="2" charset="-122"/>
              </a:rPr>
              <a:t>GPU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1268760"/>
            <a:ext cx="878497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一、</a:t>
            </a:r>
            <a:r>
              <a:rPr lang="en-US" altLang="zh-CN" sz="2400" dirty="0"/>
              <a:t>GPU</a:t>
            </a:r>
            <a:r>
              <a:rPr lang="zh-CN" altLang="en-US" sz="2400" dirty="0"/>
              <a:t>应用概述</a:t>
            </a:r>
          </a:p>
        </p:txBody>
      </p:sp>
      <p:sp>
        <p:nvSpPr>
          <p:cNvPr id="6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en-US" altLang="zh-CN" sz="2000" b="1" dirty="0">
                <a:latin typeface="+mn-ea"/>
                <a:ea typeface="+mn-ea"/>
              </a:rPr>
              <a:t>GPU</a:t>
            </a:r>
            <a:r>
              <a:rPr lang="zh-CN" altLang="en-US" sz="2000" b="1" dirty="0">
                <a:latin typeface="+mn-ea"/>
                <a:ea typeface="+mn-ea"/>
              </a:rPr>
              <a:t>应用概述，</a:t>
            </a:r>
            <a:r>
              <a:rPr lang="en-US" altLang="zh-CN" sz="2000" b="1" dirty="0">
                <a:latin typeface="+mn-ea"/>
                <a:ea typeface="+mn-ea"/>
              </a:rPr>
              <a:t>GPU</a:t>
            </a:r>
            <a:r>
              <a:rPr lang="zh-CN" altLang="en-US" sz="2000" b="1" dirty="0">
                <a:latin typeface="+mn-ea"/>
                <a:ea typeface="+mn-ea"/>
              </a:rPr>
              <a:t>基本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结构，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GPU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编程模型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1584176" y="2132856"/>
            <a:ext cx="7488000" cy="432118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支持</a:t>
            </a:r>
            <a:r>
              <a:rPr lang="en-US" altLang="zh-CN" sz="2200" b="1" dirty="0">
                <a:latin typeface="宋体" panose="02010600030101010101" pitchFamily="2" charset="-122"/>
              </a:rPr>
              <a:t>2D/3D</a:t>
            </a:r>
            <a:r>
              <a:rPr lang="zh-CN" altLang="en-US" sz="2200" b="1">
                <a:solidFill>
                  <a:srgbClr val="0070C0"/>
                </a:solidFill>
                <a:latin typeface="宋体" panose="02010600030101010101" pitchFamily="2" charset="-122"/>
              </a:rPr>
              <a:t>图形处理</a:t>
            </a:r>
            <a:r>
              <a:rPr lang="zh-CN" altLang="en-US" sz="2200" b="1">
                <a:latin typeface="宋体" panose="02010600030101010101" pitchFamily="2" charset="-122"/>
              </a:rPr>
              <a:t>的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可编程</a:t>
            </a:r>
            <a:r>
              <a:rPr lang="zh-CN" altLang="en-US" sz="2200" b="1" u="sng">
                <a:solidFill>
                  <a:srgbClr val="990099"/>
                </a:solidFill>
                <a:latin typeface="宋体" panose="02010600030101010101" pitchFamily="2" charset="-122"/>
              </a:rPr>
              <a:t>处理器</a:t>
            </a:r>
            <a:r>
              <a:rPr lang="zh-CN" altLang="en-US" sz="2200" b="1">
                <a:latin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            </a:t>
            </a:r>
            <a:r>
              <a:rPr lang="zh-CN" altLang="en-US" b="1" spc="-100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/>
              </a:rPr>
              <a:t>∈</a:t>
            </a:r>
            <a:r>
              <a:rPr lang="zh-CN" altLang="en-US" b="1" dirty="0">
                <a:latin typeface="宋体" panose="02010600030101010101" pitchFamily="2" charset="-122"/>
              </a:rPr>
              <a:t>专用结构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基于</a:t>
            </a:r>
            <a:r>
              <a:rPr lang="en-US" altLang="zh-CN" sz="2200" b="1" dirty="0" err="1">
                <a:latin typeface="宋体" panose="02010600030101010101" pitchFamily="2" charset="-122"/>
              </a:rPr>
              <a:t>openGL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dirty="0">
                <a:latin typeface="宋体" panose="02010600030101010101" pitchFamily="2" charset="-122"/>
              </a:rPr>
              <a:t>DirectX</a:t>
            </a:r>
            <a:r>
              <a:rPr lang="zh-CN" altLang="en-US" sz="2200" b="1" dirty="0">
                <a:latin typeface="宋体" panose="02010600030101010101" pitchFamily="2" charset="-122"/>
              </a:rPr>
              <a:t>模型           </a:t>
            </a:r>
            <a:r>
              <a:rPr lang="zh-CN" altLang="en-US" b="1" dirty="0">
                <a:latin typeface="宋体" panose="02010600030101010101" pitchFamily="2" charset="-122"/>
              </a:rPr>
              <a:t>←开放标准、微软</a:t>
            </a:r>
            <a:r>
              <a:rPr lang="en-US" altLang="zh-CN" b="1" dirty="0">
                <a:latin typeface="宋体" panose="02010600030101010101" pitchFamily="2" charset="-122"/>
              </a:rPr>
              <a:t>API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spc="-100" dirty="0">
                <a:latin typeface="宋体" panose="02010600030101010101" pitchFamily="2" charset="-122"/>
              </a:rPr>
              <a:t>支持图形处理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/</a:t>
            </a:r>
            <a:r>
              <a:rPr lang="zh-CN" altLang="en-US" sz="2200" b="1" spc="-100" dirty="0">
                <a:solidFill>
                  <a:srgbClr val="0070C0"/>
                </a:solidFill>
                <a:latin typeface="宋体" panose="02010600030101010101" pitchFamily="2" charset="-122"/>
              </a:rPr>
              <a:t>可视化计算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/</a:t>
            </a:r>
            <a:r>
              <a:rPr lang="en-US" altLang="zh-CN" sz="2200" b="1" spc="-100" dirty="0">
                <a:solidFill>
                  <a:srgbClr val="0070C0"/>
                </a:solidFill>
                <a:latin typeface="宋体" panose="02010600030101010101" pitchFamily="2" charset="-122"/>
              </a:rPr>
              <a:t>GPU</a:t>
            </a:r>
            <a:r>
              <a:rPr lang="zh-CN" altLang="en-US" sz="2200" b="1" spc="-100" dirty="0">
                <a:solidFill>
                  <a:srgbClr val="0070C0"/>
                </a:solidFill>
                <a:latin typeface="宋体" panose="02010600030101010101" pitchFamily="2" charset="-122"/>
              </a:rPr>
              <a:t>计算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的</a:t>
            </a:r>
            <a:r>
              <a:rPr lang="zh-CN" altLang="en-US" sz="2200" b="1" u="sng" spc="-100" dirty="0">
                <a:solidFill>
                  <a:srgbClr val="990099"/>
                </a:solidFill>
                <a:latin typeface="宋体" panose="02010600030101010101" pitchFamily="2" charset="-122"/>
              </a:rPr>
              <a:t>并行处理器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/>
              </a:rPr>
              <a:t>∈</a:t>
            </a:r>
            <a:r>
              <a:rPr lang="zh-CN" altLang="en-US" b="1" dirty="0">
                <a:latin typeface="宋体" panose="02010600030101010101" pitchFamily="2" charset="-122"/>
              </a:rPr>
              <a:t>通用结构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600" b="1" dirty="0">
                <a:latin typeface="宋体" panose="02010600030101010101" pitchFamily="2" charset="-122"/>
              </a:rPr>
              <a:t>                  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>
                <a:latin typeface="宋体" panose="02010600030101010101" pitchFamily="2" charset="-122"/>
              </a:rPr>
              <a:t>←视频   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>
                <a:latin typeface="宋体" panose="02010600030101010101" pitchFamily="2" charset="-122"/>
              </a:rPr>
              <a:t>←通用并行</a:t>
            </a:r>
            <a:endParaRPr lang="en-US" altLang="zh-CN" sz="1600" b="1" dirty="0">
              <a:latin typeface="宋体" panose="02010600030101010101" pitchFamily="2" charset="-122"/>
            </a:endParaRPr>
          </a:p>
          <a:p>
            <a:r>
              <a:rPr lang="zh-CN" altLang="en-US" sz="2200" b="1" dirty="0">
                <a:latin typeface="宋体" panose="02010600030101010101" pitchFamily="2" charset="-122"/>
              </a:rPr>
              <a:t>基于</a:t>
            </a:r>
            <a:r>
              <a:rPr lang="en-US" altLang="zh-CN" sz="2200" b="1" dirty="0">
                <a:latin typeface="宋体" panose="02010600030101010101" pitchFamily="2" charset="-122"/>
              </a:rPr>
              <a:t>CUDA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en-US" altLang="zh-CN" sz="1600" spc="-30" dirty="0">
                <a:latin typeface="+mn-lt"/>
              </a:rPr>
              <a:t>Compute Unified Device Architecture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en-US" altLang="zh-CN" sz="2200" b="1" dirty="0"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latin typeface="宋体" panose="02010600030101010101" pitchFamily="2" charset="-122"/>
              </a:rPr>
              <a:t>←编程模型和软件平台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    </a:t>
            </a:r>
            <a:r>
              <a:rPr lang="zh-CN" altLang="en-US" dirty="0">
                <a:latin typeface="宋体" panose="02010600030101010101" pitchFamily="2" charset="-122"/>
              </a:rPr>
              <a:t>└</a:t>
            </a:r>
            <a:r>
              <a:rPr lang="zh-CN" altLang="en-US" b="1" dirty="0">
                <a:latin typeface="宋体" panose="02010600030101010101" pitchFamily="2" charset="-122"/>
              </a:rPr>
              <a:t>←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编程时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zh-CN" altLang="en-US" b="1" u="sng" dirty="0">
                <a:latin typeface="宋体" panose="02010600030101010101" pitchFamily="2" charset="-122"/>
              </a:rPr>
              <a:t>单线程程序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执行时</a:t>
            </a:r>
            <a:r>
              <a:rPr lang="zh-CN" altLang="en-US" b="1" dirty="0">
                <a:latin typeface="宋体" panose="02010600030101010101" pitchFamily="2" charset="-122"/>
              </a:rPr>
              <a:t>实例化为</a:t>
            </a:r>
            <a:r>
              <a:rPr lang="zh-CN" altLang="en-US" b="1" u="sng" dirty="0">
                <a:latin typeface="宋体" panose="02010600030101010101" pitchFamily="2" charset="-122"/>
              </a:rPr>
              <a:t>多个并发线程</a:t>
            </a:r>
            <a:endParaRPr lang="en-US" altLang="zh-CN" b="1" u="sng" dirty="0">
              <a:latin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16965" y="2564904"/>
            <a:ext cx="7847965" cy="1618615"/>
            <a:chOff x="1985" y="3815"/>
            <a:chExt cx="12359" cy="2549"/>
          </a:xfrm>
        </p:grpSpPr>
        <p:cxnSp>
          <p:nvCxnSpPr>
            <p:cNvPr id="10" name="直接连接符 9"/>
            <p:cNvCxnSpPr/>
            <p:nvPr>
              <p:custDataLst>
                <p:tags r:id="rId1"/>
              </p:custDataLst>
            </p:nvPr>
          </p:nvCxnSpPr>
          <p:spPr bwMode="auto">
            <a:xfrm>
              <a:off x="3346" y="4493"/>
              <a:ext cx="907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" name="Text Box 240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439" y="4266"/>
              <a:ext cx="907" cy="79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输入装配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2" name="Text Box 240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252" y="4266"/>
              <a:ext cx="907" cy="79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顶点渲染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3" name="Text Box 24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952" y="4266"/>
              <a:ext cx="907" cy="79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几何渲染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4" name="Text Box 24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653" y="4266"/>
              <a:ext cx="1928" cy="39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建立</a:t>
              </a:r>
              <a:r>
                <a:rPr lang="en-US" altLang="zh-CN" sz="1600" b="1" dirty="0">
                  <a:latin typeface="+mn-ea"/>
                  <a:ea typeface="+mn-ea"/>
                </a:rPr>
                <a:t>&amp;</a:t>
              </a:r>
              <a:r>
                <a:rPr lang="zh-CN" altLang="en-US" sz="1600" b="1" dirty="0">
                  <a:latin typeface="+mn-ea"/>
                  <a:ea typeface="+mn-ea"/>
                </a:rPr>
                <a:t>光栅化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5" name="Text Box 24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2132" y="4266"/>
              <a:ext cx="1587" cy="79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光栅操作</a:t>
              </a:r>
              <a:r>
                <a:rPr lang="en-US" altLang="zh-CN" sz="1600" b="1" dirty="0">
                  <a:latin typeface="+mn-ea"/>
                  <a:ea typeface="+mn-ea"/>
                </a:rPr>
                <a:t>/</a:t>
              </a:r>
              <a:r>
                <a:rPr lang="zh-CN" altLang="en-US" sz="1600" b="1" dirty="0">
                  <a:latin typeface="+mn-ea"/>
                  <a:ea typeface="+mn-ea"/>
                </a:rPr>
                <a:t>输出合并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6" name="Text Box 24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148" y="4266"/>
              <a:ext cx="907" cy="79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像素渲染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cxnSp>
          <p:nvCxnSpPr>
            <p:cNvPr id="17" name="直接连接符 16"/>
            <p:cNvCxnSpPr/>
            <p:nvPr>
              <p:custDataLst>
                <p:tags r:id="rId8"/>
              </p:custDataLst>
            </p:nvPr>
          </p:nvCxnSpPr>
          <p:spPr bwMode="auto">
            <a:xfrm>
              <a:off x="5159" y="4493"/>
              <a:ext cx="79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直接连接符 17"/>
            <p:cNvCxnSpPr/>
            <p:nvPr>
              <p:custDataLst>
                <p:tags r:id="rId9"/>
              </p:custDataLst>
            </p:nvPr>
          </p:nvCxnSpPr>
          <p:spPr bwMode="auto">
            <a:xfrm>
              <a:off x="6859" y="4493"/>
              <a:ext cx="79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>
              <p:custDataLst>
                <p:tags r:id="rId10"/>
              </p:custDataLst>
            </p:nvPr>
          </p:nvCxnSpPr>
          <p:spPr bwMode="auto">
            <a:xfrm>
              <a:off x="9581" y="4493"/>
              <a:ext cx="567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直接连接符 20"/>
            <p:cNvCxnSpPr/>
            <p:nvPr>
              <p:custDataLst>
                <p:tags r:id="rId11"/>
              </p:custDataLst>
            </p:nvPr>
          </p:nvCxnSpPr>
          <p:spPr bwMode="auto">
            <a:xfrm>
              <a:off x="11055" y="4493"/>
              <a:ext cx="1077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" name="Text Box 240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632" y="5910"/>
              <a:ext cx="7597" cy="454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wrap="square" lIns="18000" tIns="10800" rIns="18000" bIns="10800" anchor="ctr" anchorCtr="0"/>
            <a:lstStyle/>
            <a:p>
              <a:pPr>
                <a:lnSpc>
                  <a:spcPct val="95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注：顶点</a:t>
              </a:r>
              <a:r>
                <a:rPr lang="en-US" altLang="zh-CN" sz="1600" b="1" dirty="0">
                  <a:latin typeface="+mn-ea"/>
                  <a:ea typeface="+mn-ea"/>
                </a:rPr>
                <a:t>/</a:t>
              </a:r>
              <a:r>
                <a:rPr lang="zh-CN" altLang="en-US" sz="1600" b="1" dirty="0">
                  <a:latin typeface="+mn-ea"/>
                  <a:ea typeface="+mn-ea"/>
                </a:rPr>
                <a:t>几何</a:t>
              </a:r>
              <a:r>
                <a:rPr lang="en-US" altLang="zh-CN" sz="1600" b="1" dirty="0">
                  <a:latin typeface="+mn-ea"/>
                  <a:ea typeface="+mn-ea"/>
                </a:rPr>
                <a:t>/</a:t>
              </a:r>
              <a:r>
                <a:rPr lang="zh-CN" altLang="en-US" sz="1600" b="1" dirty="0">
                  <a:latin typeface="+mn-ea"/>
                  <a:ea typeface="+mn-ea"/>
                </a:rPr>
                <a:t>像素渲染</a:t>
              </a:r>
              <a:r>
                <a:rPr lang="en-US" altLang="zh-CN" sz="1600" b="1" dirty="0">
                  <a:latin typeface="+mn-ea"/>
                  <a:ea typeface="+mn-ea"/>
                </a:rPr>
                <a:t>(</a:t>
              </a:r>
              <a:r>
                <a:rPr lang="zh-CN" altLang="en-US" sz="1600" b="1" dirty="0">
                  <a:latin typeface="+mn-ea"/>
                  <a:ea typeface="+mn-ea"/>
                </a:rPr>
                <a:t>又称着色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  <a:r>
                <a:rPr lang="zh-CN" altLang="en-US" sz="1600" b="1" dirty="0">
                  <a:latin typeface="+mn-ea"/>
                  <a:ea typeface="+mn-ea"/>
                </a:rPr>
                <a:t>为</a:t>
              </a:r>
              <a:r>
                <a:rPr lang="zh-CN" altLang="en-US" sz="1600" b="1" dirty="0">
                  <a:solidFill>
                    <a:srgbClr val="C00000"/>
                  </a:solidFill>
                  <a:latin typeface="+mn-ea"/>
                  <a:ea typeface="+mn-ea"/>
                </a:rPr>
                <a:t>可编程</a:t>
              </a:r>
              <a:r>
                <a:rPr lang="zh-CN" altLang="en-US" sz="1600" b="1" dirty="0">
                  <a:latin typeface="+mn-ea"/>
                  <a:ea typeface="+mn-ea"/>
                </a:rPr>
                <a:t>流水段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24" name="Text Box 240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973" y="4776"/>
              <a:ext cx="1474" cy="39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流式输出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cxnSp>
          <p:nvCxnSpPr>
            <p:cNvPr id="25" name="直接连接符 24"/>
            <p:cNvCxnSpPr/>
            <p:nvPr>
              <p:custDataLst>
                <p:tags r:id="rId14"/>
              </p:custDataLst>
            </p:nvPr>
          </p:nvCxnSpPr>
          <p:spPr bwMode="auto">
            <a:xfrm>
              <a:off x="7313" y="4493"/>
              <a:ext cx="0" cy="28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6" name="Text Box 240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777" y="5456"/>
              <a:ext cx="10375" cy="397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视频存储器</a:t>
              </a:r>
              <a:r>
                <a:rPr lang="en-US" altLang="zh-CN" sz="1600" b="1" dirty="0">
                  <a:latin typeface="+mn-ea"/>
                  <a:ea typeface="+mn-ea"/>
                </a:rPr>
                <a:t>VMEM(</a:t>
              </a:r>
              <a:r>
                <a:rPr lang="zh-CN" altLang="en-US" sz="1600" b="1" dirty="0">
                  <a:latin typeface="+mn-ea"/>
                  <a:ea typeface="+mn-ea"/>
                </a:rPr>
                <a:t>缓冲器、纹理缓冲器、常量缓冲器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</a:p>
          </p:txBody>
        </p:sp>
        <p:cxnSp>
          <p:nvCxnSpPr>
            <p:cNvPr id="27" name="直接连接符 26"/>
            <p:cNvCxnSpPr/>
            <p:nvPr>
              <p:custDataLst>
                <p:tags r:id="rId16"/>
              </p:custDataLst>
            </p:nvPr>
          </p:nvCxnSpPr>
          <p:spPr bwMode="auto">
            <a:xfrm flipV="1">
              <a:off x="2892" y="5060"/>
              <a:ext cx="0" cy="39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>
              <p:custDataLst>
                <p:tags r:id="rId17"/>
              </p:custDataLst>
            </p:nvPr>
          </p:nvCxnSpPr>
          <p:spPr bwMode="auto">
            <a:xfrm flipV="1">
              <a:off x="4705" y="5060"/>
              <a:ext cx="0" cy="39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/>
            <p:nvPr>
              <p:custDataLst>
                <p:tags r:id="rId18"/>
              </p:custDataLst>
            </p:nvPr>
          </p:nvCxnSpPr>
          <p:spPr bwMode="auto">
            <a:xfrm flipV="1">
              <a:off x="6405" y="5060"/>
              <a:ext cx="0" cy="39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/>
            <p:nvPr>
              <p:custDataLst>
                <p:tags r:id="rId19"/>
              </p:custDataLst>
            </p:nvPr>
          </p:nvCxnSpPr>
          <p:spPr bwMode="auto">
            <a:xfrm>
              <a:off x="7313" y="5173"/>
              <a:ext cx="0" cy="28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/>
            <p:nvPr>
              <p:custDataLst>
                <p:tags r:id="rId20"/>
              </p:custDataLst>
            </p:nvPr>
          </p:nvCxnSpPr>
          <p:spPr bwMode="auto">
            <a:xfrm flipV="1">
              <a:off x="9014" y="4663"/>
              <a:ext cx="0" cy="79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31"/>
            <p:cNvCxnSpPr/>
            <p:nvPr>
              <p:custDataLst>
                <p:tags r:id="rId21"/>
              </p:custDataLst>
            </p:nvPr>
          </p:nvCxnSpPr>
          <p:spPr bwMode="auto">
            <a:xfrm flipV="1">
              <a:off x="10601" y="5060"/>
              <a:ext cx="0" cy="39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直接连接符 33"/>
            <p:cNvCxnSpPr/>
            <p:nvPr>
              <p:custDataLst>
                <p:tags r:id="rId22"/>
              </p:custDataLst>
            </p:nvPr>
          </p:nvCxnSpPr>
          <p:spPr bwMode="auto">
            <a:xfrm flipV="1">
              <a:off x="12925" y="5060"/>
              <a:ext cx="0" cy="39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6" name="Text Box 240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985" y="3815"/>
              <a:ext cx="12359" cy="454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wrap="square" lIns="18000" tIns="10800" rIns="18000" bIns="10800" anchor="ctr" anchorCtr="0"/>
            <a:lstStyle/>
            <a:p>
              <a:pPr>
                <a:lnSpc>
                  <a:spcPct val="95000"/>
                </a:lnSpc>
              </a:pPr>
              <a:r>
                <a:rPr lang="zh-CN" sz="1400" b="1" dirty="0">
                  <a:solidFill>
                    <a:srgbClr val="0070C0"/>
                  </a:solidFill>
                  <a:latin typeface="+mn-ea"/>
                  <a:ea typeface="+mn-ea"/>
                </a:rPr>
                <a:t>顶点格式转换</a:t>
              </a:r>
              <a:r>
                <a:rPr lang="en-US" altLang="zh-CN" sz="1400" b="1" dirty="0">
                  <a:solidFill>
                    <a:srgbClr val="0070C0"/>
                  </a:solidFill>
                  <a:latin typeface="+mn-ea"/>
                  <a:ea typeface="+mn-ea"/>
                </a:rPr>
                <a:t>  </a:t>
              </a:r>
              <a:r>
                <a:rPr lang="zh-CN" altLang="en-US" sz="1400" b="1" dirty="0">
                  <a:solidFill>
                    <a:srgbClr val="0070C0"/>
                  </a:solidFill>
                  <a:latin typeface="+mn-ea"/>
                  <a:ea typeface="+mn-ea"/>
                </a:rPr>
                <a:t>形成</a:t>
              </a:r>
              <a:r>
                <a:rPr lang="en-US" altLang="zh-CN" sz="1400" b="1" dirty="0">
                  <a:solidFill>
                    <a:srgbClr val="0070C0"/>
                  </a:solidFill>
                  <a:latin typeface="+mn-ea"/>
                  <a:ea typeface="+mn-ea"/>
                </a:rPr>
                <a:t>3D</a:t>
              </a:r>
              <a:r>
                <a:rPr lang="zh-CN" altLang="en-US" sz="1400" b="1" dirty="0">
                  <a:solidFill>
                    <a:srgbClr val="0070C0"/>
                  </a:solidFill>
                  <a:latin typeface="+mn-ea"/>
                  <a:ea typeface="+mn-ea"/>
                </a:rPr>
                <a:t>图形</a:t>
              </a:r>
              <a:r>
                <a:rPr lang="en-US" altLang="zh-CN" sz="1400" b="1" dirty="0">
                  <a:solidFill>
                    <a:srgbClr val="0070C0"/>
                  </a:solidFill>
                  <a:latin typeface="+mn-ea"/>
                  <a:ea typeface="+mn-ea"/>
                  <a:sym typeface="+mn-ea"/>
                </a:rPr>
                <a:t>  </a:t>
              </a:r>
              <a:r>
                <a:rPr lang="zh-CN" altLang="en-US" sz="1400" b="1" dirty="0">
                  <a:solidFill>
                    <a:srgbClr val="0070C0"/>
                  </a:solidFill>
                  <a:latin typeface="+mn-ea"/>
                  <a:ea typeface="+mn-ea"/>
                </a:rPr>
                <a:t>转换成</a:t>
              </a:r>
              <a:r>
                <a:rPr lang="en-US" altLang="zh-CN" sz="1400" b="1" dirty="0">
                  <a:solidFill>
                    <a:srgbClr val="0070C0"/>
                  </a:solidFill>
                  <a:latin typeface="+mn-ea"/>
                  <a:ea typeface="+mn-ea"/>
                </a:rPr>
                <a:t>2D</a:t>
              </a:r>
              <a:r>
                <a:rPr lang="zh-CN" altLang="en-US" sz="1400" b="1" dirty="0">
                  <a:solidFill>
                    <a:srgbClr val="0070C0"/>
                  </a:solidFill>
                  <a:latin typeface="+mn-ea"/>
                  <a:ea typeface="+mn-ea"/>
                </a:rPr>
                <a:t>图形</a:t>
              </a:r>
              <a:r>
                <a:rPr lang="en-US" altLang="zh-CN" sz="1400" b="1" dirty="0">
                  <a:solidFill>
                    <a:srgbClr val="0070C0"/>
                  </a:solidFill>
                  <a:latin typeface="+mn-ea"/>
                  <a:ea typeface="+mn-ea"/>
                </a:rPr>
                <a:t>   </a:t>
              </a:r>
              <a:r>
                <a:rPr lang="zh-CN" altLang="en-US" sz="1400" b="1" dirty="0">
                  <a:solidFill>
                    <a:srgbClr val="0070C0"/>
                  </a:solidFill>
                  <a:latin typeface="+mn-ea"/>
                  <a:ea typeface="+mn-ea"/>
                </a:rPr>
                <a:t>转换成像素点</a:t>
              </a:r>
              <a:r>
                <a:rPr lang="en-US" altLang="zh-CN" sz="1400" b="1" dirty="0">
                  <a:solidFill>
                    <a:srgbClr val="0070C0"/>
                  </a:solidFill>
                  <a:latin typeface="+mn-ea"/>
                  <a:ea typeface="+mn-ea"/>
                </a:rPr>
                <a:t>  </a:t>
              </a:r>
              <a:r>
                <a:rPr lang="zh-CN" altLang="en-US" sz="1400" b="1" dirty="0">
                  <a:solidFill>
                    <a:srgbClr val="0070C0"/>
                  </a:solidFill>
                  <a:latin typeface="+mn-ea"/>
                  <a:ea typeface="+mn-ea"/>
                </a:rPr>
                <a:t>产生像素点属性</a:t>
              </a:r>
              <a:r>
                <a:rPr lang="en-US" altLang="zh-CN" sz="1400" b="1" dirty="0">
                  <a:solidFill>
                    <a:srgbClr val="0070C0"/>
                  </a:solidFill>
                  <a:latin typeface="+mn-ea"/>
                  <a:ea typeface="+mn-ea"/>
                </a:rPr>
                <a:t>  </a:t>
              </a:r>
              <a:r>
                <a:rPr lang="zh-CN" altLang="en-US" sz="1400" b="1" dirty="0">
                  <a:solidFill>
                    <a:srgbClr val="0070C0"/>
                  </a:solidFill>
                  <a:latin typeface="+mn-ea"/>
                  <a:ea typeface="+mn-ea"/>
                </a:rPr>
                <a:t>深度</a:t>
              </a:r>
              <a:r>
                <a:rPr lang="en-US" altLang="zh-CN" sz="1400" b="1" dirty="0">
                  <a:solidFill>
                    <a:srgbClr val="0070C0"/>
                  </a:solidFill>
                  <a:latin typeface="+mn-ea"/>
                  <a:ea typeface="+mn-ea"/>
                </a:rPr>
                <a:t>&amp;</a:t>
              </a:r>
              <a:r>
                <a:rPr lang="zh-CN" altLang="en-US" sz="1400" b="1" dirty="0">
                  <a:solidFill>
                    <a:srgbClr val="0070C0"/>
                  </a:solidFill>
                  <a:latin typeface="+mn-ea"/>
                  <a:ea typeface="+mn-ea"/>
                </a:rPr>
                <a:t>透明度</a:t>
              </a:r>
              <a:r>
                <a:rPr lang="en-US" altLang="zh-CN" sz="1400" b="1" dirty="0">
                  <a:solidFill>
                    <a:srgbClr val="0070C0"/>
                  </a:solidFill>
                  <a:latin typeface="+mn-ea"/>
                  <a:ea typeface="+mn-ea"/>
                </a:rPr>
                <a:t>&amp;</a:t>
              </a:r>
              <a:r>
                <a:rPr lang="zh-CN" altLang="en-US" sz="1400" b="1" dirty="0">
                  <a:solidFill>
                    <a:srgbClr val="0070C0"/>
                  </a:solidFill>
                  <a:latin typeface="+mn-ea"/>
                  <a:ea typeface="+mn-ea"/>
                </a:rPr>
                <a:t>颜色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1979A26-5C63-4671-888E-7EB14D748A8D}"/>
              </a:ext>
            </a:extLst>
          </p:cNvPr>
          <p:cNvGrpSpPr/>
          <p:nvPr/>
        </p:nvGrpSpPr>
        <p:grpSpPr>
          <a:xfrm>
            <a:off x="2772000" y="4716000"/>
            <a:ext cx="2520000" cy="432000"/>
            <a:chOff x="2772000" y="4716000"/>
            <a:chExt cx="2520000" cy="432000"/>
          </a:xfrm>
        </p:grpSpPr>
        <p:cxnSp>
          <p:nvCxnSpPr>
            <p:cNvPr id="33" name="直接箭头连接符 32"/>
            <p:cNvCxnSpPr>
              <a:cxnSpLocks/>
            </p:cNvCxnSpPr>
            <p:nvPr/>
          </p:nvCxnSpPr>
          <p:spPr bwMode="auto">
            <a:xfrm>
              <a:off x="5292000" y="4968000"/>
              <a:ext cx="0" cy="180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Text Box 240"/>
            <p:cNvSpPr txBox="1">
              <a:spLocks noChangeArrowheads="1"/>
            </p:cNvSpPr>
            <p:nvPr/>
          </p:nvSpPr>
          <p:spPr bwMode="auto">
            <a:xfrm>
              <a:off x="3492000" y="4716000"/>
              <a:ext cx="1152000" cy="216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5000"/>
                </a:lnSpc>
              </a:pPr>
              <a:r>
                <a:rPr lang="zh-CN" altLang="en-US" sz="1600" b="1" dirty="0">
                  <a:solidFill>
                    <a:srgbClr val="C00000"/>
                  </a:solidFill>
                  <a:latin typeface="+mn-ea"/>
                  <a:ea typeface="+mn-ea"/>
                </a:rPr>
                <a:t>共用</a:t>
              </a:r>
              <a:r>
                <a:rPr lang="en-US" altLang="zh-CN" sz="1600" b="1" dirty="0">
                  <a:latin typeface="+mn-ea"/>
                  <a:ea typeface="+mn-ea"/>
                </a:rPr>
                <a:t>PE</a:t>
              </a:r>
              <a:r>
                <a:rPr lang="zh-CN" altLang="en-US" sz="1600" b="1" dirty="0">
                  <a:latin typeface="+mn-ea"/>
                  <a:ea typeface="+mn-ea"/>
                </a:rPr>
                <a:t>阵列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4E40994-B323-4F4E-A5C9-D15510D8AB1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72000" y="4968000"/>
              <a:ext cx="0" cy="180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3BEF2A8-0E48-417D-ACE1-0B9BB3C10C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72000" y="4968000"/>
              <a:ext cx="2520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200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78497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二、</a:t>
            </a:r>
            <a:r>
              <a:rPr lang="en-US" altLang="zh-CN" sz="2400" dirty="0"/>
              <a:t>GPU</a:t>
            </a:r>
            <a:r>
              <a:rPr lang="zh-CN" altLang="en-US" sz="2400" dirty="0"/>
              <a:t>基本结构</a:t>
            </a:r>
          </a:p>
        </p:txBody>
      </p:sp>
      <p:sp>
        <p:nvSpPr>
          <p:cNvPr id="203" name="Text Box 3"/>
          <p:cNvSpPr txBox="1">
            <a:spLocks noChangeArrowheads="1"/>
          </p:cNvSpPr>
          <p:nvPr/>
        </p:nvSpPr>
        <p:spPr bwMode="auto">
          <a:xfrm>
            <a:off x="179705" y="819150"/>
            <a:ext cx="3239064" cy="5703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*基本结构：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SM—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16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200"/>
              </a:spcBef>
            </a:pPr>
            <a:endParaRPr lang="en-US" altLang="zh-CN" sz="16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SP—</a:t>
            </a:r>
          </a:p>
          <a:p>
            <a:pPr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VMEM—</a:t>
            </a:r>
          </a:p>
        </p:txBody>
      </p:sp>
      <p:sp>
        <p:nvSpPr>
          <p:cNvPr id="204" name="Text Box 3"/>
          <p:cNvSpPr txBox="1">
            <a:spLocks noChangeArrowheads="1"/>
          </p:cNvSpPr>
          <p:nvPr/>
        </p:nvSpPr>
        <p:spPr bwMode="auto">
          <a:xfrm>
            <a:off x="1907704" y="825500"/>
            <a:ext cx="6979920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图形流水线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无渲染段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＋处理器阵列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渲染段</a:t>
            </a:r>
            <a:r>
              <a:rPr lang="en-US" altLang="zh-CN" sz="1600" b="1" dirty="0">
                <a:latin typeface="宋体" panose="02010600030101010101" pitchFamily="2" charset="-122"/>
              </a:rPr>
              <a:t>/GPU</a:t>
            </a:r>
            <a:r>
              <a:rPr lang="zh-CN" altLang="en-US" sz="1600" b="1" dirty="0">
                <a:latin typeface="宋体" panose="02010600030101010101" pitchFamily="2" charset="-122"/>
              </a:rPr>
              <a:t>计算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＋显存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297" name="Text Box 3"/>
          <p:cNvSpPr txBox="1">
            <a:spLocks noChangeArrowheads="1"/>
          </p:cNvSpPr>
          <p:nvPr/>
        </p:nvSpPr>
        <p:spPr bwMode="auto">
          <a:xfrm>
            <a:off x="1331639" y="4435200"/>
            <a:ext cx="7704857" cy="20440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10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sng" dirty="0">
                <a:latin typeface="宋体" panose="02010600030101010101" pitchFamily="2" charset="-122"/>
              </a:rPr>
              <a:t>多线程</a:t>
            </a:r>
            <a:r>
              <a:rPr lang="zh-CN" altLang="en-US" sz="2200" b="1" dirty="0">
                <a:latin typeface="宋体" panose="02010600030101010101" pitchFamily="2" charset="-122"/>
              </a:rPr>
              <a:t>的流式</a:t>
            </a:r>
            <a:r>
              <a:rPr lang="zh-CN" altLang="en-US" sz="2200" b="1" u="sng" dirty="0">
                <a:latin typeface="宋体" panose="02010600030101010101" pitchFamily="2" charset="-122"/>
              </a:rPr>
              <a:t>多处理器</a:t>
            </a:r>
            <a:r>
              <a:rPr lang="zh-CN" altLang="en-US" sz="2200" b="1" dirty="0">
                <a:latin typeface="宋体" panose="02010600030101010101" pitchFamily="2" charset="-122"/>
              </a:rPr>
              <a:t>，运行</a:t>
            </a:r>
            <a:r>
              <a:rPr lang="zh-CN" altLang="en-US" sz="2200" b="1" u="sng" dirty="0">
                <a:latin typeface="宋体" panose="02010600030101010101" pitchFamily="2" charset="-122"/>
              </a:rPr>
              <a:t>同一程序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≈</a:t>
            </a:r>
            <a:r>
              <a:rPr lang="en-US" altLang="zh-CN" sz="1600" b="1" dirty="0">
                <a:latin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</a:rPr>
              <a:t>个</a:t>
            </a:r>
            <a:r>
              <a:rPr lang="en-US" altLang="zh-CN" sz="1600" b="1" dirty="0">
                <a:latin typeface="宋体" panose="02010600030101010101" pitchFamily="2" charset="-122"/>
              </a:rPr>
              <a:t>CPU</a:t>
            </a:r>
            <a:r>
              <a:rPr lang="zh-CN" altLang="en-US" sz="1600" b="1" dirty="0">
                <a:latin typeface="宋体" panose="02010600030101010101" pitchFamily="2" charset="-122"/>
              </a:rPr>
              <a:t>核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1600" b="1" dirty="0">
                <a:latin typeface="宋体" panose="02010600030101010101" pitchFamily="2" charset="-122"/>
              </a:rPr>
              <a:t>   </a:t>
            </a:r>
            <a:r>
              <a:rPr lang="en-US" altLang="zh-CN" sz="1600" dirty="0">
                <a:latin typeface="宋体" panose="02010600030101010101" pitchFamily="2" charset="-122"/>
              </a:rPr>
              <a:t>│        │</a:t>
            </a:r>
            <a:r>
              <a:rPr lang="en-US" altLang="zh-CN" sz="1600" b="1" dirty="0">
                <a:latin typeface="宋体" panose="02010600030101010101" pitchFamily="2" charset="-122"/>
              </a:rPr>
              <a:t>      </a:t>
            </a:r>
            <a:r>
              <a:rPr lang="zh-CN" altLang="en-US" sz="1600" dirty="0">
                <a:latin typeface="宋体" panose="02010600030101010101" pitchFamily="2" charset="-122"/>
              </a:rPr>
              <a:t>└─</a:t>
            </a:r>
            <a:r>
              <a:rPr lang="zh-CN" altLang="en-US" sz="1600" b="1" dirty="0">
                <a:latin typeface="宋体" panose="02010600030101010101" pitchFamily="2" charset="-122"/>
              </a:rPr>
              <a:t>←多个</a:t>
            </a:r>
            <a:r>
              <a:rPr lang="en-US" altLang="zh-CN" sz="1600" b="1" dirty="0">
                <a:latin typeface="宋体" panose="02010600030101010101" pitchFamily="2" charset="-122"/>
              </a:rPr>
              <a:t>SP</a:t>
            </a:r>
            <a:r>
              <a:rPr lang="zh-CN" altLang="en-US" sz="1600" b="1" dirty="0">
                <a:latin typeface="宋体" panose="02010600030101010101" pitchFamily="2" charset="-122"/>
              </a:rPr>
              <a:t>→</a:t>
            </a:r>
            <a:r>
              <a:rPr lang="zh-CN" altLang="en-US" sz="1600" dirty="0">
                <a:latin typeface="宋体" panose="02010600030101010101" pitchFamily="2" charset="-122"/>
              </a:rPr>
              <a:t>──┴→</a:t>
            </a:r>
            <a:r>
              <a:rPr lang="en-US" altLang="zh-CN" sz="1600" b="1" dirty="0">
                <a:latin typeface="宋体" panose="02010600030101010101" pitchFamily="2" charset="-122"/>
              </a:rPr>
              <a:t>SIMT(</a:t>
            </a:r>
            <a:r>
              <a:rPr lang="zh-CN" altLang="en-US" sz="1600" b="1" dirty="0">
                <a:latin typeface="宋体" panose="02010600030101010101" pitchFamily="2" charset="-122"/>
              </a:rPr>
              <a:t>代码相同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1600" dirty="0">
                <a:solidFill>
                  <a:srgbClr val="FF3399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sz="1600" b="1" dirty="0">
                <a:solidFill>
                  <a:srgbClr val="FF3399"/>
                </a:solidFill>
                <a:latin typeface="宋体" panose="02010600030101010101" pitchFamily="2" charset="-122"/>
              </a:rPr>
              <a:t>SIMD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数据不同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10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   </a:t>
            </a:r>
            <a:r>
              <a:rPr lang="zh-CN" altLang="en-US" sz="1600" dirty="0">
                <a:latin typeface="宋体" panose="02010600030101010101" pitchFamily="2" charset="-122"/>
              </a:rPr>
              <a:t>└────┴</a:t>
            </a:r>
            <a:r>
              <a:rPr lang="zh-CN" altLang="en-US" sz="1600" b="1" dirty="0">
                <a:latin typeface="宋体" panose="02010600030101010101" pitchFamily="2" charset="-122"/>
              </a:rPr>
              <a:t>←</a:t>
            </a:r>
            <a:r>
              <a:rPr lang="en-US" altLang="zh-CN" sz="1600" b="1" dirty="0">
                <a:latin typeface="宋体" panose="02010600030101010101" pitchFamily="2" charset="-122"/>
              </a:rPr>
              <a:t>SP</a:t>
            </a:r>
            <a:r>
              <a:rPr lang="zh-CN" altLang="en-US" sz="1600" b="1" dirty="0">
                <a:latin typeface="宋体" panose="02010600030101010101" pitchFamily="2" charset="-122"/>
              </a:rPr>
              <a:t>支持多线程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代码相同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数据不同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</a:rPr>
              <a:t>、流式处理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部件流水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u="sng" dirty="0">
                <a:latin typeface="宋体" panose="02010600030101010101" pitchFamily="2" charset="-122"/>
              </a:rPr>
              <a:t>多线程</a:t>
            </a:r>
            <a:r>
              <a:rPr lang="zh-CN" altLang="en-US" sz="2200" b="1" dirty="0">
                <a:latin typeface="宋体" panose="02010600030101010101" pitchFamily="2" charset="-122"/>
              </a:rPr>
              <a:t>的流式处理器，</a:t>
            </a:r>
            <a:r>
              <a:rPr lang="zh-CN" altLang="en-US" sz="2200" b="1" u="sng" dirty="0">
                <a:latin typeface="宋体" panose="02010600030101010101" pitchFamily="2" charset="-122"/>
              </a:rPr>
              <a:t>无</a:t>
            </a:r>
            <a:r>
              <a:rPr lang="zh-CN" altLang="en-US" sz="2200" b="1" dirty="0">
                <a:latin typeface="宋体" panose="02010600030101010101" pitchFamily="2" charset="-122"/>
              </a:rPr>
              <a:t>指令单元，</a:t>
            </a:r>
            <a:r>
              <a:rPr lang="en-US" altLang="zh-CN" sz="2200" b="1" dirty="0">
                <a:latin typeface="宋体" panose="02010600030101010101" pitchFamily="2" charset="-122"/>
              </a:rPr>
              <a:t>REG</a:t>
            </a:r>
            <a:r>
              <a:rPr lang="zh-CN" altLang="en-US" sz="2200" b="1" u="sng" dirty="0">
                <a:latin typeface="宋体" panose="02010600030101010101" pitchFamily="2" charset="-122"/>
              </a:rPr>
              <a:t>较多</a:t>
            </a:r>
            <a:r>
              <a:rPr lang="zh-CN" altLang="en-US" sz="2200" b="1" dirty="0">
                <a:latin typeface="宋体" panose="02010600030101010101" pitchFamily="2" charset="-122"/>
              </a:rPr>
              <a:t>，部件</a:t>
            </a:r>
            <a:r>
              <a:rPr lang="zh-CN" altLang="en-US" sz="2200" b="1" u="sng" dirty="0">
                <a:latin typeface="宋体" panose="02010600030101010101" pitchFamily="2" charset="-122"/>
              </a:rPr>
              <a:t>流水化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               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处理标量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</a:rPr>
              <a:t>    </a:t>
            </a:r>
            <a:r>
              <a:rPr lang="en-US" altLang="zh-CN" sz="1600" b="1" dirty="0">
                <a:latin typeface="宋体" panose="02010600030101010101" pitchFamily="2" charset="-122"/>
              </a:rPr>
              <a:t>(SM</a:t>
            </a:r>
            <a:r>
              <a:rPr lang="zh-CN" altLang="en-US" sz="1600" b="1" dirty="0">
                <a:latin typeface="宋体" panose="02010600030101010101" pitchFamily="2" charset="-122"/>
              </a:rPr>
              <a:t>统一控制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</a:rPr>
              <a:t>   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如</a:t>
            </a:r>
            <a:r>
              <a:rPr lang="en-US" altLang="zh-CN" sz="1600" b="1" dirty="0">
                <a:latin typeface="宋体" panose="02010600030101010101" pitchFamily="2" charset="-122"/>
              </a:rPr>
              <a:t>1024</a:t>
            </a:r>
            <a:r>
              <a:rPr lang="zh-CN" altLang="en-US" sz="1600" b="1" dirty="0">
                <a:latin typeface="宋体" panose="02010600030101010101" pitchFamily="2" charset="-122"/>
              </a:rPr>
              <a:t>个</a:t>
            </a:r>
            <a:r>
              <a:rPr lang="en-US" altLang="zh-CN" sz="1600" b="1" dirty="0">
                <a:latin typeface="宋体" panose="02010600030101010101" pitchFamily="2" charset="-122"/>
              </a:rPr>
              <a:t>)   (</a:t>
            </a:r>
            <a:r>
              <a:rPr lang="zh-CN" altLang="en-US" sz="1600" b="1" dirty="0">
                <a:latin typeface="宋体" panose="02010600030101010101" pitchFamily="2" charset="-122"/>
              </a:rPr>
              <a:t>利于数据流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GPU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en-US" altLang="zh-CN" sz="2200" b="1" dirty="0">
                <a:latin typeface="宋体" panose="02010600030101010101" pitchFamily="2" charset="-122"/>
              </a:rPr>
              <a:t>MEM</a:t>
            </a:r>
            <a:r>
              <a:rPr lang="zh-CN" altLang="en-US" sz="2200" b="1" dirty="0">
                <a:latin typeface="宋体" panose="02010600030101010101" pitchFamily="2" charset="-122"/>
              </a:rPr>
              <a:t>，层次结构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en-US" altLang="zh-CN" sz="1600" b="1" dirty="0" err="1">
                <a:latin typeface="宋体" panose="02010600030101010101" pitchFamily="2" charset="-122"/>
              </a:rPr>
              <a:t>Cache+DRAM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sp>
        <p:nvSpPr>
          <p:cNvPr id="210" name="Text Box 4"/>
          <p:cNvSpPr txBox="1">
            <a:spLocks noChangeArrowheads="1"/>
          </p:cNvSpPr>
          <p:nvPr/>
        </p:nvSpPr>
        <p:spPr bwMode="auto">
          <a:xfrm>
            <a:off x="6660480" y="3897112"/>
            <a:ext cx="2232000" cy="540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</a:ln>
        </p:spPr>
        <p:txBody>
          <a:bodyPr wrap="square" lIns="36000" tIns="18000" rIns="36000" bIns="18000" anchor="ctr" anchorCtr="0">
            <a:noAutofit/>
          </a:bodyPr>
          <a:lstStyle/>
          <a:p>
            <a:r>
              <a:rPr lang="en-US" altLang="zh-CN" sz="1600" b="1" dirty="0">
                <a:solidFill>
                  <a:srgbClr val="990099"/>
                </a:solidFill>
                <a:latin typeface="+mn-ea"/>
                <a:ea typeface="+mn-ea"/>
              </a:rPr>
              <a:t>SIMT—</a:t>
            </a:r>
            <a:r>
              <a:rPr lang="en-US" altLang="zh-CN" sz="1600" dirty="0">
                <a:solidFill>
                  <a:srgbClr val="990099"/>
                </a:solidFill>
              </a:rPr>
              <a:t>S</a:t>
            </a:r>
            <a:r>
              <a:rPr lang="en-US" altLang="zh-CN" sz="1600" dirty="0"/>
              <a:t>ingle </a:t>
            </a:r>
            <a:r>
              <a:rPr lang="en-US" altLang="zh-CN" sz="1600" dirty="0">
                <a:solidFill>
                  <a:srgbClr val="990099"/>
                </a:solidFill>
              </a:rPr>
              <a:t>I</a:t>
            </a:r>
            <a:r>
              <a:rPr lang="en-US" altLang="zh-CN" sz="1600" dirty="0"/>
              <a:t>nstruction</a:t>
            </a:r>
          </a:p>
          <a:p>
            <a:r>
              <a:rPr lang="en-US" altLang="zh-CN" sz="1600" dirty="0"/>
              <a:t>            </a:t>
            </a:r>
            <a:r>
              <a:rPr lang="en-US" altLang="zh-CN" sz="1600" dirty="0">
                <a:solidFill>
                  <a:srgbClr val="990099"/>
                </a:solidFill>
              </a:rPr>
              <a:t>M</a:t>
            </a:r>
            <a:r>
              <a:rPr lang="en-US" altLang="zh-CN" sz="1600" dirty="0"/>
              <a:t>ultiple </a:t>
            </a:r>
            <a:r>
              <a:rPr lang="en-US" altLang="zh-CN" sz="1600" dirty="0">
                <a:solidFill>
                  <a:srgbClr val="990099"/>
                </a:solidFill>
              </a:rPr>
              <a:t>T</a:t>
            </a:r>
            <a:r>
              <a:rPr lang="en-US" altLang="zh-CN" sz="1600" dirty="0"/>
              <a:t>hread</a:t>
            </a:r>
            <a:endParaRPr lang="en-US" altLang="zh-CN" sz="1600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B87CADBA-6952-41B8-8CD8-D60C4F0FED61}"/>
              </a:ext>
            </a:extLst>
          </p:cNvPr>
          <p:cNvGrpSpPr/>
          <p:nvPr/>
        </p:nvGrpSpPr>
        <p:grpSpPr>
          <a:xfrm>
            <a:off x="539552" y="1303200"/>
            <a:ext cx="8564015" cy="3060432"/>
            <a:chOff x="539552" y="1556704"/>
            <a:chExt cx="8564015" cy="3060432"/>
          </a:xfrm>
        </p:grpSpPr>
        <p:sp>
          <p:nvSpPr>
            <p:cNvPr id="216" name="Text Box 255">
              <a:extLst>
                <a:ext uri="{FF2B5EF4-FFF2-40B4-BE49-F238E27FC236}">
                  <a16:creationId xmlns:a16="http://schemas.microsoft.com/office/drawing/2014/main" id="{9E3159FD-D59F-4772-8FA3-5A4AED309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552" y="1556704"/>
              <a:ext cx="5796000" cy="277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lIns="18000" tIns="10800" rIns="18000" bIns="10800"/>
            <a:lstStyle/>
            <a:p>
              <a:pPr algn="r">
                <a:lnSpc>
                  <a:spcPct val="80000"/>
                </a:lnSpc>
              </a:pPr>
              <a:endParaRPr lang="en-US" altLang="zh-CN" sz="1200" b="1" dirty="0">
                <a:latin typeface="+mn-ea"/>
                <a:ea typeface="+mn-ea"/>
              </a:endParaRPr>
            </a:p>
            <a:p>
              <a:pPr algn="r">
                <a:lnSpc>
                  <a:spcPct val="80000"/>
                </a:lnSpc>
              </a:pPr>
              <a:endParaRPr lang="en-US" altLang="zh-CN" sz="1200" b="1" dirty="0">
                <a:latin typeface="+mn-ea"/>
                <a:ea typeface="+mn-ea"/>
              </a:endParaRPr>
            </a:p>
            <a:p>
              <a:pPr algn="r">
                <a:lnSpc>
                  <a:spcPct val="80000"/>
                </a:lnSpc>
              </a:pPr>
              <a:endParaRPr lang="en-US" altLang="zh-CN" sz="1200" b="1" dirty="0">
                <a:latin typeface="+mn-ea"/>
                <a:ea typeface="+mn-ea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+mn-ea"/>
                  <a:ea typeface="+mn-ea"/>
                </a:rPr>
                <a:t>GPU</a:t>
              </a:r>
              <a:r>
                <a:rPr lang="en-US" altLang="zh-CN" sz="1200" b="1" dirty="0">
                  <a:latin typeface="+mn-ea"/>
                  <a:ea typeface="+mn-ea"/>
                </a:rPr>
                <a:t>     </a:t>
              </a:r>
            </a:p>
          </p:txBody>
        </p:sp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53E2C9D0-A3F7-4879-A39A-9E1B55D01C49}"/>
                </a:ext>
              </a:extLst>
            </p:cNvPr>
            <p:cNvGrpSpPr/>
            <p:nvPr/>
          </p:nvGrpSpPr>
          <p:grpSpPr>
            <a:xfrm>
              <a:off x="683120" y="2312704"/>
              <a:ext cx="4212000" cy="1476000"/>
              <a:chOff x="2196000" y="1764000"/>
              <a:chExt cx="4212000" cy="1476000"/>
            </a:xfrm>
          </p:grpSpPr>
          <p:sp>
            <p:nvSpPr>
              <p:cNvPr id="288" name="Text Box 255">
                <a:extLst>
                  <a:ext uri="{FF2B5EF4-FFF2-40B4-BE49-F238E27FC236}">
                    <a16:creationId xmlns:a16="http://schemas.microsoft.com/office/drawing/2014/main" id="{A6033C71-0EA2-4083-98FD-28A4E26CDA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6000" y="1764000"/>
                <a:ext cx="4212000" cy="1476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2700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none" lIns="18000" tIns="10800" rIns="18000" bIns="10800"/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200" b="1" dirty="0">
                    <a:solidFill>
                      <a:srgbClr val="C00000"/>
                    </a:solidFill>
                    <a:latin typeface="+mn-ea"/>
                    <a:ea typeface="+mn-ea"/>
                  </a:rPr>
                  <a:t>                                          TPC</a:t>
                </a:r>
              </a:p>
            </p:txBody>
          </p:sp>
          <p:sp>
            <p:nvSpPr>
              <p:cNvPr id="289" name="Text Box 255">
                <a:extLst>
                  <a:ext uri="{FF2B5EF4-FFF2-40B4-BE49-F238E27FC236}">
                    <a16:creationId xmlns:a16="http://schemas.microsoft.com/office/drawing/2014/main" id="{2279188E-0AE6-4EAD-B49F-33DD75CF54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7744" y="2052000"/>
                <a:ext cx="2880000" cy="864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none" lIns="18000" tIns="10800" rIns="18000" bIns="10800"/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400" b="1" dirty="0">
                    <a:solidFill>
                      <a:srgbClr val="C00000"/>
                    </a:solidFill>
                    <a:latin typeface="+mn-ea"/>
                    <a:ea typeface="+mn-ea"/>
                  </a:rPr>
                  <a:t>                           SM</a:t>
                </a:r>
              </a:p>
            </p:txBody>
          </p:sp>
          <p:sp>
            <p:nvSpPr>
              <p:cNvPr id="290" name="Text Box 240">
                <a:extLst>
                  <a:ext uri="{FF2B5EF4-FFF2-40B4-BE49-F238E27FC236}">
                    <a16:creationId xmlns:a16="http://schemas.microsoft.com/office/drawing/2014/main" id="{EFCC67A4-F065-44C8-A605-BB44B6BDC6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5856" y="2664000"/>
                <a:ext cx="288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latin typeface="+mn-ea"/>
                    <a:ea typeface="+mn-ea"/>
                  </a:rPr>
                  <a:t>SP</a:t>
                </a:r>
              </a:p>
            </p:txBody>
          </p:sp>
          <p:sp>
            <p:nvSpPr>
              <p:cNvPr id="291" name="Text Box 240">
                <a:extLst>
                  <a:ext uri="{FF2B5EF4-FFF2-40B4-BE49-F238E27FC236}">
                    <a16:creationId xmlns:a16="http://schemas.microsoft.com/office/drawing/2014/main" id="{486CDACD-67B7-4A8D-A789-190AB49B0F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104" y="2664000"/>
                <a:ext cx="288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latin typeface="+mn-ea"/>
                    <a:ea typeface="+mn-ea"/>
                  </a:rPr>
                  <a:t>SP</a:t>
                </a:r>
              </a:p>
            </p:txBody>
          </p:sp>
          <p:sp>
            <p:nvSpPr>
              <p:cNvPr id="292" name="Text Box 240">
                <a:extLst>
                  <a:ext uri="{FF2B5EF4-FFF2-40B4-BE49-F238E27FC236}">
                    <a16:creationId xmlns:a16="http://schemas.microsoft.com/office/drawing/2014/main" id="{D41213FD-68C7-4CF9-BF65-DF05EC8522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6104" y="2664000"/>
                <a:ext cx="288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latin typeface="+mn-ea"/>
                    <a:ea typeface="+mn-ea"/>
                  </a:rPr>
                  <a:t>SP</a:t>
                </a:r>
              </a:p>
            </p:txBody>
          </p:sp>
          <p:sp>
            <p:nvSpPr>
              <p:cNvPr id="293" name="Text Box 240">
                <a:extLst>
                  <a:ext uri="{FF2B5EF4-FFF2-40B4-BE49-F238E27FC236}">
                    <a16:creationId xmlns:a16="http://schemas.microsoft.com/office/drawing/2014/main" id="{10744BF0-6663-4E57-BD50-50E36B6A6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6104" y="2664000"/>
                <a:ext cx="288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latin typeface="+mn-ea"/>
                    <a:ea typeface="+mn-ea"/>
                  </a:rPr>
                  <a:t>SP</a:t>
                </a:r>
              </a:p>
            </p:txBody>
          </p:sp>
          <p:sp>
            <p:nvSpPr>
              <p:cNvPr id="294" name="Text Box 240">
                <a:extLst>
                  <a:ext uri="{FF2B5EF4-FFF2-40B4-BE49-F238E27FC236}">
                    <a16:creationId xmlns:a16="http://schemas.microsoft.com/office/drawing/2014/main" id="{4CB49489-77A2-4C6A-A126-1D09010C81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9752" y="2376000"/>
                <a:ext cx="864000" cy="216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+mn-ea"/>
                    <a:ea typeface="+mn-ea"/>
                  </a:rPr>
                  <a:t>常量</a:t>
                </a:r>
                <a:r>
                  <a:rPr lang="en-US" altLang="zh-CN" sz="1400" b="1" dirty="0">
                    <a:latin typeface="+mn-ea"/>
                    <a:ea typeface="+mn-ea"/>
                  </a:rPr>
                  <a:t>Cache</a:t>
                </a:r>
              </a:p>
            </p:txBody>
          </p:sp>
          <p:sp>
            <p:nvSpPr>
              <p:cNvPr id="295" name="Text Box 240">
                <a:extLst>
                  <a:ext uri="{FF2B5EF4-FFF2-40B4-BE49-F238E27FC236}">
                    <a16:creationId xmlns:a16="http://schemas.microsoft.com/office/drawing/2014/main" id="{4F1C4660-4CC8-45B6-9165-FB8D55C782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9752" y="2088464"/>
                <a:ext cx="864000" cy="216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+mn-ea"/>
                    <a:ea typeface="+mn-ea"/>
                  </a:rPr>
                  <a:t>指令</a:t>
                </a:r>
                <a:r>
                  <a:rPr lang="en-US" altLang="zh-CN" sz="1400" b="1" dirty="0">
                    <a:latin typeface="+mn-ea"/>
                    <a:ea typeface="+mn-ea"/>
                  </a:rPr>
                  <a:t>Cache</a:t>
                </a:r>
              </a:p>
            </p:txBody>
          </p:sp>
          <p:sp>
            <p:nvSpPr>
              <p:cNvPr id="296" name="Text Box 240">
                <a:extLst>
                  <a:ext uri="{FF2B5EF4-FFF2-40B4-BE49-F238E27FC236}">
                    <a16:creationId xmlns:a16="http://schemas.microsoft.com/office/drawing/2014/main" id="{569C1D91-BEFE-4850-B7A6-45EEA83CF0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5856" y="2088464"/>
                <a:ext cx="1080000" cy="216000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latin typeface="+mn-ea"/>
                    <a:ea typeface="+mn-ea"/>
                  </a:rPr>
                  <a:t>MT</a:t>
                </a:r>
                <a:r>
                  <a:rPr lang="zh-CN" altLang="en-US" sz="1400" b="1" dirty="0">
                    <a:latin typeface="+mn-ea"/>
                    <a:ea typeface="+mn-ea"/>
                  </a:rPr>
                  <a:t>发射单元</a:t>
                </a: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298" name="Text Box 240">
                <a:extLst>
                  <a:ext uri="{FF2B5EF4-FFF2-40B4-BE49-F238E27FC236}">
                    <a16:creationId xmlns:a16="http://schemas.microsoft.com/office/drawing/2014/main" id="{69F5F593-D26F-469E-AFDF-A5732B687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6360" y="2376000"/>
                <a:ext cx="360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latin typeface="+mn-ea"/>
                    <a:ea typeface="+mn-ea"/>
                  </a:rPr>
                  <a:t>SFU</a:t>
                </a:r>
              </a:p>
            </p:txBody>
          </p:sp>
          <p:sp>
            <p:nvSpPr>
              <p:cNvPr id="300" name="Text Box 240">
                <a:extLst>
                  <a:ext uri="{FF2B5EF4-FFF2-40B4-BE49-F238E27FC236}">
                    <a16:creationId xmlns:a16="http://schemas.microsoft.com/office/drawing/2014/main" id="{FC28D90A-C2DF-4A41-8249-7318246662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6000" y="2664000"/>
                <a:ext cx="360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latin typeface="+mn-ea"/>
                    <a:ea typeface="+mn-ea"/>
                  </a:rPr>
                  <a:t>SFU</a:t>
                </a:r>
              </a:p>
            </p:txBody>
          </p:sp>
          <p:sp>
            <p:nvSpPr>
              <p:cNvPr id="301" name="Text Box 240">
                <a:extLst>
                  <a:ext uri="{FF2B5EF4-FFF2-40B4-BE49-F238E27FC236}">
                    <a16:creationId xmlns:a16="http://schemas.microsoft.com/office/drawing/2014/main" id="{87D74182-8F15-407C-A090-CEADD3F4C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9752" y="2664000"/>
                <a:ext cx="864000" cy="216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+mn-ea"/>
                    <a:ea typeface="+mn-ea"/>
                  </a:rPr>
                  <a:t>共享</a:t>
                </a:r>
                <a:r>
                  <a:rPr lang="en-US" altLang="zh-CN" sz="1400" b="1" dirty="0">
                    <a:latin typeface="+mn-ea"/>
                    <a:ea typeface="+mn-ea"/>
                  </a:rPr>
                  <a:t>MEM</a:t>
                </a:r>
              </a:p>
            </p:txBody>
          </p:sp>
          <p:sp>
            <p:nvSpPr>
              <p:cNvPr id="302" name="Text Box 240">
                <a:extLst>
                  <a:ext uri="{FF2B5EF4-FFF2-40B4-BE49-F238E27FC236}">
                    <a16:creationId xmlns:a16="http://schemas.microsoft.com/office/drawing/2014/main" id="{7C1EE19D-9244-4CE2-9019-32D8E4F280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112" y="2376000"/>
                <a:ext cx="288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latin typeface="+mn-ea"/>
                    <a:ea typeface="+mn-ea"/>
                  </a:rPr>
                  <a:t>SP</a:t>
                </a:r>
              </a:p>
            </p:txBody>
          </p:sp>
          <p:sp>
            <p:nvSpPr>
              <p:cNvPr id="303" name="Text Box 240">
                <a:extLst>
                  <a:ext uri="{FF2B5EF4-FFF2-40B4-BE49-F238E27FC236}">
                    <a16:creationId xmlns:a16="http://schemas.microsoft.com/office/drawing/2014/main" id="{27698DEB-42FC-42C5-AE01-267D868587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360" y="2376000"/>
                <a:ext cx="288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latin typeface="+mn-ea"/>
                    <a:ea typeface="+mn-ea"/>
                  </a:rPr>
                  <a:t>SP</a:t>
                </a:r>
              </a:p>
            </p:txBody>
          </p:sp>
          <p:sp>
            <p:nvSpPr>
              <p:cNvPr id="304" name="Text Box 240">
                <a:extLst>
                  <a:ext uri="{FF2B5EF4-FFF2-40B4-BE49-F238E27FC236}">
                    <a16:creationId xmlns:a16="http://schemas.microsoft.com/office/drawing/2014/main" id="{86DBB511-0804-41C2-9E12-3838637604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6360" y="2376000"/>
                <a:ext cx="288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latin typeface="+mn-ea"/>
                    <a:ea typeface="+mn-ea"/>
                  </a:rPr>
                  <a:t>SP</a:t>
                </a:r>
              </a:p>
            </p:txBody>
          </p:sp>
          <p:sp>
            <p:nvSpPr>
              <p:cNvPr id="305" name="Text Box 240">
                <a:extLst>
                  <a:ext uri="{FF2B5EF4-FFF2-40B4-BE49-F238E27FC236}">
                    <a16:creationId xmlns:a16="http://schemas.microsoft.com/office/drawing/2014/main" id="{6C7310BF-B52C-4A0C-A80B-16666DB7DE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6360" y="2376000"/>
                <a:ext cx="288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latin typeface="+mn-ea"/>
                    <a:ea typeface="+mn-ea"/>
                  </a:rPr>
                  <a:t>SP</a:t>
                </a:r>
              </a:p>
            </p:txBody>
          </p:sp>
          <p:sp>
            <p:nvSpPr>
              <p:cNvPr id="306" name="Text Box 255">
                <a:extLst>
                  <a:ext uri="{FF2B5EF4-FFF2-40B4-BE49-F238E27FC236}">
                    <a16:creationId xmlns:a16="http://schemas.microsoft.com/office/drawing/2014/main" id="{ABF96605-D74B-4BB3-9225-7E89D3F594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000" y="2052000"/>
                <a:ext cx="1116000" cy="864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none" lIns="18000" tIns="10800" rIns="18000" bIns="10800"/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400" b="1" dirty="0">
                    <a:solidFill>
                      <a:srgbClr val="C00000"/>
                    </a:solidFill>
                    <a:latin typeface="+mn-ea"/>
                    <a:ea typeface="+mn-ea"/>
                  </a:rPr>
                  <a:t>         SM</a:t>
                </a:r>
              </a:p>
            </p:txBody>
          </p:sp>
          <p:sp>
            <p:nvSpPr>
              <p:cNvPr id="307" name="Text Box 240">
                <a:extLst>
                  <a:ext uri="{FF2B5EF4-FFF2-40B4-BE49-F238E27FC236}">
                    <a16:creationId xmlns:a16="http://schemas.microsoft.com/office/drawing/2014/main" id="{5E497E8D-22CD-425B-8AC0-2B77E90465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2000" y="2088464"/>
                <a:ext cx="216000" cy="216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308" name="Text Box 240">
                <a:extLst>
                  <a:ext uri="{FF2B5EF4-FFF2-40B4-BE49-F238E27FC236}">
                    <a16:creationId xmlns:a16="http://schemas.microsoft.com/office/drawing/2014/main" id="{6265BEBE-CEA6-41C3-BBED-C89E43EDB3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2000" y="2376000"/>
                <a:ext cx="216000" cy="216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309" name="Text Box 240">
                <a:extLst>
                  <a:ext uri="{FF2B5EF4-FFF2-40B4-BE49-F238E27FC236}">
                    <a16:creationId xmlns:a16="http://schemas.microsoft.com/office/drawing/2014/main" id="{3B3E4E7B-16C6-4BCB-AD91-AA66D35A3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2000" y="2664000"/>
                <a:ext cx="216000" cy="216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310" name="Text Box 240">
                <a:extLst>
                  <a:ext uri="{FF2B5EF4-FFF2-40B4-BE49-F238E27FC236}">
                    <a16:creationId xmlns:a16="http://schemas.microsoft.com/office/drawing/2014/main" id="{968B5C5E-C70E-4320-A5C7-8A1FB8C2BB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0112" y="2088000"/>
                <a:ext cx="360000" cy="216000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311" name="Text Box 240">
                <a:extLst>
                  <a:ext uri="{FF2B5EF4-FFF2-40B4-BE49-F238E27FC236}">
                    <a16:creationId xmlns:a16="http://schemas.microsoft.com/office/drawing/2014/main" id="{89FA4E89-B663-4609-B7FC-6184EFC70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0000" y="2376000"/>
                <a:ext cx="72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312" name="Text Box 240">
                <a:extLst>
                  <a:ext uri="{FF2B5EF4-FFF2-40B4-BE49-F238E27FC236}">
                    <a16:creationId xmlns:a16="http://schemas.microsoft.com/office/drawing/2014/main" id="{1360C49B-A72F-45FF-89C7-5F9BE1EF35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4128" y="2376000"/>
                <a:ext cx="72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313" name="Text Box 240">
                <a:extLst>
                  <a:ext uri="{FF2B5EF4-FFF2-40B4-BE49-F238E27FC236}">
                    <a16:creationId xmlns:a16="http://schemas.microsoft.com/office/drawing/2014/main" id="{5CD9D227-027E-4721-A67A-879F27CFF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8144" y="2376000"/>
                <a:ext cx="72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314" name="Text Box 240">
                <a:extLst>
                  <a:ext uri="{FF2B5EF4-FFF2-40B4-BE49-F238E27FC236}">
                    <a16:creationId xmlns:a16="http://schemas.microsoft.com/office/drawing/2014/main" id="{D722B6C5-7AC9-499A-B7E1-4BFC067C1F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2160" y="2376000"/>
                <a:ext cx="72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315" name="Text Box 240">
                <a:extLst>
                  <a:ext uri="{FF2B5EF4-FFF2-40B4-BE49-F238E27FC236}">
                    <a16:creationId xmlns:a16="http://schemas.microsoft.com/office/drawing/2014/main" id="{B16F8D97-9670-4DDF-BE8E-1D7BA0BF82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56000" y="2376000"/>
                <a:ext cx="108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316" name="Text Box 240">
                <a:extLst>
                  <a:ext uri="{FF2B5EF4-FFF2-40B4-BE49-F238E27FC236}">
                    <a16:creationId xmlns:a16="http://schemas.microsoft.com/office/drawing/2014/main" id="{B59D3811-89D0-4E3D-86FA-ED74C49C8D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0112" y="2664000"/>
                <a:ext cx="72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317" name="Text Box 240">
                <a:extLst>
                  <a:ext uri="{FF2B5EF4-FFF2-40B4-BE49-F238E27FC236}">
                    <a16:creationId xmlns:a16="http://schemas.microsoft.com/office/drawing/2014/main" id="{85FE1493-58FE-4271-882B-F37CBA9793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4240" y="2664000"/>
                <a:ext cx="72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318" name="Text Box 240">
                <a:extLst>
                  <a:ext uri="{FF2B5EF4-FFF2-40B4-BE49-F238E27FC236}">
                    <a16:creationId xmlns:a16="http://schemas.microsoft.com/office/drawing/2014/main" id="{3D422485-1777-4A93-A0EB-0E89FDB331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8256" y="2664000"/>
                <a:ext cx="72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319" name="Text Box 240">
                <a:extLst>
                  <a:ext uri="{FF2B5EF4-FFF2-40B4-BE49-F238E27FC236}">
                    <a16:creationId xmlns:a16="http://schemas.microsoft.com/office/drawing/2014/main" id="{C09BBE27-01EA-4788-8C37-9D25F2C165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2272" y="2664000"/>
                <a:ext cx="72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320" name="Text Box 240">
                <a:extLst>
                  <a:ext uri="{FF2B5EF4-FFF2-40B4-BE49-F238E27FC236}">
                    <a16:creationId xmlns:a16="http://schemas.microsoft.com/office/drawing/2014/main" id="{318955C7-D210-4872-87C0-7AF4E9E1A0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56112" y="2664000"/>
                <a:ext cx="108000" cy="216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321" name="Text Box 240">
                <a:extLst>
                  <a:ext uri="{FF2B5EF4-FFF2-40B4-BE49-F238E27FC236}">
                    <a16:creationId xmlns:a16="http://schemas.microsoft.com/office/drawing/2014/main" id="{F48B400E-EB0C-43E3-A3F6-94654E7736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7744" y="2952000"/>
                <a:ext cx="2052000" cy="252000"/>
              </a:xfrm>
              <a:prstGeom prst="rect">
                <a:avLst/>
              </a:prstGeom>
              <a:solidFill>
                <a:srgbClr val="CC99FF"/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400" b="1" dirty="0">
                    <a:latin typeface="+mn-ea"/>
                    <a:ea typeface="+mn-ea"/>
                  </a:rPr>
                  <a:t>             纹理单元</a:t>
                </a: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322" name="Text Box 240">
                <a:extLst>
                  <a:ext uri="{FF2B5EF4-FFF2-40B4-BE49-F238E27FC236}">
                    <a16:creationId xmlns:a16="http://schemas.microsoft.com/office/drawing/2014/main" id="{DEA7FDDE-AE36-40AF-B607-93CAABC386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0000" y="2988000"/>
                <a:ext cx="864000" cy="216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200" b="1" dirty="0">
                    <a:latin typeface="+mn-ea"/>
                    <a:ea typeface="+mn-ea"/>
                  </a:rPr>
                  <a:t>L1-Cache</a:t>
                </a:r>
              </a:p>
            </p:txBody>
          </p:sp>
          <p:sp>
            <p:nvSpPr>
              <p:cNvPr id="323" name="Text Box 240">
                <a:extLst>
                  <a:ext uri="{FF2B5EF4-FFF2-40B4-BE49-F238E27FC236}">
                    <a16:creationId xmlns:a16="http://schemas.microsoft.com/office/drawing/2014/main" id="{292C4DF8-AF5F-4298-A1E0-D631726E2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6000" y="1800000"/>
                <a:ext cx="1224000" cy="216000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400" b="1" dirty="0">
                    <a:latin typeface="+mn-ea"/>
                    <a:ea typeface="+mn-ea"/>
                  </a:rPr>
                  <a:t>SM</a:t>
                </a:r>
                <a:r>
                  <a:rPr lang="zh-CN" altLang="en-US" sz="1400" b="1" dirty="0">
                    <a:latin typeface="+mn-ea"/>
                    <a:ea typeface="+mn-ea"/>
                  </a:rPr>
                  <a:t>控制器</a:t>
                </a:r>
                <a:r>
                  <a:rPr lang="en-US" altLang="zh-CN" sz="1400" b="1" dirty="0">
                    <a:latin typeface="+mn-ea"/>
                    <a:ea typeface="+mn-ea"/>
                  </a:rPr>
                  <a:t>SMC</a:t>
                </a:r>
              </a:p>
            </p:txBody>
          </p:sp>
          <p:sp>
            <p:nvSpPr>
              <p:cNvPr id="324" name="Text Box 240">
                <a:extLst>
                  <a:ext uri="{FF2B5EF4-FFF2-40B4-BE49-F238E27FC236}">
                    <a16:creationId xmlns:a16="http://schemas.microsoft.com/office/drawing/2014/main" id="{AB146FD0-D1F5-40CE-93ED-496D7C47AD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000" y="1800000"/>
                <a:ext cx="1224000" cy="216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+mn-ea"/>
                    <a:ea typeface="+mn-ea"/>
                  </a:rPr>
                  <a:t>几何控制器</a:t>
                </a: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ED318635-3430-44C7-BB1A-9C8A45B00FC8}"/>
                </a:ext>
              </a:extLst>
            </p:cNvPr>
            <p:cNvGrpSpPr/>
            <p:nvPr/>
          </p:nvGrpSpPr>
          <p:grpSpPr>
            <a:xfrm>
              <a:off x="5291552" y="2312704"/>
              <a:ext cx="936000" cy="1476000"/>
              <a:chOff x="648000" y="3312000"/>
              <a:chExt cx="936000" cy="1476000"/>
            </a:xfrm>
          </p:grpSpPr>
          <p:sp>
            <p:nvSpPr>
              <p:cNvPr id="282" name="Text Box 255">
                <a:extLst>
                  <a:ext uri="{FF2B5EF4-FFF2-40B4-BE49-F238E27FC236}">
                    <a16:creationId xmlns:a16="http://schemas.microsoft.com/office/drawing/2014/main" id="{C7C1FC55-00FC-400A-817C-279AA74B34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000" y="3312000"/>
                <a:ext cx="936000" cy="1476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2700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none" lIns="18000" tIns="10800" rIns="18000" bIns="10800"/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200" b="1" dirty="0">
                    <a:solidFill>
                      <a:srgbClr val="C00000"/>
                    </a:solidFill>
                    <a:latin typeface="+mn-ea"/>
                    <a:ea typeface="+mn-ea"/>
                  </a:rPr>
                  <a:t>        TPC</a:t>
                </a:r>
              </a:p>
            </p:txBody>
          </p:sp>
          <p:sp>
            <p:nvSpPr>
              <p:cNvPr id="283" name="Text Box 240">
                <a:extLst>
                  <a:ext uri="{FF2B5EF4-FFF2-40B4-BE49-F238E27FC236}">
                    <a16:creationId xmlns:a16="http://schemas.microsoft.com/office/drawing/2014/main" id="{AE18B5C0-6984-46E4-A93E-E47611D299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568" y="3348000"/>
                <a:ext cx="216000" cy="216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284" name="Text Box 240">
                <a:extLst>
                  <a:ext uri="{FF2B5EF4-FFF2-40B4-BE49-F238E27FC236}">
                    <a16:creationId xmlns:a16="http://schemas.microsoft.com/office/drawing/2014/main" id="{43053A00-2C85-4716-BC9A-0357EEF3E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000" y="3348000"/>
                <a:ext cx="216000" cy="216000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285" name="Text Box 255">
                <a:extLst>
                  <a:ext uri="{FF2B5EF4-FFF2-40B4-BE49-F238E27FC236}">
                    <a16:creationId xmlns:a16="http://schemas.microsoft.com/office/drawing/2014/main" id="{28C76962-AEEB-4140-B1D3-A6C502972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568" y="3600000"/>
                <a:ext cx="360000" cy="90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none" lIns="18000" tIns="10800" rIns="18000" bIns="10800"/>
              <a:lstStyle/>
              <a:p>
                <a:pPr algn="ctr">
                  <a:lnSpc>
                    <a:spcPct val="125000"/>
                  </a:lnSpc>
                </a:pPr>
                <a:r>
                  <a:rPr lang="en-US" altLang="zh-CN" sz="1400" b="1" dirty="0">
                    <a:solidFill>
                      <a:srgbClr val="C00000"/>
                    </a:solidFill>
                    <a:latin typeface="+mn-ea"/>
                    <a:ea typeface="+mn-ea"/>
                  </a:rPr>
                  <a:t>SM</a:t>
                </a:r>
              </a:p>
            </p:txBody>
          </p:sp>
          <p:sp>
            <p:nvSpPr>
              <p:cNvPr id="286" name="Text Box 255">
                <a:extLst>
                  <a:ext uri="{FF2B5EF4-FFF2-40B4-BE49-F238E27FC236}">
                    <a16:creationId xmlns:a16="http://schemas.microsoft.com/office/drawing/2014/main" id="{524BEEC7-BF97-4EDB-BDB2-8E8A732268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000" y="3600000"/>
                <a:ext cx="360000" cy="900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none" lIns="18000" tIns="10800" rIns="18000" bIns="10800"/>
              <a:lstStyle/>
              <a:p>
                <a:pPr algn="ctr">
                  <a:lnSpc>
                    <a:spcPct val="125000"/>
                  </a:lnSpc>
                </a:pPr>
                <a:r>
                  <a:rPr lang="en-US" altLang="zh-CN" sz="1400" b="1" dirty="0">
                    <a:solidFill>
                      <a:srgbClr val="C00000"/>
                    </a:solidFill>
                    <a:latin typeface="+mn-ea"/>
                    <a:ea typeface="+mn-ea"/>
                  </a:rPr>
                  <a:t>SM</a:t>
                </a:r>
              </a:p>
            </p:txBody>
          </p:sp>
          <p:sp>
            <p:nvSpPr>
              <p:cNvPr id="287" name="Text Box 240">
                <a:extLst>
                  <a:ext uri="{FF2B5EF4-FFF2-40B4-BE49-F238E27FC236}">
                    <a16:creationId xmlns:a16="http://schemas.microsoft.com/office/drawing/2014/main" id="{155C1691-A848-472F-921E-9659839C89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568" y="4536000"/>
                <a:ext cx="612000" cy="216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</p:grpSp>
        <p:sp>
          <p:nvSpPr>
            <p:cNvPr id="219" name="Text Box 240">
              <a:extLst>
                <a:ext uri="{FF2B5EF4-FFF2-40B4-BE49-F238E27FC236}">
                  <a16:creationId xmlns:a16="http://schemas.microsoft.com/office/drawing/2014/main" id="{2793E4C1-64EE-4E3A-9849-537059C53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552" y="2924704"/>
              <a:ext cx="252000" cy="288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DC867488-8B2A-4F99-BAB7-F181E2712926}"/>
                </a:ext>
              </a:extLst>
            </p:cNvPr>
            <p:cNvCxnSpPr/>
            <p:nvPr/>
          </p:nvCxnSpPr>
          <p:spPr bwMode="auto">
            <a:xfrm>
              <a:off x="1835728" y="2240704"/>
              <a:ext cx="3924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1" name="Text Box 240">
              <a:extLst>
                <a:ext uri="{FF2B5EF4-FFF2-40B4-BE49-F238E27FC236}">
                  <a16:creationId xmlns:a16="http://schemas.microsoft.com/office/drawing/2014/main" id="{2D50165D-50A0-4A89-AB81-41972F0D8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328" y="1952704"/>
              <a:ext cx="1152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顶点任务分配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8532DF30-C4BF-4329-915D-13E7DD977B7B}"/>
                </a:ext>
              </a:extLst>
            </p:cNvPr>
            <p:cNvCxnSpPr/>
            <p:nvPr/>
          </p:nvCxnSpPr>
          <p:spPr bwMode="auto">
            <a:xfrm>
              <a:off x="2699552" y="2240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57ADAF95-D165-4A3C-ADC4-D569FB53D8E8}"/>
                </a:ext>
              </a:extLst>
            </p:cNvPr>
            <p:cNvCxnSpPr/>
            <p:nvPr/>
          </p:nvCxnSpPr>
          <p:spPr bwMode="auto">
            <a:xfrm>
              <a:off x="5759552" y="2240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0EE0DD30-EDB6-4A24-ADD9-2B37CB47CCBD}"/>
                </a:ext>
              </a:extLst>
            </p:cNvPr>
            <p:cNvCxnSpPr/>
            <p:nvPr/>
          </p:nvCxnSpPr>
          <p:spPr bwMode="auto">
            <a:xfrm>
              <a:off x="1835728" y="2168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3080ABFF-D626-4B83-95C9-DEF30241CEEC}"/>
                </a:ext>
              </a:extLst>
            </p:cNvPr>
            <p:cNvCxnSpPr/>
            <p:nvPr/>
          </p:nvCxnSpPr>
          <p:spPr bwMode="auto">
            <a:xfrm>
              <a:off x="3347552" y="2168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A077F72B-ED4C-4155-8F68-70C96B574EC2}"/>
                </a:ext>
              </a:extLst>
            </p:cNvPr>
            <p:cNvCxnSpPr/>
            <p:nvPr/>
          </p:nvCxnSpPr>
          <p:spPr bwMode="auto">
            <a:xfrm>
              <a:off x="4715552" y="2168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7" name="Text Box 240">
              <a:extLst>
                <a:ext uri="{FF2B5EF4-FFF2-40B4-BE49-F238E27FC236}">
                  <a16:creationId xmlns:a16="http://schemas.microsoft.com/office/drawing/2014/main" id="{F94DEA60-75BB-4431-9FF4-668CE0F6A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728" y="1952704"/>
              <a:ext cx="1152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像素任务分配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28" name="Text Box 240">
              <a:extLst>
                <a:ext uri="{FF2B5EF4-FFF2-40B4-BE49-F238E27FC236}">
                  <a16:creationId xmlns:a16="http://schemas.microsoft.com/office/drawing/2014/main" id="{1B255F3E-9527-4409-B3E0-6B8D73688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9728" y="1952704"/>
              <a:ext cx="1152000" cy="2160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计算任务分配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29" name="Text Box 240">
              <a:extLst>
                <a:ext uri="{FF2B5EF4-FFF2-40B4-BE49-F238E27FC236}">
                  <a16:creationId xmlns:a16="http://schemas.microsoft.com/office/drawing/2014/main" id="{82FAF688-66C6-4633-972D-B043AD1BA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552" y="1700704"/>
              <a:ext cx="432000" cy="43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主机接口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3A913EC1-E73D-4581-918C-FFEF1ABE17CE}"/>
                </a:ext>
              </a:extLst>
            </p:cNvPr>
            <p:cNvCxnSpPr/>
            <p:nvPr/>
          </p:nvCxnSpPr>
          <p:spPr bwMode="auto">
            <a:xfrm>
              <a:off x="935552" y="1592704"/>
              <a:ext cx="5364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1" name="Text Box 240">
              <a:extLst>
                <a:ext uri="{FF2B5EF4-FFF2-40B4-BE49-F238E27FC236}">
                  <a16:creationId xmlns:a16="http://schemas.microsoft.com/office/drawing/2014/main" id="{2139B42E-27E6-4E89-BF34-1DF631A9D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3728" y="1664704"/>
              <a:ext cx="1332000" cy="2160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高清视频处理器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A6C298EB-1D75-4462-B0B8-B0E6573A1EA7}"/>
                </a:ext>
              </a:extLst>
            </p:cNvPr>
            <p:cNvCxnSpPr/>
            <p:nvPr/>
          </p:nvCxnSpPr>
          <p:spPr bwMode="auto">
            <a:xfrm>
              <a:off x="5507728" y="1592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直接连接符 232">
              <a:extLst>
                <a:ext uri="{FF2B5EF4-FFF2-40B4-BE49-F238E27FC236}">
                  <a16:creationId xmlns:a16="http://schemas.microsoft.com/office/drawing/2014/main" id="{67A6110E-F942-4598-A5F3-7709C7ED95B4}"/>
                </a:ext>
              </a:extLst>
            </p:cNvPr>
            <p:cNvCxnSpPr/>
            <p:nvPr/>
          </p:nvCxnSpPr>
          <p:spPr bwMode="auto">
            <a:xfrm>
              <a:off x="539552" y="1916704"/>
              <a:ext cx="18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4" name="Text Box 240">
              <a:extLst>
                <a:ext uri="{FF2B5EF4-FFF2-40B4-BE49-F238E27FC236}">
                  <a16:creationId xmlns:a16="http://schemas.microsoft.com/office/drawing/2014/main" id="{BC9485AA-B5B9-44C8-989D-14A625D4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9728" y="1664704"/>
              <a:ext cx="792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输入装配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235" name="Text Box 240">
              <a:extLst>
                <a:ext uri="{FF2B5EF4-FFF2-40B4-BE49-F238E27FC236}">
                  <a16:creationId xmlns:a16="http://schemas.microsoft.com/office/drawing/2014/main" id="{78566914-91CB-419A-ACE3-00C94A5F9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664" y="1664704"/>
              <a:ext cx="226800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视点</a:t>
              </a:r>
              <a:r>
                <a:rPr lang="en-US" altLang="zh-CN" sz="1400" b="1" dirty="0">
                  <a:latin typeface="+mn-ea"/>
                  <a:ea typeface="+mn-ea"/>
                </a:rPr>
                <a:t>/</a:t>
              </a:r>
              <a:r>
                <a:rPr lang="zh-CN" altLang="en-US" sz="1400" b="1" dirty="0">
                  <a:latin typeface="+mn-ea"/>
                  <a:ea typeface="+mn-ea"/>
                </a:rPr>
                <a:t>修剪</a:t>
              </a:r>
              <a:r>
                <a:rPr lang="en-US" altLang="zh-CN" sz="1400" b="1" dirty="0">
                  <a:latin typeface="+mn-ea"/>
                  <a:ea typeface="+mn-ea"/>
                </a:rPr>
                <a:t>/</a:t>
              </a:r>
              <a:r>
                <a:rPr lang="zh-CN" altLang="en-US" sz="1400" b="1" dirty="0">
                  <a:latin typeface="+mn-ea"/>
                  <a:ea typeface="+mn-ea"/>
                </a:rPr>
                <a:t>建立</a:t>
              </a:r>
              <a:r>
                <a:rPr lang="en-US" altLang="zh-CN" sz="1400" b="1" dirty="0">
                  <a:latin typeface="+mn-ea"/>
                  <a:ea typeface="+mn-ea"/>
                </a:rPr>
                <a:t>/</a:t>
              </a:r>
              <a:r>
                <a:rPr lang="zh-CN" altLang="en-US" sz="1400" b="1" dirty="0">
                  <a:latin typeface="+mn-ea"/>
                  <a:ea typeface="+mn-ea"/>
                </a:rPr>
                <a:t>光栅</a:t>
              </a:r>
              <a:r>
                <a:rPr lang="en-US" altLang="zh-CN" sz="1400" b="1" dirty="0">
                  <a:latin typeface="+mn-ea"/>
                  <a:ea typeface="+mn-ea"/>
                </a:rPr>
                <a:t>/Z</a:t>
              </a:r>
              <a:r>
                <a:rPr lang="zh-CN" altLang="en-US" sz="1400" b="1" dirty="0">
                  <a:latin typeface="+mn-ea"/>
                  <a:ea typeface="+mn-ea"/>
                </a:rPr>
                <a:t>剔除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A40B8477-E179-4A61-9C28-44AC513F886B}"/>
                </a:ext>
              </a:extLst>
            </p:cNvPr>
            <p:cNvCxnSpPr/>
            <p:nvPr/>
          </p:nvCxnSpPr>
          <p:spPr bwMode="auto">
            <a:xfrm>
              <a:off x="1835728" y="1880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98B221D4-B402-4D60-8B01-4E0943FB5DB8}"/>
                </a:ext>
              </a:extLst>
            </p:cNvPr>
            <p:cNvCxnSpPr/>
            <p:nvPr/>
          </p:nvCxnSpPr>
          <p:spPr bwMode="auto">
            <a:xfrm>
              <a:off x="3347552" y="1880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6FBA059C-08CD-41A8-A8C0-3B2EB00DF2AE}"/>
                </a:ext>
              </a:extLst>
            </p:cNvPr>
            <p:cNvCxnSpPr/>
            <p:nvPr/>
          </p:nvCxnSpPr>
          <p:spPr bwMode="auto">
            <a:xfrm>
              <a:off x="935552" y="1592704"/>
              <a:ext cx="0" cy="10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6392D1D0-A70F-4825-88C7-D39BF0745F9B}"/>
                </a:ext>
              </a:extLst>
            </p:cNvPr>
            <p:cNvCxnSpPr/>
            <p:nvPr/>
          </p:nvCxnSpPr>
          <p:spPr bwMode="auto">
            <a:xfrm>
              <a:off x="1835728" y="1592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60292ACB-ACFB-44D3-B0CC-1BFEF924389E}"/>
                </a:ext>
              </a:extLst>
            </p:cNvPr>
            <p:cNvCxnSpPr/>
            <p:nvPr/>
          </p:nvCxnSpPr>
          <p:spPr bwMode="auto">
            <a:xfrm>
              <a:off x="3347552" y="1592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299E42C8-9ACA-4B03-860B-4B0774AD876C}"/>
                </a:ext>
              </a:extLst>
            </p:cNvPr>
            <p:cNvCxnSpPr/>
            <p:nvPr/>
          </p:nvCxnSpPr>
          <p:spPr bwMode="auto">
            <a:xfrm>
              <a:off x="4715728" y="1592704"/>
              <a:ext cx="0" cy="360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91935E8E-E204-4C12-99F8-E5499911BF7D}"/>
                </a:ext>
              </a:extLst>
            </p:cNvPr>
            <p:cNvCxnSpPr/>
            <p:nvPr/>
          </p:nvCxnSpPr>
          <p:spPr bwMode="auto">
            <a:xfrm>
              <a:off x="5075608" y="2240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31ADC169-08B8-4FA7-9393-4BB87A4A2822}"/>
                </a:ext>
              </a:extLst>
            </p:cNvPr>
            <p:cNvCxnSpPr/>
            <p:nvPr/>
          </p:nvCxnSpPr>
          <p:spPr bwMode="auto">
            <a:xfrm>
              <a:off x="6299552" y="1592704"/>
              <a:ext cx="0" cy="226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4" name="Text Box 240">
              <a:extLst>
                <a:ext uri="{FF2B5EF4-FFF2-40B4-BE49-F238E27FC236}">
                  <a16:creationId xmlns:a16="http://schemas.microsoft.com/office/drawing/2014/main" id="{2AB53ACC-CB94-4883-BC80-A1586AA00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52" y="3860704"/>
              <a:ext cx="5580000" cy="180000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latin typeface="+mn-ea"/>
                  <a:ea typeface="+mn-ea"/>
                </a:rPr>
                <a:t>互连网络</a:t>
              </a:r>
              <a:endParaRPr lang="en-US" altLang="zh-CN" sz="1200" b="1" dirty="0">
                <a:latin typeface="+mn-ea"/>
                <a:ea typeface="+mn-ea"/>
              </a:endParaRPr>
            </a:p>
          </p:txBody>
        </p: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F59F6973-15DE-4806-A2BE-FB1EC216B72C}"/>
                </a:ext>
              </a:extLst>
            </p:cNvPr>
            <p:cNvCxnSpPr/>
            <p:nvPr/>
          </p:nvCxnSpPr>
          <p:spPr bwMode="auto">
            <a:xfrm>
              <a:off x="2555552" y="3788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0C09CA69-42A4-44D8-ACD6-A2BA26945216}"/>
                </a:ext>
              </a:extLst>
            </p:cNvPr>
            <p:cNvCxnSpPr/>
            <p:nvPr/>
          </p:nvCxnSpPr>
          <p:spPr bwMode="auto">
            <a:xfrm>
              <a:off x="2843552" y="3788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9D8B5298-9C0E-4123-83D1-8F34E25C22FB}"/>
                </a:ext>
              </a:extLst>
            </p:cNvPr>
            <p:cNvCxnSpPr/>
            <p:nvPr/>
          </p:nvCxnSpPr>
          <p:spPr bwMode="auto">
            <a:xfrm>
              <a:off x="5615552" y="3788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DAEA8EAE-62B7-4496-85D4-D2B9A60F1478}"/>
                </a:ext>
              </a:extLst>
            </p:cNvPr>
            <p:cNvCxnSpPr/>
            <p:nvPr/>
          </p:nvCxnSpPr>
          <p:spPr bwMode="auto">
            <a:xfrm>
              <a:off x="5903552" y="3788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9" name="Text Box 240">
              <a:extLst>
                <a:ext uri="{FF2B5EF4-FFF2-40B4-BE49-F238E27FC236}">
                  <a16:creationId xmlns:a16="http://schemas.microsoft.com/office/drawing/2014/main" id="{BF7D88EE-A63F-430C-B43C-921EE968E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552" y="4328704"/>
              <a:ext cx="4968000" cy="28843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endParaRPr lang="en-US" altLang="zh-CN" sz="1200" b="1" dirty="0">
                <a:latin typeface="+mn-ea"/>
                <a:ea typeface="+mn-ea"/>
              </a:endParaRPr>
            </a:p>
          </p:txBody>
        </p:sp>
        <p:cxnSp>
          <p:nvCxnSpPr>
            <p:cNvPr id="250" name="直接连接符 249">
              <a:extLst>
                <a:ext uri="{FF2B5EF4-FFF2-40B4-BE49-F238E27FC236}">
                  <a16:creationId xmlns:a16="http://schemas.microsoft.com/office/drawing/2014/main" id="{08E7AA36-D137-4737-B7DB-84D80FFA6720}"/>
                </a:ext>
              </a:extLst>
            </p:cNvPr>
            <p:cNvCxnSpPr/>
            <p:nvPr/>
          </p:nvCxnSpPr>
          <p:spPr bwMode="auto">
            <a:xfrm>
              <a:off x="899752" y="4040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2CB4F923-B7D6-40BA-B4C8-4A5A9A4A8BD2}"/>
                </a:ext>
              </a:extLst>
            </p:cNvPr>
            <p:cNvCxnSpPr/>
            <p:nvPr/>
          </p:nvCxnSpPr>
          <p:spPr bwMode="auto">
            <a:xfrm>
              <a:off x="1475816" y="4040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2" name="Text Box 240">
              <a:extLst>
                <a:ext uri="{FF2B5EF4-FFF2-40B4-BE49-F238E27FC236}">
                  <a16:creationId xmlns:a16="http://schemas.microsoft.com/office/drawing/2014/main" id="{C3421152-BAA9-49C4-9FE5-24C3D9806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808" y="4112704"/>
              <a:ext cx="288000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ROP</a:t>
              </a:r>
            </a:p>
          </p:txBody>
        </p:sp>
        <p:sp>
          <p:nvSpPr>
            <p:cNvPr id="253" name="Text Box 240">
              <a:extLst>
                <a:ext uri="{FF2B5EF4-FFF2-40B4-BE49-F238E27FC236}">
                  <a16:creationId xmlns:a16="http://schemas.microsoft.com/office/drawing/2014/main" id="{06AD00B7-50FB-4F80-A7DC-E889A5280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856" y="4112704"/>
              <a:ext cx="720000" cy="18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L2-Cache</a:t>
              </a:r>
            </a:p>
          </p:txBody>
        </p: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2DE8ED0F-04D9-4AC5-A0DF-AFEEFB8A2AEA}"/>
                </a:ext>
              </a:extLst>
            </p:cNvPr>
            <p:cNvCxnSpPr/>
            <p:nvPr/>
          </p:nvCxnSpPr>
          <p:spPr bwMode="auto">
            <a:xfrm>
              <a:off x="2123888" y="4040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C4B080EF-19E0-4F52-9159-35376FF910FA}"/>
                </a:ext>
              </a:extLst>
            </p:cNvPr>
            <p:cNvCxnSpPr/>
            <p:nvPr/>
          </p:nvCxnSpPr>
          <p:spPr bwMode="auto">
            <a:xfrm>
              <a:off x="2699952" y="4040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6" name="Text Box 240">
              <a:extLst>
                <a:ext uri="{FF2B5EF4-FFF2-40B4-BE49-F238E27FC236}">
                  <a16:creationId xmlns:a16="http://schemas.microsoft.com/office/drawing/2014/main" id="{7D213D7B-11F1-43F7-BBE1-74113D1CD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944" y="4112704"/>
              <a:ext cx="288000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ROP</a:t>
              </a:r>
            </a:p>
          </p:txBody>
        </p:sp>
        <p:sp>
          <p:nvSpPr>
            <p:cNvPr id="257" name="Text Box 240">
              <a:extLst>
                <a:ext uri="{FF2B5EF4-FFF2-40B4-BE49-F238E27FC236}">
                  <a16:creationId xmlns:a16="http://schemas.microsoft.com/office/drawing/2014/main" id="{C1BC560A-7076-4944-84F0-56D93BFF4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992" y="4112704"/>
              <a:ext cx="720000" cy="18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L2-Cache</a:t>
              </a:r>
            </a:p>
          </p:txBody>
        </p: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5B023B31-77FF-4CC2-A542-FCDAF6C9635B}"/>
                </a:ext>
              </a:extLst>
            </p:cNvPr>
            <p:cNvCxnSpPr/>
            <p:nvPr/>
          </p:nvCxnSpPr>
          <p:spPr bwMode="auto">
            <a:xfrm>
              <a:off x="3347952" y="4040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AD4F8EC6-C290-4AF5-91C5-AD3B31891D23}"/>
                </a:ext>
              </a:extLst>
            </p:cNvPr>
            <p:cNvCxnSpPr/>
            <p:nvPr/>
          </p:nvCxnSpPr>
          <p:spPr bwMode="auto">
            <a:xfrm>
              <a:off x="3924016" y="4040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0" name="Text Box 240">
              <a:extLst>
                <a:ext uri="{FF2B5EF4-FFF2-40B4-BE49-F238E27FC236}">
                  <a16:creationId xmlns:a16="http://schemas.microsoft.com/office/drawing/2014/main" id="{18202BDB-79DF-4811-A1BA-AE44B672B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008" y="4112704"/>
              <a:ext cx="288000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ROP</a:t>
              </a:r>
            </a:p>
          </p:txBody>
        </p:sp>
        <p:sp>
          <p:nvSpPr>
            <p:cNvPr id="261" name="Text Box 240">
              <a:extLst>
                <a:ext uri="{FF2B5EF4-FFF2-40B4-BE49-F238E27FC236}">
                  <a16:creationId xmlns:a16="http://schemas.microsoft.com/office/drawing/2014/main" id="{8E989E30-6967-4705-AD0D-42808D543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4056" y="4112704"/>
              <a:ext cx="720000" cy="18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L2-Cache</a:t>
              </a:r>
            </a:p>
          </p:txBody>
        </p: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DB6E5A2C-5485-4E9C-A788-2C0673E040DE}"/>
                </a:ext>
              </a:extLst>
            </p:cNvPr>
            <p:cNvCxnSpPr/>
            <p:nvPr/>
          </p:nvCxnSpPr>
          <p:spPr bwMode="auto">
            <a:xfrm>
              <a:off x="4572088" y="4040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A5612369-017B-46A2-B0E4-5CDBD8C3BD14}"/>
                </a:ext>
              </a:extLst>
            </p:cNvPr>
            <p:cNvCxnSpPr/>
            <p:nvPr/>
          </p:nvCxnSpPr>
          <p:spPr bwMode="auto">
            <a:xfrm>
              <a:off x="5148152" y="4040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4" name="Text Box 240">
              <a:extLst>
                <a:ext uri="{FF2B5EF4-FFF2-40B4-BE49-F238E27FC236}">
                  <a16:creationId xmlns:a16="http://schemas.microsoft.com/office/drawing/2014/main" id="{A578AE3F-E895-4063-A260-6AC7D4D4B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144" y="4112704"/>
              <a:ext cx="288000" cy="18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ROP</a:t>
              </a:r>
            </a:p>
          </p:txBody>
        </p:sp>
        <p:sp>
          <p:nvSpPr>
            <p:cNvPr id="265" name="Text Box 240">
              <a:extLst>
                <a:ext uri="{FF2B5EF4-FFF2-40B4-BE49-F238E27FC236}">
                  <a16:creationId xmlns:a16="http://schemas.microsoft.com/office/drawing/2014/main" id="{A6D6FF5B-B28E-49F5-9162-01EAA0FAD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192" y="4112704"/>
              <a:ext cx="720000" cy="18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200" b="1" dirty="0">
                  <a:latin typeface="+mn-ea"/>
                  <a:ea typeface="+mn-ea"/>
                </a:rPr>
                <a:t>L2-Cache</a:t>
              </a:r>
            </a:p>
          </p:txBody>
        </p: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23907B72-BAB9-4CB8-95F9-62D07F81491C}"/>
                </a:ext>
              </a:extLst>
            </p:cNvPr>
            <p:cNvCxnSpPr/>
            <p:nvPr/>
          </p:nvCxnSpPr>
          <p:spPr bwMode="auto">
            <a:xfrm>
              <a:off x="899824" y="4292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B548F55A-536E-4EC0-B67A-C53B0242063D}"/>
                </a:ext>
              </a:extLst>
            </p:cNvPr>
            <p:cNvCxnSpPr/>
            <p:nvPr/>
          </p:nvCxnSpPr>
          <p:spPr bwMode="auto">
            <a:xfrm>
              <a:off x="1475888" y="4292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C5BD2A83-B962-4FD6-8C24-733A51A1957B}"/>
                </a:ext>
              </a:extLst>
            </p:cNvPr>
            <p:cNvCxnSpPr/>
            <p:nvPr/>
          </p:nvCxnSpPr>
          <p:spPr bwMode="auto">
            <a:xfrm>
              <a:off x="2123960" y="4292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8A59771F-BD3F-4273-A586-C94352733492}"/>
                </a:ext>
              </a:extLst>
            </p:cNvPr>
            <p:cNvCxnSpPr/>
            <p:nvPr/>
          </p:nvCxnSpPr>
          <p:spPr bwMode="auto">
            <a:xfrm>
              <a:off x="2700024" y="4292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12E6AFF6-784C-4189-BCAE-CDC981D17D1F}"/>
                </a:ext>
              </a:extLst>
            </p:cNvPr>
            <p:cNvCxnSpPr/>
            <p:nvPr/>
          </p:nvCxnSpPr>
          <p:spPr bwMode="auto">
            <a:xfrm>
              <a:off x="3348024" y="4292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8B75D42D-5AF0-433C-ABD2-DF836974825A}"/>
                </a:ext>
              </a:extLst>
            </p:cNvPr>
            <p:cNvCxnSpPr/>
            <p:nvPr/>
          </p:nvCxnSpPr>
          <p:spPr bwMode="auto">
            <a:xfrm>
              <a:off x="3924088" y="4292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BCCA8654-DA76-4C9E-BA22-DE1C3989A7F6}"/>
                </a:ext>
              </a:extLst>
            </p:cNvPr>
            <p:cNvCxnSpPr/>
            <p:nvPr/>
          </p:nvCxnSpPr>
          <p:spPr bwMode="auto">
            <a:xfrm>
              <a:off x="4572160" y="4292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5E3278BE-A788-44C1-96A5-67F8245A5677}"/>
                </a:ext>
              </a:extLst>
            </p:cNvPr>
            <p:cNvCxnSpPr/>
            <p:nvPr/>
          </p:nvCxnSpPr>
          <p:spPr bwMode="auto">
            <a:xfrm>
              <a:off x="5148224" y="4292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4" name="Text Box 240">
              <a:extLst>
                <a:ext uri="{FF2B5EF4-FFF2-40B4-BE49-F238E27FC236}">
                  <a16:creationId xmlns:a16="http://schemas.microsoft.com/office/drawing/2014/main" id="{E0AECD2A-B213-42D3-8202-EC303700D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880" y="4364704"/>
              <a:ext cx="1079976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DRAM</a:t>
              </a:r>
            </a:p>
          </p:txBody>
        </p:sp>
        <p:sp>
          <p:nvSpPr>
            <p:cNvPr id="275" name="Text Box 240">
              <a:extLst>
                <a:ext uri="{FF2B5EF4-FFF2-40B4-BE49-F238E27FC236}">
                  <a16:creationId xmlns:a16="http://schemas.microsoft.com/office/drawing/2014/main" id="{F730E098-41DF-42B8-AB0A-C25022F35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944" y="4364704"/>
              <a:ext cx="1079976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DRAM</a:t>
              </a:r>
            </a:p>
          </p:txBody>
        </p:sp>
        <p:sp>
          <p:nvSpPr>
            <p:cNvPr id="276" name="Text Box 240">
              <a:extLst>
                <a:ext uri="{FF2B5EF4-FFF2-40B4-BE49-F238E27FC236}">
                  <a16:creationId xmlns:a16="http://schemas.microsoft.com/office/drawing/2014/main" id="{901726FB-E268-46EA-8365-09FB08273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296" y="4364704"/>
              <a:ext cx="1079976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DRAM</a:t>
              </a:r>
            </a:p>
          </p:txBody>
        </p:sp>
        <p:sp>
          <p:nvSpPr>
            <p:cNvPr id="277" name="Text Box 240">
              <a:extLst>
                <a:ext uri="{FF2B5EF4-FFF2-40B4-BE49-F238E27FC236}">
                  <a16:creationId xmlns:a16="http://schemas.microsoft.com/office/drawing/2014/main" id="{34101097-BAB3-47E1-8BD6-5BDFF8A35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360" y="4364704"/>
              <a:ext cx="1079976" cy="216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DRAM</a:t>
              </a:r>
            </a:p>
          </p:txBody>
        </p:sp>
        <p:sp>
          <p:nvSpPr>
            <p:cNvPr id="278" name="Text Box 240">
              <a:extLst>
                <a:ext uri="{FF2B5EF4-FFF2-40B4-BE49-F238E27FC236}">
                  <a16:creationId xmlns:a16="http://schemas.microsoft.com/office/drawing/2014/main" id="{B9B73D6E-D108-4AC5-A1F3-43D0C67FF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1552" y="4400704"/>
              <a:ext cx="756000" cy="216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显示接口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FDC50337-468F-440E-851B-9093A9DC1C71}"/>
                </a:ext>
              </a:extLst>
            </p:cNvPr>
            <p:cNvCxnSpPr/>
            <p:nvPr/>
          </p:nvCxnSpPr>
          <p:spPr bwMode="auto">
            <a:xfrm>
              <a:off x="6011712" y="4040704"/>
              <a:ext cx="0" cy="360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8F8E0141-9F0D-430B-B3F7-5049D5AF47DA}"/>
                </a:ext>
              </a:extLst>
            </p:cNvPr>
            <p:cNvCxnSpPr/>
            <p:nvPr/>
          </p:nvCxnSpPr>
          <p:spPr bwMode="auto">
            <a:xfrm>
              <a:off x="5039552" y="3788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1" name="直接连接符 280">
              <a:extLst>
                <a:ext uri="{FF2B5EF4-FFF2-40B4-BE49-F238E27FC236}">
                  <a16:creationId xmlns:a16="http://schemas.microsoft.com/office/drawing/2014/main" id="{12386AFC-929F-480B-819A-9E23FCB6E820}"/>
                </a:ext>
              </a:extLst>
            </p:cNvPr>
            <p:cNvCxnSpPr/>
            <p:nvPr/>
          </p:nvCxnSpPr>
          <p:spPr bwMode="auto">
            <a:xfrm>
              <a:off x="5147824" y="3788704"/>
              <a:ext cx="0" cy="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5" name="Text Box 240">
              <a:extLst>
                <a:ext uri="{FF2B5EF4-FFF2-40B4-BE49-F238E27FC236}">
                  <a16:creationId xmlns:a16="http://schemas.microsoft.com/office/drawing/2014/main" id="{26AB3DE4-ACBF-4289-A8A3-4A13A779E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4208" y="1594272"/>
              <a:ext cx="2659359" cy="2088232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wrap="none" lIns="18000" tIns="10800" rIns="18000" bIns="10800" anchor="t" anchorCtr="0"/>
            <a:lstStyle/>
            <a:p>
              <a:pPr>
                <a:lnSpc>
                  <a:spcPct val="95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TPC—</a:t>
              </a:r>
              <a:r>
                <a:rPr lang="zh-CN" altLang="en-US" sz="1400" b="1" dirty="0">
                  <a:latin typeface="+mn-ea"/>
                  <a:ea typeface="+mn-ea"/>
                </a:rPr>
                <a:t>纹理</a:t>
              </a:r>
              <a:r>
                <a:rPr lang="en-US" altLang="zh-CN" sz="1400" b="1" dirty="0">
                  <a:latin typeface="+mn-ea"/>
                  <a:ea typeface="+mn-ea"/>
                </a:rPr>
                <a:t>/</a:t>
              </a:r>
              <a:r>
                <a:rPr lang="zh-CN" altLang="en-US" sz="1400" b="1" dirty="0">
                  <a:latin typeface="+mn-ea"/>
                  <a:ea typeface="+mn-ea"/>
                </a:rPr>
                <a:t>处理器簇</a:t>
              </a:r>
              <a:endParaRPr lang="en-US" altLang="zh-CN" sz="1400" b="1" dirty="0">
                <a:latin typeface="+mn-ea"/>
                <a:ea typeface="+mn-ea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     (</a:t>
              </a:r>
              <a:r>
                <a:rPr lang="en-US" altLang="zh-CN" sz="1400" dirty="0"/>
                <a:t>Texture Process Cluster</a:t>
              </a:r>
              <a:r>
                <a:rPr lang="en-US" altLang="zh-CN" sz="1400" b="1" dirty="0">
                  <a:latin typeface="+mn-ea"/>
                  <a:ea typeface="+mn-ea"/>
                </a:rPr>
                <a:t>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 SM—</a:t>
              </a:r>
              <a:r>
                <a:rPr lang="zh-CN" altLang="en-US" sz="1400" b="1" dirty="0">
                  <a:latin typeface="+mn-ea"/>
                  <a:ea typeface="+mn-ea"/>
                </a:rPr>
                <a:t>流多处理器</a:t>
              </a:r>
              <a:endParaRPr lang="en-US" altLang="zh-CN" sz="1400" b="1" dirty="0">
                <a:latin typeface="+mn-ea"/>
                <a:ea typeface="+mn-ea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     (</a:t>
              </a:r>
              <a:r>
                <a:rPr lang="en-US" altLang="zh-CN" sz="1400" dirty="0"/>
                <a:t>Streaming Multiprocessor</a:t>
              </a:r>
              <a:r>
                <a:rPr lang="en-US" altLang="zh-CN" sz="1400" b="1" dirty="0">
                  <a:latin typeface="+mn-ea"/>
                  <a:ea typeface="+mn-ea"/>
                </a:rPr>
                <a:t>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 SP—</a:t>
              </a:r>
              <a:r>
                <a:rPr lang="zh-CN" altLang="en-US" sz="1400" b="1" dirty="0">
                  <a:latin typeface="+mn-ea"/>
                  <a:ea typeface="+mn-ea"/>
                </a:rPr>
                <a:t>流处理器</a:t>
              </a:r>
              <a:endParaRPr lang="en-US" altLang="zh-CN" sz="1400" b="1" dirty="0">
                <a:latin typeface="+mn-ea"/>
                <a:ea typeface="+mn-ea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     (</a:t>
              </a:r>
              <a:r>
                <a:rPr lang="en-US" altLang="zh-CN" sz="1400" dirty="0"/>
                <a:t>Streaming Processor</a:t>
              </a:r>
              <a:r>
                <a:rPr lang="en-US" altLang="zh-CN" sz="1400" b="1" dirty="0">
                  <a:latin typeface="+mn-ea"/>
                  <a:ea typeface="+mn-ea"/>
                </a:rPr>
                <a:t>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SFU—</a:t>
              </a:r>
              <a:r>
                <a:rPr lang="zh-CN" altLang="en-US" sz="1400" b="1" dirty="0">
                  <a:latin typeface="+mn-ea"/>
                  <a:ea typeface="+mn-ea"/>
                </a:rPr>
                <a:t>特殊功能单元</a:t>
              </a:r>
              <a:endParaRPr lang="en-US" altLang="zh-CN" sz="1400" b="1" dirty="0">
                <a:latin typeface="+mn-ea"/>
                <a:ea typeface="+mn-ea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     (</a:t>
              </a:r>
              <a:r>
                <a:rPr lang="en-US" altLang="zh-CN" sz="1400" dirty="0"/>
                <a:t>Special Function Unit</a:t>
              </a:r>
              <a:r>
                <a:rPr lang="en-US" altLang="zh-CN" sz="1400" b="1" dirty="0">
                  <a:latin typeface="+mn-ea"/>
                  <a:ea typeface="+mn-ea"/>
                </a:rPr>
                <a:t>)</a:t>
              </a:r>
            </a:p>
            <a:p>
              <a:pPr>
                <a:lnSpc>
                  <a:spcPct val="95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ROP—</a:t>
              </a:r>
              <a:r>
                <a:rPr lang="zh-CN" altLang="en-US" sz="1400" b="1" dirty="0">
                  <a:latin typeface="+mn-ea"/>
                  <a:ea typeface="+mn-ea"/>
                </a:rPr>
                <a:t>光栅操作处理器</a:t>
              </a:r>
              <a:endParaRPr lang="en-US" altLang="zh-CN" sz="1400" b="1" dirty="0">
                <a:latin typeface="+mn-ea"/>
                <a:ea typeface="+mn-ea"/>
              </a:endParaRPr>
            </a:p>
            <a:p>
              <a:pPr>
                <a:lnSpc>
                  <a:spcPct val="95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     (</a:t>
              </a:r>
              <a:r>
                <a:rPr lang="en-US" altLang="zh-CN" sz="1400" dirty="0"/>
                <a:t>Raster Operation Processor</a:t>
              </a:r>
              <a:r>
                <a:rPr lang="en-US" altLang="zh-CN" sz="1400" b="1" dirty="0">
                  <a:latin typeface="+mn-ea"/>
                  <a:ea typeface="+mn-ea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821644" cy="39770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400" b="1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400" b="1" dirty="0">
                <a:solidFill>
                  <a:srgbClr val="FF3399"/>
                </a:solidFill>
                <a:latin typeface="+mn-ea"/>
                <a:ea typeface="+mn-ea"/>
              </a:rPr>
              <a:t>本章主要内容</a:t>
            </a:r>
            <a:endParaRPr lang="en-US" altLang="zh-CN" sz="24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   ⑴ 向量处理机           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教材第</a:t>
            </a:r>
            <a:r>
              <a:rPr lang="en-US" altLang="zh-CN" b="1" dirty="0">
                <a:latin typeface="+mn-ea"/>
                <a:ea typeface="+mn-ea"/>
              </a:rPr>
              <a:t>4</a:t>
            </a:r>
            <a:r>
              <a:rPr lang="zh-CN" altLang="en-US" b="1" dirty="0">
                <a:latin typeface="+mn-ea"/>
                <a:ea typeface="+mn-ea"/>
              </a:rPr>
              <a:t>章，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△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      向量处理方式，向量机结构，向量处理性能的优化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</a:t>
            </a: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⑵ 阵列处理机           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教材第</a:t>
            </a:r>
            <a:r>
              <a:rPr lang="en-US" altLang="zh-CN" b="1" dirty="0">
                <a:latin typeface="+mn-ea"/>
              </a:rPr>
              <a:t>13</a:t>
            </a:r>
            <a:r>
              <a:rPr lang="zh-CN" altLang="en-US" b="1" dirty="0">
                <a:latin typeface="+mn-ea"/>
              </a:rPr>
              <a:t>章</a:t>
            </a:r>
            <a:r>
              <a:rPr lang="zh-CN" altLang="en-US" b="1" dirty="0">
                <a:latin typeface="+mn-ea"/>
                <a:ea typeface="+mn-ea"/>
                <a:sym typeface="+mn-ea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◇</a:t>
            </a:r>
            <a:r>
              <a:rPr lang="en-US" altLang="zh-CN" b="1" dirty="0">
                <a:latin typeface="+mn-ea"/>
              </a:rPr>
              <a:t>)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/>
              <a:t>            操作模型，阵列机结构，并行算法；</a:t>
            </a:r>
            <a:r>
              <a:rPr lang="zh-CN" altLang="en-US" sz="2200" b="1" dirty="0">
                <a:latin typeface="+mn-ea"/>
              </a:rPr>
              <a:t>多媒体</a:t>
            </a:r>
            <a:r>
              <a:rPr lang="en-US" altLang="zh-CN" sz="2200" b="1" dirty="0">
                <a:latin typeface="+mn-ea"/>
              </a:rPr>
              <a:t>SIMD</a:t>
            </a:r>
            <a:r>
              <a:rPr lang="zh-CN" altLang="en-US" sz="2200" b="1" dirty="0">
                <a:latin typeface="+mn-ea"/>
              </a:rPr>
              <a:t>技术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⑶ </a:t>
            </a:r>
            <a:r>
              <a:rPr lang="en-US" altLang="zh-CN" sz="2200" b="1" dirty="0">
                <a:solidFill>
                  <a:srgbClr val="C00000"/>
                </a:solidFill>
                <a:latin typeface="+mn-ea"/>
              </a:rPr>
              <a:t>GPU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</a:rPr>
              <a:t>图形处理器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)        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量化分析第</a:t>
            </a:r>
            <a:r>
              <a:rPr lang="en-US" altLang="zh-CN" b="1" dirty="0">
                <a:latin typeface="+mn-ea"/>
              </a:rPr>
              <a:t>4.4</a:t>
            </a:r>
            <a:r>
              <a:rPr lang="zh-CN" altLang="en-US" b="1" dirty="0">
                <a:latin typeface="+mn-ea"/>
              </a:rPr>
              <a:t>节</a:t>
            </a:r>
            <a:r>
              <a:rPr lang="zh-CN" altLang="en-US" b="1" dirty="0">
                <a:latin typeface="+mn-ea"/>
                <a:ea typeface="+mn-ea"/>
                <a:sym typeface="+mn-ea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△</a:t>
            </a:r>
            <a:r>
              <a:rPr lang="en-US" altLang="zh-CN" b="1" dirty="0">
                <a:latin typeface="+mn-ea"/>
              </a:rPr>
              <a:t>)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 </a:t>
            </a:r>
            <a:r>
              <a:rPr lang="zh-CN" altLang="en-US" sz="2200" b="1" dirty="0">
                <a:latin typeface="+mn-ea"/>
                <a:ea typeface="+mn-ea"/>
              </a:rPr>
              <a:t>应用概述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，基本结构</a:t>
            </a:r>
            <a:r>
              <a:rPr lang="zh-CN" altLang="en-US" sz="2200" b="1" dirty="0">
                <a:latin typeface="+mn-ea"/>
                <a:ea typeface="+mn-ea"/>
              </a:rPr>
              <a:t>，编程模型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400" b="1" dirty="0">
                <a:solidFill>
                  <a:srgbClr val="FF3399"/>
                </a:solidFill>
                <a:latin typeface="+mn-ea"/>
                <a:ea typeface="+mn-ea"/>
              </a:rPr>
              <a:t>总体要求</a:t>
            </a:r>
            <a:endParaRPr lang="en-US" altLang="zh-CN" sz="24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 marL="271780" indent="-271780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</a:rPr>
              <a:t>掌握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并行计算机相关概念，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  <a:ea typeface="+mn-ea"/>
              </a:rPr>
              <a:t>理解</a:t>
            </a:r>
            <a:r>
              <a:rPr lang="zh-CN" altLang="en-US" sz="2200" b="1" dirty="0">
                <a:latin typeface="+mn-ea"/>
              </a:rPr>
              <a:t>多媒体</a:t>
            </a:r>
            <a:r>
              <a:rPr lang="en-US" altLang="zh-CN" sz="2200" b="1" dirty="0">
                <a:latin typeface="+mn-ea"/>
              </a:rPr>
              <a:t>SIMD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技术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20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1" y="2146875"/>
            <a:ext cx="8784977" cy="265027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*GPU-CPU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的连接：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主机接口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MEM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访问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2051720" y="3875067"/>
            <a:ext cx="6624736" cy="8816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46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宋体" panose="02010600030101010101" pitchFamily="2" charset="-122"/>
              </a:rPr>
              <a:t>CPU</a:t>
            </a:r>
            <a:r>
              <a:rPr lang="zh-CN" altLang="en-US" sz="2200" b="1" dirty="0">
                <a:latin typeface="宋体" panose="02010600030101010101" pitchFamily="2" charset="-122"/>
              </a:rPr>
              <a:t>内部总线，或多通道</a:t>
            </a:r>
            <a:r>
              <a:rPr lang="en-US" altLang="zh-CN" sz="2200" b="1" dirty="0">
                <a:latin typeface="宋体" panose="02010600030101010101" pitchFamily="2" charset="-122"/>
              </a:rPr>
              <a:t>PCI-Express</a:t>
            </a:r>
            <a:r>
              <a:rPr lang="zh-CN" altLang="en-US" sz="2200" b="1" dirty="0">
                <a:latin typeface="宋体" panose="02010600030101010101" pitchFamily="2" charset="-122"/>
              </a:rPr>
              <a:t>总线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均可访问主存</a:t>
            </a:r>
            <a:r>
              <a:rPr lang="en-US" altLang="zh-CN" sz="2200" b="1" dirty="0">
                <a:latin typeface="宋体" panose="02010600030101010101" pitchFamily="2" charset="-122"/>
              </a:rPr>
              <a:t>&amp;</a:t>
            </a:r>
            <a:r>
              <a:rPr lang="zh-CN" altLang="en-US" sz="2200" b="1" dirty="0">
                <a:latin typeface="宋体" panose="02010600030101010101" pitchFamily="2" charset="-122"/>
              </a:rPr>
              <a:t>显存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显存空间∈主存空间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77BCD2B-F790-472A-A178-CCF88E3C809D}"/>
              </a:ext>
            </a:extLst>
          </p:cNvPr>
          <p:cNvGrpSpPr/>
          <p:nvPr/>
        </p:nvGrpSpPr>
        <p:grpSpPr>
          <a:xfrm>
            <a:off x="972008" y="2561366"/>
            <a:ext cx="6984368" cy="1224136"/>
            <a:chOff x="900000" y="2484000"/>
            <a:chExt cx="6984368" cy="1224136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7CBAE522-20B6-4AF6-8B93-B0FE63007BE6}"/>
                </a:ext>
              </a:extLst>
            </p:cNvPr>
            <p:cNvGrpSpPr/>
            <p:nvPr/>
          </p:nvGrpSpPr>
          <p:grpSpPr>
            <a:xfrm>
              <a:off x="900000" y="2556008"/>
              <a:ext cx="3026415" cy="1152128"/>
              <a:chOff x="900000" y="2556008"/>
              <a:chExt cx="3026415" cy="1152128"/>
            </a:xfrm>
          </p:grpSpPr>
          <p:sp>
            <p:nvSpPr>
              <p:cNvPr id="112" name="Text Box 240">
                <a:extLst>
                  <a:ext uri="{FF2B5EF4-FFF2-40B4-BE49-F238E27FC236}">
                    <a16:creationId xmlns:a16="http://schemas.microsoft.com/office/drawing/2014/main" id="{B4403868-95D7-412A-A2B2-1CC855B143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8239" y="2556040"/>
                <a:ext cx="504000" cy="288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CPU</a:t>
                </a:r>
              </a:p>
            </p:txBody>
          </p:sp>
          <p:sp>
            <p:nvSpPr>
              <p:cNvPr id="113" name="Text Box 240">
                <a:extLst>
                  <a:ext uri="{FF2B5EF4-FFF2-40B4-BE49-F238E27FC236}">
                    <a16:creationId xmlns:a16="http://schemas.microsoft.com/office/drawing/2014/main" id="{E939E01C-ABAD-47B1-A779-709D63A3B1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0431" y="2556008"/>
                <a:ext cx="504000" cy="288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>
                    <a:latin typeface="+mn-ea"/>
                    <a:ea typeface="+mn-ea"/>
                  </a:rPr>
                  <a:t>北桥</a:t>
                </a:r>
                <a:endParaRPr lang="en-US" altLang="zh-CN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114" name="Text Box 240">
                <a:extLst>
                  <a:ext uri="{FF2B5EF4-FFF2-40B4-BE49-F238E27FC236}">
                    <a16:creationId xmlns:a16="http://schemas.microsoft.com/office/drawing/2014/main" id="{2214AD6D-61F1-4324-8154-09CCFFB706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6000" y="2988000"/>
                <a:ext cx="504000" cy="288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GPU</a:t>
                </a:r>
              </a:p>
            </p:txBody>
          </p:sp>
          <p:sp>
            <p:nvSpPr>
              <p:cNvPr id="115" name="Text Box 240">
                <a:extLst>
                  <a:ext uri="{FF2B5EF4-FFF2-40B4-BE49-F238E27FC236}">
                    <a16:creationId xmlns:a16="http://schemas.microsoft.com/office/drawing/2014/main" id="{C58C7FDD-A5C7-4ECA-9491-1E2765716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2415" y="2556008"/>
                <a:ext cx="504000" cy="288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>
                    <a:latin typeface="+mn-ea"/>
                    <a:ea typeface="+mn-ea"/>
                  </a:rPr>
                  <a:t>主存</a:t>
                </a:r>
                <a:endParaRPr lang="en-US" altLang="zh-CN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116" name="Text Box 240">
                <a:extLst>
                  <a:ext uri="{FF2B5EF4-FFF2-40B4-BE49-F238E27FC236}">
                    <a16:creationId xmlns:a16="http://schemas.microsoft.com/office/drawing/2014/main" id="{A77808B1-5141-4AC8-AEF9-42C4FD2C8B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0487" y="3420136"/>
                <a:ext cx="504000" cy="288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>
                    <a:latin typeface="+mn-ea"/>
                    <a:ea typeface="+mn-ea"/>
                  </a:rPr>
                  <a:t>南桥</a:t>
                </a:r>
                <a:endParaRPr lang="en-US" altLang="zh-CN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117" name="Text Box 240">
                <a:extLst>
                  <a:ext uri="{FF2B5EF4-FFF2-40B4-BE49-F238E27FC236}">
                    <a16:creationId xmlns:a16="http://schemas.microsoft.com/office/drawing/2014/main" id="{088B72EB-66FD-4A50-99D2-65C4179B26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8295" y="3420104"/>
                <a:ext cx="504000" cy="288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>
                    <a:latin typeface="+mn-ea"/>
                    <a:ea typeface="+mn-ea"/>
                  </a:rPr>
                  <a:t>显存</a:t>
                </a:r>
                <a:endParaRPr lang="en-US" altLang="zh-CN" sz="1600" b="1" dirty="0">
                  <a:latin typeface="+mn-ea"/>
                  <a:ea typeface="+mn-ea"/>
                </a:endParaRPr>
              </a:p>
            </p:txBody>
          </p: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59DFCF14-02F2-4454-89F6-CEB6B591BF3A}"/>
                  </a:ext>
                </a:extLst>
              </p:cNvPr>
              <p:cNvCxnSpPr/>
              <p:nvPr/>
            </p:nvCxnSpPr>
            <p:spPr bwMode="auto">
              <a:xfrm>
                <a:off x="2918519" y="2844040"/>
                <a:ext cx="0" cy="576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F2AFC39A-93B2-4F2B-96CA-7EF87C537B05}"/>
                  </a:ext>
                </a:extLst>
              </p:cNvPr>
              <p:cNvCxnSpPr/>
              <p:nvPr/>
            </p:nvCxnSpPr>
            <p:spPr bwMode="auto">
              <a:xfrm flipH="1">
                <a:off x="3134439" y="2700024"/>
                <a:ext cx="288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708735B7-6DC6-4B99-9D19-404EA381CC35}"/>
                  </a:ext>
                </a:extLst>
              </p:cNvPr>
              <p:cNvCxnSpPr/>
              <p:nvPr/>
            </p:nvCxnSpPr>
            <p:spPr bwMode="auto">
              <a:xfrm flipH="1">
                <a:off x="2342335" y="3123720"/>
                <a:ext cx="432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F2D408E6-F28D-434E-9D17-82D9DEA012E8}"/>
                  </a:ext>
                </a:extLst>
              </p:cNvPr>
              <p:cNvCxnSpPr/>
              <p:nvPr/>
            </p:nvCxnSpPr>
            <p:spPr bwMode="auto">
              <a:xfrm>
                <a:off x="2126367" y="3276104"/>
                <a:ext cx="0" cy="144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F7079DAE-9B04-4C40-A3AA-6B9DBCC202A3}"/>
                  </a:ext>
                </a:extLst>
              </p:cNvPr>
              <p:cNvCxnSpPr/>
              <p:nvPr/>
            </p:nvCxnSpPr>
            <p:spPr bwMode="auto">
              <a:xfrm flipH="1">
                <a:off x="1692000" y="3132000"/>
                <a:ext cx="144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3" name="Text Box 240">
                <a:extLst>
                  <a:ext uri="{FF2B5EF4-FFF2-40B4-BE49-F238E27FC236}">
                    <a16:creationId xmlns:a16="http://schemas.microsoft.com/office/drawing/2014/main" id="{985BD9DD-6FA0-44AF-9B29-3B47295197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3656" y="3456000"/>
                <a:ext cx="576000" cy="216000"/>
              </a:xfrm>
              <a:prstGeom prst="rect">
                <a:avLst/>
              </a:prstGeom>
              <a:noFill/>
              <a:ln w="15875">
                <a:noFill/>
                <a:prstDash val="sysDash"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5000"/>
                  </a:lnSpc>
                </a:pPr>
                <a:r>
                  <a:rPr lang="zh-CN" altLang="en-US" sz="1600" b="1" dirty="0">
                    <a:latin typeface="+mn-ea"/>
                    <a:ea typeface="+mn-ea"/>
                  </a:rPr>
                  <a:t>显示器</a:t>
                </a:r>
                <a:endParaRPr lang="en-US" altLang="zh-CN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124" name="Text Box 240">
                <a:extLst>
                  <a:ext uri="{FF2B5EF4-FFF2-40B4-BE49-F238E27FC236}">
                    <a16:creationId xmlns:a16="http://schemas.microsoft.com/office/drawing/2014/main" id="{B3C8E4F7-B5B2-4903-870A-FAE023D3BD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1600" y="2592040"/>
                <a:ext cx="576000" cy="252000"/>
              </a:xfrm>
              <a:prstGeom prst="rect">
                <a:avLst/>
              </a:prstGeom>
              <a:noFill/>
              <a:ln w="15875">
                <a:noFill/>
                <a:prstDash val="sysDash"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5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(</a:t>
                </a:r>
                <a:r>
                  <a:rPr lang="zh-CN" altLang="en-US" sz="16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早期</a:t>
                </a:r>
                <a:r>
                  <a:rPr lang="en-US" altLang="zh-CN" sz="1600" b="1" dirty="0">
                    <a:latin typeface="+mn-ea"/>
                    <a:ea typeface="+mn-ea"/>
                  </a:rPr>
                  <a:t>)</a:t>
                </a:r>
              </a:p>
            </p:txBody>
          </p: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6BE8E3AC-57AF-4A6F-8329-9C6DF44A6141}"/>
                  </a:ext>
                </a:extLst>
              </p:cNvPr>
              <p:cNvCxnSpPr/>
              <p:nvPr/>
            </p:nvCxnSpPr>
            <p:spPr bwMode="auto">
              <a:xfrm>
                <a:off x="2776846" y="2835704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0EDACD96-9AA9-49FA-84B7-8CDCC53311A5}"/>
                  </a:ext>
                </a:extLst>
              </p:cNvPr>
              <p:cNvCxnSpPr/>
              <p:nvPr/>
            </p:nvCxnSpPr>
            <p:spPr bwMode="auto">
              <a:xfrm>
                <a:off x="2342295" y="2700024"/>
                <a:ext cx="288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7" name="Text Box 240">
                <a:extLst>
                  <a:ext uri="{FF2B5EF4-FFF2-40B4-BE49-F238E27FC236}">
                    <a16:creationId xmlns:a16="http://schemas.microsoft.com/office/drawing/2014/main" id="{4CCBF8DE-2A91-4698-9B8D-071F1095AD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6000" y="2916048"/>
                <a:ext cx="360000" cy="216000"/>
              </a:xfrm>
              <a:prstGeom prst="rect">
                <a:avLst/>
              </a:prstGeom>
              <a:noFill/>
              <a:ln w="15875">
                <a:noFill/>
                <a:prstDash val="sysDash"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>
                  <a:lnSpc>
                    <a:spcPct val="95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AGP</a:t>
                </a:r>
              </a:p>
            </p:txBody>
          </p:sp>
          <p:sp>
            <p:nvSpPr>
              <p:cNvPr id="128" name="Text Box 240">
                <a:extLst>
                  <a:ext uri="{FF2B5EF4-FFF2-40B4-BE49-F238E27FC236}">
                    <a16:creationId xmlns:a16="http://schemas.microsoft.com/office/drawing/2014/main" id="{3FFA3B02-020C-47E3-A1F6-8296CA4B5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0000" y="2988088"/>
                <a:ext cx="792000" cy="288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>
                    <a:latin typeface="+mn-ea"/>
                    <a:ea typeface="+mn-ea"/>
                  </a:rPr>
                  <a:t>显示</a:t>
                </a:r>
                <a:r>
                  <a:rPr lang="en-US" altLang="zh-CN" sz="1600" b="1" dirty="0">
                    <a:latin typeface="+mn-ea"/>
                    <a:ea typeface="+mn-ea"/>
                  </a:rPr>
                  <a:t>I/O</a:t>
                </a:r>
              </a:p>
            </p:txBody>
          </p: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F801B62A-D609-4CD2-BDBF-4C1109D27E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331656" y="3276000"/>
                <a:ext cx="0" cy="178805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A5FA150-148B-4121-826E-51C353A7BD92}"/>
                </a:ext>
              </a:extLst>
            </p:cNvPr>
            <p:cNvGrpSpPr/>
            <p:nvPr/>
          </p:nvGrpSpPr>
          <p:grpSpPr>
            <a:xfrm>
              <a:off x="4068000" y="2484000"/>
              <a:ext cx="3816368" cy="1224136"/>
              <a:chOff x="4068000" y="2484000"/>
              <a:chExt cx="3816368" cy="1224136"/>
            </a:xfrm>
          </p:grpSpPr>
          <p:sp>
            <p:nvSpPr>
              <p:cNvPr id="81" name="Text Box 255">
                <a:extLst>
                  <a:ext uri="{FF2B5EF4-FFF2-40B4-BE49-F238E27FC236}">
                    <a16:creationId xmlns:a16="http://schemas.microsoft.com/office/drawing/2014/main" id="{15EABB58-B7CE-402B-8BAE-7305EFE433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9764" y="2484000"/>
                <a:ext cx="1740836" cy="7920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none" lIns="18000" tIns="10800" rIns="18000" bIns="10800"/>
              <a:lstStyle/>
              <a:p>
                <a:pPr algn="ctr">
                  <a:lnSpc>
                    <a:spcPct val="80000"/>
                  </a:lnSpc>
                </a:pP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sp>
            <p:nvSpPr>
              <p:cNvPr id="82" name="Text Box 240">
                <a:extLst>
                  <a:ext uri="{FF2B5EF4-FFF2-40B4-BE49-F238E27FC236}">
                    <a16:creationId xmlns:a16="http://schemas.microsoft.com/office/drawing/2014/main" id="{8398F09B-0F54-41F6-AA72-0F7EB58AFC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76512" y="2555960"/>
                <a:ext cx="504000" cy="288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CPU</a:t>
                </a:r>
              </a:p>
            </p:txBody>
          </p:sp>
          <p:sp>
            <p:nvSpPr>
              <p:cNvPr id="83" name="Text Box 240">
                <a:extLst>
                  <a:ext uri="{FF2B5EF4-FFF2-40B4-BE49-F238E27FC236}">
                    <a16:creationId xmlns:a16="http://schemas.microsoft.com/office/drawing/2014/main" id="{090B9358-35B6-4A7E-9239-8B7A8DC9E7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4512" y="2555960"/>
                <a:ext cx="504000" cy="288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>
                    <a:latin typeface="+mn-ea"/>
                    <a:ea typeface="+mn-ea"/>
                  </a:rPr>
                  <a:t>北桥</a:t>
                </a:r>
                <a:endParaRPr lang="en-US" altLang="zh-CN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84" name="Text Box 240">
                <a:extLst>
                  <a:ext uri="{FF2B5EF4-FFF2-40B4-BE49-F238E27FC236}">
                    <a16:creationId xmlns:a16="http://schemas.microsoft.com/office/drawing/2014/main" id="{C80E88ED-2DE8-4B18-BFC9-BA9A6DD055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3804" y="2916048"/>
                <a:ext cx="504000" cy="288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GPU</a:t>
                </a:r>
              </a:p>
            </p:txBody>
          </p:sp>
          <p:sp>
            <p:nvSpPr>
              <p:cNvPr id="94" name="Text Box 240">
                <a:extLst>
                  <a:ext uri="{FF2B5EF4-FFF2-40B4-BE49-F238E27FC236}">
                    <a16:creationId xmlns:a16="http://schemas.microsoft.com/office/drawing/2014/main" id="{729A6629-E541-4CA0-9DFD-A0F1B1E3E7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0368" y="2555960"/>
                <a:ext cx="504000" cy="288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>
                    <a:latin typeface="+mn-ea"/>
                    <a:ea typeface="+mn-ea"/>
                  </a:rPr>
                  <a:t>主存</a:t>
                </a:r>
                <a:endParaRPr lang="en-US" altLang="zh-CN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95" name="Text Box 240">
                <a:extLst>
                  <a:ext uri="{FF2B5EF4-FFF2-40B4-BE49-F238E27FC236}">
                    <a16:creationId xmlns:a16="http://schemas.microsoft.com/office/drawing/2014/main" id="{BDF950E7-EB49-4C91-AF8A-807F307901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9884" y="3420112"/>
                <a:ext cx="719960" cy="288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>
                    <a:latin typeface="+mn-ea"/>
                    <a:ea typeface="+mn-ea"/>
                  </a:rPr>
                  <a:t>芯片组</a:t>
                </a:r>
                <a:endParaRPr lang="en-US" altLang="zh-CN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96" name="Text Box 240">
                <a:extLst>
                  <a:ext uri="{FF2B5EF4-FFF2-40B4-BE49-F238E27FC236}">
                    <a16:creationId xmlns:a16="http://schemas.microsoft.com/office/drawing/2014/main" id="{7014609D-4665-458F-B519-8596AA3A01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1804" y="2700024"/>
                <a:ext cx="288000" cy="50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vert="eaVert"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+mn-ea"/>
                    <a:ea typeface="+mn-ea"/>
                  </a:rPr>
                  <a:t>显存</a:t>
                </a:r>
                <a:endParaRPr lang="en-US" altLang="zh-CN" sz="1400" b="1" dirty="0">
                  <a:latin typeface="+mn-ea"/>
                  <a:ea typeface="+mn-ea"/>
                </a:endParaRPr>
              </a:p>
            </p:txBody>
          </p: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A57C2858-3ADF-4120-8494-3C710A99E8F2}"/>
                  </a:ext>
                </a:extLst>
              </p:cNvPr>
              <p:cNvCxnSpPr/>
              <p:nvPr/>
            </p:nvCxnSpPr>
            <p:spPr bwMode="auto">
              <a:xfrm>
                <a:off x="6380504" y="2699976"/>
                <a:ext cx="144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BD7319CE-A3B6-43EC-9085-264DFE37F821}"/>
                  </a:ext>
                </a:extLst>
              </p:cNvPr>
              <p:cNvCxnSpPr/>
              <p:nvPr/>
            </p:nvCxnSpPr>
            <p:spPr bwMode="auto">
              <a:xfrm>
                <a:off x="6871932" y="2844040"/>
                <a:ext cx="0" cy="576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F05B14D1-C7A2-4305-BBED-43E0954791AC}"/>
                  </a:ext>
                </a:extLst>
              </p:cNvPr>
              <p:cNvCxnSpPr/>
              <p:nvPr/>
            </p:nvCxnSpPr>
            <p:spPr bwMode="auto">
              <a:xfrm flipH="1">
                <a:off x="7028560" y="2699976"/>
                <a:ext cx="360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A4804172-11B0-470D-B1BD-4ADB0C25B6E2}"/>
                  </a:ext>
                </a:extLst>
              </p:cNvPr>
              <p:cNvCxnSpPr/>
              <p:nvPr/>
            </p:nvCxnSpPr>
            <p:spPr bwMode="auto">
              <a:xfrm flipH="1">
                <a:off x="5215908" y="3556364"/>
                <a:ext cx="1224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1" name="Text Box 240">
                <a:extLst>
                  <a:ext uri="{FF2B5EF4-FFF2-40B4-BE49-F238E27FC236}">
                    <a16:creationId xmlns:a16="http://schemas.microsoft.com/office/drawing/2014/main" id="{381EE944-7B2F-4220-ACE0-2048DFE00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0792" y="3348096"/>
                <a:ext cx="936000" cy="216000"/>
              </a:xfrm>
              <a:prstGeom prst="rect">
                <a:avLst/>
              </a:prstGeom>
              <a:noFill/>
              <a:ln w="15875">
                <a:noFill/>
                <a:prstDash val="sysDash"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x16 PCIE</a:t>
                </a:r>
              </a:p>
            </p:txBody>
          </p: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A86B45D3-9DBE-4A2E-8422-F4DDEF47CB05}"/>
                  </a:ext>
                </a:extLst>
              </p:cNvPr>
              <p:cNvCxnSpPr/>
              <p:nvPr/>
            </p:nvCxnSpPr>
            <p:spPr bwMode="auto">
              <a:xfrm flipH="1">
                <a:off x="6367892" y="3060032"/>
                <a:ext cx="288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3" name="Text Box 240">
                <a:extLst>
                  <a:ext uri="{FF2B5EF4-FFF2-40B4-BE49-F238E27FC236}">
                    <a16:creationId xmlns:a16="http://schemas.microsoft.com/office/drawing/2014/main" id="{826C8CA6-FF07-486C-8E34-54414C907A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0000" y="2564904"/>
                <a:ext cx="576000" cy="252000"/>
              </a:xfrm>
              <a:prstGeom prst="rect">
                <a:avLst/>
              </a:prstGeom>
              <a:noFill/>
              <a:ln w="15875">
                <a:noFill/>
                <a:prstDash val="sysDash"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5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(</a:t>
                </a:r>
                <a:r>
                  <a:rPr lang="zh-CN" altLang="en-US" sz="1600" b="1" dirty="0">
                    <a:solidFill>
                      <a:srgbClr val="0070C0"/>
                    </a:solidFill>
                    <a:latin typeface="+mn-ea"/>
                    <a:ea typeface="+mn-ea"/>
                  </a:rPr>
                  <a:t>目前</a:t>
                </a:r>
                <a:r>
                  <a:rPr lang="en-US" altLang="zh-CN" sz="1600" b="1" dirty="0">
                    <a:latin typeface="+mn-ea"/>
                    <a:ea typeface="+mn-ea"/>
                  </a:rPr>
                  <a:t>)</a:t>
                </a:r>
              </a:p>
            </p:txBody>
          </p: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A6DF5445-42F8-4CA6-A945-AC8BE2D72712}"/>
                  </a:ext>
                </a:extLst>
              </p:cNvPr>
              <p:cNvCxnSpPr/>
              <p:nvPr/>
            </p:nvCxnSpPr>
            <p:spPr bwMode="auto">
              <a:xfrm flipH="1">
                <a:off x="6655844" y="2844040"/>
                <a:ext cx="64" cy="216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293D68B5-8D04-4B39-A35C-D0A626A634A4}"/>
                  </a:ext>
                </a:extLst>
              </p:cNvPr>
              <p:cNvCxnSpPr/>
              <p:nvPr/>
            </p:nvCxnSpPr>
            <p:spPr bwMode="auto">
              <a:xfrm>
                <a:off x="5719804" y="3060064"/>
                <a:ext cx="144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06" name="Text Box 240">
                <a:extLst>
                  <a:ext uri="{FF2B5EF4-FFF2-40B4-BE49-F238E27FC236}">
                    <a16:creationId xmlns:a16="http://schemas.microsoft.com/office/drawing/2014/main" id="{18DDCDB9-D0E7-4E6B-8FFB-3132CCEC74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5915" y="3420136"/>
                <a:ext cx="504000" cy="288000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5875">
                <a:solidFill>
                  <a:schemeClr val="tx1"/>
                </a:solidFill>
                <a:prstDash val="sysDash"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GPU</a:t>
                </a:r>
              </a:p>
            </p:txBody>
          </p:sp>
          <p:sp>
            <p:nvSpPr>
              <p:cNvPr id="107" name="Text Box 240">
                <a:extLst>
                  <a:ext uri="{FF2B5EF4-FFF2-40B4-BE49-F238E27FC236}">
                    <a16:creationId xmlns:a16="http://schemas.microsoft.com/office/drawing/2014/main" id="{274B9224-16DF-4567-B9E6-F7026C49BE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1748" y="2988088"/>
                <a:ext cx="504000" cy="288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prstDash val="sysDash"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600" b="1" dirty="0">
                    <a:latin typeface="+mn-ea"/>
                    <a:ea typeface="+mn-ea"/>
                  </a:rPr>
                  <a:t>显存</a:t>
                </a:r>
                <a:endParaRPr lang="en-US" altLang="zh-CN" sz="1600" b="1" dirty="0">
                  <a:latin typeface="+mn-ea"/>
                  <a:ea typeface="+mn-ea"/>
                </a:endParaRPr>
              </a:p>
            </p:txBody>
          </p: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3ACA686E-B9BD-48EA-A0ED-8AD3EF6BCD63}"/>
                  </a:ext>
                </a:extLst>
              </p:cNvPr>
              <p:cNvCxnSpPr/>
              <p:nvPr/>
            </p:nvCxnSpPr>
            <p:spPr bwMode="auto">
              <a:xfrm flipH="1">
                <a:off x="4993915" y="3276104"/>
                <a:ext cx="64" cy="14400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7FEFB07C-036F-4F9A-88FC-151CEAC64592}"/>
                  </a:ext>
                </a:extLst>
              </p:cNvPr>
              <p:cNvCxnSpPr/>
              <p:nvPr/>
            </p:nvCxnSpPr>
            <p:spPr bwMode="auto">
              <a:xfrm flipH="1">
                <a:off x="7159980" y="3564120"/>
                <a:ext cx="144000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0" name="Text Box 240">
                <a:extLst>
                  <a:ext uri="{FF2B5EF4-FFF2-40B4-BE49-F238E27FC236}">
                    <a16:creationId xmlns:a16="http://schemas.microsoft.com/office/drawing/2014/main" id="{14D40292-AD9E-46F5-992E-AB9F54D789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8000" y="3456000"/>
                <a:ext cx="576000" cy="216000"/>
              </a:xfrm>
              <a:prstGeom prst="rect">
                <a:avLst/>
              </a:prstGeom>
              <a:noFill/>
              <a:ln w="15875">
                <a:noFill/>
                <a:prstDash val="sysDash"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5000"/>
                  </a:lnSpc>
                </a:pPr>
                <a:r>
                  <a:rPr lang="zh-CN" altLang="en-US" sz="1600" b="1" dirty="0">
                    <a:latin typeface="+mn-ea"/>
                    <a:ea typeface="+mn-ea"/>
                  </a:rPr>
                  <a:t>显示器</a:t>
                </a:r>
                <a:endParaRPr lang="en-US" altLang="zh-CN" sz="1600" b="1" dirty="0">
                  <a:latin typeface="+mn-ea"/>
                  <a:ea typeface="+mn-ea"/>
                </a:endParaRPr>
              </a:p>
            </p:txBody>
          </p:sp>
          <p:sp>
            <p:nvSpPr>
              <p:cNvPr id="111" name="Text Box 240">
                <a:extLst>
                  <a:ext uri="{FF2B5EF4-FFF2-40B4-BE49-F238E27FC236}">
                    <a16:creationId xmlns:a16="http://schemas.microsoft.com/office/drawing/2014/main" id="{DA0DE043-8978-49B1-BF6C-3EE17F6E5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8000" y="3457548"/>
                <a:ext cx="576000" cy="216000"/>
              </a:xfrm>
              <a:prstGeom prst="rect">
                <a:avLst/>
              </a:prstGeom>
              <a:noFill/>
              <a:ln w="15875">
                <a:noFill/>
                <a:prstDash val="sysDash"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5000"/>
                  </a:lnSpc>
                </a:pPr>
                <a:r>
                  <a:rPr lang="en-US" altLang="zh-CN" sz="1600" b="1" dirty="0">
                    <a:latin typeface="+mn-ea"/>
                    <a:ea typeface="+mn-ea"/>
                  </a:rPr>
                  <a:t>(</a:t>
                </a:r>
                <a:r>
                  <a:rPr lang="zh-CN" altLang="en-US" sz="1600" b="1" dirty="0">
                    <a:latin typeface="+mn-ea"/>
                    <a:ea typeface="+mn-ea"/>
                  </a:rPr>
                  <a:t>外接</a:t>
                </a:r>
                <a:r>
                  <a:rPr lang="en-US" altLang="zh-CN" sz="1600" b="1" dirty="0">
                    <a:latin typeface="+mn-ea"/>
                    <a:ea typeface="+mn-ea"/>
                  </a:rPr>
                  <a:t>)</a:t>
                </a:r>
              </a:p>
            </p:txBody>
          </p:sp>
        </p:grpSp>
      </p:grpSp>
      <p:sp>
        <p:nvSpPr>
          <p:cNvPr id="130" name="Text Box 3">
            <a:extLst>
              <a:ext uri="{FF2B5EF4-FFF2-40B4-BE49-F238E27FC236}">
                <a16:creationId xmlns:a16="http://schemas.microsoft.com/office/drawing/2014/main" id="{F5F568FB-5B6F-4BDD-9D28-9537233B5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32656"/>
            <a:ext cx="8784976" cy="18812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SIMT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的实现思路：  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效果＝</a:t>
            </a:r>
            <a:r>
              <a:rPr lang="en-US" altLang="zh-CN" b="1" dirty="0">
                <a:latin typeface="宋体" panose="02010600030101010101" pitchFamily="2" charset="-122"/>
              </a:rPr>
              <a:t>SIMD)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</a:t>
            </a:r>
            <a:r>
              <a:rPr lang="en-US" altLang="zh-CN" sz="2200" b="1" u="sng" dirty="0">
                <a:latin typeface="宋体" panose="02010600030101010101" pitchFamily="2" charset="-122"/>
              </a:rPr>
              <a:t>SM</a:t>
            </a:r>
            <a:r>
              <a:rPr lang="zh-CN" altLang="en-US" sz="2200" b="1" u="sng" dirty="0">
                <a:latin typeface="宋体" panose="02010600030101010101" pitchFamily="2" charset="-122"/>
              </a:rPr>
              <a:t>负责</a:t>
            </a:r>
            <a:r>
              <a:rPr lang="zh-CN" altLang="en-US" sz="2200" b="1" dirty="0">
                <a:latin typeface="宋体" panose="02010600030101010101" pitchFamily="2" charset="-122"/>
              </a:rPr>
              <a:t>取指</a:t>
            </a:r>
            <a:r>
              <a:rPr lang="en-US" altLang="zh-CN" sz="2200" b="1" dirty="0">
                <a:latin typeface="宋体" panose="02010600030101010101" pitchFamily="2" charset="-122"/>
              </a:rPr>
              <a:t>&amp;</a:t>
            </a:r>
            <a:r>
              <a:rPr lang="zh-CN" altLang="en-US" sz="2200" b="1" dirty="0">
                <a:latin typeface="宋体" panose="02010600030101010101" pitchFamily="2" charset="-122"/>
              </a:rPr>
              <a:t>译码，创建、调度、执行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发射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多个</a:t>
            </a:r>
            <a:r>
              <a:rPr lang="zh-CN" altLang="en-US" sz="2200" b="1" u="sng" dirty="0">
                <a:latin typeface="宋体" panose="02010600030101010101" pitchFamily="2" charset="-122"/>
              </a:rPr>
              <a:t>并发线程</a:t>
            </a:r>
            <a:r>
              <a:rPr lang="zh-CN" altLang="en-US" sz="2200" b="1" dirty="0">
                <a:latin typeface="宋体" panose="02010600030101010101" pitchFamily="2" charset="-122"/>
              </a:rPr>
              <a:t>；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600" b="1" dirty="0">
                <a:latin typeface="宋体" panose="02010600030101010101" pitchFamily="2" charset="-122"/>
              </a:rPr>
              <a:t>                 </a:t>
            </a:r>
            <a:r>
              <a:rPr lang="en-US" altLang="zh-CN" sz="1600" b="1" dirty="0">
                <a:latin typeface="宋体" panose="02010600030101010101" pitchFamily="2" charset="-122"/>
              </a:rPr>
              <a:t>(1</a:t>
            </a:r>
            <a:r>
              <a:rPr lang="zh-CN" altLang="en-US" sz="1600" b="1" dirty="0">
                <a:latin typeface="宋体" panose="02010600030101010101" pitchFamily="2" charset="-122"/>
              </a:rPr>
              <a:t>条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</a:rPr>
              <a:t>     为减少次数→</a:t>
            </a:r>
            <a:r>
              <a:rPr lang="zh-CN" altLang="en-US" sz="1600" dirty="0">
                <a:latin typeface="宋体" panose="02010600030101010101" pitchFamily="2" charset="-122"/>
              </a:rPr>
              <a:t>┴───┴</a:t>
            </a:r>
            <a:r>
              <a:rPr lang="zh-CN" altLang="en-US" sz="1600" b="1" dirty="0">
                <a:latin typeface="宋体" panose="02010600030101010101" pitchFamily="2" charset="-122"/>
              </a:rPr>
              <a:t>→每个</a:t>
            </a:r>
            <a:r>
              <a:rPr lang="en-US" altLang="zh-CN" sz="1600" b="1" dirty="0">
                <a:latin typeface="宋体" panose="02010600030101010101" pitchFamily="2" charset="-122"/>
              </a:rPr>
              <a:t>SP≥1</a:t>
            </a:r>
            <a:r>
              <a:rPr lang="zh-CN" altLang="en-US" sz="1600" b="1" dirty="0">
                <a:latin typeface="宋体" panose="02010600030101010101" pitchFamily="2" charset="-122"/>
              </a:rPr>
              <a:t>个线程</a:t>
            </a:r>
            <a:endParaRPr lang="en-US" altLang="zh-CN" sz="16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</a:t>
            </a:r>
            <a:r>
              <a:rPr lang="zh-CN" altLang="en-US" sz="2200" b="1" u="sng" dirty="0">
                <a:latin typeface="宋体" panose="02010600030101010101" pitchFamily="2" charset="-122"/>
              </a:rPr>
              <a:t>各</a:t>
            </a:r>
            <a:r>
              <a:rPr lang="en-US" altLang="zh-CN" sz="2200" b="1" u="sng" dirty="0">
                <a:latin typeface="宋体" panose="02010600030101010101" pitchFamily="2" charset="-122"/>
              </a:rPr>
              <a:t>SP</a:t>
            </a:r>
            <a:r>
              <a:rPr lang="zh-CN" altLang="en-US" sz="2200" b="1" u="sng" dirty="0">
                <a:latin typeface="宋体" panose="02010600030101010101" pitchFamily="2" charset="-122"/>
              </a:rPr>
              <a:t>负责</a:t>
            </a:r>
            <a:r>
              <a:rPr lang="zh-CN" altLang="en-US" sz="2200" b="1" dirty="0">
                <a:latin typeface="宋体" panose="02010600030101010101" pitchFamily="2" charset="-122"/>
              </a:rPr>
              <a:t>执行所分配的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多个线程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指令相同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数据不同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600" b="1" dirty="0">
                <a:latin typeface="宋体" panose="02010600030101010101" pitchFamily="2" charset="-122"/>
              </a:rPr>
              <a:t>      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同时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</a:rPr>
              <a:t>      </a:t>
            </a:r>
            <a:r>
              <a:rPr lang="zh-CN" altLang="en-US" sz="1600" dirty="0">
                <a:latin typeface="宋体" panose="02010600030101010101" pitchFamily="2" charset="-122"/>
              </a:rPr>
              <a:t>└─</a:t>
            </a:r>
            <a:r>
              <a:rPr lang="zh-CN" altLang="en-US" sz="1600" b="1" dirty="0">
                <a:latin typeface="宋体" panose="02010600030101010101" pitchFamily="2" charset="-122"/>
              </a:rPr>
              <a:t>←流水方式←</a:t>
            </a:r>
            <a:r>
              <a:rPr lang="zh-CN" altLang="en-US" sz="1600" dirty="0">
                <a:latin typeface="宋体" panose="02010600030101010101" pitchFamily="2" charset="-122"/>
              </a:rPr>
              <a:t>┘</a:t>
            </a:r>
            <a:endParaRPr lang="en-US" altLang="zh-CN" sz="16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2" y="781200"/>
            <a:ext cx="5004352" cy="38813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*数据并行问题分解：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*软件结构：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内  核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线  程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线程块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网  格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20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*同步方式：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*通信方式：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07704" y="780608"/>
            <a:ext cx="7128792" cy="38952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     3</a:t>
            </a:r>
            <a:r>
              <a:rPr lang="zh-CN" altLang="en-US" sz="2200" b="1" dirty="0">
                <a:latin typeface="宋体" panose="02010600030101010101" pitchFamily="2" charset="-122"/>
              </a:rPr>
              <a:t>个层次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适合</a:t>
            </a:r>
            <a:r>
              <a:rPr lang="zh-CN" altLang="en-US" sz="2200" b="1" u="sng" dirty="0">
                <a:latin typeface="宋体" panose="02010600030101010101" pitchFamily="2" charset="-122"/>
              </a:rPr>
              <a:t>单个线程</a:t>
            </a:r>
            <a:r>
              <a:rPr lang="zh-CN" altLang="en-US" sz="2200" b="1" dirty="0">
                <a:latin typeface="宋体" panose="02010600030101010101" pitchFamily="2" charset="-122"/>
              </a:rPr>
              <a:t>的程序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函数</a:t>
            </a:r>
            <a:r>
              <a:rPr lang="en-US" altLang="zh-CN" b="1" dirty="0">
                <a:latin typeface="宋体" panose="02010600030101010101" pitchFamily="2" charset="-122"/>
              </a:rPr>
              <a:t>(SI)</a:t>
            </a:r>
            <a:r>
              <a:rPr lang="zh-CN" altLang="en-US" sz="2200" b="1" dirty="0">
                <a:latin typeface="宋体" panose="02010600030101010101" pitchFamily="2" charset="-122"/>
              </a:rPr>
              <a:t>，可被</a:t>
            </a:r>
            <a:r>
              <a:rPr lang="zh-CN" altLang="en-US" sz="2200" b="1" u="sng" dirty="0">
                <a:latin typeface="宋体" panose="02010600030101010101" pitchFamily="2" charset="-122"/>
              </a:rPr>
              <a:t>多个线程</a:t>
            </a:r>
            <a:r>
              <a:rPr lang="zh-CN" altLang="en-US" sz="2200" b="1" dirty="0">
                <a:latin typeface="宋体" panose="02010600030101010101" pitchFamily="2" charset="-122"/>
              </a:rPr>
              <a:t>执行</a:t>
            </a:r>
            <a:r>
              <a:rPr lang="en-US" altLang="zh-CN" b="1" dirty="0">
                <a:latin typeface="宋体" panose="02010600030101010101" pitchFamily="2" charset="-122"/>
              </a:rPr>
              <a:t>(MT)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处理</a:t>
            </a:r>
            <a:r>
              <a:rPr lang="en-US" altLang="zh-CN" sz="2200" b="1" u="sng" dirty="0">
                <a:latin typeface="宋体" panose="02010600030101010101" pitchFamily="2" charset="-122"/>
              </a:rPr>
              <a:t>1</a:t>
            </a:r>
            <a:r>
              <a:rPr lang="zh-CN" altLang="en-US" sz="2200" b="1" u="sng" dirty="0">
                <a:latin typeface="宋体" panose="02010600030101010101" pitchFamily="2" charset="-122"/>
              </a:rPr>
              <a:t>个元素</a:t>
            </a:r>
            <a:r>
              <a:rPr lang="zh-CN" altLang="en-US" sz="2200" b="1" dirty="0">
                <a:latin typeface="宋体" panose="02010600030101010101" pitchFamily="2" charset="-122"/>
              </a:rPr>
              <a:t>的程序执行实例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SP</a:t>
            </a:r>
            <a:r>
              <a:rPr lang="zh-CN" altLang="en-US" b="1" dirty="0">
                <a:latin typeface="宋体" panose="02010600030101010101" pitchFamily="2" charset="-122"/>
              </a:rPr>
              <a:t>控制</a:t>
            </a:r>
            <a:r>
              <a:rPr lang="en-US" altLang="zh-CN" b="1" dirty="0">
                <a:latin typeface="宋体" panose="02010600030101010101" pitchFamily="2" charset="-122"/>
              </a:rPr>
              <a:t>[</a:t>
            </a:r>
            <a:r>
              <a:rPr lang="zh-CN" altLang="en-US" b="1" dirty="0">
                <a:latin typeface="宋体" panose="02010600030101010101" pitchFamily="2" charset="-122"/>
              </a:rPr>
              <a:t>指令串行</a:t>
            </a:r>
            <a:r>
              <a:rPr lang="en-US" altLang="zh-CN" b="1" dirty="0">
                <a:latin typeface="宋体" panose="02010600030101010101" pitchFamily="2" charset="-122"/>
              </a:rPr>
              <a:t>])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执行</a:t>
            </a:r>
            <a:r>
              <a:rPr lang="zh-CN" altLang="en-US" sz="2200" b="1" u="sng" dirty="0">
                <a:latin typeface="宋体" panose="02010600030101010101" pitchFamily="2" charset="-122"/>
              </a:rPr>
              <a:t>相同线程程序</a:t>
            </a:r>
            <a:r>
              <a:rPr lang="zh-CN" altLang="en-US" sz="2200" b="1" dirty="0">
                <a:latin typeface="宋体" panose="02010600030101010101" pitchFamily="2" charset="-122"/>
              </a:rPr>
              <a:t>、可</a:t>
            </a:r>
            <a:r>
              <a:rPr lang="zh-CN" altLang="en-US" sz="2200" b="1" u="sng" dirty="0">
                <a:latin typeface="宋体" panose="02010600030101010101" pitchFamily="2" charset="-122"/>
              </a:rPr>
              <a:t>同步</a:t>
            </a:r>
            <a:r>
              <a:rPr lang="en-US" altLang="zh-CN" sz="2200" b="1" u="sng" dirty="0">
                <a:latin typeface="宋体" panose="02010600030101010101" pitchFamily="2" charset="-122"/>
              </a:rPr>
              <a:t>&amp;</a:t>
            </a:r>
            <a:r>
              <a:rPr lang="zh-CN" altLang="en-US" sz="2200" b="1" u="sng" dirty="0">
                <a:latin typeface="宋体" panose="02010600030101010101" pitchFamily="2" charset="-122"/>
              </a:rPr>
              <a:t>通信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en-US" altLang="zh-CN" sz="2200" b="1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组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并发</a:t>
            </a:r>
            <a:r>
              <a:rPr lang="zh-CN" altLang="en-US" sz="2200" b="1" u="sng" dirty="0">
                <a:latin typeface="宋体" panose="02010600030101010101" pitchFamily="2" charset="-122"/>
              </a:rPr>
              <a:t>线程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SM</a:t>
            </a:r>
            <a:r>
              <a:rPr lang="zh-CN" altLang="en-US" b="1" dirty="0">
                <a:sym typeface="+mn-ea"/>
              </a:rPr>
              <a:t>控制</a:t>
            </a:r>
            <a:r>
              <a:rPr lang="en-US" altLang="zh-CN" b="1" dirty="0"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执行</a:t>
            </a:r>
            <a:r>
              <a:rPr lang="zh-CN" altLang="en-US" sz="2200" b="1" u="sng" dirty="0">
                <a:latin typeface="宋体" panose="02010600030101010101" pitchFamily="2" charset="-122"/>
              </a:rPr>
              <a:t>相同内核程序</a:t>
            </a:r>
            <a:r>
              <a:rPr lang="zh-CN" altLang="en-US" sz="2200" b="1" dirty="0">
                <a:latin typeface="宋体" panose="02010600030101010101" pitchFamily="2" charset="-122"/>
              </a:rPr>
              <a:t>、可</a:t>
            </a:r>
            <a:r>
              <a:rPr lang="zh-CN" altLang="en-US" sz="2200" b="1" u="sng" dirty="0">
                <a:latin typeface="宋体" panose="02010600030101010101" pitchFamily="2" charset="-122"/>
              </a:rPr>
              <a:t>独立执行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en-US" altLang="zh-CN" sz="2200" b="1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组</a:t>
            </a:r>
            <a:r>
              <a:rPr lang="zh-CN" altLang="en-US" sz="2200" b="1" u="sng" dirty="0">
                <a:latin typeface="宋体" panose="02010600030101010101" pitchFamily="2" charset="-122"/>
              </a:rPr>
              <a:t>线程块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TPC</a:t>
            </a:r>
            <a:r>
              <a:rPr lang="zh-CN" altLang="en-US" b="1" dirty="0">
                <a:latin typeface="宋体" panose="02010600030101010101" pitchFamily="2" charset="-122"/>
              </a:rPr>
              <a:t>控制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(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多个</a:t>
            </a:r>
            <a:r>
              <a:rPr lang="en-US" altLang="zh-CN" b="1" dirty="0">
                <a:latin typeface="宋体" panose="02010600030101010101" pitchFamily="2" charset="-122"/>
              </a:rPr>
              <a:t>SM</a:t>
            </a:r>
            <a:r>
              <a:rPr lang="zh-CN" altLang="en-US" b="1" dirty="0">
                <a:latin typeface="宋体" panose="02010600030101010101" pitchFamily="2" charset="-122"/>
              </a:rPr>
              <a:t>时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  <a:sym typeface="+mn-ea"/>
              </a:rPr>
              <a:t>可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并行</a:t>
            </a:r>
            <a:r>
              <a:rPr lang="en-US" altLang="zh-CN" b="1" dirty="0">
                <a:latin typeface="宋体" panose="02010600030101010101" pitchFamily="2" charset="-122"/>
              </a:rPr>
              <a:t>→</a:t>
            </a:r>
            <a:r>
              <a:rPr lang="en-US" altLang="zh-CN" dirty="0">
                <a:latin typeface="宋体" panose="02010600030101010101" pitchFamily="2" charset="-122"/>
              </a:rPr>
              <a:t>┘</a:t>
            </a:r>
          </a:p>
          <a:p>
            <a:pPr>
              <a:spcBef>
                <a:spcPts val="0"/>
              </a:spcBef>
            </a:pPr>
            <a:r>
              <a:rPr lang="zh-CN" altLang="en-US" sz="2200" b="1" u="sng" dirty="0">
                <a:latin typeface="宋体" panose="02010600030101010101" pitchFamily="2" charset="-122"/>
              </a:rPr>
              <a:t>栅障</a:t>
            </a:r>
            <a:r>
              <a:rPr lang="zh-CN" altLang="en-US" sz="2200" b="1" dirty="0">
                <a:latin typeface="宋体" panose="02010600030101010101" pitchFamily="2" charset="-122"/>
              </a:rPr>
              <a:t>同步   </a:t>
            </a: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  <a:r>
              <a:rPr lang="zh-CN" altLang="en-US" sz="1600" b="1" dirty="0">
                <a:latin typeface="宋体" panose="02010600030101010101" pitchFamily="2" charset="-122"/>
              </a:rPr>
              <a:t>←块内线程间、线程块间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sz="2200" b="1" u="sng" dirty="0">
                <a:latin typeface="宋体" panose="02010600030101010101" pitchFamily="2" charset="-122"/>
              </a:rPr>
              <a:t>共享</a:t>
            </a:r>
            <a:r>
              <a:rPr lang="en-US" altLang="zh-CN" sz="2200" b="1" u="sng" dirty="0">
                <a:latin typeface="宋体" panose="02010600030101010101" pitchFamily="2" charset="-122"/>
              </a:rPr>
              <a:t>MEM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宋体" panose="02010600030101010101" pitchFamily="2" charset="-122"/>
              </a:rPr>
              <a:t>MEM</a:t>
            </a:r>
            <a:r>
              <a:rPr lang="zh-CN" altLang="en-US" sz="2200" b="1" dirty="0">
                <a:latin typeface="宋体" panose="02010600030101010101" pitchFamily="2" charset="-122"/>
              </a:rPr>
              <a:t>可为</a:t>
            </a:r>
            <a:r>
              <a:rPr lang="zh-CN" altLang="en-US" sz="2200" b="1" u="sng" dirty="0">
                <a:latin typeface="宋体" panose="02010600030101010101" pitchFamily="2" charset="-122"/>
              </a:rPr>
              <a:t>分布式</a:t>
            </a:r>
            <a:r>
              <a:rPr lang="zh-CN" altLang="en-US" sz="2200" b="1" dirty="0">
                <a:latin typeface="宋体" panose="02010600030101010101" pitchFamily="2" charset="-122"/>
              </a:rPr>
              <a:t>结构</a:t>
            </a: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  <a:endParaRPr lang="zh-CN" altLang="en-US" sz="1600" b="1" dirty="0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179512" y="332656"/>
            <a:ext cx="878497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三、</a:t>
            </a:r>
            <a:r>
              <a:rPr lang="en-US" altLang="zh-CN" sz="2400" dirty="0"/>
              <a:t>CUDA</a:t>
            </a:r>
            <a:r>
              <a:rPr lang="zh-CN" altLang="en-US" sz="2400" dirty="0"/>
              <a:t>编程模型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827584" y="4653136"/>
            <a:ext cx="3204416" cy="1728152"/>
            <a:chOff x="2303884" y="2348920"/>
            <a:chExt cx="3204416" cy="1728152"/>
          </a:xfrm>
        </p:grpSpPr>
        <p:sp>
          <p:nvSpPr>
            <p:cNvPr id="78" name="Text Box 255"/>
            <p:cNvSpPr txBox="1">
              <a:spLocks noChangeArrowheads="1"/>
            </p:cNvSpPr>
            <p:nvPr/>
          </p:nvSpPr>
          <p:spPr bwMode="auto">
            <a:xfrm>
              <a:off x="2411760" y="2853016"/>
              <a:ext cx="1368152" cy="360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线程</a:t>
              </a:r>
              <a:r>
                <a:rPr lang="zh-CN" altLang="en-US" sz="1600" b="1" dirty="0">
                  <a:solidFill>
                    <a:srgbClr val="990099"/>
                  </a:solidFill>
                  <a:latin typeface="+mn-ea"/>
                  <a:ea typeface="+mn-ea"/>
                </a:rPr>
                <a:t>私有</a:t>
              </a:r>
              <a:r>
                <a:rPr lang="zh-CN" altLang="en-US" sz="1600" b="1" dirty="0">
                  <a:latin typeface="+mn-ea"/>
                  <a:ea typeface="+mn-ea"/>
                </a:rPr>
                <a:t>空间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79" name="Text Box 255"/>
            <p:cNvSpPr txBox="1">
              <a:spLocks noChangeArrowheads="1"/>
            </p:cNvSpPr>
            <p:nvPr/>
          </p:nvSpPr>
          <p:spPr bwMode="auto">
            <a:xfrm>
              <a:off x="2411896" y="2348920"/>
              <a:ext cx="1367984" cy="504008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线程</a:t>
              </a:r>
              <a:r>
                <a:rPr lang="zh-CN" altLang="en-US" sz="1600" b="1" dirty="0">
                  <a:solidFill>
                    <a:srgbClr val="990099"/>
                  </a:solidFill>
                  <a:latin typeface="+mn-ea"/>
                  <a:ea typeface="+mn-ea"/>
                </a:rPr>
                <a:t>块内</a:t>
              </a:r>
              <a:endParaRPr lang="en-US" altLang="zh-CN" sz="1600" b="1" dirty="0">
                <a:solidFill>
                  <a:srgbClr val="990099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990099"/>
                  </a:solidFill>
                  <a:latin typeface="+mn-ea"/>
                  <a:ea typeface="+mn-ea"/>
                </a:rPr>
                <a:t>共享</a:t>
              </a:r>
              <a:r>
                <a:rPr lang="zh-CN" altLang="en-US" sz="1600" b="1" dirty="0">
                  <a:latin typeface="+mn-ea"/>
                  <a:ea typeface="+mn-ea"/>
                </a:rPr>
                <a:t>空间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0" name="Text Box 240"/>
            <p:cNvSpPr txBox="1">
              <a:spLocks noChangeArrowheads="1"/>
            </p:cNvSpPr>
            <p:nvPr/>
          </p:nvSpPr>
          <p:spPr bwMode="auto">
            <a:xfrm>
              <a:off x="2303884" y="3789040"/>
              <a:ext cx="1584000" cy="288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线程可访问空间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1" name="Text Box 255"/>
            <p:cNvSpPr txBox="1">
              <a:spLocks noChangeArrowheads="1"/>
            </p:cNvSpPr>
            <p:nvPr/>
          </p:nvSpPr>
          <p:spPr bwMode="auto">
            <a:xfrm>
              <a:off x="2411896" y="3212960"/>
              <a:ext cx="1367984" cy="5760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线程</a:t>
              </a:r>
              <a:r>
                <a:rPr lang="zh-CN" altLang="en-US" sz="1600" b="1" dirty="0">
                  <a:solidFill>
                    <a:srgbClr val="990099"/>
                  </a:solidFill>
                  <a:latin typeface="+mn-ea"/>
                  <a:ea typeface="+mn-ea"/>
                </a:rPr>
                <a:t>块间</a:t>
              </a:r>
              <a:endParaRPr lang="en-US" altLang="zh-CN" sz="1600" b="1" dirty="0">
                <a:solidFill>
                  <a:srgbClr val="990099"/>
                </a:solidFill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990099"/>
                  </a:solidFill>
                  <a:latin typeface="+mn-ea"/>
                  <a:ea typeface="+mn-ea"/>
                </a:rPr>
                <a:t>共享</a:t>
              </a:r>
              <a:r>
                <a:rPr lang="zh-CN" altLang="en-US" sz="1600" b="1" dirty="0">
                  <a:latin typeface="+mn-ea"/>
                  <a:ea typeface="+mn-ea"/>
                </a:rPr>
                <a:t>空间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82" name="右大括号 81"/>
            <p:cNvSpPr/>
            <p:nvPr/>
          </p:nvSpPr>
          <p:spPr bwMode="auto">
            <a:xfrm>
              <a:off x="3797920" y="2868216"/>
              <a:ext cx="54000" cy="900000"/>
            </a:xfrm>
            <a:prstGeom prst="rightBrace">
              <a:avLst>
                <a:gd name="adj1" fmla="val 28904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 Box 255"/>
            <p:cNvSpPr txBox="1">
              <a:spLocks noChangeArrowheads="1"/>
            </p:cNvSpPr>
            <p:nvPr/>
          </p:nvSpPr>
          <p:spPr bwMode="auto">
            <a:xfrm>
              <a:off x="4248300" y="3069024"/>
              <a:ext cx="936000" cy="50403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外部</a:t>
              </a:r>
              <a:r>
                <a:rPr lang="en-US" altLang="zh-CN" sz="1600" b="1" dirty="0">
                  <a:latin typeface="+mn-ea"/>
                  <a:ea typeface="+mn-ea"/>
                </a:rPr>
                <a:t>DRAM</a:t>
              </a:r>
            </a:p>
          </p:txBody>
        </p:sp>
        <p:sp>
          <p:nvSpPr>
            <p:cNvPr id="84" name="Text Box 255"/>
            <p:cNvSpPr txBox="1">
              <a:spLocks noChangeArrowheads="1"/>
            </p:cNvSpPr>
            <p:nvPr/>
          </p:nvSpPr>
          <p:spPr bwMode="auto">
            <a:xfrm>
              <a:off x="4248300" y="2420928"/>
              <a:ext cx="936000" cy="36000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共享</a:t>
              </a:r>
              <a:r>
                <a:rPr lang="en-US" altLang="zh-CN" sz="1600" b="1" dirty="0">
                  <a:latin typeface="+mn-ea"/>
                  <a:ea typeface="+mn-ea"/>
                </a:rPr>
                <a:t>MEM</a:t>
              </a: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 flipV="1">
              <a:off x="3888300" y="2591784"/>
              <a:ext cx="288000" cy="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3888300" y="3311784"/>
              <a:ext cx="288000" cy="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87" name="右大括号 86"/>
            <p:cNvSpPr/>
            <p:nvPr/>
          </p:nvSpPr>
          <p:spPr bwMode="auto">
            <a:xfrm>
              <a:off x="3797920" y="2356540"/>
              <a:ext cx="54000" cy="468000"/>
            </a:xfrm>
            <a:prstGeom prst="rightBrace">
              <a:avLst>
                <a:gd name="adj1" fmla="val 28904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8" name="Text Box 240"/>
            <p:cNvSpPr txBox="1">
              <a:spLocks noChangeArrowheads="1"/>
            </p:cNvSpPr>
            <p:nvPr/>
          </p:nvSpPr>
          <p:spPr bwMode="auto">
            <a:xfrm>
              <a:off x="4068300" y="3789072"/>
              <a:ext cx="1440000" cy="288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对应的物理</a:t>
              </a:r>
              <a:r>
                <a:rPr lang="en-US" altLang="zh-CN" sz="1600" b="1" dirty="0">
                  <a:latin typeface="+mn-ea"/>
                  <a:ea typeface="+mn-ea"/>
                </a:rPr>
                <a:t>MEM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51920" y="4725144"/>
            <a:ext cx="2628000" cy="1656184"/>
            <a:chOff x="5976216" y="4509120"/>
            <a:chExt cx="2628000" cy="1656184"/>
          </a:xfrm>
        </p:grpSpPr>
        <p:sp>
          <p:nvSpPr>
            <p:cNvPr id="90" name="Text Box 240"/>
            <p:cNvSpPr txBox="1">
              <a:spLocks noChangeArrowheads="1"/>
            </p:cNvSpPr>
            <p:nvPr/>
          </p:nvSpPr>
          <p:spPr bwMode="auto">
            <a:xfrm>
              <a:off x="7956216" y="4941120"/>
              <a:ext cx="648000" cy="93605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外部</a:t>
              </a:r>
              <a:endParaRPr lang="en-US" altLang="zh-CN" sz="1600" b="1" dirty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DRAM</a:t>
              </a:r>
            </a:p>
          </p:txBody>
        </p:sp>
        <p:sp>
          <p:nvSpPr>
            <p:cNvPr id="91" name="Text Box 240"/>
            <p:cNvSpPr txBox="1">
              <a:spLocks noChangeArrowheads="1"/>
            </p:cNvSpPr>
            <p:nvPr/>
          </p:nvSpPr>
          <p:spPr bwMode="auto">
            <a:xfrm>
              <a:off x="7164216" y="4941120"/>
              <a:ext cx="612000" cy="9360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L2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Cache</a:t>
              </a:r>
            </a:p>
          </p:txBody>
        </p:sp>
        <p:sp>
          <p:nvSpPr>
            <p:cNvPr id="92" name="Text Box 240"/>
            <p:cNvSpPr txBox="1">
              <a:spLocks noChangeArrowheads="1"/>
            </p:cNvSpPr>
            <p:nvPr/>
          </p:nvSpPr>
          <p:spPr bwMode="auto">
            <a:xfrm>
              <a:off x="6084888" y="5661272"/>
              <a:ext cx="90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L1-Cache</a:t>
              </a:r>
            </a:p>
          </p:txBody>
        </p:sp>
        <p:sp>
          <p:nvSpPr>
            <p:cNvPr id="93" name="Text Box 240"/>
            <p:cNvSpPr txBox="1">
              <a:spLocks noChangeArrowheads="1"/>
            </p:cNvSpPr>
            <p:nvPr/>
          </p:nvSpPr>
          <p:spPr bwMode="auto">
            <a:xfrm>
              <a:off x="6084168" y="5085184"/>
              <a:ext cx="90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I-Cache</a:t>
              </a:r>
            </a:p>
          </p:txBody>
        </p:sp>
        <p:sp>
          <p:nvSpPr>
            <p:cNvPr id="94" name="Text Box 240"/>
            <p:cNvSpPr txBox="1">
              <a:spLocks noChangeArrowheads="1"/>
            </p:cNvSpPr>
            <p:nvPr/>
          </p:nvSpPr>
          <p:spPr bwMode="auto">
            <a:xfrm>
              <a:off x="6084888" y="5373240"/>
              <a:ext cx="90000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C-Cache</a:t>
              </a: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6984216" y="5194776"/>
              <a:ext cx="18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6984216" y="5482776"/>
              <a:ext cx="18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6984216" y="5770776"/>
              <a:ext cx="18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7776216" y="5445224"/>
              <a:ext cx="18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 Box 255"/>
            <p:cNvSpPr txBox="1">
              <a:spLocks noChangeArrowheads="1"/>
            </p:cNvSpPr>
            <p:nvPr/>
          </p:nvSpPr>
          <p:spPr bwMode="auto">
            <a:xfrm>
              <a:off x="7812216" y="4509120"/>
              <a:ext cx="792000" cy="36000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共享</a:t>
              </a:r>
              <a:r>
                <a:rPr lang="en-US" altLang="zh-CN" sz="1600" b="1" dirty="0">
                  <a:latin typeface="+mn-ea"/>
                  <a:ea typeface="+mn-ea"/>
                </a:rPr>
                <a:t>MEM</a:t>
              </a:r>
            </a:p>
          </p:txBody>
        </p:sp>
        <p:sp>
          <p:nvSpPr>
            <p:cNvPr id="100" name="Text Box 240"/>
            <p:cNvSpPr txBox="1">
              <a:spLocks noChangeArrowheads="1"/>
            </p:cNvSpPr>
            <p:nvPr/>
          </p:nvSpPr>
          <p:spPr bwMode="auto">
            <a:xfrm>
              <a:off x="6733016" y="5877304"/>
              <a:ext cx="1512008" cy="288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物理</a:t>
              </a:r>
              <a:r>
                <a:rPr lang="en-US" altLang="zh-CN" sz="1600" b="1" dirty="0">
                  <a:latin typeface="+mn-ea"/>
                  <a:ea typeface="+mn-ea"/>
                </a:rPr>
                <a:t>MEM</a:t>
              </a:r>
              <a:r>
                <a:rPr lang="zh-CN" altLang="en-US" sz="1600" b="1" dirty="0">
                  <a:latin typeface="+mn-ea"/>
                  <a:ea typeface="+mn-ea"/>
                </a:rPr>
                <a:t>的结构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>
              <a:off x="5976216" y="4653104"/>
              <a:ext cx="1836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5976216" y="5194776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>
              <a:off x="5976216" y="5482776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连接符 105"/>
            <p:cNvCxnSpPr/>
            <p:nvPr/>
          </p:nvCxnSpPr>
          <p:spPr bwMode="auto">
            <a:xfrm>
              <a:off x="5976216" y="5770776"/>
              <a:ext cx="10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5976216" y="5013176"/>
              <a:ext cx="11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1720B5A-CF89-48FC-915F-4918FB1E75E1}"/>
              </a:ext>
            </a:extLst>
          </p:cNvPr>
          <p:cNvGrpSpPr/>
          <p:nvPr/>
        </p:nvGrpSpPr>
        <p:grpSpPr>
          <a:xfrm>
            <a:off x="4354520" y="980696"/>
            <a:ext cx="4537960" cy="864128"/>
            <a:chOff x="3707224" y="1584000"/>
            <a:chExt cx="4537960" cy="864128"/>
          </a:xfrm>
        </p:grpSpPr>
        <p:sp>
          <p:nvSpPr>
            <p:cNvPr id="53" name="Text Box 240">
              <a:extLst>
                <a:ext uri="{FF2B5EF4-FFF2-40B4-BE49-F238E27FC236}">
                  <a16:creationId xmlns:a16="http://schemas.microsoft.com/office/drawing/2014/main" id="{BA33FA3B-CAD5-4673-A012-F0AE9D8D0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224" y="1584000"/>
              <a:ext cx="252000" cy="864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vert="eaVert" wrap="none"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所有数据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54" name="Text Box 255">
              <a:extLst>
                <a:ext uri="{FF2B5EF4-FFF2-40B4-BE49-F238E27FC236}">
                  <a16:creationId xmlns:a16="http://schemas.microsoft.com/office/drawing/2014/main" id="{BEA61640-D2D1-49F7-86A0-8E7FD0F12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8224" y="1584032"/>
              <a:ext cx="1656960" cy="864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元素  元素  元素</a:t>
              </a:r>
              <a:endParaRPr lang="en-US" altLang="zh-CN" sz="1400" b="1" dirty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(0,0) (1,0) (2,0)</a:t>
              </a:r>
            </a:p>
            <a:p>
              <a:pPr algn="ctr">
                <a:lnSpc>
                  <a:spcPct val="90000"/>
                </a:lnSpc>
                <a:spcBef>
                  <a:spcPts val="200"/>
                </a:spcBef>
              </a:pPr>
              <a:r>
                <a:rPr lang="zh-CN" altLang="en-US" sz="1400" b="1" dirty="0">
                  <a:latin typeface="+mn-ea"/>
                </a:rPr>
                <a:t>元素  元素  元素</a:t>
              </a:r>
              <a:endParaRPr lang="en-US" altLang="zh-CN" sz="1400" b="1" dirty="0">
                <a:latin typeface="+mn-ea"/>
              </a:endParaRPr>
            </a:p>
            <a:p>
              <a:pPr algn="ctr">
                <a:lnSpc>
                  <a:spcPct val="90000"/>
                </a:lnSpc>
                <a:spcBef>
                  <a:spcPts val="200"/>
                </a:spcBef>
              </a:pPr>
              <a:r>
                <a:rPr lang="en-US" altLang="zh-CN" sz="1400" b="1" dirty="0">
                  <a:latin typeface="+mn-ea"/>
                </a:rPr>
                <a:t>(0,1) (1,1) (2,1)</a:t>
              </a: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29EF370-AB2E-4DB4-8653-3BCBAF5B8B43}"/>
                </a:ext>
              </a:extLst>
            </p:cNvPr>
            <p:cNvCxnSpPr>
              <a:stCxn id="54" idx="1"/>
              <a:endCxn id="54" idx="3"/>
            </p:cNvCxnSpPr>
            <p:nvPr/>
          </p:nvCxnSpPr>
          <p:spPr bwMode="auto">
            <a:xfrm>
              <a:off x="6588224" y="2016032"/>
              <a:ext cx="165696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B3D4A06-4C5D-438D-A9FE-39A760238120}"/>
                </a:ext>
              </a:extLst>
            </p:cNvPr>
            <p:cNvCxnSpPr/>
            <p:nvPr/>
          </p:nvCxnSpPr>
          <p:spPr bwMode="auto">
            <a:xfrm>
              <a:off x="7696919" y="1584032"/>
              <a:ext cx="0" cy="864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77082D6-0904-4916-AA8C-3D6AF6BEEA2D}"/>
                </a:ext>
              </a:extLst>
            </p:cNvPr>
            <p:cNvCxnSpPr/>
            <p:nvPr/>
          </p:nvCxnSpPr>
          <p:spPr bwMode="auto">
            <a:xfrm>
              <a:off x="7154763" y="1584032"/>
              <a:ext cx="0" cy="864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 Box 255">
              <a:extLst>
                <a:ext uri="{FF2B5EF4-FFF2-40B4-BE49-F238E27FC236}">
                  <a16:creationId xmlns:a16="http://schemas.microsoft.com/office/drawing/2014/main" id="{CFE024C3-D4FD-4E23-90FD-4E7710222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184" y="1584128"/>
              <a:ext cx="1224000" cy="864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块     块</a:t>
              </a:r>
              <a:endParaRPr lang="en-US" altLang="zh-CN" sz="1400" b="1" dirty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(0,0)  (1,0)</a:t>
              </a:r>
            </a:p>
            <a:p>
              <a:pPr algn="ctr">
                <a:lnSpc>
                  <a:spcPct val="90000"/>
                </a:lnSpc>
                <a:spcBef>
                  <a:spcPts val="200"/>
                </a:spcBef>
              </a:pPr>
              <a:r>
                <a:rPr lang="zh-CN" altLang="en-US" sz="1400" b="1" dirty="0">
                  <a:latin typeface="+mn-ea"/>
                </a:rPr>
                <a:t>块     块</a:t>
              </a:r>
              <a:endParaRPr lang="en-US" altLang="zh-CN" sz="1400" b="1" dirty="0">
                <a:latin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</a:rPr>
                <a:t>(0,1)  (1,1)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B4DBA4C-5022-4156-AFCB-788C51ABB104}"/>
                </a:ext>
              </a:extLst>
            </p:cNvPr>
            <p:cNvCxnSpPr>
              <a:stCxn id="66" idx="1"/>
              <a:endCxn id="66" idx="3"/>
            </p:cNvCxnSpPr>
            <p:nvPr/>
          </p:nvCxnSpPr>
          <p:spPr bwMode="auto">
            <a:xfrm>
              <a:off x="5004184" y="2016128"/>
              <a:ext cx="1224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E7C92629-CB95-4271-A30F-A23DC524B304}"/>
                </a:ext>
              </a:extLst>
            </p:cNvPr>
            <p:cNvCxnSpPr>
              <a:stCxn id="66" idx="0"/>
              <a:endCxn id="66" idx="2"/>
            </p:cNvCxnSpPr>
            <p:nvPr/>
          </p:nvCxnSpPr>
          <p:spPr bwMode="auto">
            <a:xfrm>
              <a:off x="5616184" y="1584128"/>
              <a:ext cx="0" cy="864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Text Box 255">
              <a:extLst>
                <a:ext uri="{FF2B5EF4-FFF2-40B4-BE49-F238E27FC236}">
                  <a16:creationId xmlns:a16="http://schemas.microsoft.com/office/drawing/2014/main" id="{F961E4A8-C8D8-4F6C-9C42-B864C4510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5936" y="1584000"/>
              <a:ext cx="648000" cy="864000"/>
            </a:xfrm>
            <a:prstGeom prst="rect">
              <a:avLst/>
            </a:prstGeom>
            <a:solidFill>
              <a:srgbClr val="99CCFF"/>
            </a:solidFill>
            <a:ln w="15875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网格</a:t>
              </a:r>
              <a:r>
                <a:rPr lang="en-US" altLang="zh-CN" sz="1400" b="1" dirty="0">
                  <a:latin typeface="+mn-ea"/>
                  <a:ea typeface="+mn-ea"/>
                </a:rPr>
                <a:t>0</a:t>
              </a:r>
            </a:p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r>
                <a:rPr lang="zh-CN" altLang="en-US" sz="1400" b="1" dirty="0">
                  <a:latin typeface="+mn-ea"/>
                </a:rPr>
                <a:t>网格</a:t>
              </a:r>
              <a:r>
                <a:rPr lang="en-US" altLang="zh-CN" sz="1400" b="1" dirty="0">
                  <a:latin typeface="+mn-ea"/>
                </a:rPr>
                <a:t>1</a:t>
              </a:r>
            </a:p>
            <a:p>
              <a:pPr algn="ctr">
                <a:lnSpc>
                  <a:spcPct val="90000"/>
                </a:lnSpc>
                <a:spcBef>
                  <a:spcPts val="800"/>
                </a:spcBef>
              </a:pPr>
              <a:r>
                <a:rPr lang="zh-CN" altLang="en-US" sz="1400" b="1" dirty="0">
                  <a:latin typeface="+mn-ea"/>
                </a:rPr>
                <a:t>网格</a:t>
              </a:r>
              <a:r>
                <a:rPr lang="en-US" altLang="zh-CN" sz="1400" b="1" dirty="0">
                  <a:latin typeface="+mn-ea"/>
                </a:rPr>
                <a:t>2</a:t>
              </a: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6A4C0E24-F4B1-4730-8274-7B2120E5EFB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36" y="1872000"/>
              <a:ext cx="648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457B955C-DDD5-4417-835E-C3054A50B0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95936" y="2160000"/>
              <a:ext cx="648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C8D3FAE6-E8A2-4D4B-8A7A-356D29CAE4E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3936" y="1584000"/>
              <a:ext cx="360000" cy="28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02728663-0F6F-4B20-8007-96B8FE8002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44000" y="2160000"/>
              <a:ext cx="360000" cy="28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23A879EC-44B3-4864-A621-8CD13911AD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28224" y="1584000"/>
              <a:ext cx="360000" cy="43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1BB16509-22C4-4B1C-9DCD-9A66BF5EBD7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28000" y="2448000"/>
              <a:ext cx="36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3134358B-6770-4855-AE8F-1B0745DE24CA}"/>
              </a:ext>
            </a:extLst>
          </p:cNvPr>
          <p:cNvGrpSpPr/>
          <p:nvPr/>
        </p:nvGrpSpPr>
        <p:grpSpPr>
          <a:xfrm>
            <a:off x="6624496" y="4149222"/>
            <a:ext cx="1980000" cy="1296002"/>
            <a:chOff x="864000" y="1295999"/>
            <a:chExt cx="1980000" cy="1296002"/>
          </a:xfrm>
        </p:grpSpPr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28790952-8C4D-421F-8590-F6E0731A48A8}"/>
                </a:ext>
              </a:extLst>
            </p:cNvPr>
            <p:cNvGrpSpPr/>
            <p:nvPr/>
          </p:nvGrpSpPr>
          <p:grpSpPr>
            <a:xfrm>
              <a:off x="864000" y="1295999"/>
              <a:ext cx="1980000" cy="612001"/>
              <a:chOff x="864000" y="1295999"/>
              <a:chExt cx="1980000" cy="612001"/>
            </a:xfrm>
          </p:grpSpPr>
          <p:sp>
            <p:nvSpPr>
              <p:cNvPr id="199" name="Text Box 255">
                <a:extLst>
                  <a:ext uri="{FF2B5EF4-FFF2-40B4-BE49-F238E27FC236}">
                    <a16:creationId xmlns:a16="http://schemas.microsoft.com/office/drawing/2014/main" id="{3CF0E06B-CEB7-44A5-A507-420E35C91C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8000" y="1295999"/>
                <a:ext cx="1476000" cy="612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2700">
                <a:solidFill>
                  <a:schemeClr val="tx1"/>
                </a:solidFill>
                <a:prstDash val="sysDash"/>
                <a:miter lim="800000"/>
              </a:ln>
              <a:effectLst/>
            </p:spPr>
            <p:txBody>
              <a:bodyPr wrap="squar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6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200" name="组合 199">
                <a:extLst>
                  <a:ext uri="{FF2B5EF4-FFF2-40B4-BE49-F238E27FC236}">
                    <a16:creationId xmlns:a16="http://schemas.microsoft.com/office/drawing/2014/main" id="{82406906-2B2C-4CC5-8034-00EF15013838}"/>
                  </a:ext>
                </a:extLst>
              </p:cNvPr>
              <p:cNvGrpSpPr/>
              <p:nvPr/>
            </p:nvGrpSpPr>
            <p:grpSpPr>
              <a:xfrm>
                <a:off x="1476000" y="1332000"/>
                <a:ext cx="432000" cy="360000"/>
                <a:chOff x="1152000" y="792000"/>
                <a:chExt cx="360000" cy="288162"/>
              </a:xfrm>
            </p:grpSpPr>
            <p:sp>
              <p:nvSpPr>
                <p:cNvPr id="215" name="Text Box 255">
                  <a:extLst>
                    <a:ext uri="{FF2B5EF4-FFF2-40B4-BE49-F238E27FC236}">
                      <a16:creationId xmlns:a16="http://schemas.microsoft.com/office/drawing/2014/main" id="{16CC675D-3C27-4366-89B9-9BBE550238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2000" y="792000"/>
                  <a:ext cx="360000" cy="288000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12700">
                  <a:solidFill>
                    <a:schemeClr val="tx1"/>
                  </a:solidFill>
                  <a:prstDash val="sysDash"/>
                  <a:miter lim="800000"/>
                </a:ln>
                <a:effectLst/>
              </p:spPr>
              <p:txBody>
                <a:bodyPr wrap="square"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6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16" name="任意多边形: 形状 215">
                  <a:extLst>
                    <a:ext uri="{FF2B5EF4-FFF2-40B4-BE49-F238E27FC236}">
                      <a16:creationId xmlns:a16="http://schemas.microsoft.com/office/drawing/2014/main" id="{2CD091E3-C234-41BE-86EE-145D074E133C}"/>
                    </a:ext>
                  </a:extLst>
                </p:cNvPr>
                <p:cNvSpPr/>
                <p:nvPr/>
              </p:nvSpPr>
              <p:spPr bwMode="auto">
                <a:xfrm>
                  <a:off x="1170000" y="792162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7" name="任意多边形: 形状 216">
                  <a:extLst>
                    <a:ext uri="{FF2B5EF4-FFF2-40B4-BE49-F238E27FC236}">
                      <a16:creationId xmlns:a16="http://schemas.microsoft.com/office/drawing/2014/main" id="{315DB1BE-DD78-4CEC-AF35-6A8460305412}"/>
                    </a:ext>
                  </a:extLst>
                </p:cNvPr>
                <p:cNvSpPr/>
                <p:nvPr/>
              </p:nvSpPr>
              <p:spPr bwMode="auto">
                <a:xfrm>
                  <a:off x="1206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8" name="任意多边形: 形状 217">
                  <a:extLst>
                    <a:ext uri="{FF2B5EF4-FFF2-40B4-BE49-F238E27FC236}">
                      <a16:creationId xmlns:a16="http://schemas.microsoft.com/office/drawing/2014/main" id="{A5579C3E-235C-4B26-B976-703206760692}"/>
                    </a:ext>
                  </a:extLst>
                </p:cNvPr>
                <p:cNvSpPr/>
                <p:nvPr/>
              </p:nvSpPr>
              <p:spPr bwMode="auto">
                <a:xfrm>
                  <a:off x="1242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9" name="任意多边形: 形状 218">
                  <a:extLst>
                    <a:ext uri="{FF2B5EF4-FFF2-40B4-BE49-F238E27FC236}">
                      <a16:creationId xmlns:a16="http://schemas.microsoft.com/office/drawing/2014/main" id="{2B2AAC4B-58AB-4217-AB81-C084ABAFA8C4}"/>
                    </a:ext>
                  </a:extLst>
                </p:cNvPr>
                <p:cNvSpPr/>
                <p:nvPr/>
              </p:nvSpPr>
              <p:spPr bwMode="auto">
                <a:xfrm>
                  <a:off x="1278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0" name="任意多边形: 形状 219">
                  <a:extLst>
                    <a:ext uri="{FF2B5EF4-FFF2-40B4-BE49-F238E27FC236}">
                      <a16:creationId xmlns:a16="http://schemas.microsoft.com/office/drawing/2014/main" id="{14C5D595-0622-466A-8BFD-9D94575A8C71}"/>
                    </a:ext>
                  </a:extLst>
                </p:cNvPr>
                <p:cNvSpPr/>
                <p:nvPr/>
              </p:nvSpPr>
              <p:spPr bwMode="auto">
                <a:xfrm>
                  <a:off x="1314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1" name="任意多边形: 形状 220">
                  <a:extLst>
                    <a:ext uri="{FF2B5EF4-FFF2-40B4-BE49-F238E27FC236}">
                      <a16:creationId xmlns:a16="http://schemas.microsoft.com/office/drawing/2014/main" id="{1D984F49-DDAA-4C60-840C-B2D4F97A48EB}"/>
                    </a:ext>
                  </a:extLst>
                </p:cNvPr>
                <p:cNvSpPr/>
                <p:nvPr/>
              </p:nvSpPr>
              <p:spPr bwMode="auto">
                <a:xfrm>
                  <a:off x="1350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2" name="任意多边形: 形状 221">
                  <a:extLst>
                    <a:ext uri="{FF2B5EF4-FFF2-40B4-BE49-F238E27FC236}">
                      <a16:creationId xmlns:a16="http://schemas.microsoft.com/office/drawing/2014/main" id="{E5668BE3-0160-4220-99D7-1BAD6AA33A7F}"/>
                    </a:ext>
                  </a:extLst>
                </p:cNvPr>
                <p:cNvSpPr/>
                <p:nvPr/>
              </p:nvSpPr>
              <p:spPr bwMode="auto">
                <a:xfrm>
                  <a:off x="1386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3" name="任意多边形: 形状 222">
                  <a:extLst>
                    <a:ext uri="{FF2B5EF4-FFF2-40B4-BE49-F238E27FC236}">
                      <a16:creationId xmlns:a16="http://schemas.microsoft.com/office/drawing/2014/main" id="{9DC66275-3F32-4915-9F59-9C1865F5BE0D}"/>
                    </a:ext>
                  </a:extLst>
                </p:cNvPr>
                <p:cNvSpPr/>
                <p:nvPr/>
              </p:nvSpPr>
              <p:spPr bwMode="auto">
                <a:xfrm>
                  <a:off x="1422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01" name="Text Box 240">
                <a:extLst>
                  <a:ext uri="{FF2B5EF4-FFF2-40B4-BE49-F238E27FC236}">
                    <a16:creationId xmlns:a16="http://schemas.microsoft.com/office/drawing/2014/main" id="{8C98DB36-311A-411D-90F1-770BDC33FF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9712" y="1404000"/>
                <a:ext cx="252000" cy="216000"/>
              </a:xfrm>
              <a:prstGeom prst="rect">
                <a:avLst/>
              </a:prstGeom>
              <a:noFill/>
              <a:ln w="15875">
                <a:noFill/>
                <a:prstDash val="sysDash"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202" name="Text Box 240">
                <a:extLst>
                  <a:ext uri="{FF2B5EF4-FFF2-40B4-BE49-F238E27FC236}">
                    <a16:creationId xmlns:a16="http://schemas.microsoft.com/office/drawing/2014/main" id="{42640750-E20E-4BEB-919A-F590648548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9330" y="1692000"/>
                <a:ext cx="684000" cy="216000"/>
              </a:xfrm>
              <a:prstGeom prst="rect">
                <a:avLst/>
              </a:prstGeom>
              <a:noFill/>
              <a:ln w="15875">
                <a:noFill/>
                <a:prstDash val="sysDash"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+mn-ea"/>
                    <a:ea typeface="+mn-ea"/>
                  </a:rPr>
                  <a:t>线程块</a:t>
                </a:r>
                <a:r>
                  <a:rPr lang="en-US" altLang="zh-CN" sz="1400" b="1" dirty="0">
                    <a:latin typeface="+mn-ea"/>
                    <a:ea typeface="+mn-ea"/>
                  </a:rPr>
                  <a:t>0</a:t>
                </a:r>
              </a:p>
            </p:txBody>
          </p:sp>
          <p:grpSp>
            <p:nvGrpSpPr>
              <p:cNvPr id="203" name="组合 202">
                <a:extLst>
                  <a:ext uri="{FF2B5EF4-FFF2-40B4-BE49-F238E27FC236}">
                    <a16:creationId xmlns:a16="http://schemas.microsoft.com/office/drawing/2014/main" id="{A8B160EB-55E4-40A2-BE19-B58DAF2E3EE1}"/>
                  </a:ext>
                </a:extLst>
              </p:cNvPr>
              <p:cNvGrpSpPr/>
              <p:nvPr/>
            </p:nvGrpSpPr>
            <p:grpSpPr>
              <a:xfrm>
                <a:off x="2302406" y="1332000"/>
                <a:ext cx="432000" cy="360000"/>
                <a:chOff x="1152000" y="792000"/>
                <a:chExt cx="360000" cy="288162"/>
              </a:xfrm>
            </p:grpSpPr>
            <p:sp>
              <p:nvSpPr>
                <p:cNvPr id="206" name="Text Box 255">
                  <a:extLst>
                    <a:ext uri="{FF2B5EF4-FFF2-40B4-BE49-F238E27FC236}">
                      <a16:creationId xmlns:a16="http://schemas.microsoft.com/office/drawing/2014/main" id="{26BF3B5D-3D8F-4C02-B7F6-AFE7CA1849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2000" y="792000"/>
                  <a:ext cx="360000" cy="288000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12700">
                  <a:solidFill>
                    <a:schemeClr val="tx1"/>
                  </a:solidFill>
                  <a:prstDash val="sysDash"/>
                  <a:miter lim="800000"/>
                </a:ln>
                <a:effectLst/>
              </p:spPr>
              <p:txBody>
                <a:bodyPr wrap="square"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6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207" name="任意多边形: 形状 206">
                  <a:extLst>
                    <a:ext uri="{FF2B5EF4-FFF2-40B4-BE49-F238E27FC236}">
                      <a16:creationId xmlns:a16="http://schemas.microsoft.com/office/drawing/2014/main" id="{7B2A3E0F-02E4-4566-BD32-C7103EC77E21}"/>
                    </a:ext>
                  </a:extLst>
                </p:cNvPr>
                <p:cNvSpPr/>
                <p:nvPr/>
              </p:nvSpPr>
              <p:spPr bwMode="auto">
                <a:xfrm>
                  <a:off x="1170000" y="792162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8" name="任意多边形: 形状 207">
                  <a:extLst>
                    <a:ext uri="{FF2B5EF4-FFF2-40B4-BE49-F238E27FC236}">
                      <a16:creationId xmlns:a16="http://schemas.microsoft.com/office/drawing/2014/main" id="{99F955E7-F244-4510-8F85-DC0C9E858535}"/>
                    </a:ext>
                  </a:extLst>
                </p:cNvPr>
                <p:cNvSpPr/>
                <p:nvPr/>
              </p:nvSpPr>
              <p:spPr bwMode="auto">
                <a:xfrm>
                  <a:off x="1206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09" name="任意多边形: 形状 208">
                  <a:extLst>
                    <a:ext uri="{FF2B5EF4-FFF2-40B4-BE49-F238E27FC236}">
                      <a16:creationId xmlns:a16="http://schemas.microsoft.com/office/drawing/2014/main" id="{7CDE6AA9-3DA7-4E57-86C9-ED378164D460}"/>
                    </a:ext>
                  </a:extLst>
                </p:cNvPr>
                <p:cNvSpPr/>
                <p:nvPr/>
              </p:nvSpPr>
              <p:spPr bwMode="auto">
                <a:xfrm>
                  <a:off x="1242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0" name="任意多边形: 形状 209">
                  <a:extLst>
                    <a:ext uri="{FF2B5EF4-FFF2-40B4-BE49-F238E27FC236}">
                      <a16:creationId xmlns:a16="http://schemas.microsoft.com/office/drawing/2014/main" id="{7EA16534-78C1-4E7F-803D-AE034F68AA2F}"/>
                    </a:ext>
                  </a:extLst>
                </p:cNvPr>
                <p:cNvSpPr/>
                <p:nvPr/>
              </p:nvSpPr>
              <p:spPr bwMode="auto">
                <a:xfrm>
                  <a:off x="1278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1" name="任意多边形: 形状 210">
                  <a:extLst>
                    <a:ext uri="{FF2B5EF4-FFF2-40B4-BE49-F238E27FC236}">
                      <a16:creationId xmlns:a16="http://schemas.microsoft.com/office/drawing/2014/main" id="{15633902-0E03-40A4-A5D0-109ACBA17FE8}"/>
                    </a:ext>
                  </a:extLst>
                </p:cNvPr>
                <p:cNvSpPr/>
                <p:nvPr/>
              </p:nvSpPr>
              <p:spPr bwMode="auto">
                <a:xfrm>
                  <a:off x="1314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2" name="任意多边形: 形状 211">
                  <a:extLst>
                    <a:ext uri="{FF2B5EF4-FFF2-40B4-BE49-F238E27FC236}">
                      <a16:creationId xmlns:a16="http://schemas.microsoft.com/office/drawing/2014/main" id="{9C70B66C-EF2B-4CE8-B129-F8C0599EDD98}"/>
                    </a:ext>
                  </a:extLst>
                </p:cNvPr>
                <p:cNvSpPr/>
                <p:nvPr/>
              </p:nvSpPr>
              <p:spPr bwMode="auto">
                <a:xfrm>
                  <a:off x="1350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3" name="任意多边形: 形状 212">
                  <a:extLst>
                    <a:ext uri="{FF2B5EF4-FFF2-40B4-BE49-F238E27FC236}">
                      <a16:creationId xmlns:a16="http://schemas.microsoft.com/office/drawing/2014/main" id="{6B07DA01-1F18-4373-8E0D-7E798FB8BA22}"/>
                    </a:ext>
                  </a:extLst>
                </p:cNvPr>
                <p:cNvSpPr/>
                <p:nvPr/>
              </p:nvSpPr>
              <p:spPr bwMode="auto">
                <a:xfrm>
                  <a:off x="1386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4" name="任意多边形: 形状 213">
                  <a:extLst>
                    <a:ext uri="{FF2B5EF4-FFF2-40B4-BE49-F238E27FC236}">
                      <a16:creationId xmlns:a16="http://schemas.microsoft.com/office/drawing/2014/main" id="{45C3AB26-D10F-4773-A152-B6C0AD86D540}"/>
                    </a:ext>
                  </a:extLst>
                </p:cNvPr>
                <p:cNvSpPr/>
                <p:nvPr/>
              </p:nvSpPr>
              <p:spPr bwMode="auto">
                <a:xfrm>
                  <a:off x="1422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04" name="Text Box 240">
                <a:extLst>
                  <a:ext uri="{FF2B5EF4-FFF2-40B4-BE49-F238E27FC236}">
                    <a16:creationId xmlns:a16="http://schemas.microsoft.com/office/drawing/2014/main" id="{4927CBB2-A443-44B7-A3BA-C5A7909F72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000" y="1692000"/>
                <a:ext cx="684000" cy="216000"/>
              </a:xfrm>
              <a:prstGeom prst="rect">
                <a:avLst/>
              </a:prstGeom>
              <a:noFill/>
              <a:ln w="15875">
                <a:noFill/>
                <a:prstDash val="sysDash"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+mn-ea"/>
                    <a:ea typeface="+mn-ea"/>
                  </a:rPr>
                  <a:t>线程块</a:t>
                </a:r>
                <a:r>
                  <a:rPr lang="en-US" altLang="zh-CN" sz="1400" b="1" dirty="0">
                    <a:latin typeface="+mn-ea"/>
                    <a:ea typeface="+mn-ea"/>
                  </a:rPr>
                  <a:t>n</a:t>
                </a:r>
              </a:p>
            </p:txBody>
          </p:sp>
          <p:sp>
            <p:nvSpPr>
              <p:cNvPr id="205" name="Text Box 240">
                <a:extLst>
                  <a:ext uri="{FF2B5EF4-FFF2-40B4-BE49-F238E27FC236}">
                    <a16:creationId xmlns:a16="http://schemas.microsoft.com/office/drawing/2014/main" id="{CF034E93-BA6E-4481-8C2A-09496C2CA4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000" y="1512000"/>
                <a:ext cx="504000" cy="216000"/>
              </a:xfrm>
              <a:prstGeom prst="rect">
                <a:avLst/>
              </a:prstGeom>
              <a:noFill/>
              <a:ln w="15875">
                <a:noFill/>
                <a:prstDash val="sysDash"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+mn-ea"/>
                    <a:ea typeface="+mn-ea"/>
                  </a:rPr>
                  <a:t>网格</a:t>
                </a:r>
                <a:r>
                  <a:rPr lang="en-US" altLang="zh-CN" sz="1400" b="1" dirty="0">
                    <a:latin typeface="+mn-ea"/>
                    <a:ea typeface="+mn-ea"/>
                  </a:rPr>
                  <a:t>0</a:t>
                </a:r>
              </a:p>
            </p:txBody>
          </p: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CF792FC8-E61F-48FB-B996-A56522EFA421}"/>
                </a:ext>
              </a:extLst>
            </p:cNvPr>
            <p:cNvGrpSpPr/>
            <p:nvPr/>
          </p:nvGrpSpPr>
          <p:grpSpPr>
            <a:xfrm>
              <a:off x="864000" y="1980000"/>
              <a:ext cx="1979584" cy="612001"/>
              <a:chOff x="864416" y="1295999"/>
              <a:chExt cx="1979584" cy="612001"/>
            </a:xfrm>
          </p:grpSpPr>
          <p:sp>
            <p:nvSpPr>
              <p:cNvPr id="174" name="Text Box 255">
                <a:extLst>
                  <a:ext uri="{FF2B5EF4-FFF2-40B4-BE49-F238E27FC236}">
                    <a16:creationId xmlns:a16="http://schemas.microsoft.com/office/drawing/2014/main" id="{6D65DD02-0B3C-4B93-A2B8-8701835A2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8000" y="1295999"/>
                <a:ext cx="1476000" cy="612000"/>
              </a:xfrm>
              <a:prstGeom prst="rect">
                <a:avLst/>
              </a:prstGeom>
              <a:solidFill>
                <a:srgbClr val="CCFFFF">
                  <a:alpha val="80000"/>
                </a:srgbClr>
              </a:solidFill>
              <a:ln w="12700">
                <a:solidFill>
                  <a:schemeClr val="tx1"/>
                </a:solidFill>
                <a:prstDash val="sysDash"/>
                <a:miter lim="800000"/>
              </a:ln>
              <a:effectLst/>
            </p:spPr>
            <p:txBody>
              <a:bodyPr wrap="squar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endParaRPr lang="en-US" altLang="zh-CN" sz="1600" b="1" dirty="0">
                  <a:latin typeface="+mn-ea"/>
                  <a:ea typeface="+mn-ea"/>
                </a:endParaRPr>
              </a:p>
            </p:txBody>
          </p:sp>
          <p:grpSp>
            <p:nvGrpSpPr>
              <p:cNvPr id="175" name="组合 174">
                <a:extLst>
                  <a:ext uri="{FF2B5EF4-FFF2-40B4-BE49-F238E27FC236}">
                    <a16:creationId xmlns:a16="http://schemas.microsoft.com/office/drawing/2014/main" id="{0EEE4777-FF58-4B06-BE83-5D84B196BCDA}"/>
                  </a:ext>
                </a:extLst>
              </p:cNvPr>
              <p:cNvGrpSpPr/>
              <p:nvPr/>
            </p:nvGrpSpPr>
            <p:grpSpPr>
              <a:xfrm>
                <a:off x="1476000" y="1332000"/>
                <a:ext cx="432000" cy="360000"/>
                <a:chOff x="1152000" y="792000"/>
                <a:chExt cx="360000" cy="288162"/>
              </a:xfrm>
            </p:grpSpPr>
            <p:sp>
              <p:nvSpPr>
                <p:cNvPr id="190" name="Text Box 255">
                  <a:extLst>
                    <a:ext uri="{FF2B5EF4-FFF2-40B4-BE49-F238E27FC236}">
                      <a16:creationId xmlns:a16="http://schemas.microsoft.com/office/drawing/2014/main" id="{37E7B127-3734-4D8F-B2E6-3E3F5EB6CB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2000" y="792000"/>
                  <a:ext cx="360000" cy="288000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12700">
                  <a:solidFill>
                    <a:schemeClr val="tx1"/>
                  </a:solidFill>
                  <a:prstDash val="sysDash"/>
                  <a:miter lim="800000"/>
                </a:ln>
                <a:effectLst/>
              </p:spPr>
              <p:txBody>
                <a:bodyPr wrap="square"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6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91" name="任意多边形: 形状 190">
                  <a:extLst>
                    <a:ext uri="{FF2B5EF4-FFF2-40B4-BE49-F238E27FC236}">
                      <a16:creationId xmlns:a16="http://schemas.microsoft.com/office/drawing/2014/main" id="{D83DF6ED-4407-45E3-BED6-69862DA5333C}"/>
                    </a:ext>
                  </a:extLst>
                </p:cNvPr>
                <p:cNvSpPr/>
                <p:nvPr/>
              </p:nvSpPr>
              <p:spPr bwMode="auto">
                <a:xfrm>
                  <a:off x="1170000" y="792162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2" name="任意多边形: 形状 191">
                  <a:extLst>
                    <a:ext uri="{FF2B5EF4-FFF2-40B4-BE49-F238E27FC236}">
                      <a16:creationId xmlns:a16="http://schemas.microsoft.com/office/drawing/2014/main" id="{13FE5F40-DC39-4B20-B936-DF1FA205703B}"/>
                    </a:ext>
                  </a:extLst>
                </p:cNvPr>
                <p:cNvSpPr/>
                <p:nvPr/>
              </p:nvSpPr>
              <p:spPr bwMode="auto">
                <a:xfrm>
                  <a:off x="1206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3" name="任意多边形: 形状 192">
                  <a:extLst>
                    <a:ext uri="{FF2B5EF4-FFF2-40B4-BE49-F238E27FC236}">
                      <a16:creationId xmlns:a16="http://schemas.microsoft.com/office/drawing/2014/main" id="{64100EBE-00EC-48B9-A86E-136A76492D2E}"/>
                    </a:ext>
                  </a:extLst>
                </p:cNvPr>
                <p:cNvSpPr/>
                <p:nvPr/>
              </p:nvSpPr>
              <p:spPr bwMode="auto">
                <a:xfrm>
                  <a:off x="1242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" name="任意多边形: 形状 193">
                  <a:extLst>
                    <a:ext uri="{FF2B5EF4-FFF2-40B4-BE49-F238E27FC236}">
                      <a16:creationId xmlns:a16="http://schemas.microsoft.com/office/drawing/2014/main" id="{48E9B940-A31D-4A29-AF8F-09EFA6E4453A}"/>
                    </a:ext>
                  </a:extLst>
                </p:cNvPr>
                <p:cNvSpPr/>
                <p:nvPr/>
              </p:nvSpPr>
              <p:spPr bwMode="auto">
                <a:xfrm>
                  <a:off x="1278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" name="任意多边形: 形状 194">
                  <a:extLst>
                    <a:ext uri="{FF2B5EF4-FFF2-40B4-BE49-F238E27FC236}">
                      <a16:creationId xmlns:a16="http://schemas.microsoft.com/office/drawing/2014/main" id="{902F0C56-EB4E-4F75-A150-E1754D69CBC8}"/>
                    </a:ext>
                  </a:extLst>
                </p:cNvPr>
                <p:cNvSpPr/>
                <p:nvPr/>
              </p:nvSpPr>
              <p:spPr bwMode="auto">
                <a:xfrm>
                  <a:off x="1314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6" name="任意多边形: 形状 195">
                  <a:extLst>
                    <a:ext uri="{FF2B5EF4-FFF2-40B4-BE49-F238E27FC236}">
                      <a16:creationId xmlns:a16="http://schemas.microsoft.com/office/drawing/2014/main" id="{D20D35A5-3B9A-49C6-9666-CEEBFD63D5B9}"/>
                    </a:ext>
                  </a:extLst>
                </p:cNvPr>
                <p:cNvSpPr/>
                <p:nvPr/>
              </p:nvSpPr>
              <p:spPr bwMode="auto">
                <a:xfrm>
                  <a:off x="1350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7" name="任意多边形: 形状 196">
                  <a:extLst>
                    <a:ext uri="{FF2B5EF4-FFF2-40B4-BE49-F238E27FC236}">
                      <a16:creationId xmlns:a16="http://schemas.microsoft.com/office/drawing/2014/main" id="{E9C0368C-474B-420C-8CA8-E8348CAAC37D}"/>
                    </a:ext>
                  </a:extLst>
                </p:cNvPr>
                <p:cNvSpPr/>
                <p:nvPr/>
              </p:nvSpPr>
              <p:spPr bwMode="auto">
                <a:xfrm>
                  <a:off x="1386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8" name="任意多边形: 形状 197">
                  <a:extLst>
                    <a:ext uri="{FF2B5EF4-FFF2-40B4-BE49-F238E27FC236}">
                      <a16:creationId xmlns:a16="http://schemas.microsoft.com/office/drawing/2014/main" id="{900EAC88-A2EC-425A-9E5A-5B6CE0737B8E}"/>
                    </a:ext>
                  </a:extLst>
                </p:cNvPr>
                <p:cNvSpPr/>
                <p:nvPr/>
              </p:nvSpPr>
              <p:spPr bwMode="auto">
                <a:xfrm>
                  <a:off x="1422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6" name="Text Box 240">
                <a:extLst>
                  <a:ext uri="{FF2B5EF4-FFF2-40B4-BE49-F238E27FC236}">
                    <a16:creationId xmlns:a16="http://schemas.microsoft.com/office/drawing/2014/main" id="{0889BAC0-EAFB-425E-9BC6-F005749EF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9712" y="1404000"/>
                <a:ext cx="252000" cy="216000"/>
              </a:xfrm>
              <a:prstGeom prst="rect">
                <a:avLst/>
              </a:prstGeom>
              <a:noFill/>
              <a:ln w="15875">
                <a:noFill/>
                <a:prstDash val="sysDash"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dirty="0"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177" name="Text Box 240">
                <a:extLst>
                  <a:ext uri="{FF2B5EF4-FFF2-40B4-BE49-F238E27FC236}">
                    <a16:creationId xmlns:a16="http://schemas.microsoft.com/office/drawing/2014/main" id="{60BEC2FC-6E13-46CD-B5D8-8CD8523D52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9330" y="1692000"/>
                <a:ext cx="684000" cy="216000"/>
              </a:xfrm>
              <a:prstGeom prst="rect">
                <a:avLst/>
              </a:prstGeom>
              <a:noFill/>
              <a:ln w="15875">
                <a:noFill/>
                <a:prstDash val="sysDash"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+mn-ea"/>
                    <a:ea typeface="+mn-ea"/>
                  </a:rPr>
                  <a:t>线程块</a:t>
                </a:r>
                <a:r>
                  <a:rPr lang="en-US" altLang="zh-CN" sz="1400" b="1" dirty="0">
                    <a:latin typeface="+mn-ea"/>
                    <a:ea typeface="+mn-ea"/>
                  </a:rPr>
                  <a:t>0</a:t>
                </a:r>
              </a:p>
            </p:txBody>
          </p:sp>
          <p:grpSp>
            <p:nvGrpSpPr>
              <p:cNvPr id="178" name="组合 177">
                <a:extLst>
                  <a:ext uri="{FF2B5EF4-FFF2-40B4-BE49-F238E27FC236}">
                    <a16:creationId xmlns:a16="http://schemas.microsoft.com/office/drawing/2014/main" id="{DDD37F29-6B94-4C0D-B217-FAF8F4709729}"/>
                  </a:ext>
                </a:extLst>
              </p:cNvPr>
              <p:cNvGrpSpPr/>
              <p:nvPr/>
            </p:nvGrpSpPr>
            <p:grpSpPr>
              <a:xfrm>
                <a:off x="2302406" y="1332000"/>
                <a:ext cx="432000" cy="360000"/>
                <a:chOff x="1152000" y="792000"/>
                <a:chExt cx="360000" cy="288162"/>
              </a:xfrm>
            </p:grpSpPr>
            <p:sp>
              <p:nvSpPr>
                <p:cNvPr id="181" name="Text Box 255">
                  <a:extLst>
                    <a:ext uri="{FF2B5EF4-FFF2-40B4-BE49-F238E27FC236}">
                      <a16:creationId xmlns:a16="http://schemas.microsoft.com/office/drawing/2014/main" id="{633D193B-E7AC-401F-A777-9B53856172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52000" y="792000"/>
                  <a:ext cx="360000" cy="288000"/>
                </a:xfrm>
                <a:prstGeom prst="rect">
                  <a:avLst/>
                </a:prstGeom>
                <a:solidFill>
                  <a:schemeClr val="bg1">
                    <a:alpha val="80000"/>
                  </a:schemeClr>
                </a:solidFill>
                <a:ln w="12700">
                  <a:solidFill>
                    <a:schemeClr val="tx1"/>
                  </a:solidFill>
                  <a:prstDash val="sysDash"/>
                  <a:miter lim="800000"/>
                </a:ln>
                <a:effectLst/>
              </p:spPr>
              <p:txBody>
                <a:bodyPr wrap="square" lIns="18000" tIns="10800" rIns="18000" bIns="10800" anchor="ctr" anchorCtr="0"/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1600" b="1" dirty="0">
                    <a:latin typeface="+mn-ea"/>
                    <a:ea typeface="+mn-ea"/>
                  </a:endParaRPr>
                </a:p>
              </p:txBody>
            </p:sp>
            <p:sp>
              <p:nvSpPr>
                <p:cNvPr id="182" name="任意多边形: 形状 181">
                  <a:extLst>
                    <a:ext uri="{FF2B5EF4-FFF2-40B4-BE49-F238E27FC236}">
                      <a16:creationId xmlns:a16="http://schemas.microsoft.com/office/drawing/2014/main" id="{5E25BAEA-2524-48E6-887E-3ACFFD4325AE}"/>
                    </a:ext>
                  </a:extLst>
                </p:cNvPr>
                <p:cNvSpPr/>
                <p:nvPr/>
              </p:nvSpPr>
              <p:spPr bwMode="auto">
                <a:xfrm>
                  <a:off x="1170000" y="792162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3" name="任意多边形: 形状 182">
                  <a:extLst>
                    <a:ext uri="{FF2B5EF4-FFF2-40B4-BE49-F238E27FC236}">
                      <a16:creationId xmlns:a16="http://schemas.microsoft.com/office/drawing/2014/main" id="{252D05F2-303A-4109-ADB6-FE47B7F9860A}"/>
                    </a:ext>
                  </a:extLst>
                </p:cNvPr>
                <p:cNvSpPr/>
                <p:nvPr/>
              </p:nvSpPr>
              <p:spPr bwMode="auto">
                <a:xfrm>
                  <a:off x="1206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" name="任意多边形: 形状 183">
                  <a:extLst>
                    <a:ext uri="{FF2B5EF4-FFF2-40B4-BE49-F238E27FC236}">
                      <a16:creationId xmlns:a16="http://schemas.microsoft.com/office/drawing/2014/main" id="{33B47D51-AA8A-4AB4-9725-14BDBEEABD42}"/>
                    </a:ext>
                  </a:extLst>
                </p:cNvPr>
                <p:cNvSpPr/>
                <p:nvPr/>
              </p:nvSpPr>
              <p:spPr bwMode="auto">
                <a:xfrm>
                  <a:off x="1242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" name="任意多边形: 形状 184">
                  <a:extLst>
                    <a:ext uri="{FF2B5EF4-FFF2-40B4-BE49-F238E27FC236}">
                      <a16:creationId xmlns:a16="http://schemas.microsoft.com/office/drawing/2014/main" id="{64CD0CC5-72B5-4120-91E1-D5C0325AA22C}"/>
                    </a:ext>
                  </a:extLst>
                </p:cNvPr>
                <p:cNvSpPr/>
                <p:nvPr/>
              </p:nvSpPr>
              <p:spPr bwMode="auto">
                <a:xfrm>
                  <a:off x="1278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6" name="任意多边形: 形状 185">
                  <a:extLst>
                    <a:ext uri="{FF2B5EF4-FFF2-40B4-BE49-F238E27FC236}">
                      <a16:creationId xmlns:a16="http://schemas.microsoft.com/office/drawing/2014/main" id="{CBA1861A-E3E6-41E9-BE14-1462BB02DCC1}"/>
                    </a:ext>
                  </a:extLst>
                </p:cNvPr>
                <p:cNvSpPr/>
                <p:nvPr/>
              </p:nvSpPr>
              <p:spPr bwMode="auto">
                <a:xfrm>
                  <a:off x="1314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7" name="任意多边形: 形状 186">
                  <a:extLst>
                    <a:ext uri="{FF2B5EF4-FFF2-40B4-BE49-F238E27FC236}">
                      <a16:creationId xmlns:a16="http://schemas.microsoft.com/office/drawing/2014/main" id="{D536CDF3-5EB4-4459-87EC-04D5947FCEAC}"/>
                    </a:ext>
                  </a:extLst>
                </p:cNvPr>
                <p:cNvSpPr/>
                <p:nvPr/>
              </p:nvSpPr>
              <p:spPr bwMode="auto">
                <a:xfrm>
                  <a:off x="1350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8" name="任意多边形: 形状 187">
                  <a:extLst>
                    <a:ext uri="{FF2B5EF4-FFF2-40B4-BE49-F238E27FC236}">
                      <a16:creationId xmlns:a16="http://schemas.microsoft.com/office/drawing/2014/main" id="{EB4F9B6A-91CD-4524-8122-92B3965B5282}"/>
                    </a:ext>
                  </a:extLst>
                </p:cNvPr>
                <p:cNvSpPr/>
                <p:nvPr/>
              </p:nvSpPr>
              <p:spPr bwMode="auto">
                <a:xfrm>
                  <a:off x="1386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9" name="任意多边形: 形状 188">
                  <a:extLst>
                    <a:ext uri="{FF2B5EF4-FFF2-40B4-BE49-F238E27FC236}">
                      <a16:creationId xmlns:a16="http://schemas.microsoft.com/office/drawing/2014/main" id="{2448AA6A-F2FD-413B-9AB5-EEF8A072AA1E}"/>
                    </a:ext>
                  </a:extLst>
                </p:cNvPr>
                <p:cNvSpPr/>
                <p:nvPr/>
              </p:nvSpPr>
              <p:spPr bwMode="auto">
                <a:xfrm>
                  <a:off x="1422000" y="792000"/>
                  <a:ext cx="70346" cy="288000"/>
                </a:xfrm>
                <a:custGeom>
                  <a:avLst/>
                  <a:gdLst>
                    <a:gd name="connsiteX0" fmla="*/ 34379 w 70346"/>
                    <a:gd name="connsiteY0" fmla="*/ 0 h 282575"/>
                    <a:gd name="connsiteX1" fmla="*/ 1042 w 70346"/>
                    <a:gd name="connsiteY1" fmla="*/ 92075 h 282575"/>
                    <a:gd name="connsiteX2" fmla="*/ 69304 w 70346"/>
                    <a:gd name="connsiteY2" fmla="*/ 169862 h 282575"/>
                    <a:gd name="connsiteX3" fmla="*/ 35967 w 70346"/>
                    <a:gd name="connsiteY3" fmla="*/ 282575 h 28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346" h="282575">
                      <a:moveTo>
                        <a:pt x="34379" y="0"/>
                      </a:moveTo>
                      <a:cubicBezTo>
                        <a:pt x="14800" y="31882"/>
                        <a:pt x="-4779" y="63765"/>
                        <a:pt x="1042" y="92075"/>
                      </a:cubicBezTo>
                      <a:cubicBezTo>
                        <a:pt x="6863" y="120385"/>
                        <a:pt x="63483" y="138112"/>
                        <a:pt x="69304" y="169862"/>
                      </a:cubicBezTo>
                      <a:cubicBezTo>
                        <a:pt x="75125" y="201612"/>
                        <a:pt x="55546" y="242093"/>
                        <a:pt x="35967" y="282575"/>
                      </a:cubicBezTo>
                    </a:path>
                  </a:pathLst>
                </a:custGeom>
                <a:noFill/>
                <a:ln w="9525">
                  <a:solidFill>
                    <a:srgbClr val="990099"/>
                  </a:solidFill>
                  <a:miter lim="800000"/>
                  <a:tailEnd type="stealth" w="sm" len="sm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990099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79" name="Text Box 240">
                <a:extLst>
                  <a:ext uri="{FF2B5EF4-FFF2-40B4-BE49-F238E27FC236}">
                    <a16:creationId xmlns:a16="http://schemas.microsoft.com/office/drawing/2014/main" id="{D1F039A7-8CBE-418D-8381-DA97844073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000" y="1692000"/>
                <a:ext cx="684000" cy="216000"/>
              </a:xfrm>
              <a:prstGeom prst="rect">
                <a:avLst/>
              </a:prstGeom>
              <a:noFill/>
              <a:ln w="15875">
                <a:noFill/>
                <a:prstDash val="sysDash"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+mn-ea"/>
                    <a:ea typeface="+mn-ea"/>
                  </a:rPr>
                  <a:t>线程块</a:t>
                </a:r>
                <a:r>
                  <a:rPr lang="en-US" altLang="zh-CN" sz="1400" b="1" dirty="0">
                    <a:latin typeface="+mn-ea"/>
                    <a:ea typeface="+mn-ea"/>
                  </a:rPr>
                  <a:t>n</a:t>
                </a:r>
              </a:p>
            </p:txBody>
          </p:sp>
          <p:sp>
            <p:nvSpPr>
              <p:cNvPr id="180" name="Text Box 240">
                <a:extLst>
                  <a:ext uri="{FF2B5EF4-FFF2-40B4-BE49-F238E27FC236}">
                    <a16:creationId xmlns:a16="http://schemas.microsoft.com/office/drawing/2014/main" id="{DFCAB86C-8C11-4527-B75A-D1B5F44FD5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416" y="1512000"/>
                <a:ext cx="504000" cy="216000"/>
              </a:xfrm>
              <a:prstGeom prst="rect">
                <a:avLst/>
              </a:prstGeom>
              <a:noFill/>
              <a:ln w="15875">
                <a:noFill/>
                <a:prstDash val="sysDash"/>
                <a:miter lim="800000"/>
              </a:ln>
              <a:effectLst/>
            </p:spPr>
            <p:txBody>
              <a:bodyPr wrap="none"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+mn-ea"/>
                    <a:ea typeface="+mn-ea"/>
                  </a:rPr>
                  <a:t>网格</a:t>
                </a:r>
                <a:r>
                  <a:rPr lang="en-US" altLang="zh-CN" sz="1400" b="1" dirty="0">
                    <a:latin typeface="+mn-ea"/>
                    <a:ea typeface="+mn-ea"/>
                  </a:rPr>
                  <a:t>1</a:t>
                </a:r>
              </a:p>
            </p:txBody>
          </p:sp>
        </p:grpSp>
      </p:grpSp>
      <p:sp>
        <p:nvSpPr>
          <p:cNvPr id="224" name="线形标注 2 14">
            <a:extLst>
              <a:ext uri="{FF2B5EF4-FFF2-40B4-BE49-F238E27FC236}">
                <a16:creationId xmlns:a16="http://schemas.microsoft.com/office/drawing/2014/main" id="{F7F5F323-CADF-4E8E-B07C-DD7C4F71262E}"/>
              </a:ext>
            </a:extLst>
          </p:cNvPr>
          <p:cNvSpPr/>
          <p:nvPr/>
        </p:nvSpPr>
        <p:spPr bwMode="auto">
          <a:xfrm>
            <a:off x="6732096" y="3609223"/>
            <a:ext cx="900000" cy="468000"/>
          </a:xfrm>
          <a:prstGeom prst="borderCallout2">
            <a:avLst>
              <a:gd name="adj1" fmla="val 53653"/>
              <a:gd name="adj2" fmla="val 100709"/>
              <a:gd name="adj3" fmla="val 53645"/>
              <a:gd name="adj4" fmla="val 112542"/>
              <a:gd name="adj5" fmla="val 145830"/>
              <a:gd name="adj6" fmla="val 96980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triangle" w="sm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zh-CN" altLang="en-US" sz="1600" dirty="0">
                <a:latin typeface="+mn-ea"/>
                <a:ea typeface="+mn-ea"/>
              </a:rPr>
              <a:t>并发执行</a:t>
            </a:r>
            <a:r>
              <a:rPr lang="en-US" altLang="zh-CN" sz="1600" dirty="0">
                <a:latin typeface="+mn-ea"/>
                <a:ea typeface="+mn-ea"/>
              </a:rPr>
              <a:t>(</a:t>
            </a:r>
            <a:r>
              <a:rPr lang="zh-CN" altLang="en-US" sz="1600" dirty="0">
                <a:latin typeface="+mn-ea"/>
                <a:ea typeface="+mn-ea"/>
              </a:rPr>
              <a:t>可同时</a:t>
            </a:r>
            <a:r>
              <a:rPr lang="en-US" altLang="zh-CN" sz="1600" dirty="0">
                <a:latin typeface="+mn-ea"/>
                <a:ea typeface="+mn-ea"/>
              </a:rPr>
              <a:t>)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489842F-222F-4AC7-A069-65B8417D0E25}"/>
              </a:ext>
            </a:extLst>
          </p:cNvPr>
          <p:cNvGrpSpPr/>
          <p:nvPr/>
        </p:nvGrpSpPr>
        <p:grpSpPr>
          <a:xfrm>
            <a:off x="8136496" y="3609223"/>
            <a:ext cx="900000" cy="1620000"/>
            <a:chOff x="8136496" y="3609223"/>
            <a:chExt cx="900000" cy="1620000"/>
          </a:xfrm>
        </p:grpSpPr>
        <p:cxnSp>
          <p:nvCxnSpPr>
            <p:cNvPr id="225" name="直接箭头连接符 224">
              <a:extLst>
                <a:ext uri="{FF2B5EF4-FFF2-40B4-BE49-F238E27FC236}">
                  <a16:creationId xmlns:a16="http://schemas.microsoft.com/office/drawing/2014/main" id="{88AE9A17-A670-466A-822B-DCC3A16DD41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8603446" y="4581223"/>
              <a:ext cx="144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sm" len="med"/>
            </a:ln>
          </p:spPr>
        </p:cxnSp>
        <p:sp>
          <p:nvSpPr>
            <p:cNvPr id="226" name="Text Box 240">
              <a:extLst>
                <a:ext uri="{FF2B5EF4-FFF2-40B4-BE49-F238E27FC236}">
                  <a16:creationId xmlns:a16="http://schemas.microsoft.com/office/drawing/2014/main" id="{E1ABC318-B37D-45A5-864A-D837921F1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496" y="4329223"/>
              <a:ext cx="252000" cy="900000"/>
            </a:xfrm>
            <a:prstGeom prst="rect">
              <a:avLst/>
            </a:prstGeom>
            <a:noFill/>
            <a:ln w="12700">
              <a:solidFill>
                <a:srgbClr val="FF3399"/>
              </a:solidFill>
              <a:prstDash val="sysDash"/>
              <a:miter lim="800000"/>
            </a:ln>
            <a:effectLst/>
          </p:spPr>
          <p:txBody>
            <a:bodyPr vert="eaVert"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>
                  <a:latin typeface="+mn-ea"/>
                  <a:ea typeface="+mn-ea"/>
                </a:rPr>
                <a:t>串行执行</a:t>
              </a:r>
              <a:endParaRPr lang="en-US" altLang="zh-CN" sz="1600" dirty="0">
                <a:latin typeface="+mn-ea"/>
                <a:ea typeface="+mn-ea"/>
              </a:endParaRPr>
            </a:p>
          </p:txBody>
        </p: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AE1419BA-DF13-43AA-BF1E-286A6F6314E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607410" y="5049223"/>
              <a:ext cx="144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sm" len="med"/>
            </a:ln>
          </p:spPr>
        </p:cxnSp>
        <p:sp>
          <p:nvSpPr>
            <p:cNvPr id="228" name="线形标注 2 14">
              <a:extLst>
                <a:ext uri="{FF2B5EF4-FFF2-40B4-BE49-F238E27FC236}">
                  <a16:creationId xmlns:a16="http://schemas.microsoft.com/office/drawing/2014/main" id="{E19E7909-6DA0-439E-B2B0-46F50535D77E}"/>
                </a:ext>
              </a:extLst>
            </p:cNvPr>
            <p:cNvSpPr/>
            <p:nvPr/>
          </p:nvSpPr>
          <p:spPr bwMode="auto">
            <a:xfrm>
              <a:off x="8136496" y="3609223"/>
              <a:ext cx="900000" cy="468000"/>
            </a:xfrm>
            <a:prstGeom prst="borderCallout2">
              <a:avLst>
                <a:gd name="adj1" fmla="val 56570"/>
                <a:gd name="adj2" fmla="val -891"/>
                <a:gd name="adj3" fmla="val 55590"/>
                <a:gd name="adj4" fmla="val -13826"/>
                <a:gd name="adj5" fmla="val 150691"/>
                <a:gd name="adj6" fmla="val -28997"/>
              </a:avLst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sm" len="med"/>
            </a:ln>
            <a:effectLst/>
          </p:spPr>
          <p:txBody>
            <a:bodyPr vert="horz" wrap="square" lIns="36000" tIns="18000" rIns="36000" bIns="18000" numCol="1" rtlCol="0" anchor="ctr" anchorCtr="0" compatLnSpc="1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>
                  <a:latin typeface="+mn-ea"/>
                  <a:ea typeface="+mn-ea"/>
                </a:rPr>
                <a:t>独立执行</a:t>
              </a:r>
              <a:r>
                <a:rPr lang="en-US" altLang="zh-CN" sz="1600" dirty="0">
                  <a:latin typeface="+mn-ea"/>
                  <a:ea typeface="+mn-ea"/>
                </a:rPr>
                <a:t>(</a:t>
              </a:r>
              <a:r>
                <a:rPr lang="zh-CN" altLang="en-US" sz="1600" dirty="0">
                  <a:latin typeface="+mn-ea"/>
                  <a:ea typeface="+mn-ea"/>
                </a:rPr>
                <a:t>可并行</a:t>
              </a:r>
              <a:r>
                <a:rPr lang="en-US" altLang="zh-CN" sz="1600" dirty="0">
                  <a:latin typeface="+mn-ea"/>
                  <a:ea typeface="+mn-ea"/>
                </a:rPr>
                <a:t>)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EF9993F-08AC-4D7B-B912-BAD518DE5F2E}"/>
              </a:ext>
            </a:extLst>
          </p:cNvPr>
          <p:cNvGrpSpPr/>
          <p:nvPr/>
        </p:nvGrpSpPr>
        <p:grpSpPr>
          <a:xfrm>
            <a:off x="216000" y="1990800"/>
            <a:ext cx="576000" cy="1402096"/>
            <a:chOff x="216000" y="1990800"/>
            <a:chExt cx="576000" cy="1402096"/>
          </a:xfrm>
        </p:grpSpPr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F6DFECD7-0B4D-4B94-B4FF-C9481D95D820}"/>
                </a:ext>
              </a:extLst>
            </p:cNvPr>
            <p:cNvSpPr/>
            <p:nvPr/>
          </p:nvSpPr>
          <p:spPr bwMode="auto">
            <a:xfrm>
              <a:off x="720000" y="2492896"/>
              <a:ext cx="72000" cy="900000"/>
            </a:xfrm>
            <a:prstGeom prst="leftBrace">
              <a:avLst>
                <a:gd name="adj1" fmla="val 30195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" name="左大括号 113">
              <a:extLst>
                <a:ext uri="{FF2B5EF4-FFF2-40B4-BE49-F238E27FC236}">
                  <a16:creationId xmlns:a16="http://schemas.microsoft.com/office/drawing/2014/main" id="{CB09E6C3-B1A8-4447-A991-E48C3883E804}"/>
                </a:ext>
              </a:extLst>
            </p:cNvPr>
            <p:cNvSpPr/>
            <p:nvPr/>
          </p:nvSpPr>
          <p:spPr bwMode="auto">
            <a:xfrm>
              <a:off x="720000" y="1990800"/>
              <a:ext cx="72000" cy="216000"/>
            </a:xfrm>
            <a:prstGeom prst="leftBrace">
              <a:avLst>
                <a:gd name="adj1" fmla="val 30195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" name="Text Box 240">
              <a:extLst>
                <a:ext uri="{FF2B5EF4-FFF2-40B4-BE49-F238E27FC236}">
                  <a16:creationId xmlns:a16="http://schemas.microsoft.com/office/drawing/2014/main" id="{2991C4ED-C404-4188-9606-EAE9099C3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48" y="1990800"/>
              <a:ext cx="504000" cy="216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编程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  <p:sp>
          <p:nvSpPr>
            <p:cNvPr id="116" name="Text Box 240">
              <a:extLst>
                <a:ext uri="{FF2B5EF4-FFF2-40B4-BE49-F238E27FC236}">
                  <a16:creationId xmlns:a16="http://schemas.microsoft.com/office/drawing/2014/main" id="{7E3AB7BA-0FC9-44FD-B5FF-E1E53D93C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00" y="2818800"/>
              <a:ext cx="504000" cy="216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执行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22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1" y="332656"/>
            <a:ext cx="5184577" cy="464005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*SIMT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实现机制：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SM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调度机制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1600" b="1" dirty="0">
                <a:latin typeface="+mn-ea"/>
              </a:rPr>
              <a:t>                              </a:t>
            </a:r>
            <a:r>
              <a:rPr lang="en-US" altLang="zh-CN" sz="1600" dirty="0">
                <a:latin typeface="+mn-ea"/>
              </a:rPr>
              <a:t>│</a:t>
            </a:r>
            <a:endParaRPr lang="en-US" altLang="zh-CN" sz="16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SP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执行机制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并行效果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043607" y="766800"/>
            <a:ext cx="7920882" cy="4801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46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      基于</a:t>
            </a:r>
            <a:r>
              <a:rPr lang="en-US" altLang="zh-CN" sz="2200" b="1" u="sng" dirty="0">
                <a:solidFill>
                  <a:srgbClr val="0070C0"/>
                </a:solidFill>
                <a:latin typeface="+mn-ea"/>
                <a:ea typeface="+mn-ea"/>
              </a:rPr>
              <a:t>Warp</a:t>
            </a:r>
            <a:r>
              <a:rPr lang="zh-CN" altLang="en-US" sz="2200" b="1" dirty="0">
                <a:latin typeface="+mn-ea"/>
                <a:ea typeface="+mn-ea"/>
              </a:rPr>
              <a:t>调度，优先流出</a:t>
            </a:r>
            <a:r>
              <a:rPr lang="en-US" altLang="zh-CN" sz="2200" b="1" u="sng" dirty="0">
                <a:latin typeface="+mn-ea"/>
                <a:ea typeface="+mn-ea"/>
              </a:rPr>
              <a:t>Warp</a:t>
            </a:r>
            <a:r>
              <a:rPr lang="zh-CN" altLang="en-US" sz="2200" b="1" u="sng" dirty="0">
                <a:latin typeface="+mn-ea"/>
                <a:ea typeface="+mn-ea"/>
              </a:rPr>
              <a:t>池</a:t>
            </a:r>
            <a:r>
              <a:rPr lang="zh-CN" altLang="en-US" sz="2200" b="1" dirty="0">
                <a:latin typeface="+mn-ea"/>
                <a:ea typeface="+mn-ea"/>
              </a:rPr>
              <a:t>中</a:t>
            </a:r>
            <a:r>
              <a:rPr lang="zh-CN" altLang="en-US" sz="2200" b="1" u="sng" dirty="0">
                <a:solidFill>
                  <a:srgbClr val="0070C0"/>
                </a:solidFill>
                <a:latin typeface="+mn-ea"/>
                <a:ea typeface="+mn-ea"/>
              </a:rPr>
              <a:t>就已绪</a:t>
            </a:r>
            <a:r>
              <a:rPr lang="en-US" altLang="zh-CN" sz="2200" b="1" dirty="0">
                <a:latin typeface="+mn-ea"/>
                <a:ea typeface="+mn-ea"/>
              </a:rPr>
              <a:t>Warp</a:t>
            </a:r>
            <a:endParaRPr lang="en-US" altLang="zh-CN" b="1" dirty="0"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sz="1600" b="1" dirty="0">
                <a:latin typeface="+mn-ea"/>
                <a:ea typeface="+mn-ea"/>
              </a:rPr>
              <a:t>                      </a:t>
            </a:r>
            <a:r>
              <a:rPr lang="en-US" altLang="zh-CN" sz="1600" dirty="0">
                <a:latin typeface="+mn-ea"/>
                <a:ea typeface="+mn-ea"/>
              </a:rPr>
              <a:t>  </a:t>
            </a:r>
            <a:r>
              <a:rPr lang="en-US" altLang="zh-CN" sz="1600" b="1" dirty="0">
                <a:latin typeface="+mn-ea"/>
                <a:ea typeface="+mn-ea"/>
              </a:rPr>
              <a:t>        </a:t>
            </a:r>
            <a:r>
              <a:rPr lang="zh-CN" altLang="en-US" sz="1600" b="1" dirty="0">
                <a:latin typeface="+mn-ea"/>
                <a:ea typeface="+mn-ea"/>
              </a:rPr>
              <a:t>类似于保留站</a:t>
            </a:r>
            <a:r>
              <a:rPr lang="zh-CN" altLang="en-US" sz="1600" b="1" dirty="0">
                <a:latin typeface="+mn-ea"/>
              </a:rPr>
              <a:t>→</a:t>
            </a:r>
            <a:r>
              <a:rPr lang="zh-CN" altLang="en-US" sz="1600" dirty="0">
                <a:latin typeface="+mn-ea"/>
              </a:rPr>
              <a:t>┴</a:t>
            </a:r>
            <a:r>
              <a:rPr lang="zh-CN" altLang="en-US" sz="1600" b="1" dirty="0">
                <a:latin typeface="宋体" panose="02010600030101010101" pitchFamily="2" charset="-122"/>
              </a:rPr>
              <a:t>←</a:t>
            </a:r>
            <a:r>
              <a:rPr lang="zh-CN" altLang="en-US" sz="1600" b="1" dirty="0">
                <a:latin typeface="+mn-ea"/>
                <a:ea typeface="+mn-ea"/>
              </a:rPr>
              <a:t>译码时放入、执行完移出</a:t>
            </a:r>
            <a:endParaRPr lang="en-US" altLang="zh-CN" sz="1600" b="1" dirty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sz="1400" b="1" dirty="0">
                <a:latin typeface="+mn-ea"/>
                <a:ea typeface="+mn-ea"/>
              </a:rPr>
              <a:t>  </a:t>
            </a:r>
            <a:r>
              <a:rPr lang="zh-CN" altLang="en-US" sz="1600" b="1" dirty="0">
                <a:latin typeface="+mn-ea"/>
                <a:ea typeface="+mn-ea"/>
              </a:rPr>
              <a:t>类似于超标量发射包→</a:t>
            </a:r>
            <a:r>
              <a:rPr lang="zh-CN" altLang="en-US" sz="1600" dirty="0">
                <a:latin typeface="+mn-ea"/>
                <a:ea typeface="+mn-ea"/>
              </a:rPr>
              <a:t>┴</a:t>
            </a:r>
            <a:r>
              <a:rPr lang="zh-CN" altLang="en-US" sz="1600" b="1" dirty="0">
                <a:latin typeface="宋体" panose="02010600030101010101" pitchFamily="2" charset="-122"/>
              </a:rPr>
              <a:t>←为同一</a:t>
            </a:r>
            <a:r>
              <a:rPr lang="zh-CN" altLang="en-US" sz="1600" b="1" dirty="0">
                <a:latin typeface="+mn-ea"/>
                <a:ea typeface="+mn-ea"/>
              </a:rPr>
              <a:t>线程块中</a:t>
            </a:r>
            <a:r>
              <a:rPr lang="zh-CN" altLang="en-US" sz="1600" b="1" u="sng" dirty="0">
                <a:latin typeface="+mn-ea"/>
                <a:ea typeface="+mn-ea"/>
              </a:rPr>
              <a:t>连续</a:t>
            </a:r>
            <a:r>
              <a:rPr lang="en-US" altLang="zh-CN" sz="1600" b="1" u="sng" dirty="0">
                <a:latin typeface="+mn-ea"/>
                <a:ea typeface="+mn-ea"/>
              </a:rPr>
              <a:t>32</a:t>
            </a:r>
            <a:r>
              <a:rPr lang="zh-CN" altLang="en-US" sz="1600" b="1" u="sng" dirty="0">
                <a:latin typeface="+mn-ea"/>
                <a:ea typeface="+mn-ea"/>
              </a:rPr>
              <a:t>个线程</a:t>
            </a:r>
            <a:r>
              <a:rPr lang="zh-CN" altLang="en-US" sz="1600" b="1" dirty="0">
                <a:latin typeface="+mn-ea"/>
                <a:ea typeface="+mn-ea"/>
              </a:rPr>
              <a:t>的</a:t>
            </a:r>
            <a:r>
              <a:rPr lang="zh-CN" altLang="en-US" sz="1600" b="1" u="sng" dirty="0">
                <a:latin typeface="+mn-ea"/>
                <a:ea typeface="+mn-ea"/>
              </a:rPr>
              <a:t>同一条指令</a:t>
            </a:r>
            <a:endParaRPr lang="en-US" altLang="zh-CN" sz="1600" b="1" u="sng" dirty="0">
              <a:latin typeface="+mn-ea"/>
              <a:ea typeface="+mn-ea"/>
            </a:endParaRPr>
          </a:p>
          <a:p>
            <a:pPr marL="984250" indent="-984250">
              <a:lnSpc>
                <a:spcPct val="125000"/>
              </a:lnSpc>
              <a:spcBef>
                <a:spcPts val="300"/>
              </a:spcBef>
            </a:pP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示例：</a:t>
            </a:r>
            <a:r>
              <a:rPr lang="zh-CN" altLang="en-US" sz="2000" b="1" dirty="0">
                <a:latin typeface="宋体" panose="02010600030101010101" pitchFamily="2" charset="-122"/>
              </a:rPr>
              <a:t>若</a:t>
            </a:r>
            <a:r>
              <a:rPr lang="en-US" altLang="zh-CN" sz="2000" b="1" dirty="0">
                <a:latin typeface="宋体" panose="02010600030101010101" pitchFamily="2" charset="-122"/>
              </a:rPr>
              <a:t>SM</a:t>
            </a:r>
            <a:r>
              <a:rPr lang="zh-CN" altLang="en-US" sz="2000" b="1" dirty="0">
                <a:latin typeface="宋体" panose="02010600030101010101" pitchFamily="2" charset="-122"/>
              </a:rPr>
              <a:t>有</a:t>
            </a:r>
            <a:r>
              <a:rPr lang="en-US" altLang="zh-CN" sz="2000" b="1" dirty="0">
                <a:latin typeface="宋体" panose="02010600030101010101" pitchFamily="2" charset="-122"/>
              </a:rPr>
              <a:t>8</a:t>
            </a:r>
            <a:r>
              <a:rPr lang="zh-CN" altLang="en-US" sz="2000" b="1" dirty="0">
                <a:latin typeface="宋体" panose="02010600030101010101" pitchFamily="2" charset="-122"/>
              </a:rPr>
              <a:t>个</a:t>
            </a:r>
            <a:r>
              <a:rPr lang="en-US" altLang="zh-CN" sz="2000" b="1" dirty="0">
                <a:latin typeface="宋体" panose="02010600030101010101" pitchFamily="2" charset="-122"/>
              </a:rPr>
              <a:t>SP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Warp</a:t>
            </a:r>
            <a:r>
              <a:rPr lang="zh-CN" altLang="en-US" sz="2000" b="1" dirty="0">
                <a:latin typeface="宋体" panose="02010600030101010101" pitchFamily="2" charset="-122"/>
              </a:rPr>
              <a:t>池大小＝</a:t>
            </a:r>
            <a:r>
              <a:rPr lang="en-US" altLang="zh-CN" sz="2000" b="1" dirty="0">
                <a:latin typeface="宋体" panose="02010600030101010101" pitchFamily="2" charset="-122"/>
              </a:rPr>
              <a:t>16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硬件参数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984250" indent="-984250"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>
                <a:latin typeface="宋体" panose="02010600030101010101" pitchFamily="2" charset="-122"/>
              </a:rPr>
              <a:t>        线程块大小＝</a:t>
            </a:r>
            <a:r>
              <a:rPr lang="en-US" altLang="zh-CN" sz="2000" b="1" dirty="0">
                <a:latin typeface="宋体" panose="02010600030101010101" pitchFamily="2" charset="-122"/>
              </a:rPr>
              <a:t>256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软件参数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984250" indent="-984250"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latin typeface="宋体" panose="02010600030101010101" pitchFamily="2" charset="-122"/>
              </a:rPr>
              <a:t>      </a:t>
            </a:r>
            <a:r>
              <a:rPr lang="zh-CN" altLang="en-US" sz="2000" b="1" dirty="0">
                <a:latin typeface="宋体" panose="02010600030101010101" pitchFamily="2" charset="-122"/>
              </a:rPr>
              <a:t>则</a:t>
            </a:r>
            <a:r>
              <a:rPr lang="zh-CN" altLang="en-US" sz="2000" b="1" u="sng" dirty="0">
                <a:latin typeface="宋体" panose="02010600030101010101" pitchFamily="2" charset="-122"/>
              </a:rPr>
              <a:t>启动内核时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创建</a:t>
            </a:r>
            <a:r>
              <a:rPr lang="en-US" altLang="zh-CN" sz="2000" b="1" dirty="0">
                <a:latin typeface="宋体" panose="02010600030101010101" pitchFamily="2" charset="-122"/>
              </a:rPr>
              <a:t>256</a:t>
            </a:r>
            <a:r>
              <a:rPr lang="zh-CN" altLang="en-US" sz="2000" b="1" dirty="0">
                <a:latin typeface="宋体" panose="02010600030101010101" pitchFamily="2" charset="-122"/>
              </a:rPr>
              <a:t>个线程，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984250" indent="-984250">
              <a:lnSpc>
                <a:spcPct val="125000"/>
              </a:lnSpc>
              <a:spcBef>
                <a:spcPts val="0"/>
              </a:spcBef>
            </a:pPr>
            <a:r>
              <a:rPr lang="en-US" altLang="zh-CN" sz="2000" b="1" dirty="0">
                <a:latin typeface="宋体" panose="02010600030101010101" pitchFamily="2" charset="-122"/>
              </a:rPr>
              <a:t>        </a:t>
            </a:r>
            <a:r>
              <a:rPr lang="zh-CN" altLang="en-US" sz="2000" b="1" u="sng" dirty="0">
                <a:latin typeface="宋体" panose="02010600030101010101" pitchFamily="2" charset="-122"/>
              </a:rPr>
              <a:t>指令译码时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产生</a:t>
            </a:r>
            <a:r>
              <a:rPr lang="en-US" altLang="zh-CN" sz="2000" b="1" dirty="0">
                <a:latin typeface="宋体" panose="02010600030101010101" pitchFamily="2" charset="-122"/>
              </a:rPr>
              <a:t>256/32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8</a:t>
            </a:r>
            <a:r>
              <a:rPr lang="zh-CN" altLang="en-US" sz="2000" b="1" dirty="0">
                <a:latin typeface="宋体" panose="02010600030101010101" pitchFamily="2" charset="-122"/>
              </a:rPr>
              <a:t>个</a:t>
            </a:r>
            <a:r>
              <a:rPr lang="en-US" altLang="zh-CN" sz="2000" b="1" dirty="0">
                <a:latin typeface="宋体" panose="02010600030101010101" pitchFamily="2" charset="-122"/>
              </a:rPr>
              <a:t>Warp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放入</a:t>
            </a:r>
            <a:r>
              <a:rPr lang="en-US" altLang="zh-CN" sz="2000" b="1" dirty="0">
                <a:latin typeface="宋体" panose="02010600030101010101" pitchFamily="2" charset="-122"/>
              </a:rPr>
              <a:t>Warp</a:t>
            </a:r>
            <a:r>
              <a:rPr lang="zh-CN" altLang="en-US" sz="2000" b="1" dirty="0">
                <a:latin typeface="宋体" panose="02010600030101010101" pitchFamily="2" charset="-122"/>
              </a:rPr>
              <a:t>池；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984250" indent="-984250"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>
                <a:latin typeface="宋体" panose="02010600030101010101" pitchFamily="2" charset="-122"/>
              </a:rPr>
              <a:t>        </a:t>
            </a:r>
            <a:r>
              <a:rPr lang="zh-CN" altLang="en-US" sz="2000" b="1" u="sng" dirty="0">
                <a:latin typeface="宋体" panose="02010600030101010101" pitchFamily="2" charset="-122"/>
              </a:rPr>
              <a:t>每次调度时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发射</a:t>
            </a:r>
            <a:r>
              <a:rPr lang="en-US" altLang="zh-CN" sz="2000" b="1" dirty="0"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</a:rPr>
              <a:t>个</a:t>
            </a:r>
            <a:r>
              <a:rPr lang="en-US" altLang="zh-CN" sz="2000" b="1" dirty="0">
                <a:latin typeface="宋体" panose="02010600030101010101" pitchFamily="2" charset="-122"/>
              </a:rPr>
              <a:t>Warp</a:t>
            </a:r>
            <a:r>
              <a:rPr lang="zh-CN" altLang="en-US" sz="2000" b="1" dirty="0">
                <a:latin typeface="宋体" panose="02010600030101010101" pitchFamily="2" charset="-122"/>
              </a:rPr>
              <a:t>，调度间隔</a:t>
            </a:r>
            <a:r>
              <a:rPr lang="en-US" altLang="zh-CN" sz="2000" b="1" dirty="0">
                <a:latin typeface="宋体" panose="02010600030101010101" pitchFamily="2" charset="-122"/>
              </a:rPr>
              <a:t>m</a:t>
            </a:r>
            <a:r>
              <a:rPr lang="zh-CN" altLang="en-US" sz="2000" b="1" dirty="0">
                <a:latin typeface="宋体" panose="02010600030101010101" pitchFamily="2" charset="-122"/>
              </a:rPr>
              <a:t>≥</a:t>
            </a:r>
            <a:r>
              <a:rPr lang="en-US" altLang="zh-CN" sz="2000" b="1" dirty="0">
                <a:latin typeface="宋体" panose="02010600030101010101" pitchFamily="2" charset="-122"/>
              </a:rPr>
              <a:t>4Tc</a:t>
            </a:r>
          </a:p>
          <a:p>
            <a:pPr marL="984250" indent="-984250">
              <a:lnSpc>
                <a:spcPct val="105000"/>
              </a:lnSpc>
              <a:spcBef>
                <a:spcPts val="0"/>
              </a:spcBef>
            </a:pPr>
            <a:r>
              <a:rPr lang="en-US" altLang="zh-CN" sz="1600" b="1" dirty="0">
                <a:latin typeface="宋体" panose="02010600030101010101" pitchFamily="2" charset="-122"/>
              </a:rPr>
              <a:t>     </a:t>
            </a:r>
            <a:r>
              <a:rPr lang="zh-CN" altLang="en-US" sz="1600" b="1" dirty="0">
                <a:latin typeface="宋体" panose="02010600030101010101" pitchFamily="2" charset="-122"/>
              </a:rPr>
              <a:t>   负责</a:t>
            </a:r>
            <a:r>
              <a:rPr lang="en-US" altLang="zh-CN" sz="1600" b="1" dirty="0">
                <a:latin typeface="宋体" panose="02010600030101010101" pitchFamily="2" charset="-122"/>
              </a:rPr>
              <a:t>32/8</a:t>
            </a:r>
            <a:r>
              <a:rPr lang="zh-CN" altLang="en-US" sz="1600" b="1" dirty="0">
                <a:latin typeface="宋体" panose="02010600030101010101" pitchFamily="2" charset="-122"/>
              </a:rPr>
              <a:t>＝</a:t>
            </a:r>
            <a:r>
              <a:rPr lang="en-US" altLang="zh-CN" sz="1600" b="1" dirty="0">
                <a:latin typeface="宋体" panose="02010600030101010101" pitchFamily="2" charset="-122"/>
              </a:rPr>
              <a:t>4</a:t>
            </a:r>
            <a:r>
              <a:rPr lang="zh-CN" altLang="en-US" sz="1600" b="1" dirty="0">
                <a:latin typeface="宋体" panose="02010600030101010101" pitchFamily="2" charset="-122"/>
              </a:rPr>
              <a:t>条指令</a:t>
            </a:r>
            <a:r>
              <a:rPr lang="en-US" altLang="zh-CN" sz="1600" b="1" dirty="0">
                <a:latin typeface="宋体" panose="02010600030101010101" pitchFamily="2" charset="-122"/>
              </a:rPr>
              <a:t>/SP</a:t>
            </a:r>
            <a:r>
              <a:rPr lang="zh-CN" altLang="en-US" sz="1600" b="1" dirty="0">
                <a:latin typeface="宋体" panose="02010600030101010101" pitchFamily="2" charset="-122"/>
              </a:rPr>
              <a:t>→</a:t>
            </a:r>
            <a:r>
              <a:rPr lang="zh-CN" altLang="en-US" sz="1600" dirty="0">
                <a:latin typeface="宋体" panose="02010600030101010101" pitchFamily="2" charset="-122"/>
              </a:rPr>
              <a:t>┘</a:t>
            </a:r>
            <a:r>
              <a:rPr lang="zh-CN" altLang="en-US" sz="1600" b="1" dirty="0">
                <a:latin typeface="宋体" panose="02010600030101010101" pitchFamily="2" charset="-122"/>
              </a:rPr>
              <a:t>      可能有冒险→</a:t>
            </a:r>
            <a:r>
              <a:rPr lang="zh-CN" altLang="en-US" sz="1600" dirty="0">
                <a:latin typeface="宋体" panose="02010600030101010101" pitchFamily="2" charset="-122"/>
              </a:rPr>
              <a:t>┘</a:t>
            </a:r>
            <a:endParaRPr lang="en-US" altLang="zh-CN" sz="16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       </a:t>
            </a:r>
            <a:r>
              <a:rPr lang="zh-CN" altLang="en-US" sz="22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流水</a:t>
            </a:r>
            <a:r>
              <a:rPr lang="zh-CN" altLang="en-US" sz="2200" b="1" dirty="0">
                <a:latin typeface="宋体" panose="02010600030101010101" pitchFamily="2" charset="-122"/>
              </a:rPr>
              <a:t>执行</a:t>
            </a:r>
            <a:r>
              <a:rPr lang="en-US" altLang="zh-CN" sz="2200" b="1" dirty="0">
                <a:solidFill>
                  <a:srgbClr val="0070C0"/>
                </a:solidFill>
                <a:latin typeface="宋体" panose="02010600030101010101" pitchFamily="2" charset="-122"/>
              </a:rPr>
              <a:t>Warp</a:t>
            </a:r>
            <a:r>
              <a:rPr lang="zh-CN" altLang="en-US" sz="2200" b="1" dirty="0">
                <a:solidFill>
                  <a:srgbClr val="0070C0"/>
                </a:solidFill>
                <a:latin typeface="宋体" panose="02010600030101010101" pitchFamily="2" charset="-122"/>
              </a:rPr>
              <a:t>中所负责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zh-CN" altLang="en-US" sz="2200" b="1" u="sng" dirty="0">
                <a:latin typeface="宋体" panose="02010600030101010101" pitchFamily="2" charset="-122"/>
              </a:rPr>
              <a:t>指令</a:t>
            </a:r>
            <a:r>
              <a:rPr lang="en-US" altLang="zh-CN" sz="2200" b="1" dirty="0">
                <a:latin typeface="宋体" panose="02010600030101010101" pitchFamily="2" charset="-122"/>
              </a:rPr>
              <a:t>   </a:t>
            </a:r>
            <a:r>
              <a:rPr lang="zh-CN" altLang="en-US" sz="1600" b="1" dirty="0">
                <a:latin typeface="+mn-ea"/>
              </a:rPr>
              <a:t>←所有</a:t>
            </a:r>
            <a:r>
              <a:rPr lang="en-US" altLang="zh-CN" sz="1600" b="1" dirty="0">
                <a:latin typeface="+mn-ea"/>
              </a:rPr>
              <a:t>SP</a:t>
            </a:r>
            <a:r>
              <a:rPr lang="zh-CN" altLang="en-US" sz="1600" b="1" dirty="0">
                <a:latin typeface="宋体" panose="02010600030101010101" pitchFamily="2" charset="-122"/>
              </a:rPr>
              <a:t>≈</a:t>
            </a:r>
            <a:r>
              <a:rPr lang="en-US" altLang="zh-CN" sz="1600" b="1" dirty="0">
                <a:latin typeface="宋体" panose="02010600030101010101" pitchFamily="2" charset="-122"/>
              </a:rPr>
              <a:t>SIMD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        相当于阵列机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各</a:t>
            </a:r>
            <a:r>
              <a:rPr lang="en-US" altLang="zh-CN" b="1" dirty="0">
                <a:latin typeface="宋体" panose="02010600030101010101" pitchFamily="2" charset="-122"/>
              </a:rPr>
              <a:t>SP</a:t>
            </a:r>
            <a:r>
              <a:rPr lang="zh-CN" altLang="en-US" b="1" dirty="0">
                <a:latin typeface="宋体" panose="02010600030101010101" pitchFamily="2" charset="-122"/>
              </a:rPr>
              <a:t>同时执行，并行度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≥</a:t>
            </a:r>
            <a:r>
              <a:rPr lang="en-US" altLang="zh-CN" b="1" dirty="0">
                <a:latin typeface="宋体" panose="02010600030101010101" pitchFamily="2" charset="-122"/>
              </a:rPr>
              <a:t>SM</a:t>
            </a:r>
            <a:r>
              <a:rPr lang="zh-CN" altLang="en-US" b="1" dirty="0">
                <a:latin typeface="宋体" panose="02010600030101010101" pitchFamily="2" charset="-122"/>
              </a:rPr>
              <a:t>中</a:t>
            </a:r>
            <a:r>
              <a:rPr lang="en-US" altLang="zh-CN" b="1" dirty="0">
                <a:latin typeface="宋体" panose="02010600030101010101" pitchFamily="2" charset="-122"/>
              </a:rPr>
              <a:t>SP</a:t>
            </a:r>
            <a:r>
              <a:rPr lang="zh-CN" altLang="en-US" b="1" dirty="0">
                <a:latin typeface="宋体" panose="02010600030101010101" pitchFamily="2" charset="-122"/>
              </a:rPr>
              <a:t>个数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zh-CN" altLang="en-US" sz="1600" b="1" dirty="0">
                <a:latin typeface="+mn-ea"/>
                <a:sym typeface="+mn-ea"/>
              </a:rPr>
              <a:t>                                                   </a:t>
            </a:r>
            <a:r>
              <a:rPr lang="zh-CN" altLang="en-US" sz="1600" dirty="0">
                <a:latin typeface="+mn-ea"/>
                <a:sym typeface="+mn-ea"/>
              </a:rPr>
              <a:t>└</a:t>
            </a:r>
            <a:r>
              <a:rPr lang="zh-CN" altLang="en-US" sz="1600" b="1" dirty="0">
                <a:latin typeface="+mn-ea"/>
                <a:sym typeface="+mn-ea"/>
              </a:rPr>
              <a:t>←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可同时分配</a:t>
            </a:r>
            <a:r>
              <a:rPr lang="zh-CN" altLang="en-US" sz="1600" b="1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多个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SM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     </a:t>
            </a:r>
            <a:r>
              <a:rPr lang="zh-CN" altLang="en-US" sz="2200" b="1" dirty="0">
                <a:latin typeface="宋体" panose="02010600030101010101" pitchFamily="2" charset="-122"/>
              </a:rPr>
              <a:t>可支持</a:t>
            </a:r>
            <a:r>
              <a:rPr lang="en-US" altLang="zh-CN" sz="2200" b="1" dirty="0">
                <a:latin typeface="宋体" panose="02010600030101010101" pitchFamily="2" charset="-122"/>
              </a:rPr>
              <a:t>MIMD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各</a:t>
            </a:r>
            <a:r>
              <a:rPr lang="en-US" altLang="zh-CN" b="1" dirty="0">
                <a:latin typeface="宋体" panose="02010600030101010101" pitchFamily="2" charset="-122"/>
              </a:rPr>
              <a:t>SM</a:t>
            </a:r>
            <a:r>
              <a:rPr lang="zh-CN" altLang="en-US" b="1" dirty="0">
                <a:latin typeface="宋体" panose="02010600030101010101" pitchFamily="2" charset="-122"/>
              </a:rPr>
              <a:t>独立执行，内核程序可不同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57470BC-BBAA-46FE-ABD1-4F450B5B8939}"/>
              </a:ext>
            </a:extLst>
          </p:cNvPr>
          <p:cNvGrpSpPr/>
          <p:nvPr/>
        </p:nvGrpSpPr>
        <p:grpSpPr>
          <a:xfrm>
            <a:off x="6012056" y="2132856"/>
            <a:ext cx="1944320" cy="792000"/>
            <a:chOff x="1979680" y="3276000"/>
            <a:chExt cx="1944320" cy="792000"/>
          </a:xfrm>
        </p:grpSpPr>
        <p:sp>
          <p:nvSpPr>
            <p:cNvPr id="7" name="Text Box 240">
              <a:extLst>
                <a:ext uri="{FF2B5EF4-FFF2-40B4-BE49-F238E27FC236}">
                  <a16:creationId xmlns:a16="http://schemas.microsoft.com/office/drawing/2014/main" id="{B3D9AF6C-453D-499D-B723-1477A7869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000" y="3276000"/>
              <a:ext cx="1584000" cy="216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T</a:t>
              </a:r>
              <a:r>
                <a:rPr lang="en-US" altLang="zh-CN" sz="1400" b="1" baseline="-18000" dirty="0">
                  <a:latin typeface="+mn-ea"/>
                  <a:ea typeface="+mn-ea"/>
                </a:rPr>
                <a:t>0 </a:t>
              </a:r>
              <a:r>
                <a:rPr lang="en-US" altLang="zh-CN" sz="1400" b="1" dirty="0">
                  <a:latin typeface="+mn-ea"/>
                  <a:ea typeface="+mn-ea"/>
                </a:rPr>
                <a:t>   T</a:t>
              </a:r>
              <a:r>
                <a:rPr lang="en-US" altLang="zh-CN" sz="1400" b="1" baseline="-18000" dirty="0">
                  <a:latin typeface="+mn-ea"/>
                  <a:ea typeface="+mn-ea"/>
                </a:rPr>
                <a:t>31 </a:t>
              </a:r>
              <a:r>
                <a:rPr lang="en-US" altLang="zh-CN" sz="1400" b="1" dirty="0">
                  <a:latin typeface="+mn-ea"/>
                  <a:ea typeface="+mn-ea"/>
                </a:rPr>
                <a:t> T</a:t>
              </a:r>
              <a:r>
                <a:rPr lang="en-US" altLang="zh-CN" sz="1400" b="1" baseline="-18000" dirty="0">
                  <a:latin typeface="+mn-ea"/>
                  <a:ea typeface="+mn-ea"/>
                </a:rPr>
                <a:t>224 </a:t>
              </a:r>
              <a:r>
                <a:rPr lang="en-US" altLang="zh-CN" sz="1400" b="1" dirty="0">
                  <a:latin typeface="+mn-ea"/>
                  <a:ea typeface="+mn-ea"/>
                </a:rPr>
                <a:t> T</a:t>
              </a:r>
              <a:r>
                <a:rPr lang="en-US" altLang="zh-CN" sz="1400" b="1" baseline="-18000" dirty="0">
                  <a:latin typeface="+mn-ea"/>
                  <a:ea typeface="+mn-ea"/>
                </a:rPr>
                <a:t>255</a:t>
              </a:r>
              <a:endParaRPr lang="en-US" altLang="zh-CN" sz="1400" b="1" dirty="0">
                <a:latin typeface="+mn-ea"/>
                <a:ea typeface="+mn-ea"/>
              </a:endParaRPr>
            </a:p>
          </p:txBody>
        </p:sp>
        <p:sp>
          <p:nvSpPr>
            <p:cNvPr id="8" name="Text Box 255">
              <a:extLst>
                <a:ext uri="{FF2B5EF4-FFF2-40B4-BE49-F238E27FC236}">
                  <a16:creationId xmlns:a16="http://schemas.microsoft.com/office/drawing/2014/main" id="{28522D00-FAB4-4CE3-BCE2-D076AB440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000" y="3528000"/>
              <a:ext cx="612000" cy="180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Warp0</a:t>
              </a:r>
            </a:p>
          </p:txBody>
        </p:sp>
        <p:sp>
          <p:nvSpPr>
            <p:cNvPr id="9" name="Text Box 255">
              <a:extLst>
                <a:ext uri="{FF2B5EF4-FFF2-40B4-BE49-F238E27FC236}">
                  <a16:creationId xmlns:a16="http://schemas.microsoft.com/office/drawing/2014/main" id="{B3EFD3C8-C535-43C5-9229-376023F03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000" y="3744000"/>
              <a:ext cx="612000" cy="180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Warp8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F6B4D39-384A-424C-AB9A-C171098B3582}"/>
                </a:ext>
              </a:extLst>
            </p:cNvPr>
            <p:cNvCxnSpPr/>
            <p:nvPr/>
          </p:nvCxnSpPr>
          <p:spPr bwMode="auto">
            <a:xfrm>
              <a:off x="2412000" y="3492000"/>
              <a:ext cx="0" cy="576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med"/>
            </a:ln>
          </p:spPr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2D6E9B6-3703-48A5-B871-8AB9E70CC44A}"/>
                </a:ext>
              </a:extLst>
            </p:cNvPr>
            <p:cNvCxnSpPr/>
            <p:nvPr/>
          </p:nvCxnSpPr>
          <p:spPr bwMode="auto">
            <a:xfrm>
              <a:off x="2880000" y="3492000"/>
              <a:ext cx="0" cy="576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med"/>
            </a:ln>
          </p:spPr>
        </p:cxnSp>
        <p:sp>
          <p:nvSpPr>
            <p:cNvPr id="12" name="Text Box 255">
              <a:extLst>
                <a:ext uri="{FF2B5EF4-FFF2-40B4-BE49-F238E27FC236}">
                  <a16:creationId xmlns:a16="http://schemas.microsoft.com/office/drawing/2014/main" id="{9617C41F-C399-4887-A7E1-BE3EFB93D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000" y="3528000"/>
              <a:ext cx="612000" cy="180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Warp7</a:t>
              </a:r>
            </a:p>
          </p:txBody>
        </p:sp>
        <p:sp>
          <p:nvSpPr>
            <p:cNvPr id="13" name="Text Box 255">
              <a:extLst>
                <a:ext uri="{FF2B5EF4-FFF2-40B4-BE49-F238E27FC236}">
                  <a16:creationId xmlns:a16="http://schemas.microsoft.com/office/drawing/2014/main" id="{A3E825D0-B2DA-4791-A2E5-D21EE1404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000" y="3744000"/>
              <a:ext cx="612000" cy="180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Warp15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8D49EAA-5883-4063-B023-3978F3EAE846}"/>
                </a:ext>
              </a:extLst>
            </p:cNvPr>
            <p:cNvCxnSpPr/>
            <p:nvPr/>
          </p:nvCxnSpPr>
          <p:spPr bwMode="auto">
            <a:xfrm>
              <a:off x="3312000" y="3492000"/>
              <a:ext cx="0" cy="576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med"/>
            </a:ln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CE46128-AA56-4390-A890-F340CB7AA3CE}"/>
                </a:ext>
              </a:extLst>
            </p:cNvPr>
            <p:cNvCxnSpPr/>
            <p:nvPr/>
          </p:nvCxnSpPr>
          <p:spPr bwMode="auto">
            <a:xfrm>
              <a:off x="3780000" y="3492000"/>
              <a:ext cx="0" cy="576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med"/>
            </a:ln>
          </p:spPr>
        </p:cxnSp>
        <p:sp>
          <p:nvSpPr>
            <p:cNvPr id="16" name="Text Box 240">
              <a:extLst>
                <a:ext uri="{FF2B5EF4-FFF2-40B4-BE49-F238E27FC236}">
                  <a16:creationId xmlns:a16="http://schemas.microsoft.com/office/drawing/2014/main" id="{674A9577-B4C0-4F50-BBE5-8DCE63B70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8000" y="3528000"/>
              <a:ext cx="216000" cy="180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7" name="Text Box 240">
              <a:extLst>
                <a:ext uri="{FF2B5EF4-FFF2-40B4-BE49-F238E27FC236}">
                  <a16:creationId xmlns:a16="http://schemas.microsoft.com/office/drawing/2014/main" id="{A9277480-CB25-47C5-8047-217077A69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8000" y="3744000"/>
              <a:ext cx="216000" cy="180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8" name="Text Box 240">
              <a:extLst>
                <a:ext uri="{FF2B5EF4-FFF2-40B4-BE49-F238E27FC236}">
                  <a16:creationId xmlns:a16="http://schemas.microsoft.com/office/drawing/2014/main" id="{02CD7099-04DC-4753-90E4-EDC486AEA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680" y="3529112"/>
              <a:ext cx="360000" cy="396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wrap="none"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I1: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I2: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440BD6F-CC73-424E-ABFF-4396635E1EA2}"/>
              </a:ext>
            </a:extLst>
          </p:cNvPr>
          <p:cNvGrpSpPr/>
          <p:nvPr/>
        </p:nvGrpSpPr>
        <p:grpSpPr>
          <a:xfrm>
            <a:off x="7812360" y="3068960"/>
            <a:ext cx="972088" cy="900000"/>
            <a:chOff x="4355976" y="3240000"/>
            <a:chExt cx="972088" cy="900000"/>
          </a:xfrm>
        </p:grpSpPr>
        <p:sp>
          <p:nvSpPr>
            <p:cNvPr id="21" name="Text Box 255">
              <a:extLst>
                <a:ext uri="{FF2B5EF4-FFF2-40B4-BE49-F238E27FC236}">
                  <a16:creationId xmlns:a16="http://schemas.microsoft.com/office/drawing/2014/main" id="{86F79EB4-9DBC-4DCE-8736-87245F2BC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152" y="3384000"/>
              <a:ext cx="612000" cy="180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Warp0</a:t>
              </a:r>
            </a:p>
          </p:txBody>
        </p:sp>
        <p:sp>
          <p:nvSpPr>
            <p:cNvPr id="22" name="Text Box 255">
              <a:extLst>
                <a:ext uri="{FF2B5EF4-FFF2-40B4-BE49-F238E27FC236}">
                  <a16:creationId xmlns:a16="http://schemas.microsoft.com/office/drawing/2014/main" id="{0C137773-E63C-4F1C-B4F4-A75703DAD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152" y="3672000"/>
              <a:ext cx="612000" cy="180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Warp8</a:t>
              </a:r>
            </a:p>
          </p:txBody>
        </p:sp>
        <p:sp>
          <p:nvSpPr>
            <p:cNvPr id="23" name="Text Box 255">
              <a:extLst>
                <a:ext uri="{FF2B5EF4-FFF2-40B4-BE49-F238E27FC236}">
                  <a16:creationId xmlns:a16="http://schemas.microsoft.com/office/drawing/2014/main" id="{17389A5D-BFC7-4E2A-8EE2-CD9B862FA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152" y="3960000"/>
              <a:ext cx="612000" cy="180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18000" tIns="10800" rIns="18000" bIns="10800" anchor="ctr" anchorCtr="0"/>
            <a:lstStyle/>
            <a:p>
              <a:pPr algn="ctr"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Warp1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F79F861-9D48-4381-AA69-FC4F0C5A0376}"/>
                </a:ext>
              </a:extLst>
            </p:cNvPr>
            <p:cNvCxnSpPr/>
            <p:nvPr/>
          </p:nvCxnSpPr>
          <p:spPr bwMode="auto">
            <a:xfrm>
              <a:off x="4499992" y="3564000"/>
              <a:ext cx="0" cy="10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1126CAA-09E4-45E7-B237-22E873A403FE}"/>
                </a:ext>
              </a:extLst>
            </p:cNvPr>
            <p:cNvCxnSpPr/>
            <p:nvPr/>
          </p:nvCxnSpPr>
          <p:spPr bwMode="auto">
            <a:xfrm>
              <a:off x="4968000" y="3564000"/>
              <a:ext cx="0" cy="10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CA376D5-F1A0-41B2-B3BC-20F04BE58CEC}"/>
                </a:ext>
              </a:extLst>
            </p:cNvPr>
            <p:cNvCxnSpPr/>
            <p:nvPr/>
          </p:nvCxnSpPr>
          <p:spPr bwMode="auto">
            <a:xfrm>
              <a:off x="4572000" y="3564000"/>
              <a:ext cx="0" cy="10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sp>
          <p:nvSpPr>
            <p:cNvPr id="27" name="Text Box 240">
              <a:extLst>
                <a:ext uri="{FF2B5EF4-FFF2-40B4-BE49-F238E27FC236}">
                  <a16:creationId xmlns:a16="http://schemas.microsoft.com/office/drawing/2014/main" id="{70E745B3-A4BA-40EF-B4B7-BB8D63183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000" y="3528000"/>
              <a:ext cx="216000" cy="180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345C6108-66BE-44F5-984F-719F6D6467BA}"/>
                </a:ext>
              </a:extLst>
            </p:cNvPr>
            <p:cNvCxnSpPr/>
            <p:nvPr/>
          </p:nvCxnSpPr>
          <p:spPr bwMode="auto">
            <a:xfrm>
              <a:off x="4500000" y="3276000"/>
              <a:ext cx="0" cy="10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BDBA737-7B8F-4E11-9BD8-0FDEA9CC24BD}"/>
                </a:ext>
              </a:extLst>
            </p:cNvPr>
            <p:cNvCxnSpPr/>
            <p:nvPr/>
          </p:nvCxnSpPr>
          <p:spPr bwMode="auto">
            <a:xfrm>
              <a:off x="4968008" y="3276000"/>
              <a:ext cx="0" cy="10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E992F072-13D3-4C3C-A709-A40BCFDD636A}"/>
                </a:ext>
              </a:extLst>
            </p:cNvPr>
            <p:cNvCxnSpPr/>
            <p:nvPr/>
          </p:nvCxnSpPr>
          <p:spPr bwMode="auto">
            <a:xfrm>
              <a:off x="4572008" y="3276000"/>
              <a:ext cx="0" cy="10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sp>
          <p:nvSpPr>
            <p:cNvPr id="31" name="Text Box 240">
              <a:extLst>
                <a:ext uri="{FF2B5EF4-FFF2-40B4-BE49-F238E27FC236}">
                  <a16:creationId xmlns:a16="http://schemas.microsoft.com/office/drawing/2014/main" id="{71F8A680-54D4-4B31-AF97-162964187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008" y="3240000"/>
              <a:ext cx="216000" cy="180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9EC914F-14C7-4D0C-9F62-D4545C301332}"/>
                </a:ext>
              </a:extLst>
            </p:cNvPr>
            <p:cNvCxnSpPr/>
            <p:nvPr/>
          </p:nvCxnSpPr>
          <p:spPr bwMode="auto">
            <a:xfrm>
              <a:off x="4500000" y="3852000"/>
              <a:ext cx="0" cy="10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C1EDB42-B73B-4364-8802-8B5018AF0DC7}"/>
                </a:ext>
              </a:extLst>
            </p:cNvPr>
            <p:cNvCxnSpPr/>
            <p:nvPr/>
          </p:nvCxnSpPr>
          <p:spPr bwMode="auto">
            <a:xfrm>
              <a:off x="4968008" y="3852000"/>
              <a:ext cx="0" cy="10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8F43527-3F66-4977-85E4-B621AC54A36E}"/>
                </a:ext>
              </a:extLst>
            </p:cNvPr>
            <p:cNvCxnSpPr/>
            <p:nvPr/>
          </p:nvCxnSpPr>
          <p:spPr bwMode="auto">
            <a:xfrm>
              <a:off x="4572008" y="3852000"/>
              <a:ext cx="0" cy="10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sm" len="sm"/>
            </a:ln>
          </p:spPr>
        </p:cxnSp>
        <p:sp>
          <p:nvSpPr>
            <p:cNvPr id="35" name="Text Box 240">
              <a:extLst>
                <a:ext uri="{FF2B5EF4-FFF2-40B4-BE49-F238E27FC236}">
                  <a16:creationId xmlns:a16="http://schemas.microsoft.com/office/drawing/2014/main" id="{1506A990-BD51-48DA-AAF5-79E9CBC31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008" y="3816000"/>
              <a:ext cx="216000" cy="180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dirty="0">
                  <a:latin typeface="+mn-ea"/>
                  <a:ea typeface="+mn-ea"/>
                </a:rPr>
                <a:t>…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37D9A0B-34FF-4D13-92DD-E7904644F7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76000" y="3384000"/>
              <a:ext cx="108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23DA0E2-1394-4E1B-91E7-4AEB2F2F09A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76000" y="3672000"/>
              <a:ext cx="108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sm" len="sm"/>
            </a:ln>
          </p:spPr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354C0165-F6D9-464D-AE80-46203C5698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30000" y="3384000"/>
              <a:ext cx="0" cy="288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sp>
          <p:nvSpPr>
            <p:cNvPr id="39" name="Text Box 240">
              <a:extLst>
                <a:ext uri="{FF2B5EF4-FFF2-40B4-BE49-F238E27FC236}">
                  <a16:creationId xmlns:a16="http://schemas.microsoft.com/office/drawing/2014/main" id="{8A56F500-5356-4A0C-8927-5397F8C69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3456000"/>
              <a:ext cx="180000" cy="180000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</a:ln>
            <a:effectLst/>
          </p:spPr>
          <p:txBody>
            <a:bodyPr wrap="none" lIns="0" tIns="0" rIns="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m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AE13C26-268F-40DD-AC96-85295B6A2755}"/>
                </a:ext>
              </a:extLst>
            </p:cNvPr>
            <p:cNvCxnSpPr/>
            <p:nvPr/>
          </p:nvCxnSpPr>
          <p:spPr bwMode="auto">
            <a:xfrm>
              <a:off x="4355976" y="3312000"/>
              <a:ext cx="0" cy="82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23</a:t>
            </a:fld>
            <a:endParaRPr lang="en-US" altLang="zh-CN"/>
          </a:p>
        </p:txBody>
      </p:sp>
      <p:sp>
        <p:nvSpPr>
          <p:cNvPr id="81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3995" y="291465"/>
            <a:ext cx="8766810" cy="39382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63855" indent="-363855" algn="ctr">
              <a:lnSpc>
                <a:spcPct val="125000"/>
              </a:lnSpc>
            </a:pPr>
            <a:r>
              <a:rPr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</a:rPr>
              <a:t>第六章小结</a:t>
            </a:r>
            <a:r>
              <a:rPr lang="en-US" altLang="zh-CN" sz="2400" b="1" dirty="0">
                <a:solidFill>
                  <a:srgbClr val="CC3300"/>
                </a:solidFill>
                <a:latin typeface="宋体" panose="02010600030101010101" pitchFamily="2" charset="-122"/>
              </a:rPr>
              <a:t>&amp;</a:t>
            </a:r>
            <a:r>
              <a:rPr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</a:rPr>
              <a:t>思考</a:t>
            </a:r>
          </a:p>
          <a:p>
            <a:pPr marL="363855" indent="-363855"/>
            <a:r>
              <a:rPr lang="en-US" altLang="zh-CN" sz="2000" b="1" dirty="0">
                <a:latin typeface="宋体" panose="02010600030101010101" pitchFamily="2" charset="-122"/>
              </a:rPr>
              <a:t>(1)</a:t>
            </a:r>
            <a:r>
              <a:rPr sz="2000" b="1" dirty="0">
                <a:latin typeface="宋体" panose="02010600030101010101" pitchFamily="2" charset="-122"/>
              </a:rPr>
              <a:t>相对于标量指令格式，向量指令格式需增加哪些字段？</a:t>
            </a:r>
          </a:p>
          <a:p>
            <a:pPr marL="363855" indent="-363855"/>
            <a:r>
              <a:rPr lang="en-US" sz="2000" b="1" dirty="0">
                <a:latin typeface="宋体" panose="02010600030101010101" pitchFamily="2" charset="-122"/>
              </a:rPr>
              <a:t>(</a:t>
            </a:r>
            <a:r>
              <a:rPr sz="2000" b="1" dirty="0">
                <a:latin typeface="宋体" panose="02010600030101010101" pitchFamily="2" charset="-122"/>
              </a:rPr>
              <a:t>2</a:t>
            </a:r>
            <a:r>
              <a:rPr lang="en-US" sz="2000" b="1" dirty="0">
                <a:latin typeface="宋体" panose="02010600030101010101" pitchFamily="2" charset="-122"/>
              </a:rPr>
              <a:t>)</a:t>
            </a:r>
            <a:r>
              <a:rPr sz="2000" b="1" dirty="0">
                <a:latin typeface="宋体" panose="02010600030101010101" pitchFamily="2" charset="-122"/>
              </a:rPr>
              <a:t>向量处理机中，向量REG与标量REG的结构有何不同？向量功能部件与相同功能标量功能部件的结构有何不同？</a:t>
            </a:r>
          </a:p>
          <a:p>
            <a:pPr marL="363855" indent="-363855"/>
            <a:r>
              <a:rPr lang="en-US" sz="2000" b="1" dirty="0">
                <a:latin typeface="宋体" panose="02010600030101010101" pitchFamily="2" charset="-122"/>
              </a:rPr>
              <a:t>(</a:t>
            </a:r>
            <a:r>
              <a:rPr sz="2000" b="1" dirty="0">
                <a:latin typeface="宋体" panose="02010600030101010101" pitchFamily="2" charset="-122"/>
              </a:rPr>
              <a:t>3</a:t>
            </a:r>
            <a:r>
              <a:rPr lang="en-US" sz="2000" b="1" dirty="0">
                <a:latin typeface="宋体" panose="02010600030101010101" pitchFamily="2" charset="-122"/>
              </a:rPr>
              <a:t>)</a:t>
            </a:r>
            <a:r>
              <a:rPr sz="2000" b="1" dirty="0">
                <a:latin typeface="宋体" panose="02010600030101010101" pitchFamily="2" charset="-122"/>
              </a:rPr>
              <a:t>阵列处理机中，PE的功能部件是标量部件还是向量部件？</a:t>
            </a:r>
          </a:p>
          <a:p>
            <a:pPr marL="363855" indent="-363855"/>
            <a:r>
              <a:rPr lang="en-US" sz="2000" b="1" dirty="0">
                <a:latin typeface="宋体" panose="02010600030101010101" pitchFamily="2" charset="-122"/>
              </a:rPr>
              <a:t>(</a:t>
            </a:r>
            <a:r>
              <a:rPr sz="2000" b="1" dirty="0">
                <a:latin typeface="宋体" panose="02010600030101010101" pitchFamily="2" charset="-122"/>
              </a:rPr>
              <a:t>4</a:t>
            </a:r>
            <a:r>
              <a:rPr lang="en-US" sz="2000" b="1" dirty="0">
                <a:latin typeface="宋体" panose="02010600030101010101" pitchFamily="2" charset="-122"/>
              </a:rPr>
              <a:t>)</a:t>
            </a:r>
            <a:r>
              <a:rPr sz="2000" b="1" dirty="0">
                <a:latin typeface="宋体" panose="02010600030101010101" pitchFamily="2" charset="-122"/>
              </a:rPr>
              <a:t>同一条向量指令，在向量处理机、阵列处理机中执行时，指令周期相差多少个时钟周期？</a:t>
            </a:r>
          </a:p>
          <a:p>
            <a:pPr marL="363855" indent="-363855"/>
            <a:r>
              <a:rPr lang="en-US" sz="2000" b="1" dirty="0">
                <a:latin typeface="宋体" panose="02010600030101010101" pitchFamily="2" charset="-122"/>
              </a:rPr>
              <a:t>(</a:t>
            </a:r>
            <a:r>
              <a:rPr sz="2000" b="1" dirty="0">
                <a:latin typeface="宋体" panose="02010600030101010101" pitchFamily="2" charset="-122"/>
              </a:rPr>
              <a:t>5</a:t>
            </a:r>
            <a:r>
              <a:rPr lang="en-US" sz="2000" b="1" dirty="0">
                <a:latin typeface="宋体" panose="02010600030101010101" pitchFamily="2" charset="-122"/>
              </a:rPr>
              <a:t>)</a:t>
            </a:r>
            <a:r>
              <a:rPr sz="2000" b="1" dirty="0" err="1">
                <a:latin typeface="宋体" panose="02010600030101010101" pitchFamily="2" charset="-122"/>
              </a:rPr>
              <a:t>相对于向量处理机，阵列处理机的指令集</a:t>
            </a:r>
            <a:r>
              <a:rPr lang="zh-CN" altLang="en-US" sz="2000" b="1" dirty="0">
                <a:latin typeface="宋体" panose="02010600030101010101" pitchFamily="2" charset="-122"/>
              </a:rPr>
              <a:t>还</a:t>
            </a:r>
            <a:r>
              <a:rPr sz="2000" b="1" dirty="0" err="1">
                <a:latin typeface="宋体" panose="02010600030101010101" pitchFamily="2" charset="-122"/>
              </a:rPr>
              <a:t>需包含哪些指令</a:t>
            </a:r>
            <a:r>
              <a:rPr sz="2000" b="1" dirty="0">
                <a:latin typeface="宋体" panose="02010600030101010101" pitchFamily="2" charset="-122"/>
              </a:rPr>
              <a:t>？</a:t>
            </a:r>
          </a:p>
          <a:p>
            <a:pPr marL="363855" indent="-363855"/>
            <a:r>
              <a:rPr lang="en-US" sz="2000" b="1" dirty="0">
                <a:latin typeface="宋体" panose="02010600030101010101" pitchFamily="2" charset="-122"/>
              </a:rPr>
              <a:t>(</a:t>
            </a:r>
            <a:r>
              <a:rPr sz="2000" b="1" dirty="0">
                <a:latin typeface="宋体" panose="02010600030101010101" pitchFamily="2" charset="-122"/>
              </a:rPr>
              <a:t>6</a:t>
            </a:r>
            <a:r>
              <a:rPr lang="en-US" sz="2000" b="1" dirty="0">
                <a:latin typeface="宋体" panose="02010600030101010101" pitchFamily="2" charset="-122"/>
              </a:rPr>
              <a:t>)</a:t>
            </a:r>
            <a:r>
              <a:rPr sz="2000" b="1" dirty="0">
                <a:latin typeface="宋体" panose="02010600030101010101" pitchFamily="2" charset="-122"/>
              </a:rPr>
              <a:t>集中式阵列处理机对互连网络IN的功能要求是什么？分布式阵列处理机有此要求吗？</a:t>
            </a:r>
          </a:p>
          <a:p>
            <a:pPr marL="363855" indent="-363855"/>
            <a:r>
              <a:rPr lang="en-US" sz="2000" b="1" dirty="0">
                <a:latin typeface="宋体" panose="02010600030101010101" pitchFamily="2" charset="-122"/>
              </a:rPr>
              <a:t>(</a:t>
            </a:r>
            <a:r>
              <a:rPr sz="2000" b="1" dirty="0">
                <a:latin typeface="宋体" panose="02010600030101010101" pitchFamily="2" charset="-122"/>
              </a:rPr>
              <a:t>7</a:t>
            </a:r>
            <a:r>
              <a:rPr lang="en-US" sz="2000" b="1" dirty="0">
                <a:latin typeface="宋体" panose="02010600030101010101" pitchFamily="2" charset="-122"/>
              </a:rPr>
              <a:t>)</a:t>
            </a:r>
            <a:r>
              <a:rPr sz="2000" b="1" dirty="0" err="1">
                <a:latin typeface="宋体" panose="02010600030101010101" pitchFamily="2" charset="-122"/>
              </a:rPr>
              <a:t>并行算法在不同阵列处理机中实现时</a:t>
            </a:r>
            <a:r>
              <a:rPr sz="2000" b="1" dirty="0">
                <a:latin typeface="宋体" panose="02010600030101010101" pitchFamily="2" charset="-122"/>
              </a:rPr>
              <a:t>，</a:t>
            </a:r>
            <a:r>
              <a:rPr lang="zh-CN" altLang="en-US" sz="2000" b="1" dirty="0">
                <a:latin typeface="宋体" panose="02010600030101010101" pitchFamily="2" charset="-122"/>
              </a:rPr>
              <a:t>性能</a:t>
            </a:r>
            <a:r>
              <a:rPr sz="2000" b="1" dirty="0" err="1">
                <a:latin typeface="宋体" panose="02010600030101010101" pitchFamily="2" charset="-122"/>
              </a:rPr>
              <a:t>受哪些因素影响</a:t>
            </a:r>
            <a:r>
              <a:rPr sz="2000" b="1" dirty="0">
                <a:latin typeface="宋体" panose="02010600030101010101" pitchFamily="2" charset="-122"/>
              </a:rPr>
              <a:t>？</a:t>
            </a:r>
          </a:p>
          <a:p>
            <a:pPr marL="363855" indent="-363855"/>
            <a:r>
              <a:rPr lang="en-US" sz="2000" b="1" dirty="0">
                <a:latin typeface="宋体" panose="02010600030101010101" pitchFamily="2" charset="-122"/>
              </a:rPr>
              <a:t>(</a:t>
            </a:r>
            <a:r>
              <a:rPr sz="2000" b="1" dirty="0">
                <a:latin typeface="宋体" panose="02010600030101010101" pitchFamily="2" charset="-122"/>
              </a:rPr>
              <a:t>8</a:t>
            </a:r>
            <a:r>
              <a:rPr lang="en-US" sz="2000" b="1" dirty="0">
                <a:latin typeface="宋体" panose="02010600030101010101" pitchFamily="2" charset="-122"/>
              </a:rPr>
              <a:t>)</a:t>
            </a:r>
            <a:r>
              <a:rPr sz="2000" b="1" dirty="0">
                <a:latin typeface="宋体" panose="02010600030101010101" pitchFamily="2" charset="-122"/>
              </a:rPr>
              <a:t>多媒体SIMD技术如何保持软件兼容性的？实现方法？</a:t>
            </a:r>
          </a:p>
        </p:txBody>
      </p:sp>
      <p:sp>
        <p:nvSpPr>
          <p:cNvPr id="237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1285" y="4358640"/>
            <a:ext cx="8859520" cy="19183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en-US" alt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每</a:t>
            </a:r>
            <a:r>
              <a:rPr sz="1800" b="1" dirty="0" err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个向量OPD的分量基地址，向量长度</a:t>
            </a:r>
            <a:r>
              <a:rPr 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可共用</a:t>
            </a:r>
            <a:r>
              <a:rPr 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sz="1800" b="1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sz="1800" b="1" dirty="0" err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标量REG的数组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＋</a:t>
            </a:r>
            <a:r>
              <a:rPr sz="1800" b="1" dirty="0" err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读地址REG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及</a:t>
            </a:r>
            <a:r>
              <a:rPr sz="1800" b="1" dirty="0" err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写地址REG</a:t>
            </a: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标量功能部件的流水线</a:t>
            </a:r>
            <a:endParaRPr sz="1800" b="1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sz="1800" b="1" dirty="0" err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标量部件</a:t>
            </a:r>
            <a:endParaRPr sz="1800" b="1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sz="1800" b="1" dirty="0" err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网络控制指令、通信指令</a:t>
            </a:r>
            <a:endParaRPr sz="1800" b="1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7</a:t>
            </a:r>
            <a:r>
              <a:rPr 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IN</a:t>
            </a:r>
            <a:r>
              <a:rPr lang="zh-CN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功能</a:t>
            </a:r>
            <a:r>
              <a:rPr lang="en-US" sz="16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sz="1600" b="1" dirty="0" err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决定通信效率</a:t>
            </a:r>
            <a:r>
              <a:rPr lang="en-US" sz="16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sz="1800" b="1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8</a:t>
            </a:r>
            <a:r>
              <a:rPr lang="en-US"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sz="1800" b="1" dirty="0" err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只增加指令，不增加控制</a:t>
            </a:r>
            <a:r>
              <a:rPr sz="1800" b="1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/</a:t>
            </a:r>
            <a:r>
              <a:rPr sz="1800" b="1" dirty="0" err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状态REG；向量总位数固定、同一个部件分段处理</a:t>
            </a:r>
            <a:endParaRPr sz="1800" b="1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92525" y="4987925"/>
            <a:ext cx="4667250" cy="700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sz="1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en-US" sz="1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sz="1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向量长度-1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sz="1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6</a:t>
            </a:r>
            <a:r>
              <a:rPr lang="en-US" sz="1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sz="1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双向互连</a:t>
            </a:r>
            <a:r>
              <a:rPr lang="en-US" sz="1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sz="1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PE-MEM间</a:t>
            </a:r>
            <a:r>
              <a:rPr lang="en-US" sz="1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r>
              <a:rPr sz="1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，无</a:t>
            </a:r>
            <a:r>
              <a:rPr lang="zh-CN" sz="1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要求</a:t>
            </a:r>
            <a:r>
              <a:rPr lang="en-US" altLang="zh-CN" sz="1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sz="1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PE-PE间</a:t>
            </a:r>
            <a:r>
              <a:rPr lang="en-US" sz="18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sz="1800" b="1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24</a:t>
            </a:fld>
            <a:endParaRPr lang="en-US" altLang="zh-CN"/>
          </a:p>
        </p:txBody>
      </p:sp>
      <p:sp>
        <p:nvSpPr>
          <p:cNvPr id="81" name="Text Box 4"/>
          <p:cNvSpPr txBox="1">
            <a:spLocks noChangeArrowheads="1"/>
          </p:cNvSpPr>
          <p:nvPr/>
        </p:nvSpPr>
        <p:spPr bwMode="auto">
          <a:xfrm>
            <a:off x="214282" y="291513"/>
            <a:ext cx="8686800" cy="54775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3855" indent="-363855" algn="ctr">
              <a:lnSpc>
                <a:spcPct val="125000"/>
              </a:lnSpc>
            </a:pPr>
            <a:r>
              <a:rPr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</a:rPr>
              <a:t>第六章课后复习思考题</a:t>
            </a:r>
          </a:p>
          <a:p>
            <a:pPr marL="363855" indent="-363855"/>
            <a:r>
              <a:rPr lang="zh-CN" altLang="en-US" sz="2000" b="1" dirty="0">
                <a:latin typeface="宋体" panose="02010600030101010101" pitchFamily="2" charset="-122"/>
              </a:rPr>
              <a:t>⑴阵列机计算机</a:t>
            </a:r>
            <a:r>
              <a:rPr lang="en-US" altLang="zh-CN" sz="2000" b="1" dirty="0">
                <a:latin typeface="宋体" panose="02010600030101010101" pitchFamily="2" charset="-122"/>
              </a:rPr>
              <a:t>PE</a:t>
            </a:r>
            <a:r>
              <a:rPr lang="zh-CN" altLang="en-US" sz="2000" b="1" dirty="0">
                <a:latin typeface="宋体" panose="02010600030101010101" pitchFamily="2" charset="-122"/>
              </a:rPr>
              <a:t>中的功能部件，可以用于向量处理机吗？为什么？</a:t>
            </a:r>
          </a:p>
          <a:p>
            <a:pPr marL="363855" indent="-363855"/>
            <a:r>
              <a:rPr lang="zh-CN" altLang="en-US" sz="2000" b="1" dirty="0">
                <a:latin typeface="宋体" panose="02010600030101010101" pitchFamily="2" charset="-122"/>
              </a:rPr>
              <a:t>⑵早期的向量机中，向量指令只能在第一个结果分量写入</a:t>
            </a:r>
            <a:r>
              <a:rPr lang="en-US" altLang="zh-CN" sz="2000" b="1" dirty="0">
                <a:latin typeface="宋体" panose="02010600030101010101" pitchFamily="2" charset="-122"/>
              </a:rPr>
              <a:t>VREG</a:t>
            </a:r>
            <a:r>
              <a:rPr lang="zh-CN" altLang="en-US" sz="2000" b="1" dirty="0">
                <a:latin typeface="宋体" panose="02010600030101010101" pitchFamily="2" charset="-122"/>
              </a:rPr>
              <a:t>时链接，是如何实现的？现在的向量机中，只要</a:t>
            </a:r>
            <a:r>
              <a:rPr lang="en-US" altLang="zh-CN" sz="2000" b="1" dirty="0">
                <a:latin typeface="宋体" panose="02010600030101010101" pitchFamily="2" charset="-122"/>
              </a:rPr>
              <a:t>VREG</a:t>
            </a:r>
            <a:r>
              <a:rPr lang="zh-CN" altLang="en-US" sz="2000" b="1" dirty="0">
                <a:latin typeface="宋体" panose="02010600030101010101" pitchFamily="2" charset="-122"/>
              </a:rPr>
              <a:t>的分量可用，即可启动下条指令，</a:t>
            </a:r>
            <a:r>
              <a:rPr lang="en-US" altLang="zh-CN" sz="2000" b="1" dirty="0">
                <a:latin typeface="宋体" panose="02010600030101010101" pitchFamily="2" charset="-122"/>
              </a:rPr>
              <a:t>VREG</a:t>
            </a:r>
            <a:r>
              <a:rPr lang="zh-CN" altLang="en-US" sz="2000" b="1" dirty="0">
                <a:latin typeface="宋体" panose="02010600030101010101" pitchFamily="2" charset="-122"/>
              </a:rPr>
              <a:t>内部要做哪些改进即可实现？</a:t>
            </a:r>
          </a:p>
          <a:p>
            <a:pPr marL="363855" indent="-363855"/>
            <a:r>
              <a:rPr lang="zh-CN" altLang="en-US" sz="2000" b="1" dirty="0">
                <a:latin typeface="宋体" panose="02010600030101010101" pitchFamily="2" charset="-122"/>
              </a:rPr>
              <a:t>⑶设计一个采用加、乘和通信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数据寻径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操作，实现</a:t>
            </a:r>
            <a:r>
              <a:rPr lang="en-US" altLang="zh-CN" sz="2000" b="1" dirty="0">
                <a:latin typeface="宋体" panose="02010600030101010101" pitchFamily="2" charset="-122"/>
              </a:rPr>
              <a:t>S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A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1</a:t>
            </a:r>
            <a:r>
              <a:rPr lang="en-US" altLang="zh-CN" sz="2000" b="1" dirty="0">
                <a:latin typeface="宋体" panose="02010600030101010101" pitchFamily="2" charset="-122"/>
              </a:rPr>
              <a:t>+…+A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32</a:t>
            </a:r>
            <a:r>
              <a:rPr lang="zh-CN" altLang="en-US" sz="2000" b="1" dirty="0">
                <a:latin typeface="宋体" panose="02010600030101010101" pitchFamily="2" charset="-122"/>
              </a:rPr>
              <a:t>*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32</a:t>
            </a:r>
            <a:r>
              <a:rPr lang="zh-CN" altLang="en-US" sz="2000" b="1" dirty="0">
                <a:latin typeface="宋体" panose="02010600030101010101" pitchFamily="2" charset="-122"/>
              </a:rPr>
              <a:t>的算法</a:t>
            </a:r>
            <a:r>
              <a:rPr lang="en-US" altLang="zh-CN" sz="2000" b="1" dirty="0">
                <a:latin typeface="宋体" panose="02010600030101010101" pitchFamily="2" charset="-122"/>
              </a:rPr>
              <a:t>,</a:t>
            </a:r>
            <a:r>
              <a:rPr lang="zh-CN" altLang="en-US" sz="2000" b="1" dirty="0">
                <a:latin typeface="宋体" panose="02010600030101010101" pitchFamily="2" charset="-122"/>
              </a:rPr>
              <a:t>要求在下列</a:t>
            </a:r>
            <a:r>
              <a:rPr lang="en-US" altLang="zh-CN" sz="2000" b="1" dirty="0"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</a:rPr>
              <a:t>种计算机中所用时间最短，并写出所用时间。假设加法、乘法时延分别为</a:t>
            </a:r>
            <a:r>
              <a:rPr lang="en-US" altLang="zh-CN" sz="2000" b="1" dirty="0">
                <a:latin typeface="宋体" panose="02010600030101010101" pitchFamily="2" charset="-122"/>
              </a:rPr>
              <a:t>2Tc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4Tc</a:t>
            </a:r>
            <a:r>
              <a:rPr lang="zh-CN" altLang="en-US" sz="2000" b="1" dirty="0">
                <a:latin typeface="宋体" panose="02010600030101010101" pitchFamily="2" charset="-122"/>
              </a:rPr>
              <a:t>，忽略取指令、取操作数、译码的时延，所有的指令和数据均已装入相关的</a:t>
            </a:r>
            <a:r>
              <a:rPr lang="en-US" altLang="zh-CN" sz="2000" b="1" dirty="0">
                <a:latin typeface="宋体" panose="02010600030101010101" pitchFamily="2" charset="-122"/>
              </a:rPr>
              <a:t>PE</a:t>
            </a:r>
            <a:r>
              <a:rPr lang="zh-CN" altLang="en-US" sz="2000" b="1" dirty="0">
                <a:latin typeface="宋体" panose="02010600030101010101" pitchFamily="2" charset="-122"/>
              </a:rPr>
              <a:t>。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690880" indent="-690880"/>
            <a:r>
              <a:rPr lang="en-US" altLang="zh-CN" sz="2000" b="1" dirty="0">
                <a:latin typeface="宋体" panose="02010600030101010101" pitchFamily="2" charset="-122"/>
              </a:rPr>
              <a:t>   a)</a:t>
            </a:r>
            <a:r>
              <a:rPr lang="zh-CN" altLang="en-US" sz="2000" b="1" dirty="0">
                <a:latin typeface="宋体" panose="02010600030101010101" pitchFamily="2" charset="-122"/>
              </a:rPr>
              <a:t>串行计算机，</a:t>
            </a:r>
            <a:r>
              <a:rPr lang="en-US" altLang="zh-CN" sz="2000" b="1" dirty="0">
                <a:latin typeface="宋体" panose="02010600030101010101" pitchFamily="2" charset="-122"/>
              </a:rPr>
              <a:t>PE</a:t>
            </a:r>
            <a:r>
              <a:rPr lang="zh-CN" altLang="en-US" sz="2000" b="1" dirty="0">
                <a:latin typeface="宋体" panose="02010600030101010101" pitchFamily="2" charset="-122"/>
              </a:rPr>
              <a:t>中有一个加法器和乘法器，加法和乘法需分时实现。该计算机中，无需通信操作。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662940" indent="-662940"/>
            <a:r>
              <a:rPr lang="en-US" altLang="zh-CN" sz="2000" b="1" dirty="0">
                <a:latin typeface="宋体" panose="02010600030101010101" pitchFamily="2" charset="-122"/>
              </a:rPr>
              <a:t>   b)</a:t>
            </a:r>
            <a:r>
              <a:rPr lang="zh-CN" altLang="en-US" sz="2000" b="1" dirty="0">
                <a:latin typeface="宋体" panose="02010600030101010101" pitchFamily="2" charset="-122"/>
              </a:rPr>
              <a:t>有</a:t>
            </a:r>
            <a:r>
              <a:rPr lang="en-US" altLang="zh-CN" sz="2000" b="1" dirty="0">
                <a:latin typeface="宋体" panose="02010600030101010101" pitchFamily="2" charset="-122"/>
              </a:rPr>
              <a:t>8</a:t>
            </a:r>
            <a:r>
              <a:rPr lang="zh-CN" altLang="en-US" sz="2000" b="1" dirty="0">
                <a:latin typeface="宋体" panose="02010600030101010101" pitchFamily="2" charset="-122"/>
              </a:rPr>
              <a:t>个</a:t>
            </a:r>
            <a:r>
              <a:rPr lang="en-US" altLang="zh-CN" sz="2000" b="1" dirty="0">
                <a:latin typeface="宋体" panose="02010600030101010101" pitchFamily="2" charset="-122"/>
              </a:rPr>
              <a:t>PE(PE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0</a:t>
            </a:r>
            <a:r>
              <a:rPr lang="zh-CN" altLang="en-US" sz="2000" b="1" dirty="0">
                <a:latin typeface="宋体" panose="02010600030101010101" pitchFamily="2" charset="-122"/>
              </a:rPr>
              <a:t>～</a:t>
            </a:r>
            <a:r>
              <a:rPr lang="en-US" altLang="zh-CN" sz="2000" b="1" dirty="0">
                <a:latin typeface="宋体" panose="02010600030101010101" pitchFamily="2" charset="-122"/>
              </a:rPr>
              <a:t>PE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7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的阵列计算机，</a:t>
            </a:r>
            <a:r>
              <a:rPr lang="en-US" altLang="zh-CN" sz="2000" b="1" dirty="0">
                <a:latin typeface="宋体" panose="02010600030101010101" pitchFamily="2" charset="-122"/>
              </a:rPr>
              <a:t>PE</a:t>
            </a:r>
            <a:r>
              <a:rPr lang="zh-CN" altLang="en-US" sz="2000" b="1" dirty="0">
                <a:latin typeface="宋体" panose="02010600030101010101" pitchFamily="2" charset="-122"/>
              </a:rPr>
              <a:t>采用双向环结构互连。每个</a:t>
            </a:r>
            <a:r>
              <a:rPr lang="en-US" altLang="zh-CN" sz="2000" b="1" dirty="0">
                <a:latin typeface="宋体" panose="02010600030101010101" pitchFamily="2" charset="-122"/>
              </a:rPr>
              <a:t>PE</a:t>
            </a:r>
            <a:r>
              <a:rPr lang="zh-CN" altLang="en-US" sz="2000" b="1" dirty="0">
                <a:latin typeface="宋体" panose="02010600030101010101" pitchFamily="2" charset="-122"/>
              </a:rPr>
              <a:t>与相邻</a:t>
            </a:r>
            <a:r>
              <a:rPr lang="en-US" altLang="zh-CN" sz="2000" b="1" dirty="0">
                <a:latin typeface="宋体" panose="02010600030101010101" pitchFamily="2" charset="-122"/>
              </a:rPr>
              <a:t>PE</a:t>
            </a:r>
            <a:r>
              <a:rPr lang="zh-CN" altLang="en-US" sz="2000" b="1" dirty="0">
                <a:latin typeface="宋体" panose="02010600030101010101" pitchFamily="2" charset="-122"/>
              </a:rPr>
              <a:t>通信的时延为</a:t>
            </a:r>
            <a:r>
              <a:rPr lang="en-US" altLang="zh-CN" sz="2000" b="1" dirty="0">
                <a:latin typeface="宋体" panose="02010600030101010101" pitchFamily="2" charset="-122"/>
              </a:rPr>
              <a:t>1Tc</a:t>
            </a:r>
            <a:r>
              <a:rPr lang="zh-CN" altLang="en-US" sz="2000" b="1" dirty="0">
                <a:latin typeface="宋体" panose="02010600030101010101" pitchFamily="2" charset="-122"/>
              </a:rPr>
              <a:t>。操作数</a:t>
            </a:r>
            <a:r>
              <a:rPr lang="en-US" altLang="zh-CN" sz="2000" b="1" dirty="0">
                <a:latin typeface="宋体" panose="02010600030101010101" pitchFamily="2" charset="-122"/>
              </a:rPr>
              <a:t>A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i</a:t>
            </a:r>
            <a:r>
              <a:rPr lang="zh-CN" altLang="en-US" sz="2000" b="1" dirty="0">
                <a:latin typeface="宋体" panose="02010600030101010101" pitchFamily="2" charset="-122"/>
              </a:rPr>
              <a:t>和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i</a:t>
            </a:r>
            <a:r>
              <a:rPr lang="zh-CN" altLang="en-US" sz="2000" b="1" dirty="0">
                <a:latin typeface="宋体" panose="02010600030101010101" pitchFamily="2" charset="-122"/>
              </a:rPr>
              <a:t>最初存放在</a:t>
            </a:r>
            <a:r>
              <a:rPr lang="en-US" altLang="zh-CN" sz="2000" b="1" dirty="0" err="1">
                <a:latin typeface="宋体" panose="02010600030101010101" pitchFamily="2" charset="-122"/>
              </a:rPr>
              <a:t>PE</a:t>
            </a:r>
            <a:r>
              <a:rPr lang="en-US" altLang="zh-CN" sz="2000" b="1" baseline="-18000" dirty="0" err="1">
                <a:latin typeface="宋体" panose="02010600030101010101" pitchFamily="2" charset="-122"/>
              </a:rPr>
              <a:t>i</a:t>
            </a:r>
            <a:r>
              <a:rPr lang="en-US" altLang="zh-CN" sz="2000" b="1" baseline="-18000" dirty="0">
                <a:latin typeface="宋体" panose="02010600030101010101" pitchFamily="2" charset="-122"/>
              </a:rPr>
              <a:t> mod 8</a:t>
            </a:r>
            <a:r>
              <a:rPr lang="zh-CN" altLang="en-US" sz="2000" b="1" dirty="0">
                <a:latin typeface="宋体" panose="02010600030101010101" pitchFamily="2" charset="-122"/>
              </a:rPr>
              <a:t>中，</a:t>
            </a:r>
            <a:r>
              <a:rPr lang="en-US" altLang="zh-CN" sz="2000" b="1" dirty="0">
                <a:latin typeface="宋体" panose="02010600030101010101" pitchFamily="2" charset="-122"/>
              </a:rPr>
              <a:t>PE</a:t>
            </a:r>
            <a:r>
              <a:rPr lang="zh-CN" altLang="en-US" sz="2000" b="1" dirty="0">
                <a:latin typeface="宋体" panose="02010600030101010101" pitchFamily="2" charset="-122"/>
              </a:rPr>
              <a:t>中的加法和乘法需分时实现。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363855" indent="-363855"/>
            <a:r>
              <a:rPr lang="en-US" altLang="zh-CN" sz="2000" b="1" dirty="0">
                <a:latin typeface="宋体" panose="02010600030101010101" pitchFamily="2" charset="-122"/>
              </a:rPr>
              <a:t>⑷</a:t>
            </a:r>
            <a:r>
              <a:rPr lang="zh-CN" altLang="en-US" sz="2000" b="1" dirty="0">
                <a:latin typeface="宋体" panose="02010600030101010101" pitchFamily="2" charset="-122"/>
              </a:rPr>
              <a:t>为了支持</a:t>
            </a:r>
            <a:r>
              <a:rPr lang="en-US" altLang="zh-CN" sz="2000" b="1" dirty="0">
                <a:latin typeface="宋体" panose="02010600030101010101" pitchFamily="2" charset="-122"/>
              </a:rPr>
              <a:t>MMX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宋体" panose="02010600030101010101" pitchFamily="2" charset="-122"/>
              </a:rPr>
              <a:t>x86</a:t>
            </a:r>
            <a:r>
              <a:rPr lang="zh-CN" altLang="en-US" sz="2000" b="1" dirty="0">
                <a:latin typeface="宋体" panose="02010600030101010101" pitchFamily="2" charset="-122"/>
              </a:rPr>
              <a:t>的</a:t>
            </a:r>
            <a:r>
              <a:rPr lang="en-US" altLang="zh-CN" sz="2000" b="1" dirty="0">
                <a:latin typeface="宋体" panose="02010600030101010101" pitchFamily="2" charset="-122"/>
              </a:rPr>
              <a:t>ISA</a:t>
            </a:r>
            <a:r>
              <a:rPr lang="zh-CN" altLang="en-US" sz="2000" b="1" dirty="0">
                <a:latin typeface="宋体" panose="02010600030101010101" pitchFamily="2" charset="-122"/>
              </a:rPr>
              <a:t>做了哪些扩展？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363855" indent="-363855"/>
            <a:r>
              <a:rPr lang="zh-CN" altLang="en-US" sz="2000" b="1" dirty="0">
                <a:latin typeface="宋体" panose="02010600030101010101" pitchFamily="2" charset="-122"/>
              </a:rPr>
              <a:t>⑸</a:t>
            </a:r>
            <a:r>
              <a:rPr lang="en-US" altLang="zh-CN" sz="2000" b="1" dirty="0">
                <a:latin typeface="宋体" panose="02010600030101010101" pitchFamily="2" charset="-122"/>
              </a:rPr>
              <a:t>GPU</a:t>
            </a:r>
            <a:r>
              <a:rPr lang="zh-CN" altLang="en-US" sz="2000" b="1" dirty="0">
                <a:latin typeface="宋体" panose="02010600030101010101" pitchFamily="2" charset="-122"/>
              </a:rPr>
              <a:t>实现数据并行的机理是什么？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363855" indent="-363855"/>
            <a:r>
              <a:rPr lang="zh-CN" altLang="en-US" sz="2000" b="1" dirty="0">
                <a:latin typeface="宋体" panose="02010600030101010101" pitchFamily="2" charset="-122"/>
              </a:rPr>
              <a:t>⑹</a:t>
            </a:r>
            <a:r>
              <a:rPr lang="en-US" altLang="zh-CN" sz="2000" b="1" dirty="0">
                <a:latin typeface="宋体" panose="02010600030101010101" pitchFamily="2" charset="-122"/>
              </a:rPr>
              <a:t>CUDA</a:t>
            </a:r>
            <a:r>
              <a:rPr lang="zh-CN" altLang="en-US" sz="2000" b="1" dirty="0">
                <a:latin typeface="宋体" panose="02010600030101010101" pitchFamily="2" charset="-122"/>
              </a:rPr>
              <a:t>的线程间通信，什么情况下涉及局部</a:t>
            </a:r>
            <a:r>
              <a:rPr lang="en-US" altLang="zh-CN" sz="2000" b="1" dirty="0">
                <a:latin typeface="宋体" panose="02010600030101010101" pitchFamily="2" charset="-122"/>
              </a:rPr>
              <a:t>MEM</a:t>
            </a:r>
            <a:r>
              <a:rPr lang="zh-CN" altLang="en-US" sz="2000" b="1" dirty="0">
                <a:latin typeface="宋体" panose="02010600030101010101" pitchFamily="2" charset="-122"/>
              </a:rPr>
              <a:t>？什么情况下涉及</a:t>
            </a:r>
            <a:r>
              <a:rPr lang="en-US" altLang="zh-CN" sz="2000" b="1" dirty="0">
                <a:latin typeface="宋体" panose="02010600030101010101" pitchFamily="2" charset="-122"/>
              </a:rPr>
              <a:t>GPU MEM</a:t>
            </a:r>
            <a:r>
              <a:rPr lang="zh-CN" altLang="en-US" sz="2000" b="1" dirty="0">
                <a:latin typeface="宋体" panose="02010600030101010101" pitchFamily="2" charset="-122"/>
              </a:rPr>
              <a:t>？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1763688" y="2564904"/>
            <a:ext cx="7128792" cy="37856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/>
              <a:t>每次处理完一个目标分量   </a:t>
            </a:r>
            <a:r>
              <a:rPr lang="zh-CN" altLang="en-US" sz="2000" b="1" dirty="0"/>
              <a:t>如</a:t>
            </a:r>
            <a:r>
              <a:rPr lang="en-US" altLang="zh-CN" sz="2000" b="1" dirty="0">
                <a:latin typeface="+mn-ea"/>
                <a:ea typeface="+mn-ea"/>
              </a:rPr>
              <a:t>{</a:t>
            </a:r>
            <a:r>
              <a:rPr lang="en-US" altLang="zh-CN" sz="2000" b="1" dirty="0" err="1">
                <a:latin typeface="+mn-ea"/>
              </a:rPr>
              <a:t>e</a:t>
            </a:r>
            <a:r>
              <a:rPr lang="en-US" altLang="zh-CN" sz="2000" b="1" baseline="-18000" dirty="0" err="1">
                <a:latin typeface="+mn-ea"/>
              </a:rPr>
              <a:t>i</a:t>
            </a:r>
            <a:r>
              <a:rPr lang="zh-CN" altLang="en-US" sz="2000" b="1" dirty="0">
                <a:latin typeface="+mn-ea"/>
              </a:rPr>
              <a:t>＝</a:t>
            </a:r>
            <a:r>
              <a:rPr lang="en-US" altLang="zh-CN" sz="2000" b="1" dirty="0">
                <a:latin typeface="+mn-ea"/>
              </a:rPr>
              <a:t>b</a:t>
            </a:r>
            <a:r>
              <a:rPr lang="en-US" altLang="zh-CN" sz="2000" b="1" baseline="-18000" dirty="0">
                <a:latin typeface="+mn-ea"/>
              </a:rPr>
              <a:t>i</a:t>
            </a:r>
            <a:r>
              <a:rPr lang="zh-CN" altLang="en-US" sz="2000" b="1" dirty="0">
                <a:latin typeface="+mn-ea"/>
              </a:rPr>
              <a:t>＋</a:t>
            </a:r>
            <a:r>
              <a:rPr lang="en-US" altLang="zh-CN" sz="2000" b="1" dirty="0">
                <a:latin typeface="+mn-ea"/>
              </a:rPr>
              <a:t>c</a:t>
            </a:r>
            <a:r>
              <a:rPr lang="en-US" altLang="zh-CN" sz="2000" b="1" baseline="-18000" dirty="0">
                <a:latin typeface="+mn-ea"/>
              </a:rPr>
              <a:t>i</a:t>
            </a:r>
            <a:r>
              <a:rPr lang="zh-CN" altLang="en-US" sz="2000" b="1" dirty="0">
                <a:latin typeface="+mn-ea"/>
              </a:rPr>
              <a:t>，</a:t>
            </a:r>
            <a:r>
              <a:rPr lang="en-US" altLang="zh-CN" sz="2000" b="1" dirty="0">
                <a:latin typeface="+mn-ea"/>
              </a:rPr>
              <a:t>d</a:t>
            </a:r>
            <a:r>
              <a:rPr lang="en-US" altLang="zh-CN" sz="2000" b="1" baseline="-18000" dirty="0">
                <a:latin typeface="+mn-ea"/>
              </a:rPr>
              <a:t>i</a:t>
            </a:r>
            <a:r>
              <a:rPr lang="zh-CN" altLang="en-US" sz="2000" b="1" dirty="0">
                <a:latin typeface="+mn-ea"/>
              </a:rPr>
              <a:t>＝</a:t>
            </a:r>
            <a:r>
              <a:rPr lang="en-US" altLang="zh-CN" sz="2000" b="1" dirty="0" err="1">
                <a:latin typeface="+mn-ea"/>
              </a:rPr>
              <a:t>a</a:t>
            </a:r>
            <a:r>
              <a:rPr lang="en-US" altLang="zh-CN" sz="2000" b="1" baseline="-18000" dirty="0" err="1">
                <a:latin typeface="+mn-ea"/>
              </a:rPr>
              <a:t>i</a:t>
            </a:r>
            <a:r>
              <a:rPr lang="en-US" altLang="zh-CN" sz="2000" b="1" dirty="0" err="1">
                <a:latin typeface="+mn-ea"/>
              </a:rPr>
              <a:t>×e</a:t>
            </a:r>
            <a:r>
              <a:rPr lang="en-US" altLang="zh-CN" sz="2000" b="1" baseline="-18000" dirty="0" err="1">
                <a:latin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}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有</a:t>
            </a:r>
            <a:r>
              <a:rPr lang="en-US" altLang="zh-CN" sz="2400" b="1" dirty="0">
                <a:latin typeface="宋体" panose="02010600030101010101" pitchFamily="2" charset="-12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</a:rPr>
              <a:t>次</a:t>
            </a:r>
            <a:r>
              <a:rPr lang="en-US" altLang="zh-CN" sz="2400" b="1" dirty="0">
                <a:latin typeface="宋体" panose="02010600030101010101" pitchFamily="2" charset="-122"/>
              </a:rPr>
              <a:t>RAW</a:t>
            </a:r>
            <a:r>
              <a:rPr lang="zh-CN" altLang="en-US" sz="2400" b="1" dirty="0">
                <a:latin typeface="宋体" panose="02010600030101010101" pitchFamily="2" charset="-122"/>
              </a:rPr>
              <a:t>冒险、</a:t>
            </a:r>
            <a:r>
              <a:rPr lang="en-US" altLang="zh-CN" sz="2400" b="1" dirty="0">
                <a:latin typeface="宋体" panose="02010600030101010101" pitchFamily="2" charset="-122"/>
              </a:rPr>
              <a:t>2N</a:t>
            </a:r>
            <a:r>
              <a:rPr lang="zh-CN" altLang="en-US" sz="2400" b="1" dirty="0">
                <a:latin typeface="宋体" panose="02010600030101010101" pitchFamily="2" charset="-122"/>
              </a:rPr>
              <a:t>次功能切换，</a:t>
            </a:r>
            <a:r>
              <a:rPr lang="zh-CN" altLang="en-US" sz="2400" b="1" u="sng" dirty="0">
                <a:latin typeface="宋体" panose="02010600030101010101" pitchFamily="2" charset="-122"/>
              </a:rPr>
              <a:t>不适于</a:t>
            </a:r>
            <a:r>
              <a:rPr lang="zh-CN" altLang="en-US" sz="2400" b="1" dirty="0">
                <a:latin typeface="宋体" panose="02010600030101010101" pitchFamily="2" charset="-122"/>
              </a:rPr>
              <a:t>向量处理机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/>
              <a:t>优先处理完一个子操作   </a:t>
            </a:r>
            <a:r>
              <a:rPr lang="zh-CN" altLang="en-US" sz="2000" b="1" dirty="0"/>
              <a:t>如</a:t>
            </a:r>
            <a:r>
              <a:rPr lang="en-US" altLang="zh-CN" sz="2000" b="1" dirty="0">
                <a:latin typeface="+mn-ea"/>
              </a:rPr>
              <a:t>E</a:t>
            </a:r>
            <a:r>
              <a:rPr lang="zh-CN" altLang="en-US" sz="2000" b="1" dirty="0">
                <a:latin typeface="+mn-ea"/>
              </a:rPr>
              <a:t>＝</a:t>
            </a:r>
            <a:r>
              <a:rPr lang="en-US" altLang="zh-CN" sz="2000" b="1" dirty="0">
                <a:latin typeface="+mn-ea"/>
              </a:rPr>
              <a:t>B</a:t>
            </a:r>
            <a:r>
              <a:rPr lang="zh-CN" altLang="en-US" sz="2000" b="1" dirty="0">
                <a:latin typeface="+mn-ea"/>
              </a:rPr>
              <a:t>＋</a:t>
            </a:r>
            <a:r>
              <a:rPr lang="en-US" altLang="zh-CN" sz="2000" b="1" dirty="0">
                <a:latin typeface="+mn-ea"/>
              </a:rPr>
              <a:t>C</a:t>
            </a:r>
            <a:r>
              <a:rPr lang="zh-CN" altLang="en-US" sz="2000" b="1" dirty="0">
                <a:latin typeface="+mn-ea"/>
              </a:rPr>
              <a:t>、</a:t>
            </a:r>
            <a:r>
              <a:rPr lang="en-US" altLang="zh-CN" sz="2000" b="1" dirty="0">
                <a:latin typeface="+mn-ea"/>
              </a:rPr>
              <a:t>D</a:t>
            </a:r>
            <a:r>
              <a:rPr lang="zh-CN" altLang="en-US" sz="2000" b="1" dirty="0">
                <a:latin typeface="+mn-ea"/>
              </a:rPr>
              <a:t>＝</a:t>
            </a:r>
            <a:r>
              <a:rPr lang="en-US" altLang="zh-CN" sz="2000" b="1" dirty="0">
                <a:latin typeface="+mn-ea"/>
              </a:rPr>
              <a:t>A×E</a:t>
            </a:r>
            <a:endParaRPr lang="zh-CN" altLang="en-US" sz="2400" b="1" dirty="0"/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有</a:t>
            </a:r>
            <a:r>
              <a:rPr lang="en-US" altLang="zh-CN" sz="2400" b="1" dirty="0"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次</a:t>
            </a:r>
            <a:r>
              <a:rPr lang="en-US" altLang="zh-CN" sz="2400" b="1" dirty="0">
                <a:latin typeface="宋体" panose="02010600030101010101" pitchFamily="2" charset="-122"/>
              </a:rPr>
              <a:t>RAW</a:t>
            </a:r>
            <a:r>
              <a:rPr lang="zh-CN" altLang="en-US" sz="2400" b="1" dirty="0">
                <a:latin typeface="宋体" panose="02010600030101010101" pitchFamily="2" charset="-122"/>
              </a:rPr>
              <a:t>冒险、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次功能变换，</a:t>
            </a:r>
            <a:r>
              <a:rPr lang="zh-CN" altLang="en-US" sz="2400" b="1" u="sng" dirty="0">
                <a:latin typeface="宋体" panose="02010600030101010101" pitchFamily="2" charset="-122"/>
              </a:rPr>
              <a:t>适于</a:t>
            </a:r>
            <a:r>
              <a:rPr lang="zh-CN" altLang="en-US" sz="2400" b="1" dirty="0">
                <a:latin typeface="宋体" panose="02010600030101010101" pitchFamily="2" charset="-122"/>
              </a:rPr>
              <a:t>向量处理机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spc="-50" dirty="0">
                <a:latin typeface="宋体" panose="02010600030101010101" pitchFamily="2" charset="-122"/>
              </a:rPr>
              <a:t>对向量分组</a:t>
            </a:r>
            <a:r>
              <a:rPr lang="en-US" altLang="zh-CN" sz="2000" b="1" spc="-50" dirty="0">
                <a:latin typeface="宋体" panose="02010600030101010101" pitchFamily="2" charset="-122"/>
              </a:rPr>
              <a:t>(N/n</a:t>
            </a:r>
            <a:r>
              <a:rPr lang="zh-CN" altLang="en-US" sz="2000" b="1" spc="-50" dirty="0">
                <a:latin typeface="宋体" panose="02010600030101010101" pitchFamily="2" charset="-122"/>
              </a:rPr>
              <a:t>个组</a:t>
            </a:r>
            <a:r>
              <a:rPr lang="en-US" altLang="zh-CN" sz="2000" b="1" spc="-50" dirty="0">
                <a:latin typeface="宋体" panose="02010600030101010101" pitchFamily="2" charset="-122"/>
              </a:rPr>
              <a:t>)</a:t>
            </a:r>
            <a:r>
              <a:rPr lang="zh-CN" altLang="en-US" sz="2400" b="1" spc="-50" dirty="0">
                <a:latin typeface="宋体" panose="02010600030101010101" pitchFamily="2" charset="-122"/>
              </a:rPr>
              <a:t>，</a:t>
            </a:r>
            <a:r>
              <a:rPr lang="zh-CN" altLang="en-US" sz="2400" b="1" u="sng" spc="-50" dirty="0">
                <a:latin typeface="宋体" panose="02010600030101010101" pitchFamily="2" charset="-122"/>
              </a:rPr>
              <a:t>组内纵向</a:t>
            </a:r>
            <a:r>
              <a:rPr lang="zh-CN" altLang="en-US" sz="2400" b="1" spc="-50" dirty="0">
                <a:latin typeface="宋体" panose="02010600030101010101" pitchFamily="2" charset="-122"/>
              </a:rPr>
              <a:t>处理、</a:t>
            </a:r>
            <a:r>
              <a:rPr lang="zh-CN" altLang="en-US" sz="2400" b="1" u="sng" spc="-50" dirty="0">
                <a:latin typeface="宋体" panose="02010600030101010101" pitchFamily="2" charset="-122"/>
              </a:rPr>
              <a:t>组间横向</a:t>
            </a:r>
            <a:r>
              <a:rPr lang="zh-CN" altLang="en-US" sz="2400" b="1" spc="-50" dirty="0">
                <a:latin typeface="宋体" panose="02010600030101010101" pitchFamily="2" charset="-122"/>
              </a:rPr>
              <a:t>处理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有</a:t>
            </a:r>
            <a:r>
              <a:rPr lang="en-US" altLang="zh-CN" sz="2400" b="1" dirty="0"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次</a:t>
            </a:r>
            <a:r>
              <a:rPr lang="en-US" altLang="zh-CN" sz="2400" b="1" dirty="0">
                <a:latin typeface="宋体" panose="02010600030101010101" pitchFamily="2" charset="-122"/>
              </a:rPr>
              <a:t>RAW</a:t>
            </a:r>
            <a:r>
              <a:rPr lang="zh-CN" altLang="en-US" sz="2400" b="1" dirty="0">
                <a:latin typeface="宋体" panose="02010600030101010101" pitchFamily="2" charset="-122"/>
              </a:rPr>
              <a:t>冒险、</a:t>
            </a:r>
            <a:r>
              <a:rPr lang="en-US" altLang="zh-CN" sz="2400" b="1" dirty="0">
                <a:latin typeface="宋体" panose="02010600030101010101" pitchFamily="2" charset="-122"/>
              </a:rPr>
              <a:t>2N/n</a:t>
            </a:r>
            <a:r>
              <a:rPr lang="zh-CN" altLang="en-US" sz="2400" b="1" dirty="0">
                <a:latin typeface="宋体" panose="02010600030101010101" pitchFamily="2" charset="-122"/>
              </a:rPr>
              <a:t>次功能变换，</a:t>
            </a:r>
            <a:r>
              <a:rPr lang="zh-CN" altLang="en-US" sz="2400" b="1" u="sng" dirty="0">
                <a:latin typeface="宋体" panose="02010600030101010101" pitchFamily="2" charset="-122"/>
              </a:rPr>
              <a:t>适于</a:t>
            </a:r>
            <a:r>
              <a:rPr lang="zh-CN" altLang="en-US" sz="2400" b="1" dirty="0">
                <a:latin typeface="宋体" panose="02010600030101010101" pitchFamily="2" charset="-122"/>
              </a:rPr>
              <a:t>向量处理机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79512" y="2115864"/>
            <a:ext cx="2880320" cy="41934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*横向处理方式：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方法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400" b="1" dirty="0"/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特点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 *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纵向处理方式：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方法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特点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 *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纵横处理方式：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方法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spcBef>
                <a:spcPts val="3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特点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—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995386" y="313492"/>
            <a:ext cx="69342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节  向量处理机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1" y="1268760"/>
            <a:ext cx="8785225" cy="46037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一、向量处理机的向量处理方式</a:t>
            </a:r>
            <a:r>
              <a:rPr lang="en-US" altLang="zh-CN" sz="2400" dirty="0"/>
              <a:t>   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800" u="sng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流水方式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处理各分量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12" name="Text Box 526"/>
          <p:cNvSpPr txBox="1">
            <a:spLocks noChangeArrowheads="1"/>
          </p:cNvSpPr>
          <p:nvPr/>
        </p:nvSpPr>
        <p:spPr bwMode="auto">
          <a:xfrm>
            <a:off x="179512" y="837873"/>
            <a:ext cx="87852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000" b="1" dirty="0">
                <a:solidFill>
                  <a:schemeClr val="tx1"/>
                </a:solidFill>
              </a:rPr>
              <a:t>向量处理方式，处理机结构，提高性能的技术</a:t>
            </a:r>
            <a:endParaRPr lang="en-US" altLang="zh-CN" sz="2000" b="1" u="none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79512" y="1772816"/>
            <a:ext cx="8786874" cy="4431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    示例：</a:t>
            </a:r>
            <a:r>
              <a:rPr lang="en-US" altLang="zh-CN" sz="2000" b="1" dirty="0">
                <a:latin typeface="宋体" panose="02010600030101010101" pitchFamily="2" charset="-122"/>
              </a:rPr>
              <a:t>D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A×(B</a:t>
            </a:r>
            <a:r>
              <a:rPr lang="zh-CN" altLang="en-US" sz="2000" b="1" dirty="0">
                <a:latin typeface="宋体" panose="02010600030101010101" pitchFamily="2" charset="-122"/>
              </a:rPr>
              <a:t>＋</a:t>
            </a:r>
            <a:r>
              <a:rPr lang="en-US" altLang="zh-CN" sz="2000" b="1" dirty="0">
                <a:latin typeface="宋体" panose="02010600030101010101" pitchFamily="2" charset="-122"/>
              </a:rPr>
              <a:t>C)</a:t>
            </a:r>
            <a:r>
              <a:rPr lang="zh-CN" altLang="en-US" sz="2000" b="1" dirty="0">
                <a:latin typeface="宋体" panose="02010600030101010101" pitchFamily="2" charset="-122"/>
              </a:rPr>
              <a:t>，向量长度为</a:t>
            </a:r>
            <a:r>
              <a:rPr lang="en-US" altLang="zh-CN" sz="2000" b="1" dirty="0">
                <a:latin typeface="宋体" panose="02010600030101010101" pitchFamily="2" charset="-122"/>
              </a:rPr>
              <a:t>N</a:t>
            </a:r>
            <a:r>
              <a:rPr lang="zh-CN" altLang="en-US" sz="2000" b="1" dirty="0">
                <a:latin typeface="宋体" panose="02010600030101010101" pitchFamily="2" charset="-122"/>
              </a:rPr>
              <a:t>，分量操作以</a:t>
            </a:r>
            <a:r>
              <a:rPr lang="zh-CN" altLang="en-US" sz="20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流水方式</a:t>
            </a:r>
            <a:r>
              <a:rPr lang="zh-CN" altLang="en-US" sz="2000" b="1" dirty="0">
                <a:latin typeface="宋体" panose="02010600030101010101" pitchFamily="2" charset="-122"/>
              </a:rPr>
              <a:t>实现</a:t>
            </a:r>
            <a:endParaRPr lang="en-US" altLang="zh-CN" sz="2000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15" name="线形标注 2 14"/>
          <p:cNvSpPr/>
          <p:nvPr/>
        </p:nvSpPr>
        <p:spPr bwMode="auto">
          <a:xfrm>
            <a:off x="4499992" y="3717032"/>
            <a:ext cx="3528000" cy="252000"/>
          </a:xfrm>
          <a:prstGeom prst="borderCallout2">
            <a:avLst>
              <a:gd name="adj1" fmla="val 47821"/>
              <a:gd name="adj2" fmla="val 339"/>
              <a:gd name="adj3" fmla="val 47223"/>
              <a:gd name="adj4" fmla="val -7822"/>
              <a:gd name="adj5" fmla="val 143668"/>
              <a:gd name="adj6" fmla="val -1465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zh-CN" altLang="en-US" sz="1600" b="1" dirty="0">
                <a:latin typeface="+mn-ea"/>
                <a:ea typeface="+mn-ea"/>
              </a:rPr>
              <a:t>向量应放在</a:t>
            </a:r>
            <a:r>
              <a:rPr lang="en-US" altLang="zh-CN" sz="1600" b="1" dirty="0">
                <a:latin typeface="+mn-ea"/>
                <a:ea typeface="+mn-ea"/>
              </a:rPr>
              <a:t>MEM</a:t>
            </a:r>
            <a:r>
              <a:rPr lang="zh-CN" altLang="en-US" sz="1600" b="1" dirty="0">
                <a:latin typeface="+mn-ea"/>
                <a:ea typeface="+mn-ea"/>
              </a:rPr>
              <a:t>中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向量长度不受限制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7" name="线形标注 2 16"/>
          <p:cNvSpPr/>
          <p:nvPr/>
        </p:nvSpPr>
        <p:spPr bwMode="auto">
          <a:xfrm>
            <a:off x="5796389" y="5049208"/>
            <a:ext cx="2880000" cy="252000"/>
          </a:xfrm>
          <a:prstGeom prst="borderCallout2">
            <a:avLst>
              <a:gd name="adj1" fmla="val 47821"/>
              <a:gd name="adj2" fmla="val 339"/>
              <a:gd name="adj3" fmla="val 44473"/>
              <a:gd name="adj4" fmla="val -7345"/>
              <a:gd name="adj5" fmla="val 147534"/>
              <a:gd name="adj6" fmla="val -13210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/>
          <a:lstStyle/>
          <a:p>
            <a:pPr algn="ctr">
              <a:lnSpc>
                <a:spcPct val="90000"/>
              </a:lnSpc>
            </a:pPr>
            <a:r>
              <a:rPr lang="zh-CN" altLang="en-US" sz="1600" b="1" dirty="0">
                <a:latin typeface="+mn-ea"/>
                <a:ea typeface="+mn-ea"/>
              </a:rPr>
              <a:t>向量可放在</a:t>
            </a:r>
            <a:r>
              <a:rPr lang="en-US" altLang="zh-CN" sz="1600" b="1" dirty="0">
                <a:latin typeface="+mn-ea"/>
                <a:ea typeface="+mn-ea"/>
              </a:rPr>
              <a:t>REG</a:t>
            </a:r>
            <a:r>
              <a:rPr lang="zh-CN" altLang="en-US" sz="1600" b="1" dirty="0">
                <a:latin typeface="+mn-ea"/>
                <a:ea typeface="+mn-ea"/>
              </a:rPr>
              <a:t>中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处理速度快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bldLvl="0" animBg="1"/>
      <p:bldP spid="15" grpId="0" bldLvl="0" animBg="1"/>
      <p:bldP spid="1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404664"/>
            <a:ext cx="878497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二、向量处理机结构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512" y="1296859"/>
            <a:ext cx="3744416" cy="46691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、存储器</a:t>
            </a: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存储器结构</a:t>
            </a:r>
            <a:endParaRPr lang="en-US" altLang="zh-CN" sz="24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 *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目标：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*基本结构：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18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18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    向量功能部件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+mn-ea"/>
            </a:endParaRPr>
          </a:p>
          <a:p>
            <a:pPr marL="0" indent="0" eaLnBrk="1" latinLnBrk="0" hangingPunct="1">
              <a:lnSpc>
                <a:spcPct val="125000"/>
              </a:lnSpc>
              <a:spcBef>
                <a:spcPts val="15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向量存取部件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*特点：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03350" y="1742440"/>
            <a:ext cx="7599045" cy="10147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向量指令中</a:t>
            </a:r>
            <a:r>
              <a:rPr lang="zh-CN" altLang="en-US" sz="2400" b="1" u="sng" dirty="0">
                <a:latin typeface="宋体" panose="02010600030101010101" pitchFamily="2" charset="-122"/>
              </a:rPr>
              <a:t>向量长度不受限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向量放在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MEM</a:t>
            </a:r>
            <a:r>
              <a:rPr lang="zh-CN" altLang="en-US" sz="1800" b="1" dirty="0">
                <a:latin typeface="宋体" panose="02010600030101010101" pitchFamily="2" charset="-122"/>
                <a:sym typeface="+mn-ea"/>
              </a:rPr>
              <a:t>中</a:t>
            </a:r>
            <a:r>
              <a:rPr lang="en-US" altLang="zh-CN" sz="1800" b="1" dirty="0">
                <a:latin typeface="宋体" panose="02010600030101010101" pitchFamily="2" charset="-122"/>
                <a:sym typeface="+mn-ea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使用</a:t>
            </a:r>
            <a:r>
              <a:rPr lang="zh-CN" altLang="en-US" sz="1800" b="1" u="sng" dirty="0">
                <a:latin typeface="宋体" panose="02010600030101010101" pitchFamily="2" charset="-122"/>
              </a:rPr>
              <a:t>纵向处理</a:t>
            </a:r>
            <a:r>
              <a:rPr lang="zh-CN" altLang="en-US" sz="1800" b="1" dirty="0">
                <a:latin typeface="宋体" panose="02010600030101010101" pitchFamily="2" charset="-122"/>
              </a:rPr>
              <a:t>方式</a:t>
            </a:r>
            <a:r>
              <a:rPr lang="en-US" altLang="zh-CN" sz="1800" b="1" dirty="0">
                <a:latin typeface="宋体" panose="02010600030101010101" pitchFamily="2" charset="-122"/>
              </a:rPr>
              <a:t>])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宋体" panose="02010600030101010101" pitchFamily="2" charset="-122"/>
              </a:rPr>
              <a:t>   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标量部件未画出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691680" y="2728699"/>
            <a:ext cx="5256584" cy="1008112"/>
            <a:chOff x="1907704" y="4437112"/>
            <a:chExt cx="5256584" cy="1008112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1907704" y="4437112"/>
              <a:ext cx="432000" cy="100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存储系统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059832" y="4437112"/>
              <a:ext cx="1440000" cy="36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载入缓冲器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059832" y="5085224"/>
              <a:ext cx="1440000" cy="36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存储缓冲器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5220072" y="4437112"/>
              <a:ext cx="1655763" cy="360000"/>
            </a:xfrm>
            <a:prstGeom prst="rect">
              <a:avLst/>
            </a:prstGeom>
            <a:solidFill>
              <a:srgbClr val="FFCCFF">
                <a:alpha val="69804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b="1" dirty="0">
                  <a:latin typeface="Times New Roman" panose="02020603050405020304" pitchFamily="18" charset="0"/>
                </a:rPr>
                <a:t>向量功能部件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339832" y="4581128"/>
              <a:ext cx="7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2339832" y="5229200"/>
              <a:ext cx="7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/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4499992" y="4581128"/>
              <a:ext cx="7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 flipH="1">
              <a:off x="4499992" y="5229200"/>
              <a:ext cx="2664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339832" y="4725144"/>
              <a:ext cx="7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499992" y="4725144"/>
              <a:ext cx="72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zh-CN" altLang="en-US" b="1"/>
            </a:p>
          </p:txBody>
        </p:sp>
        <p:cxnSp>
          <p:nvCxnSpPr>
            <p:cNvPr id="21" name="直接连接符 20"/>
            <p:cNvCxnSpPr>
              <a:stCxn id="11" idx="3"/>
            </p:cNvCxnSpPr>
            <p:nvPr/>
          </p:nvCxnSpPr>
          <p:spPr bwMode="auto">
            <a:xfrm>
              <a:off x="6875835" y="4617112"/>
              <a:ext cx="288453" cy="61208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403648" y="3808819"/>
            <a:ext cx="7488832" cy="24206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          流水化的标量部件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每拍流出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个结果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latinLnBrk="0" hangingPunct="1">
              <a:lnSpc>
                <a:spcPct val="125000"/>
              </a:lnSpc>
              <a:spcBef>
                <a:spcPts val="15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          流水方式的</a:t>
            </a:r>
            <a:r>
              <a:rPr lang="en-US" altLang="zh-CN" sz="2400" b="1" dirty="0">
                <a:latin typeface="宋体" panose="02010600030101010101" pitchFamily="2" charset="-122"/>
              </a:rPr>
              <a:t>MEM</a:t>
            </a:r>
            <a:r>
              <a:rPr lang="zh-CN" altLang="en-US" sz="2400" b="1" dirty="0">
                <a:latin typeface="宋体" panose="02010600030101010101" pitchFamily="2" charset="-122"/>
              </a:rPr>
              <a:t>控制部件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多个数据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拍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对</a:t>
            </a:r>
            <a:r>
              <a:rPr lang="en-US" altLang="zh-CN" sz="2400" b="1" dirty="0">
                <a:latin typeface="宋体" panose="02010600030101010101" pitchFamily="2" charset="-122"/>
              </a:rPr>
              <a:t>MEM</a:t>
            </a:r>
            <a:r>
              <a:rPr lang="zh-CN" altLang="en-US" sz="2400" b="1" dirty="0">
                <a:latin typeface="宋体" panose="02010600030101010101" pitchFamily="2" charset="-122"/>
              </a:rPr>
              <a:t>带宽要求较高，性能</a:t>
            </a:r>
            <a:r>
              <a:rPr lang="zh-CN" altLang="en-US" sz="2400" b="1" u="sng" dirty="0">
                <a:latin typeface="宋体" panose="02010600030101010101" pitchFamily="2" charset="-122"/>
              </a:rPr>
              <a:t>不理想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受限于</a:t>
            </a:r>
            <a:r>
              <a:rPr lang="en-US" altLang="zh-CN" b="1" dirty="0">
                <a:latin typeface="宋体" panose="02010600030101010101" pitchFamily="2" charset="-122"/>
              </a:rPr>
              <a:t>MEM)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</a:rPr>
              <a:t>└</a:t>
            </a:r>
            <a:r>
              <a:rPr lang="zh-CN" altLang="en-US" b="1" dirty="0">
                <a:latin typeface="宋体" panose="02010600030101010101" pitchFamily="2" charset="-122"/>
              </a:rPr>
              <a:t>←常采用多体交叉</a:t>
            </a:r>
            <a:r>
              <a:rPr lang="en-US" altLang="zh-CN" b="1" dirty="0">
                <a:latin typeface="宋体" panose="02010600030101010101" pitchFamily="2" charset="-122"/>
              </a:rPr>
              <a:t>+</a:t>
            </a:r>
            <a:r>
              <a:rPr lang="zh-CN" altLang="en-US" b="1" dirty="0">
                <a:latin typeface="宋体" panose="02010600030101010101" pitchFamily="2" charset="-122"/>
              </a:rPr>
              <a:t>多体并行结构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419872" y="4341627"/>
            <a:ext cx="2304016" cy="628905"/>
            <a:chOff x="5148064" y="5952130"/>
            <a:chExt cx="2304016" cy="628905"/>
          </a:xfrm>
        </p:grpSpPr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5580112" y="5952130"/>
              <a:ext cx="1296000" cy="360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1 2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3 …</a:t>
              </a:r>
              <a:r>
                <a:rPr lang="en-US" altLang="zh-CN" sz="1200" b="1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m</a:t>
              </a:r>
            </a:p>
          </p:txBody>
        </p:sp>
        <p:sp>
          <p:nvSpPr>
            <p:cNvPr id="27" name="Text Box 80"/>
            <p:cNvSpPr txBox="1">
              <a:spLocks noChangeArrowheads="1"/>
            </p:cNvSpPr>
            <p:nvPr/>
          </p:nvSpPr>
          <p:spPr bwMode="auto">
            <a:xfrm>
              <a:off x="5292080" y="6329035"/>
              <a:ext cx="2160000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功能部件</a:t>
              </a:r>
              <a:r>
                <a:rPr lang="en-US" altLang="zh-CN" sz="1600" b="1" dirty="0">
                  <a:latin typeface="+mn-ea"/>
                  <a:ea typeface="+mn-ea"/>
                </a:rPr>
                <a:t>(</a:t>
              </a:r>
              <a:r>
                <a:rPr lang="zh-CN" altLang="en-US" sz="1600" b="1" dirty="0">
                  <a:latin typeface="+mn-ea"/>
                  <a:ea typeface="+mn-ea"/>
                </a:rPr>
                <a:t>操作流水线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 rot="5400000">
              <a:off x="5616625" y="6129931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rot="5400000">
              <a:off x="5829351" y="6129931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 rot="5400000">
              <a:off x="6045253" y="6129931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rot="5400000">
              <a:off x="6472293" y="6129931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箭头连接符 58"/>
            <p:cNvCxnSpPr/>
            <p:nvPr/>
          </p:nvCxnSpPr>
          <p:spPr bwMode="auto">
            <a:xfrm>
              <a:off x="5148064" y="6021288"/>
              <a:ext cx="432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58"/>
            <p:cNvCxnSpPr/>
            <p:nvPr/>
          </p:nvCxnSpPr>
          <p:spPr bwMode="auto">
            <a:xfrm flipV="1">
              <a:off x="6876112" y="6093296"/>
              <a:ext cx="432000" cy="14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58"/>
            <p:cNvCxnSpPr/>
            <p:nvPr/>
          </p:nvCxnSpPr>
          <p:spPr bwMode="auto">
            <a:xfrm>
              <a:off x="5148064" y="6245696"/>
              <a:ext cx="432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911756"/>
            <a:ext cx="8786874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sym typeface="+mn-ea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向量指令功能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sym typeface="+mn-ea"/>
              </a:rPr>
              <a:t>—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sym typeface="+mn-ea"/>
              </a:rPr>
              <a:t>OPD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sym typeface="+mn-ea"/>
              </a:rPr>
              <a:t>类型为向量，</a:t>
            </a:r>
            <a:r>
              <a:rPr lang="zh-CN" sz="2200" b="1" dirty="0">
                <a:latin typeface="宋体" panose="02010600030101010101" pitchFamily="2" charset="-122"/>
              </a:rPr>
              <a:t>可处理向量的所有分量</a:t>
            </a:r>
            <a:endParaRPr lang="zh-CN" altLang="en-US" sz="2200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12" y="332656"/>
            <a:ext cx="4320480" cy="60358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、寄存器</a:t>
            </a: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寄存器结构</a:t>
            </a:r>
            <a:endParaRPr lang="en-US" altLang="zh-CN" sz="24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 *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目标：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*基本结构：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    指令处理部件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向量功能部件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sym typeface="+mn-ea"/>
              </a:rPr>
              <a:t>—</a:t>
            </a:r>
            <a:endParaRPr lang="zh-CN" altLang="en-US" sz="2200" b="1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向量寄存器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向量长度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/</a:t>
            </a:r>
            <a:r>
              <a:rPr lang="zh-CN" altLang="en-US" sz="2200" b="1" dirty="0">
                <a:solidFill>
                  <a:schemeClr val="accent2"/>
                </a:solidFill>
                <a:latin typeface="+mn-ea"/>
              </a:rPr>
              <a:t>屏蔽寄存器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</a:rPr>
              <a:t>—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03648" y="794028"/>
            <a:ext cx="7560840" cy="5530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向量处理性能</a:t>
            </a:r>
            <a:r>
              <a:rPr lang="zh-CN" altLang="en-US" sz="2400" b="1" u="sng" dirty="0">
                <a:latin typeface="宋体" panose="02010600030101010101" pitchFamily="2" charset="-122"/>
              </a:rPr>
              <a:t>较高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向量放在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REG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中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[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使</a:t>
            </a:r>
            <a:r>
              <a:rPr lang="zh-CN" altLang="en-US" sz="1800" b="1" dirty="0">
                <a:latin typeface="宋体" panose="02010600030101010101" pitchFamily="2" charset="-122"/>
              </a:rPr>
              <a:t>用</a:t>
            </a:r>
            <a:r>
              <a:rPr lang="zh-CN" altLang="en-US" sz="1800" b="1" u="sng" dirty="0">
                <a:latin typeface="宋体" panose="02010600030101010101" pitchFamily="2" charset="-122"/>
              </a:rPr>
              <a:t>纵横处理</a:t>
            </a:r>
            <a:r>
              <a:rPr lang="zh-CN" altLang="en-US" sz="1800" b="1" dirty="0">
                <a:latin typeface="宋体" panose="02010600030101010101" pitchFamily="2" charset="-122"/>
              </a:rPr>
              <a:t>方式</a:t>
            </a:r>
            <a:r>
              <a:rPr lang="en-US" altLang="zh-CN" sz="1800" b="1" dirty="0">
                <a:latin typeface="宋体" panose="02010600030101010101" pitchFamily="2" charset="-122"/>
              </a:rPr>
              <a:t>])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109" name="Text Box 86"/>
          <p:cNvSpPr txBox="1">
            <a:spLocks noChangeArrowheads="1"/>
          </p:cNvSpPr>
          <p:nvPr/>
        </p:nvSpPr>
        <p:spPr bwMode="auto">
          <a:xfrm>
            <a:off x="2413000" y="3321050"/>
            <a:ext cx="6491605" cy="2996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实现取指、译码，</a:t>
            </a:r>
            <a:r>
              <a:rPr lang="zh-CN" altLang="en-US" sz="2200" b="1" u="sng" dirty="0">
                <a:latin typeface="宋体" panose="02010600030101010101" pitchFamily="2" charset="-122"/>
              </a:rPr>
              <a:t>直接控制</a:t>
            </a:r>
            <a:r>
              <a:rPr lang="zh-CN" altLang="en-US" sz="2200" b="1" dirty="0">
                <a:latin typeface="宋体" panose="02010600030101010101" pitchFamily="2" charset="-122"/>
              </a:rPr>
              <a:t>标量指令</a:t>
            </a:r>
          </a:p>
          <a:p>
            <a:pPr marL="2329180" indent="-2329180">
              <a:lnSpc>
                <a:spcPct val="125000"/>
              </a:lnSpc>
            </a:pPr>
            <a:r>
              <a:rPr lang="en-US" altLang="zh-CN" sz="2200" b="1" spc="-100" dirty="0">
                <a:latin typeface="宋体" panose="02010600030101010101" pitchFamily="2" charset="-122"/>
              </a:rPr>
              <a:t>  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流水化的标量部件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同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MEM-MEM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型向量机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  <a:endParaRPr lang="zh-CN" altLang="en-US" sz="2200" b="1" spc="-100" dirty="0">
              <a:latin typeface="宋体" panose="02010600030101010101" pitchFamily="2" charset="-122"/>
            </a:endParaRPr>
          </a:p>
          <a:p>
            <a:pPr marL="2329180" indent="-2329180">
              <a:lnSpc>
                <a:spcPct val="125000"/>
              </a:lnSpc>
            </a:pPr>
            <a:r>
              <a:rPr lang="zh-CN" altLang="en-US" sz="2200" b="1" spc="-100" dirty="0">
                <a:latin typeface="宋体" panose="02010600030101010101" pitchFamily="2" charset="-122"/>
              </a:rPr>
              <a:t>标量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REG</a:t>
            </a:r>
            <a:r>
              <a:rPr lang="zh-CN" altLang="en-US" sz="2200" b="1" u="sng" spc="-100" dirty="0">
                <a:latin typeface="宋体" panose="02010600030101010101" pitchFamily="2" charset="-122"/>
              </a:rPr>
              <a:t>数组</a:t>
            </a:r>
            <a:r>
              <a:rPr lang="zh-CN" altLang="en-US" sz="2200" b="1" dirty="0">
                <a:latin typeface="宋体" panose="02010600030101010101" pitchFamily="2" charset="-122"/>
              </a:rPr>
              <a:t>，每拍可</a:t>
            </a:r>
            <a:r>
              <a:rPr lang="zh-CN" altLang="en-US" sz="2200" b="1" u="sng" dirty="0">
                <a:latin typeface="宋体" panose="02010600030101010101" pitchFamily="2" charset="-122"/>
              </a:rPr>
              <a:t>读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sz="2200" b="1" u="sng" dirty="0">
                <a:latin typeface="宋体" panose="02010600030101010101" pitchFamily="2" charset="-122"/>
              </a:rPr>
              <a:t>写</a:t>
            </a:r>
            <a:r>
              <a:rPr lang="en-US" altLang="zh-CN" sz="2200" b="1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个分量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下标可</a:t>
            </a:r>
            <a:r>
              <a:rPr lang="zh-CN" altLang="en-US" sz="1800" b="1" u="sng" spc="-100" dirty="0">
                <a:latin typeface="宋体" panose="02010600030101010101" pitchFamily="2" charset="-122"/>
              </a:rPr>
              <a:t>不同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  <a:endParaRPr lang="en-US" altLang="zh-CN" sz="2200" b="1" spc="-100" dirty="0">
              <a:latin typeface="宋体" panose="02010600030101010101" pitchFamily="2" charset="-122"/>
            </a:endParaRPr>
          </a:p>
          <a:p>
            <a:pPr marL="2329180" indent="-2329180">
              <a:lnSpc>
                <a:spcPct val="125000"/>
              </a:lnSpc>
            </a:pPr>
            <a:endParaRPr lang="en-US" altLang="zh-CN" sz="2200" b="1" spc="-100" dirty="0">
              <a:latin typeface="宋体" panose="02010600030101010101" pitchFamily="2" charset="-122"/>
            </a:endParaRPr>
          </a:p>
          <a:p>
            <a:pPr marL="2329180" indent="-2329180">
              <a:lnSpc>
                <a:spcPct val="125000"/>
              </a:lnSpc>
            </a:pPr>
            <a:endParaRPr lang="en-US" altLang="zh-CN" sz="2200" b="1" spc="-100" dirty="0">
              <a:latin typeface="宋体" panose="02010600030101010101" pitchFamily="2" charset="-122"/>
            </a:endParaRPr>
          </a:p>
          <a:p>
            <a:pPr marL="2329180" indent="-2329180">
              <a:lnSpc>
                <a:spcPct val="125000"/>
              </a:lnSpc>
            </a:pPr>
            <a:endParaRPr lang="en-US" altLang="zh-CN" b="1" spc="-100" dirty="0">
              <a:latin typeface="宋体" panose="02010600030101010101" pitchFamily="2" charset="-122"/>
            </a:endParaRPr>
          </a:p>
          <a:p>
            <a:pPr marL="2329180" indent="-232918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1" spc="-100" dirty="0">
                <a:latin typeface="宋体" panose="02010600030101010101" pitchFamily="2" charset="-122"/>
              </a:rPr>
              <a:t>          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控制操作中分量的个数</a:t>
            </a:r>
            <a:r>
              <a:rPr lang="en-US" altLang="zh-CN" sz="2200" b="1" spc="-100" dirty="0">
                <a:latin typeface="宋体" panose="02010600030101010101" pitchFamily="2" charset="-122"/>
              </a:rPr>
              <a:t>/</a:t>
            </a:r>
            <a:r>
              <a:rPr lang="zh-CN" altLang="en-US" sz="2200" b="1" spc="-100" dirty="0">
                <a:latin typeface="宋体" panose="02010600030101010101" pitchFamily="2" charset="-122"/>
              </a:rPr>
              <a:t>是否参与</a:t>
            </a:r>
            <a:endParaRPr lang="en-US" altLang="zh-CN" sz="2200" b="1" spc="-100" dirty="0">
              <a:latin typeface="宋体" panose="02010600030101010101" pitchFamily="2" charset="-122"/>
            </a:endParaRPr>
          </a:p>
        </p:txBody>
      </p:sp>
      <p:grpSp>
        <p:nvGrpSpPr>
          <p:cNvPr id="184" name="组合 183"/>
          <p:cNvGrpSpPr/>
          <p:nvPr/>
        </p:nvGrpSpPr>
        <p:grpSpPr>
          <a:xfrm>
            <a:off x="1043680" y="4580899"/>
            <a:ext cx="4396873" cy="1080096"/>
            <a:chOff x="1331712" y="2204888"/>
            <a:chExt cx="4396873" cy="1080096"/>
          </a:xfrm>
        </p:grpSpPr>
        <p:sp>
          <p:nvSpPr>
            <p:cNvPr id="185" name="Rectangle 15"/>
            <p:cNvSpPr>
              <a:spLocks noChangeArrowheads="1"/>
            </p:cNvSpPr>
            <p:nvPr/>
          </p:nvSpPr>
          <p:spPr bwMode="auto">
            <a:xfrm>
              <a:off x="1331712" y="2420984"/>
              <a:ext cx="648000" cy="86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86" name="直接连接符 185"/>
            <p:cNvCxnSpPr/>
            <p:nvPr/>
          </p:nvCxnSpPr>
          <p:spPr bwMode="auto">
            <a:xfrm>
              <a:off x="1336241" y="2563316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直接连接符 186"/>
            <p:cNvCxnSpPr/>
            <p:nvPr/>
          </p:nvCxnSpPr>
          <p:spPr bwMode="auto">
            <a:xfrm>
              <a:off x="1336241" y="2707332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直接连接符 187"/>
            <p:cNvCxnSpPr/>
            <p:nvPr/>
          </p:nvCxnSpPr>
          <p:spPr bwMode="auto">
            <a:xfrm>
              <a:off x="1336241" y="3140968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9" name="Text Box 32"/>
            <p:cNvSpPr txBox="1">
              <a:spLocks noChangeArrowheads="1"/>
            </p:cNvSpPr>
            <p:nvPr/>
          </p:nvSpPr>
          <p:spPr bwMode="auto">
            <a:xfrm>
              <a:off x="1509888" y="2204888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V0</a:t>
              </a:r>
            </a:p>
          </p:txBody>
        </p:sp>
        <p:sp>
          <p:nvSpPr>
            <p:cNvPr id="190" name="Text Box 32"/>
            <p:cNvSpPr txBox="1">
              <a:spLocks noChangeArrowheads="1"/>
            </p:cNvSpPr>
            <p:nvPr/>
          </p:nvSpPr>
          <p:spPr bwMode="auto">
            <a:xfrm>
              <a:off x="2555776" y="2204888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V1</a:t>
              </a:r>
            </a:p>
          </p:txBody>
        </p:sp>
        <p:sp>
          <p:nvSpPr>
            <p:cNvPr id="191" name="Text Box 32"/>
            <p:cNvSpPr txBox="1">
              <a:spLocks noChangeArrowheads="1"/>
            </p:cNvSpPr>
            <p:nvPr/>
          </p:nvSpPr>
          <p:spPr bwMode="auto">
            <a:xfrm>
              <a:off x="5296569" y="2204888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V2</a:t>
              </a:r>
            </a:p>
          </p:txBody>
        </p:sp>
        <p:sp>
          <p:nvSpPr>
            <p:cNvPr id="192" name="Rectangle 15"/>
            <p:cNvSpPr>
              <a:spLocks noChangeArrowheads="1"/>
            </p:cNvSpPr>
            <p:nvPr/>
          </p:nvSpPr>
          <p:spPr bwMode="auto">
            <a:xfrm>
              <a:off x="2335295" y="2420888"/>
              <a:ext cx="648000" cy="86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93" name="直接连接符 192"/>
            <p:cNvCxnSpPr/>
            <p:nvPr/>
          </p:nvCxnSpPr>
          <p:spPr bwMode="auto">
            <a:xfrm>
              <a:off x="2339824" y="2563220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直接连接符 193"/>
            <p:cNvCxnSpPr/>
            <p:nvPr/>
          </p:nvCxnSpPr>
          <p:spPr bwMode="auto">
            <a:xfrm>
              <a:off x="2339824" y="2707236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直接连接符 194"/>
            <p:cNvCxnSpPr/>
            <p:nvPr/>
          </p:nvCxnSpPr>
          <p:spPr bwMode="auto">
            <a:xfrm>
              <a:off x="2339824" y="3140872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6" name="Rectangle 15"/>
            <p:cNvSpPr>
              <a:spLocks noChangeArrowheads="1"/>
            </p:cNvSpPr>
            <p:nvPr/>
          </p:nvSpPr>
          <p:spPr bwMode="auto">
            <a:xfrm>
              <a:off x="5076056" y="2420888"/>
              <a:ext cx="648000" cy="86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97" name="直接连接符 196"/>
            <p:cNvCxnSpPr/>
            <p:nvPr/>
          </p:nvCxnSpPr>
          <p:spPr bwMode="auto">
            <a:xfrm>
              <a:off x="5080585" y="2563220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直接连接符 197"/>
            <p:cNvCxnSpPr/>
            <p:nvPr/>
          </p:nvCxnSpPr>
          <p:spPr bwMode="auto">
            <a:xfrm>
              <a:off x="5080585" y="2707236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>
              <a:off x="5080585" y="3140872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7" name="组合 276"/>
          <p:cNvGrpSpPr/>
          <p:nvPr/>
        </p:nvGrpSpPr>
        <p:grpSpPr>
          <a:xfrm>
            <a:off x="1692000" y="5003897"/>
            <a:ext cx="3096024" cy="725313"/>
            <a:chOff x="2268913" y="5517208"/>
            <a:chExt cx="3096024" cy="725313"/>
          </a:xfrm>
        </p:grpSpPr>
        <p:cxnSp>
          <p:nvCxnSpPr>
            <p:cNvPr id="202" name="直接连接符 201"/>
            <p:cNvCxnSpPr/>
            <p:nvPr/>
          </p:nvCxnSpPr>
          <p:spPr bwMode="auto">
            <a:xfrm>
              <a:off x="2268913" y="5517311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>
              <a:off x="2412913" y="6236148"/>
              <a:ext cx="1008000" cy="114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直接连接符 203"/>
            <p:cNvCxnSpPr/>
            <p:nvPr/>
          </p:nvCxnSpPr>
          <p:spPr bwMode="auto">
            <a:xfrm flipV="1">
              <a:off x="3420913" y="5805311"/>
              <a:ext cx="0" cy="4372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直接连接符 204"/>
            <p:cNvCxnSpPr/>
            <p:nvPr/>
          </p:nvCxnSpPr>
          <p:spPr bwMode="auto">
            <a:xfrm flipH="1">
              <a:off x="2412913" y="5517311"/>
              <a:ext cx="0" cy="72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>
              <a:off x="3276913" y="5517208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直接连接符 206"/>
            <p:cNvCxnSpPr/>
            <p:nvPr/>
          </p:nvCxnSpPr>
          <p:spPr bwMode="auto">
            <a:xfrm flipH="1">
              <a:off x="3420913" y="5517208"/>
              <a:ext cx="128" cy="720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8" name="直接连接符 207"/>
            <p:cNvCxnSpPr/>
            <p:nvPr/>
          </p:nvCxnSpPr>
          <p:spPr bwMode="auto">
            <a:xfrm>
              <a:off x="5148913" y="5517208"/>
              <a:ext cx="21602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9" name="直接连接符 208"/>
            <p:cNvCxnSpPr/>
            <p:nvPr/>
          </p:nvCxnSpPr>
          <p:spPr bwMode="auto">
            <a:xfrm>
              <a:off x="5148913" y="5517208"/>
              <a:ext cx="0" cy="14257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1" name="Text Box 79"/>
            <p:cNvSpPr txBox="1">
              <a:spLocks noChangeArrowheads="1"/>
            </p:cNvSpPr>
            <p:nvPr/>
          </p:nvSpPr>
          <p:spPr bwMode="auto">
            <a:xfrm>
              <a:off x="3636128" y="5517208"/>
              <a:ext cx="1296000" cy="360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1 2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3 …</a:t>
              </a:r>
              <a:r>
                <a:rPr lang="en-US" altLang="zh-CN" sz="1200" b="1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m</a:t>
              </a:r>
            </a:p>
          </p:txBody>
        </p:sp>
        <p:sp>
          <p:nvSpPr>
            <p:cNvPr id="212" name="Text Box 80"/>
            <p:cNvSpPr txBox="1">
              <a:spLocks noChangeArrowheads="1"/>
            </p:cNvSpPr>
            <p:nvPr/>
          </p:nvSpPr>
          <p:spPr bwMode="auto">
            <a:xfrm>
              <a:off x="3477390" y="5898796"/>
              <a:ext cx="1728048" cy="2809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功能部件</a:t>
              </a:r>
              <a:r>
                <a:rPr lang="en-US" altLang="zh-CN" sz="1600" b="1" dirty="0">
                  <a:latin typeface="+mn-ea"/>
                  <a:ea typeface="+mn-ea"/>
                </a:rPr>
                <a:t>(</a:t>
              </a:r>
              <a:r>
                <a:rPr lang="zh-CN" altLang="en-US" sz="1600" b="1" dirty="0">
                  <a:latin typeface="+mn-ea"/>
                  <a:ea typeface="+mn-ea"/>
                </a:rPr>
                <a:t>流水线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213" name="直接连接符 212"/>
            <p:cNvCxnSpPr/>
            <p:nvPr/>
          </p:nvCxnSpPr>
          <p:spPr bwMode="auto">
            <a:xfrm rot="5400000">
              <a:off x="3672641" y="5695009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rot="5400000">
              <a:off x="3885367" y="5695009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 rot="5400000">
              <a:off x="4101269" y="5695009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6" name="直接连接符 215"/>
            <p:cNvCxnSpPr/>
            <p:nvPr/>
          </p:nvCxnSpPr>
          <p:spPr bwMode="auto">
            <a:xfrm rot="5400000">
              <a:off x="4528309" y="5695009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直接箭头连接符 58"/>
            <p:cNvCxnSpPr/>
            <p:nvPr/>
          </p:nvCxnSpPr>
          <p:spPr bwMode="auto">
            <a:xfrm>
              <a:off x="3420913" y="5589311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直接箭头连接符 58"/>
            <p:cNvCxnSpPr/>
            <p:nvPr/>
          </p:nvCxnSpPr>
          <p:spPr bwMode="auto">
            <a:xfrm flipV="1">
              <a:off x="4932128" y="5658374"/>
              <a:ext cx="216000" cy="14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9" name="直接箭头连接符 58"/>
            <p:cNvCxnSpPr/>
            <p:nvPr/>
          </p:nvCxnSpPr>
          <p:spPr bwMode="auto">
            <a:xfrm>
              <a:off x="3420913" y="5805311"/>
              <a:ext cx="216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22" name="组合 221"/>
          <p:cNvGrpSpPr/>
          <p:nvPr/>
        </p:nvGrpSpPr>
        <p:grpSpPr>
          <a:xfrm>
            <a:off x="755576" y="1413788"/>
            <a:ext cx="8208912" cy="1872209"/>
            <a:chOff x="539552" y="2060848"/>
            <a:chExt cx="8208912" cy="1872209"/>
          </a:xfrm>
        </p:grpSpPr>
        <p:sp>
          <p:nvSpPr>
            <p:cNvPr id="223" name="矩形 222"/>
            <p:cNvSpPr/>
            <p:nvPr/>
          </p:nvSpPr>
          <p:spPr bwMode="auto">
            <a:xfrm>
              <a:off x="4860032" y="2631213"/>
              <a:ext cx="3888432" cy="78581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" name="矩形 223"/>
            <p:cNvSpPr/>
            <p:nvPr/>
          </p:nvSpPr>
          <p:spPr bwMode="auto">
            <a:xfrm>
              <a:off x="3275856" y="2996969"/>
              <a:ext cx="5472608" cy="93588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" name="Rectangle 5"/>
            <p:cNvSpPr>
              <a:spLocks noChangeArrowheads="1"/>
            </p:cNvSpPr>
            <p:nvPr/>
          </p:nvSpPr>
          <p:spPr bwMode="auto">
            <a:xfrm>
              <a:off x="2555816" y="2060848"/>
              <a:ext cx="360000" cy="1872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+mn-ea"/>
                  <a:ea typeface="+mn-ea"/>
                </a:rPr>
                <a:t>主</a:t>
              </a:r>
            </a:p>
            <a:p>
              <a:pPr algn="ctr"/>
              <a:endParaRPr lang="zh-CN" altLang="en-US" sz="1800" b="1" dirty="0">
                <a:latin typeface="+mn-ea"/>
                <a:ea typeface="+mn-ea"/>
              </a:endParaRPr>
            </a:p>
            <a:p>
              <a:pPr algn="ctr"/>
              <a:endParaRPr lang="zh-CN" altLang="en-US" sz="1800" b="1" dirty="0">
                <a:latin typeface="+mn-ea"/>
                <a:ea typeface="+mn-ea"/>
              </a:endParaRPr>
            </a:p>
            <a:p>
              <a:pPr algn="ctr"/>
              <a:endParaRPr lang="zh-CN" altLang="en-US" sz="1800" b="1" dirty="0">
                <a:latin typeface="+mn-ea"/>
                <a:ea typeface="+mn-ea"/>
              </a:endParaRPr>
            </a:p>
            <a:p>
              <a:pPr algn="ctr"/>
              <a:r>
                <a:rPr lang="zh-CN" altLang="en-US" sz="1800" b="1" dirty="0">
                  <a:latin typeface="+mn-ea"/>
                  <a:ea typeface="+mn-ea"/>
                </a:rPr>
                <a:t>存</a:t>
              </a:r>
            </a:p>
          </p:txBody>
        </p:sp>
        <p:sp>
          <p:nvSpPr>
            <p:cNvPr id="226" name="Rectangle 6"/>
            <p:cNvSpPr>
              <a:spLocks noChangeArrowheads="1"/>
            </p:cNvSpPr>
            <p:nvPr/>
          </p:nvSpPr>
          <p:spPr bwMode="auto">
            <a:xfrm>
              <a:off x="4788152" y="2204897"/>
              <a:ext cx="1152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spc="-300" dirty="0"/>
                <a:t>标量寄存器</a:t>
              </a:r>
              <a:r>
                <a:rPr lang="zh-CN" altLang="en-US" sz="1600" b="1" u="sng" spc="-300" dirty="0"/>
                <a:t>组</a:t>
              </a:r>
            </a:p>
          </p:txBody>
        </p:sp>
        <p:sp>
          <p:nvSpPr>
            <p:cNvPr id="227" name="Rectangle 10"/>
            <p:cNvSpPr>
              <a:spLocks noChangeArrowheads="1"/>
            </p:cNvSpPr>
            <p:nvPr/>
          </p:nvSpPr>
          <p:spPr bwMode="auto">
            <a:xfrm>
              <a:off x="5004152" y="2702651"/>
              <a:ext cx="936000" cy="50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向量指令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控制部件</a:t>
              </a:r>
            </a:p>
          </p:txBody>
        </p:sp>
        <p:sp>
          <p:nvSpPr>
            <p:cNvPr id="228" name="Rectangle 11"/>
            <p:cNvSpPr>
              <a:spLocks noChangeArrowheads="1"/>
            </p:cNvSpPr>
            <p:nvPr/>
          </p:nvSpPr>
          <p:spPr bwMode="auto">
            <a:xfrm>
              <a:off x="3419872" y="3321048"/>
              <a:ext cx="1008000" cy="540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向量存取</a:t>
              </a:r>
              <a:endParaRPr lang="en-US" altLang="zh-CN" sz="1600" b="1" dirty="0"/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/>
                <a:t>部件</a:t>
              </a:r>
            </a:p>
          </p:txBody>
        </p:sp>
        <p:sp>
          <p:nvSpPr>
            <p:cNvPr id="229" name="Rectangle 12"/>
            <p:cNvSpPr>
              <a:spLocks noChangeArrowheads="1"/>
            </p:cNvSpPr>
            <p:nvPr/>
          </p:nvSpPr>
          <p:spPr bwMode="auto">
            <a:xfrm>
              <a:off x="3347864" y="2564904"/>
              <a:ext cx="1296144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/>
                <a:t>指令处理部件</a:t>
              </a:r>
            </a:p>
          </p:txBody>
        </p:sp>
        <p:sp>
          <p:nvSpPr>
            <p:cNvPr id="230" name="Text Box 41"/>
            <p:cNvSpPr txBox="1">
              <a:spLocks noChangeArrowheads="1"/>
            </p:cNvSpPr>
            <p:nvPr/>
          </p:nvSpPr>
          <p:spPr bwMode="auto">
            <a:xfrm>
              <a:off x="7721794" y="3212977"/>
              <a:ext cx="382588" cy="26352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wrap="none" lIns="18000" tIns="10800" rIns="18000" bIns="10800"/>
            <a:lstStyle/>
            <a:p>
              <a:r>
                <a:rPr lang="en-US" altLang="zh-CN" sz="1800" b="1" dirty="0"/>
                <a:t>···</a:t>
              </a:r>
            </a:p>
          </p:txBody>
        </p:sp>
        <p:sp>
          <p:nvSpPr>
            <p:cNvPr id="231" name="Rectangle 63"/>
            <p:cNvSpPr>
              <a:spLocks noChangeArrowheads="1"/>
            </p:cNvSpPr>
            <p:nvPr/>
          </p:nvSpPr>
          <p:spPr bwMode="auto">
            <a:xfrm>
              <a:off x="8453205" y="2813798"/>
              <a:ext cx="261847" cy="996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wrap="none" lIns="18000" tIns="10800" rIns="18000" bIns="10800" anchor="ctr"/>
            <a:lstStyle/>
            <a:p>
              <a:pPr algn="ctr"/>
              <a:r>
                <a:rPr lang="zh-CN" altLang="en-US" sz="1600" b="1" dirty="0">
                  <a:solidFill>
                    <a:srgbClr val="FF3300"/>
                  </a:solidFill>
                </a:rPr>
                <a:t>向量处理机</a:t>
              </a:r>
            </a:p>
          </p:txBody>
        </p:sp>
        <p:sp>
          <p:nvSpPr>
            <p:cNvPr id="232" name="Rectangle 64"/>
            <p:cNvSpPr>
              <a:spLocks noChangeArrowheads="1"/>
            </p:cNvSpPr>
            <p:nvPr/>
          </p:nvSpPr>
          <p:spPr bwMode="auto">
            <a:xfrm>
              <a:off x="539552" y="2709043"/>
              <a:ext cx="720000" cy="50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大容量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存储器</a:t>
              </a:r>
            </a:p>
          </p:txBody>
        </p:sp>
        <p:sp>
          <p:nvSpPr>
            <p:cNvPr id="233" name="Rectangle 65"/>
            <p:cNvSpPr>
              <a:spLocks noChangeArrowheads="1"/>
            </p:cNvSpPr>
            <p:nvPr/>
          </p:nvSpPr>
          <p:spPr bwMode="auto">
            <a:xfrm>
              <a:off x="1619776" y="2708920"/>
              <a:ext cx="575960" cy="50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主计</a:t>
              </a:r>
              <a:endParaRPr lang="en-US" altLang="zh-CN" sz="1600" b="1" dirty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算机</a:t>
              </a:r>
            </a:p>
          </p:txBody>
        </p:sp>
        <p:sp>
          <p:nvSpPr>
            <p:cNvPr id="234" name="Rectangle 70"/>
            <p:cNvSpPr>
              <a:spLocks noChangeArrowheads="1"/>
            </p:cNvSpPr>
            <p:nvPr/>
          </p:nvSpPr>
          <p:spPr bwMode="auto">
            <a:xfrm>
              <a:off x="1475656" y="3501107"/>
              <a:ext cx="1007992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I/O(</a:t>
              </a:r>
              <a:r>
                <a:rPr lang="zh-CN" altLang="en-US" sz="1600" b="1" dirty="0">
                  <a:latin typeface="+mn-ea"/>
                  <a:ea typeface="+mn-ea"/>
                </a:rPr>
                <a:t>用户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235" name="Rectangle 77"/>
            <p:cNvSpPr>
              <a:spLocks noChangeArrowheads="1"/>
            </p:cNvSpPr>
            <p:nvPr/>
          </p:nvSpPr>
          <p:spPr bwMode="auto">
            <a:xfrm>
              <a:off x="6804248" y="3501009"/>
              <a:ext cx="1440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/>
                <a:t>向量功能部件</a:t>
              </a:r>
            </a:p>
          </p:txBody>
        </p:sp>
        <p:cxnSp>
          <p:nvCxnSpPr>
            <p:cNvPr id="236" name="直接箭头连接符 235"/>
            <p:cNvCxnSpPr/>
            <p:nvPr/>
          </p:nvCxnSpPr>
          <p:spPr bwMode="auto">
            <a:xfrm>
              <a:off x="1259632" y="2923421"/>
              <a:ext cx="360146" cy="159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37" name="直接箭头连接符 236"/>
            <p:cNvCxnSpPr/>
            <p:nvPr/>
          </p:nvCxnSpPr>
          <p:spPr bwMode="auto">
            <a:xfrm rot="16200000" flipH="1">
              <a:off x="1763703" y="3357074"/>
              <a:ext cx="28800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38" name="直接箭头连接符 237"/>
            <p:cNvCxnSpPr/>
            <p:nvPr/>
          </p:nvCxnSpPr>
          <p:spPr bwMode="auto">
            <a:xfrm>
              <a:off x="2198586" y="2923358"/>
              <a:ext cx="360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239" name="立方体 238"/>
            <p:cNvSpPr/>
            <p:nvPr/>
          </p:nvSpPr>
          <p:spPr bwMode="auto">
            <a:xfrm>
              <a:off x="4788024" y="3429001"/>
              <a:ext cx="1224000" cy="432000"/>
            </a:xfrm>
            <a:prstGeom prst="cube">
              <a:avLst>
                <a:gd name="adj" fmla="val 15476"/>
              </a:avLst>
            </a:prstGeom>
            <a:solidFill>
              <a:srgbClr val="FFCC99">
                <a:alpha val="8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18000" rIns="36000" bIns="1800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b="1" spc="-300" dirty="0"/>
                <a:t>向量寄存器</a:t>
              </a:r>
              <a:r>
                <a:rPr lang="zh-CN" altLang="en-US" sz="1600" b="1" u="sng" spc="-300" dirty="0"/>
                <a:t>组</a:t>
              </a:r>
              <a:endParaRPr kumimoji="1" lang="zh-CN" altLang="en-US" sz="1600" b="1" i="0" u="sng" strike="noStrike" cap="none" spc="-300" normalizeH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40" name="直接箭头连接符 239"/>
            <p:cNvCxnSpPr/>
            <p:nvPr/>
          </p:nvCxnSpPr>
          <p:spPr bwMode="auto">
            <a:xfrm>
              <a:off x="2919806" y="3645025"/>
              <a:ext cx="500066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41" name="直接箭头连接符 240"/>
            <p:cNvCxnSpPr/>
            <p:nvPr/>
          </p:nvCxnSpPr>
          <p:spPr bwMode="auto">
            <a:xfrm flipH="1">
              <a:off x="4427984" y="3717032"/>
              <a:ext cx="36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42" name="直接箭头连接符 241"/>
            <p:cNvCxnSpPr/>
            <p:nvPr/>
          </p:nvCxnSpPr>
          <p:spPr bwMode="auto">
            <a:xfrm flipH="1" flipV="1">
              <a:off x="6012160" y="3625869"/>
              <a:ext cx="360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43" name="直接连接符 242"/>
            <p:cNvCxnSpPr/>
            <p:nvPr/>
          </p:nvCxnSpPr>
          <p:spPr bwMode="auto">
            <a:xfrm flipH="1">
              <a:off x="6372200" y="2780929"/>
              <a:ext cx="794" cy="10985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4" name="直接箭头连接符 243"/>
            <p:cNvCxnSpPr/>
            <p:nvPr/>
          </p:nvCxnSpPr>
          <p:spPr bwMode="auto">
            <a:xfrm flipV="1">
              <a:off x="6372200" y="3573017"/>
              <a:ext cx="432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5" name="直接箭头连接符 244"/>
            <p:cNvCxnSpPr/>
            <p:nvPr/>
          </p:nvCxnSpPr>
          <p:spPr bwMode="auto">
            <a:xfrm flipV="1">
              <a:off x="6372200" y="3717033"/>
              <a:ext cx="432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6" name="直接箭头连接符 78"/>
            <p:cNvCxnSpPr>
              <a:stCxn id="235" idx="3"/>
            </p:cNvCxnSpPr>
            <p:nvPr/>
          </p:nvCxnSpPr>
          <p:spPr bwMode="auto">
            <a:xfrm flipH="1">
              <a:off x="6375620" y="3645009"/>
              <a:ext cx="1868628" cy="212636"/>
            </a:xfrm>
            <a:prstGeom prst="bentConnector3">
              <a:avLst>
                <a:gd name="adj1" fmla="val -761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7" name="Rectangle 77"/>
            <p:cNvSpPr>
              <a:spLocks noChangeArrowheads="1"/>
            </p:cNvSpPr>
            <p:nvPr/>
          </p:nvSpPr>
          <p:spPr bwMode="auto">
            <a:xfrm>
              <a:off x="6804248" y="2852969"/>
              <a:ext cx="1440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/>
                <a:t>向量功能部件</a:t>
              </a:r>
            </a:p>
          </p:txBody>
        </p:sp>
        <p:cxnSp>
          <p:nvCxnSpPr>
            <p:cNvPr id="248" name="直接箭头连接符 247"/>
            <p:cNvCxnSpPr/>
            <p:nvPr/>
          </p:nvCxnSpPr>
          <p:spPr bwMode="auto">
            <a:xfrm flipV="1">
              <a:off x="6372200" y="2924945"/>
              <a:ext cx="432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9" name="直接箭头连接符 248"/>
            <p:cNvCxnSpPr/>
            <p:nvPr/>
          </p:nvCxnSpPr>
          <p:spPr bwMode="auto">
            <a:xfrm flipV="1">
              <a:off x="6372200" y="3068961"/>
              <a:ext cx="43200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78"/>
            <p:cNvCxnSpPr>
              <a:stCxn id="247" idx="3"/>
            </p:cNvCxnSpPr>
            <p:nvPr/>
          </p:nvCxnSpPr>
          <p:spPr bwMode="auto">
            <a:xfrm flipH="1">
              <a:off x="6375620" y="2996969"/>
              <a:ext cx="1868628" cy="212604"/>
            </a:xfrm>
            <a:prstGeom prst="bentConnector3">
              <a:avLst>
                <a:gd name="adj1" fmla="val -747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78"/>
            <p:cNvCxnSpPr/>
            <p:nvPr/>
          </p:nvCxnSpPr>
          <p:spPr bwMode="auto">
            <a:xfrm>
              <a:off x="6175556" y="2702651"/>
              <a:ext cx="1060740" cy="150318"/>
            </a:xfrm>
            <a:prstGeom prst="bentConnector3">
              <a:avLst>
                <a:gd name="adj1" fmla="val 99807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2" name="直接箭头连接符 78"/>
            <p:cNvCxnSpPr/>
            <p:nvPr/>
          </p:nvCxnSpPr>
          <p:spPr bwMode="auto">
            <a:xfrm>
              <a:off x="6175555" y="3356993"/>
              <a:ext cx="1049341" cy="142876"/>
            </a:xfrm>
            <a:prstGeom prst="bentConnector3">
              <a:avLst>
                <a:gd name="adj1" fmla="val 99864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3" name="直接箭头连接符 78"/>
            <p:cNvCxnSpPr/>
            <p:nvPr/>
          </p:nvCxnSpPr>
          <p:spPr bwMode="auto">
            <a:xfrm rot="5400000">
              <a:off x="5567490" y="3320183"/>
              <a:ext cx="21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4" name="直接箭头连接符 78"/>
            <p:cNvCxnSpPr/>
            <p:nvPr/>
          </p:nvCxnSpPr>
          <p:spPr bwMode="auto">
            <a:xfrm rot="10800000" flipV="1">
              <a:off x="4427872" y="3356992"/>
              <a:ext cx="792200" cy="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5" name="直接箭头连接符 78"/>
            <p:cNvCxnSpPr/>
            <p:nvPr/>
          </p:nvCxnSpPr>
          <p:spPr bwMode="auto">
            <a:xfrm>
              <a:off x="5220072" y="3212977"/>
              <a:ext cx="0" cy="14572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6" name="直接箭头连接符 78"/>
            <p:cNvCxnSpPr/>
            <p:nvPr/>
          </p:nvCxnSpPr>
          <p:spPr bwMode="auto">
            <a:xfrm flipV="1">
              <a:off x="5940152" y="2702651"/>
              <a:ext cx="235404" cy="222294"/>
            </a:xfrm>
            <a:prstGeom prst="bentConnector3">
              <a:avLst>
                <a:gd name="adj1" fmla="val 99634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7" name="直接箭头连接符 78"/>
            <p:cNvCxnSpPr/>
            <p:nvPr/>
          </p:nvCxnSpPr>
          <p:spPr bwMode="auto">
            <a:xfrm rot="16200000" flipH="1">
              <a:off x="5914039" y="3095477"/>
              <a:ext cx="287628" cy="235403"/>
            </a:xfrm>
            <a:prstGeom prst="bentConnector3">
              <a:avLst>
                <a:gd name="adj1" fmla="val -1219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8" name="直接箭头连接符 78"/>
            <p:cNvCxnSpPr/>
            <p:nvPr/>
          </p:nvCxnSpPr>
          <p:spPr bwMode="auto">
            <a:xfrm>
              <a:off x="4644008" y="2780928"/>
              <a:ext cx="360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9" name="直接箭头连接符 258"/>
            <p:cNvCxnSpPr/>
            <p:nvPr/>
          </p:nvCxnSpPr>
          <p:spPr bwMode="auto">
            <a:xfrm>
              <a:off x="2915864" y="2780928"/>
              <a:ext cx="432000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0" name="Rectangle 77"/>
            <p:cNvSpPr>
              <a:spLocks noChangeArrowheads="1"/>
            </p:cNvSpPr>
            <p:nvPr/>
          </p:nvSpPr>
          <p:spPr bwMode="auto">
            <a:xfrm>
              <a:off x="6804248" y="2204897"/>
              <a:ext cx="1440000" cy="288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zh-CN" altLang="en-US" sz="1600" b="1" dirty="0"/>
                <a:t>标量功能部件</a:t>
              </a:r>
            </a:p>
          </p:txBody>
        </p:sp>
        <p:cxnSp>
          <p:nvCxnSpPr>
            <p:cNvPr id="261" name="直接箭头连接符 260"/>
            <p:cNvCxnSpPr/>
            <p:nvPr/>
          </p:nvCxnSpPr>
          <p:spPr bwMode="auto">
            <a:xfrm flipV="1">
              <a:off x="6372200" y="2276335"/>
              <a:ext cx="432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2" name="直接箭头连接符 261"/>
            <p:cNvCxnSpPr/>
            <p:nvPr/>
          </p:nvCxnSpPr>
          <p:spPr bwMode="auto">
            <a:xfrm flipV="1">
              <a:off x="6372200" y="2422061"/>
              <a:ext cx="432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3" name="直接箭头连接符 78"/>
            <p:cNvCxnSpPr>
              <a:stCxn id="260" idx="3"/>
            </p:cNvCxnSpPr>
            <p:nvPr/>
          </p:nvCxnSpPr>
          <p:spPr bwMode="auto">
            <a:xfrm flipH="1">
              <a:off x="6375620" y="2348897"/>
              <a:ext cx="1868628" cy="212604"/>
            </a:xfrm>
            <a:prstGeom prst="bentConnector3">
              <a:avLst>
                <a:gd name="adj1" fmla="val -7613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4" name="直接箭头连接符 263"/>
            <p:cNvCxnSpPr/>
            <p:nvPr/>
          </p:nvCxnSpPr>
          <p:spPr bwMode="auto">
            <a:xfrm rot="10800000">
              <a:off x="5940152" y="2347293"/>
              <a:ext cx="432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65" name="直接连接符 137"/>
            <p:cNvCxnSpPr/>
            <p:nvPr/>
          </p:nvCxnSpPr>
          <p:spPr bwMode="auto">
            <a:xfrm flipH="1">
              <a:off x="6372200" y="2208935"/>
              <a:ext cx="0" cy="648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直接箭头连接符 78"/>
            <p:cNvCxnSpPr/>
            <p:nvPr/>
          </p:nvCxnSpPr>
          <p:spPr bwMode="auto">
            <a:xfrm>
              <a:off x="3131840" y="2416899"/>
              <a:ext cx="165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7" name="直接箭头连接符 78"/>
            <p:cNvCxnSpPr/>
            <p:nvPr/>
          </p:nvCxnSpPr>
          <p:spPr bwMode="auto">
            <a:xfrm rot="16200000" flipV="1">
              <a:off x="2937906" y="2260652"/>
              <a:ext cx="608626" cy="211299"/>
            </a:xfrm>
            <a:prstGeom prst="bentConnector3">
              <a:avLst>
                <a:gd name="adj1" fmla="val -313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68" name="直接箭头连接符 78"/>
            <p:cNvCxnSpPr/>
            <p:nvPr/>
          </p:nvCxnSpPr>
          <p:spPr bwMode="auto">
            <a:xfrm>
              <a:off x="3133547" y="2061989"/>
              <a:ext cx="4102749" cy="142876"/>
            </a:xfrm>
            <a:prstGeom prst="bentConnector3">
              <a:avLst>
                <a:gd name="adj1" fmla="val 100023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9" name="直接箭头连接符 268"/>
            <p:cNvCxnSpPr/>
            <p:nvPr/>
          </p:nvCxnSpPr>
          <p:spPr bwMode="auto">
            <a:xfrm flipV="1">
              <a:off x="2916024" y="2276871"/>
              <a:ext cx="1872000" cy="2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70" name="直接箭头连接符 78"/>
            <p:cNvCxnSpPr/>
            <p:nvPr/>
          </p:nvCxnSpPr>
          <p:spPr bwMode="auto">
            <a:xfrm>
              <a:off x="4860032" y="2631213"/>
              <a:ext cx="3888432" cy="1301844"/>
            </a:xfrm>
            <a:prstGeom prst="bentConnector3">
              <a:avLst>
                <a:gd name="adj1" fmla="val 10003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1" name="直接箭头连接符 78"/>
            <p:cNvCxnSpPr/>
            <p:nvPr/>
          </p:nvCxnSpPr>
          <p:spPr bwMode="auto">
            <a:xfrm rot="10800000" flipV="1">
              <a:off x="3275856" y="2631211"/>
              <a:ext cx="1584176" cy="365757"/>
            </a:xfrm>
            <a:prstGeom prst="bentConnector3">
              <a:avLst>
                <a:gd name="adj1" fmla="val 296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2" name="直接箭头连接符 78"/>
            <p:cNvCxnSpPr/>
            <p:nvPr/>
          </p:nvCxnSpPr>
          <p:spPr bwMode="auto">
            <a:xfrm>
              <a:off x="3275856" y="2996848"/>
              <a:ext cx="5472608" cy="936209"/>
            </a:xfrm>
            <a:prstGeom prst="bentConnector3">
              <a:avLst>
                <a:gd name="adj1" fmla="val -1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273" name="Rectangle 6"/>
            <p:cNvSpPr>
              <a:spLocks noChangeArrowheads="1"/>
            </p:cNvSpPr>
            <p:nvPr/>
          </p:nvSpPr>
          <p:spPr bwMode="auto">
            <a:xfrm>
              <a:off x="3600024" y="3043560"/>
              <a:ext cx="432000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274" name="Rectangle 6"/>
            <p:cNvSpPr>
              <a:spLocks noChangeArrowheads="1"/>
            </p:cNvSpPr>
            <p:nvPr/>
          </p:nvSpPr>
          <p:spPr bwMode="auto">
            <a:xfrm>
              <a:off x="4427984" y="3043560"/>
              <a:ext cx="432000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275" name="Rectangle 70"/>
            <p:cNvSpPr>
              <a:spLocks noChangeArrowheads="1"/>
            </p:cNvSpPr>
            <p:nvPr/>
          </p:nvSpPr>
          <p:spPr bwMode="auto">
            <a:xfrm>
              <a:off x="3311992" y="3058123"/>
              <a:ext cx="288032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VM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276" name="Rectangle 70"/>
            <p:cNvSpPr>
              <a:spLocks noChangeArrowheads="1"/>
            </p:cNvSpPr>
            <p:nvPr/>
          </p:nvSpPr>
          <p:spPr bwMode="auto">
            <a:xfrm>
              <a:off x="4139952" y="3043560"/>
              <a:ext cx="288032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VL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1C813024-5D26-4E3F-936C-00D5161EDCB7}"/>
              </a:ext>
            </a:extLst>
          </p:cNvPr>
          <p:cNvGrpSpPr/>
          <p:nvPr/>
        </p:nvGrpSpPr>
        <p:grpSpPr>
          <a:xfrm>
            <a:off x="5796136" y="4653136"/>
            <a:ext cx="3240000" cy="1080000"/>
            <a:chOff x="2376000" y="2232000"/>
            <a:chExt cx="3240000" cy="1080000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1B965E4D-CF99-44DE-A18D-AF49AA6DD73E}"/>
                </a:ext>
              </a:extLst>
            </p:cNvPr>
            <p:cNvSpPr/>
            <p:nvPr/>
          </p:nvSpPr>
          <p:spPr>
            <a:xfrm>
              <a:off x="2952000" y="2232000"/>
              <a:ext cx="2052000" cy="1080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4" name="TextBox 7">
              <a:extLst>
                <a:ext uri="{FF2B5EF4-FFF2-40B4-BE49-F238E27FC236}">
                  <a16:creationId xmlns:a16="http://schemas.microsoft.com/office/drawing/2014/main" id="{1B914A9F-57D9-40F2-AA5E-1F322B864B39}"/>
                </a:ext>
              </a:extLst>
            </p:cNvPr>
            <p:cNvSpPr txBox="1"/>
            <p:nvPr/>
          </p:nvSpPr>
          <p:spPr>
            <a:xfrm>
              <a:off x="2484000" y="2412000"/>
              <a:ext cx="396000" cy="180000"/>
            </a:xfrm>
            <a:prstGeom prst="rect">
              <a:avLst/>
            </a:prstGeom>
            <a:noFill/>
          </p:spPr>
          <p:txBody>
            <a:bodyPr wrap="square" lIns="18000" tIns="10800" rIns="18000" bIns="108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err="1">
                  <a:latin typeface="+mn-ea"/>
                  <a:ea typeface="+mn-ea"/>
                  <a:cs typeface="Times New Roman" panose="02020603050405020304" pitchFamily="18" charset="0"/>
                </a:rPr>
                <a:t>Wr</a:t>
              </a:r>
              <a:r>
                <a:rPr lang="en-US" altLang="zh-CN" sz="1400" b="1" dirty="0" err="1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BA</a:t>
              </a:r>
              <a:endParaRPr lang="zh-CN" altLang="en-US" sz="14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5" name="TextBox 8">
              <a:extLst>
                <a:ext uri="{FF2B5EF4-FFF2-40B4-BE49-F238E27FC236}">
                  <a16:creationId xmlns:a16="http://schemas.microsoft.com/office/drawing/2014/main" id="{BE864561-F20C-47C5-B5B5-6FF0BC729AC0}"/>
                </a:ext>
              </a:extLst>
            </p:cNvPr>
            <p:cNvSpPr txBox="1"/>
            <p:nvPr/>
          </p:nvSpPr>
          <p:spPr>
            <a:xfrm>
              <a:off x="5112000" y="2448000"/>
              <a:ext cx="504000" cy="180000"/>
            </a:xfrm>
            <a:prstGeom prst="rect">
              <a:avLst/>
            </a:prstGeom>
            <a:noFill/>
          </p:spPr>
          <p:txBody>
            <a:bodyPr wrap="square" lIns="18000" tIns="10800" rIns="18000" bIns="108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err="1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RData</a:t>
              </a:r>
              <a:endParaRPr lang="zh-CN" altLang="en-US" sz="14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6" name="TextBox 13">
              <a:extLst>
                <a:ext uri="{FF2B5EF4-FFF2-40B4-BE49-F238E27FC236}">
                  <a16:creationId xmlns:a16="http://schemas.microsoft.com/office/drawing/2014/main" id="{F187B5CD-DE19-4881-959D-126C2537C23C}"/>
                </a:ext>
              </a:extLst>
            </p:cNvPr>
            <p:cNvSpPr txBox="1"/>
            <p:nvPr/>
          </p:nvSpPr>
          <p:spPr>
            <a:xfrm>
              <a:off x="2376000" y="2592000"/>
              <a:ext cx="504000" cy="180000"/>
            </a:xfrm>
            <a:prstGeom prst="rect">
              <a:avLst/>
            </a:prstGeom>
            <a:noFill/>
          </p:spPr>
          <p:txBody>
            <a:bodyPr wrap="square" lIns="18000" tIns="10800" rIns="18000" bIns="108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err="1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WCtrl</a:t>
              </a:r>
              <a:endParaRPr lang="zh-CN" altLang="en-US" sz="14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7" name="TextBox 14">
              <a:extLst>
                <a:ext uri="{FF2B5EF4-FFF2-40B4-BE49-F238E27FC236}">
                  <a16:creationId xmlns:a16="http://schemas.microsoft.com/office/drawing/2014/main" id="{2B4A9CE7-4AAE-4914-BBC0-24592D9F9E76}"/>
                </a:ext>
              </a:extLst>
            </p:cNvPr>
            <p:cNvSpPr txBox="1"/>
            <p:nvPr/>
          </p:nvSpPr>
          <p:spPr>
            <a:xfrm>
              <a:off x="2484000" y="2772000"/>
              <a:ext cx="396000" cy="180000"/>
            </a:xfrm>
            <a:prstGeom prst="rect">
              <a:avLst/>
            </a:prstGeom>
            <a:noFill/>
          </p:spPr>
          <p:txBody>
            <a:bodyPr wrap="square" lIns="18000" tIns="10800" rIns="18000" bIns="108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err="1">
                  <a:solidFill>
                    <a:schemeClr val="tx1"/>
                  </a:solidFill>
                  <a:highlight>
                    <a:srgbClr val="00FF00"/>
                  </a:highlight>
                  <a:latin typeface="+mn-ea"/>
                  <a:ea typeface="+mn-ea"/>
                  <a:cs typeface="Times New Roman" panose="02020603050405020304" pitchFamily="18" charset="0"/>
                </a:rPr>
                <a:t>WClk</a:t>
              </a:r>
              <a:endParaRPr lang="zh-CN" altLang="en-US" sz="1400" b="1" dirty="0">
                <a:solidFill>
                  <a:schemeClr val="tx1"/>
                </a:solidFill>
                <a:highlight>
                  <a:srgbClr val="00FF00"/>
                </a:highlight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8" name="TextBox 15">
              <a:extLst>
                <a:ext uri="{FF2B5EF4-FFF2-40B4-BE49-F238E27FC236}">
                  <a16:creationId xmlns:a16="http://schemas.microsoft.com/office/drawing/2014/main" id="{166DD218-0152-4B65-8931-103310FD5570}"/>
                </a:ext>
              </a:extLst>
            </p:cNvPr>
            <p:cNvSpPr txBox="1"/>
            <p:nvPr/>
          </p:nvSpPr>
          <p:spPr>
            <a:xfrm>
              <a:off x="2376000" y="2232000"/>
              <a:ext cx="504000" cy="144000"/>
            </a:xfrm>
            <a:prstGeom prst="rect">
              <a:avLst/>
            </a:prstGeom>
            <a:noFill/>
          </p:spPr>
          <p:txBody>
            <a:bodyPr wrap="square" lIns="18000" tIns="10800" rIns="18000" bIns="108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err="1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WData</a:t>
              </a:r>
              <a:endParaRPr lang="zh-CN" altLang="en-US" sz="14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9" name="TextBox 17">
              <a:extLst>
                <a:ext uri="{FF2B5EF4-FFF2-40B4-BE49-F238E27FC236}">
                  <a16:creationId xmlns:a16="http://schemas.microsoft.com/office/drawing/2014/main" id="{7676EE98-781A-40A3-8515-D4D0325A98B4}"/>
                </a:ext>
              </a:extLst>
            </p:cNvPr>
            <p:cNvSpPr txBox="1"/>
            <p:nvPr/>
          </p:nvSpPr>
          <p:spPr>
            <a:xfrm>
              <a:off x="2484000" y="2952000"/>
              <a:ext cx="396000" cy="180000"/>
            </a:xfrm>
            <a:prstGeom prst="rect">
              <a:avLst/>
            </a:prstGeom>
            <a:noFill/>
          </p:spPr>
          <p:txBody>
            <a:bodyPr wrap="square" lIns="18000" tIns="10800" rIns="18000" bIns="108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err="1">
                  <a:solidFill>
                    <a:schemeClr val="tx1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RrBA</a:t>
              </a:r>
              <a:endParaRPr lang="zh-CN" altLang="en-US" sz="1400" b="1" dirty="0">
                <a:solidFill>
                  <a:schemeClr val="tx1"/>
                </a:solidFill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0162922E-E6CE-4465-9444-88E28E85D53F}"/>
                </a:ext>
              </a:extLst>
            </p:cNvPr>
            <p:cNvCxnSpPr/>
            <p:nvPr/>
          </p:nvCxnSpPr>
          <p:spPr bwMode="auto">
            <a:xfrm>
              <a:off x="3888000" y="2376000"/>
              <a:ext cx="252000" cy="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8BF9F12-5FF6-4F6C-A33C-68BB9F73EFB5}"/>
                </a:ext>
              </a:extLst>
            </p:cNvPr>
            <p:cNvSpPr/>
            <p:nvPr/>
          </p:nvSpPr>
          <p:spPr>
            <a:xfrm>
              <a:off x="4139952" y="2268000"/>
              <a:ext cx="432000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+mn-ea"/>
                </a:rPr>
                <a:t>R0</a:t>
              </a:r>
              <a:endParaRPr lang="zh-CN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770E43FC-05AA-4046-8E34-0BDB32F31E4A}"/>
                </a:ext>
              </a:extLst>
            </p:cNvPr>
            <p:cNvSpPr/>
            <p:nvPr/>
          </p:nvSpPr>
          <p:spPr>
            <a:xfrm>
              <a:off x="4140000" y="2700000"/>
              <a:ext cx="432000" cy="216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+mn-ea"/>
                </a:rPr>
                <a:t>Rn-1</a:t>
              </a:r>
              <a:endParaRPr lang="zh-CN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3" name="Text Box 18">
              <a:extLst>
                <a:ext uri="{FF2B5EF4-FFF2-40B4-BE49-F238E27FC236}">
                  <a16:creationId xmlns:a16="http://schemas.microsoft.com/office/drawing/2014/main" id="{F41327A4-8455-4A2A-88D5-C3035FA5C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4247897" y="2520000"/>
              <a:ext cx="216000" cy="144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…</a:t>
              </a:r>
            </a:p>
          </p:txBody>
        </p: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0858C297-787C-452A-B5BC-C4B5830C79D1}"/>
                </a:ext>
              </a:extLst>
            </p:cNvPr>
            <p:cNvCxnSpPr/>
            <p:nvPr/>
          </p:nvCxnSpPr>
          <p:spPr bwMode="auto">
            <a:xfrm>
              <a:off x="4572000" y="2340000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56460A27-48A5-43E4-B241-C006A14B5E3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72000" y="2772000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88B0DC91-8A83-4659-A971-1051F473EB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32000" y="2556000"/>
              <a:ext cx="18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5EDBCA89-2361-433B-8C5F-ED59ADCCC160}"/>
                </a:ext>
              </a:extLst>
            </p:cNvPr>
            <p:cNvSpPr/>
            <p:nvPr/>
          </p:nvSpPr>
          <p:spPr>
            <a:xfrm>
              <a:off x="3672000" y="2340000"/>
              <a:ext cx="216000" cy="57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 anchorCtr="1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+mn-ea"/>
                </a:rPr>
                <a:t>译码器</a:t>
              </a: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F4CE12BF-02B5-4C84-BFE1-FED56B3F0752}"/>
                </a:ext>
              </a:extLst>
            </p:cNvPr>
            <p:cNvSpPr/>
            <p:nvPr/>
          </p:nvSpPr>
          <p:spPr>
            <a:xfrm>
              <a:off x="4716000" y="2268000"/>
              <a:ext cx="216000" cy="576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 anchorCtr="1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+mn-ea"/>
                </a:rPr>
                <a:t>选择器</a:t>
              </a: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983D3474-CF12-4089-A71B-0CE6437798EE}"/>
                </a:ext>
              </a:extLst>
            </p:cNvPr>
            <p:cNvCxnSpPr/>
            <p:nvPr/>
          </p:nvCxnSpPr>
          <p:spPr bwMode="auto">
            <a:xfrm>
              <a:off x="3888000" y="2808000"/>
              <a:ext cx="252000" cy="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32679A4A-68E5-4CA5-B5CC-B0235297D926}"/>
                </a:ext>
              </a:extLst>
            </p:cNvPr>
            <p:cNvCxnSpPr/>
            <p:nvPr/>
          </p:nvCxnSpPr>
          <p:spPr bwMode="auto">
            <a:xfrm>
              <a:off x="2880000" y="2304000"/>
              <a:ext cx="126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B70F02C7-BF8C-4AC1-ABE8-C3165F6E3787}"/>
                </a:ext>
              </a:extLst>
            </p:cNvPr>
            <p:cNvCxnSpPr/>
            <p:nvPr/>
          </p:nvCxnSpPr>
          <p:spPr bwMode="auto">
            <a:xfrm>
              <a:off x="3960000" y="2736000"/>
              <a:ext cx="180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2BA1351A-ABE8-4A91-8674-7CC29213F507}"/>
                </a:ext>
              </a:extLst>
            </p:cNvPr>
            <p:cNvCxnSpPr/>
            <p:nvPr/>
          </p:nvCxnSpPr>
          <p:spPr bwMode="auto">
            <a:xfrm>
              <a:off x="3960000" y="2304000"/>
              <a:ext cx="24" cy="43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ADDDAB4B-068B-41FB-82B2-0749B45E7681}"/>
                </a:ext>
              </a:extLst>
            </p:cNvPr>
            <p:cNvCxnSpPr/>
            <p:nvPr/>
          </p:nvCxnSpPr>
          <p:spPr bwMode="auto">
            <a:xfrm>
              <a:off x="4032000" y="2880000"/>
              <a:ext cx="108000" cy="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E06AFA1C-7D8E-41E3-B057-ADAF9E30E259}"/>
                </a:ext>
              </a:extLst>
            </p:cNvPr>
            <p:cNvCxnSpPr/>
            <p:nvPr/>
          </p:nvCxnSpPr>
          <p:spPr bwMode="auto">
            <a:xfrm>
              <a:off x="4032000" y="2448000"/>
              <a:ext cx="108000" cy="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555C69B0-9720-4CEA-A968-509219A3A4CF}"/>
                </a:ext>
              </a:extLst>
            </p:cNvPr>
            <p:cNvCxnSpPr/>
            <p:nvPr/>
          </p:nvCxnSpPr>
          <p:spPr bwMode="auto">
            <a:xfrm>
              <a:off x="4032000" y="2447831"/>
              <a:ext cx="24" cy="504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F78B8074-C962-48C4-B772-00A4BD7E12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6000" y="2952000"/>
              <a:ext cx="756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D22C02ED-C7F3-42F9-8D3F-187B420E21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23944" y="2844000"/>
              <a:ext cx="0" cy="144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F6FEBAF0-757D-4917-9D1D-900D4F9B18B0}"/>
                </a:ext>
              </a:extLst>
            </p:cNvPr>
            <p:cNvSpPr/>
            <p:nvPr/>
          </p:nvSpPr>
          <p:spPr>
            <a:xfrm>
              <a:off x="4428000" y="2988000"/>
              <a:ext cx="504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+mn-ea"/>
                </a:rPr>
                <a:t>R</a:t>
              </a:r>
              <a:r>
                <a:rPr lang="zh-CN" altLang="en-US" sz="1400" b="1" dirty="0">
                  <a:solidFill>
                    <a:schemeClr val="tx1"/>
                  </a:solidFill>
                  <a:latin typeface="+mn-ea"/>
                </a:rPr>
                <a:t>指针</a:t>
              </a: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BBC28A7A-84E0-44EB-A490-B5691DEAF7E5}"/>
                </a:ext>
              </a:extLst>
            </p:cNvPr>
            <p:cNvSpPr/>
            <p:nvPr/>
          </p:nvSpPr>
          <p:spPr>
            <a:xfrm>
              <a:off x="3024000" y="2412000"/>
              <a:ext cx="504000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0800" rIns="18000" bIns="10800" rtlCol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tx1"/>
                  </a:solidFill>
                  <a:latin typeface="+mn-ea"/>
                </a:rPr>
                <a:t>W</a:t>
              </a:r>
              <a:r>
                <a:rPr lang="zh-CN" altLang="en-US" sz="1400" b="1" dirty="0">
                  <a:solidFill>
                    <a:schemeClr val="tx1"/>
                  </a:solidFill>
                  <a:latin typeface="+mn-ea"/>
                </a:rPr>
                <a:t>指针</a:t>
              </a:r>
            </a:p>
          </p:txBody>
        </p: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F9C54BAD-AA30-404D-9B7C-83A99CA60F2F}"/>
                </a:ext>
              </a:extLst>
            </p:cNvPr>
            <p:cNvCxnSpPr/>
            <p:nvPr/>
          </p:nvCxnSpPr>
          <p:spPr bwMode="auto">
            <a:xfrm>
              <a:off x="2880000" y="2700000"/>
              <a:ext cx="792000" cy="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7EAB1723-4C12-4CC3-B61F-4C5650BBF7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28000" y="2520000"/>
              <a:ext cx="144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28B82B9A-485C-459E-A76E-B9B00B3FB5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80000" y="3060000"/>
              <a:ext cx="1548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B80C1741-EEB5-460A-813F-BA1584E6449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80000" y="2520000"/>
              <a:ext cx="144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4E6B5E7D-8363-4CCF-87B5-CE6EC54903C2}"/>
                </a:ext>
              </a:extLst>
            </p:cNvPr>
            <p:cNvCxnSpPr/>
            <p:nvPr/>
          </p:nvCxnSpPr>
          <p:spPr bwMode="auto">
            <a:xfrm>
              <a:off x="4284000" y="3132000"/>
              <a:ext cx="144000" cy="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006290BA-1035-442F-9BC8-FE34104322E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000" y="2628000"/>
              <a:ext cx="0" cy="324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sp>
          <p:nvSpPr>
            <p:cNvPr id="166" name="TextBox 14">
              <a:extLst>
                <a:ext uri="{FF2B5EF4-FFF2-40B4-BE49-F238E27FC236}">
                  <a16:creationId xmlns:a16="http://schemas.microsoft.com/office/drawing/2014/main" id="{5F5C302D-EB53-4B50-B878-5EE79FC24BAD}"/>
                </a:ext>
              </a:extLst>
            </p:cNvPr>
            <p:cNvSpPr txBox="1"/>
            <p:nvPr/>
          </p:nvSpPr>
          <p:spPr>
            <a:xfrm>
              <a:off x="2484000" y="3132000"/>
              <a:ext cx="396000" cy="180000"/>
            </a:xfrm>
            <a:prstGeom prst="rect">
              <a:avLst/>
            </a:prstGeom>
            <a:noFill/>
          </p:spPr>
          <p:txBody>
            <a:bodyPr wrap="square" lIns="18000" tIns="10800" rIns="18000" bIns="10800" rtlCol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 err="1">
                  <a:solidFill>
                    <a:schemeClr val="tx1"/>
                  </a:solidFill>
                  <a:highlight>
                    <a:srgbClr val="00FF00"/>
                  </a:highlight>
                  <a:latin typeface="+mn-ea"/>
                  <a:ea typeface="+mn-ea"/>
                  <a:cs typeface="Times New Roman" panose="02020603050405020304" pitchFamily="18" charset="0"/>
                </a:rPr>
                <a:t>RClk</a:t>
              </a:r>
              <a:endParaRPr lang="zh-CN" altLang="en-US" sz="1400" b="1" dirty="0">
                <a:solidFill>
                  <a:schemeClr val="tx1"/>
                </a:solidFill>
                <a:highlight>
                  <a:srgbClr val="00FF00"/>
                </a:highlight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8258C8F9-B319-4B2E-8731-8A7B6A90F6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80000" y="3240000"/>
              <a:ext cx="1404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B5A55819-2A3E-4F16-8082-7C01C4384C8F}"/>
                </a:ext>
              </a:extLst>
            </p:cNvPr>
            <p:cNvCxnSpPr/>
            <p:nvPr/>
          </p:nvCxnSpPr>
          <p:spPr bwMode="auto">
            <a:xfrm>
              <a:off x="4284000" y="3132000"/>
              <a:ext cx="24" cy="108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383F60EE-3502-4326-AF92-1E212F80F0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80000" y="2880000"/>
              <a:ext cx="396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oval" w="sm" len="sm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763760" y="4365128"/>
            <a:ext cx="4680448" cy="1152104"/>
            <a:chOff x="827584" y="5157216"/>
            <a:chExt cx="4680448" cy="1152104"/>
          </a:xfrm>
        </p:grpSpPr>
        <p:sp>
          <p:nvSpPr>
            <p:cNvPr id="91" name="Rectangle 15"/>
            <p:cNvSpPr>
              <a:spLocks noChangeArrowheads="1"/>
            </p:cNvSpPr>
            <p:nvPr/>
          </p:nvSpPr>
          <p:spPr bwMode="auto">
            <a:xfrm>
              <a:off x="827584" y="5373312"/>
              <a:ext cx="648000" cy="86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832113" y="5515644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832113" y="5659660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832113" y="6093296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Text Box 32"/>
            <p:cNvSpPr txBox="1">
              <a:spLocks noChangeArrowheads="1"/>
            </p:cNvSpPr>
            <p:nvPr/>
          </p:nvSpPr>
          <p:spPr bwMode="auto">
            <a:xfrm>
              <a:off x="1005760" y="5157216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V0</a:t>
              </a:r>
            </a:p>
          </p:txBody>
        </p:sp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>
              <a:off x="2051648" y="5157216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V1</a:t>
              </a:r>
            </a:p>
          </p:txBody>
        </p:sp>
        <p:sp>
          <p:nvSpPr>
            <p:cNvPr id="103" name="Text Box 32"/>
            <p:cNvSpPr txBox="1">
              <a:spLocks noChangeArrowheads="1"/>
            </p:cNvSpPr>
            <p:nvPr/>
          </p:nvSpPr>
          <p:spPr bwMode="auto">
            <a:xfrm>
              <a:off x="5076016" y="5157216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V2</a:t>
              </a:r>
            </a:p>
          </p:txBody>
        </p:sp>
        <p:sp>
          <p:nvSpPr>
            <p:cNvPr id="104" name="Rectangle 15"/>
            <p:cNvSpPr>
              <a:spLocks noChangeArrowheads="1"/>
            </p:cNvSpPr>
            <p:nvPr/>
          </p:nvSpPr>
          <p:spPr bwMode="auto">
            <a:xfrm>
              <a:off x="1831167" y="5373216"/>
              <a:ext cx="648000" cy="86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6" name="直接连接符 105"/>
            <p:cNvCxnSpPr/>
            <p:nvPr/>
          </p:nvCxnSpPr>
          <p:spPr bwMode="auto">
            <a:xfrm>
              <a:off x="1835696" y="5515548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1835696" y="5659564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1835696" y="6093200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9" name="Rectangle 15"/>
            <p:cNvSpPr>
              <a:spLocks noChangeArrowheads="1"/>
            </p:cNvSpPr>
            <p:nvPr/>
          </p:nvSpPr>
          <p:spPr bwMode="auto">
            <a:xfrm>
              <a:off x="4855503" y="5373216"/>
              <a:ext cx="648000" cy="86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3" name="直接连接符 122"/>
            <p:cNvCxnSpPr/>
            <p:nvPr/>
          </p:nvCxnSpPr>
          <p:spPr bwMode="auto">
            <a:xfrm>
              <a:off x="4860032" y="5515548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4860032" y="5659564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4860032" y="6093200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1480113" y="5578543"/>
              <a:ext cx="144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1619600" y="6308180"/>
              <a:ext cx="1152000" cy="114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 flipV="1">
              <a:off x="2771760" y="5872110"/>
              <a:ext cx="0" cy="4372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H="1">
              <a:off x="1619600" y="5578543"/>
              <a:ext cx="0" cy="720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2488193" y="5589240"/>
              <a:ext cx="2880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 flipH="1">
              <a:off x="2771600" y="5589240"/>
              <a:ext cx="128" cy="720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4643936" y="5589240"/>
              <a:ext cx="216024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直接连接符 133"/>
            <p:cNvCxnSpPr/>
            <p:nvPr/>
          </p:nvCxnSpPr>
          <p:spPr bwMode="auto">
            <a:xfrm>
              <a:off x="4643936" y="5589240"/>
              <a:ext cx="0" cy="14257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 Box 79"/>
            <p:cNvSpPr txBox="1">
              <a:spLocks noChangeArrowheads="1"/>
            </p:cNvSpPr>
            <p:nvPr/>
          </p:nvSpPr>
          <p:spPr bwMode="auto">
            <a:xfrm>
              <a:off x="3059728" y="5589240"/>
              <a:ext cx="1296000" cy="36000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1 2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3 …</a:t>
              </a:r>
              <a:r>
                <a:rPr lang="en-US" altLang="zh-CN" sz="1200" b="1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m</a:t>
              </a:r>
            </a:p>
          </p:txBody>
        </p:sp>
        <p:sp>
          <p:nvSpPr>
            <p:cNvPr id="136" name="Text Box 80"/>
            <p:cNvSpPr txBox="1">
              <a:spLocks noChangeArrowheads="1"/>
            </p:cNvSpPr>
            <p:nvPr/>
          </p:nvSpPr>
          <p:spPr bwMode="auto">
            <a:xfrm>
              <a:off x="2900990" y="5970828"/>
              <a:ext cx="1728048" cy="2809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功能部件</a:t>
              </a:r>
              <a:r>
                <a:rPr lang="en-US" altLang="zh-CN" sz="1600" b="1" dirty="0">
                  <a:latin typeface="+mn-ea"/>
                  <a:ea typeface="+mn-ea"/>
                </a:rPr>
                <a:t>(</a:t>
              </a:r>
              <a:r>
                <a:rPr lang="zh-CN" altLang="en-US" sz="1600" b="1" dirty="0">
                  <a:latin typeface="+mn-ea"/>
                  <a:ea typeface="+mn-ea"/>
                </a:rPr>
                <a:t>流水线</a:t>
              </a:r>
              <a:r>
                <a:rPr lang="en-US" altLang="zh-CN" sz="1600" b="1" dirty="0">
                  <a:latin typeface="+mn-ea"/>
                  <a:ea typeface="+mn-ea"/>
                </a:rPr>
                <a:t>)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37" name="直接连接符 136"/>
            <p:cNvCxnSpPr/>
            <p:nvPr/>
          </p:nvCxnSpPr>
          <p:spPr bwMode="auto">
            <a:xfrm rot="5400000">
              <a:off x="3096241" y="5767041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rot="5400000">
              <a:off x="3308967" y="5767041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 rot="5400000">
              <a:off x="3524869" y="5767041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rot="5400000">
              <a:off x="3951909" y="5767041"/>
              <a:ext cx="35719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箭头连接符 58"/>
            <p:cNvCxnSpPr/>
            <p:nvPr/>
          </p:nvCxnSpPr>
          <p:spPr bwMode="auto">
            <a:xfrm>
              <a:off x="2771728" y="5658398"/>
              <a:ext cx="28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58"/>
            <p:cNvCxnSpPr/>
            <p:nvPr/>
          </p:nvCxnSpPr>
          <p:spPr bwMode="auto">
            <a:xfrm flipV="1">
              <a:off x="4355728" y="5730406"/>
              <a:ext cx="288000" cy="14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58"/>
            <p:cNvCxnSpPr/>
            <p:nvPr/>
          </p:nvCxnSpPr>
          <p:spPr bwMode="auto">
            <a:xfrm>
              <a:off x="2771728" y="5882806"/>
              <a:ext cx="288000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4" name="Rectangle 15"/>
            <p:cNvSpPr>
              <a:spLocks noChangeArrowheads="1"/>
            </p:cNvSpPr>
            <p:nvPr/>
          </p:nvSpPr>
          <p:spPr bwMode="auto">
            <a:xfrm>
              <a:off x="3491776" y="5302918"/>
              <a:ext cx="648000" cy="21431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Text Box 32"/>
            <p:cNvSpPr txBox="1">
              <a:spLocks noChangeArrowheads="1"/>
            </p:cNvSpPr>
            <p:nvPr/>
          </p:nvSpPr>
          <p:spPr bwMode="auto">
            <a:xfrm>
              <a:off x="3203776" y="5301232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VL</a:t>
              </a:r>
            </a:p>
          </p:txBody>
        </p:sp>
        <p:sp>
          <p:nvSpPr>
            <p:cNvPr id="147" name="Text Box 32"/>
            <p:cNvSpPr txBox="1">
              <a:spLocks noChangeArrowheads="1"/>
            </p:cNvSpPr>
            <p:nvPr/>
          </p:nvSpPr>
          <p:spPr bwMode="auto">
            <a:xfrm>
              <a:off x="2555776" y="5373240"/>
              <a:ext cx="148377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70000"/>
                </a:lnSpc>
              </a:pPr>
              <a:r>
                <a:rPr lang="en-US" altLang="zh-CN" sz="1600" i="1" dirty="0">
                  <a:latin typeface="+mn-lt"/>
                  <a:ea typeface="+mn-ea"/>
                </a:rPr>
                <a:t>a</a:t>
              </a:r>
            </a:p>
          </p:txBody>
        </p:sp>
        <p:sp>
          <p:nvSpPr>
            <p:cNvPr id="148" name="Text Box 32"/>
            <p:cNvSpPr txBox="1">
              <a:spLocks noChangeArrowheads="1"/>
            </p:cNvSpPr>
            <p:nvPr/>
          </p:nvSpPr>
          <p:spPr bwMode="auto">
            <a:xfrm>
              <a:off x="4567639" y="5373216"/>
              <a:ext cx="148377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70000"/>
                </a:lnSpc>
              </a:pPr>
              <a:r>
                <a:rPr lang="en-US" altLang="zh-CN" sz="1600" i="1" dirty="0">
                  <a:latin typeface="+mn-lt"/>
                  <a:ea typeface="+mn-ea"/>
                </a:rPr>
                <a:t>b</a:t>
              </a:r>
            </a:p>
          </p:txBody>
        </p:sp>
      </p:grp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69" name="Text Box 3"/>
          <p:cNvSpPr txBox="1">
            <a:spLocks noChangeArrowheads="1"/>
          </p:cNvSpPr>
          <p:nvPr/>
        </p:nvSpPr>
        <p:spPr bwMode="auto">
          <a:xfrm>
            <a:off x="214281" y="332656"/>
            <a:ext cx="4679913" cy="2875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3399"/>
                </a:solidFill>
                <a:latin typeface="宋体" panose="02010600030101010101" pitchFamily="2" charset="-122"/>
              </a:rPr>
              <a:t>、向量指令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2416175" indent="-2416175"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向量指令的功能：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416175" indent="-2416175">
              <a:lnSpc>
                <a:spcPct val="10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       </a:t>
            </a:r>
            <a:r>
              <a:rPr lang="zh-CN" altLang="en-US" dirty="0">
                <a:latin typeface="宋体" panose="02010600030101010101" pitchFamily="2" charset="-122"/>
              </a:rPr>
              <a:t>└</a:t>
            </a:r>
            <a:r>
              <a:rPr lang="zh-CN" altLang="en-US" b="1" dirty="0">
                <a:latin typeface="宋体" panose="02010600030101010101" pitchFamily="2" charset="-122"/>
              </a:rPr>
              <a:t>←≈标量指令的循环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416175" indent="-2416175">
              <a:lnSpc>
                <a:spcPct val="125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M-M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型向量机的向量指令：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416175" indent="-2416175"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2416175" indent="-2416175">
              <a:lnSpc>
                <a:spcPct val="125000"/>
              </a:lnSpc>
              <a:spcBef>
                <a:spcPts val="15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R-R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型向量机的向量指令：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71" name="Text Box 3"/>
          <p:cNvSpPr txBox="1">
            <a:spLocks noChangeArrowheads="1"/>
          </p:cNvSpPr>
          <p:nvPr/>
        </p:nvSpPr>
        <p:spPr bwMode="auto">
          <a:xfrm>
            <a:off x="1763940" y="764704"/>
            <a:ext cx="7161014" cy="24513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8255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        运算、规约、存取、压缩</a:t>
            </a:r>
            <a:r>
              <a:rPr lang="en-US" altLang="zh-CN" sz="2400" b="1" dirty="0">
                <a:latin typeface="宋体" panose="02010600030101010101" pitchFamily="2" charset="-122"/>
              </a:rPr>
              <a:t>&amp;</a:t>
            </a:r>
            <a:r>
              <a:rPr lang="zh-CN" altLang="en-US" sz="2400" b="1" dirty="0">
                <a:latin typeface="宋体" panose="02010600030101010101" pitchFamily="2" charset="-122"/>
              </a:rPr>
              <a:t>还原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稀疏矩阵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</a:rPr>
              <a:t>等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               有</a:t>
            </a:r>
            <a:r>
              <a:rPr lang="en-US" altLang="zh-CN" sz="2400" b="1" dirty="0">
                <a:latin typeface="宋体" panose="02010600030101010101" pitchFamily="2" charset="-122"/>
              </a:rPr>
              <a:t>M-M</a:t>
            </a:r>
            <a:r>
              <a:rPr lang="zh-CN" altLang="en-US" sz="2400" b="1" dirty="0"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</a:rPr>
              <a:t>M-S</a:t>
            </a:r>
            <a:r>
              <a:rPr lang="zh-CN" altLang="en-US" sz="2400" b="1" dirty="0">
                <a:latin typeface="宋体" panose="02010600030101010101" pitchFamily="2" charset="-122"/>
              </a:rPr>
              <a:t>型，目的</a:t>
            </a:r>
            <a:r>
              <a:rPr lang="en-US" altLang="zh-CN" sz="2400" b="1" dirty="0">
                <a:latin typeface="宋体" panose="02010600030101010101" pitchFamily="2" charset="-122"/>
              </a:rPr>
              <a:t>OPD</a:t>
            </a:r>
            <a:r>
              <a:rPr lang="zh-CN" altLang="en-US" sz="2400" b="1" dirty="0">
                <a:latin typeface="宋体" panose="02010600030101010101" pitchFamily="2" charset="-122"/>
              </a:rPr>
              <a:t>可为标量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500"/>
              </a:spcBef>
            </a:pPr>
            <a:r>
              <a:rPr lang="en-US" altLang="zh-CN" sz="2400" b="1" dirty="0">
                <a:latin typeface="宋体" panose="02010600030101010101" pitchFamily="2" charset="-122"/>
              </a:rPr>
              <a:t>               </a:t>
            </a:r>
            <a:r>
              <a:rPr lang="zh-CN" altLang="en-US" sz="2400" b="1" dirty="0">
                <a:latin typeface="宋体" panose="02010600030101010101" pitchFamily="2" charset="-122"/>
              </a:rPr>
              <a:t>有</a:t>
            </a:r>
            <a:r>
              <a:rPr lang="en-US" altLang="zh-CN" sz="2400" b="1" dirty="0">
                <a:latin typeface="宋体" panose="02010600030101010101" pitchFamily="2" charset="-122"/>
              </a:rPr>
              <a:t>V-V</a:t>
            </a:r>
            <a:r>
              <a:rPr lang="zh-CN" altLang="en-US" sz="2400" b="1" dirty="0"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</a:rPr>
              <a:t>V-S</a:t>
            </a:r>
            <a:r>
              <a:rPr lang="zh-CN" altLang="en-US" sz="2400" b="1" dirty="0"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</a:rPr>
              <a:t>V-M</a:t>
            </a:r>
            <a:r>
              <a:rPr lang="zh-CN" altLang="en-US" sz="2400" b="1" dirty="0">
                <a:latin typeface="宋体" panose="02010600030101010101" pitchFamily="2" charset="-122"/>
              </a:rPr>
              <a:t>型，目的</a:t>
            </a:r>
            <a:r>
              <a:rPr lang="en-US" altLang="zh-CN" sz="2400" b="1" dirty="0">
                <a:latin typeface="宋体" panose="02010600030101010101" pitchFamily="2" charset="-122"/>
              </a:rPr>
              <a:t>OPD</a:t>
            </a:r>
            <a:r>
              <a:rPr lang="zh-CN" altLang="en-US" sz="2400" b="1" dirty="0">
                <a:latin typeface="宋体" panose="02010600030101010101" pitchFamily="2" charset="-122"/>
              </a:rPr>
              <a:t>同上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1187976" y="3140968"/>
            <a:ext cx="7344464" cy="288032"/>
            <a:chOff x="1403648" y="4511970"/>
            <a:chExt cx="7344464" cy="288032"/>
          </a:xfrm>
        </p:grpSpPr>
        <p:sp>
          <p:nvSpPr>
            <p:cNvPr id="80" name="Text Box 79"/>
            <p:cNvSpPr txBox="1">
              <a:spLocks noChangeArrowheads="1"/>
            </p:cNvSpPr>
            <p:nvPr/>
          </p:nvSpPr>
          <p:spPr bwMode="auto">
            <a:xfrm>
              <a:off x="4860032" y="4511970"/>
              <a:ext cx="720000" cy="288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OP</a:t>
              </a:r>
            </a:p>
          </p:txBody>
        </p:sp>
        <p:sp>
          <p:nvSpPr>
            <p:cNvPr id="81" name="Text Box 79"/>
            <p:cNvSpPr txBox="1">
              <a:spLocks noChangeArrowheads="1"/>
            </p:cNvSpPr>
            <p:nvPr/>
          </p:nvSpPr>
          <p:spPr bwMode="auto">
            <a:xfrm>
              <a:off x="5580112" y="4511970"/>
              <a:ext cx="3168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V</a:t>
              </a:r>
              <a:r>
                <a:rPr lang="en-US" altLang="zh-CN" sz="1800" b="1" baseline="-16000" dirty="0">
                  <a:latin typeface="+mn-ea"/>
                  <a:ea typeface="+mn-ea"/>
                </a:rPr>
                <a:t>S1  </a:t>
              </a:r>
              <a:r>
                <a:rPr lang="en-US" altLang="zh-CN" sz="1800" b="1" dirty="0">
                  <a:latin typeface="+mn-ea"/>
                  <a:ea typeface="+mn-ea"/>
                </a:rPr>
                <a:t>B</a:t>
              </a:r>
              <a:r>
                <a:rPr lang="en-US" altLang="zh-CN" sz="1800" b="1" baseline="-16000" dirty="0">
                  <a:latin typeface="+mn-ea"/>
                  <a:ea typeface="+mn-ea"/>
                </a:rPr>
                <a:t>S1 </a:t>
              </a:r>
              <a:r>
                <a:rPr lang="en-US" altLang="zh-CN" sz="1600" b="1" dirty="0">
                  <a:latin typeface="+mn-ea"/>
                  <a:ea typeface="+mn-ea"/>
                </a:rPr>
                <a:t> </a:t>
              </a:r>
              <a:r>
                <a:rPr lang="en-US" altLang="zh-CN" b="1" dirty="0">
                  <a:latin typeface="+mn-ea"/>
                </a:rPr>
                <a:t>V</a:t>
              </a:r>
              <a:r>
                <a:rPr lang="en-US" altLang="zh-CN" b="1" baseline="-16000" dirty="0">
                  <a:latin typeface="+mn-ea"/>
                </a:rPr>
                <a:t>S2 </a:t>
              </a:r>
              <a:r>
                <a:rPr lang="en-US" altLang="zh-CN" b="1" dirty="0">
                  <a:latin typeface="+mn-ea"/>
                </a:rPr>
                <a:t> B</a:t>
              </a:r>
              <a:r>
                <a:rPr lang="en-US" altLang="zh-CN" b="1" baseline="-16000" dirty="0">
                  <a:latin typeface="+mn-ea"/>
                </a:rPr>
                <a:t>S2 </a:t>
              </a:r>
              <a:r>
                <a:rPr lang="en-US" altLang="zh-CN" sz="1600" b="1" dirty="0">
                  <a:latin typeface="+mn-ea"/>
                  <a:ea typeface="+mn-ea"/>
                </a:rPr>
                <a:t> </a:t>
              </a:r>
              <a:r>
                <a:rPr lang="en-US" altLang="zh-CN" b="1" dirty="0">
                  <a:latin typeface="+mn-ea"/>
                </a:rPr>
                <a:t>V</a:t>
              </a:r>
              <a:r>
                <a:rPr lang="en-US" altLang="zh-CN" b="1" baseline="-16000" dirty="0">
                  <a:latin typeface="+mn-ea"/>
                </a:rPr>
                <a:t>D  </a:t>
              </a:r>
              <a:r>
                <a:rPr lang="en-US" altLang="zh-CN" b="1" dirty="0">
                  <a:latin typeface="+mn-ea"/>
                </a:rPr>
                <a:t> B</a:t>
              </a:r>
              <a:r>
                <a:rPr lang="en-US" altLang="zh-CN" b="1" baseline="-16000" dirty="0">
                  <a:latin typeface="+mn-ea"/>
                </a:rPr>
                <a:t>D</a:t>
              </a:r>
              <a:r>
                <a:rPr lang="en-US" altLang="zh-CN" b="1" dirty="0">
                  <a:latin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 Len</a:t>
              </a:r>
            </a:p>
          </p:txBody>
        </p:sp>
        <p:cxnSp>
          <p:nvCxnSpPr>
            <p:cNvPr id="82" name="直接连接符 81"/>
            <p:cNvCxnSpPr/>
            <p:nvPr/>
          </p:nvCxnSpPr>
          <p:spPr bwMode="auto">
            <a:xfrm rot="5400000">
              <a:off x="6292574" y="4655176"/>
              <a:ext cx="288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rot="5400000">
              <a:off x="7197820" y="4655176"/>
              <a:ext cx="288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rot="5400000">
              <a:off x="5867366" y="4655176"/>
              <a:ext cx="288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rot="5400000">
              <a:off x="6731462" y="4655176"/>
              <a:ext cx="288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rot="5400000">
              <a:off x="7595557" y="4655176"/>
              <a:ext cx="288000" cy="15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rot="5400000">
              <a:off x="8078523" y="4655176"/>
              <a:ext cx="288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Text Box 80"/>
            <p:cNvSpPr txBox="1">
              <a:spLocks noChangeArrowheads="1"/>
            </p:cNvSpPr>
            <p:nvPr/>
          </p:nvSpPr>
          <p:spPr bwMode="auto">
            <a:xfrm>
              <a:off x="1403648" y="4512002"/>
              <a:ext cx="3456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b="1" dirty="0">
                  <a:latin typeface="+mn-ea"/>
                  <a:ea typeface="+mn-ea"/>
                </a:rPr>
                <a:t>例：</a:t>
              </a:r>
              <a:r>
                <a:rPr lang="en-US" altLang="zh-CN" b="1" dirty="0">
                  <a:latin typeface="+mn-ea"/>
                  <a:ea typeface="+mn-ea"/>
                </a:rPr>
                <a:t>V</a:t>
              </a:r>
              <a:r>
                <a:rPr lang="en-US" altLang="zh-CN" b="1" baseline="-16000" dirty="0">
                  <a:latin typeface="+mn-ea"/>
                  <a:ea typeface="+mn-ea"/>
                </a:rPr>
                <a:t>D</a:t>
              </a:r>
              <a:r>
                <a:rPr lang="en-US" altLang="zh-CN" b="1" dirty="0">
                  <a:latin typeface="+mn-ea"/>
                  <a:ea typeface="+mn-ea"/>
                </a:rPr>
                <a:t>[B</a:t>
              </a:r>
              <a:r>
                <a:rPr lang="en-US" altLang="zh-CN" b="1" baseline="-16000" dirty="0">
                  <a:latin typeface="+mn-ea"/>
                  <a:ea typeface="+mn-ea"/>
                </a:rPr>
                <a:t>D</a:t>
              </a:r>
              <a:r>
                <a:rPr lang="en-US" altLang="zh-CN" b="1" dirty="0">
                  <a:latin typeface="+mn-ea"/>
                  <a:ea typeface="+mn-ea"/>
                </a:rPr>
                <a:t>]</a:t>
              </a:r>
              <a:r>
                <a:rPr lang="zh-CN" altLang="en-US" b="1" dirty="0">
                  <a:latin typeface="+mn-ea"/>
                  <a:ea typeface="+mn-ea"/>
                </a:rPr>
                <a:t>←</a:t>
              </a:r>
              <a:r>
                <a:rPr lang="en-US" altLang="zh-CN" b="1" dirty="0">
                  <a:latin typeface="+mn-ea"/>
                </a:rPr>
                <a:t>V</a:t>
              </a:r>
              <a:r>
                <a:rPr lang="en-US" altLang="zh-CN" b="1" baseline="-16000" dirty="0">
                  <a:latin typeface="+mn-ea"/>
                  <a:ea typeface="+mn-ea"/>
                </a:rPr>
                <a:t>S1</a:t>
              </a:r>
              <a:r>
                <a:rPr lang="en-US" altLang="zh-CN" b="1" dirty="0">
                  <a:latin typeface="+mn-ea"/>
                </a:rPr>
                <a:t>[B</a:t>
              </a:r>
              <a:r>
                <a:rPr lang="en-US" altLang="zh-CN" b="1" baseline="-16000" dirty="0">
                  <a:latin typeface="+mn-ea"/>
                  <a:ea typeface="+mn-ea"/>
                </a:rPr>
                <a:t>S1</a:t>
              </a:r>
              <a:r>
                <a:rPr lang="en-US" altLang="zh-CN" b="1" dirty="0">
                  <a:latin typeface="+mn-ea"/>
                </a:rPr>
                <a:t>] OP V</a:t>
              </a:r>
              <a:r>
                <a:rPr lang="en-US" altLang="zh-CN" b="1" baseline="-16000" dirty="0">
                  <a:latin typeface="+mn-ea"/>
                  <a:ea typeface="+mn-ea"/>
                </a:rPr>
                <a:t>S2</a:t>
              </a:r>
              <a:r>
                <a:rPr lang="en-US" altLang="zh-CN" b="1" dirty="0">
                  <a:latin typeface="+mn-ea"/>
                </a:rPr>
                <a:t>[B</a:t>
              </a:r>
              <a:r>
                <a:rPr lang="en-US" altLang="zh-CN" b="1" baseline="-16000" dirty="0">
                  <a:latin typeface="+mn-ea"/>
                  <a:ea typeface="+mn-ea"/>
                </a:rPr>
                <a:t>S2</a:t>
              </a:r>
              <a:r>
                <a:rPr lang="en-US" altLang="zh-CN" b="1" dirty="0">
                  <a:latin typeface="+mn-ea"/>
                </a:rPr>
                <a:t>] 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</p:grpSp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179512" y="3501008"/>
            <a:ext cx="8784976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200" b="1" dirty="0">
                <a:latin typeface="宋体" panose="02010600030101010101" pitchFamily="2" charset="-122"/>
              </a:rPr>
              <a:t>向量加部件时延为</a:t>
            </a:r>
            <a:r>
              <a:rPr lang="en-US" altLang="zh-CN" sz="2200" b="1" dirty="0">
                <a:latin typeface="宋体" panose="02010600030101010101" pitchFamily="2" charset="-122"/>
              </a:rPr>
              <a:t>6</a:t>
            </a:r>
            <a:r>
              <a:rPr lang="zh-CN" altLang="en-US" sz="2200" b="1" dirty="0">
                <a:latin typeface="宋体" panose="02010600030101010101" pitchFamily="2" charset="-122"/>
              </a:rPr>
              <a:t>拍，</a:t>
            </a:r>
            <a:r>
              <a:rPr lang="en-US" altLang="zh-CN" sz="2200" b="1" dirty="0">
                <a:latin typeface="宋体" panose="02010600030101010101" pitchFamily="2" charset="-122"/>
              </a:rPr>
              <a:t>VREG</a:t>
            </a:r>
            <a:r>
              <a:rPr lang="zh-CN" altLang="en-US" sz="2200" b="1" dirty="0">
                <a:latin typeface="宋体" panose="02010600030101010101" pitchFamily="2" charset="-122"/>
              </a:rPr>
              <a:t>读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写时延为</a:t>
            </a:r>
            <a:r>
              <a:rPr lang="en-US" altLang="zh-CN" sz="2200" b="1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拍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即图中</a:t>
            </a:r>
            <a:r>
              <a:rPr lang="en-US" altLang="zh-CN" sz="1600" b="1" dirty="0">
                <a:latin typeface="宋体" panose="02010600030101010101" pitchFamily="2" charset="-122"/>
              </a:rPr>
              <a:t>a=1</a:t>
            </a:r>
            <a:r>
              <a:rPr lang="zh-CN" altLang="en-US" sz="1600" b="1" dirty="0">
                <a:latin typeface="宋体" panose="02010600030101010101" pitchFamily="2" charset="-122"/>
              </a:rPr>
              <a:t>、</a:t>
            </a:r>
            <a:r>
              <a:rPr lang="en-US" altLang="zh-CN" sz="1600" b="1" dirty="0">
                <a:latin typeface="宋体" panose="02010600030101010101" pitchFamily="2" charset="-122"/>
              </a:rPr>
              <a:t>b=1)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zh-CN" altLang="en-US" sz="2200" b="1" dirty="0">
                <a:latin typeface="+mn-ea"/>
              </a:rPr>
              <a:t>向量长度为</a:t>
            </a:r>
            <a:r>
              <a:rPr lang="en-US" altLang="zh-CN" sz="2200" b="1" dirty="0">
                <a:latin typeface="+mn-ea"/>
              </a:rPr>
              <a:t>64</a:t>
            </a:r>
            <a:r>
              <a:rPr lang="zh-CN" altLang="en-US" sz="2200" b="1" dirty="0">
                <a:latin typeface="+mn-ea"/>
              </a:rPr>
              <a:t>的</a:t>
            </a:r>
            <a:r>
              <a:rPr lang="zh-CN" altLang="en-US" sz="2200" b="1" dirty="0">
                <a:latin typeface="宋体" panose="02010600030101010101" pitchFamily="2" charset="-122"/>
              </a:rPr>
              <a:t>指令</a:t>
            </a:r>
            <a:r>
              <a:rPr lang="en-US" altLang="zh-CN" sz="2200" b="1" dirty="0">
                <a:latin typeface="+mn-ea"/>
              </a:rPr>
              <a:t>V2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V0</a:t>
            </a:r>
            <a:r>
              <a:rPr lang="zh-CN" altLang="en-US" sz="2200" b="1" dirty="0">
                <a:latin typeface="+mn-ea"/>
              </a:rPr>
              <a:t>＋</a:t>
            </a:r>
            <a:r>
              <a:rPr lang="en-US" altLang="zh-CN" sz="2200" b="1" dirty="0">
                <a:latin typeface="+mn-ea"/>
              </a:rPr>
              <a:t>V1</a:t>
            </a:r>
            <a:r>
              <a:rPr lang="zh-CN" altLang="en-US" sz="2200" b="1" dirty="0">
                <a:latin typeface="+mn-ea"/>
              </a:rPr>
              <a:t>的操作时延是多少？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146" name="Text Box 6"/>
          <p:cNvSpPr txBox="1">
            <a:spLocks noChangeArrowheads="1"/>
          </p:cNvSpPr>
          <p:nvPr/>
        </p:nvSpPr>
        <p:spPr bwMode="auto">
          <a:xfrm>
            <a:off x="755576" y="5517232"/>
            <a:ext cx="7416824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解：</a:t>
            </a:r>
            <a:r>
              <a:rPr lang="en-US" altLang="zh-CN" sz="2200" b="1" dirty="0">
                <a:latin typeface="宋体" panose="02010600030101010101" pitchFamily="2" charset="-122"/>
              </a:rPr>
              <a:t>T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+mn-ea"/>
              </a:rPr>
              <a:t>(</a:t>
            </a:r>
            <a:r>
              <a:rPr lang="en-US" altLang="zh-CN" sz="2200" b="1" dirty="0" err="1">
                <a:latin typeface="+mn-ea"/>
              </a:rPr>
              <a:t>a+m+b</a:t>
            </a:r>
            <a:r>
              <a:rPr lang="en-US" altLang="zh-CN" sz="2200" b="1" dirty="0">
                <a:latin typeface="+mn-ea"/>
              </a:rPr>
              <a:t>)+(64-1)*1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+mn-ea"/>
              </a:rPr>
              <a:t>(1+6+1)+(64-1)*1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+mn-ea"/>
              </a:rPr>
              <a:t>71</a:t>
            </a:r>
          </a:p>
        </p:txBody>
      </p:sp>
      <p:sp>
        <p:nvSpPr>
          <p:cNvPr id="149" name="Text Box 8"/>
          <p:cNvSpPr txBox="1">
            <a:spLocks noChangeArrowheads="1"/>
          </p:cNvSpPr>
          <p:nvPr/>
        </p:nvSpPr>
        <p:spPr bwMode="auto">
          <a:xfrm>
            <a:off x="1564672" y="6021288"/>
            <a:ext cx="5383592" cy="324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b="1" dirty="0">
                <a:latin typeface="+mn-ea"/>
                <a:ea typeface="+mn-ea"/>
              </a:rPr>
              <a:t>多条向量指令能并行执行吗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r>
              <a:rPr lang="zh-CN" altLang="en-US" sz="1400" b="1" dirty="0">
                <a:latin typeface="+mn-ea"/>
                <a:ea typeface="+mn-ea"/>
              </a:rPr>
              <a:t>可以，无相关性就行</a:t>
            </a:r>
            <a:endParaRPr lang="en-US" altLang="zh-CN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A08938B-A6F0-4DBF-8EC6-C62BD5A6634D}"/>
              </a:ext>
            </a:extLst>
          </p:cNvPr>
          <p:cNvGrpSpPr/>
          <p:nvPr/>
        </p:nvGrpSpPr>
        <p:grpSpPr>
          <a:xfrm>
            <a:off x="1193628" y="2060880"/>
            <a:ext cx="6798828" cy="576032"/>
            <a:chOff x="1193628" y="1844824"/>
            <a:chExt cx="6798828" cy="576032"/>
          </a:xfrm>
        </p:grpSpPr>
        <p:sp>
          <p:nvSpPr>
            <p:cNvPr id="73" name="Text Box 79"/>
            <p:cNvSpPr txBox="1">
              <a:spLocks noChangeArrowheads="1"/>
            </p:cNvSpPr>
            <p:nvPr/>
          </p:nvSpPr>
          <p:spPr bwMode="auto">
            <a:xfrm>
              <a:off x="4289972" y="1844824"/>
              <a:ext cx="720000" cy="288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OP</a:t>
              </a:r>
            </a:p>
          </p:txBody>
        </p:sp>
        <p:sp>
          <p:nvSpPr>
            <p:cNvPr id="74" name="Text Box 79"/>
            <p:cNvSpPr txBox="1">
              <a:spLocks noChangeArrowheads="1"/>
            </p:cNvSpPr>
            <p:nvPr/>
          </p:nvSpPr>
          <p:spPr bwMode="auto">
            <a:xfrm>
              <a:off x="5004352" y="1844824"/>
              <a:ext cx="29160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 B</a:t>
              </a:r>
              <a:r>
                <a:rPr lang="en-US" altLang="zh-CN" sz="1800" b="1" baseline="-16000" dirty="0">
                  <a:latin typeface="+mn-ea"/>
                  <a:ea typeface="+mn-ea"/>
                </a:rPr>
                <a:t>S1</a:t>
              </a:r>
              <a:r>
                <a:rPr lang="en-US" altLang="zh-CN" sz="1800" b="1" dirty="0">
                  <a:latin typeface="+mn-ea"/>
                  <a:ea typeface="+mn-ea"/>
                </a:rPr>
                <a:t> </a:t>
              </a:r>
              <a:r>
                <a:rPr lang="en-US" altLang="zh-CN" sz="1600" b="1" dirty="0">
                  <a:latin typeface="+mn-ea"/>
                  <a:ea typeface="+mn-ea"/>
                </a:rPr>
                <a:t> </a:t>
              </a:r>
              <a:r>
                <a:rPr lang="en-US" altLang="zh-CN" b="1" dirty="0">
                  <a:latin typeface="+mn-ea"/>
                </a:rPr>
                <a:t>  B</a:t>
              </a:r>
              <a:r>
                <a:rPr lang="en-US" altLang="zh-CN" b="1" baseline="-16000" dirty="0">
                  <a:latin typeface="+mn-ea"/>
                </a:rPr>
                <a:t>S2 </a:t>
              </a:r>
              <a:r>
                <a:rPr lang="en-US" altLang="zh-CN" sz="1600" b="1" dirty="0">
                  <a:latin typeface="+mn-ea"/>
                  <a:ea typeface="+mn-ea"/>
                </a:rPr>
                <a:t> </a:t>
              </a:r>
              <a:r>
                <a:rPr lang="en-US" altLang="zh-CN" b="1" baseline="-16000" dirty="0">
                  <a:latin typeface="+mn-ea"/>
                </a:rPr>
                <a:t> </a:t>
              </a:r>
              <a:r>
                <a:rPr lang="en-US" altLang="zh-CN" b="1" dirty="0">
                  <a:latin typeface="+mn-ea"/>
                </a:rPr>
                <a:t>  B</a:t>
              </a:r>
              <a:r>
                <a:rPr lang="en-US" altLang="zh-CN" b="1" baseline="-16000" dirty="0">
                  <a:latin typeface="+mn-ea"/>
                </a:rPr>
                <a:t>D</a:t>
              </a:r>
              <a:r>
                <a:rPr lang="en-US" altLang="zh-CN" b="1" baseline="-25000" dirty="0">
                  <a:latin typeface="+mn-ea"/>
                </a:rPr>
                <a:t> </a:t>
              </a:r>
              <a:r>
                <a:rPr lang="en-US" altLang="zh-CN" sz="1600" b="1" dirty="0">
                  <a:latin typeface="+mn-ea"/>
                </a:rPr>
                <a:t>  </a:t>
              </a:r>
              <a:r>
                <a:rPr lang="en-US" altLang="zh-CN" sz="1600" b="1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Len</a:t>
              </a:r>
            </a:p>
          </p:txBody>
        </p:sp>
        <p:cxnSp>
          <p:nvCxnSpPr>
            <p:cNvPr id="75" name="直接连接符 74"/>
            <p:cNvCxnSpPr/>
            <p:nvPr/>
          </p:nvCxnSpPr>
          <p:spPr bwMode="auto">
            <a:xfrm rot="5400000">
              <a:off x="5543988" y="1988030"/>
              <a:ext cx="288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rot="5400000">
              <a:off x="6264068" y="1988030"/>
              <a:ext cx="288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rot="5400000">
              <a:off x="6982559" y="1988030"/>
              <a:ext cx="288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 Box 80"/>
            <p:cNvSpPr txBox="1">
              <a:spLocks noChangeArrowheads="1"/>
            </p:cNvSpPr>
            <p:nvPr/>
          </p:nvSpPr>
          <p:spPr bwMode="auto">
            <a:xfrm>
              <a:off x="1193628" y="1844856"/>
              <a:ext cx="3023976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b="1" dirty="0">
                  <a:latin typeface="+mn-ea"/>
                  <a:ea typeface="+mn-ea"/>
                </a:rPr>
                <a:t>例：</a:t>
              </a:r>
              <a:r>
                <a:rPr lang="en-US" altLang="zh-CN" b="1" dirty="0">
                  <a:latin typeface="+mn-ea"/>
                  <a:ea typeface="+mn-ea"/>
                </a:rPr>
                <a:t>M[B</a:t>
              </a:r>
              <a:r>
                <a:rPr lang="en-US" altLang="zh-CN" b="1" baseline="-16000" dirty="0">
                  <a:latin typeface="+mn-ea"/>
                  <a:ea typeface="+mn-ea"/>
                </a:rPr>
                <a:t>D</a:t>
              </a:r>
              <a:r>
                <a:rPr lang="en-US" altLang="zh-CN" b="1" dirty="0">
                  <a:latin typeface="+mn-ea"/>
                  <a:ea typeface="+mn-ea"/>
                </a:rPr>
                <a:t>]</a:t>
              </a:r>
              <a:r>
                <a:rPr lang="zh-CN" altLang="en-US" b="1" dirty="0">
                  <a:latin typeface="+mn-ea"/>
                  <a:ea typeface="+mn-ea"/>
                </a:rPr>
                <a:t>←</a:t>
              </a:r>
              <a:r>
                <a:rPr lang="en-US" altLang="zh-CN" b="1" dirty="0">
                  <a:latin typeface="+mn-ea"/>
                </a:rPr>
                <a:t>M[B</a:t>
              </a:r>
              <a:r>
                <a:rPr lang="en-US" altLang="zh-CN" b="1" baseline="-16000" dirty="0">
                  <a:latin typeface="+mn-ea"/>
                  <a:ea typeface="+mn-ea"/>
                </a:rPr>
                <a:t>S1</a:t>
              </a:r>
              <a:r>
                <a:rPr lang="en-US" altLang="zh-CN" b="1" dirty="0">
                  <a:latin typeface="+mn-ea"/>
                </a:rPr>
                <a:t>] OP M[B</a:t>
              </a:r>
              <a:r>
                <a:rPr lang="en-US" altLang="zh-CN" b="1" baseline="-16000" dirty="0">
                  <a:latin typeface="+mn-ea"/>
                  <a:ea typeface="+mn-ea"/>
                </a:rPr>
                <a:t>S2</a:t>
              </a:r>
              <a:r>
                <a:rPr lang="en-US" altLang="zh-CN" b="1" dirty="0">
                  <a:latin typeface="+mn-ea"/>
                </a:rPr>
                <a:t>] 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sp>
          <p:nvSpPr>
            <p:cNvPr id="97" name="Text Box 80">
              <a:extLst>
                <a:ext uri="{FF2B5EF4-FFF2-40B4-BE49-F238E27FC236}">
                  <a16:creationId xmlns:a16="http://schemas.microsoft.com/office/drawing/2014/main" id="{9F9F6C60-A037-4D5A-8F2A-6B02E6166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6456" y="2132856"/>
              <a:ext cx="2556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3</a:t>
              </a:r>
              <a:r>
                <a:rPr lang="zh-CN" altLang="en-US" sz="1600" b="1" dirty="0">
                  <a:latin typeface="+mn-ea"/>
                  <a:ea typeface="+mn-ea"/>
                </a:rPr>
                <a:t>个</a:t>
              </a:r>
              <a:r>
                <a:rPr lang="en-US" altLang="zh-CN" sz="1600" b="1" dirty="0">
                  <a:latin typeface="+mn-ea"/>
                  <a:ea typeface="+mn-ea"/>
                </a:rPr>
                <a:t>OPD</a:t>
              </a:r>
              <a:r>
                <a:rPr lang="zh-CN" altLang="en-US" sz="1600" b="1" dirty="0">
                  <a:latin typeface="+mn-ea"/>
                  <a:ea typeface="+mn-ea"/>
                </a:rPr>
                <a:t>基地址    向量长度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46" grpId="0"/>
      <p:bldP spid="1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404664"/>
            <a:ext cx="8784976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三、提高向量处理机性能的常用技术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99792" y="866329"/>
            <a:ext cx="6264696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  <a:ea typeface="+mn-ea"/>
              </a:rPr>
              <a:t>    </a:t>
            </a:r>
            <a:r>
              <a:rPr lang="zh-CN" altLang="en-US" sz="2400" b="1" u="sng" dirty="0">
                <a:latin typeface="+mn-ea"/>
                <a:ea typeface="+mn-ea"/>
              </a:rPr>
              <a:t>无冲突</a:t>
            </a:r>
            <a:r>
              <a:rPr lang="zh-CN" altLang="en-US" sz="2400" b="1" dirty="0">
                <a:latin typeface="+mn-ea"/>
                <a:ea typeface="+mn-ea"/>
              </a:rPr>
              <a:t>的指令可</a:t>
            </a:r>
            <a:r>
              <a:rPr lang="zh-CN" altLang="en-US" sz="2400" b="1" u="sng" dirty="0">
                <a:latin typeface="+mn-ea"/>
                <a:ea typeface="+mn-ea"/>
              </a:rPr>
              <a:t>并行</a:t>
            </a:r>
            <a:r>
              <a:rPr lang="zh-CN" altLang="en-US" sz="2400" b="1" dirty="0">
                <a:latin typeface="+mn-ea"/>
                <a:ea typeface="+mn-ea"/>
              </a:rPr>
              <a:t>执行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同时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  <a:ea typeface="+mn-ea"/>
              </a:rPr>
              <a:t>无</a:t>
            </a:r>
            <a:r>
              <a:rPr lang="zh-CN" altLang="en-US" sz="2400" b="1" u="sng" dirty="0">
                <a:solidFill>
                  <a:srgbClr val="990099"/>
                </a:solidFill>
                <a:latin typeface="+mn-ea"/>
                <a:ea typeface="+mn-ea"/>
              </a:rPr>
              <a:t>功能部件</a:t>
            </a:r>
            <a:r>
              <a:rPr lang="zh-CN" altLang="en-US" sz="2400" b="1" dirty="0">
                <a:latin typeface="+mn-ea"/>
                <a:ea typeface="+mn-ea"/>
              </a:rPr>
              <a:t>及</a:t>
            </a:r>
            <a:r>
              <a:rPr lang="en-US" altLang="zh-CN" sz="2400" b="1" u="sng" dirty="0">
                <a:solidFill>
                  <a:srgbClr val="990099"/>
                </a:solidFill>
                <a:latin typeface="+mn-ea"/>
                <a:ea typeface="+mn-ea"/>
              </a:rPr>
              <a:t>VREG</a:t>
            </a:r>
            <a:r>
              <a:rPr lang="zh-CN" altLang="en-US" sz="2400" b="1" dirty="0">
                <a:latin typeface="+mn-ea"/>
                <a:ea typeface="+mn-ea"/>
              </a:rPr>
              <a:t>使用冲突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RAW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</a:rPr>
              <a:t>WAR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</a:rPr>
              <a:t>WAW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</a:rPr>
              <a:t>RAR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下标可能不同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512" y="866329"/>
            <a:ext cx="3456384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 *多个功能部件并行：</a:t>
            </a: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  <a:ea typeface="+mn-ea"/>
              </a:rPr>
              <a:t>无冲突条件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  <a:ea typeface="+mn-ea"/>
              </a:rPr>
              <a:t>    VREG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  <a:ea typeface="+mn-ea"/>
              </a:rPr>
              <a:t>冲突类型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 *链接技术：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链接条件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179512" y="3212976"/>
            <a:ext cx="8785324" cy="880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200" b="1" dirty="0">
                <a:latin typeface="宋体" panose="02010600030101010101" pitchFamily="2" charset="-122"/>
              </a:rPr>
              <a:t>画出</a:t>
            </a:r>
            <a:r>
              <a:rPr lang="zh-CN" altLang="en-US" sz="2200" b="1" dirty="0">
                <a:latin typeface="+mn-ea"/>
              </a:rPr>
              <a:t>指令串①</a:t>
            </a:r>
            <a:r>
              <a:rPr lang="en-US" altLang="zh-CN" sz="2200" b="1" dirty="0">
                <a:latin typeface="+mn-ea"/>
              </a:rPr>
              <a:t>V3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M[R0]</a:t>
            </a:r>
            <a:r>
              <a:rPr lang="zh-CN" altLang="en-US" sz="2200" b="1" dirty="0">
                <a:latin typeface="+mn-ea"/>
              </a:rPr>
              <a:t> ②</a:t>
            </a:r>
            <a:r>
              <a:rPr lang="en-US" altLang="zh-CN" sz="2200" b="1" dirty="0">
                <a:latin typeface="+mn-ea"/>
              </a:rPr>
              <a:t>V2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V0+V1</a:t>
            </a:r>
            <a:r>
              <a:rPr lang="zh-CN" altLang="en-US" sz="2200" b="1" dirty="0">
                <a:latin typeface="+mn-ea"/>
              </a:rPr>
              <a:t> ③</a:t>
            </a:r>
            <a:r>
              <a:rPr lang="en-US" altLang="zh-CN" sz="2200" b="1" dirty="0">
                <a:latin typeface="+mn-ea"/>
              </a:rPr>
              <a:t>V4</a:t>
            </a:r>
            <a:r>
              <a:rPr lang="zh-CN" altLang="en-US" sz="2200" b="1" dirty="0">
                <a:latin typeface="+mn-ea"/>
              </a:rPr>
              <a:t>←</a:t>
            </a:r>
            <a:r>
              <a:rPr lang="en-US" altLang="zh-CN" sz="2200" b="1" dirty="0">
                <a:latin typeface="+mn-ea"/>
              </a:rPr>
              <a:t>V3*V2</a:t>
            </a:r>
            <a:r>
              <a:rPr lang="zh-CN" altLang="en-US" sz="2200" b="1" dirty="0">
                <a:latin typeface="宋体" panose="02010600030101010101" pitchFamily="2" charset="-122"/>
              </a:rPr>
              <a:t>执行的数据路径，计算串行、并行、链接的时延</a:t>
            </a:r>
            <a:r>
              <a:rPr lang="en-US" altLang="zh-CN" b="1" dirty="0">
                <a:latin typeface="宋体" panose="02010600030101010101" pitchFamily="2" charset="-122"/>
              </a:rPr>
              <a:t>(n=64)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4427984" y="5006786"/>
            <a:ext cx="1440363" cy="144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:</a:t>
            </a:r>
            <a:r>
              <a:rPr lang="en-US" altLang="zh-CN" sz="2200" b="1" dirty="0">
                <a:latin typeface="宋体" panose="02010600030101010101" pitchFamily="2" charset="-122"/>
              </a:rPr>
              <a:t>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串行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endParaRPr lang="en-US" altLang="zh-CN" sz="2200" b="1" dirty="0">
              <a:latin typeface="+mn-ea"/>
            </a:endParaRPr>
          </a:p>
          <a:p>
            <a:endParaRPr lang="en-US" altLang="zh-CN" sz="2200" b="1" dirty="0">
              <a:latin typeface="+mn-ea"/>
            </a:endParaRPr>
          </a:p>
          <a:p>
            <a:r>
              <a:rPr lang="en-US" altLang="zh-CN" sz="2200" b="1" dirty="0">
                <a:latin typeface="宋体" panose="02010600030101010101" pitchFamily="2" charset="-122"/>
              </a:rPr>
              <a:t>   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并行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r>
              <a:rPr lang="en-US" altLang="zh-CN" sz="2200" b="1" dirty="0">
                <a:latin typeface="宋体" panose="02010600030101010101" pitchFamily="2" charset="-122"/>
              </a:rPr>
              <a:t>   T</a:t>
            </a:r>
            <a:r>
              <a:rPr lang="zh-CN" altLang="en-US" sz="2200" b="1" baseline="-18000" dirty="0">
                <a:latin typeface="宋体" panose="02010600030101010101" pitchFamily="2" charset="-122"/>
              </a:rPr>
              <a:t>链接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2051720" y="2240722"/>
            <a:ext cx="691276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u="sng" dirty="0">
                <a:latin typeface="+mn-ea"/>
                <a:ea typeface="+mn-ea"/>
              </a:rPr>
              <a:t>有</a:t>
            </a:r>
            <a:r>
              <a:rPr lang="en-US" altLang="zh-CN" sz="2400" b="1" u="sng" dirty="0">
                <a:latin typeface="+mn-ea"/>
                <a:ea typeface="+mn-ea"/>
              </a:rPr>
              <a:t>RAW</a:t>
            </a:r>
            <a:r>
              <a:rPr lang="zh-CN" altLang="en-US" sz="2400" b="1" u="sng" dirty="0">
                <a:latin typeface="+mn-ea"/>
                <a:ea typeface="+mn-ea"/>
              </a:rPr>
              <a:t>冲突</a:t>
            </a:r>
            <a:r>
              <a:rPr lang="zh-CN" altLang="en-US" sz="2400" b="1" dirty="0">
                <a:latin typeface="+mn-ea"/>
                <a:ea typeface="+mn-ea"/>
              </a:rPr>
              <a:t>的指令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可</a:t>
            </a:r>
            <a:r>
              <a:rPr lang="zh-CN" altLang="en-US" sz="2400" b="1" u="sng" dirty="0">
                <a:latin typeface="+mn-ea"/>
                <a:ea typeface="+mn-ea"/>
              </a:rPr>
              <a:t>链接</a:t>
            </a:r>
            <a:r>
              <a:rPr lang="zh-CN" altLang="en-US" sz="2400" b="1" dirty="0">
                <a:latin typeface="+mn-ea"/>
                <a:ea typeface="+mn-ea"/>
              </a:rPr>
              <a:t>执行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重叠</a:t>
            </a:r>
            <a:r>
              <a:rPr lang="en-US" altLang="zh-CN" b="1" dirty="0">
                <a:latin typeface="+mn-ea"/>
                <a:ea typeface="+mn-ea"/>
              </a:rPr>
              <a:t>[</a:t>
            </a:r>
            <a:r>
              <a:rPr lang="zh-CN" altLang="en-US" b="1" dirty="0">
                <a:latin typeface="+mn-ea"/>
                <a:ea typeface="+mn-ea"/>
              </a:rPr>
              <a:t>早期为转发</a:t>
            </a:r>
            <a:r>
              <a:rPr lang="en-US" altLang="zh-CN" b="1" dirty="0">
                <a:latin typeface="+mn-ea"/>
                <a:ea typeface="+mn-ea"/>
              </a:rPr>
              <a:t>])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  <a:ea typeface="+mn-ea"/>
              </a:rPr>
              <a:t>  指令间</a:t>
            </a:r>
            <a:r>
              <a:rPr lang="zh-CN" altLang="en-US" sz="2400" b="1" dirty="0">
                <a:solidFill>
                  <a:srgbClr val="990099"/>
                </a:solidFill>
                <a:latin typeface="+mn-ea"/>
                <a:ea typeface="+mn-ea"/>
              </a:rPr>
              <a:t>仅含</a:t>
            </a:r>
            <a:r>
              <a:rPr lang="en-US" altLang="zh-CN" sz="2400" b="1" dirty="0">
                <a:latin typeface="+mn-ea"/>
                <a:ea typeface="+mn-ea"/>
              </a:rPr>
              <a:t>RAW</a:t>
            </a:r>
            <a:r>
              <a:rPr lang="zh-CN" altLang="en-US" sz="2400" b="1" dirty="0">
                <a:latin typeface="+mn-ea"/>
                <a:ea typeface="+mn-ea"/>
              </a:rPr>
              <a:t>冲突，</a:t>
            </a:r>
            <a:r>
              <a:rPr lang="zh-CN" altLang="en-US" sz="2400" b="1" dirty="0">
                <a:latin typeface="+mn-ea"/>
              </a:rPr>
              <a:t>分量</a:t>
            </a:r>
            <a:r>
              <a:rPr lang="zh-CN" altLang="en-US" sz="2400" b="1" u="sng" dirty="0">
                <a:solidFill>
                  <a:srgbClr val="990099"/>
                </a:solidFill>
                <a:latin typeface="+mn-ea"/>
              </a:rPr>
              <a:t>可用时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可</a:t>
            </a:r>
            <a:r>
              <a:rPr lang="zh-CN" altLang="en-US" sz="2400" b="1" u="sng" dirty="0">
                <a:solidFill>
                  <a:srgbClr val="990099"/>
                </a:solidFill>
                <a:latin typeface="+mn-ea"/>
              </a:rPr>
              <a:t>立即</a:t>
            </a:r>
            <a:r>
              <a:rPr lang="zh-CN" altLang="en-US" sz="2400" b="1" dirty="0">
                <a:latin typeface="+mn-ea"/>
              </a:rPr>
              <a:t>启动</a:t>
            </a:r>
            <a:endParaRPr lang="en-US" altLang="zh-CN" sz="2400" b="1" dirty="0">
              <a:latin typeface="+mn-ea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4139952" y="4149080"/>
            <a:ext cx="2808240" cy="1584176"/>
            <a:chOff x="4283968" y="4581128"/>
            <a:chExt cx="2808240" cy="1584176"/>
          </a:xfrm>
        </p:grpSpPr>
        <p:sp>
          <p:nvSpPr>
            <p:cNvPr id="88" name="Text Box 79"/>
            <p:cNvSpPr txBox="1">
              <a:spLocks noChangeArrowheads="1"/>
            </p:cNvSpPr>
            <p:nvPr/>
          </p:nvSpPr>
          <p:spPr bwMode="auto">
            <a:xfrm>
              <a:off x="4716016" y="4725144"/>
              <a:ext cx="1296000" cy="288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1 2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3 …</a:t>
              </a:r>
              <a:r>
                <a:rPr lang="en-US" altLang="zh-CN" sz="1400" b="1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89" name="Text Box 80"/>
            <p:cNvSpPr txBox="1">
              <a:spLocks noChangeArrowheads="1"/>
            </p:cNvSpPr>
            <p:nvPr/>
          </p:nvSpPr>
          <p:spPr bwMode="auto">
            <a:xfrm>
              <a:off x="4858892" y="5013176"/>
              <a:ext cx="100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600" b="1">
                  <a:latin typeface="+mn-ea"/>
                  <a:ea typeface="+mn-ea"/>
                </a:defRPr>
              </a:lvl1pPr>
            </a:lstStyle>
            <a:p>
              <a:r>
                <a:rPr lang="zh-CN" altLang="en-US" dirty="0"/>
                <a:t>浮点乘</a:t>
              </a:r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 rot="5400000">
              <a:off x="4787124" y="4868350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rot="5400000">
              <a:off x="4999850" y="4868350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rot="5400000">
              <a:off x="5215752" y="4868350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rot="5400000">
              <a:off x="5642792" y="4868350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箭头连接符 58"/>
            <p:cNvCxnSpPr/>
            <p:nvPr/>
          </p:nvCxnSpPr>
          <p:spPr bwMode="auto">
            <a:xfrm>
              <a:off x="4283968" y="4797152"/>
              <a:ext cx="428628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5" name="直接箭头连接符 58"/>
            <p:cNvCxnSpPr/>
            <p:nvPr/>
          </p:nvCxnSpPr>
          <p:spPr bwMode="auto">
            <a:xfrm rot="5400000" flipH="1" flipV="1">
              <a:off x="3994293" y="5435589"/>
              <a:ext cx="1224000" cy="216021"/>
            </a:xfrm>
            <a:prstGeom prst="bentConnector3">
              <a:avLst>
                <a:gd name="adj1" fmla="val 100019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58"/>
            <p:cNvCxnSpPr/>
            <p:nvPr/>
          </p:nvCxnSpPr>
          <p:spPr bwMode="auto">
            <a:xfrm flipV="1">
              <a:off x="6012016" y="4869160"/>
              <a:ext cx="43214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7" name="Rectangle 15"/>
            <p:cNvSpPr>
              <a:spLocks noChangeArrowheads="1"/>
            </p:cNvSpPr>
            <p:nvPr/>
          </p:nvSpPr>
          <p:spPr bwMode="auto">
            <a:xfrm>
              <a:off x="6444208" y="4797128"/>
              <a:ext cx="648000" cy="57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 bwMode="auto">
            <a:xfrm>
              <a:off x="6444208" y="4938416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6444208" y="5082880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 Box 32"/>
            <p:cNvSpPr txBox="1">
              <a:spLocks noChangeArrowheads="1"/>
            </p:cNvSpPr>
            <p:nvPr/>
          </p:nvSpPr>
          <p:spPr bwMode="auto">
            <a:xfrm>
              <a:off x="6660232" y="4581128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V4</a:t>
              </a:r>
            </a:p>
          </p:txBody>
        </p:sp>
        <p:cxnSp>
          <p:nvCxnSpPr>
            <p:cNvPr id="101" name="直接连接符 100"/>
            <p:cNvCxnSpPr/>
            <p:nvPr/>
          </p:nvCxnSpPr>
          <p:spPr bwMode="auto">
            <a:xfrm>
              <a:off x="4283968" y="6163716"/>
              <a:ext cx="214314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3" name="Text Box 6"/>
          <p:cNvSpPr txBox="1">
            <a:spLocks noChangeArrowheads="1"/>
          </p:cNvSpPr>
          <p:nvPr/>
        </p:nvSpPr>
        <p:spPr bwMode="auto">
          <a:xfrm>
            <a:off x="5652120" y="5006786"/>
            <a:ext cx="3312715" cy="144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宋体" panose="02010600030101010101" pitchFamily="2" charset="-122"/>
              </a:rPr>
              <a:t>[</a:t>
            </a:r>
            <a:r>
              <a:rPr lang="en-US" altLang="zh-CN" sz="2200" b="1" dirty="0">
                <a:latin typeface="+mn-ea"/>
              </a:rPr>
              <a:t>(1+6+1)+(64-1)]*2</a:t>
            </a:r>
          </a:p>
          <a:p>
            <a:r>
              <a:rPr lang="en-US" altLang="zh-CN" sz="2200" b="1" dirty="0">
                <a:latin typeface="+mn-ea"/>
              </a:rPr>
              <a:t>+(1+7+1)+(64-1)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+mn-ea"/>
              </a:rPr>
              <a:t>214</a:t>
            </a:r>
          </a:p>
          <a:p>
            <a:r>
              <a:rPr lang="en-US" altLang="zh-CN" sz="2200" b="1" dirty="0">
                <a:latin typeface="+mn-ea"/>
              </a:rPr>
              <a:t>(8+63)+(9+63)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+mn-ea"/>
              </a:rPr>
              <a:t>143</a:t>
            </a:r>
          </a:p>
          <a:p>
            <a:r>
              <a:rPr lang="en-US" altLang="zh-CN" sz="2200" b="1" dirty="0">
                <a:latin typeface="+mn-ea"/>
              </a:rPr>
              <a:t>(1+6+1)+(1+7+1)+63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+mn-ea"/>
              </a:rPr>
              <a:t>80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11560" y="4077072"/>
            <a:ext cx="3528320" cy="2160216"/>
            <a:chOff x="611560" y="4077072"/>
            <a:chExt cx="3528320" cy="2160216"/>
          </a:xfrm>
        </p:grpSpPr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611560" y="4293072"/>
              <a:ext cx="648000" cy="57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>
              <a:off x="611560" y="4434360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611560" y="4578824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827584" y="4077072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V0</a:t>
              </a:r>
            </a:p>
          </p:txBody>
        </p:sp>
        <p:sp>
          <p:nvSpPr>
            <p:cNvPr id="16" name="Text Box 79"/>
            <p:cNvSpPr txBox="1">
              <a:spLocks noChangeArrowheads="1"/>
            </p:cNvSpPr>
            <p:nvPr/>
          </p:nvSpPr>
          <p:spPr bwMode="auto">
            <a:xfrm>
              <a:off x="1835840" y="4581160"/>
              <a:ext cx="1296000" cy="288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1 2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3 …</a:t>
              </a:r>
              <a:r>
                <a:rPr lang="en-US" altLang="zh-CN" sz="1400" b="1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17" name="Text Box 80"/>
            <p:cNvSpPr txBox="1">
              <a:spLocks noChangeArrowheads="1"/>
            </p:cNvSpPr>
            <p:nvPr/>
          </p:nvSpPr>
          <p:spPr bwMode="auto">
            <a:xfrm>
              <a:off x="1945324" y="4869184"/>
              <a:ext cx="1000132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浮点加</a:t>
              </a: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 rot="5400000">
              <a:off x="1906948" y="4724366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 rot="5400000">
              <a:off x="2119674" y="4724366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rot="5400000">
              <a:off x="2335576" y="4724366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 rot="5400000">
              <a:off x="2762616" y="4724366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箭头连接符 58"/>
            <p:cNvCxnSpPr/>
            <p:nvPr/>
          </p:nvCxnSpPr>
          <p:spPr bwMode="auto">
            <a:xfrm flipV="1">
              <a:off x="1547632" y="4797152"/>
              <a:ext cx="288000" cy="360000"/>
            </a:xfrm>
            <a:prstGeom prst="bentConnector3">
              <a:avLst>
                <a:gd name="adj1" fmla="val -260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58"/>
            <p:cNvCxnSpPr/>
            <p:nvPr/>
          </p:nvCxnSpPr>
          <p:spPr bwMode="auto">
            <a:xfrm rot="16200000" flipH="1">
              <a:off x="1547664" y="4365064"/>
              <a:ext cx="288000" cy="288064"/>
            </a:xfrm>
            <a:prstGeom prst="bentConnector3">
              <a:avLst>
                <a:gd name="adj1" fmla="val 100298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1259632" y="4365080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1259632" y="5157168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Rectangle 78"/>
            <p:cNvSpPr>
              <a:spLocks noChangeArrowheads="1"/>
            </p:cNvSpPr>
            <p:nvPr/>
          </p:nvSpPr>
          <p:spPr bwMode="auto">
            <a:xfrm>
              <a:off x="611640" y="5805240"/>
              <a:ext cx="792056" cy="43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b="1" dirty="0"/>
                <a:t>存储器</a:t>
              </a:r>
            </a:p>
          </p:txBody>
        </p:sp>
        <p:sp>
          <p:nvSpPr>
            <p:cNvPr id="27" name="Text Box 80"/>
            <p:cNvSpPr txBox="1">
              <a:spLocks noChangeArrowheads="1"/>
            </p:cNvSpPr>
            <p:nvPr/>
          </p:nvSpPr>
          <p:spPr bwMode="auto">
            <a:xfrm>
              <a:off x="1873886" y="5661272"/>
              <a:ext cx="1143008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向量存取</a:t>
              </a:r>
            </a:p>
          </p:txBody>
        </p:sp>
        <p:cxnSp>
          <p:nvCxnSpPr>
            <p:cNvPr id="28" name="直接箭头连接符 58"/>
            <p:cNvCxnSpPr/>
            <p:nvPr/>
          </p:nvCxnSpPr>
          <p:spPr bwMode="auto">
            <a:xfrm>
              <a:off x="1403696" y="6021264"/>
              <a:ext cx="432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58"/>
            <p:cNvCxnSpPr/>
            <p:nvPr/>
          </p:nvCxnSpPr>
          <p:spPr bwMode="auto">
            <a:xfrm flipV="1">
              <a:off x="3131696" y="5733240"/>
              <a:ext cx="356764" cy="288024"/>
            </a:xfrm>
            <a:prstGeom prst="bentConnector3">
              <a:avLst>
                <a:gd name="adj1" fmla="val 39320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58"/>
            <p:cNvCxnSpPr/>
            <p:nvPr/>
          </p:nvCxnSpPr>
          <p:spPr bwMode="auto">
            <a:xfrm rot="5400000" flipH="1" flipV="1">
              <a:off x="3202126" y="4438810"/>
              <a:ext cx="360064" cy="212604"/>
            </a:xfrm>
            <a:prstGeom prst="bentConnector3">
              <a:avLst>
                <a:gd name="adj1" fmla="val 10002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611560" y="5085224"/>
              <a:ext cx="648000" cy="57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3" name="直接连接符 32"/>
            <p:cNvCxnSpPr/>
            <p:nvPr/>
          </p:nvCxnSpPr>
          <p:spPr bwMode="auto">
            <a:xfrm>
              <a:off x="611560" y="5226512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611560" y="5370976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827584" y="4869224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V1</a:t>
              </a:r>
            </a:p>
          </p:txBody>
        </p:sp>
        <p:sp>
          <p:nvSpPr>
            <p:cNvPr id="36" name="Rectangle 15"/>
            <p:cNvSpPr>
              <a:spLocks noChangeArrowheads="1"/>
            </p:cNvSpPr>
            <p:nvPr/>
          </p:nvSpPr>
          <p:spPr bwMode="auto">
            <a:xfrm>
              <a:off x="3491880" y="4293072"/>
              <a:ext cx="648000" cy="57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3491880" y="4434360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3491880" y="4578824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3707904" y="4077072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V2</a:t>
              </a:r>
            </a:p>
          </p:txBody>
        </p:sp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3491880" y="5661288"/>
              <a:ext cx="648000" cy="57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1" name="直接连接符 40"/>
            <p:cNvCxnSpPr/>
            <p:nvPr/>
          </p:nvCxnSpPr>
          <p:spPr bwMode="auto">
            <a:xfrm>
              <a:off x="3491880" y="5802576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3491880" y="5947040"/>
              <a:ext cx="64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3707904" y="5445288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18000" tIns="18000" rIns="18000" bIns="180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V3</a:t>
              </a:r>
            </a:p>
          </p:txBody>
        </p:sp>
        <p:sp>
          <p:nvSpPr>
            <p:cNvPr id="44" name="Text Box 79"/>
            <p:cNvSpPr txBox="1">
              <a:spLocks noChangeArrowheads="1"/>
            </p:cNvSpPr>
            <p:nvPr/>
          </p:nvSpPr>
          <p:spPr bwMode="auto">
            <a:xfrm>
              <a:off x="1835696" y="5877256"/>
              <a:ext cx="1296000" cy="288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54000" tIns="10800" rIns="18000" bIns="10800" anchor="ctr" anchorCtr="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1 2</a:t>
              </a:r>
              <a:r>
                <a:rPr lang="en-US" altLang="zh-CN" sz="1400" b="1" dirty="0">
                  <a:latin typeface="+mn-ea"/>
                  <a:ea typeface="+mn-ea"/>
                </a:rPr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3 …</a:t>
              </a:r>
              <a:r>
                <a:rPr lang="en-US" altLang="zh-CN" sz="1400" b="1" dirty="0">
                  <a:latin typeface="+mn-ea"/>
                  <a:ea typeface="+mn-ea"/>
                </a:rPr>
                <a:t>  </a:t>
              </a:r>
              <a:r>
                <a:rPr lang="en-US" altLang="zh-CN" sz="1800" b="1" dirty="0">
                  <a:latin typeface="+mn-ea"/>
                  <a:ea typeface="+mn-ea"/>
                </a:rPr>
                <a:t>6</a:t>
              </a:r>
            </a:p>
          </p:txBody>
        </p:sp>
        <p:cxnSp>
          <p:nvCxnSpPr>
            <p:cNvPr id="45" name="直接连接符 44"/>
            <p:cNvCxnSpPr/>
            <p:nvPr/>
          </p:nvCxnSpPr>
          <p:spPr bwMode="auto">
            <a:xfrm rot="5400000">
              <a:off x="1906804" y="6020462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rot="5400000">
              <a:off x="2119530" y="6020462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 rot="5400000">
              <a:off x="2335432" y="6020462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rot="5400000">
              <a:off x="2762472" y="6020462"/>
              <a:ext cx="288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3131872" y="4725144"/>
              <a:ext cx="144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512" y="332656"/>
            <a:ext cx="2880320" cy="2976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 *向量屏蔽控制：</a:t>
            </a:r>
            <a:endParaRPr lang="en-US" altLang="zh-CN" sz="24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 *使用</a:t>
            </a:r>
            <a:r>
              <a:rPr lang="en-US" altLang="zh-CN" sz="2400" b="1" dirty="0">
                <a:solidFill>
                  <a:srgbClr val="C00000"/>
                </a:solidFill>
                <a:latin typeface="+mn-ea"/>
              </a:rPr>
              <a:t>MEM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组：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访存需求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处理方案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  <a:sym typeface="+mn-ea"/>
              </a:rPr>
              <a:t>—</a:t>
            </a:r>
            <a:endParaRPr lang="en-US" altLang="zh-CN" sz="24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1043609" y="836712"/>
            <a:ext cx="2592287" cy="9233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n-ea"/>
              </a:rPr>
              <a:t>for (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=0</a:t>
            </a:r>
            <a:r>
              <a:rPr lang="zh-CN" altLang="en-US" b="1" dirty="0">
                <a:latin typeface="+mn-ea"/>
              </a:rPr>
              <a:t>；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&lt;64</a:t>
            </a:r>
            <a:r>
              <a:rPr lang="zh-CN" altLang="en-US" b="1" dirty="0">
                <a:latin typeface="+mn-ea"/>
              </a:rPr>
              <a:t>；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++)</a:t>
            </a:r>
          </a:p>
          <a:p>
            <a:r>
              <a:rPr lang="en-US" altLang="zh-CN" b="1" dirty="0">
                <a:latin typeface="+mn-ea"/>
              </a:rPr>
              <a:t>  if (A[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]!=0) </a:t>
            </a:r>
          </a:p>
          <a:p>
            <a:r>
              <a:rPr lang="en-US" altLang="zh-CN" b="1" dirty="0">
                <a:latin typeface="+mn-ea"/>
              </a:rPr>
              <a:t>    A[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]=A[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]-B[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];</a:t>
            </a: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1763395" y="332740"/>
            <a:ext cx="7196455" cy="3267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  <a:ea typeface="+mn-ea"/>
              </a:rPr>
              <a:t>      用</a:t>
            </a:r>
            <a:r>
              <a:rPr lang="en-US" altLang="zh-CN" sz="2400" b="1" dirty="0">
                <a:latin typeface="+mn-ea"/>
                <a:ea typeface="+mn-ea"/>
              </a:rPr>
              <a:t>VM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屏蔽</a:t>
            </a:r>
            <a:r>
              <a:rPr lang="en-US" altLang="zh-CN" b="1" dirty="0">
                <a:latin typeface="+mn-ea"/>
                <a:ea typeface="+mn-ea"/>
              </a:rPr>
              <a:t>REG)</a:t>
            </a:r>
            <a:r>
              <a:rPr lang="zh-CN" altLang="en-US" sz="2400" b="1" u="sng" dirty="0">
                <a:latin typeface="+mn-ea"/>
                <a:ea typeface="+mn-ea"/>
              </a:rPr>
              <a:t>控制</a:t>
            </a:r>
            <a:r>
              <a:rPr lang="zh-CN" altLang="en-US" sz="2400" b="1" dirty="0">
                <a:latin typeface="+mn-ea"/>
                <a:ea typeface="+mn-ea"/>
              </a:rPr>
              <a:t>各个分量</a:t>
            </a:r>
            <a:r>
              <a:rPr lang="zh-CN" altLang="en-US" sz="2400" b="1" u="sng" dirty="0">
                <a:latin typeface="+mn-ea"/>
                <a:ea typeface="+mn-ea"/>
              </a:rPr>
              <a:t>是否执行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条件执行</a:t>
            </a:r>
            <a:r>
              <a:rPr lang="en-US" altLang="zh-CN" b="1" dirty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zh-CN" altLang="en-US" sz="2400" b="1" dirty="0">
                <a:latin typeface="+mn-ea"/>
                <a:ea typeface="+mn-ea"/>
              </a:rPr>
              <a:t>   满足向量存取部件的访存需求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latin typeface="+mn-ea"/>
                <a:ea typeface="+mn-ea"/>
              </a:rPr>
              <a:t>    </a:t>
            </a:r>
            <a:r>
              <a:rPr lang="zh-CN" altLang="en-US" sz="2400" b="1" dirty="0">
                <a:latin typeface="+mn-ea"/>
                <a:ea typeface="+mn-ea"/>
              </a:rPr>
              <a:t>多次</a:t>
            </a:r>
            <a:r>
              <a:rPr lang="en-US" altLang="zh-CN" sz="2400" b="1" dirty="0">
                <a:latin typeface="+mn-ea"/>
                <a:ea typeface="+mn-ea"/>
              </a:rPr>
              <a:t>/Tc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指令级并行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，地址不连续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稀疏矩阵存取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latin typeface="+mn-ea"/>
                <a:ea typeface="+mn-ea"/>
                <a:sym typeface="+mn-ea"/>
              </a:rPr>
              <a:t>   </a:t>
            </a:r>
            <a:r>
              <a:rPr lang="en-US" altLang="zh-CN" sz="2400" b="1" dirty="0">
                <a:latin typeface="+mn-ea"/>
                <a:ea typeface="+mn-ea"/>
                <a:sym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  <a:sym typeface="+mn-ea"/>
              </a:rPr>
              <a:t>多个</a:t>
            </a:r>
            <a:r>
              <a:rPr lang="zh-CN" altLang="en-US" sz="2400" b="1" u="sng" dirty="0">
                <a:latin typeface="+mn-ea"/>
                <a:ea typeface="+mn-ea"/>
                <a:sym typeface="+mn-ea"/>
              </a:rPr>
              <a:t>可独立访问</a:t>
            </a:r>
            <a:r>
              <a:rPr lang="zh-CN" altLang="en-US" sz="2400" b="1" dirty="0">
                <a:latin typeface="+mn-ea"/>
                <a:ea typeface="+mn-ea"/>
                <a:sym typeface="+mn-ea"/>
              </a:rPr>
              <a:t>的</a:t>
            </a:r>
            <a:r>
              <a:rPr lang="en-US" altLang="zh-CN" sz="2400" b="1" dirty="0">
                <a:latin typeface="+mn-ea"/>
                <a:ea typeface="+mn-ea"/>
                <a:sym typeface="+mn-ea"/>
              </a:rPr>
              <a:t>MEM</a:t>
            </a:r>
            <a:r>
              <a:rPr lang="zh-CN" altLang="en-US" sz="2400" b="1" dirty="0">
                <a:latin typeface="+mn-ea"/>
                <a:ea typeface="+mn-ea"/>
                <a:sym typeface="+mn-ea"/>
              </a:rPr>
              <a:t>，</a:t>
            </a:r>
            <a:r>
              <a:rPr lang="zh-CN" altLang="en-US" sz="2400" b="1" u="sng" dirty="0">
                <a:latin typeface="+mn-ea"/>
                <a:ea typeface="+mn-ea"/>
                <a:sym typeface="+mn-ea"/>
              </a:rPr>
              <a:t>交叉</a:t>
            </a:r>
            <a:r>
              <a:rPr lang="zh-CN" altLang="en-US" sz="2400" b="1" dirty="0">
                <a:latin typeface="+mn-ea"/>
                <a:ea typeface="+mn-ea"/>
                <a:sym typeface="+mn-ea"/>
              </a:rPr>
              <a:t>编址</a:t>
            </a:r>
            <a:r>
              <a:rPr lang="en-US" altLang="zh-CN" sz="1800" b="1" dirty="0">
                <a:latin typeface="+mn-ea"/>
                <a:ea typeface="+mn-ea"/>
                <a:sym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  <a:sym typeface="+mn-ea"/>
              </a:rPr>
              <a:t>提高带宽</a:t>
            </a:r>
            <a:r>
              <a:rPr lang="en-US" altLang="zh-CN" sz="1800" b="1" dirty="0">
                <a:latin typeface="+mn-ea"/>
                <a:ea typeface="+mn-ea"/>
                <a:sym typeface="+mn-ea"/>
              </a:rPr>
              <a:t>)</a:t>
            </a:r>
            <a:endParaRPr lang="zh-CN" altLang="en-US" sz="2400" b="1" dirty="0">
              <a:latin typeface="+mn-ea"/>
              <a:ea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latin typeface="+mn-ea"/>
                <a:ea typeface="+mn-ea"/>
                <a:sym typeface="+mn-ea"/>
              </a:rPr>
              <a:t>              </a:t>
            </a:r>
            <a:r>
              <a:rPr lang="en-US" altLang="zh-CN" sz="1800" dirty="0">
                <a:latin typeface="+mn-ea"/>
                <a:ea typeface="+mn-ea"/>
                <a:sym typeface="+mn-ea"/>
              </a:rPr>
              <a:t>└</a:t>
            </a:r>
            <a:r>
              <a:rPr lang="en-US" altLang="zh-CN" sz="1800" b="1" dirty="0">
                <a:latin typeface="+mn-ea"/>
                <a:ea typeface="+mn-ea"/>
                <a:sym typeface="+mn-ea"/>
              </a:rPr>
              <a:t>←</a:t>
            </a:r>
            <a:r>
              <a:rPr lang="zh-CN" altLang="en-US" sz="1800" b="1" dirty="0">
                <a:latin typeface="+mn-ea"/>
                <a:ea typeface="+mn-ea"/>
                <a:sym typeface="+mn-ea"/>
              </a:rPr>
              <a:t>访问</a:t>
            </a:r>
            <a:r>
              <a:rPr lang="en-US" altLang="zh-CN" sz="1800" b="1" dirty="0">
                <a:latin typeface="+mn-ea"/>
                <a:ea typeface="+mn-ea"/>
                <a:sym typeface="+mn-ea"/>
              </a:rPr>
              <a:t>MEM</a:t>
            </a:r>
            <a:r>
              <a:rPr lang="zh-CN" altLang="en-US" sz="1800" b="1" dirty="0">
                <a:latin typeface="+mn-ea"/>
                <a:ea typeface="+mn-ea"/>
                <a:sym typeface="+mn-ea"/>
              </a:rPr>
              <a:t>的不同行</a:t>
            </a:r>
            <a:endParaRPr lang="zh-CN" altLang="en-US" sz="1800" dirty="0">
              <a:latin typeface="+mn-ea"/>
              <a:ea typeface="+mn-ea"/>
              <a:sym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563888" y="836712"/>
            <a:ext cx="5395962" cy="923330"/>
            <a:chOff x="3995936" y="1340768"/>
            <a:chExt cx="5395962" cy="923330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4427984" y="1340768"/>
              <a:ext cx="4963914" cy="923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+mn-ea"/>
                </a:rPr>
                <a:t>SNESV V1,0      ;V1[</a:t>
              </a:r>
              <a:r>
                <a:rPr lang="en-US" altLang="zh-CN" b="1" dirty="0" err="1">
                  <a:latin typeface="+mn-ea"/>
                </a:rPr>
                <a:t>i</a:t>
              </a:r>
              <a:r>
                <a:rPr lang="en-US" altLang="zh-CN" b="1" dirty="0">
                  <a:latin typeface="+mn-ea"/>
                </a:rPr>
                <a:t>]=0</a:t>
              </a:r>
              <a:r>
                <a:rPr lang="zh-CN" altLang="en-US" b="1" dirty="0">
                  <a:latin typeface="+mn-ea"/>
                </a:rPr>
                <a:t>时</a:t>
              </a:r>
              <a:r>
                <a:rPr lang="en-US" altLang="zh-CN" b="1" dirty="0">
                  <a:latin typeface="+mn-ea"/>
                </a:rPr>
                <a:t>VM[</a:t>
              </a:r>
              <a:r>
                <a:rPr lang="en-US" altLang="zh-CN" b="1" dirty="0" err="1">
                  <a:latin typeface="+mn-ea"/>
                </a:rPr>
                <a:t>i</a:t>
              </a:r>
              <a:r>
                <a:rPr lang="en-US" altLang="zh-CN" b="1" dirty="0">
                  <a:latin typeface="+mn-ea"/>
                </a:rPr>
                <a:t>]=0</a:t>
              </a:r>
              <a:r>
                <a:rPr lang="zh-CN" altLang="en-US" b="1" dirty="0">
                  <a:latin typeface="+mn-ea"/>
                </a:rPr>
                <a:t>、否则</a:t>
              </a:r>
              <a:r>
                <a:rPr lang="en-US" altLang="zh-CN" b="1" dirty="0">
                  <a:latin typeface="+mn-ea"/>
                </a:rPr>
                <a:t>=1</a:t>
              </a:r>
            </a:p>
            <a:p>
              <a:r>
                <a:rPr lang="en-US" altLang="zh-CN" b="1" dirty="0">
                  <a:latin typeface="+mn-ea"/>
                </a:rPr>
                <a:t>SUBVV V1,V1,V2  ;</a:t>
              </a:r>
              <a:r>
                <a:rPr lang="zh-CN" altLang="en-US" b="1" dirty="0">
                  <a:latin typeface="+mn-ea"/>
                </a:rPr>
                <a:t>带屏蔽的</a:t>
              </a:r>
              <a:r>
                <a:rPr lang="en-US" altLang="zh-CN" b="1" dirty="0">
                  <a:latin typeface="+mn-ea"/>
                </a:rPr>
                <a:t>V1</a:t>
              </a:r>
              <a:r>
                <a:rPr lang="zh-CN" altLang="en-US" b="1" dirty="0">
                  <a:latin typeface="+mn-ea"/>
                </a:rPr>
                <a:t>←</a:t>
              </a:r>
              <a:r>
                <a:rPr lang="en-US" altLang="zh-CN" b="1" dirty="0">
                  <a:latin typeface="+mn-ea"/>
                </a:rPr>
                <a:t>V1+V2</a:t>
              </a:r>
            </a:p>
            <a:p>
              <a:r>
                <a:rPr lang="en-US" altLang="zh-CN" b="1" dirty="0">
                  <a:latin typeface="+mn-ea"/>
                </a:rPr>
                <a:t>CVM             ;VM</a:t>
              </a:r>
              <a:r>
                <a:rPr lang="zh-CN" altLang="en-US" b="1" dirty="0">
                  <a:latin typeface="+mn-ea"/>
                </a:rPr>
                <a:t>置全</a:t>
              </a:r>
              <a:r>
                <a:rPr lang="en-US" altLang="zh-CN" b="1" dirty="0">
                  <a:latin typeface="+mn-ea"/>
                </a:rPr>
                <a:t>1(</a:t>
              </a:r>
              <a:r>
                <a:rPr lang="zh-CN" altLang="en-US" b="1" dirty="0">
                  <a:latin typeface="+mn-ea"/>
                </a:rPr>
                <a:t>清除屏蔽位</a:t>
              </a:r>
              <a:r>
                <a:rPr lang="en-US" altLang="zh-CN" b="1" dirty="0">
                  <a:latin typeface="+mn-ea"/>
                </a:rPr>
                <a:t>)</a:t>
              </a:r>
            </a:p>
          </p:txBody>
        </p:sp>
        <p:sp>
          <p:nvSpPr>
            <p:cNvPr id="42" name="右箭头 41"/>
            <p:cNvSpPr/>
            <p:nvPr/>
          </p:nvSpPr>
          <p:spPr bwMode="auto">
            <a:xfrm>
              <a:off x="3995936" y="1700808"/>
              <a:ext cx="432000" cy="288032"/>
            </a:xfrm>
            <a:prstGeom prst="rightArrow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969010" y="3500120"/>
            <a:ext cx="7769225" cy="20148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621665" indent="-621665"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某</a:t>
            </a:r>
            <a:r>
              <a:rPr lang="zh-CN" altLang="en-US" sz="2000" b="1" dirty="0">
                <a:latin typeface="宋体" panose="02010600030101010101" pitchFamily="2" charset="-122"/>
              </a:rPr>
              <a:t>向量处理机的</a:t>
            </a:r>
            <a:r>
              <a:rPr lang="en-US" altLang="zh-CN" sz="2000" b="1" dirty="0">
                <a:latin typeface="宋体" panose="02010600030101010101" pitchFamily="2" charset="-122"/>
              </a:rPr>
              <a:t>Tc=2ns</a:t>
            </a:r>
            <a:r>
              <a:rPr lang="zh-CN" altLang="en-US" sz="2000" b="1" dirty="0">
                <a:latin typeface="宋体" panose="02010600030101010101" pitchFamily="2" charset="-122"/>
              </a:rPr>
              <a:t>，每个</a:t>
            </a:r>
            <a:r>
              <a:rPr lang="en-US" altLang="zh-CN" sz="2000" b="1" dirty="0">
                <a:latin typeface="宋体" panose="02010600030101010101" pitchFamily="2" charset="-122"/>
              </a:rPr>
              <a:t>Tc</a:t>
            </a:r>
            <a:r>
              <a:rPr lang="zh-CN" altLang="en-US" sz="2000" b="1" dirty="0">
                <a:latin typeface="宋体" panose="02010600030101010101" pitchFamily="2" charset="-122"/>
              </a:rPr>
              <a:t>最多有</a:t>
            </a:r>
            <a:r>
              <a:rPr lang="en-US" altLang="zh-CN" sz="2000" b="1" dirty="0"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</a:rPr>
              <a:t>次取向量、</a:t>
            </a:r>
            <a:r>
              <a:rPr lang="en-US" altLang="zh-CN" sz="2000" b="1" dirty="0"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</a:rPr>
              <a:t>次存向量操作，存储系统中</a:t>
            </a:r>
            <a:r>
              <a:rPr lang="en-US" altLang="zh-CN" sz="2000" b="1" dirty="0">
                <a:latin typeface="宋体" panose="02010600030101010101" pitchFamily="2" charset="-122"/>
              </a:rPr>
              <a:t>RAM</a:t>
            </a:r>
            <a:r>
              <a:rPr lang="zh-CN" altLang="en-US" sz="2000" b="1" dirty="0">
                <a:latin typeface="宋体" panose="02010600030101010101" pitchFamily="2" charset="-122"/>
              </a:rPr>
              <a:t>的</a:t>
            </a:r>
            <a:r>
              <a:rPr lang="en-US" altLang="zh-CN" sz="2000" b="1" dirty="0">
                <a:latin typeface="宋体" panose="02010600030101010101" pitchFamily="2" charset="-122"/>
              </a:rPr>
              <a:t>T</a:t>
            </a:r>
            <a:r>
              <a:rPr lang="en-US" altLang="zh-CN" sz="2000" b="1" baseline="-18000" dirty="0">
                <a:solidFill>
                  <a:schemeClr val="tx1"/>
                </a:solidFill>
                <a:uFillTx/>
                <a:latin typeface="宋体" panose="02010600030101010101" pitchFamily="2" charset="-122"/>
              </a:rPr>
              <a:t>M</a:t>
            </a:r>
            <a:r>
              <a:rPr lang="en-US" altLang="zh-CN" sz="2000" b="1" dirty="0">
                <a:latin typeface="宋体" panose="02010600030101010101" pitchFamily="2" charset="-122"/>
              </a:rPr>
              <a:t>=14ns</a:t>
            </a:r>
            <a:r>
              <a:rPr lang="zh-CN" altLang="en-US" sz="2000" b="1" dirty="0">
                <a:latin typeface="宋体" panose="02010600030101010101" pitchFamily="2" charset="-122"/>
              </a:rPr>
              <a:t>。</a:t>
            </a:r>
            <a:r>
              <a:rPr lang="zh-CN" sz="2000" b="1" dirty="0">
                <a:latin typeface="+mn-ea"/>
              </a:rPr>
              <a:t>希望向量</a:t>
            </a:r>
            <a:r>
              <a:rPr lang="zh-CN" sz="2000" b="1" dirty="0">
                <a:latin typeface="+mn-ea"/>
                <a:sym typeface="+mn-ea"/>
              </a:rPr>
              <a:t>存取不降低处理机性能</a:t>
            </a:r>
            <a:r>
              <a:rPr lang="zh-CN" sz="2000" b="1" dirty="0">
                <a:latin typeface="+mn-ea"/>
              </a:rPr>
              <a:t>，</a:t>
            </a:r>
            <a:r>
              <a:rPr lang="zh-CN" altLang="en-US" sz="2000" b="1" dirty="0">
                <a:latin typeface="+mn-ea"/>
              </a:rPr>
              <a:t>应如何配置</a:t>
            </a:r>
            <a:r>
              <a:rPr lang="en-US" altLang="zh-CN" sz="2000" b="1" dirty="0">
                <a:latin typeface="+mn-ea"/>
              </a:rPr>
              <a:t>RAM</a:t>
            </a:r>
            <a:r>
              <a:rPr lang="zh-CN" altLang="en-US" sz="2000" b="1" dirty="0">
                <a:latin typeface="+mn-ea"/>
              </a:rPr>
              <a:t>？</a:t>
            </a:r>
          </a:p>
          <a:p>
            <a:pPr marL="621665" indent="-621665"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+mn-ea"/>
              </a:rPr>
              <a:t>解：</a:t>
            </a:r>
            <a:r>
              <a:rPr lang="zh-CN" altLang="en-US" sz="2000" b="1" dirty="0">
                <a:latin typeface="+mn-ea"/>
              </a:rPr>
              <a:t>为</a:t>
            </a:r>
            <a:r>
              <a:rPr lang="zh-CN" altLang="en-US" sz="2000" b="1" dirty="0">
                <a:latin typeface="+mn-ea"/>
                <a:sym typeface="+mn-ea"/>
              </a:rPr>
              <a:t>满足访存</a:t>
            </a:r>
            <a:r>
              <a:rPr lang="zh-CN" altLang="en-US" sz="2000" b="1" dirty="0">
                <a:latin typeface="+mn-ea"/>
              </a:rPr>
              <a:t>操作的带宽需求，每组</a:t>
            </a:r>
            <a:r>
              <a:rPr lang="en-US" altLang="zh-CN" sz="2000" b="1" dirty="0">
                <a:latin typeface="+mn-ea"/>
              </a:rPr>
              <a:t>RAM</a:t>
            </a:r>
            <a:r>
              <a:rPr lang="zh-CN" altLang="en-US" sz="2000" b="1" dirty="0">
                <a:latin typeface="+mn-ea"/>
              </a:rPr>
              <a:t>个数＝</a:t>
            </a:r>
            <a:r>
              <a:rPr lang="en-US" altLang="zh-CN" sz="2000" b="1" dirty="0">
                <a:latin typeface="+mn-ea"/>
              </a:rPr>
              <a:t>        </a:t>
            </a:r>
            <a:r>
              <a:rPr lang="zh-CN" altLang="en-US" sz="2000" b="1" dirty="0">
                <a:latin typeface="+mn-ea"/>
                <a:sym typeface="+mn-ea"/>
              </a:rPr>
              <a:t>个；</a:t>
            </a:r>
          </a:p>
          <a:p>
            <a:pPr marL="621665" indent="-621665">
              <a:lnSpc>
                <a:spcPct val="125000"/>
              </a:lnSpc>
            </a:pPr>
            <a:r>
              <a:rPr lang="en-US" altLang="zh-CN" sz="2000" b="1" dirty="0">
                <a:latin typeface="+mn-ea"/>
                <a:sym typeface="+mn-ea"/>
              </a:rPr>
              <a:t>    </a:t>
            </a:r>
            <a:r>
              <a:rPr lang="zh-CN" altLang="en-US" sz="2000" b="1" dirty="0">
                <a:latin typeface="+mn-ea"/>
                <a:sym typeface="+mn-ea"/>
              </a:rPr>
              <a:t>为满足访存操作的并行需求，组数</a:t>
            </a:r>
            <a:r>
              <a:rPr lang="en-US" altLang="zh-CN" sz="2000" b="1" dirty="0">
                <a:latin typeface="+mn-ea"/>
                <a:sym typeface="+mn-ea"/>
              </a:rPr>
              <a:t>≥  </a:t>
            </a:r>
            <a:r>
              <a:rPr lang="zh-CN" altLang="en-US" sz="2000" b="1" dirty="0">
                <a:latin typeface="+mn-ea"/>
                <a:sym typeface="+mn-ea"/>
              </a:rPr>
              <a:t>个。</a:t>
            </a:r>
            <a:endParaRPr lang="en-US" altLang="zh-CN" sz="2000" b="1" dirty="0">
              <a:latin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01335" y="4656455"/>
            <a:ext cx="2286635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21665" indent="-621665">
              <a:lnSpc>
                <a:spcPct val="125000"/>
              </a:lnSpc>
            </a:pPr>
            <a:r>
              <a:rPr lang="en-US" altLang="zh-CN" sz="2000" b="1" dirty="0">
                <a:latin typeface="+mn-ea"/>
                <a:sym typeface="+mn-ea"/>
              </a:rPr>
              <a:t>       14/2</a:t>
            </a:r>
            <a:r>
              <a:rPr lang="zh-CN" altLang="en-US" sz="2000" b="1" dirty="0">
                <a:latin typeface="+mn-ea"/>
                <a:sym typeface="+mn-ea"/>
              </a:rPr>
              <a:t>＝</a:t>
            </a:r>
            <a:r>
              <a:rPr lang="en-US" altLang="zh-CN" sz="2000" b="1" dirty="0">
                <a:latin typeface="+mn-ea"/>
                <a:sym typeface="+mn-ea"/>
              </a:rPr>
              <a:t>7</a:t>
            </a:r>
            <a:endParaRPr lang="zh-CN" altLang="en-US" sz="2000" b="1" dirty="0">
              <a:latin typeface="+mn-ea"/>
              <a:sym typeface="+mn-ea"/>
            </a:endParaRPr>
          </a:p>
          <a:p>
            <a:pPr marL="621665" indent="-621665">
              <a:lnSpc>
                <a:spcPct val="125000"/>
              </a:lnSpc>
            </a:pPr>
            <a:r>
              <a:rPr lang="en-US" altLang="zh-CN" sz="2000" b="1" dirty="0">
                <a:latin typeface="+mn-ea"/>
                <a:sym typeface="+mn-ea"/>
              </a:rPr>
              <a:t>3</a:t>
            </a:r>
            <a:endParaRPr lang="zh-CN" altLang="en-US" sz="2000" b="1" dirty="0"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35496" y="6453336"/>
            <a:ext cx="1224136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08112" cy="360040"/>
          </a:xfrm>
        </p:spPr>
        <p:txBody>
          <a:bodyPr/>
          <a:lstStyle/>
          <a:p>
            <a:fld id="{0D8A1303-330C-42C9-BBA6-81B5690056D7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95386" y="332656"/>
            <a:ext cx="69342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节  阵列处理机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1268760"/>
            <a:ext cx="8784976" cy="46037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一、阵列处理机的操作模型</a:t>
            </a:r>
            <a:r>
              <a:rPr lang="en-US" altLang="zh-CN" sz="2400" dirty="0"/>
              <a:t>        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800" u="sng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并行方式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处理各分量</a:t>
            </a:r>
            <a:r>
              <a:rPr lang="en-US" altLang="zh-CN" sz="1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516216" y="2420888"/>
            <a:ext cx="1857388" cy="1571636"/>
            <a:chOff x="142844" y="3357562"/>
            <a:chExt cx="1857388" cy="1571636"/>
          </a:xfrm>
        </p:grpSpPr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714348" y="3714752"/>
              <a:ext cx="571504" cy="1214446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wrap="none" lIns="36000" tIns="18000" rIns="36000" bIns="18000" anchor="ctr" anchorCtr="0"/>
            <a:lstStyle/>
            <a:p>
              <a:pPr algn="ctr"/>
              <a:endParaRPr lang="en-US" altLang="zh-CN" b="1" dirty="0">
                <a:latin typeface="+mn-ea"/>
                <a:ea typeface="+mn-ea"/>
              </a:endParaRPr>
            </a:p>
            <a:p>
              <a:pPr algn="ctr"/>
              <a:endParaRPr lang="en-US" altLang="zh-CN" b="1" dirty="0">
                <a:latin typeface="+mn-ea"/>
                <a:ea typeface="+mn-ea"/>
              </a:endParaRPr>
            </a:p>
            <a:p>
              <a:pPr algn="ctr"/>
              <a:endParaRPr lang="en-US" altLang="zh-CN" b="1" dirty="0">
                <a:latin typeface="+mn-ea"/>
                <a:ea typeface="+mn-ea"/>
              </a:endParaRPr>
            </a:p>
            <a:p>
              <a:pPr algn="ctr"/>
              <a:r>
                <a:rPr lang="en-US" altLang="zh-CN" b="1" dirty="0">
                  <a:latin typeface="+mn-ea"/>
                  <a:ea typeface="+mn-ea"/>
                </a:rPr>
                <a:t>IN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>
              <a:off x="500828" y="3827752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>
              <a:off x="500034" y="3970628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>
              <a:off x="500034" y="4336913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>
              <a:off x="500034" y="4830052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>
              <a:off x="1286646" y="3827752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>
              <a:off x="1285852" y="3980152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1285852" y="4336913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1285852" y="4830052"/>
              <a:ext cx="21352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 Box 37"/>
            <p:cNvSpPr txBox="1">
              <a:spLocks noChangeArrowheads="1"/>
            </p:cNvSpPr>
            <p:nvPr/>
          </p:nvSpPr>
          <p:spPr bwMode="auto">
            <a:xfrm>
              <a:off x="142844" y="3714752"/>
              <a:ext cx="357190" cy="12144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t" anchorCtr="0">
              <a:no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In0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In1</a:t>
              </a:r>
            </a:p>
            <a:p>
              <a:pPr algn="r">
                <a:lnSpc>
                  <a:spcPct val="80000"/>
                </a:lnSpc>
              </a:pPr>
              <a:endParaRPr lang="en-US" altLang="zh-CN" sz="1400" b="1" dirty="0">
                <a:latin typeface="+mn-ea"/>
                <a:ea typeface="+mn-ea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400" b="1" dirty="0" err="1">
                  <a:latin typeface="+mn-ea"/>
                  <a:ea typeface="+mn-ea"/>
                </a:rPr>
                <a:t>Ini</a:t>
              </a:r>
              <a:endParaRPr lang="en-US" altLang="zh-CN" sz="1400" b="1" dirty="0">
                <a:latin typeface="+mn-ea"/>
                <a:ea typeface="+mn-ea"/>
              </a:endParaRPr>
            </a:p>
            <a:p>
              <a:pPr algn="r">
                <a:lnSpc>
                  <a:spcPct val="80000"/>
                </a:lnSpc>
              </a:pPr>
              <a:endParaRPr lang="en-US" altLang="zh-CN" sz="1400" b="1" dirty="0">
                <a:latin typeface="+mn-ea"/>
                <a:ea typeface="+mn-ea"/>
              </a:endParaRPr>
            </a:p>
            <a:p>
              <a:pPr algn="r">
                <a:lnSpc>
                  <a:spcPct val="80000"/>
                </a:lnSpc>
              </a:pPr>
              <a:endParaRPr lang="en-US" altLang="zh-CN" sz="1400" b="1" dirty="0">
                <a:latin typeface="+mn-ea"/>
                <a:ea typeface="+mn-ea"/>
              </a:endParaRPr>
            </a:p>
            <a:p>
              <a:pPr algn="r"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In7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17" name="Text Box 37"/>
            <p:cNvSpPr txBox="1">
              <a:spLocks noChangeArrowheads="1"/>
            </p:cNvSpPr>
            <p:nvPr/>
          </p:nvSpPr>
          <p:spPr bwMode="auto">
            <a:xfrm>
              <a:off x="1500166" y="3714752"/>
              <a:ext cx="500066" cy="12144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t" anchorCtr="0">
              <a:no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Out0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Out1</a:t>
              </a:r>
            </a:p>
            <a:p>
              <a:pPr>
                <a:lnSpc>
                  <a:spcPct val="80000"/>
                </a:lnSpc>
              </a:pPr>
              <a:endParaRPr lang="en-US" altLang="zh-CN" sz="1400" b="1" dirty="0">
                <a:latin typeface="+mn-ea"/>
                <a:ea typeface="+mn-ea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b="1" dirty="0" err="1">
                  <a:latin typeface="+mn-ea"/>
                  <a:ea typeface="+mn-ea"/>
                </a:rPr>
                <a:t>Outi</a:t>
              </a:r>
              <a:endParaRPr lang="en-US" altLang="zh-CN" sz="1400" b="1" dirty="0">
                <a:latin typeface="+mn-ea"/>
                <a:ea typeface="+mn-ea"/>
              </a:endParaRPr>
            </a:p>
            <a:p>
              <a:pPr>
                <a:lnSpc>
                  <a:spcPct val="80000"/>
                </a:lnSpc>
              </a:pPr>
              <a:endParaRPr lang="en-US" altLang="zh-CN" sz="1400" b="1" dirty="0">
                <a:latin typeface="+mn-ea"/>
                <a:ea typeface="+mn-ea"/>
              </a:endParaRPr>
            </a:p>
            <a:p>
              <a:pPr>
                <a:lnSpc>
                  <a:spcPct val="80000"/>
                </a:lnSpc>
              </a:pPr>
              <a:endParaRPr lang="en-US" altLang="zh-CN" sz="1400" b="1" dirty="0">
                <a:latin typeface="+mn-ea"/>
                <a:ea typeface="+mn-ea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Out7</a:t>
              </a:r>
              <a:endParaRPr lang="zh-CN" altLang="en-US" sz="1400" b="1" dirty="0">
                <a:latin typeface="+mn-ea"/>
                <a:ea typeface="+mn-ea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>
              <a:off x="714348" y="3836847"/>
              <a:ext cx="571504" cy="14287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714348" y="3970628"/>
              <a:ext cx="571504" cy="35719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 rot="5400000" flipH="1" flipV="1">
              <a:off x="500035" y="4044235"/>
              <a:ext cx="1000130" cy="57150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1" name="Text Box 37"/>
            <p:cNvSpPr txBox="1">
              <a:spLocks noChangeArrowheads="1"/>
            </p:cNvSpPr>
            <p:nvPr/>
          </p:nvSpPr>
          <p:spPr bwMode="auto">
            <a:xfrm>
              <a:off x="285720" y="3357562"/>
              <a:ext cx="142876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r>
                <a:rPr lang="en-US" altLang="zh-CN" b="1" dirty="0">
                  <a:solidFill>
                    <a:srgbClr val="990099"/>
                  </a:solidFill>
                  <a:latin typeface="+mn-ea"/>
                  <a:ea typeface="+mn-ea"/>
                </a:rPr>
                <a:t>IN</a:t>
              </a:r>
              <a:r>
                <a:rPr lang="zh-CN" altLang="en-US" b="1" dirty="0">
                  <a:solidFill>
                    <a:srgbClr val="990099"/>
                  </a:solidFill>
                  <a:latin typeface="+mn-ea"/>
                  <a:ea typeface="+mn-ea"/>
                </a:rPr>
                <a:t>功能抽象：</a:t>
              </a:r>
            </a:p>
          </p:txBody>
        </p:sp>
      </p:grpSp>
      <p:sp>
        <p:nvSpPr>
          <p:cNvPr id="22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000" b="1" dirty="0"/>
              <a:t>操作模型，</a:t>
            </a:r>
            <a:r>
              <a:rPr lang="zh-CN" altLang="en-US" sz="2000" b="1" dirty="0">
                <a:solidFill>
                  <a:schemeClr val="tx1"/>
                </a:solidFill>
              </a:rPr>
              <a:t>处理机结构，并行算法；</a:t>
            </a:r>
            <a:r>
              <a:rPr lang="zh-CN" altLang="en-US" sz="2000" b="1" dirty="0">
                <a:latin typeface="+mn-ea"/>
                <a:ea typeface="+mn-ea"/>
              </a:rPr>
              <a:t>多媒体</a:t>
            </a:r>
            <a:r>
              <a:rPr lang="en-US" altLang="zh-CN" sz="2000" b="1" dirty="0">
                <a:latin typeface="+mn-ea"/>
                <a:ea typeface="+mn-ea"/>
              </a:rPr>
              <a:t>SIMD</a:t>
            </a:r>
            <a:r>
              <a:rPr lang="zh-CN" altLang="en-US" sz="2000" b="1" dirty="0">
                <a:latin typeface="+mn-ea"/>
                <a:ea typeface="+mn-ea"/>
              </a:rPr>
              <a:t>技术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512" y="1771200"/>
            <a:ext cx="2341494" cy="42047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操作模型：</a:t>
            </a: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表示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IN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功能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*特点：</a:t>
            </a:r>
            <a:endParaRPr lang="zh-CN" altLang="en-US" sz="20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1979712" y="1772816"/>
            <a:ext cx="7128792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0070C0"/>
                </a:solidFill>
                <a:latin typeface="+mn-ea"/>
                <a:ea typeface="+mn-ea"/>
              </a:rPr>
              <a:t>1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  <a:ea typeface="+mn-ea"/>
              </a:rPr>
              <a:t>个</a:t>
            </a:r>
            <a:r>
              <a:rPr lang="en-US" altLang="zh-CN" sz="2400" b="1" dirty="0">
                <a:solidFill>
                  <a:srgbClr val="0070C0"/>
                </a:solidFill>
                <a:latin typeface="+mn-ea"/>
                <a:ea typeface="+mn-ea"/>
              </a:rPr>
              <a:t>CU</a:t>
            </a:r>
            <a:r>
              <a:rPr lang="zh-CN" altLang="en-US" sz="2400" b="1" dirty="0">
                <a:latin typeface="+mn-ea"/>
                <a:ea typeface="+mn-ea"/>
              </a:rPr>
              <a:t>管理多个</a:t>
            </a:r>
            <a:r>
              <a:rPr lang="en-US" altLang="zh-CN" sz="2400" b="1" dirty="0">
                <a:latin typeface="+mn-ea"/>
                <a:ea typeface="+mn-ea"/>
              </a:rPr>
              <a:t>PE</a:t>
            </a:r>
            <a:r>
              <a:rPr lang="zh-CN" altLang="en-US" sz="2400" b="1" u="sng" dirty="0">
                <a:latin typeface="+mn-ea"/>
                <a:ea typeface="+mn-ea"/>
              </a:rPr>
              <a:t>并行操作</a:t>
            </a:r>
            <a:r>
              <a:rPr lang="en-US" altLang="zh-CN" b="1" dirty="0">
                <a:latin typeface="+mn-ea"/>
                <a:ea typeface="+mn-ea"/>
              </a:rPr>
              <a:t>(OP</a:t>
            </a:r>
            <a:r>
              <a:rPr lang="zh-CN" altLang="en-US" b="1" dirty="0">
                <a:latin typeface="+mn-ea"/>
                <a:ea typeface="+mn-ea"/>
              </a:rPr>
              <a:t>相同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+mn-ea"/>
                <a:ea typeface="+mn-ea"/>
              </a:rPr>
              <a:t>PE</a:t>
            </a:r>
            <a:r>
              <a:rPr lang="zh-CN" altLang="en-US" sz="2400" b="1" dirty="0">
                <a:latin typeface="+mn-ea"/>
                <a:ea typeface="+mn-ea"/>
              </a:rPr>
              <a:t>间通过</a:t>
            </a:r>
            <a:r>
              <a:rPr lang="en-US" altLang="zh-CN" sz="2400" b="1" dirty="0">
                <a:latin typeface="+mn-ea"/>
                <a:ea typeface="+mn-ea"/>
              </a:rPr>
              <a:t>IN</a:t>
            </a:r>
            <a:r>
              <a:rPr lang="zh-CN" altLang="en-US" sz="2400" b="1" u="sng" dirty="0">
                <a:latin typeface="+mn-ea"/>
                <a:ea typeface="+mn-ea"/>
              </a:rPr>
              <a:t>通信</a:t>
            </a:r>
            <a:endParaRPr lang="en-US" altLang="zh-CN" sz="2200" b="1" u="sng" dirty="0">
              <a:latin typeface="+mn-ea"/>
              <a:ea typeface="+mn-ea"/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1403647" y="4151487"/>
            <a:ext cx="7561089" cy="21920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  <a:ea typeface="+mn-ea"/>
              </a:rPr>
              <a:t>  阵列机＝</a:t>
            </a:r>
            <a:r>
              <a:rPr lang="en-US" altLang="zh-CN" sz="2400" b="1" dirty="0">
                <a:latin typeface="+mn-ea"/>
                <a:ea typeface="+mn-ea"/>
              </a:rPr>
              <a:t>{N,C,I,M,R}</a:t>
            </a:r>
            <a:r>
              <a:rPr lang="zh-CN" altLang="en-US" sz="2400" b="1" dirty="0">
                <a:latin typeface="+mn-ea"/>
                <a:ea typeface="+mn-ea"/>
              </a:rPr>
              <a:t>， </a:t>
            </a:r>
            <a:r>
              <a:rPr lang="en-US" altLang="zh-CN" b="1" dirty="0">
                <a:latin typeface="+mn-ea"/>
                <a:ea typeface="+mn-ea"/>
              </a:rPr>
              <a:t>N—PE</a:t>
            </a:r>
            <a:r>
              <a:rPr lang="zh-CN" altLang="en-US" b="1" dirty="0">
                <a:latin typeface="+mn-ea"/>
                <a:ea typeface="+mn-ea"/>
              </a:rPr>
              <a:t>数，</a:t>
            </a:r>
            <a:r>
              <a:rPr lang="en-US" altLang="zh-CN" b="1" dirty="0">
                <a:latin typeface="+mn-ea"/>
                <a:ea typeface="+mn-ea"/>
              </a:rPr>
              <a:t>C—CU</a:t>
            </a:r>
            <a:r>
              <a:rPr lang="zh-CN" altLang="en-US" b="1" dirty="0">
                <a:latin typeface="+mn-ea"/>
                <a:ea typeface="+mn-ea"/>
              </a:rPr>
              <a:t>直接执行的指令集，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+mn-ea"/>
                <a:ea typeface="+mn-ea"/>
              </a:rPr>
              <a:t>           I—PE</a:t>
            </a:r>
            <a:r>
              <a:rPr lang="zh-CN" altLang="en-US" b="1" dirty="0">
                <a:latin typeface="+mn-ea"/>
                <a:ea typeface="+mn-ea"/>
              </a:rPr>
              <a:t>执行的指令集，</a:t>
            </a:r>
            <a:r>
              <a:rPr lang="en-US" altLang="zh-CN" b="1" dirty="0">
                <a:latin typeface="+mn-ea"/>
                <a:ea typeface="+mn-ea"/>
              </a:rPr>
              <a:t>M—PE</a:t>
            </a:r>
            <a:r>
              <a:rPr lang="zh-CN" altLang="en-US" b="1" dirty="0">
                <a:latin typeface="+mn-ea"/>
                <a:ea typeface="+mn-ea"/>
              </a:rPr>
              <a:t>屏蔽方案集，</a:t>
            </a:r>
            <a:r>
              <a:rPr lang="en-US" altLang="zh-CN" b="1" dirty="0">
                <a:latin typeface="+mn-ea"/>
                <a:ea typeface="+mn-ea"/>
              </a:rPr>
              <a:t>R—IN</a:t>
            </a:r>
            <a:r>
              <a:rPr lang="zh-CN" altLang="en-US" b="1" dirty="0">
                <a:latin typeface="+mn-ea"/>
                <a:ea typeface="+mn-ea"/>
              </a:rPr>
              <a:t>寻径功能集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sz="2400" b="1" dirty="0">
                <a:latin typeface="+mn-ea"/>
                <a:ea typeface="+mn-ea"/>
              </a:rPr>
              <a:t>    所有的入端</a:t>
            </a:r>
            <a:r>
              <a:rPr lang="en-US" altLang="zh-CN" sz="2400" b="1" dirty="0">
                <a:latin typeface="+mn-ea"/>
                <a:ea typeface="+mn-ea"/>
              </a:rPr>
              <a:t>-</a:t>
            </a:r>
            <a:r>
              <a:rPr lang="zh-CN" altLang="en-US" sz="2400" b="1" dirty="0">
                <a:latin typeface="+mn-ea"/>
                <a:ea typeface="+mn-ea"/>
              </a:rPr>
              <a:t>出端</a:t>
            </a:r>
            <a:r>
              <a:rPr lang="zh-CN" altLang="en-US" sz="2400" b="1" u="sng" dirty="0">
                <a:solidFill>
                  <a:srgbClr val="990099"/>
                </a:solidFill>
                <a:latin typeface="+mn-ea"/>
                <a:ea typeface="+mn-ea"/>
              </a:rPr>
              <a:t>同时</a:t>
            </a:r>
            <a:r>
              <a:rPr lang="zh-CN" altLang="en-US" sz="2400" b="1" dirty="0">
                <a:latin typeface="+mn-ea"/>
                <a:ea typeface="+mn-ea"/>
              </a:rPr>
              <a:t>互连，有</a:t>
            </a:r>
            <a:r>
              <a:rPr lang="zh-CN" altLang="en-US" sz="2400" b="1" u="sng" dirty="0">
                <a:solidFill>
                  <a:srgbClr val="990099"/>
                </a:solidFill>
                <a:latin typeface="+mn-ea"/>
                <a:ea typeface="+mn-ea"/>
              </a:rPr>
              <a:t>多种</a:t>
            </a:r>
            <a:r>
              <a:rPr lang="zh-CN" altLang="en-US" sz="2400" b="1" dirty="0">
                <a:latin typeface="+mn-ea"/>
                <a:ea typeface="+mn-ea"/>
              </a:rPr>
              <a:t>映像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同时仅</a:t>
            </a:r>
            <a:r>
              <a:rPr lang="en-US" altLang="zh-CN" b="1" dirty="0">
                <a:latin typeface="+mn-ea"/>
                <a:ea typeface="+mn-ea"/>
              </a:rPr>
              <a:t>1</a:t>
            </a:r>
            <a:r>
              <a:rPr lang="zh-CN" altLang="en-US" b="1" dirty="0">
                <a:latin typeface="+mn-ea"/>
                <a:ea typeface="+mn-ea"/>
              </a:rPr>
              <a:t>种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  <a:ea typeface="+mn-ea"/>
              </a:rPr>
              <a:t>①开发并行性的</a:t>
            </a:r>
            <a:r>
              <a:rPr lang="zh-CN" altLang="en-US" sz="2400" b="1" u="sng" dirty="0">
                <a:solidFill>
                  <a:srgbClr val="990099"/>
                </a:solidFill>
                <a:latin typeface="+mn-ea"/>
                <a:ea typeface="+mn-ea"/>
              </a:rPr>
              <a:t>同时性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又称</a:t>
            </a:r>
            <a:r>
              <a:rPr lang="zh-CN" altLang="en-US" b="1" dirty="0">
                <a:solidFill>
                  <a:srgbClr val="0070C0"/>
                </a:solidFill>
                <a:latin typeface="+mn-ea"/>
                <a:ea typeface="+mn-ea"/>
              </a:rPr>
              <a:t>并行计算机</a:t>
            </a:r>
            <a:r>
              <a:rPr lang="zh-CN" altLang="en-US" b="1" dirty="0">
                <a:latin typeface="+mn-ea"/>
                <a:ea typeface="+mn-ea"/>
              </a:rPr>
              <a:t>或</a:t>
            </a:r>
            <a:r>
              <a:rPr lang="en-US" altLang="zh-CN" b="1" dirty="0">
                <a:solidFill>
                  <a:srgbClr val="0070C0"/>
                </a:solidFill>
                <a:latin typeface="+mn-ea"/>
              </a:rPr>
              <a:t>SIMD</a:t>
            </a:r>
            <a:r>
              <a:rPr lang="zh-CN" altLang="en-US" b="1" dirty="0">
                <a:solidFill>
                  <a:srgbClr val="0070C0"/>
                </a:solidFill>
                <a:latin typeface="+mn-ea"/>
              </a:rPr>
              <a:t>计算机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  <a:ea typeface="+mn-ea"/>
              </a:rPr>
              <a:t>②∈专用机</a:t>
            </a:r>
            <a:r>
              <a:rPr lang="en-US" altLang="zh-CN" b="1" dirty="0">
                <a:latin typeface="+mn-ea"/>
                <a:ea typeface="+mn-ea"/>
              </a:rPr>
              <a:t>(IN</a:t>
            </a:r>
            <a:r>
              <a:rPr lang="zh-CN" altLang="en-US" b="1" dirty="0">
                <a:latin typeface="+mn-ea"/>
                <a:ea typeface="+mn-ea"/>
              </a:rPr>
              <a:t>功能→所支持并行算法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6012488" y="5913312"/>
            <a:ext cx="2952000" cy="540024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en-US" altLang="zh-CN" b="1" dirty="0">
                <a:latin typeface="+mn-ea"/>
                <a:ea typeface="+mn-ea"/>
              </a:rPr>
              <a:t>P7</a:t>
            </a:r>
            <a:r>
              <a:rPr lang="zh-CN" altLang="en-US" b="1" dirty="0">
                <a:latin typeface="+mn-ea"/>
                <a:ea typeface="+mn-ea"/>
              </a:rPr>
              <a:t>例</a:t>
            </a:r>
            <a:r>
              <a:rPr lang="en-US" altLang="zh-CN" b="1" dirty="0">
                <a:latin typeface="+mn-ea"/>
                <a:ea typeface="+mn-ea"/>
              </a:rPr>
              <a:t>1</a:t>
            </a:r>
            <a:r>
              <a:rPr lang="zh-CN" altLang="en-US" b="1" dirty="0">
                <a:latin typeface="+mn-ea"/>
                <a:ea typeface="+mn-ea"/>
              </a:rPr>
              <a:t>的阵列机时延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endParaRPr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CC3300"/>
                </a:solidFill>
                <a:latin typeface="宋体" panose="02010600030101010101" pitchFamily="2" charset="-122"/>
              </a:rPr>
              <a:t>T=1+6+1=8</a:t>
            </a:r>
            <a:endParaRPr lang="en-US" altLang="zh-CN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323824" y="3105048"/>
            <a:ext cx="2664000" cy="756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PE—</a:t>
            </a:r>
            <a:r>
              <a:rPr lang="en-US" altLang="zh-CN" sz="1600" dirty="0">
                <a:latin typeface="+mn-lt"/>
                <a:ea typeface="+mn-ea"/>
              </a:rPr>
              <a:t>Process Element </a:t>
            </a:r>
            <a:r>
              <a:rPr lang="en-US" altLang="zh-CN" sz="1400" dirty="0">
                <a:latin typeface="+mn-ea"/>
                <a:ea typeface="+mn-ea"/>
              </a:rPr>
              <a:t>(</a:t>
            </a:r>
            <a:r>
              <a:rPr lang="zh-CN" altLang="en-US" sz="1400" dirty="0">
                <a:latin typeface="+mn-ea"/>
                <a:ea typeface="+mn-ea"/>
              </a:rPr>
              <a:t>不含</a:t>
            </a:r>
            <a:r>
              <a:rPr lang="en-US" altLang="zh-CN" sz="1400" dirty="0">
                <a:latin typeface="+mn-ea"/>
                <a:ea typeface="+mn-ea"/>
              </a:rPr>
              <a:t>CU)</a:t>
            </a:r>
            <a:endParaRPr lang="en-US" altLang="zh-CN" sz="1600" dirty="0">
              <a:latin typeface="+mn-ea"/>
              <a:ea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1600" dirty="0">
                <a:latin typeface="+mn-lt"/>
              </a:rPr>
              <a:t>P</a:t>
            </a:r>
            <a:r>
              <a:rPr lang="en-US" altLang="zh-CN" sz="1600" dirty="0"/>
              <a:t>—Processor </a:t>
            </a:r>
            <a:r>
              <a:rPr lang="en-US" altLang="zh-CN" sz="1600" dirty="0">
                <a:latin typeface="+mn-ea"/>
                <a:ea typeface="+mn-ea"/>
              </a:rPr>
              <a:t>(</a:t>
            </a:r>
            <a:r>
              <a:rPr lang="zh-CN" altLang="en-US" sz="1600" dirty="0">
                <a:latin typeface="+mn-ea"/>
                <a:ea typeface="+mn-ea"/>
              </a:rPr>
              <a:t>即</a:t>
            </a:r>
            <a:r>
              <a:rPr lang="en-US" altLang="zh-CN" sz="1600" dirty="0">
                <a:latin typeface="+mn-ea"/>
                <a:ea typeface="+mn-ea"/>
              </a:rPr>
              <a:t>CPU,</a:t>
            </a:r>
            <a:r>
              <a:rPr lang="zh-CN" altLang="en-US" sz="1600" dirty="0">
                <a:latin typeface="+mn-ea"/>
                <a:ea typeface="+mn-ea"/>
              </a:rPr>
              <a:t>含</a:t>
            </a:r>
            <a:r>
              <a:rPr lang="en-US" altLang="zh-CN" sz="1600" dirty="0">
                <a:latin typeface="+mn-ea"/>
                <a:ea typeface="+mn-ea"/>
              </a:rPr>
              <a:t>CU)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+mn-lt"/>
                <a:ea typeface="+mn-ea"/>
              </a:rPr>
              <a:t>IN—</a:t>
            </a:r>
            <a:r>
              <a:rPr lang="en-US" altLang="zh-CN" sz="1600" dirty="0">
                <a:latin typeface="+mn-lt"/>
              </a:rPr>
              <a:t>Interconnection Network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DE22D4D-17E2-4AD3-838C-D6EE01CEB1DD}"/>
              </a:ext>
            </a:extLst>
          </p:cNvPr>
          <p:cNvGrpSpPr/>
          <p:nvPr/>
        </p:nvGrpSpPr>
        <p:grpSpPr>
          <a:xfrm>
            <a:off x="2149948" y="2348879"/>
            <a:ext cx="3805322" cy="1800201"/>
            <a:chOff x="2149948" y="2348879"/>
            <a:chExt cx="3805322" cy="1800201"/>
          </a:xfrm>
        </p:grpSpPr>
        <p:sp>
          <p:nvSpPr>
            <p:cNvPr id="25" name="Rectangle 41"/>
            <p:cNvSpPr>
              <a:spLocks noChangeArrowheads="1"/>
            </p:cNvSpPr>
            <p:nvPr/>
          </p:nvSpPr>
          <p:spPr bwMode="auto">
            <a:xfrm>
              <a:off x="3507270" y="3068960"/>
              <a:ext cx="2448000" cy="108012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2149948" y="2348879"/>
              <a:ext cx="785818" cy="571504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square" lIns="36000" tIns="18000" rIns="36000" bIns="18000" anchor="ctr" anchorCtr="0">
              <a:noAutofit/>
            </a:bodyPr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标量</a:t>
              </a:r>
              <a:endParaRPr lang="en-US" altLang="zh-CN" sz="1600" b="1" dirty="0">
                <a:latin typeface="+mn-ea"/>
                <a:ea typeface="+mn-ea"/>
              </a:endParaRPr>
            </a:p>
            <a:p>
              <a:pPr algn="ctr"/>
              <a:r>
                <a:rPr lang="zh-CN" altLang="en-US" sz="1600" b="1" dirty="0">
                  <a:latin typeface="+mn-ea"/>
                  <a:ea typeface="+mn-ea"/>
                </a:rPr>
                <a:t>处理器</a:t>
              </a:r>
              <a:endParaRPr lang="zh-CN" altLang="en-US" sz="1600" b="1" baseline="-14000" dirty="0">
                <a:latin typeface="+mn-ea"/>
                <a:ea typeface="+mn-ea"/>
              </a:endParaRP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3996080" y="2492895"/>
              <a:ext cx="1296000" cy="288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控制单元</a:t>
              </a:r>
              <a:r>
                <a:rPr lang="en-US" altLang="zh-CN" sz="1600" b="1" dirty="0">
                  <a:latin typeface="+mn-ea"/>
                  <a:ea typeface="+mn-ea"/>
                </a:rPr>
                <a:t>CU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3131928" y="2348879"/>
              <a:ext cx="792000" cy="21431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标量指令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3823042" y="2817962"/>
              <a:ext cx="820966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向量指令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30" name="Text Box 16"/>
            <p:cNvSpPr txBox="1">
              <a:spLocks noChangeArrowheads="1"/>
            </p:cNvSpPr>
            <p:nvPr/>
          </p:nvSpPr>
          <p:spPr bwMode="auto">
            <a:xfrm>
              <a:off x="5436096" y="2420887"/>
              <a:ext cx="431984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指令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3650147" y="3825071"/>
              <a:ext cx="2232000" cy="252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  <a:ea typeface="+mn-ea"/>
                </a:rPr>
                <a:t>互连网络</a:t>
              </a:r>
              <a:r>
                <a:rPr lang="en-US" altLang="zh-CN" sz="1600" b="1" dirty="0">
                  <a:latin typeface="+mn-ea"/>
                  <a:ea typeface="+mn-ea"/>
                </a:rPr>
                <a:t>IN 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3650146" y="3428999"/>
              <a:ext cx="576000" cy="252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PE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4644008" y="3068959"/>
              <a:ext cx="1008112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+mn-ea"/>
                  <a:ea typeface="+mn-ea"/>
                </a:rPr>
                <a:t>(</a:t>
              </a:r>
              <a:r>
                <a:rPr lang="zh-CN" altLang="en-US" sz="1400" b="1" dirty="0">
                  <a:latin typeface="+mn-ea"/>
                  <a:ea typeface="+mn-ea"/>
                </a:rPr>
                <a:t>广播总线</a:t>
              </a:r>
              <a:r>
                <a:rPr lang="en-US" altLang="zh-CN" sz="1400" b="1" dirty="0">
                  <a:latin typeface="+mn-ea"/>
                  <a:ea typeface="+mn-ea"/>
                </a:rPr>
                <a:t>)</a:t>
              </a:r>
              <a:endParaRPr lang="zh-CN" altLang="en-US" sz="1400" b="1" baseline="-14000" dirty="0">
                <a:latin typeface="+mn-ea"/>
                <a:ea typeface="+mn-ea"/>
              </a:endParaRPr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3203848" y="2708919"/>
              <a:ext cx="203143" cy="118368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wrap="none" lIns="36000" tIns="18000" rIns="36000" bIns="1800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+mn-ea"/>
                  <a:ea typeface="+mn-ea"/>
                </a:rPr>
                <a:t>网络控制指令</a:t>
              </a: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 rot="10800000">
              <a:off x="5292080" y="2635298"/>
              <a:ext cx="648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42"/>
            <p:cNvCxnSpPr/>
            <p:nvPr/>
          </p:nvCxnSpPr>
          <p:spPr bwMode="auto">
            <a:xfrm flipH="1" flipV="1">
              <a:off x="2935766" y="2564903"/>
              <a:ext cx="1060171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H="1">
              <a:off x="4643214" y="2780895"/>
              <a:ext cx="794" cy="5040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3923928" y="3283395"/>
              <a:ext cx="1656000" cy="158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9" name="直接箭头连接符 67"/>
            <p:cNvCxnSpPr>
              <a:endCxn id="31" idx="1"/>
            </p:cNvCxnSpPr>
            <p:nvPr/>
          </p:nvCxnSpPr>
          <p:spPr bwMode="auto">
            <a:xfrm rot="5400000">
              <a:off x="3201966" y="3157100"/>
              <a:ext cx="1242152" cy="345790"/>
            </a:xfrm>
            <a:prstGeom prst="bentConnector4">
              <a:avLst>
                <a:gd name="adj1" fmla="val -1182"/>
                <a:gd name="adj2" fmla="val 166109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rot="5400000">
              <a:off x="3852887" y="3357164"/>
              <a:ext cx="142876" cy="79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rot="5400000">
              <a:off x="5509071" y="3357164"/>
              <a:ext cx="142876" cy="794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Rectangle 26"/>
            <p:cNvSpPr>
              <a:spLocks noChangeArrowheads="1"/>
            </p:cNvSpPr>
            <p:nvPr/>
          </p:nvSpPr>
          <p:spPr bwMode="auto">
            <a:xfrm>
              <a:off x="5292080" y="3428999"/>
              <a:ext cx="576000" cy="252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lIns="36000" tIns="18000" rIns="36000" bIns="180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PE</a:t>
              </a:r>
              <a:r>
                <a:rPr lang="en-US" altLang="zh-CN" sz="1600" b="1" baseline="-14000" dirty="0">
                  <a:latin typeface="+mn-ea"/>
                  <a:ea typeface="+mn-ea"/>
                </a:rPr>
                <a:t>N-1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 flipV="1">
              <a:off x="5544000" y="3681047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none"/>
            </a:ln>
            <a:effectLst/>
          </p:spPr>
        </p:cxnSp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4572000" y="3428999"/>
              <a:ext cx="285752" cy="21511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36000" tIns="18000" rIns="36000" bIns="1800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b="1" dirty="0">
                  <a:latin typeface="+mn-ea"/>
                  <a:ea typeface="+mn-ea"/>
                </a:rPr>
                <a:t>…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flipV="1">
              <a:off x="3923928" y="3681047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none"/>
            </a:ln>
            <a:effectLst/>
          </p:spPr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1A680CFC-108D-4755-A013-7852AD25936D}"/>
                </a:ext>
              </a:extLst>
            </p:cNvPr>
            <p:cNvCxnSpPr/>
            <p:nvPr/>
          </p:nvCxnSpPr>
          <p:spPr bwMode="auto">
            <a:xfrm flipV="1">
              <a:off x="3996000" y="368280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18AD652-0847-4DF0-8BFF-4F84A2CF8792}"/>
                </a:ext>
              </a:extLst>
            </p:cNvPr>
            <p:cNvCxnSpPr/>
            <p:nvPr/>
          </p:nvCxnSpPr>
          <p:spPr bwMode="auto">
            <a:xfrm flipV="1">
              <a:off x="5616000" y="3682800"/>
              <a:ext cx="0" cy="144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49" grpId="0" animBg="1"/>
      <p:bldP spid="5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d4a7113-8912-4a3c-a6e0-58f8418574a8"/>
  <p:tag name="COMMONDATA" val="eyJoZGlkIjoiY2ZiYjY4MjU5YzBkYmJmZjUyNGJiOWY1ZTc3NzM1MG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4cf91a2-1315-4757-823f-6a16316e7087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820e072-8e72-4ce6-81c5-972020c9b001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CC99">
            <a:alpha val="50000"/>
          </a:srgbClr>
        </a:solidFill>
        <a:ln w="15875">
          <a:solidFill>
            <a:schemeClr val="tx1"/>
          </a:solidFill>
          <a:miter lim="800000"/>
        </a:ln>
      </a:spPr>
      <a:bodyPr wrap="none" lIns="36000" tIns="18000" rIns="36000" bIns="18000" anchor="ctr" anchorCtr="0"/>
      <a:lstStyle>
        <a:defPPr algn="ctr">
          <a:defRPr sz="1600" b="1" dirty="0">
            <a:latin typeface="+mn-ea"/>
            <a:ea typeface="+mn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5720</Words>
  <Application>Microsoft Office PowerPoint</Application>
  <PresentationFormat>全屏显示(4:3)</PresentationFormat>
  <Paragraphs>965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黑体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耀欣 梁</cp:lastModifiedBy>
  <cp:revision>797</cp:revision>
  <dcterms:created xsi:type="dcterms:W3CDTF">2002-02-16T03:40:00Z</dcterms:created>
  <dcterms:modified xsi:type="dcterms:W3CDTF">2024-06-14T17:09:08Z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C5B080D1D3954C68A992300CFDDCCF44_12</vt:lpwstr>
  </property>
  <property fmtid="{D5CDD505-2E9C-101B-9397-08002B2CF9AE}" pid="3" name="KSOProductBuildVer">
    <vt:lpwstr>2052-11.1.0.14309</vt:lpwstr>
  </property>
</Properties>
</file>